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D852-1CE9-4D67-8A71-6D421C7597F4}" type="datetimeFigureOut">
              <a:rPr lang="en-US" smtClean="0"/>
              <a:t>8/9/2010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FC68-7E27-4973-8FB0-9C95FCACF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Asset Allocation</a:t>
            </a:r>
            <a:br>
              <a:rPr lang="en-US" dirty="0" smtClean="0"/>
            </a:br>
            <a:r>
              <a:rPr lang="en-US" dirty="0" smtClean="0"/>
              <a:t>Excel Optimization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Find </a:t>
            </a:r>
            <a:r>
              <a:rPr lang="en-US" dirty="0"/>
              <a:t>the </a:t>
            </a:r>
            <a:r>
              <a:rPr lang="en-US" dirty="0" smtClean="0"/>
              <a:t>optimal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optimal portfolio is the one has the largest Sharpe ratio.</a:t>
            </a:r>
          </a:p>
          <a:p>
            <a:pPr lvl="1"/>
            <a:r>
              <a:rPr lang="en-US" dirty="0" smtClean="0"/>
              <a:t>Give some initial weights to five stocks (C25-C29), e.g., 0.2 to each, equally weighted.</a:t>
            </a:r>
          </a:p>
          <a:p>
            <a:pPr lvl="1"/>
            <a:r>
              <a:rPr lang="en-US" dirty="0" smtClean="0"/>
              <a:t>Solver tool (see Picture 5)</a:t>
            </a:r>
          </a:p>
          <a:p>
            <a:pPr lvl="1"/>
            <a:r>
              <a:rPr lang="en-US" dirty="0" smtClean="0"/>
              <a:t>You will get the optimized weights for 5 stocks (see Picture 6).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3: Find the optimal portfolio Picture 5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3: Find the optimal portfolio Picture 6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Find the </a:t>
            </a:r>
            <a:br>
              <a:rPr lang="en-US" dirty="0" smtClean="0"/>
            </a:br>
            <a:r>
              <a:rPr lang="en-US" dirty="0" smtClean="0"/>
              <a:t>Global Min Variance 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Global Min Variance  portfolio </a:t>
            </a:r>
            <a:r>
              <a:rPr lang="en-US" dirty="0" smtClean="0"/>
              <a:t>is the one has the lowest risk (std).</a:t>
            </a:r>
          </a:p>
          <a:p>
            <a:pPr lvl="1"/>
            <a:r>
              <a:rPr lang="en-US" dirty="0" smtClean="0"/>
              <a:t>Give some initial weights to five stocks (C39-C43), e.g., 0.2 to each, equally weighted.</a:t>
            </a:r>
          </a:p>
          <a:p>
            <a:pPr lvl="1"/>
            <a:r>
              <a:rPr lang="en-US" dirty="0" smtClean="0"/>
              <a:t>Solver tool (see Picture 7)</a:t>
            </a:r>
          </a:p>
          <a:p>
            <a:pPr lvl="1"/>
            <a:r>
              <a:rPr lang="en-US" dirty="0" smtClean="0"/>
              <a:t>You will get the optimized weights for 5 stocks (see Picture 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4: Find the </a:t>
            </a:r>
            <a:br>
              <a:rPr lang="en-US" sz="3600" dirty="0" smtClean="0"/>
            </a:br>
            <a:r>
              <a:rPr lang="en-US" sz="3600" dirty="0" smtClean="0"/>
              <a:t>Global Min Variance  portfolio Picture 7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Step 4: Find the </a:t>
            </a:r>
            <a:br>
              <a:rPr lang="en-US" sz="3600" dirty="0" smtClean="0"/>
            </a:br>
            <a:r>
              <a:rPr lang="en-US" sz="3600" dirty="0" smtClean="0"/>
              <a:t>Global Min Variance  portfolio Picture 8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Step5</a:t>
            </a:r>
            <a:r>
              <a:rPr lang="en-US" dirty="0"/>
              <a:t>: </a:t>
            </a:r>
            <a:r>
              <a:rPr lang="en-US" dirty="0" smtClean="0"/>
              <a:t>Set </a:t>
            </a:r>
            <a:r>
              <a:rPr lang="en-US" dirty="0"/>
              <a:t>up </a:t>
            </a:r>
            <a:r>
              <a:rPr lang="en-US" dirty="0" smtClean="0"/>
              <a:t>table </a:t>
            </a:r>
            <a:r>
              <a:rPr lang="en-US" dirty="0"/>
              <a:t>for </a:t>
            </a:r>
            <a:r>
              <a:rPr lang="en-US" dirty="0" smtClean="0"/>
              <a:t>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table of Graph Data, make sure </a:t>
            </a:r>
            <a:r>
              <a:rPr lang="en-US" dirty="0" smtClean="0"/>
              <a:t>the target returns have an ascending order.</a:t>
            </a:r>
          </a:p>
          <a:p>
            <a:pPr lvl="1"/>
            <a:r>
              <a:rPr lang="en-US" dirty="0" smtClean="0"/>
              <a:t>Compare the returns from cell C19-H19 (six target returns), C34 (the optimal portfolio’s return) and C48 (the global min variable portfolio’s return)</a:t>
            </a:r>
          </a:p>
          <a:p>
            <a:pPr lvl="1"/>
            <a:r>
              <a:rPr lang="en-US" dirty="0" smtClean="0"/>
              <a:t>Give them an ascending order in the table of Graph Data. </a:t>
            </a:r>
          </a:p>
          <a:p>
            <a:pPr lvl="1"/>
            <a:r>
              <a:rPr lang="en-US" dirty="0" smtClean="0"/>
              <a:t>As long as your set the order of returns right, you will put the corresponding std (C20-H20, C33, and C47) to the row of Optimal Portfolio STD (Cell D53-K53)</a:t>
            </a:r>
          </a:p>
          <a:p>
            <a:pPr lvl="1"/>
            <a:r>
              <a:rPr lang="en-US" dirty="0" smtClean="0"/>
              <a:t>The row of Efficient Frontier (D54-K54), by definition, is equal to: [Target return in the table – risk free rate ($B$8)] /the </a:t>
            </a:r>
            <a:r>
              <a:rPr lang="en-US" dirty="0" err="1" smtClean="0"/>
              <a:t>sharpe</a:t>
            </a:r>
            <a:r>
              <a:rPr lang="en-US" dirty="0" smtClean="0"/>
              <a:t> ratio ($C$32)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6: Draw a graph Picture 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1242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Highlight cells D52 to K54. </a:t>
            </a:r>
          </a:p>
          <a:p>
            <a:r>
              <a:rPr lang="en-US" dirty="0" smtClean="0"/>
              <a:t>Insert a chart: Scatter (Picture 9)</a:t>
            </a:r>
          </a:p>
          <a:p>
            <a:r>
              <a:rPr lang="en-US" dirty="0" smtClean="0"/>
              <a:t>Draw two lines:</a:t>
            </a:r>
          </a:p>
          <a:p>
            <a:pPr lvl="1"/>
            <a:r>
              <a:rPr lang="en-US" dirty="0" smtClean="0"/>
              <a:t>Line 1: </a:t>
            </a:r>
          </a:p>
          <a:p>
            <a:pPr lvl="1">
              <a:buNone/>
            </a:pPr>
            <a:r>
              <a:rPr lang="en-US" dirty="0" smtClean="0"/>
              <a:t>X: Optimal Portfolio STD</a:t>
            </a:r>
          </a:p>
          <a:p>
            <a:pPr lvl="1">
              <a:buNone/>
            </a:pPr>
            <a:r>
              <a:rPr lang="en-US" dirty="0" smtClean="0"/>
              <a:t>Y: target return</a:t>
            </a:r>
          </a:p>
          <a:p>
            <a:pPr lvl="1"/>
            <a:r>
              <a:rPr lang="en-US" dirty="0" smtClean="0"/>
              <a:t>Line 2: </a:t>
            </a:r>
          </a:p>
          <a:p>
            <a:pPr lvl="1">
              <a:buNone/>
            </a:pPr>
            <a:r>
              <a:rPr lang="en-US" dirty="0" smtClean="0"/>
              <a:t>X: Efficient Frontier</a:t>
            </a:r>
          </a:p>
          <a:p>
            <a:pPr lvl="1">
              <a:buNone/>
            </a:pPr>
            <a:r>
              <a:rPr lang="en-US" dirty="0" smtClean="0"/>
              <a:t>Y: Target return</a:t>
            </a:r>
          </a:p>
          <a:p>
            <a:endParaRPr lang="en-US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371600"/>
            <a:ext cx="533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Hopefully, you’ll get a nice graph and have done the ugliest work.</a:t>
            </a:r>
          </a:p>
          <a:p>
            <a:r>
              <a:rPr lang="en-US" dirty="0" smtClean="0"/>
              <a:t>However, it’s very possible your optimal portfolio is located on the very far Northeast in the graph</a:t>
            </a:r>
          </a:p>
          <a:p>
            <a:pPr lvl="1"/>
            <a:r>
              <a:rPr lang="en-US" dirty="0" smtClean="0"/>
              <a:t>The financial indication is: it’s very hard to get your optimal portfolio. You must heavily use leverage (weights are very big) to achieve the optimal level. </a:t>
            </a:r>
          </a:p>
          <a:p>
            <a:pPr lvl="1"/>
            <a:r>
              <a:rPr lang="en-US" dirty="0" smtClean="0"/>
              <a:t>It’s the real life. We may put more constraints in Step 3 to find the optimal portfolio. Such as set the weights in the range of -1 and 1.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done!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467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stock price from websites such as finance.yahoo.com</a:t>
            </a:r>
          </a:p>
          <a:p>
            <a:r>
              <a:rPr lang="en-US" dirty="0" smtClean="0"/>
              <a:t>Calculate the return: today’s return=today’s price/yesterday’s price – 1</a:t>
            </a:r>
          </a:p>
          <a:p>
            <a:r>
              <a:rPr lang="en-US" dirty="0" smtClean="0"/>
              <a:t>Use excel Data Analysis tool to get</a:t>
            </a:r>
          </a:p>
          <a:p>
            <a:pPr lvl="1"/>
            <a:r>
              <a:rPr lang="en-US" dirty="0" smtClean="0"/>
              <a:t>Descriptive statistics</a:t>
            </a:r>
          </a:p>
          <a:p>
            <a:pPr lvl="1"/>
            <a:r>
              <a:rPr lang="en-US" dirty="0" smtClean="0"/>
              <a:t>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Replace </a:t>
            </a:r>
            <a:r>
              <a:rPr lang="en-US" dirty="0"/>
              <a:t>your stocks' info to the existing data </a:t>
            </a:r>
            <a:r>
              <a:rPr lang="en-US" dirty="0" smtClean="0"/>
              <a:t>correspondingly</a:t>
            </a:r>
          </a:p>
          <a:p>
            <a:pPr lvl="1"/>
            <a:r>
              <a:rPr lang="en-US" dirty="0" smtClean="0"/>
              <a:t>Name, mean, std, </a:t>
            </a:r>
            <a:r>
              <a:rPr lang="en-US" dirty="0" err="1" smtClean="0"/>
              <a:t>corr</a:t>
            </a:r>
            <a:r>
              <a:rPr lang="en-US" dirty="0" smtClean="0"/>
              <a:t> , std (the cells in the grey color, see Picture 1)</a:t>
            </a:r>
          </a:p>
          <a:p>
            <a:r>
              <a:rPr lang="en-US" dirty="0" smtClean="0"/>
              <a:t>Choose the appropriate level of </a:t>
            </a:r>
            <a:r>
              <a:rPr lang="en-US" dirty="0" err="1" smtClean="0"/>
              <a:t>rf</a:t>
            </a:r>
            <a:r>
              <a:rPr lang="en-US" dirty="0" smtClean="0"/>
              <a:t>, the risk free rate</a:t>
            </a:r>
          </a:p>
          <a:p>
            <a:pPr lvl="1"/>
            <a:r>
              <a:rPr lang="en-US" dirty="0" smtClean="0"/>
              <a:t>Based on your data frequency and market performance, you can make up a reasonable rf. </a:t>
            </a:r>
          </a:p>
          <a:p>
            <a:pPr lvl="1"/>
            <a:r>
              <a:rPr lang="en-US" dirty="0" smtClean="0"/>
              <a:t>e.g., if you use weekly data, it’s hard to think the risk free rate in ONE WEEK is 3%. 0.0006 (=3%/52) might be a good estimate.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Picture 1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7723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Step2</a:t>
            </a:r>
            <a:r>
              <a:rPr lang="en-US" dirty="0"/>
              <a:t>: </a:t>
            </a:r>
            <a:r>
              <a:rPr lang="en-US" dirty="0" smtClean="0"/>
              <a:t>Find </a:t>
            </a:r>
            <a:r>
              <a:rPr lang="en-US" dirty="0"/>
              <a:t>the min-variance portfolio with the a given rate of </a:t>
            </a:r>
            <a:r>
              <a:rPr lang="en-US" dirty="0" smtClean="0"/>
              <a:t>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reasonable target rates of return (Cell C19-H19).</a:t>
            </a:r>
          </a:p>
          <a:p>
            <a:pPr lvl="1"/>
            <a:r>
              <a:rPr lang="en-US" dirty="0" smtClean="0"/>
              <a:t>You can make the range of the target returns as the range of your stock returns. </a:t>
            </a:r>
          </a:p>
          <a:p>
            <a:pPr lvl="1"/>
            <a:r>
              <a:rPr lang="en-US" dirty="0" smtClean="0"/>
              <a:t>What is an unreasonable return? </a:t>
            </a:r>
          </a:p>
          <a:p>
            <a:pPr lvl="2"/>
            <a:r>
              <a:rPr lang="en-US" dirty="0" smtClean="0"/>
              <a:t>For example, if the max return of your stock is 0.001, it’s not reasonable to set the target return to 0.01 (10 times larger than your stock return).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Step2</a:t>
            </a:r>
            <a:r>
              <a:rPr lang="en-US" dirty="0"/>
              <a:t>: </a:t>
            </a:r>
            <a:r>
              <a:rPr lang="en-US" dirty="0" smtClean="0"/>
              <a:t>Find </a:t>
            </a:r>
            <a:r>
              <a:rPr lang="en-US" dirty="0"/>
              <a:t>the min-variance portfolio </a:t>
            </a:r>
            <a:r>
              <a:rPr lang="en-US" dirty="0" smtClean="0"/>
              <a:t>for a </a:t>
            </a:r>
            <a:r>
              <a:rPr lang="en-US" dirty="0"/>
              <a:t>given rate of </a:t>
            </a:r>
            <a:r>
              <a:rPr lang="en-US" dirty="0" smtClean="0"/>
              <a:t>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the target return of 0.001 (cell C19): given the rate of return=0.001, we want to allocate different weights to five stocks to get a portfolio, which has the lowest risk (std).</a:t>
            </a:r>
          </a:p>
          <a:p>
            <a:pPr lvl="1"/>
            <a:r>
              <a:rPr lang="en-US" dirty="0" smtClean="0"/>
              <a:t>Give some initial weights to five stocks (C12-C16), e.g., 0.2 to each, equally weighted.</a:t>
            </a:r>
          </a:p>
          <a:p>
            <a:pPr lvl="1"/>
            <a:r>
              <a:rPr lang="en-US" dirty="0" smtClean="0"/>
              <a:t>Solver tool (see Picture 2)</a:t>
            </a:r>
          </a:p>
          <a:p>
            <a:pPr lvl="1"/>
            <a:r>
              <a:rPr lang="en-US" dirty="0" smtClean="0"/>
              <a:t>You will get the optimized weights for 5 stocks </a:t>
            </a:r>
            <a:r>
              <a:rPr lang="en-US" dirty="0" smtClean="0"/>
              <a:t>(see Picture 3)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Step2: if the target return=0.001</a:t>
            </a:r>
            <a:br>
              <a:rPr lang="en-US" dirty="0" smtClean="0"/>
            </a:br>
            <a:r>
              <a:rPr lang="en-US" dirty="0" smtClean="0"/>
              <a:t>Solver tool Picture 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Step2: if the target return=0.001</a:t>
            </a:r>
            <a:br>
              <a:rPr lang="en-US" dirty="0" smtClean="0"/>
            </a:br>
            <a:r>
              <a:rPr lang="en-US" dirty="0" smtClean="0"/>
              <a:t>Solver results Picture 3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5486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86400" y="1600200"/>
            <a:ext cx="34290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Given target rate of return of 0.001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In the Solver tool, give inputs to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/>
              <a:t>Set target cell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/>
              <a:t>By changing cells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400" dirty="0" smtClean="0"/>
              <a:t>Subject to the constraints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The solver shows the optimized weights are: Cell C12 to C 16 (cells in the red color)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Step2</a:t>
            </a:r>
            <a:r>
              <a:rPr lang="en-US" dirty="0"/>
              <a:t>: </a:t>
            </a:r>
            <a:r>
              <a:rPr lang="en-US" dirty="0" smtClean="0"/>
              <a:t>Find </a:t>
            </a:r>
            <a:r>
              <a:rPr lang="en-US" dirty="0"/>
              <a:t>the min-variance portfolio </a:t>
            </a:r>
            <a:r>
              <a:rPr lang="en-US" dirty="0" smtClean="0"/>
              <a:t>for a </a:t>
            </a:r>
            <a:r>
              <a:rPr lang="en-US" dirty="0"/>
              <a:t>given rate of </a:t>
            </a:r>
            <a:r>
              <a:rPr lang="en-US" dirty="0" smtClean="0"/>
              <a:t>return Picture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447800"/>
            <a:ext cx="2971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Repeat slide 6- slide 8, for the other FOUR target rates of return. </a:t>
            </a:r>
          </a:p>
          <a:p>
            <a:r>
              <a:rPr lang="en-US" dirty="0" smtClean="0"/>
              <a:t>The results are shown the cells in read in the left picture (Picture 4)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5638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844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Asset Allocation Excel Optimization </vt:lpstr>
      <vt:lpstr>Pre-work</vt:lpstr>
      <vt:lpstr>Step 1: Set up data</vt:lpstr>
      <vt:lpstr>Step 1: Picture 1</vt:lpstr>
      <vt:lpstr>Step2: Find the min-variance portfolio with the a given rate of return </vt:lpstr>
      <vt:lpstr>Step2: Find the min-variance portfolio for a given rate of return </vt:lpstr>
      <vt:lpstr>Step2: if the target return=0.001 Solver tool Picture 2</vt:lpstr>
      <vt:lpstr>Step2: if the target return=0.001 Solver results Picture 3</vt:lpstr>
      <vt:lpstr>Step2: Find the min-variance portfolio for a given rate of return Picture 4</vt:lpstr>
      <vt:lpstr>Step 3: Find the optimal portfolio</vt:lpstr>
      <vt:lpstr>Step 3: Find the optimal portfolio Picture 5</vt:lpstr>
      <vt:lpstr>Step 3: Find the optimal portfolio Picture 6</vt:lpstr>
      <vt:lpstr>Step 4: Find the  Global Min Variance  portfolio</vt:lpstr>
      <vt:lpstr>Step 4: Find the  Global Min Variance  portfolio Picture 7</vt:lpstr>
      <vt:lpstr>Step 4: Find the  Global Min Variance  portfolio Picture 8</vt:lpstr>
      <vt:lpstr>Step5: Set up table for the graph</vt:lpstr>
      <vt:lpstr>Step 6: Draw a graph Picture 9 </vt:lpstr>
      <vt:lpstr>Some thoughts</vt:lpstr>
      <vt:lpstr>We are done!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Optimization Asset Allocation</dc:title>
  <dc:creator>Zhang</dc:creator>
  <cp:lastModifiedBy>Zhang</cp:lastModifiedBy>
  <cp:revision>27</cp:revision>
  <dcterms:created xsi:type="dcterms:W3CDTF">2010-08-10T01:43:11Z</dcterms:created>
  <dcterms:modified xsi:type="dcterms:W3CDTF">2010-08-10T03:47:45Z</dcterms:modified>
</cp:coreProperties>
</file>