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3"/>
  </p:notesMasterIdLst>
  <p:sldIdLst>
    <p:sldId id="329" r:id="rId2"/>
    <p:sldId id="330" r:id="rId3"/>
    <p:sldId id="331" r:id="rId4"/>
    <p:sldId id="324" r:id="rId5"/>
    <p:sldId id="325" r:id="rId6"/>
    <p:sldId id="332" r:id="rId7"/>
    <p:sldId id="334" r:id="rId8"/>
    <p:sldId id="333" r:id="rId9"/>
    <p:sldId id="328" r:id="rId10"/>
    <p:sldId id="338" r:id="rId11"/>
    <p:sldId id="335" r:id="rId12"/>
    <p:sldId id="340" r:id="rId13"/>
    <p:sldId id="339" r:id="rId14"/>
    <p:sldId id="341" r:id="rId15"/>
    <p:sldId id="343" r:id="rId16"/>
    <p:sldId id="342" r:id="rId17"/>
    <p:sldId id="344" r:id="rId18"/>
    <p:sldId id="345" r:id="rId19"/>
    <p:sldId id="346" r:id="rId20"/>
    <p:sldId id="347" r:id="rId21"/>
    <p:sldId id="34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autoTitleDeleted val="1"/>
    <c:view3D>
      <c:rAngAx val="1"/>
    </c:view3D>
    <c:plotArea>
      <c:layout/>
      <c:bar3DChart>
        <c:barDir val="col"/>
        <c:grouping val="clustered"/>
        <c:ser>
          <c:idx val="0"/>
          <c:order val="0"/>
          <c:tx>
            <c:strRef>
              <c:f>Sheet1!$B$1</c:f>
              <c:strCache>
                <c:ptCount val="1"/>
                <c:pt idx="0">
                  <c:v>Series 1</c:v>
                </c:pt>
              </c:strCache>
            </c:strRef>
          </c:tx>
          <c:dLbls>
            <c:spPr>
              <a:solidFill>
                <a:srgbClr val="00B050"/>
              </a:solidFill>
            </c:spPr>
            <c:showVal val="1"/>
          </c:dLbls>
          <c:cat>
            <c:strRef>
              <c:f>Sheet1!$A$2:$A$5</c:f>
              <c:strCache>
                <c:ptCount val="4"/>
                <c:pt idx="0">
                  <c:v>Brand</c:v>
                </c:pt>
                <c:pt idx="1">
                  <c:v>Credit Limit</c:v>
                </c:pt>
                <c:pt idx="2">
                  <c:v>Annual Fee</c:v>
                </c:pt>
                <c:pt idx="3">
                  <c:v>Interest Rate</c:v>
                </c:pt>
              </c:strCache>
            </c:strRef>
          </c:cat>
          <c:val>
            <c:numRef>
              <c:f>Sheet1!$B$2:$B$5</c:f>
              <c:numCache>
                <c:formatCode>General</c:formatCode>
                <c:ptCount val="4"/>
                <c:pt idx="0">
                  <c:v>4.3</c:v>
                </c:pt>
                <c:pt idx="1">
                  <c:v>4</c:v>
                </c:pt>
                <c:pt idx="2">
                  <c:v>4.4000000000000004</c:v>
                </c:pt>
                <c:pt idx="3">
                  <c:v>4.0999999999999996</c:v>
                </c:pt>
              </c:numCache>
            </c:numRef>
          </c:val>
        </c:ser>
        <c:shape val="cylinder"/>
        <c:axId val="100090624"/>
        <c:axId val="100092544"/>
        <c:axId val="0"/>
      </c:bar3DChart>
      <c:catAx>
        <c:axId val="100090624"/>
        <c:scaling>
          <c:orientation val="minMax"/>
        </c:scaling>
        <c:axPos val="b"/>
        <c:tickLblPos val="nextTo"/>
        <c:crossAx val="100092544"/>
        <c:crosses val="autoZero"/>
        <c:auto val="1"/>
        <c:lblAlgn val="ctr"/>
        <c:lblOffset val="100"/>
      </c:catAx>
      <c:valAx>
        <c:axId val="100092544"/>
        <c:scaling>
          <c:orientation val="minMax"/>
        </c:scaling>
        <c:axPos val="l"/>
        <c:majorGridlines/>
        <c:numFmt formatCode="General" sourceLinked="1"/>
        <c:tickLblPos val="nextTo"/>
        <c:crossAx val="100090624"/>
        <c:crosses val="autoZero"/>
        <c:crossBetween val="between"/>
      </c:valAx>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B9BD-B6B3-4C3E-95E8-39113B01A7DF}" type="datetimeFigureOut">
              <a:rPr lang="en-IN" smtClean="0"/>
              <a:pPr/>
              <a:t>25-05-2018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BE36C4-9934-43AB-8DF3-89D47D7F39D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70995D63-794C-40FF-9571-404AA602162E}" type="datetimeFigureOut">
              <a:rPr lang="en-IN" smtClean="0"/>
              <a:pPr/>
              <a:t>25-05-2018</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CB1F65F8-7C17-4ACE-8A0D-F98CB8D54CB0}"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995D63-794C-40FF-9571-404AA602162E}" type="datetimeFigureOut">
              <a:rPr lang="en-IN" smtClean="0"/>
              <a:pPr/>
              <a:t>25-05-2018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B1F65F8-7C17-4ACE-8A0D-F98CB8D54CB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995D63-794C-40FF-9571-404AA602162E}" type="datetimeFigureOut">
              <a:rPr lang="en-IN" smtClean="0"/>
              <a:pPr/>
              <a:t>25-05-2018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B1F65F8-7C17-4ACE-8A0D-F98CB8D54CB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995D63-794C-40FF-9571-404AA602162E}" type="datetimeFigureOut">
              <a:rPr lang="en-IN" smtClean="0"/>
              <a:pPr/>
              <a:t>25-05-2018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B1F65F8-7C17-4ACE-8A0D-F98CB8D54CB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995D63-794C-40FF-9571-404AA602162E}" type="datetimeFigureOut">
              <a:rPr lang="en-IN" smtClean="0"/>
              <a:pPr/>
              <a:t>25-05-2018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B1F65F8-7C17-4ACE-8A0D-F98CB8D54CB0}"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995D63-794C-40FF-9571-404AA602162E}" type="datetimeFigureOut">
              <a:rPr lang="en-IN" smtClean="0"/>
              <a:pPr/>
              <a:t>25-05-2018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B1F65F8-7C17-4ACE-8A0D-F98CB8D54CB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0995D63-794C-40FF-9571-404AA602162E}" type="datetimeFigureOut">
              <a:rPr lang="en-IN" smtClean="0"/>
              <a:pPr/>
              <a:t>25-05-2018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B1F65F8-7C17-4ACE-8A0D-F98CB8D54CB0}"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0995D63-794C-40FF-9571-404AA602162E}" type="datetimeFigureOut">
              <a:rPr lang="en-IN" smtClean="0"/>
              <a:pPr/>
              <a:t>25-05-2018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B1F65F8-7C17-4ACE-8A0D-F98CB8D54CB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0995D63-794C-40FF-9571-404AA602162E}" type="datetimeFigureOut">
              <a:rPr lang="en-IN" smtClean="0"/>
              <a:pPr/>
              <a:t>25-05-2018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B1F65F8-7C17-4ACE-8A0D-F98CB8D54CB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995D63-794C-40FF-9571-404AA602162E}" type="datetimeFigureOut">
              <a:rPr lang="en-IN" smtClean="0"/>
              <a:pPr/>
              <a:t>25-05-2018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B1F65F8-7C17-4ACE-8A0D-F98CB8D54CB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70995D63-794C-40FF-9571-404AA602162E}" type="datetimeFigureOut">
              <a:rPr lang="en-IN" smtClean="0"/>
              <a:pPr/>
              <a:t>25-05-2018</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CB1F65F8-7C17-4ACE-8A0D-F98CB8D54CB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0995D63-794C-40FF-9571-404AA602162E}" type="datetimeFigureOut">
              <a:rPr lang="en-IN" smtClean="0"/>
              <a:pPr/>
              <a:t>25-05-2018</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B1F65F8-7C17-4ACE-8A0D-F98CB8D54CB0}"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914400"/>
          </a:xfrm>
        </p:spPr>
        <p:txBody>
          <a:bodyPr/>
          <a:lstStyle/>
          <a:p>
            <a:r>
              <a:rPr lang="en-US" dirty="0" smtClean="0"/>
              <a:t>How many choices do you make during a day?</a:t>
            </a:r>
            <a:endParaRPr lang="en-IN" dirty="0"/>
          </a:p>
        </p:txBody>
      </p:sp>
      <p:pic>
        <p:nvPicPr>
          <p:cNvPr id="4" name="Content Placeholder 3" descr="retail-choice_721_420_80_s_c1.jpg"/>
          <p:cNvPicPr>
            <a:picLocks noGrp="1" noChangeAspect="1"/>
          </p:cNvPicPr>
          <p:nvPr>
            <p:ph idx="1"/>
          </p:nvPr>
        </p:nvPicPr>
        <p:blipFill>
          <a:blip r:embed="rId2" cstate="print"/>
          <a:stretch>
            <a:fillRect/>
          </a:stretch>
        </p:blipFill>
        <p:spPr>
          <a:xfrm>
            <a:off x="304800" y="1495825"/>
            <a:ext cx="8839200" cy="5362175"/>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addressed </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Which features should we include in our products/services?</a:t>
            </a:r>
          </a:p>
          <a:p>
            <a:r>
              <a:rPr lang="en-IN" dirty="0" smtClean="0"/>
              <a:t>How many different products/services should we offer?</a:t>
            </a:r>
          </a:p>
          <a:p>
            <a:r>
              <a:rPr lang="en-IN" dirty="0" smtClean="0"/>
              <a:t>How much are consumers willing to pay for each feature of our product/service? How much would they be willing to pay extra for an improvement on an existing characteristic?</a:t>
            </a:r>
          </a:p>
          <a:p>
            <a:r>
              <a:rPr lang="en-IN" dirty="0" smtClean="0"/>
              <a:t>How should we price our products/services?</a:t>
            </a:r>
          </a:p>
          <a:p>
            <a:r>
              <a:rPr lang="en-IN" dirty="0" smtClean="0"/>
              <a:t>What market share should we expect to obtain if we launch product/service X?</a:t>
            </a:r>
          </a:p>
          <a:p>
            <a:r>
              <a:rPr lang="en-IN" dirty="0" smtClean="0"/>
              <a:t>How do consumers differ in their preferences? Which segment(s) of consumers should we focus on serving? What product(s) would appeal to this (these) segment(s) relative to existing alternatives in the marketplace?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Conjoint Analysis outputs</a:t>
            </a:r>
            <a:endParaRPr lang="en-IN" dirty="0"/>
          </a:p>
        </p:txBody>
      </p:sp>
      <p:pic>
        <p:nvPicPr>
          <p:cNvPr id="4" name="Content Placeholder 3" descr="three Gifts.jpg"/>
          <p:cNvPicPr>
            <a:picLocks noGrp="1" noChangeAspect="1"/>
          </p:cNvPicPr>
          <p:nvPr>
            <p:ph idx="1"/>
          </p:nvPr>
        </p:nvPicPr>
        <p:blipFill>
          <a:blip r:embed="rId2" cstate="print"/>
          <a:stretch>
            <a:fillRect/>
          </a:stretch>
        </p:blipFill>
        <p:spPr>
          <a:xfrm>
            <a:off x="246889" y="3581400"/>
            <a:ext cx="8897111" cy="1828800"/>
          </a:xfrm>
        </p:spPr>
      </p:pic>
      <p:sp>
        <p:nvSpPr>
          <p:cNvPr id="5" name="TextBox 4"/>
          <p:cNvSpPr txBox="1"/>
          <p:nvPr/>
        </p:nvSpPr>
        <p:spPr>
          <a:xfrm>
            <a:off x="762000" y="5334000"/>
            <a:ext cx="2286000" cy="1477328"/>
          </a:xfrm>
          <a:prstGeom prst="rect">
            <a:avLst/>
          </a:prstGeom>
          <a:noFill/>
        </p:spPr>
        <p:txBody>
          <a:bodyPr wrap="square" rtlCol="0">
            <a:spAutoFit/>
          </a:bodyPr>
          <a:lstStyle/>
          <a:p>
            <a:pPr algn="ctr"/>
            <a:r>
              <a:rPr lang="en-US" b="1" i="1" u="sng" dirty="0" smtClean="0"/>
              <a:t>Utilities</a:t>
            </a:r>
          </a:p>
          <a:p>
            <a:r>
              <a:rPr lang="en-US" b="1" dirty="0" smtClean="0"/>
              <a:t>Numerical value that reflects desirability of different features</a:t>
            </a:r>
          </a:p>
          <a:p>
            <a:endParaRPr lang="en-IN" dirty="0"/>
          </a:p>
        </p:txBody>
      </p:sp>
      <p:sp>
        <p:nvSpPr>
          <p:cNvPr id="6" name="TextBox 5"/>
          <p:cNvSpPr txBox="1"/>
          <p:nvPr/>
        </p:nvSpPr>
        <p:spPr>
          <a:xfrm>
            <a:off x="3581400" y="5334000"/>
            <a:ext cx="2057400" cy="1200329"/>
          </a:xfrm>
          <a:prstGeom prst="rect">
            <a:avLst/>
          </a:prstGeom>
          <a:noFill/>
        </p:spPr>
        <p:txBody>
          <a:bodyPr wrap="square" rtlCol="0">
            <a:spAutoFit/>
          </a:bodyPr>
          <a:lstStyle/>
          <a:p>
            <a:r>
              <a:rPr lang="en-US" b="1" i="1" u="sng" dirty="0"/>
              <a:t>Market </a:t>
            </a:r>
            <a:r>
              <a:rPr lang="en-US" b="1" i="1" u="sng" dirty="0" smtClean="0"/>
              <a:t>Simulation</a:t>
            </a:r>
          </a:p>
          <a:p>
            <a:r>
              <a:rPr lang="en-US" dirty="0" smtClean="0"/>
              <a:t>Measures influence of each attribute on someone’s choice</a:t>
            </a:r>
            <a:endParaRPr lang="en-IN" dirty="0"/>
          </a:p>
        </p:txBody>
      </p:sp>
      <p:sp>
        <p:nvSpPr>
          <p:cNvPr id="7" name="TextBox 6"/>
          <p:cNvSpPr txBox="1"/>
          <p:nvPr/>
        </p:nvSpPr>
        <p:spPr>
          <a:xfrm>
            <a:off x="6553200" y="5380672"/>
            <a:ext cx="2819400" cy="1477328"/>
          </a:xfrm>
          <a:prstGeom prst="rect">
            <a:avLst/>
          </a:prstGeom>
          <a:noFill/>
        </p:spPr>
        <p:txBody>
          <a:bodyPr wrap="square" rtlCol="0">
            <a:spAutoFit/>
          </a:bodyPr>
          <a:lstStyle/>
          <a:p>
            <a:r>
              <a:rPr lang="en-US" b="1" i="1" u="sng" dirty="0" smtClean="0"/>
              <a:t>Importance Score</a:t>
            </a:r>
          </a:p>
          <a:p>
            <a:r>
              <a:rPr lang="en-US" dirty="0" smtClean="0"/>
              <a:t>Real time market scenarios to predict which products consumers are likely to choose</a:t>
            </a:r>
            <a:endParaRPr lang="en-IN" dirty="0"/>
          </a:p>
        </p:txBody>
      </p:sp>
      <p:sp>
        <p:nvSpPr>
          <p:cNvPr id="8" name="TextBox 7"/>
          <p:cNvSpPr txBox="1"/>
          <p:nvPr/>
        </p:nvSpPr>
        <p:spPr>
          <a:xfrm>
            <a:off x="457200" y="1828800"/>
            <a:ext cx="8686800" cy="954107"/>
          </a:xfrm>
          <a:prstGeom prst="rect">
            <a:avLst/>
          </a:prstGeom>
          <a:noFill/>
        </p:spPr>
        <p:txBody>
          <a:bodyPr wrap="square" rtlCol="0">
            <a:spAutoFit/>
          </a:bodyPr>
          <a:lstStyle/>
          <a:p>
            <a:r>
              <a:rPr lang="en-US" sz="2800" b="1" dirty="0" smtClean="0"/>
              <a:t>Key Terms: Attributes, levels, profiles, Utility, </a:t>
            </a:r>
            <a:r>
              <a:rPr lang="en-US" sz="2800" b="1" dirty="0" err="1" smtClean="0"/>
              <a:t>partworths</a:t>
            </a:r>
            <a:r>
              <a:rPr lang="en-US" sz="2800" b="1" dirty="0" smtClean="0"/>
              <a:t>, </a:t>
            </a:r>
            <a:r>
              <a:rPr lang="en-US" sz="2800" b="1" dirty="0" err="1" smtClean="0"/>
              <a:t>utils</a:t>
            </a:r>
            <a:r>
              <a:rPr lang="en-US" sz="2800" b="1" dirty="0" smtClean="0"/>
              <a:t>, baseline level </a:t>
            </a:r>
            <a:endParaRPr lang="en-IN"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67000"/>
            <a:ext cx="7772400" cy="914400"/>
          </a:xfrm>
        </p:spPr>
        <p:txBody>
          <a:bodyPr/>
          <a:lstStyle/>
          <a:p>
            <a:r>
              <a:rPr lang="en-US" dirty="0" smtClean="0"/>
              <a:t>How Conjoint Analysis is conducted?</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Overview</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    Top Market Cars </a:t>
            </a:r>
            <a:r>
              <a:rPr lang="en-IN" dirty="0" err="1" smtClean="0"/>
              <a:t>pvt</a:t>
            </a:r>
            <a:r>
              <a:rPr lang="en-IN" dirty="0" smtClean="0"/>
              <a:t>. Ltd. (TM)  wants to understand the preferences of potential customers for environmentally friendly cars and to assess what kind of market opportunity each car configuration would present. In particular, they seek to find out what premium (if any) consumers are willing to pay for environmentally friendly cars (as opposed to gasoline-powered cars) made in the United States (vs. in other countries) and which type of car (e.g., sedan, SUV, sports) generates the greatest opportunity for the company.</a:t>
            </a:r>
          </a:p>
          <a:p>
            <a:pPr>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Choose Attributes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Find most relevant attributes</a:t>
            </a:r>
            <a:endParaRPr lang="en-IN" dirty="0" smtClean="0"/>
          </a:p>
          <a:p>
            <a:endParaRPr lang="en-IN" dirty="0" smtClean="0"/>
          </a:p>
          <a:p>
            <a:r>
              <a:rPr lang="en-IN" dirty="0" smtClean="0"/>
              <a:t>Brand origin</a:t>
            </a:r>
          </a:p>
          <a:p>
            <a:r>
              <a:rPr lang="en-IN" dirty="0" smtClean="0"/>
              <a:t>Body style</a:t>
            </a:r>
          </a:p>
          <a:p>
            <a:r>
              <a:rPr lang="en-IN" dirty="0" smtClean="0"/>
              <a:t>Engine type</a:t>
            </a:r>
          </a:p>
          <a:p>
            <a:r>
              <a:rPr lang="en-IN" dirty="0" smtClean="0"/>
              <a:t>Price</a:t>
            </a:r>
          </a:p>
          <a:p>
            <a:pPr>
              <a:buNone/>
            </a:pPr>
            <a:endParaRPr lang="en-IN" b="1" dirty="0" smtClean="0"/>
          </a:p>
          <a:p>
            <a:pPr>
              <a:buNone/>
            </a:pPr>
            <a:endParaRPr lang="en-IN" b="1" dirty="0" smtClean="0"/>
          </a:p>
          <a:p>
            <a:pPr>
              <a:buNone/>
            </a:pPr>
            <a:r>
              <a:rPr lang="en-IN" b="1" dirty="0" smtClean="0"/>
              <a:t>U( Car ) = u( Brand Origin ) + u( Body Style ) + u( Engine Type ) + u( Price )</a:t>
            </a:r>
            <a:endParaRPr lang="en-IN"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lstStyle/>
          <a:p>
            <a:r>
              <a:rPr lang="en-US" dirty="0" smtClean="0"/>
              <a:t>Step 2: Choose relevant levels of attributes</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2514600"/>
            <a:ext cx="8462706" cy="283686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914400"/>
          </a:xfrm>
        </p:spPr>
        <p:txBody>
          <a:bodyPr/>
          <a:lstStyle/>
          <a:p>
            <a:r>
              <a:rPr lang="en-US" dirty="0" smtClean="0"/>
              <a:t>Step 3: Create product profiles</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990600" y="2057400"/>
            <a:ext cx="7543800" cy="2514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295400" y="5181600"/>
            <a:ext cx="7200900" cy="119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Poll Consumers</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85800" y="1905000"/>
            <a:ext cx="8083296" cy="2590800"/>
          </a:xfrm>
          <a:prstGeom prst="rect">
            <a:avLst/>
          </a:prstGeom>
          <a:noFill/>
          <a:ln w="9525">
            <a:noFill/>
            <a:miter lim="800000"/>
            <a:headEnd/>
            <a:tailEnd/>
          </a:ln>
        </p:spPr>
      </p:pic>
      <p:sp>
        <p:nvSpPr>
          <p:cNvPr id="5" name="TextBox 4"/>
          <p:cNvSpPr txBox="1"/>
          <p:nvPr/>
        </p:nvSpPr>
        <p:spPr>
          <a:xfrm>
            <a:off x="914400" y="5486400"/>
            <a:ext cx="7848600" cy="646331"/>
          </a:xfrm>
          <a:prstGeom prst="rect">
            <a:avLst/>
          </a:prstGeom>
          <a:noFill/>
        </p:spPr>
        <p:txBody>
          <a:bodyPr wrap="square" rtlCol="0">
            <a:spAutoFit/>
          </a:bodyPr>
          <a:lstStyle/>
          <a:p>
            <a:r>
              <a:rPr lang="en-US" b="1" dirty="0" smtClean="0"/>
              <a:t>Popular Methods: Choice Based conjoint analysis, Rating based conjoint analysis</a:t>
            </a:r>
            <a:endParaRPr lang="en-IN"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lstStyle/>
          <a:p>
            <a:r>
              <a:rPr lang="en-US" dirty="0" smtClean="0"/>
              <a:t>Step 5: Generate regression report</a:t>
            </a:r>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867912" y="1407525"/>
            <a:ext cx="4276088" cy="5450475"/>
          </a:xfrm>
          <a:prstGeom prst="rect">
            <a:avLst/>
          </a:prstGeom>
          <a:noFill/>
          <a:ln w="9525">
            <a:noFill/>
            <a:miter lim="800000"/>
            <a:headEnd/>
            <a:tailEnd/>
          </a:ln>
        </p:spPr>
      </p:pic>
      <p:sp>
        <p:nvSpPr>
          <p:cNvPr id="5" name="TextBox 4"/>
          <p:cNvSpPr txBox="1"/>
          <p:nvPr/>
        </p:nvSpPr>
        <p:spPr>
          <a:xfrm>
            <a:off x="914400" y="2667000"/>
            <a:ext cx="3124200" cy="3139321"/>
          </a:xfrm>
          <a:prstGeom prst="rect">
            <a:avLst/>
          </a:prstGeom>
          <a:noFill/>
        </p:spPr>
        <p:txBody>
          <a:bodyPr wrap="square" rtlCol="0">
            <a:spAutoFit/>
          </a:bodyPr>
          <a:lstStyle/>
          <a:p>
            <a:r>
              <a:rPr lang="en-IN" dirty="0" smtClean="0"/>
              <a:t>Quiz: All else being equal, which engine type does this consumer prefer?</a:t>
            </a:r>
          </a:p>
          <a:p>
            <a:endParaRPr lang="en-US" dirty="0" smtClean="0"/>
          </a:p>
          <a:p>
            <a:r>
              <a:rPr lang="en-US" dirty="0" smtClean="0"/>
              <a:t>Q: </a:t>
            </a:r>
            <a:r>
              <a:rPr lang="en-IN" dirty="0" smtClean="0"/>
              <a:t>consider the following profile: European, SUV, hybrid, $30,000. According to our </a:t>
            </a:r>
            <a:r>
              <a:rPr lang="en-IN" dirty="0" err="1" smtClean="0"/>
              <a:t>partworths</a:t>
            </a:r>
            <a:r>
              <a:rPr lang="en-IN" dirty="0" smtClean="0"/>
              <a:t> estimates, what would be the utility of this profile to that consumer? </a:t>
            </a:r>
            <a:br>
              <a:rPr lang="en-IN" dirty="0" smtClean="0"/>
            </a:b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lstStyle/>
          <a:p>
            <a:r>
              <a:rPr lang="en-US" dirty="0" smtClean="0"/>
              <a:t>Step 6: Interpreting </a:t>
            </a:r>
            <a:r>
              <a:rPr lang="en-US" dirty="0" err="1" smtClean="0"/>
              <a:t>Partworths</a:t>
            </a:r>
            <a:endParaRPr lang="en-IN" dirty="0"/>
          </a:p>
        </p:txBody>
      </p:sp>
      <p:sp>
        <p:nvSpPr>
          <p:cNvPr id="3" name="Content Placeholder 2"/>
          <p:cNvSpPr>
            <a:spLocks noGrp="1"/>
          </p:cNvSpPr>
          <p:nvPr>
            <p:ph idx="1"/>
          </p:nvPr>
        </p:nvSpPr>
        <p:spPr/>
        <p:txBody>
          <a:bodyPr>
            <a:normAutofit/>
          </a:bodyPr>
          <a:lstStyle/>
          <a:p>
            <a:r>
              <a:rPr lang="en-IN" dirty="0" smtClean="0"/>
              <a:t>The importance of each attribute to the individual is defined as the difference between the highest and the lowest </a:t>
            </a:r>
            <a:r>
              <a:rPr lang="en-IN" dirty="0" err="1" smtClean="0"/>
              <a:t>partworths</a:t>
            </a:r>
            <a:r>
              <a:rPr lang="en-IN" dirty="0" smtClean="0"/>
              <a:t> for that attribute</a:t>
            </a:r>
          </a:p>
          <a:p>
            <a:r>
              <a:rPr lang="en-IN" dirty="0" smtClean="0"/>
              <a:t>In our example, :</a:t>
            </a:r>
            <a:br>
              <a:rPr lang="en-IN" dirty="0" smtClean="0"/>
            </a:br>
            <a:r>
              <a:rPr lang="en-IN" dirty="0" smtClean="0"/>
              <a:t>Brand origin: 1.16-0=1.16</a:t>
            </a:r>
            <a:br>
              <a:rPr lang="en-IN" dirty="0" smtClean="0"/>
            </a:br>
            <a:r>
              <a:rPr lang="en-IN" dirty="0" smtClean="0"/>
              <a:t>Body type: 2.21-(-2.50)=4.71</a:t>
            </a:r>
            <a:br>
              <a:rPr lang="en-IN" dirty="0" smtClean="0"/>
            </a:br>
            <a:r>
              <a:rPr lang="en-IN" dirty="0" smtClean="0"/>
              <a:t>Engine type: 0.91-0=0.91</a:t>
            </a:r>
            <a:br>
              <a:rPr lang="en-IN" dirty="0" smtClean="0"/>
            </a:br>
            <a:r>
              <a:rPr lang="en-IN" dirty="0" smtClean="0"/>
              <a:t>Price: 0-(-2.90)=2.90</a:t>
            </a:r>
          </a:p>
          <a:p>
            <a:pPr>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reakfast.jpg"/>
          <p:cNvPicPr>
            <a:picLocks noGrp="1" noChangeAspect="1"/>
          </p:cNvPicPr>
          <p:nvPr>
            <p:ph idx="1"/>
          </p:nvPr>
        </p:nvPicPr>
        <p:blipFill>
          <a:blip r:embed="rId2" cstate="print"/>
          <a:stretch>
            <a:fillRect/>
          </a:stretch>
        </p:blipFill>
        <p:spPr>
          <a:xfrm>
            <a:off x="3810001" y="1371600"/>
            <a:ext cx="1523999" cy="1524000"/>
          </a:xfrm>
        </p:spPr>
      </p:pic>
      <p:pic>
        <p:nvPicPr>
          <p:cNvPr id="5" name="Picture 4" descr="socks.jpg"/>
          <p:cNvPicPr>
            <a:picLocks noChangeAspect="1"/>
          </p:cNvPicPr>
          <p:nvPr/>
        </p:nvPicPr>
        <p:blipFill>
          <a:blip r:embed="rId3" cstate="print"/>
          <a:stretch>
            <a:fillRect/>
          </a:stretch>
        </p:blipFill>
        <p:spPr>
          <a:xfrm>
            <a:off x="685800" y="381000"/>
            <a:ext cx="1514475" cy="1514475"/>
          </a:xfrm>
          <a:prstGeom prst="rect">
            <a:avLst/>
          </a:prstGeom>
        </p:spPr>
      </p:pic>
      <p:pic>
        <p:nvPicPr>
          <p:cNvPr id="6" name="Picture 5" descr="which nsurance policy.jpg"/>
          <p:cNvPicPr>
            <a:picLocks noChangeAspect="1"/>
          </p:cNvPicPr>
          <p:nvPr/>
        </p:nvPicPr>
        <p:blipFill>
          <a:blip r:embed="rId4" cstate="print"/>
          <a:stretch>
            <a:fillRect/>
          </a:stretch>
        </p:blipFill>
        <p:spPr>
          <a:xfrm>
            <a:off x="7010400" y="304800"/>
            <a:ext cx="1524000" cy="1524000"/>
          </a:xfrm>
          <a:prstGeom prst="rect">
            <a:avLst/>
          </a:prstGeom>
        </p:spPr>
      </p:pic>
      <p:sp>
        <p:nvSpPr>
          <p:cNvPr id="7" name="TextBox 6"/>
          <p:cNvSpPr txBox="1"/>
          <p:nvPr/>
        </p:nvSpPr>
        <p:spPr>
          <a:xfrm>
            <a:off x="1066800" y="4495800"/>
            <a:ext cx="7315200" cy="1200329"/>
          </a:xfrm>
          <a:prstGeom prst="rect">
            <a:avLst/>
          </a:prstGeom>
          <a:noFill/>
        </p:spPr>
        <p:txBody>
          <a:bodyPr wrap="square" rtlCol="0">
            <a:spAutoFit/>
          </a:bodyPr>
          <a:lstStyle/>
          <a:p>
            <a:pPr algn="ctr"/>
            <a:r>
              <a:rPr lang="en-US" sz="2400" b="1" dirty="0" smtClean="0">
                <a:solidFill>
                  <a:srgbClr val="00B050"/>
                </a:solidFill>
              </a:rPr>
              <a:t>We need to understand how people make choices so that we can make better  alternatives and try to predict their choices</a:t>
            </a:r>
            <a:endParaRPr lang="en-IN" sz="2400" b="1" dirty="0">
              <a:solidFill>
                <a:srgbClr val="00B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a:t>
            </a:r>
            <a:r>
              <a:rPr lang="en-US" dirty="0" err="1" smtClean="0"/>
              <a:t>Partworth</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914400" y="1838325"/>
            <a:ext cx="3228975" cy="189547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029200" y="1876425"/>
            <a:ext cx="3133725" cy="1857375"/>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3048000" y="4343400"/>
            <a:ext cx="3190875" cy="1905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Predict Choice</a:t>
            </a:r>
            <a:endParaRPr lang="en-IN"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685800" y="1828800"/>
            <a:ext cx="8058993" cy="3048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Getting to know how people value the components of an alternatives help us design more desirable offering</a:t>
            </a:r>
            <a:endParaRPr lang="en-IN" dirty="0">
              <a:solidFill>
                <a:srgbClr val="00B050"/>
              </a:solidFill>
            </a:endParaRPr>
          </a:p>
        </p:txBody>
      </p:sp>
      <p:pic>
        <p:nvPicPr>
          <p:cNvPr id="4" name="Content Placeholder 3" descr="weighing.jpg"/>
          <p:cNvPicPr>
            <a:picLocks noGrp="1" noChangeAspect="1"/>
          </p:cNvPicPr>
          <p:nvPr>
            <p:ph idx="1"/>
          </p:nvPr>
        </p:nvPicPr>
        <p:blipFill>
          <a:blip r:embed="rId2" cstate="print"/>
          <a:stretch>
            <a:fillRect/>
          </a:stretch>
        </p:blipFill>
        <p:spPr>
          <a:xfrm>
            <a:off x="3048000" y="3657600"/>
            <a:ext cx="3448050" cy="259293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schemeClr>
                </a:solidFill>
              </a:rPr>
              <a:t>What is Conjoint Analysis?</a:t>
            </a:r>
            <a:endParaRPr lang="en-IN" dirty="0">
              <a:solidFill>
                <a:schemeClr val="tx1">
                  <a:lumMod val="75000"/>
                </a:schemeClr>
              </a:solidFill>
            </a:endParaRPr>
          </a:p>
        </p:txBody>
      </p:sp>
      <p:sp>
        <p:nvSpPr>
          <p:cNvPr id="3" name="Content Placeholder 2"/>
          <p:cNvSpPr>
            <a:spLocks noGrp="1"/>
          </p:cNvSpPr>
          <p:nvPr>
            <p:ph idx="1"/>
          </p:nvPr>
        </p:nvSpPr>
        <p:spPr/>
        <p:txBody>
          <a:bodyPr>
            <a:normAutofit/>
          </a:bodyPr>
          <a:lstStyle/>
          <a:p>
            <a:pPr>
              <a:buNone/>
            </a:pPr>
            <a:r>
              <a:rPr lang="en-US" sz="2400" dirty="0" smtClean="0"/>
              <a:t>Conjoint analysis is a Marketing insight technique used to predict how product you create or re-design should perform when taken to market. How people value different features?</a:t>
            </a:r>
          </a:p>
          <a:p>
            <a:pPr>
              <a:buNone/>
            </a:pPr>
            <a:r>
              <a:rPr lang="en-IN" sz="2400" dirty="0" smtClean="0"/>
              <a:t>Conjoint analysis is used in a range of industries and for a number of strategic decisions such as: product design, product line optimization, pricing, segmentation, and market-share prediction.</a:t>
            </a:r>
            <a:endParaRPr lang="en-IN" sz="2400" dirty="0"/>
          </a:p>
        </p:txBody>
      </p:sp>
      <p:pic>
        <p:nvPicPr>
          <p:cNvPr id="4" name="Picture 3" descr="mobile phone.jpg"/>
          <p:cNvPicPr>
            <a:picLocks noChangeAspect="1"/>
          </p:cNvPicPr>
          <p:nvPr/>
        </p:nvPicPr>
        <p:blipFill>
          <a:blip r:embed="rId2" cstate="print"/>
          <a:stretch>
            <a:fillRect/>
          </a:stretch>
        </p:blipFill>
        <p:spPr>
          <a:xfrm>
            <a:off x="6248400" y="5122544"/>
            <a:ext cx="2895600" cy="1469517"/>
          </a:xfrm>
          <a:prstGeom prst="rect">
            <a:avLst/>
          </a:prstGeom>
        </p:spPr>
      </p:pic>
      <p:sp>
        <p:nvSpPr>
          <p:cNvPr id="5" name="Oval Callout 4"/>
          <p:cNvSpPr/>
          <p:nvPr/>
        </p:nvSpPr>
        <p:spPr>
          <a:xfrm>
            <a:off x="3657600" y="5105400"/>
            <a:ext cx="2209800" cy="1752600"/>
          </a:xfrm>
          <a:prstGeom prst="wedgeEllipseCallout">
            <a:avLst>
              <a:gd name="adj1" fmla="val 62500"/>
              <a:gd name="adj2" fmla="val -17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r>
              <a:rPr lang="en-US" dirty="0" smtClean="0">
                <a:solidFill>
                  <a:schemeClr val="bg1"/>
                </a:solidFill>
              </a:rPr>
              <a:t>Smaller size</a:t>
            </a:r>
          </a:p>
          <a:p>
            <a:pPr algn="ctr">
              <a:buFont typeface="Arial" pitchFamily="34" charset="0"/>
              <a:buChar char="•"/>
            </a:pPr>
            <a:r>
              <a:rPr lang="en-US" dirty="0" smtClean="0">
                <a:solidFill>
                  <a:schemeClr val="bg1"/>
                </a:solidFill>
              </a:rPr>
              <a:t>Memory</a:t>
            </a:r>
          </a:p>
          <a:p>
            <a:pPr algn="ctr">
              <a:buFont typeface="Arial" pitchFamily="34" charset="0"/>
              <a:buChar char="•"/>
            </a:pPr>
            <a:r>
              <a:rPr lang="en-US" dirty="0" smtClean="0">
                <a:solidFill>
                  <a:schemeClr val="bg1"/>
                </a:solidFill>
              </a:rPr>
              <a:t> Resolution</a:t>
            </a:r>
          </a:p>
          <a:p>
            <a:pPr algn="ctr">
              <a:buFont typeface="Arial" pitchFamily="34" charset="0"/>
              <a:buChar char="•"/>
            </a:pPr>
            <a:r>
              <a:rPr lang="en-US" dirty="0" err="1" smtClean="0">
                <a:solidFill>
                  <a:schemeClr val="bg1"/>
                </a:solidFill>
              </a:rPr>
              <a:t>Selfie</a:t>
            </a:r>
            <a:r>
              <a:rPr lang="en-US" dirty="0" smtClean="0">
                <a:solidFill>
                  <a:schemeClr val="bg1"/>
                </a:solidFill>
              </a:rPr>
              <a:t> expert</a:t>
            </a:r>
          </a:p>
          <a:p>
            <a:pPr algn="ctr">
              <a:buFont typeface="Arial" pitchFamily="34" charset="0"/>
              <a:buChar char="•"/>
            </a:pPr>
            <a:r>
              <a:rPr lang="en-US" dirty="0">
                <a:solidFill>
                  <a:schemeClr val="bg1"/>
                </a:solidFill>
              </a:rPr>
              <a:t> </a:t>
            </a:r>
            <a:r>
              <a:rPr lang="en-US" dirty="0" smtClean="0">
                <a:solidFill>
                  <a:schemeClr val="bg1"/>
                </a:solidFill>
              </a:rPr>
              <a:t>Operating system</a:t>
            </a:r>
            <a:endParaRPr lang="en-I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take an example:</a:t>
            </a:r>
            <a:endParaRPr lang="en-IN" dirty="0"/>
          </a:p>
        </p:txBody>
      </p:sp>
      <p:pic>
        <p:nvPicPr>
          <p:cNvPr id="4" name="Content Placeholder 3" descr="Machine.jpg"/>
          <p:cNvPicPr>
            <a:picLocks noGrp="1" noChangeAspect="1"/>
          </p:cNvPicPr>
          <p:nvPr>
            <p:ph idx="1"/>
          </p:nvPr>
        </p:nvPicPr>
        <p:blipFill>
          <a:blip r:embed="rId2" cstate="print"/>
          <a:stretch>
            <a:fillRect/>
          </a:stretch>
        </p:blipFill>
        <p:spPr>
          <a:xfrm>
            <a:off x="5943600" y="1676400"/>
            <a:ext cx="2609022" cy="4267200"/>
          </a:xfrm>
        </p:spPr>
      </p:pic>
      <p:sp>
        <p:nvSpPr>
          <p:cNvPr id="5" name="TextBox 4"/>
          <p:cNvSpPr txBox="1"/>
          <p:nvPr/>
        </p:nvSpPr>
        <p:spPr>
          <a:xfrm>
            <a:off x="914400" y="1502688"/>
            <a:ext cx="4648200" cy="6463308"/>
          </a:xfrm>
          <a:prstGeom prst="rect">
            <a:avLst/>
          </a:prstGeom>
          <a:noFill/>
        </p:spPr>
        <p:txBody>
          <a:bodyPr wrap="square" rtlCol="0">
            <a:spAutoFit/>
          </a:bodyPr>
          <a:lstStyle/>
          <a:p>
            <a:r>
              <a:rPr lang="en-US" b="1" u="sng" dirty="0" smtClean="0">
                <a:solidFill>
                  <a:schemeClr val="tx2">
                    <a:lumMod val="75000"/>
                  </a:schemeClr>
                </a:solidFill>
              </a:rPr>
              <a:t>Decision Making Features</a:t>
            </a:r>
          </a:p>
          <a:p>
            <a:pPr>
              <a:buFont typeface="Arial" pitchFamily="34" charset="0"/>
              <a:buChar char="•"/>
            </a:pPr>
            <a:r>
              <a:rPr lang="en-US" dirty="0" smtClean="0"/>
              <a:t>Monitor Size</a:t>
            </a:r>
          </a:p>
          <a:p>
            <a:pPr>
              <a:buFont typeface="Arial" pitchFamily="34" charset="0"/>
              <a:buChar char="•"/>
            </a:pPr>
            <a:r>
              <a:rPr lang="en-US" dirty="0" smtClean="0"/>
              <a:t>Batch processing size</a:t>
            </a:r>
          </a:p>
          <a:p>
            <a:pPr>
              <a:buFont typeface="Arial" pitchFamily="34" charset="0"/>
              <a:buChar char="•"/>
            </a:pPr>
            <a:r>
              <a:rPr lang="en-US" dirty="0" smtClean="0"/>
              <a:t>Noise </a:t>
            </a:r>
          </a:p>
          <a:p>
            <a:pPr>
              <a:buFont typeface="Arial" pitchFamily="34" charset="0"/>
              <a:buChar char="•"/>
            </a:pPr>
            <a:r>
              <a:rPr lang="en-US" dirty="0" smtClean="0"/>
              <a:t>Speed of packaging</a:t>
            </a:r>
          </a:p>
          <a:p>
            <a:pPr>
              <a:buFont typeface="Arial" pitchFamily="34" charset="0"/>
              <a:buChar char="•"/>
            </a:pPr>
            <a:r>
              <a:rPr lang="en-US" dirty="0" smtClean="0"/>
              <a:t>Quality of Packaging</a:t>
            </a:r>
          </a:p>
          <a:p>
            <a:pPr>
              <a:buFont typeface="Arial" pitchFamily="34" charset="0"/>
              <a:buChar char="•"/>
            </a:pPr>
            <a:endParaRPr lang="en-US" dirty="0" smtClean="0"/>
          </a:p>
          <a:p>
            <a:r>
              <a:rPr lang="en-US" u="sng" dirty="0" smtClean="0">
                <a:solidFill>
                  <a:schemeClr val="tx2">
                    <a:lumMod val="75000"/>
                  </a:schemeClr>
                </a:solidFill>
              </a:rPr>
              <a:t>Problem</a:t>
            </a:r>
            <a:endParaRPr lang="en-US" u="sng" dirty="0">
              <a:solidFill>
                <a:schemeClr val="tx2">
                  <a:lumMod val="75000"/>
                </a:schemeClr>
              </a:solidFill>
            </a:endParaRPr>
          </a:p>
          <a:p>
            <a:endParaRPr lang="en-US" dirty="0" smtClean="0"/>
          </a:p>
          <a:p>
            <a:r>
              <a:rPr lang="en-US" dirty="0" smtClean="0"/>
              <a:t>There are 1000s of possible combinations of features and the marketer needs to come up with right combination at right price point</a:t>
            </a:r>
          </a:p>
          <a:p>
            <a:endParaRPr lang="en-US" dirty="0"/>
          </a:p>
          <a:p>
            <a:r>
              <a:rPr lang="en-US" b="1" u="sng" dirty="0" smtClean="0">
                <a:solidFill>
                  <a:schemeClr val="tx2">
                    <a:lumMod val="50000"/>
                  </a:schemeClr>
                </a:solidFill>
              </a:rPr>
              <a:t>Solution</a:t>
            </a:r>
          </a:p>
          <a:p>
            <a:endParaRPr lang="en-US" b="1" u="sng" dirty="0">
              <a:solidFill>
                <a:schemeClr val="tx2">
                  <a:lumMod val="50000"/>
                </a:schemeClr>
              </a:solidFill>
            </a:endParaRPr>
          </a:p>
          <a:p>
            <a:r>
              <a:rPr lang="en-US" dirty="0" smtClean="0"/>
              <a:t>Concept test  product with combination of features among potential set of customers</a:t>
            </a:r>
          </a:p>
          <a:p>
            <a:r>
              <a:rPr lang="en-US" b="1" dirty="0">
                <a:solidFill>
                  <a:srgbClr val="00B050"/>
                </a:solidFill>
              </a:rPr>
              <a:t> </a:t>
            </a:r>
            <a:r>
              <a:rPr lang="en-US" b="1" dirty="0" smtClean="0">
                <a:solidFill>
                  <a:srgbClr val="00B050"/>
                </a:solidFill>
              </a:rPr>
              <a:t>                   Choice Based Conjoint </a:t>
            </a:r>
          </a:p>
          <a:p>
            <a:endParaRPr lang="en-US" dirty="0"/>
          </a:p>
          <a:p>
            <a:r>
              <a:rPr lang="en-US" dirty="0" smtClean="0"/>
              <a:t> </a:t>
            </a:r>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lstStyle/>
          <a:p>
            <a:r>
              <a:rPr lang="en-US" dirty="0" smtClean="0"/>
              <a:t>Traditional surveys </a:t>
            </a:r>
            <a:br>
              <a:rPr lang="en-US" dirty="0" smtClean="0"/>
            </a:br>
            <a:r>
              <a:rPr lang="en-US" dirty="0" smtClean="0"/>
              <a:t>might not work </a:t>
            </a:r>
            <a:endParaRPr lang="en-IN" dirty="0"/>
          </a:p>
        </p:txBody>
      </p:sp>
      <p:sp>
        <p:nvSpPr>
          <p:cNvPr id="3" name="Content Placeholder 2"/>
          <p:cNvSpPr>
            <a:spLocks noGrp="1"/>
          </p:cNvSpPr>
          <p:nvPr>
            <p:ph idx="1"/>
          </p:nvPr>
        </p:nvSpPr>
        <p:spPr/>
        <p:txBody>
          <a:bodyPr/>
          <a:lstStyle/>
          <a:p>
            <a:endParaRPr lang="en-US" dirty="0" smtClean="0"/>
          </a:p>
          <a:p>
            <a:r>
              <a:rPr lang="en-US" dirty="0" smtClean="0"/>
              <a:t>Which brand do you prefer? ( Apple Vs Samsung)</a:t>
            </a:r>
          </a:p>
          <a:p>
            <a:endParaRPr lang="en-US" dirty="0" smtClean="0"/>
          </a:p>
          <a:p>
            <a:r>
              <a:rPr lang="en-US" dirty="0" smtClean="0"/>
              <a:t>What interest rate will you like? ( 70% Vs 75%)</a:t>
            </a:r>
          </a:p>
          <a:p>
            <a:endParaRPr lang="en-US" dirty="0" smtClean="0"/>
          </a:p>
          <a:p>
            <a:r>
              <a:rPr lang="en-US" dirty="0" smtClean="0"/>
              <a:t>How much risk can you take? (High Vs Low)</a:t>
            </a:r>
          </a:p>
          <a:p>
            <a:endParaRPr lang="en-US" dirty="0" smtClean="0"/>
          </a:p>
          <a:p>
            <a:endParaRPr lang="en-IN" dirty="0"/>
          </a:p>
        </p:txBody>
      </p:sp>
      <p:sp>
        <p:nvSpPr>
          <p:cNvPr id="4" name="TextBox 3"/>
          <p:cNvSpPr txBox="1"/>
          <p:nvPr/>
        </p:nvSpPr>
        <p:spPr>
          <a:xfrm>
            <a:off x="762000" y="6248400"/>
            <a:ext cx="7924800" cy="369332"/>
          </a:xfrm>
          <a:prstGeom prst="rect">
            <a:avLst/>
          </a:prstGeom>
          <a:noFill/>
        </p:spPr>
        <p:txBody>
          <a:bodyPr wrap="square" rtlCol="0">
            <a:spAutoFit/>
          </a:bodyPr>
          <a:lstStyle/>
          <a:p>
            <a:r>
              <a:rPr lang="en-US" dirty="0" smtClean="0"/>
              <a:t>* Such answers are often unenlightening</a:t>
            </a:r>
            <a:endParaRPr lang="en-IN" dirty="0"/>
          </a:p>
        </p:txBody>
      </p:sp>
      <p:pic>
        <p:nvPicPr>
          <p:cNvPr id="5" name="Picture 4" descr="survey.jpg"/>
          <p:cNvPicPr>
            <a:picLocks noChangeAspect="1"/>
          </p:cNvPicPr>
          <p:nvPr/>
        </p:nvPicPr>
        <p:blipFill>
          <a:blip r:embed="rId2" cstate="print"/>
          <a:stretch>
            <a:fillRect/>
          </a:stretch>
        </p:blipFill>
        <p:spPr>
          <a:xfrm>
            <a:off x="7181850" y="0"/>
            <a:ext cx="1962150" cy="15906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urvey.jpg"/>
          <p:cNvPicPr>
            <a:picLocks noGrp="1" noChangeAspect="1"/>
          </p:cNvPicPr>
          <p:nvPr>
            <p:ph idx="1"/>
          </p:nvPr>
        </p:nvPicPr>
        <p:blipFill>
          <a:blip r:embed="rId2" cstate="print"/>
          <a:stretch>
            <a:fillRect/>
          </a:stretch>
        </p:blipFill>
        <p:spPr>
          <a:xfrm>
            <a:off x="7019925" y="0"/>
            <a:ext cx="2124075" cy="1590675"/>
          </a:xfrm>
          <a:prstGeom prst="rect">
            <a:avLst/>
          </a:prstGeom>
        </p:spPr>
      </p:pic>
      <p:sp>
        <p:nvSpPr>
          <p:cNvPr id="5" name="TextBox 4"/>
          <p:cNvSpPr txBox="1"/>
          <p:nvPr/>
        </p:nvSpPr>
        <p:spPr>
          <a:xfrm>
            <a:off x="914400" y="609600"/>
            <a:ext cx="3429000" cy="3077766"/>
          </a:xfrm>
          <a:prstGeom prst="rect">
            <a:avLst/>
          </a:prstGeom>
          <a:noFill/>
        </p:spPr>
        <p:txBody>
          <a:bodyPr wrap="square" rtlCol="0">
            <a:spAutoFit/>
          </a:bodyPr>
          <a:lstStyle/>
          <a:p>
            <a:r>
              <a:rPr lang="en-US" sz="2000" dirty="0" smtClean="0"/>
              <a:t>In deciding credit card how important is it to get….</a:t>
            </a:r>
          </a:p>
          <a:p>
            <a:endParaRPr lang="en-US" sz="2000" dirty="0"/>
          </a:p>
          <a:p>
            <a:pPr>
              <a:buFont typeface="Arial" pitchFamily="34" charset="0"/>
              <a:buChar char="•"/>
            </a:pPr>
            <a:r>
              <a:rPr lang="en-US" sz="2000" dirty="0" smtClean="0"/>
              <a:t>Brand</a:t>
            </a:r>
          </a:p>
          <a:p>
            <a:pPr>
              <a:buFont typeface="Arial" pitchFamily="34" charset="0"/>
              <a:buChar char="•"/>
            </a:pPr>
            <a:r>
              <a:rPr lang="en-US" sz="2000" dirty="0" smtClean="0"/>
              <a:t>Credit limit</a:t>
            </a:r>
          </a:p>
          <a:p>
            <a:pPr>
              <a:buFont typeface="Arial" pitchFamily="34" charset="0"/>
              <a:buChar char="•"/>
            </a:pPr>
            <a:r>
              <a:rPr lang="en-US" sz="2000" dirty="0" smtClean="0"/>
              <a:t>Annual fee</a:t>
            </a:r>
          </a:p>
          <a:p>
            <a:pPr>
              <a:buFont typeface="Arial" pitchFamily="34" charset="0"/>
              <a:buChar char="•"/>
            </a:pPr>
            <a:r>
              <a:rPr lang="en-US" sz="2000" dirty="0"/>
              <a:t> </a:t>
            </a:r>
            <a:r>
              <a:rPr lang="en-US" sz="2000" dirty="0" smtClean="0"/>
              <a:t>Interest Rate </a:t>
            </a:r>
          </a:p>
          <a:p>
            <a:r>
              <a:rPr lang="en-US" dirty="0"/>
              <a:t> </a:t>
            </a:r>
            <a:endParaRPr lang="en-US" dirty="0" smtClean="0"/>
          </a:p>
          <a:p>
            <a:endParaRPr lang="en-US" dirty="0" smtClean="0"/>
          </a:p>
          <a:p>
            <a:pPr>
              <a:buFont typeface="Arial" pitchFamily="34" charset="0"/>
              <a:buChar char="•"/>
            </a:pPr>
            <a:endParaRPr lang="en-IN" dirty="0"/>
          </a:p>
        </p:txBody>
      </p:sp>
      <p:graphicFrame>
        <p:nvGraphicFramePr>
          <p:cNvPr id="6" name="Chart 5"/>
          <p:cNvGraphicFramePr/>
          <p:nvPr/>
        </p:nvGraphicFramePr>
        <p:xfrm>
          <a:off x="457200" y="3175000"/>
          <a:ext cx="3962400" cy="3683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181600" y="3657600"/>
            <a:ext cx="2895600" cy="707886"/>
          </a:xfrm>
          <a:prstGeom prst="rect">
            <a:avLst/>
          </a:prstGeom>
          <a:noFill/>
        </p:spPr>
        <p:txBody>
          <a:bodyPr wrap="square" rtlCol="0">
            <a:spAutoFit/>
          </a:bodyPr>
          <a:lstStyle/>
          <a:p>
            <a:r>
              <a:rPr lang="en-US" sz="2000" b="1" i="1" dirty="0" smtClean="0">
                <a:solidFill>
                  <a:schemeClr val="tx2">
                    <a:lumMod val="75000"/>
                  </a:schemeClr>
                </a:solidFill>
              </a:rPr>
              <a:t>“I want all the features at the lowest Price”</a:t>
            </a:r>
            <a:endParaRPr lang="en-IN" sz="2000" b="1" i="1" dirty="0">
              <a:solidFill>
                <a:schemeClr val="tx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914400"/>
          </a:xfrm>
        </p:spPr>
        <p:txBody>
          <a:bodyPr/>
          <a:lstStyle/>
          <a:p>
            <a:r>
              <a:rPr lang="en-US" sz="3200" dirty="0" smtClean="0"/>
              <a:t>Conjoint analysis mimics the real world situation and doesn’t allow anyone to say everything is important</a:t>
            </a:r>
            <a:endParaRPr lang="en-IN" sz="3200" dirty="0"/>
          </a:p>
        </p:txBody>
      </p:sp>
      <p:graphicFrame>
        <p:nvGraphicFramePr>
          <p:cNvPr id="4" name="Content Placeholder 3"/>
          <p:cNvGraphicFramePr>
            <a:graphicFrameLocks noGrp="1"/>
          </p:cNvGraphicFramePr>
          <p:nvPr>
            <p:ph idx="1"/>
          </p:nvPr>
        </p:nvGraphicFramePr>
        <p:xfrm>
          <a:off x="990600" y="2438400"/>
          <a:ext cx="7772400" cy="3092448"/>
        </p:xfrm>
        <a:graphic>
          <a:graphicData uri="http://schemas.openxmlformats.org/drawingml/2006/table">
            <a:tbl>
              <a:tblPr firstRow="1" bandRow="1">
                <a:tableStyleId>{2D5ABB26-0587-4C30-8999-92F81FD0307C}</a:tableStyleId>
              </a:tblPr>
              <a:tblGrid>
                <a:gridCol w="1943100"/>
                <a:gridCol w="1943100"/>
                <a:gridCol w="1943100"/>
                <a:gridCol w="1943100"/>
              </a:tblGrid>
              <a:tr h="773112">
                <a:tc>
                  <a:txBody>
                    <a:bodyPr/>
                    <a:lstStyle/>
                    <a:p>
                      <a:r>
                        <a:rPr lang="en-US" dirty="0" smtClean="0"/>
                        <a:t>Master Card</a:t>
                      </a:r>
                      <a:endParaRPr lang="en-IN" dirty="0"/>
                    </a:p>
                  </a:txBody>
                  <a:tcPr/>
                </a:tc>
                <a:tc>
                  <a:txBody>
                    <a:bodyPr/>
                    <a:lstStyle/>
                    <a:p>
                      <a:r>
                        <a:rPr lang="en-US" dirty="0" smtClean="0"/>
                        <a:t> Visa</a:t>
                      </a:r>
                      <a:endParaRPr lang="en-IN" dirty="0"/>
                    </a:p>
                  </a:txBody>
                  <a:tcPr/>
                </a:tc>
                <a:tc>
                  <a:txBody>
                    <a:bodyPr/>
                    <a:lstStyle/>
                    <a:p>
                      <a:r>
                        <a:rPr lang="en-US" dirty="0" smtClean="0"/>
                        <a:t>American</a:t>
                      </a:r>
                      <a:r>
                        <a:rPr lang="en-US" baseline="0" dirty="0" smtClean="0"/>
                        <a:t> Express</a:t>
                      </a:r>
                      <a:endParaRPr lang="en-IN" dirty="0"/>
                    </a:p>
                  </a:txBody>
                  <a:tcPr/>
                </a:tc>
                <a:tc>
                  <a:txBody>
                    <a:bodyPr/>
                    <a:lstStyle/>
                    <a:p>
                      <a:r>
                        <a:rPr lang="en-US" dirty="0" err="1" smtClean="0"/>
                        <a:t>Citi</a:t>
                      </a:r>
                      <a:endParaRPr lang="en-IN" dirty="0"/>
                    </a:p>
                  </a:txBody>
                  <a:tcPr/>
                </a:tc>
              </a:tr>
              <a:tr h="773112">
                <a:tc>
                  <a:txBody>
                    <a:bodyPr/>
                    <a:lstStyle/>
                    <a:p>
                      <a:r>
                        <a:rPr lang="en-US" dirty="0" smtClean="0"/>
                        <a:t>12 %</a:t>
                      </a:r>
                      <a:endParaRPr lang="en-IN" dirty="0"/>
                    </a:p>
                  </a:txBody>
                  <a:tcPr/>
                </a:tc>
                <a:tc>
                  <a:txBody>
                    <a:bodyPr/>
                    <a:lstStyle/>
                    <a:p>
                      <a:r>
                        <a:rPr lang="en-US" dirty="0" smtClean="0"/>
                        <a:t>9.5 % </a:t>
                      </a:r>
                      <a:endParaRPr lang="en-IN" dirty="0"/>
                    </a:p>
                  </a:txBody>
                  <a:tcPr/>
                </a:tc>
                <a:tc>
                  <a:txBody>
                    <a:bodyPr/>
                    <a:lstStyle/>
                    <a:p>
                      <a:r>
                        <a:rPr lang="en-US" dirty="0" smtClean="0"/>
                        <a:t>7.5 %</a:t>
                      </a:r>
                      <a:endParaRPr lang="en-IN" dirty="0"/>
                    </a:p>
                  </a:txBody>
                  <a:tcPr/>
                </a:tc>
                <a:tc>
                  <a:txBody>
                    <a:bodyPr/>
                    <a:lstStyle/>
                    <a:p>
                      <a:r>
                        <a:rPr lang="en-US" dirty="0" smtClean="0"/>
                        <a:t>11.5 %</a:t>
                      </a:r>
                      <a:endParaRPr lang="en-IN" dirty="0"/>
                    </a:p>
                  </a:txBody>
                  <a:tcPr/>
                </a:tc>
              </a:tr>
              <a:tr h="773112">
                <a:tc>
                  <a:txBody>
                    <a:bodyPr/>
                    <a:lstStyle/>
                    <a:p>
                      <a:r>
                        <a:rPr lang="en-US" dirty="0" smtClean="0"/>
                        <a:t>No Fee </a:t>
                      </a:r>
                      <a:endParaRPr lang="en-IN" dirty="0"/>
                    </a:p>
                  </a:txBody>
                  <a:tcPr/>
                </a:tc>
                <a:tc>
                  <a:txBody>
                    <a:bodyPr/>
                    <a:lstStyle/>
                    <a:p>
                      <a:r>
                        <a:rPr lang="en-US" dirty="0" smtClean="0"/>
                        <a:t>No Fee</a:t>
                      </a:r>
                      <a:endParaRPr lang="en-IN" dirty="0"/>
                    </a:p>
                  </a:txBody>
                  <a:tcPr/>
                </a:tc>
                <a:tc>
                  <a:txBody>
                    <a:bodyPr/>
                    <a:lstStyle/>
                    <a:p>
                      <a:r>
                        <a:rPr lang="en-US" dirty="0" smtClean="0"/>
                        <a:t>$</a:t>
                      </a:r>
                      <a:r>
                        <a:rPr lang="en-US" baseline="0" dirty="0" smtClean="0"/>
                        <a:t> 75 </a:t>
                      </a:r>
                      <a:endParaRPr lang="en-IN" dirty="0"/>
                    </a:p>
                  </a:txBody>
                  <a:tcPr/>
                </a:tc>
                <a:tc>
                  <a:txBody>
                    <a:bodyPr/>
                    <a:lstStyle/>
                    <a:p>
                      <a:r>
                        <a:rPr lang="en-US" dirty="0" smtClean="0"/>
                        <a:t>$ 50</a:t>
                      </a:r>
                      <a:endParaRPr lang="en-IN" dirty="0"/>
                    </a:p>
                  </a:txBody>
                  <a:tcPr/>
                </a:tc>
              </a:tr>
              <a:tr h="773112">
                <a:tc>
                  <a:txBody>
                    <a:bodyPr/>
                    <a:lstStyle/>
                    <a:p>
                      <a:r>
                        <a:rPr lang="en-US" dirty="0" smtClean="0"/>
                        <a:t>$ 5000</a:t>
                      </a:r>
                      <a:endParaRPr lang="en-IN" dirty="0"/>
                    </a:p>
                  </a:txBody>
                  <a:tcPr/>
                </a:tc>
                <a:tc>
                  <a:txBody>
                    <a:bodyPr/>
                    <a:lstStyle/>
                    <a:p>
                      <a:r>
                        <a:rPr lang="en-US" dirty="0" smtClean="0"/>
                        <a:t>$ 3000</a:t>
                      </a:r>
                      <a:endParaRPr lang="en-IN" dirty="0"/>
                    </a:p>
                  </a:txBody>
                  <a:tcPr/>
                </a:tc>
                <a:tc>
                  <a:txBody>
                    <a:bodyPr/>
                    <a:lstStyle/>
                    <a:p>
                      <a:r>
                        <a:rPr lang="en-US" dirty="0" smtClean="0"/>
                        <a:t>$ 9000</a:t>
                      </a:r>
                      <a:endParaRPr lang="en-IN" dirty="0"/>
                    </a:p>
                  </a:txBody>
                  <a:tcPr/>
                </a:tc>
                <a:tc>
                  <a:txBody>
                    <a:bodyPr/>
                    <a:lstStyle/>
                    <a:p>
                      <a:r>
                        <a:rPr lang="en-US" dirty="0" smtClean="0"/>
                        <a:t>$ 7.500</a:t>
                      </a:r>
                      <a:endParaRPr lang="en-IN" dirty="0"/>
                    </a:p>
                  </a:txBody>
                  <a:tcPr/>
                </a:tc>
              </a:tr>
            </a:tbl>
          </a:graphicData>
        </a:graphic>
      </p:graphicFrame>
      <p:cxnSp>
        <p:nvCxnSpPr>
          <p:cNvPr id="6" name="Straight Connector 5"/>
          <p:cNvCxnSpPr/>
          <p:nvPr/>
        </p:nvCxnSpPr>
        <p:spPr>
          <a:xfrm>
            <a:off x="2895600" y="25908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00600" y="2590800"/>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0" y="26670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19200" y="5943600"/>
            <a:ext cx="7315200" cy="400110"/>
          </a:xfrm>
          <a:prstGeom prst="rect">
            <a:avLst/>
          </a:prstGeom>
          <a:noFill/>
        </p:spPr>
        <p:txBody>
          <a:bodyPr wrap="square" rtlCol="0">
            <a:spAutoFit/>
          </a:bodyPr>
          <a:lstStyle/>
          <a:p>
            <a:pPr algn="ctr"/>
            <a:r>
              <a:rPr lang="en-US" sz="2000" b="1" dirty="0" smtClean="0">
                <a:solidFill>
                  <a:schemeClr val="accent3">
                    <a:lumMod val="60000"/>
                    <a:lumOff val="40000"/>
                  </a:schemeClr>
                </a:solidFill>
              </a:rPr>
              <a:t>**Trade-offs are inevitable for consumers**</a:t>
            </a:r>
            <a:endParaRPr lang="en-IN" sz="2000" b="1" dirty="0">
              <a:solidFill>
                <a:schemeClr val="accent3">
                  <a:lumMod val="60000"/>
                  <a:lumOff val="4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Some suggestions for deciding attributes</a:t>
            </a:r>
            <a:endParaRPr lang="en-IN" sz="3200" dirty="0"/>
          </a:p>
        </p:txBody>
      </p:sp>
      <p:sp>
        <p:nvSpPr>
          <p:cNvPr id="3" name="Content Placeholder 2"/>
          <p:cNvSpPr>
            <a:spLocks noGrp="1"/>
          </p:cNvSpPr>
          <p:nvPr>
            <p:ph idx="1"/>
          </p:nvPr>
        </p:nvSpPr>
        <p:spPr>
          <a:xfrm>
            <a:off x="914400" y="1600200"/>
            <a:ext cx="7772400" cy="4953000"/>
          </a:xfrm>
        </p:spPr>
        <p:txBody>
          <a:bodyPr>
            <a:normAutofit/>
          </a:bodyPr>
          <a:lstStyle/>
          <a:p>
            <a:r>
              <a:rPr lang="en-US" sz="2000" dirty="0" smtClean="0"/>
              <a:t>Too many attributes can overwhelm respondents and make it difficult to measure</a:t>
            </a:r>
          </a:p>
          <a:p>
            <a:r>
              <a:rPr lang="en-US" sz="2000" dirty="0" smtClean="0"/>
              <a:t>CBC works best if number of attributes can be limited to 6 attributes or less</a:t>
            </a:r>
          </a:p>
          <a:p>
            <a:r>
              <a:rPr lang="en-US" sz="2000" dirty="0" smtClean="0"/>
              <a:t>Thus focus study on most important attributes</a:t>
            </a:r>
          </a:p>
          <a:p>
            <a:r>
              <a:rPr lang="en-US" sz="2000" dirty="0" smtClean="0"/>
              <a:t>Preliminary research can be done to understand most important attributes</a:t>
            </a:r>
          </a:p>
          <a:p>
            <a:endParaRPr lang="en-US" sz="2000" dirty="0" smtClean="0"/>
          </a:p>
          <a:p>
            <a:pPr>
              <a:buFont typeface="Arial" pitchFamily="34" charset="0"/>
              <a:buChar char="•"/>
            </a:pPr>
            <a:r>
              <a:rPr lang="en-US" sz="2000" dirty="0" smtClean="0">
                <a:solidFill>
                  <a:schemeClr val="tx2">
                    <a:lumMod val="50000"/>
                  </a:schemeClr>
                </a:solidFill>
              </a:rPr>
              <a:t>Attribute levels should be short and concrete</a:t>
            </a:r>
          </a:p>
          <a:p>
            <a:pPr>
              <a:buNone/>
            </a:pPr>
            <a:endParaRPr lang="en-US" sz="2000" dirty="0" smtClean="0">
              <a:solidFill>
                <a:schemeClr val="tx2">
                  <a:lumMod val="50000"/>
                </a:schemeClr>
              </a:solidFill>
            </a:endParaRPr>
          </a:p>
          <a:p>
            <a:pPr>
              <a:buFont typeface="Arial" pitchFamily="34" charset="0"/>
              <a:buChar char="•"/>
            </a:pPr>
            <a:r>
              <a:rPr lang="en-US" sz="2000" dirty="0" smtClean="0">
                <a:solidFill>
                  <a:schemeClr val="tx2">
                    <a:lumMod val="50000"/>
                  </a:schemeClr>
                </a:solidFill>
              </a:rPr>
              <a:t>Quantitative attributes should have 3 to 5 levels, make it same across all quantitative variables</a:t>
            </a:r>
          </a:p>
          <a:p>
            <a:pPr>
              <a:buFont typeface="Arial" pitchFamily="34" charset="0"/>
              <a:buChar char="•"/>
            </a:pPr>
            <a:endParaRPr lang="en-US" sz="2000" dirty="0" smtClean="0">
              <a:solidFill>
                <a:schemeClr val="tx2">
                  <a:lumMod val="50000"/>
                </a:schemeClr>
              </a:solidFill>
            </a:endParaRPr>
          </a:p>
          <a:p>
            <a:pPr>
              <a:buNone/>
            </a:pPr>
            <a:endParaRPr lang="en-US" sz="2000" dirty="0" smtClean="0">
              <a:solidFill>
                <a:schemeClr val="tx2">
                  <a:lumMod val="50000"/>
                </a:schemeClr>
              </a:solidFill>
            </a:endParaRPr>
          </a:p>
          <a:p>
            <a:pPr>
              <a:buNone/>
            </a:pPr>
            <a:endParaRPr lang="en-IN" sz="2000" dirty="0">
              <a:solidFill>
                <a:schemeClr val="tx2">
                  <a:lumMod val="5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19376</TotalTime>
  <Words>830</Words>
  <Application>Microsoft Office PowerPoint</Application>
  <PresentationFormat>On-screen Show (4:3)</PresentationFormat>
  <Paragraphs>115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Metro</vt:lpstr>
      <vt:lpstr>How many choices do you make during a day?</vt:lpstr>
      <vt:lpstr>Slide 2</vt:lpstr>
      <vt:lpstr>Getting to know how people value the components of an alternatives help us design more desirable offering</vt:lpstr>
      <vt:lpstr>What is Conjoint Analysis?</vt:lpstr>
      <vt:lpstr>Lets take an example:</vt:lpstr>
      <vt:lpstr>Traditional surveys  might not work </vt:lpstr>
      <vt:lpstr>Slide 7</vt:lpstr>
      <vt:lpstr>Conjoint analysis mimics the real world situation and doesn’t allow anyone to say everything is important</vt:lpstr>
      <vt:lpstr>Some suggestions for deciding attributes</vt:lpstr>
      <vt:lpstr>Questions addressed </vt:lpstr>
      <vt:lpstr>Conjoint Analysis outputs</vt:lpstr>
      <vt:lpstr>How Conjoint Analysis is conducted?</vt:lpstr>
      <vt:lpstr>Case Overview</vt:lpstr>
      <vt:lpstr>Step 1: Choose Attributes</vt:lpstr>
      <vt:lpstr>Step 2: Choose relevant levels of attributes</vt:lpstr>
      <vt:lpstr>Step 3: Create product profiles</vt:lpstr>
      <vt:lpstr>Step 4: Poll Consumers</vt:lpstr>
      <vt:lpstr>Step 5: Generate regression report</vt:lpstr>
      <vt:lpstr>Step 6: Interpreting Partworths</vt:lpstr>
      <vt:lpstr>Plotting Partworth</vt:lpstr>
      <vt:lpstr>Step 7: Predict Choice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dc:title>
  <dc:creator>priyanka computer</dc:creator>
  <cp:lastModifiedBy>priyanka computer</cp:lastModifiedBy>
  <cp:revision>43</cp:revision>
  <dcterms:created xsi:type="dcterms:W3CDTF">2018-03-05T19:58:28Z</dcterms:created>
  <dcterms:modified xsi:type="dcterms:W3CDTF">2018-05-25T19:53:44Z</dcterms:modified>
</cp:coreProperties>
</file>