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41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Classification and Regression Tress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Priyanka</a:t>
            </a:r>
            <a:r>
              <a:rPr lang="en-US" dirty="0" smtClean="0"/>
              <a:t> </a:t>
            </a:r>
            <a:r>
              <a:rPr lang="en-US" dirty="0" err="1" smtClean="0"/>
              <a:t>Shrivastava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tree into if-else-and statements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200400" y="18288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42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2895600" y="2667000"/>
            <a:ext cx="952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</p:cNvCxnSpPr>
          <p:nvPr/>
        </p:nvCxnSpPr>
        <p:spPr>
          <a:xfrm>
            <a:off x="3848100" y="2667000"/>
            <a:ext cx="13335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28800" y="3352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5k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495800" y="36576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3k</a:t>
            </a:r>
            <a:endParaRPr lang="en-IN" dirty="0"/>
          </a:p>
        </p:txBody>
      </p:sp>
      <p:cxnSp>
        <p:nvCxnSpPr>
          <p:cNvPr id="13" name="Straight Connector 12"/>
          <p:cNvCxnSpPr>
            <a:stCxn id="8" idx="4"/>
          </p:cNvCxnSpPr>
          <p:nvPr/>
        </p:nvCxnSpPr>
        <p:spPr>
          <a:xfrm flipH="1">
            <a:off x="1371600" y="42672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42672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1600" y="4495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0" y="45720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4876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912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0386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2895600" y="4724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4k</a:t>
            </a:r>
            <a:endParaRPr lang="en-IN" dirty="0"/>
          </a:p>
        </p:txBody>
      </p: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3200400" y="5181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4"/>
          </p:cNvCxnSpPr>
          <p:nvPr/>
        </p:nvCxnSpPr>
        <p:spPr>
          <a:xfrm flipH="1">
            <a:off x="2743200" y="51816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6000" y="6096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429000" y="6172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600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5562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867400" y="198120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age is greater than 42 and income is greater than 5k then they will choose an </a:t>
            </a:r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6172200" y="36576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terminal nodes will have a statement</a:t>
            </a:r>
          </a:p>
          <a:p>
            <a:endParaRPr lang="en-US" dirty="0" smtClean="0"/>
          </a:p>
          <a:p>
            <a:r>
              <a:rPr lang="en-US" dirty="0" smtClean="0"/>
              <a:t>Can you predict preference of a lady with 50 years and 6 k income?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IN" dirty="0"/>
          </a:p>
        </p:txBody>
      </p:sp>
      <p:pic>
        <p:nvPicPr>
          <p:cNvPr id="4" name="Content Placeholder 3" descr="ClassificationTree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14800" y="1676400"/>
            <a:ext cx="4122843" cy="4525963"/>
          </a:xfrm>
        </p:spPr>
      </p:pic>
      <p:sp>
        <p:nvSpPr>
          <p:cNvPr id="5" name="TextBox 4"/>
          <p:cNvSpPr txBox="1"/>
          <p:nvPr/>
        </p:nvSpPr>
        <p:spPr>
          <a:xfrm>
            <a:off x="533400" y="1752600"/>
            <a:ext cx="31242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Credit Risk Assessment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B050"/>
                </a:solidFill>
              </a:rPr>
              <a:t>Market Segmentation</a:t>
            </a:r>
          </a:p>
          <a:p>
            <a:r>
              <a:rPr lang="en-US" sz="2000" dirty="0" smtClean="0"/>
              <a:t>(Mailing, Telemarketing)</a:t>
            </a:r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B050"/>
                </a:solidFill>
              </a:rPr>
              <a:t>Health Insurance underwriting</a:t>
            </a:r>
          </a:p>
          <a:p>
            <a:r>
              <a:rPr lang="en-US" sz="2000" dirty="0" smtClean="0"/>
              <a:t>(Gives an understanding that why a health insurance plan was rejected)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 Analysis: The Logic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05245" y="1607127"/>
            <a:ext cx="8177646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dirty="0" smtClean="0">
                <a:solidFill>
                  <a:schemeClr val="bg1"/>
                </a:solidFill>
              </a:rPr>
              <a:t>Find a line that separates the two classes and is equally distant from two class centers</a:t>
            </a:r>
            <a:endParaRPr lang="en-US" sz="2200" dirty="0" smtClean="0">
              <a:solidFill>
                <a:schemeClr val="bg1"/>
              </a:solidFill>
              <a:latin typeface="+mn-lt"/>
            </a:endParaRPr>
          </a:p>
          <a:p>
            <a:pPr>
              <a:buFont typeface="Arial" pitchFamily="34" charset="0"/>
              <a:buChar char="•"/>
            </a:pPr>
            <a:endParaRPr lang="en-US" sz="2200" dirty="0" smtClean="0">
              <a:solidFill>
                <a:schemeClr val="bg1"/>
              </a:solidFill>
            </a:endParaRPr>
          </a:p>
          <a:p>
            <a:endParaRPr lang="en-US" sz="2200" dirty="0" smtClean="0">
              <a:solidFill>
                <a:schemeClr val="bg1"/>
              </a:solidFill>
            </a:endParaRPr>
          </a:p>
          <a:p>
            <a:endParaRPr lang="en-US" sz="2000" dirty="0" smtClean="0"/>
          </a:p>
          <a:p>
            <a:endParaRPr lang="en-IN" sz="2000" dirty="0" smtClean="0">
              <a:latin typeface="+mn-lt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752600" y="1600201"/>
            <a:ext cx="5029200" cy="4038600"/>
            <a:chOff x="1752600" y="1600200"/>
            <a:chExt cx="5562600" cy="4288101"/>
          </a:xfrm>
        </p:grpSpPr>
        <p:grpSp>
          <p:nvGrpSpPr>
            <p:cNvPr id="18" name="Group 17"/>
            <p:cNvGrpSpPr/>
            <p:nvPr/>
          </p:nvGrpSpPr>
          <p:grpSpPr>
            <a:xfrm>
              <a:off x="1752600" y="1600200"/>
              <a:ext cx="5562600" cy="4288101"/>
              <a:chOff x="1752600" y="1600200"/>
              <a:chExt cx="5562600" cy="4288101"/>
            </a:xfrm>
          </p:grpSpPr>
          <p:pic>
            <p:nvPicPr>
              <p:cNvPr id="4" name="Picture 3" descr="Discriminant analysis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2600" y="1600200"/>
                <a:ext cx="5562600" cy="4288101"/>
              </a:xfrm>
              <a:prstGeom prst="rect">
                <a:avLst/>
              </a:prstGeom>
              <a:ln w="47625">
                <a:solidFill>
                  <a:schemeClr val="tx1"/>
                </a:solidFill>
              </a:ln>
            </p:spPr>
          </p:pic>
          <p:cxnSp>
            <p:nvCxnSpPr>
              <p:cNvPr id="6" name="Straight Connector 5"/>
              <p:cNvCxnSpPr/>
              <p:nvPr/>
            </p:nvCxnSpPr>
            <p:spPr>
              <a:xfrm flipV="1">
                <a:off x="2438400" y="3429000"/>
                <a:ext cx="4343400" cy="7620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4343400" y="3429000"/>
                <a:ext cx="0" cy="205740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2438400" y="4191000"/>
                <a:ext cx="4343400" cy="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581400" y="3505200"/>
                <a:ext cx="0" cy="1981200"/>
              </a:xfrm>
              <a:prstGeom prst="line">
                <a:avLst/>
              </a:prstGeom>
              <a:ln w="476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 flipV="1">
              <a:off x="4495800" y="1981200"/>
              <a:ext cx="0" cy="1447800"/>
            </a:xfrm>
            <a:prstGeom prst="line">
              <a:avLst/>
            </a:prstGeom>
            <a:ln w="476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905000" y="56388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1181100" y="2857500"/>
            <a:ext cx="533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Income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Repeated splitting of predictors to get homogeneous classes</a:t>
            </a:r>
            <a:endParaRPr lang="en-IN" sz="24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7162800" y="2362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38100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pic>
        <p:nvPicPr>
          <p:cNvPr id="1026" name="Picture 2" descr="Image result for android vs io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0"/>
            <a:ext cx="510540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457200" y="1295400"/>
            <a:ext cx="2895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Operating system preference</a:t>
            </a:r>
          </a:p>
          <a:p>
            <a:endParaRPr lang="en-US" dirty="0" smtClean="0"/>
          </a:p>
          <a:p>
            <a:r>
              <a:rPr lang="en-US" dirty="0" smtClean="0"/>
              <a:t>A mobile services company wants to build real time  predictive model of operating system preference based on consumer demographics</a:t>
            </a:r>
          </a:p>
          <a:p>
            <a:endParaRPr lang="en-US" dirty="0" smtClean="0"/>
          </a:p>
          <a:p>
            <a:r>
              <a:rPr lang="en-US" b="1" u="sng" dirty="0" smtClean="0"/>
              <a:t>Task:  </a:t>
            </a:r>
            <a:r>
              <a:rPr lang="en-US" dirty="0" smtClean="0"/>
              <a:t>Classify preference of new phone buyers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Two classes, four predictors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100 records</a:t>
            </a:r>
            <a:endParaRPr lang="en-IN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Tree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200400" y="18288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42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2895600" y="2667000"/>
            <a:ext cx="952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</p:cNvCxnSpPr>
          <p:nvPr/>
        </p:nvCxnSpPr>
        <p:spPr>
          <a:xfrm>
            <a:off x="3848100" y="2667000"/>
            <a:ext cx="13335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28800" y="3352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5k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495800" y="36576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3k</a:t>
            </a:r>
            <a:endParaRPr lang="en-IN" dirty="0"/>
          </a:p>
        </p:txBody>
      </p:sp>
      <p:cxnSp>
        <p:nvCxnSpPr>
          <p:cNvPr id="13" name="Straight Connector 12"/>
          <p:cNvCxnSpPr>
            <a:stCxn id="8" idx="4"/>
          </p:cNvCxnSpPr>
          <p:nvPr/>
        </p:nvCxnSpPr>
        <p:spPr>
          <a:xfrm flipH="1">
            <a:off x="1371600" y="42672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42672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1600" y="4495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0" y="45720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4876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912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0386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2895600" y="4724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4k</a:t>
            </a:r>
            <a:endParaRPr lang="en-IN" dirty="0"/>
          </a:p>
        </p:txBody>
      </p: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3200400" y="5181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4"/>
          </p:cNvCxnSpPr>
          <p:nvPr/>
        </p:nvCxnSpPr>
        <p:spPr>
          <a:xfrm flipH="1">
            <a:off x="2743200" y="51816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6000" y="6096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429000" y="6172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600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5562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splitting value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676400"/>
            <a:ext cx="8458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Best split </a:t>
            </a:r>
            <a:r>
              <a:rPr lang="en-US" sz="2400" dirty="0" smtClean="0"/>
              <a:t>= best separates records in different values</a:t>
            </a:r>
          </a:p>
          <a:p>
            <a:pPr algn="ctr"/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Examine all splits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Choose split that maximizes reduction in impurity nodes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/>
            <a:r>
              <a:rPr lang="en-US" sz="2400" dirty="0" smtClean="0"/>
              <a:t>Two impurity measures : </a:t>
            </a:r>
            <a:r>
              <a:rPr lang="en-US" sz="2400" b="1" dirty="0" smtClean="0"/>
              <a:t>Entropy</a:t>
            </a:r>
            <a:r>
              <a:rPr lang="en-US" sz="2400" dirty="0" smtClean="0"/>
              <a:t> and </a:t>
            </a:r>
            <a:r>
              <a:rPr lang="en-US" sz="2400" b="1" dirty="0" err="1" smtClean="0"/>
              <a:t>Gini</a:t>
            </a:r>
            <a:r>
              <a:rPr lang="en-US" sz="2400" b="1" dirty="0" smtClean="0"/>
              <a:t> Index </a:t>
            </a:r>
            <a:endParaRPr lang="en-IN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4419600"/>
            <a:ext cx="8077200" cy="429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Entropy of a node </a:t>
            </a:r>
            <a:r>
              <a:rPr lang="en-US" dirty="0" smtClean="0"/>
              <a:t>= -</a:t>
            </a:r>
            <a:r>
              <a:rPr lang="en-US" sz="2800" dirty="0" smtClean="0"/>
              <a:t> ∑  p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log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p</a:t>
            </a:r>
            <a:r>
              <a:rPr lang="en-US" sz="2800" baseline="-25000" dirty="0" smtClean="0"/>
              <a:t>i </a:t>
            </a:r>
          </a:p>
          <a:p>
            <a:endParaRPr lang="en-US" sz="2800" baseline="-25000" dirty="0" smtClean="0"/>
          </a:p>
          <a:p>
            <a:r>
              <a:rPr lang="en-US" sz="2000" dirty="0" smtClean="0"/>
              <a:t>K= No. of Classes</a:t>
            </a:r>
          </a:p>
          <a:p>
            <a:r>
              <a:rPr lang="en-US" sz="2000" dirty="0" smtClean="0"/>
              <a:t>P</a:t>
            </a:r>
            <a:r>
              <a:rPr lang="en-US" sz="2000" baseline="-25000" dirty="0" smtClean="0"/>
              <a:t>i = </a:t>
            </a:r>
            <a:r>
              <a:rPr lang="en-US" sz="2000" dirty="0" smtClean="0"/>
              <a:t>the percentage of records in class </a:t>
            </a:r>
            <a:r>
              <a:rPr lang="en-US" sz="2000" dirty="0" err="1" smtClean="0"/>
              <a:t>i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800" dirty="0" smtClean="0"/>
          </a:p>
          <a:p>
            <a:endParaRPr lang="en-IN" sz="28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5146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5146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Entropy Computation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7924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To compute reduction in impurity, compare entropy before and after the split</a:t>
            </a:r>
          </a:p>
          <a:p>
            <a:endParaRPr lang="en-US" sz="2000" dirty="0" smtClean="0"/>
          </a:p>
          <a:p>
            <a:r>
              <a:rPr lang="en-US" sz="2000" dirty="0" smtClean="0"/>
              <a:t>Entropy after split = weighted average of children’s entropy</a:t>
            </a:r>
          </a:p>
          <a:p>
            <a:endParaRPr lang="en-US" sz="2000" dirty="0" smtClean="0"/>
          </a:p>
          <a:p>
            <a:r>
              <a:rPr lang="en-US" sz="2000" dirty="0" smtClean="0"/>
              <a:t>Weight = size of child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419600"/>
            <a:ext cx="4800600" cy="2147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Connector 9"/>
          <p:cNvCxnSpPr>
            <a:stCxn id="8" idx="4"/>
          </p:cNvCxnSpPr>
          <p:nvPr/>
        </p:nvCxnSpPr>
        <p:spPr>
          <a:xfrm flipH="1">
            <a:off x="1371600" y="4953000"/>
            <a:ext cx="5715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</p:cNvCxnSpPr>
          <p:nvPr/>
        </p:nvCxnSpPr>
        <p:spPr>
          <a:xfrm>
            <a:off x="1943100" y="4953000"/>
            <a:ext cx="6477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3400" y="3962400"/>
            <a:ext cx="3048000" cy="2057400"/>
            <a:chOff x="533400" y="3962400"/>
            <a:chExt cx="3048000" cy="2057400"/>
          </a:xfrm>
        </p:grpSpPr>
        <p:sp>
          <p:nvSpPr>
            <p:cNvPr id="8" name="Oval 7"/>
            <p:cNvSpPr/>
            <p:nvPr/>
          </p:nvSpPr>
          <p:spPr>
            <a:xfrm>
              <a:off x="1219200" y="39624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Gender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3400" y="54864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25/ 18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09800" y="54864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25/32</a:t>
              </a:r>
              <a:endParaRPr lang="en-IN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19200" y="5029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43 F</a:t>
              </a:r>
              <a:endParaRPr lang="en-IN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209800" y="5029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57 M</a:t>
              </a:r>
              <a:endParaRPr lang="en-IN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Gini</a:t>
            </a:r>
            <a:r>
              <a:rPr lang="en-US" dirty="0" smtClean="0"/>
              <a:t>-index computation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05000"/>
            <a:ext cx="7772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Impurity of a node GI = 1 - ∑ p</a:t>
            </a:r>
            <a:r>
              <a:rPr lang="en-US" sz="2000" baseline="-25000" dirty="0" smtClean="0"/>
              <a:t>i</a:t>
            </a:r>
            <a:r>
              <a:rPr lang="en-US" sz="2000" baseline="30000" dirty="0" smtClean="0"/>
              <a:t>2</a:t>
            </a:r>
          </a:p>
          <a:p>
            <a:endParaRPr lang="en-US" sz="2000" baseline="30000" dirty="0" smtClean="0"/>
          </a:p>
          <a:p>
            <a:endParaRPr lang="en-US" sz="2000" dirty="0" smtClean="0"/>
          </a:p>
          <a:p>
            <a:r>
              <a:rPr lang="en-US" sz="2000" dirty="0" smtClean="0"/>
              <a:t>K = No. of classes</a:t>
            </a:r>
          </a:p>
          <a:p>
            <a:r>
              <a:rPr lang="en-US" sz="2000" dirty="0" smtClean="0"/>
              <a:t>Pi = the percentage of records in class I</a:t>
            </a:r>
          </a:p>
          <a:p>
            <a:endParaRPr lang="en-US" sz="2000" baseline="30000" dirty="0" smtClean="0"/>
          </a:p>
          <a:p>
            <a:endParaRPr lang="en-IN" sz="20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3657600" y="2133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</a:t>
            </a:r>
            <a:r>
              <a:rPr lang="en-US" dirty="0" smtClean="0"/>
              <a:t>=1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657600" y="16764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</a:t>
            </a:r>
            <a:endParaRPr lang="en-IN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77346"/>
            <a:ext cx="5564037" cy="2447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457200" y="3810000"/>
            <a:ext cx="3048000" cy="2057400"/>
            <a:chOff x="533400" y="3962400"/>
            <a:chExt cx="3048000" cy="2057400"/>
          </a:xfrm>
        </p:grpSpPr>
        <p:sp>
          <p:nvSpPr>
            <p:cNvPr id="10" name="Oval 9"/>
            <p:cNvSpPr/>
            <p:nvPr/>
          </p:nvSpPr>
          <p:spPr>
            <a:xfrm>
              <a:off x="1219200" y="3962400"/>
              <a:ext cx="1447800" cy="990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Gender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3400" y="54864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25/ 18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209800" y="5486400"/>
              <a:ext cx="13716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25/32</a:t>
              </a:r>
              <a:endParaRPr lang="en-IN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9200" y="5029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43 F</a:t>
              </a:r>
              <a:endParaRPr lang="en-IN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09800" y="5029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57 M</a:t>
              </a:r>
              <a:endParaRPr lang="en-IN" dirty="0"/>
            </a:p>
          </p:txBody>
        </p:sp>
      </p:grpSp>
      <p:cxnSp>
        <p:nvCxnSpPr>
          <p:cNvPr id="16" name="Straight Connector 15"/>
          <p:cNvCxnSpPr>
            <a:stCxn id="10" idx="4"/>
            <a:endCxn id="11" idx="0"/>
          </p:cNvCxnSpPr>
          <p:nvPr/>
        </p:nvCxnSpPr>
        <p:spPr>
          <a:xfrm flipH="1">
            <a:off x="1143000" y="4800600"/>
            <a:ext cx="7239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2" idx="0"/>
          </p:cNvCxnSpPr>
          <p:nvPr/>
        </p:nvCxnSpPr>
        <p:spPr>
          <a:xfrm>
            <a:off x="1866900" y="48006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good predictors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3200400" y="1828800"/>
            <a:ext cx="1295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</a:p>
          <a:p>
            <a:pPr algn="ctr"/>
            <a:r>
              <a:rPr lang="en-US" dirty="0" smtClean="0"/>
              <a:t>42</a:t>
            </a:r>
            <a:endParaRPr lang="en-IN" dirty="0"/>
          </a:p>
        </p:txBody>
      </p:sp>
      <p:cxnSp>
        <p:nvCxnSpPr>
          <p:cNvPr id="5" name="Straight Connector 4"/>
          <p:cNvCxnSpPr>
            <a:stCxn id="3" idx="4"/>
          </p:cNvCxnSpPr>
          <p:nvPr/>
        </p:nvCxnSpPr>
        <p:spPr>
          <a:xfrm flipH="1">
            <a:off x="2895600" y="2667000"/>
            <a:ext cx="9525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4"/>
          </p:cNvCxnSpPr>
          <p:nvPr/>
        </p:nvCxnSpPr>
        <p:spPr>
          <a:xfrm>
            <a:off x="3848100" y="2667000"/>
            <a:ext cx="13335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1828800" y="3352800"/>
            <a:ext cx="1371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5k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495800" y="3657600"/>
            <a:ext cx="1295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</a:p>
          <a:p>
            <a:pPr algn="ctr"/>
            <a:r>
              <a:rPr lang="en-US" dirty="0" smtClean="0"/>
              <a:t>3k</a:t>
            </a:r>
            <a:endParaRPr lang="en-IN" dirty="0"/>
          </a:p>
        </p:txBody>
      </p:sp>
      <p:cxnSp>
        <p:nvCxnSpPr>
          <p:cNvPr id="13" name="Straight Connector 12"/>
          <p:cNvCxnSpPr>
            <a:stCxn id="8" idx="4"/>
          </p:cNvCxnSpPr>
          <p:nvPr/>
        </p:nvCxnSpPr>
        <p:spPr>
          <a:xfrm flipH="1">
            <a:off x="1371600" y="4267200"/>
            <a:ext cx="1143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438400" y="4267200"/>
            <a:ext cx="9144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81600" y="449580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572000" y="4572000"/>
            <a:ext cx="7620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8200" y="4876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57912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40386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2895600" y="4724400"/>
            <a:ext cx="609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4k</a:t>
            </a:r>
            <a:endParaRPr lang="en-IN" dirty="0"/>
          </a:p>
        </p:txBody>
      </p:sp>
      <p:cxnSp>
        <p:nvCxnSpPr>
          <p:cNvPr id="27" name="Straight Connector 26"/>
          <p:cNvCxnSpPr>
            <a:stCxn id="23" idx="4"/>
          </p:cNvCxnSpPr>
          <p:nvPr/>
        </p:nvCxnSpPr>
        <p:spPr>
          <a:xfrm>
            <a:off x="3200400" y="5181600"/>
            <a:ext cx="6858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3" idx="4"/>
          </p:cNvCxnSpPr>
          <p:nvPr/>
        </p:nvCxnSpPr>
        <p:spPr>
          <a:xfrm flipH="1">
            <a:off x="2743200" y="5181600"/>
            <a:ext cx="4572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6000" y="6096000"/>
            <a:ext cx="838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ios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3429000" y="6172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android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971800" y="2971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29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4419600" y="3048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31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8006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15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562600" y="49530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16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600200" y="4267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2667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2743200" y="5562600"/>
            <a:ext cx="533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3429000" y="5715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486400" y="160020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Predictors close to the top are more informative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4039</TotalTime>
  <Words>361</Words>
  <Application>Microsoft Office PowerPoint</Application>
  <PresentationFormat>On-screen Show (4:3)</PresentationFormat>
  <Paragraphs>145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Classification and Regression Tress</vt:lpstr>
      <vt:lpstr>Application</vt:lpstr>
      <vt:lpstr>CART Analysis: The Logic</vt:lpstr>
      <vt:lpstr>Example</vt:lpstr>
      <vt:lpstr>Classification Tree</vt:lpstr>
      <vt:lpstr>Determining the splitting value</vt:lpstr>
      <vt:lpstr>Entropy Computation</vt:lpstr>
      <vt:lpstr>Gini-index computation</vt:lpstr>
      <vt:lpstr>Detecting good predictors</vt:lpstr>
      <vt:lpstr>Converting tree into if-else-and statements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and Regression Tress</dc:title>
  <dc:creator>priyanka computer</dc:creator>
  <cp:lastModifiedBy>priyanka computer</cp:lastModifiedBy>
  <cp:revision>12</cp:revision>
  <dcterms:created xsi:type="dcterms:W3CDTF">2006-08-16T00:00:00Z</dcterms:created>
  <dcterms:modified xsi:type="dcterms:W3CDTF">2019-06-15T05:52:22Z</dcterms:modified>
</cp:coreProperties>
</file>