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1" r:id="rId14"/>
    <p:sldId id="273" r:id="rId15"/>
    <p:sldId id="275" r:id="rId16"/>
    <p:sldId id="277" r:id="rId17"/>
    <p:sldId id="279" r:id="rId18"/>
    <p:sldId id="280" r:id="rId19"/>
    <p:sldId id="281" r:id="rId20"/>
  </p:sldIdLst>
  <p:sldSz cx="12192000" cy="6858000"/>
  <p:notesSz cx="6858000" cy="15335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3333"/>
  </p:normalViewPr>
  <p:slideViewPr>
    <p:cSldViewPr snapToGrid="0">
      <p:cViewPr varScale="1">
        <p:scale>
          <a:sx n="125" d="100"/>
          <a:sy n="125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9501E-7FCC-4990-A74F-DDD5EAAF0941}" type="datetimeFigureOut">
              <a:rPr lang="en-US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C50A-3741-43CE-955F-F299E93787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7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NORA</a:t>
            </a:r>
            <a:endParaRPr lang="en-US" dirty="0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US"/>
              <a:t>1 ‘Digital twin’ holds all of your data from real and virtual world. Able to negotiate preferences from temperature to data sharing</a:t>
            </a:r>
          </a:p>
          <a:p>
            <a:pPr marL="171450" indent="-171450">
              <a:buFont typeface="Arial,Sans-Serif"/>
              <a:buChar char="•"/>
            </a:pPr>
            <a:r>
              <a:rPr lang="en-US"/>
              <a:t>1 In the future when data rights are owned by the individual, digital twin will need to be able to negotiate data preferences for individual</a:t>
            </a:r>
          </a:p>
          <a:p>
            <a:pPr marL="171450" indent="-171450">
              <a:buFont typeface="Arial,Sans-Serif"/>
              <a:buChar char="•"/>
            </a:pPr>
            <a:r>
              <a:rPr lang="en-US"/>
              <a:t>2 Ambient Technology and its infrastructure currently does not exist. In order to apply this technology on a large scale, technological and legal advancements are needed</a:t>
            </a:r>
          </a:p>
          <a:p>
            <a:r>
              <a:rPr lang="en-US"/>
              <a:t>Ex: temperature in a room</a:t>
            </a:r>
          </a:p>
          <a:p>
            <a:r>
              <a:rPr lang="en-US"/>
              <a:t>Car lanes for preferred pricing</a:t>
            </a:r>
          </a:p>
          <a:p>
            <a:r>
              <a:rPr lang="en-US"/>
              <a:t>House purchase negotiation</a:t>
            </a:r>
          </a:p>
          <a:p>
            <a:r>
              <a:rPr lang="en-US"/>
              <a:t>Data examples - video recording in public, location tracking - could lead to taking back control of your data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C50A-3741-43CE-955F-F299E93787C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4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NORA</a:t>
            </a:r>
          </a:p>
          <a:p>
            <a:br>
              <a:rPr lang="en-US" dirty="0"/>
            </a:br>
            <a:endParaRPr lang="en-US" dirty="0"/>
          </a:p>
          <a:p>
            <a:r>
              <a:rPr lang="en-US"/>
              <a:t>Why didn’t we do so many models</a:t>
            </a:r>
          </a:p>
          <a:p>
            <a:br>
              <a:rPr lang="en-US" dirty="0"/>
            </a:br>
            <a:endParaRPr lang="en-US" dirty="0"/>
          </a:p>
          <a:p>
            <a:r>
              <a:rPr lang="en-US"/>
              <a:t>Multiclassification versus binary classification before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C50A-3741-43CE-955F-F299E93787C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6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C50A-3741-43CE-955F-F299E93787C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3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2. caused difficultly training models</a:t>
            </a:r>
          </a:p>
          <a:p>
            <a:endParaRPr lang="en-US" dirty="0"/>
          </a:p>
          <a:p>
            <a:r>
              <a:rPr lang="en-US"/>
              <a:t>over/under sampling</a:t>
            </a:r>
          </a:p>
          <a:p>
            <a:r>
              <a:rPr lang="en-US"/>
              <a:t>Sanitizing the text more and labels since more than one annotator was annotation on one text</a:t>
            </a:r>
          </a:p>
          <a:p>
            <a:r>
              <a:rPr lang="en-US"/>
              <a:t>Also try RNNs - we could also say it;s one of the many other things we did try 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C50A-3741-43CE-955F-F299E93787C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6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DHYAN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Model to learn user preference (given a small amount of information about an individual’s privacy preferences, produce a confidence for any piece of data usage and based on a threshold return to user and continue learning)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Model to negotiate between user preference and privacy policy (instantaneous redlines)</a:t>
            </a:r>
            <a:br>
              <a:rPr lang="en-US" dirty="0">
                <a:cs typeface="+mn-lt"/>
              </a:rPr>
            </a:br>
            <a:endParaRPr lang="en-US">
              <a:cs typeface="Calibri"/>
            </a:endParaRPr>
          </a:p>
          <a:p>
            <a:r>
              <a:rPr lang="en-US"/>
              <a:t>If intel wanted to continue upon the project they would need to build the rest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C50A-3741-43CE-955F-F299E93787C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7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models – NN with 2 layers – 50 neurons, activation </a:t>
            </a:r>
            <a:r>
              <a:rPr lang="en-US" dirty="0" err="1"/>
              <a:t>relu</a:t>
            </a:r>
            <a:r>
              <a:rPr lang="en-US" dirty="0"/>
              <a:t> and tanh, epochs=10, </a:t>
            </a:r>
            <a:r>
              <a:rPr lang="en-US" dirty="0" err="1"/>
              <a:t>batchsize</a:t>
            </a:r>
            <a:r>
              <a:rPr lang="en-US" dirty="0"/>
              <a:t>=100, learning rate standard in </a:t>
            </a:r>
            <a:r>
              <a:rPr lang="en-US" dirty="0" err="1"/>
              <a:t>keras</a:t>
            </a:r>
            <a:r>
              <a:rPr lang="en-US" dirty="0"/>
              <a:t>(0.001)</a:t>
            </a:r>
          </a:p>
          <a:p>
            <a:endParaRPr lang="en-US" dirty="0"/>
          </a:p>
          <a:p>
            <a:r>
              <a:rPr lang="en-US" dirty="0"/>
              <a:t>Cat/</a:t>
            </a:r>
            <a:r>
              <a:rPr lang="en-US" dirty="0" err="1"/>
              <a:t>subcat</a:t>
            </a:r>
            <a:r>
              <a:rPr lang="en-US" dirty="0"/>
              <a:t> – NN with 1-2 layers – 50 neurons in layers, activation </a:t>
            </a:r>
            <a:r>
              <a:rPr lang="en-US" dirty="0" err="1"/>
              <a:t>relu</a:t>
            </a:r>
            <a:r>
              <a:rPr lang="en-US" dirty="0"/>
              <a:t> and tanh, epochs=5-10, </a:t>
            </a:r>
            <a:r>
              <a:rPr lang="en-US" dirty="0" err="1"/>
              <a:t>batchsize</a:t>
            </a:r>
            <a:r>
              <a:rPr lang="en-US" dirty="0"/>
              <a:t>=100, learning rate standard in </a:t>
            </a:r>
            <a:r>
              <a:rPr lang="en-US" dirty="0" err="1"/>
              <a:t>keras</a:t>
            </a:r>
            <a:r>
              <a:rPr lang="en-US"/>
              <a:t> (0.001)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C50A-3741-43CE-955F-F299E93787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6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Ambient twin - This type of model would be necessary for a digital twin in negotiating the data use of an individual (basically a digital twin needs to understand a privacy policy to negotiate it)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Today - Today this model could be helpful for individuals to better understand what aspects of their privacy and information are being signed away when accepting a privacy policy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C50A-3741-43CE-955F-F299E93787C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4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Corpus from researchers</a:t>
            </a:r>
          </a:p>
          <a:p>
            <a:r>
              <a:rPr lang="en-US"/>
              <a:t>Law students read through privacy policy and annotated them</a:t>
            </a:r>
          </a:p>
          <a:p>
            <a:r>
              <a:rPr lang="en-US"/>
              <a:t>9 columns</a:t>
            </a:r>
          </a:p>
          <a:p>
            <a:br>
              <a:rPr lang="en-US" dirty="0"/>
            </a:br>
            <a:endParaRPr lang="en-US" dirty="0"/>
          </a:p>
          <a:p>
            <a:r>
              <a:rPr lang="en-US"/>
              <a:t>1. (A) annotation ID (a globally unique identifier for a data practice)</a:t>
            </a:r>
          </a:p>
          <a:p>
            <a:r>
              <a:rPr lang="en-US"/>
              <a:t>2. (B) batch ID (name of a batch in the annotation tool; often indicates who the annotators were)</a:t>
            </a:r>
          </a:p>
          <a:p>
            <a:r>
              <a:rPr lang="en-US"/>
              <a:t>3. (C) annotator ID</a:t>
            </a:r>
          </a:p>
          <a:p>
            <a:r>
              <a:rPr lang="en-US"/>
              <a:t>4. (D) policy ID (this corresponds to the numeric prefixes in the policy filename, as found in other directories)</a:t>
            </a:r>
          </a:p>
          <a:p>
            <a:r>
              <a:rPr lang="en-US"/>
              <a:t>5. (E) segment ID (the zero-indexed, sequential identifier of the policy segment; e.g., the first segment in a policy's text is segment zero)</a:t>
            </a:r>
          </a:p>
          <a:p>
            <a:r>
              <a:rPr lang="en-US"/>
              <a:t>6. (F) category name</a:t>
            </a:r>
          </a:p>
          <a:p>
            <a:r>
              <a:rPr lang="en-US"/>
              <a:t>7. (G) attribute-value pairs (represented as JSON)</a:t>
            </a:r>
          </a:p>
          <a:p>
            <a:r>
              <a:rPr lang="en-US"/>
              <a:t>8. (H) policy URL</a:t>
            </a:r>
          </a:p>
          <a:p>
            <a:r>
              <a:rPr lang="en-US"/>
              <a:t>9. (I) date</a:t>
            </a:r>
          </a:p>
          <a:p>
            <a:br>
              <a:rPr lang="en-US" dirty="0"/>
            </a:b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/>
              <a:t>Privacy policies from paper “The Creation and Analysis of a Website Privacy Policy Corpus”; privacy policies that had annotation standardized process and were annotated by law students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115 website privacy policies across 15 sectors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Policies are in English for US company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Privacy policy selection based on Google Trends and website sectors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C50A-3741-43CE-955F-F299E93787C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  <a:p>
            <a:r>
              <a:rPr lang="en-US"/>
              <a:t>Used the following columns for our models</a:t>
            </a:r>
          </a:p>
          <a:p>
            <a:r>
              <a:rPr lang="en-US"/>
              <a:t>Category name column</a:t>
            </a:r>
          </a:p>
          <a:p>
            <a:r>
              <a:rPr lang="en-US"/>
              <a:t>First value - subcategory - more granular than category</a:t>
            </a:r>
          </a:p>
          <a:p>
            <a:r>
              <a:rPr lang="en-US"/>
              <a:t>Value - most granular version explaining what was in the privacy policy</a:t>
            </a:r>
          </a:p>
          <a:p>
            <a:r>
              <a:rPr lang="en-US"/>
              <a:t>Selected text - from privacy policy, what we used for our input into our models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/>
              <a:t>Note: for any one text there can be multiple labels on the category, subcategory, and value level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C50A-3741-43CE-955F-F299E93787C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3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NORA</a:t>
            </a:r>
          </a:p>
          <a:p>
            <a:r>
              <a:rPr lang="en-US">
                <a:cs typeface="Calibri"/>
              </a:rPr>
              <a:t>1. worked – problems (losing information)</a:t>
            </a:r>
            <a:endParaRPr lang="en-US"/>
          </a:p>
          <a:p>
            <a:r>
              <a:rPr lang="en-US">
                <a:cs typeface="Calibri"/>
              </a:rPr>
              <a:t>2. Model didn't learn – multiple labels for any one selected text, not enough examples of any one label</a:t>
            </a:r>
          </a:p>
          <a:p>
            <a:br>
              <a:rPr lang="en-US" dirty="0">
                <a:cs typeface="+mn-lt"/>
              </a:rPr>
            </a:b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Difficulty training model to have multiple labels in DNN, Random Forest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Difficulty navigating dataset to get all relevant info from it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C50A-3741-43CE-955F-F299E93787C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7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Model used is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C50A-3741-43CE-955F-F299E93787C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1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Preference for FP over FN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C50A-3741-43CE-955F-F299E93787C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Omitted models for subcategories if the category only had one subcategory</a:t>
            </a:r>
          </a:p>
          <a:p>
            <a:br>
              <a:rPr lang="en-US" dirty="0"/>
            </a:br>
            <a:endParaRPr lang="en-US" dirty="0"/>
          </a:p>
          <a:p>
            <a:r>
              <a:rPr lang="en-US"/>
              <a:t>Associated with the major category</a:t>
            </a:r>
          </a:p>
          <a:p>
            <a:br>
              <a:rPr lang="en-US" dirty="0"/>
            </a:br>
            <a:endParaRPr lang="en-US" dirty="0"/>
          </a:p>
          <a:p>
            <a:r>
              <a:rPr lang="en-US"/>
              <a:t>Classweights, - imbalanced data</a:t>
            </a:r>
          </a:p>
          <a:p>
            <a:r>
              <a:rPr lang="en-US"/>
              <a:t>dropout and regularizes - overfitting of the data</a:t>
            </a:r>
          </a:p>
          <a:p>
            <a:br>
              <a:rPr lang="en-US" dirty="0"/>
            </a:br>
            <a:endParaRPr lang="en-US" dirty="0"/>
          </a:p>
          <a:p>
            <a:r>
              <a:rPr lang="en-US"/>
              <a:t>Binary classification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C50A-3741-43CE-955F-F299E93787C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1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Preference - false pos over false neg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C50A-3741-43CE-955F-F299E93787C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5882" y="3342546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cs typeface="Calibri Light"/>
              </a:rPr>
              <a:t>Ambient Technology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6602" y="4042557"/>
            <a:ext cx="4805691" cy="8388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Calibri"/>
              </a:rPr>
              <a:t>Privacy Policy Parser </a:t>
            </a: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75A2CE7C-83EC-4ED9-AFD9-7CAC12F63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8315" r="15410" b="-2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8BBA001-CAB0-49BB-A75F-58A419EFEDDB}"/>
              </a:ext>
            </a:extLst>
          </p:cNvPr>
          <p:cNvSpPr txBox="1">
            <a:spLocks/>
          </p:cNvSpPr>
          <p:nvPr/>
        </p:nvSpPr>
        <p:spPr>
          <a:xfrm>
            <a:off x="6545612" y="4462152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cs typeface="Calibri"/>
              </a:rPr>
              <a:t>Alex Choy |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cs typeface="Calibri"/>
              </a:rPr>
              <a:t>Dhyan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cs typeface="Calibri"/>
              </a:rPr>
              <a:t> Gandhi | Nora Sheeder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8E3F-3340-4264-891C-3C5BCF13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Methodology: Category Models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8DD07-58E0-45D0-B501-2492046E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5186"/>
            <a:ext cx="8694876" cy="4920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endParaRPr lang="en-US" b="0" dirty="0">
              <a:cs typeface="Calibri"/>
            </a:endParaRPr>
          </a:p>
          <a:p>
            <a:pPr marL="342900" indent="-342900">
              <a:buChar char="•"/>
            </a:pPr>
            <a:r>
              <a:rPr lang="en-US" b="0">
                <a:cs typeface="Calibri"/>
              </a:rPr>
              <a:t>10 models one for each category</a:t>
            </a:r>
            <a:endParaRPr lang="en-US" b="0" dirty="0">
              <a:cs typeface="Calibri"/>
            </a:endParaRPr>
          </a:p>
          <a:p>
            <a:pPr marL="342900" indent="-342900">
              <a:buChar char="•"/>
            </a:pPr>
            <a:r>
              <a:rPr lang="en-US" b="0">
                <a:cs typeface="Calibri"/>
              </a:rPr>
              <a:t>Ran every selected text through every model</a:t>
            </a:r>
            <a:endParaRPr lang="en-US" b="0" dirty="0">
              <a:cs typeface="Calibri"/>
            </a:endParaRPr>
          </a:p>
          <a:p>
            <a:pPr marL="342900" indent="-342900">
              <a:buChar char="•"/>
            </a:pPr>
            <a:r>
              <a:rPr lang="en-US" b="0">
                <a:cs typeface="Calibri"/>
              </a:rPr>
              <a:t>If selected text had a category it was labeled 1, if not it was labeled 0</a:t>
            </a:r>
            <a:endParaRPr lang="en-US" b="0" dirty="0">
              <a:cs typeface="Calibri"/>
            </a:endParaRPr>
          </a:p>
          <a:p>
            <a:pPr marL="342900" indent="-342900">
              <a:buChar char="•"/>
            </a:pPr>
            <a:endParaRPr lang="en-US" b="0" dirty="0"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41B412-645C-43CD-ADDA-CBA5447A3785}"/>
              </a:ext>
            </a:extLst>
          </p:cNvPr>
          <p:cNvSpPr/>
          <p:nvPr/>
        </p:nvSpPr>
        <p:spPr>
          <a:xfrm>
            <a:off x="9734550" y="-1761"/>
            <a:ext cx="2452486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5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695E-40AC-4878-9414-C6F86791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2354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cs typeface="Calibri Light"/>
              </a:rPr>
              <a:t>Results: Category Models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B3F30-B934-45C9-A151-1FDA3CCC9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948" y="2211081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endParaRPr lang="en-US" sz="2000" dirty="0">
              <a:cs typeface="Calibri" panose="020F0502020204030204"/>
            </a:endParaRPr>
          </a:p>
          <a:p>
            <a:pPr marL="285750" indent="-285750">
              <a:buChar char="•"/>
            </a:pPr>
            <a:endParaRPr lang="en-US" sz="2000" dirty="0">
              <a:cs typeface="Calibri" panose="020F0502020204030204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D40C527-EA7F-46F5-8B45-FB8FADF5EBDF}"/>
              </a:ext>
            </a:extLst>
          </p:cNvPr>
          <p:cNvSpPr txBox="1">
            <a:spLocks/>
          </p:cNvSpPr>
          <p:nvPr/>
        </p:nvSpPr>
        <p:spPr>
          <a:xfrm>
            <a:off x="992188" y="1767968"/>
            <a:ext cx="7069884" cy="3817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 Light"/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Training: F1 Score range (0.2209, 0.9230)</a:t>
            </a:r>
          </a:p>
          <a:p>
            <a:pPr marL="342900" indent="-342900"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Training: Recall Score range (0.9444, 1.0)</a:t>
            </a:r>
            <a:endParaRPr lang="en-US">
              <a:latin typeface="Calibri Light"/>
              <a:cs typeface="Calibri Light"/>
            </a:endParaRPr>
          </a:p>
          <a:p>
            <a:pPr marL="342900" indent="-342900"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Testing: F1 Score range (0.1405, 0.7568)</a:t>
            </a:r>
            <a:endParaRPr lang="en-US">
              <a:latin typeface="Calibri Light"/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Testing: Recall Score range (0.6979, 0.9660)</a:t>
            </a:r>
            <a:endParaRPr lang="en-US">
              <a:latin typeface="Calibri Light"/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Min # of Observations: 67</a:t>
            </a:r>
            <a:endParaRPr lang="en-US">
              <a:latin typeface="Calibri Light"/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Max # of Observations: 15,346</a:t>
            </a:r>
            <a:endParaRPr lang="en-US">
              <a:latin typeface="Calibri Light"/>
              <a:cs typeface="Calibri Light"/>
            </a:endParaRPr>
          </a:p>
          <a:p>
            <a:br>
              <a:rPr lang="en-US" dirty="0"/>
            </a:br>
            <a:endParaRPr lang="en-US">
              <a:latin typeface="Calibri Light"/>
              <a:cs typeface="Calibri" panose="020F0502020204030204"/>
            </a:endParaRPr>
          </a:p>
          <a:p>
            <a:pPr marL="285750" indent="-285750">
              <a:buChar char="•"/>
            </a:pPr>
            <a:endParaRPr lang="en-US" sz="2400" dirty="0">
              <a:latin typeface="Calibri Light"/>
              <a:ea typeface="+mn-lt"/>
              <a:cs typeface="+mn-lt"/>
            </a:endParaRPr>
          </a:p>
          <a:p>
            <a:endParaRPr lang="en-US" sz="2000" dirty="0">
              <a:latin typeface="Calibri Light"/>
              <a:cs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50DA19-5747-4C12-B6AF-9954E42ACE6E}"/>
              </a:ext>
            </a:extLst>
          </p:cNvPr>
          <p:cNvSpPr/>
          <p:nvPr/>
        </p:nvSpPr>
        <p:spPr>
          <a:xfrm rot="5400000">
            <a:off x="5524339" y="225558"/>
            <a:ext cx="1152604" cy="12198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E030A6-4AEE-449F-A411-55EDB259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551" y="2461421"/>
            <a:ext cx="3434763" cy="26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8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30C3901-661F-4F2B-9EF5-07BE9B85F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49" y="318087"/>
            <a:ext cx="10197593" cy="59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9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8E3F-3340-4264-891C-3C5BCF13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Methodology: Subcategory Models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8DD07-58E0-45D0-B501-2492046E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5186"/>
            <a:ext cx="8694876" cy="4920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endParaRPr lang="en-US" b="0" dirty="0">
              <a:cs typeface="Calibri"/>
            </a:endParaRPr>
          </a:p>
          <a:p>
            <a:pPr marL="342900" indent="-342900">
              <a:buChar char="•"/>
            </a:pPr>
            <a:r>
              <a:rPr lang="en-US" b="0">
                <a:cs typeface="Calibri"/>
              </a:rPr>
              <a:t>32 models one for each subcategory</a:t>
            </a:r>
            <a:endParaRPr lang="en-US"/>
          </a:p>
          <a:p>
            <a:pPr marL="342900" indent="-342900">
              <a:buChar char="•"/>
            </a:pPr>
            <a:r>
              <a:rPr lang="en-US" b="0">
                <a:cs typeface="Calibri"/>
              </a:rPr>
              <a:t>Ran every selected text through all of the subcategories under the major categories they were associated with</a:t>
            </a:r>
            <a:endParaRPr lang="en-US" b="0" dirty="0">
              <a:cs typeface="Calibri"/>
            </a:endParaRPr>
          </a:p>
          <a:p>
            <a:pPr marL="342900" indent="-342900">
              <a:buChar char="•"/>
            </a:pPr>
            <a:r>
              <a:rPr lang="en-US" b="0">
                <a:cs typeface="Calibri"/>
              </a:rPr>
              <a:t>If selected text had a category it was labeled 1, if not it was labeled 0</a:t>
            </a:r>
            <a:endParaRPr lang="en-US" b="0" dirty="0">
              <a:cs typeface="Calibri"/>
            </a:endParaRPr>
          </a:p>
          <a:p>
            <a:pPr marL="342900" indent="-342900">
              <a:buChar char="•"/>
            </a:pPr>
            <a:endParaRPr lang="en-US" b="0" dirty="0"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41B412-645C-43CD-ADDA-CBA5447A3785}"/>
              </a:ext>
            </a:extLst>
          </p:cNvPr>
          <p:cNvSpPr/>
          <p:nvPr/>
        </p:nvSpPr>
        <p:spPr>
          <a:xfrm>
            <a:off x="9734550" y="-1761"/>
            <a:ext cx="2452486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695E-40AC-4878-9414-C6F86791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670723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cs typeface="Calibri Light"/>
              </a:rPr>
              <a:t>Results: Subcategory Models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B3F30-B934-45C9-A151-1FDA3CCC9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948" y="2211081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endParaRPr lang="en-US" sz="2000" dirty="0">
              <a:cs typeface="Calibri" panose="020F0502020204030204"/>
            </a:endParaRPr>
          </a:p>
          <a:p>
            <a:pPr marL="285750" indent="-285750">
              <a:buChar char="•"/>
            </a:pPr>
            <a:endParaRPr lang="en-US" sz="2000" dirty="0">
              <a:cs typeface="Calibri" panose="020F0502020204030204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D40C527-EA7F-46F5-8B45-FB8FADF5EBDF}"/>
              </a:ext>
            </a:extLst>
          </p:cNvPr>
          <p:cNvSpPr txBox="1">
            <a:spLocks/>
          </p:cNvSpPr>
          <p:nvPr/>
        </p:nvSpPr>
        <p:spPr>
          <a:xfrm>
            <a:off x="992188" y="2209800"/>
            <a:ext cx="7069884" cy="3817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Training: F1 Score range (0.1762, 0.9314)</a:t>
            </a:r>
            <a:endParaRPr lang="en-US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Training: Recall Score range (0.9519, 1.0)</a:t>
            </a:r>
          </a:p>
          <a:p>
            <a:pPr marL="342900" indent="-342900"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Testing: F1 Score range (0.1360, 0.7819)</a:t>
            </a:r>
          </a:p>
          <a:p>
            <a:pPr marL="342900" indent="-342900"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Testing: Recall Score range (0.7115, 0.8966)</a:t>
            </a:r>
          </a:p>
          <a:p>
            <a:pPr marL="342900" indent="-342900"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Min # of Observations: 67</a:t>
            </a:r>
          </a:p>
          <a:p>
            <a:pPr marL="342900" indent="-342900"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Max # of Observations: 4,214</a:t>
            </a:r>
            <a:endParaRPr lang="en-US" sz="2400">
              <a:latin typeface="Calibri Light"/>
              <a:cs typeface="Calibri Light"/>
            </a:endParaRPr>
          </a:p>
          <a:p>
            <a:br>
              <a:rPr lang="en-US" dirty="0"/>
            </a:br>
            <a:endParaRPr lang="en-US">
              <a:latin typeface="Calibri Light"/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sz="2400" dirty="0">
              <a:latin typeface="Calibri Light"/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 sz="2000" dirty="0">
              <a:latin typeface="Calibri Light"/>
              <a:cs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50DA19-5747-4C12-B6AF-9954E42ACE6E}"/>
              </a:ext>
            </a:extLst>
          </p:cNvPr>
          <p:cNvSpPr/>
          <p:nvPr/>
        </p:nvSpPr>
        <p:spPr>
          <a:xfrm rot="5400000">
            <a:off x="5524339" y="225558"/>
            <a:ext cx="1152604" cy="12198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35D8DD-1F85-4FF5-AD6E-5D497844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879" y="2414513"/>
            <a:ext cx="3870191" cy="28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9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8E3F-3340-4264-891C-3C5BCF13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Methodology: Value Models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8DD07-58E0-45D0-B501-2492046E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5186"/>
            <a:ext cx="8694876" cy="4920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endParaRPr lang="en-US" b="0" dirty="0">
              <a:cs typeface="Calibri"/>
            </a:endParaRPr>
          </a:p>
          <a:p>
            <a:pPr marL="342900" indent="-342900">
              <a:buChar char="•"/>
            </a:pPr>
            <a:r>
              <a:rPr lang="en-US" b="0">
                <a:cs typeface="Calibri"/>
              </a:rPr>
              <a:t>36 models one for each subcategory</a:t>
            </a:r>
            <a:endParaRPr lang="en-US"/>
          </a:p>
          <a:p>
            <a:pPr marL="342900" indent="-342900">
              <a:buChar char="•"/>
            </a:pPr>
            <a:r>
              <a:rPr lang="en-US" b="0">
                <a:cs typeface="Calibri"/>
              </a:rPr>
              <a:t>Model ran for all selected texts in any given subcatefory and would output a label for said text</a:t>
            </a:r>
            <a:endParaRPr lang="en-US" b="0" dirty="0">
              <a:cs typeface="Calibri"/>
            </a:endParaRPr>
          </a:p>
          <a:p>
            <a:pPr marL="342900" indent="-342900">
              <a:buChar char="•"/>
            </a:pPr>
            <a:endParaRPr lang="en-US" b="0" dirty="0">
              <a:cs typeface="Calibri"/>
            </a:endParaRPr>
          </a:p>
          <a:p>
            <a:pPr marL="342900" indent="-342900">
              <a:buChar char="•"/>
            </a:pPr>
            <a:endParaRPr lang="en-US" b="0" dirty="0"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41B412-645C-43CD-ADDA-CBA5447A3785}"/>
              </a:ext>
            </a:extLst>
          </p:cNvPr>
          <p:cNvSpPr/>
          <p:nvPr/>
        </p:nvSpPr>
        <p:spPr>
          <a:xfrm>
            <a:off x="9734550" y="-1761"/>
            <a:ext cx="2452486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695E-40AC-4878-9414-C6F86791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670723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cs typeface="Calibri Light"/>
              </a:rPr>
              <a:t>Results: Value Models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B3F30-B934-45C9-A151-1FDA3CCC9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948" y="2211081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endParaRPr lang="en-US" sz="2000" dirty="0">
              <a:cs typeface="Calibri" panose="020F0502020204030204"/>
            </a:endParaRPr>
          </a:p>
          <a:p>
            <a:pPr marL="285750" indent="-285750">
              <a:buChar char="•"/>
            </a:pPr>
            <a:endParaRPr lang="en-US" sz="2000" dirty="0">
              <a:cs typeface="Calibri" panose="020F0502020204030204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D40C527-EA7F-46F5-8B45-FB8FADF5EBDF}"/>
              </a:ext>
            </a:extLst>
          </p:cNvPr>
          <p:cNvSpPr txBox="1">
            <a:spLocks/>
          </p:cNvSpPr>
          <p:nvPr/>
        </p:nvSpPr>
        <p:spPr>
          <a:xfrm>
            <a:off x="992188" y="2209800"/>
            <a:ext cx="10860673" cy="3817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Training: Accuracy Score range (0.8000, 0.9923)</a:t>
            </a:r>
            <a:endParaRPr lang="en-US"/>
          </a:p>
          <a:p>
            <a:pPr marL="342900" indent="-342900"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Testing: Accuracy Score range (0.3380, 0.9466)</a:t>
            </a:r>
          </a:p>
          <a:p>
            <a:pPr marL="342900" indent="-342900"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Min # of Observations: 1</a:t>
            </a:r>
            <a:endParaRPr lang="en-US" sz="2400" dirty="0">
              <a:latin typeface="Calibri Light"/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 sz="2400">
                <a:latin typeface="Calibri Light"/>
                <a:ea typeface="+mn-lt"/>
                <a:cs typeface="+mn-lt"/>
              </a:rPr>
              <a:t>Max # of Observations: 1,201</a:t>
            </a:r>
            <a:br>
              <a:rPr lang="en-US" dirty="0"/>
            </a:br>
            <a:endParaRPr lang="en-US" sz="2400" dirty="0">
              <a:latin typeface="Calibri Light"/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sz="2400" dirty="0">
              <a:latin typeface="Calibri Light"/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 sz="2400" dirty="0">
              <a:latin typeface="Calibri Light"/>
              <a:cs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50DA19-5747-4C12-B6AF-9954E42ACE6E}"/>
              </a:ext>
            </a:extLst>
          </p:cNvPr>
          <p:cNvSpPr/>
          <p:nvPr/>
        </p:nvSpPr>
        <p:spPr>
          <a:xfrm rot="5400000">
            <a:off x="5524339" y="225558"/>
            <a:ext cx="1152604" cy="12198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5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8E3F-3340-4264-891C-3C5BCF13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Takeaways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8DD07-58E0-45D0-B501-2492046E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5186"/>
            <a:ext cx="8694876" cy="4920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endParaRPr lang="en-US" b="0" dirty="0">
              <a:cs typeface="Calibri"/>
            </a:endParaRPr>
          </a:p>
          <a:p>
            <a:pPr marL="342900" indent="-342900">
              <a:buChar char="•"/>
            </a:pPr>
            <a:r>
              <a:rPr lang="en-US" b="0">
                <a:cs typeface="Calibri"/>
              </a:rPr>
              <a:t>Need more data to accurately predict to the granularity</a:t>
            </a:r>
            <a:endParaRPr lang="en-US">
              <a:cs typeface="Calibri"/>
            </a:endParaRPr>
          </a:p>
          <a:p>
            <a:pPr marL="342900" indent="-342900">
              <a:buChar char="•"/>
            </a:pPr>
            <a:r>
              <a:rPr lang="en-US" b="0">
                <a:cs typeface="Calibri"/>
              </a:rPr>
              <a:t>Amount of data in each category, subcategory, and value was skewed</a:t>
            </a:r>
            <a:endParaRPr lang="en-US" b="0" dirty="0">
              <a:cs typeface="Calibri"/>
            </a:endParaRPr>
          </a:p>
          <a:p>
            <a:pPr marL="342900" indent="-342900">
              <a:buChar char="•"/>
            </a:pPr>
            <a:r>
              <a:rPr lang="en-US" b="0">
                <a:cs typeface="Calibri"/>
              </a:rPr>
              <a:t>Given a larger and more balanced dataset, our model would have predicted more accurately</a:t>
            </a:r>
            <a:endParaRPr lang="en-US" b="0" dirty="0">
              <a:cs typeface="Calibri"/>
            </a:endParaRPr>
          </a:p>
          <a:p>
            <a:pPr marL="342900" indent="-342900">
              <a:buChar char="•"/>
            </a:pPr>
            <a:r>
              <a:rPr lang="en-US" b="0">
                <a:cs typeface="Calibri"/>
              </a:rPr>
              <a:t>Additional work needed</a:t>
            </a:r>
            <a:endParaRPr lang="en-US" b="0" dirty="0">
              <a:cs typeface="Calibri"/>
            </a:endParaRPr>
          </a:p>
          <a:p>
            <a:pPr marL="342900" indent="-342900">
              <a:buChar char="•"/>
            </a:pPr>
            <a:endParaRPr lang="en-US" b="0" dirty="0">
              <a:cs typeface="Calibri"/>
            </a:endParaRPr>
          </a:p>
          <a:p>
            <a:pPr marL="342900" indent="-342900">
              <a:buChar char="•"/>
            </a:pPr>
            <a:endParaRPr lang="en-US" b="0" dirty="0"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41B412-645C-43CD-ADDA-CBA5447A3785}"/>
              </a:ext>
            </a:extLst>
          </p:cNvPr>
          <p:cNvSpPr/>
          <p:nvPr/>
        </p:nvSpPr>
        <p:spPr>
          <a:xfrm>
            <a:off x="9734550" y="-1761"/>
            <a:ext cx="2452486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C1A6-D577-4D42-9DB6-36396ADE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358602" cy="167660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Future Research in Ambient Technology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106337-3CC2-4DB8-8C0F-97CC9F0E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358600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Model to learn user preference </a:t>
            </a:r>
          </a:p>
          <a:p>
            <a:r>
              <a:rPr lang="en-US" sz="2400">
                <a:cs typeface="Calibri"/>
              </a:rPr>
              <a:t>Model to negotiate user preference and privacy policy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8E67CC-0C52-4373-A2DF-C5D71D918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48" r="22253"/>
          <a:stretch/>
        </p:blipFill>
        <p:spPr>
          <a:xfrm>
            <a:off x="5564494" y="633679"/>
            <a:ext cx="6269590" cy="55458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9081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02672BF5-3EAC-4D71-B9BD-445297984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159" b="85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D989C0-56B0-4097-A223-738560559C11}"/>
              </a:ext>
            </a:extLst>
          </p:cNvPr>
          <p:cNvSpPr txBox="1"/>
          <p:nvPr/>
        </p:nvSpPr>
        <p:spPr>
          <a:xfrm>
            <a:off x="90368" y="2875829"/>
            <a:ext cx="995338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600" b="1">
                <a:solidFill>
                  <a:schemeClr val="bg1"/>
                </a:solidFill>
              </a:rPr>
              <a:t>Questions?</a:t>
            </a:r>
            <a:endParaRPr lang="en-US" sz="66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323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8B74-C623-4D40-8CB6-B3D111CB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0D2FB-3B4F-4FB3-A816-52B52AC30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What is Ambient Technology?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Ambient Technology Today?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5" name="Picture 5" descr="A picture containing indoor, person&#10;&#10;Description generated with high confidence">
            <a:extLst>
              <a:ext uri="{FF2B5EF4-FFF2-40B4-BE49-F238E27FC236}">
                <a16:creationId xmlns:a16="http://schemas.microsoft.com/office/drawing/2014/main" id="{8B4E326C-71FD-49F7-99CF-0BD9C07C5F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8700" r="870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249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9DDF-CD55-4AF4-B0AD-7E691DB8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816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BF3D-33F0-4F02-AA3C-78AA9072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Privacy Policies</a:t>
            </a:r>
          </a:p>
          <a:p>
            <a:pPr lvl="1"/>
            <a:r>
              <a:rPr lang="en-US" dirty="0">
                <a:cs typeface="Calibri"/>
              </a:rPr>
              <a:t>Build model that parses through privacy policies</a:t>
            </a:r>
          </a:p>
          <a:p>
            <a:pPr lvl="1"/>
            <a:r>
              <a:rPr lang="en-US" dirty="0">
                <a:cs typeface="Calibri"/>
              </a:rPr>
              <a:t>Output data collection and use</a:t>
            </a:r>
          </a:p>
          <a:p>
            <a:pPr lvl="1"/>
            <a:r>
              <a:rPr lang="en-US" dirty="0">
                <a:cs typeface="Calibri"/>
              </a:rPr>
              <a:t>Use case - Ambient Twin</a:t>
            </a:r>
          </a:p>
          <a:p>
            <a:pPr lvl="1"/>
            <a:r>
              <a:rPr lang="en-US" dirty="0">
                <a:cs typeface="Calibri"/>
              </a:rPr>
              <a:t>Use case - today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1E8D6-593D-46D2-B923-BABF0C6B64F5}"/>
              </a:ext>
            </a:extLst>
          </p:cNvPr>
          <p:cNvSpPr/>
          <p:nvPr/>
        </p:nvSpPr>
        <p:spPr>
          <a:xfrm>
            <a:off x="9734550" y="-1761"/>
            <a:ext cx="2452486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F922-0509-4AC3-AF7B-BA205B72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Tools and Libraries</a:t>
            </a:r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463634-7CBD-4486-A795-9B56DDA9F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52" y="1981121"/>
            <a:ext cx="2714625" cy="828675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07802F4-D162-4F23-B7C8-A36020433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5" y="1259205"/>
            <a:ext cx="4568190" cy="239649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6AFB58F-BF1D-4005-8BE7-B1C4C1DD4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735" y="1456372"/>
            <a:ext cx="5589270" cy="1971675"/>
          </a:xfrm>
          <a:prstGeom prst="rect">
            <a:avLst/>
          </a:prstGeom>
        </p:spPr>
      </p:pic>
      <p:pic>
        <p:nvPicPr>
          <p:cNvPr id="10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EF5956A-7CDF-438A-A794-C06560745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932" y="1380172"/>
            <a:ext cx="2390775" cy="2390775"/>
          </a:xfrm>
          <a:prstGeom prst="rect">
            <a:avLst/>
          </a:prstGeom>
        </p:spPr>
      </p:pic>
      <p:pic>
        <p:nvPicPr>
          <p:cNvPr id="12" name="Picture 12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1F1E187D-3969-45BE-B369-4384F7D40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82" y="3773805"/>
            <a:ext cx="1941195" cy="2259330"/>
          </a:xfrm>
          <a:prstGeom prst="rect">
            <a:avLst/>
          </a:prstGeom>
        </p:spPr>
      </p:pic>
      <p:pic>
        <p:nvPicPr>
          <p:cNvPr id="14" name="Picture 1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8C8F93B-F392-4BB4-916E-94E902954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0932" y="3772852"/>
            <a:ext cx="1781175" cy="1781175"/>
          </a:xfrm>
          <a:prstGeom prst="rect">
            <a:avLst/>
          </a:prstGeom>
        </p:spPr>
      </p:pic>
      <p:pic>
        <p:nvPicPr>
          <p:cNvPr id="16" name="Picture 16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84DD7F00-27AF-4A3E-8FD6-896FAA533D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5972" y="4016692"/>
            <a:ext cx="1781175" cy="17811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3B8399-0FB7-4817-A625-93E8EE66B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1600" y="37719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4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8E3F-3340-4264-891C-3C5BCF13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8DD07-58E0-45D0-B501-2492046E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8783"/>
            <a:ext cx="10507027" cy="8162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>
                <a:cs typeface="Calibri"/>
              </a:rPr>
              <a:t>Corpus of 115 privacy policies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907F5-A7C0-4075-9B87-11411E5E0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84868" y="2505075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lvl="1"/>
            <a:r>
              <a:rPr lang="en-US">
                <a:cs typeface="Calibri"/>
              </a:rPr>
              <a:t>Batch ID</a:t>
            </a:r>
          </a:p>
          <a:p>
            <a:pPr lvl="1"/>
            <a:r>
              <a:rPr lang="en-US">
                <a:cs typeface="Calibri"/>
              </a:rPr>
              <a:t>Policy ID</a:t>
            </a:r>
          </a:p>
          <a:p>
            <a:pPr lvl="1"/>
            <a:r>
              <a:rPr lang="en-US">
                <a:cs typeface="Calibri"/>
              </a:rPr>
              <a:t>Category Name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Date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Policy URL</a:t>
            </a:r>
            <a:endParaRPr lang="en-US" dirty="0">
              <a:cs typeface="Calibri"/>
            </a:endParaRP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2B994BDA-44AA-42B9-86E3-AE0B23773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68712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Columns</a:t>
            </a:r>
            <a:endParaRPr lang="en-US" dirty="0">
              <a:cs typeface="Calibri"/>
            </a:endParaRPr>
          </a:p>
          <a:p>
            <a:pPr marL="914400" lvl="1" indent="-457200"/>
            <a:r>
              <a:rPr lang="en-US">
                <a:cs typeface="Calibri"/>
              </a:rPr>
              <a:t>Annotation ID</a:t>
            </a:r>
            <a:endParaRPr lang="en-US" dirty="0">
              <a:cs typeface="Calibri"/>
            </a:endParaRPr>
          </a:p>
          <a:p>
            <a:pPr marL="914400" lvl="1" indent="-457200"/>
            <a:r>
              <a:rPr lang="en-US">
                <a:cs typeface="Calibri"/>
              </a:rPr>
              <a:t>Annotator ID</a:t>
            </a:r>
            <a:endParaRPr lang="en-US" dirty="0">
              <a:cs typeface="Calibri"/>
            </a:endParaRPr>
          </a:p>
          <a:p>
            <a:pPr marL="914400" lvl="1" indent="-457200"/>
            <a:r>
              <a:rPr lang="en-US">
                <a:cs typeface="Calibri"/>
              </a:rPr>
              <a:t>Segment ID</a:t>
            </a:r>
            <a:endParaRPr lang="en-US" dirty="0">
              <a:cs typeface="Calibri"/>
            </a:endParaRPr>
          </a:p>
          <a:p>
            <a:pPr marL="914400" lvl="1" indent="-457200"/>
            <a:r>
              <a:rPr lang="en-US">
                <a:cs typeface="Calibri"/>
              </a:rPr>
              <a:t>Attribute Value Pairs</a:t>
            </a:r>
            <a:endParaRPr lang="en-US" dirty="0">
              <a:cs typeface="Calibri"/>
            </a:endParaRPr>
          </a:p>
          <a:p>
            <a:pPr marL="914400" lvl="1" indent="-457200"/>
            <a:r>
              <a:rPr lang="en-US">
                <a:cs typeface="Calibri"/>
              </a:rPr>
              <a:t>Date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41B412-645C-43CD-ADDA-CBA5447A3785}"/>
              </a:ext>
            </a:extLst>
          </p:cNvPr>
          <p:cNvSpPr/>
          <p:nvPr/>
        </p:nvSpPr>
        <p:spPr>
          <a:xfrm>
            <a:off x="9734550" y="-1761"/>
            <a:ext cx="2452486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695E-40AC-4878-9414-C6F86791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cs typeface="Calibri Light"/>
              </a:rPr>
              <a:t>Data</a:t>
            </a:r>
            <a:endParaRPr lang="en-US">
              <a:cs typeface="Calibri Light" panose="020F03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B3F30-B934-45C9-A151-1FDA3CCC9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948" y="2211081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endParaRPr lang="en-US" sz="2000" dirty="0">
              <a:cs typeface="Calibri" panose="020F0502020204030204"/>
            </a:endParaRPr>
          </a:p>
          <a:p>
            <a:pPr marL="285750" indent="-285750">
              <a:buChar char="•"/>
            </a:pPr>
            <a:endParaRPr lang="en-US" sz="2000" dirty="0">
              <a:cs typeface="Calibri" panose="020F0502020204030204"/>
            </a:endParaRPr>
          </a:p>
        </p:txBody>
      </p:sp>
      <p:pic>
        <p:nvPicPr>
          <p:cNvPr id="9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E53C1E2-68A8-4949-A38B-EB005ECF5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519" y="2514185"/>
            <a:ext cx="7709007" cy="2208327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D40C527-EA7F-46F5-8B45-FB8FADF5EBDF}"/>
              </a:ext>
            </a:extLst>
          </p:cNvPr>
          <p:cNvSpPr txBox="1">
            <a:spLocks/>
          </p:cNvSpPr>
          <p:nvPr/>
        </p:nvSpPr>
        <p:spPr>
          <a:xfrm>
            <a:off x="992188" y="2209800"/>
            <a:ext cx="2894893" cy="3817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Dataset grouped into 10 major categories </a:t>
            </a:r>
          </a:p>
          <a:p>
            <a:pPr marL="285750" indent="-285750">
              <a:buChar char="•"/>
            </a:pPr>
            <a:r>
              <a:rPr lang="en-US" sz="2400">
                <a:ea typeface="+mn-lt"/>
                <a:cs typeface="+mn-lt"/>
              </a:rPr>
              <a:t>Attribute Value Pairs</a:t>
            </a:r>
            <a:endParaRPr lang="en-US" sz="2400" dirty="0">
              <a:ea typeface="+mn-lt"/>
              <a:cs typeface="+mn-lt"/>
            </a:endParaRPr>
          </a:p>
          <a:p>
            <a:endParaRPr lang="en-US" sz="2000" dirty="0">
              <a:cs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50DA19-5747-4C12-B6AF-9954E42ACE6E}"/>
              </a:ext>
            </a:extLst>
          </p:cNvPr>
          <p:cNvSpPr/>
          <p:nvPr/>
        </p:nvSpPr>
        <p:spPr>
          <a:xfrm rot="5400000">
            <a:off x="5524339" y="225558"/>
            <a:ext cx="1152604" cy="12198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F444-8E67-458F-877C-46D253F2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Approaches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823704-04EF-4844-8274-F016B1DE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DNN and Random Forest to predict 10 categories</a:t>
            </a:r>
          </a:p>
          <a:p>
            <a:endParaRPr lang="en-US" sz="1800" dirty="0">
              <a:cs typeface="Calibri"/>
            </a:endParaRPr>
          </a:p>
          <a:p>
            <a:r>
              <a:rPr lang="en-US" sz="1800">
                <a:cs typeface="Calibri"/>
              </a:rPr>
              <a:t>Model to predict one of 150 granular labels </a:t>
            </a:r>
            <a:endParaRPr lang="en-US" sz="1800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5C6AC07-A6FC-428A-B3AC-49B2267D5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08" r="6242" b="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773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5A6C-4489-487A-9B7B-1444A00D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Final Approach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22D2-7929-4C03-BBE2-EEC1B612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84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Building 78 models to predict individual categories, subcategories, and values</a:t>
            </a:r>
          </a:p>
          <a:p>
            <a:r>
              <a:rPr lang="en-US">
                <a:cs typeface="Calibri"/>
              </a:rPr>
              <a:t>Utilized Word2Vec and word embeddings</a:t>
            </a:r>
            <a:endParaRPr lang="en-US" dirty="0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374E63-AABC-428A-8ABD-0C92F0C0EDFE}"/>
              </a:ext>
            </a:extLst>
          </p:cNvPr>
          <p:cNvSpPr txBox="1">
            <a:spLocks/>
          </p:cNvSpPr>
          <p:nvPr/>
        </p:nvSpPr>
        <p:spPr>
          <a:xfrm>
            <a:off x="6094079" y="1824344"/>
            <a:ext cx="525844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617A20-56CF-42F3-A578-F17B327068B1}"/>
              </a:ext>
            </a:extLst>
          </p:cNvPr>
          <p:cNvSpPr txBox="1">
            <a:spLocks/>
          </p:cNvSpPr>
          <p:nvPr/>
        </p:nvSpPr>
        <p:spPr>
          <a:xfrm>
            <a:off x="6042852" y="1824344"/>
            <a:ext cx="525844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"selectedText": "treating your personal information with care and respect."</a:t>
            </a:r>
            <a:endParaRPr lang="en-US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"category": "Data Security"</a:t>
            </a:r>
            <a:endParaRPr lang="en-US">
              <a:solidFill>
                <a:schemeClr val="accent2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"subcategory": "Security Measure"</a:t>
            </a:r>
            <a:endParaRPr lang="en-US" dirty="0">
              <a:solidFill>
                <a:srgbClr val="0070C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548235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"value": "Generic"</a:t>
            </a:r>
            <a:endParaRPr lang="en-US">
              <a:solidFill>
                <a:srgbClr val="7030A0"/>
              </a:solidFill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3590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A6A59AA-F757-4B5F-809B-27B40061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4" y="305280"/>
            <a:ext cx="10575231" cy="611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2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793</Words>
  <Application>Microsoft Macintosh PowerPoint</Application>
  <PresentationFormat>Widescreen</PresentationFormat>
  <Paragraphs>183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Arial,Sans-Serif</vt:lpstr>
      <vt:lpstr>Calibri</vt:lpstr>
      <vt:lpstr>Calibri Light</vt:lpstr>
      <vt:lpstr>office theme</vt:lpstr>
      <vt:lpstr>Ambient Technology</vt:lpstr>
      <vt:lpstr>Background</vt:lpstr>
      <vt:lpstr>Our Focus</vt:lpstr>
      <vt:lpstr>Tools and Libraries</vt:lpstr>
      <vt:lpstr>Data</vt:lpstr>
      <vt:lpstr>Data</vt:lpstr>
      <vt:lpstr>Approaches</vt:lpstr>
      <vt:lpstr>Final Approach</vt:lpstr>
      <vt:lpstr>PowerPoint Presentation</vt:lpstr>
      <vt:lpstr>Methodology: Category Models</vt:lpstr>
      <vt:lpstr>Results: Category Models</vt:lpstr>
      <vt:lpstr>PowerPoint Presentation</vt:lpstr>
      <vt:lpstr>Methodology: Subcategory Models</vt:lpstr>
      <vt:lpstr>Results: Subcategory Models</vt:lpstr>
      <vt:lpstr>Methodology: Value Models</vt:lpstr>
      <vt:lpstr>Results: Value Models</vt:lpstr>
      <vt:lpstr>Takeaways</vt:lpstr>
      <vt:lpstr>Future Research in Ambient Technology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Dhyan Gandhi</cp:lastModifiedBy>
  <cp:revision>619</cp:revision>
  <dcterms:created xsi:type="dcterms:W3CDTF">2013-07-15T20:26:40Z</dcterms:created>
  <dcterms:modified xsi:type="dcterms:W3CDTF">2019-09-21T16:58:29Z</dcterms:modified>
</cp:coreProperties>
</file>