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 id="2147483650" r:id="rId3"/>
    <p:sldMasterId id="2147483651" r:id="rId4"/>
    <p:sldMasterId id="2147483652" r:id="rId5"/>
    <p:sldMasterId id="2147483653" r:id="rId6"/>
    <p:sldMasterId id="2147483654" r:id="rId7"/>
    <p:sldMasterId id="2147483655" r:id="rId8"/>
  </p:sldMasterIdLst>
  <p:notesMasterIdLst>
    <p:notesMasterId r:id="rId49"/>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95"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Lst>
  <p:sldSz cx="12193588" cy="6858000"/>
  <p:notesSz cx="6858000" cy="9144000"/>
  <p:defaultTextStyle>
    <a:defPPr>
      <a:defRPr lang="en-GB"/>
    </a:defPPr>
    <a:lvl1pPr algn="l" defTabSz="457200" rtl="0" eaLnBrk="0" fontAlgn="base" hangingPunct="0">
      <a:spcBef>
        <a:spcPct val="0"/>
      </a:spcBef>
      <a:spcAft>
        <a:spcPct val="0"/>
      </a:spcAft>
      <a:defRPr kern="1200">
        <a:solidFill>
          <a:schemeClr val="bg1"/>
        </a:solidFill>
        <a:latin typeface="Calibri" panose="020F0502020204030204" pitchFamily="34" charset="0"/>
        <a:ea typeface="Microsoft YaHei" panose="020B0503020204020204" pitchFamily="34" charset="-122"/>
        <a:cs typeface="+mn-cs"/>
      </a:defRPr>
    </a:lvl1pPr>
    <a:lvl2pPr marL="742950" indent="-285750" algn="l" defTabSz="457200" rtl="0" eaLnBrk="0" fontAlgn="base" hangingPunct="0">
      <a:spcBef>
        <a:spcPct val="0"/>
      </a:spcBef>
      <a:spcAft>
        <a:spcPct val="0"/>
      </a:spcAft>
      <a:defRPr kern="1200">
        <a:solidFill>
          <a:schemeClr val="bg1"/>
        </a:solidFill>
        <a:latin typeface="Calibri" panose="020F0502020204030204" pitchFamily="34" charset="0"/>
        <a:ea typeface="Microsoft YaHei" panose="020B0503020204020204" pitchFamily="34" charset="-122"/>
        <a:cs typeface="+mn-cs"/>
      </a:defRPr>
    </a:lvl2pPr>
    <a:lvl3pPr marL="1143000" indent="-228600" algn="l" defTabSz="457200" rtl="0" eaLnBrk="0" fontAlgn="base" hangingPunct="0">
      <a:spcBef>
        <a:spcPct val="0"/>
      </a:spcBef>
      <a:spcAft>
        <a:spcPct val="0"/>
      </a:spcAft>
      <a:defRPr kern="1200">
        <a:solidFill>
          <a:schemeClr val="bg1"/>
        </a:solidFill>
        <a:latin typeface="Calibri" panose="020F0502020204030204" pitchFamily="34" charset="0"/>
        <a:ea typeface="Microsoft YaHei" panose="020B0503020204020204" pitchFamily="34" charset="-122"/>
        <a:cs typeface="+mn-cs"/>
      </a:defRPr>
    </a:lvl3pPr>
    <a:lvl4pPr marL="1600200" indent="-228600" algn="l" defTabSz="457200" rtl="0" eaLnBrk="0" fontAlgn="base" hangingPunct="0">
      <a:spcBef>
        <a:spcPct val="0"/>
      </a:spcBef>
      <a:spcAft>
        <a:spcPct val="0"/>
      </a:spcAft>
      <a:defRPr kern="1200">
        <a:solidFill>
          <a:schemeClr val="bg1"/>
        </a:solidFill>
        <a:latin typeface="Calibri" panose="020F0502020204030204" pitchFamily="34" charset="0"/>
        <a:ea typeface="Microsoft YaHei" panose="020B0503020204020204" pitchFamily="34" charset="-122"/>
        <a:cs typeface="+mn-cs"/>
      </a:defRPr>
    </a:lvl4pPr>
    <a:lvl5pPr marL="2057400" indent="-228600" algn="l" defTabSz="457200" rtl="0" eaLnBrk="0" fontAlgn="base" hangingPunct="0">
      <a:spcBef>
        <a:spcPct val="0"/>
      </a:spcBef>
      <a:spcAft>
        <a:spcPct val="0"/>
      </a:spcAft>
      <a:defRPr kern="1200">
        <a:solidFill>
          <a:schemeClr val="bg1"/>
        </a:solidFill>
        <a:latin typeface="Calibri" panose="020F0502020204030204" pitchFamily="34" charset="0"/>
        <a:ea typeface="Microsoft YaHei" panose="020B0503020204020204" pitchFamily="34" charset="-122"/>
        <a:cs typeface="+mn-cs"/>
      </a:defRPr>
    </a:lvl5pPr>
    <a:lvl6pPr marL="2286000" algn="l" defTabSz="914400" rtl="0" eaLnBrk="1" latinLnBrk="0" hangingPunct="1">
      <a:defRPr kern="1200">
        <a:solidFill>
          <a:schemeClr val="bg1"/>
        </a:solidFill>
        <a:latin typeface="Calibri" panose="020F0502020204030204" pitchFamily="34" charset="0"/>
        <a:ea typeface="Microsoft YaHei" panose="020B0503020204020204" pitchFamily="34" charset="-122"/>
        <a:cs typeface="+mn-cs"/>
      </a:defRPr>
    </a:lvl6pPr>
    <a:lvl7pPr marL="2743200" algn="l" defTabSz="914400" rtl="0" eaLnBrk="1" latinLnBrk="0" hangingPunct="1">
      <a:defRPr kern="1200">
        <a:solidFill>
          <a:schemeClr val="bg1"/>
        </a:solidFill>
        <a:latin typeface="Calibri" panose="020F0502020204030204" pitchFamily="34" charset="0"/>
        <a:ea typeface="Microsoft YaHei" panose="020B0503020204020204" pitchFamily="34" charset="-122"/>
        <a:cs typeface="+mn-cs"/>
      </a:defRPr>
    </a:lvl7pPr>
    <a:lvl8pPr marL="3200400" algn="l" defTabSz="914400" rtl="0" eaLnBrk="1" latinLnBrk="0" hangingPunct="1">
      <a:defRPr kern="1200">
        <a:solidFill>
          <a:schemeClr val="bg1"/>
        </a:solidFill>
        <a:latin typeface="Calibri" panose="020F0502020204030204" pitchFamily="34" charset="0"/>
        <a:ea typeface="Microsoft YaHei" panose="020B0503020204020204" pitchFamily="34" charset="-122"/>
        <a:cs typeface="+mn-cs"/>
      </a:defRPr>
    </a:lvl8pPr>
    <a:lvl9pPr marL="3657600" algn="l" defTabSz="914400" rtl="0" eaLnBrk="1" latinLnBrk="0" hangingPunct="1">
      <a:defRPr kern="1200">
        <a:solidFill>
          <a:schemeClr val="bg1"/>
        </a:solidFill>
        <a:latin typeface="Calibri" panose="020F0502020204030204" pitchFamily="34" charset="0"/>
        <a:ea typeface="Microsoft YaHei" panose="020B0503020204020204" pitchFamily="34"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234" y="312"/>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presProps" Target="pres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tableStyles" Target="tableStyles.xml"/><Relationship Id="rId5" Type="http://schemas.openxmlformats.org/officeDocument/2006/relationships/slideMaster" Target="slideMasters/slideMaster5.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8" Type="http://schemas.openxmlformats.org/officeDocument/2006/relationships/slideMaster" Target="slideMasters/slideMaster8.xml"/><Relationship Id="rId51"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20" Type="http://schemas.openxmlformats.org/officeDocument/2006/relationships/slide" Target="slides/slide12.xml"/><Relationship Id="rId41" Type="http://schemas.openxmlformats.org/officeDocument/2006/relationships/slide" Target="slides/slide33.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AutoShape 1"/>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36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9219" name="AutoShape 2"/>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9220" name="AutoShape 3"/>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9221" name="AutoShape 4"/>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9222" name="AutoShape 5"/>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9223" name="Rectangle 6"/>
          <p:cNvSpPr>
            <a:spLocks noGrp="1" noRot="1" noChangeAspect="1" noChangeArrowheads="1"/>
          </p:cNvSpPr>
          <p:nvPr>
            <p:ph type="sldImg"/>
          </p:nvPr>
        </p:nvSpPr>
        <p:spPr bwMode="auto">
          <a:xfrm>
            <a:off x="-11798300" y="-11796713"/>
            <a:ext cx="11790362" cy="124841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7"/>
          <p:cNvSpPr>
            <a:spLocks noGrp="1" noChangeArrowheads="1"/>
          </p:cNvSpPr>
          <p:nvPr>
            <p:ph type="body"/>
          </p:nvPr>
        </p:nvSpPr>
        <p:spPr bwMode="auto">
          <a:xfrm>
            <a:off x="685800" y="4343400"/>
            <a:ext cx="5476875" cy="4105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noProof="0" smtClean="0"/>
          </a:p>
        </p:txBody>
      </p:sp>
    </p:spTree>
    <p:extLst>
      <p:ext uri="{BB962C8B-B14F-4D97-AF65-F5344CB8AC3E}">
        <p14:creationId xmlns:p14="http://schemas.microsoft.com/office/powerpoint/2010/main" val="3709062440"/>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1"/>
          <p:cNvSpPr txBox="1">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7"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6911391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1"/>
          <p:cNvSpPr txBox="1">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9699"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10591929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1"/>
          <p:cNvSpPr txBox="1">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7"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27608199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1"/>
          <p:cNvSpPr txBox="1">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795"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1905008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1"/>
          <p:cNvSpPr txBox="1">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43"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26595079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1"/>
          <p:cNvSpPr txBox="1">
            <a:spLocks noGrp="1" noRot="1" noChangeAspect="1" noChangeArrowheads="1" noTextEdit="1"/>
          </p:cNvSpPr>
          <p:nvPr>
            <p:ph type="sldImg"/>
          </p:nvPr>
        </p:nvSpPr>
        <p:spPr>
          <a:xfrm>
            <a:off x="731838" y="3382963"/>
            <a:ext cx="1587" cy="1587"/>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1" name="Text Box 2"/>
          <p:cNvSpPr txBox="1">
            <a:spLocks noGrp="1" noChangeArrowheads="1"/>
          </p:cNvSpPr>
          <p:nvPr>
            <p:ph type="body" idx="1"/>
          </p:nvPr>
        </p:nvSpPr>
        <p:spPr>
          <a:xfrm>
            <a:off x="1279525" y="5767388"/>
            <a:ext cx="4891088" cy="63341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ea typeface="Microsoft YaHei" panose="020B0503020204020204" pitchFamily="34" charset="-122"/>
              </a:rPr>
              <a:t>https://www.youtube.com/watch?v=n1iwngG_zNY</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ea typeface="Microsoft YaHei" panose="020B0503020204020204" pitchFamily="34" charset="-122"/>
              </a:rPr>
              <a:t>https://www.codeproject.com/Articles/103610/Difference-between-IDENTITY-SCOPE-IDENTITY-IDENT-C</a:t>
            </a:r>
          </a:p>
        </p:txBody>
      </p:sp>
    </p:spTree>
    <p:extLst>
      <p:ext uri="{BB962C8B-B14F-4D97-AF65-F5344CB8AC3E}">
        <p14:creationId xmlns:p14="http://schemas.microsoft.com/office/powerpoint/2010/main" val="6489967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1"/>
          <p:cNvSpPr txBox="1">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9939"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21355325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1"/>
          <p:cNvSpPr txBox="1">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987"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17614101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1"/>
          <p:cNvSpPr txBox="1">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35"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39231950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1"/>
          <p:cNvSpPr txBox="1">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083"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8549034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1"/>
          <p:cNvSpPr txBox="1">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155"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2208560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1"/>
          <p:cNvSpPr txBox="1">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5"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13523744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1"/>
          <p:cNvSpPr txBox="1">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3"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23586435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1"/>
          <p:cNvSpPr txBox="1">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1"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23851613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5299"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27157316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1"/>
          <p:cNvSpPr txBox="1">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7347"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8499460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1"/>
          <p:cNvSpPr txBox="1">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9395"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32785298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1"/>
          <p:cNvSpPr txBox="1">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3"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12049689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1"/>
          <p:cNvSpPr txBox="1">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1"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34265066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1"/>
          <p:cNvSpPr txBox="1">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5539"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13648667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1"/>
          <p:cNvSpPr txBox="1">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7587"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10363718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1"/>
          <p:cNvSpPr txBox="1">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5"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3896814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1"/>
          <p:cNvSpPr txBox="1">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3"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34261574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1"/>
          <p:cNvSpPr txBox="1">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683"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33742711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1"/>
          <p:cNvSpPr txBox="1">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3731"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4874965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1"/>
          <p:cNvSpPr txBox="1">
            <a:spLocks noGrp="1" noRot="1" noChangeAspect="1" noChangeArrowheads="1" noTextEdit="1"/>
          </p:cNvSpPr>
          <p:nvPr>
            <p:ph type="sldImg"/>
          </p:nvPr>
        </p:nvSpPr>
        <p:spPr>
          <a:xfrm>
            <a:off x="1588" y="0"/>
            <a:ext cx="1587"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5779"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5356488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1"/>
          <p:cNvSpPr txBox="1">
            <a:spLocks noGrp="1" noRot="1" noChangeAspect="1" noChangeArrowheads="1" noTextEdit="1"/>
          </p:cNvSpPr>
          <p:nvPr>
            <p:ph type="sldImg"/>
          </p:nvPr>
        </p:nvSpPr>
        <p:spPr>
          <a:xfrm>
            <a:off x="1588" y="0"/>
            <a:ext cx="1587"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7827"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41254521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
          <p:cNvSpPr txBox="1">
            <a:spLocks noGrp="1" noRot="1" noChangeAspect="1" noChangeArrowheads="1" noTextEdit="1"/>
          </p:cNvSpPr>
          <p:nvPr>
            <p:ph type="sldImg"/>
          </p:nvPr>
        </p:nvSpPr>
        <p:spPr>
          <a:xfrm>
            <a:off x="1588" y="0"/>
            <a:ext cx="1587"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9875"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8274136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1"/>
          <p:cNvSpPr txBox="1">
            <a:spLocks noGrp="1" noRot="1" noChangeAspect="1" noChangeArrowheads="1" noTextEdit="1"/>
          </p:cNvSpPr>
          <p:nvPr>
            <p:ph type="sldImg"/>
          </p:nvPr>
        </p:nvSpPr>
        <p:spPr>
          <a:xfrm>
            <a:off x="1588" y="0"/>
            <a:ext cx="1587"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23"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42948835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1"/>
          <p:cNvSpPr txBox="1">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3971"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6658782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1"/>
          <p:cNvSpPr txBox="1">
            <a:spLocks noGrp="1" noRot="1" noChangeAspect="1" noChangeArrowheads="1" noTextEdit="1"/>
          </p:cNvSpPr>
          <p:nvPr>
            <p:ph type="sldImg"/>
          </p:nvPr>
        </p:nvSpPr>
        <p:spPr>
          <a:xfrm>
            <a:off x="-17003713" y="-11796713"/>
            <a:ext cx="22207538" cy="12490451"/>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6019" name="Rectangle 2"/>
          <p:cNvSpPr txBox="1">
            <a:spLocks noGrp="1" noChangeArrowheads="1"/>
          </p:cNvSpPr>
          <p:nvPr>
            <p:ph type="body" idx="1"/>
          </p:nvPr>
        </p:nvSpPr>
        <p:spPr>
          <a:xfrm>
            <a:off x="685800" y="4343400"/>
            <a:ext cx="5483225" cy="4111625"/>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26880831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1"/>
          <p:cNvSpPr txBox="1">
            <a:spLocks noGrp="1" noRot="1" noChangeAspect="1" noChangeArrowheads="1" noTextEdit="1"/>
          </p:cNvSpPr>
          <p:nvPr>
            <p:ph type="sldImg"/>
          </p:nvPr>
        </p:nvSpPr>
        <p:spPr>
          <a:xfrm>
            <a:off x="-17003713" y="-11796713"/>
            <a:ext cx="22207538" cy="12490451"/>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8067" name="Rectangle 2"/>
          <p:cNvSpPr txBox="1">
            <a:spLocks noGrp="1" noChangeArrowheads="1"/>
          </p:cNvSpPr>
          <p:nvPr>
            <p:ph type="body" idx="1"/>
          </p:nvPr>
        </p:nvSpPr>
        <p:spPr>
          <a:xfrm>
            <a:off x="685800" y="4343400"/>
            <a:ext cx="5483225" cy="4111625"/>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895017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Rectangle 1"/>
          <p:cNvSpPr txBox="1">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0115"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2863879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1"/>
          <p:cNvSpPr txBox="1">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11"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4047795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1"/>
          <p:cNvSpPr txBox="1">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59"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262374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1"/>
          <p:cNvSpPr txBox="1">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7"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3827572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1"/>
          <p:cNvSpPr txBox="1">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5"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3780910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1"/>
          <p:cNvSpPr txBox="1">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5603"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1227018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1"/>
          <p:cNvSpPr txBox="1">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1"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1301781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558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Rectangle 5"/>
          <p:cNvSpPr>
            <a:spLocks noGrp="1" noChangeArrowheads="1"/>
          </p:cNvSpPr>
          <p:nvPr>
            <p:ph type="sldNum" idx="10"/>
          </p:nvPr>
        </p:nvSpPr>
        <p:spPr>
          <a:ln/>
        </p:spPr>
        <p:txBody>
          <a:bodyPr/>
          <a:lstStyle>
            <a:lvl1pPr>
              <a:defRPr/>
            </a:lvl1pPr>
          </a:lstStyle>
          <a:p>
            <a:pPr>
              <a:defRPr/>
            </a:pPr>
            <a:fld id="{CA9391A4-F761-4B9B-8A37-EB3A0CFB701D}" type="slidenum">
              <a:rPr lang="en-US" altLang="en-US"/>
              <a:pPr>
                <a:defRPr/>
              </a:pPr>
              <a:t>‹#›</a:t>
            </a:fld>
            <a:endParaRPr lang="en-US" altLang="en-US"/>
          </a:p>
        </p:txBody>
      </p:sp>
    </p:spTree>
    <p:extLst>
      <p:ext uri="{BB962C8B-B14F-4D97-AF65-F5344CB8AC3E}">
        <p14:creationId xmlns:p14="http://schemas.microsoft.com/office/powerpoint/2010/main" val="4005090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idx="10"/>
          </p:nvPr>
        </p:nvSpPr>
        <p:spPr>
          <a:ln/>
        </p:spPr>
        <p:txBody>
          <a:bodyPr/>
          <a:lstStyle>
            <a:lvl1pPr>
              <a:defRPr/>
            </a:lvl1pPr>
          </a:lstStyle>
          <a:p>
            <a:pPr>
              <a:defRPr/>
            </a:pPr>
            <a:fld id="{0171B626-5124-4BFA-BA24-9AFFC3442170}" type="slidenum">
              <a:rPr lang="en-US" altLang="en-US"/>
              <a:pPr>
                <a:defRPr/>
              </a:pPr>
              <a:t>‹#›</a:t>
            </a:fld>
            <a:endParaRPr lang="en-US" altLang="en-US"/>
          </a:p>
        </p:txBody>
      </p:sp>
    </p:spTree>
    <p:extLst>
      <p:ext uri="{BB962C8B-B14F-4D97-AF65-F5344CB8AC3E}">
        <p14:creationId xmlns:p14="http://schemas.microsoft.com/office/powerpoint/2010/main" val="2306208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18550" y="365125"/>
            <a:ext cx="2625725" cy="58023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27950" cy="58023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idx="10"/>
          </p:nvPr>
        </p:nvSpPr>
        <p:spPr>
          <a:ln/>
        </p:spPr>
        <p:txBody>
          <a:bodyPr/>
          <a:lstStyle>
            <a:lvl1pPr>
              <a:defRPr/>
            </a:lvl1pPr>
          </a:lstStyle>
          <a:p>
            <a:pPr>
              <a:defRPr/>
            </a:pPr>
            <a:fld id="{1A8CE9EB-194B-47FB-AE20-A815B6F090B6}" type="slidenum">
              <a:rPr lang="en-US" altLang="en-US"/>
              <a:pPr>
                <a:defRPr/>
              </a:pPr>
              <a:t>‹#›</a:t>
            </a:fld>
            <a:endParaRPr lang="en-US" altLang="en-US"/>
          </a:p>
        </p:txBody>
      </p:sp>
    </p:spTree>
    <p:extLst>
      <p:ext uri="{BB962C8B-B14F-4D97-AF65-F5344CB8AC3E}">
        <p14:creationId xmlns:p14="http://schemas.microsoft.com/office/powerpoint/2010/main" val="1855219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558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22761239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203646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7188"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2695372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76838" cy="43418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67438" y="1825625"/>
            <a:ext cx="5176837" cy="43418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56815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3788" y="1681163"/>
            <a:ext cx="51831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3788" y="2505075"/>
            <a:ext cx="51831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912240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09805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68789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3787"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249883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idx="10"/>
          </p:nvPr>
        </p:nvSpPr>
        <p:spPr>
          <a:ln/>
        </p:spPr>
        <p:txBody>
          <a:bodyPr/>
          <a:lstStyle>
            <a:lvl1pPr>
              <a:defRPr/>
            </a:lvl1pPr>
          </a:lstStyle>
          <a:p>
            <a:pPr>
              <a:defRPr/>
            </a:pPr>
            <a:fld id="{ACD7E99E-797B-438E-90F9-CF09C6B67FBB}" type="slidenum">
              <a:rPr lang="en-US" altLang="en-US"/>
              <a:pPr>
                <a:defRPr/>
              </a:pPr>
              <a:t>‹#›</a:t>
            </a:fld>
            <a:endParaRPr lang="en-US" altLang="en-US"/>
          </a:p>
        </p:txBody>
      </p:sp>
    </p:spTree>
    <p:extLst>
      <p:ext uri="{BB962C8B-B14F-4D97-AF65-F5344CB8AC3E}">
        <p14:creationId xmlns:p14="http://schemas.microsoft.com/office/powerpoint/2010/main" val="21788484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3787"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3641703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049937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18550" y="365125"/>
            <a:ext cx="2625725" cy="58023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27950" cy="58023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514157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558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26701037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807566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7188"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24998423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76838" cy="43418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67438" y="1825625"/>
            <a:ext cx="5176837" cy="43418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69494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3788" y="1681163"/>
            <a:ext cx="51831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3788" y="2505075"/>
            <a:ext cx="51831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707785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9666689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7666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7188"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5"/>
          <p:cNvSpPr>
            <a:spLocks noGrp="1" noChangeArrowheads="1"/>
          </p:cNvSpPr>
          <p:nvPr>
            <p:ph type="sldNum" idx="10"/>
          </p:nvPr>
        </p:nvSpPr>
        <p:spPr>
          <a:ln/>
        </p:spPr>
        <p:txBody>
          <a:bodyPr/>
          <a:lstStyle>
            <a:lvl1pPr>
              <a:defRPr/>
            </a:lvl1pPr>
          </a:lstStyle>
          <a:p>
            <a:pPr>
              <a:defRPr/>
            </a:pPr>
            <a:fld id="{164C06D7-67D4-47DE-BD93-E4E4C29AC98E}" type="slidenum">
              <a:rPr lang="en-US" altLang="en-US"/>
              <a:pPr>
                <a:defRPr/>
              </a:pPr>
              <a:t>‹#›</a:t>
            </a:fld>
            <a:endParaRPr lang="en-US" altLang="en-US"/>
          </a:p>
        </p:txBody>
      </p:sp>
    </p:spTree>
    <p:extLst>
      <p:ext uri="{BB962C8B-B14F-4D97-AF65-F5344CB8AC3E}">
        <p14:creationId xmlns:p14="http://schemas.microsoft.com/office/powerpoint/2010/main" val="256525603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3787"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5186926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3787"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18034845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862084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18550" y="365125"/>
            <a:ext cx="2625725" cy="58023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27950" cy="58023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999666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558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117390319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3192440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7188"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375862031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76838" cy="43418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67438" y="1825625"/>
            <a:ext cx="5176837" cy="43418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5118328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3788" y="1681163"/>
            <a:ext cx="51831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3788" y="2505075"/>
            <a:ext cx="51831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3046639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04781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76838" cy="43418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67438" y="1825625"/>
            <a:ext cx="5176837" cy="43418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idx="10"/>
          </p:nvPr>
        </p:nvSpPr>
        <p:spPr>
          <a:ln/>
        </p:spPr>
        <p:txBody>
          <a:bodyPr/>
          <a:lstStyle>
            <a:lvl1pPr>
              <a:defRPr/>
            </a:lvl1pPr>
          </a:lstStyle>
          <a:p>
            <a:pPr>
              <a:defRPr/>
            </a:pPr>
            <a:fld id="{05999C7E-CAD5-4C85-B3EE-C846541CF1B1}" type="slidenum">
              <a:rPr lang="en-US" altLang="en-US"/>
              <a:pPr>
                <a:defRPr/>
              </a:pPr>
              <a:t>‹#›</a:t>
            </a:fld>
            <a:endParaRPr lang="en-US" altLang="en-US"/>
          </a:p>
        </p:txBody>
      </p:sp>
    </p:spTree>
    <p:extLst>
      <p:ext uri="{BB962C8B-B14F-4D97-AF65-F5344CB8AC3E}">
        <p14:creationId xmlns:p14="http://schemas.microsoft.com/office/powerpoint/2010/main" val="100498438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6035958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3787"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7082672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3787"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15669401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7468558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18550" y="365125"/>
            <a:ext cx="2625725" cy="58023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27950" cy="58023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3455125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558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334793083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3886433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7188"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167763960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76838" cy="43418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67438" y="1825625"/>
            <a:ext cx="5176837" cy="43418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3351297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3788" y="1681163"/>
            <a:ext cx="51831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3788" y="2505075"/>
            <a:ext cx="51831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93576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3788" y="1681163"/>
            <a:ext cx="51831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3788" y="2505075"/>
            <a:ext cx="51831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idx="10"/>
          </p:nvPr>
        </p:nvSpPr>
        <p:spPr>
          <a:ln/>
        </p:spPr>
        <p:txBody>
          <a:bodyPr/>
          <a:lstStyle>
            <a:lvl1pPr>
              <a:defRPr/>
            </a:lvl1pPr>
          </a:lstStyle>
          <a:p>
            <a:pPr>
              <a:defRPr/>
            </a:pPr>
            <a:fld id="{C5B481FB-9265-4AA6-96F9-DFA9CC4AD0B4}" type="slidenum">
              <a:rPr lang="en-US" altLang="en-US"/>
              <a:pPr>
                <a:defRPr/>
              </a:pPr>
              <a:t>‹#›</a:t>
            </a:fld>
            <a:endParaRPr lang="en-US" altLang="en-US"/>
          </a:p>
        </p:txBody>
      </p:sp>
    </p:spTree>
    <p:extLst>
      <p:ext uri="{BB962C8B-B14F-4D97-AF65-F5344CB8AC3E}">
        <p14:creationId xmlns:p14="http://schemas.microsoft.com/office/powerpoint/2010/main" val="294811837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7071420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960855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3787"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81485652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3787"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11906746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4106773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18550" y="365125"/>
            <a:ext cx="2625725" cy="58023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27950" cy="58023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6176055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558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164759456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5048435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7188"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24329611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76838" cy="43418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67438" y="1825625"/>
            <a:ext cx="5176837" cy="43418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04175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idx="10"/>
          </p:nvPr>
        </p:nvSpPr>
        <p:spPr>
          <a:ln/>
        </p:spPr>
        <p:txBody>
          <a:bodyPr/>
          <a:lstStyle>
            <a:lvl1pPr>
              <a:defRPr/>
            </a:lvl1pPr>
          </a:lstStyle>
          <a:p>
            <a:pPr>
              <a:defRPr/>
            </a:pPr>
            <a:fld id="{5E8B9C5D-1E85-4736-86B2-CE827A551BEC}" type="slidenum">
              <a:rPr lang="en-US" altLang="en-US"/>
              <a:pPr>
                <a:defRPr/>
              </a:pPr>
              <a:t>‹#›</a:t>
            </a:fld>
            <a:endParaRPr lang="en-US" altLang="en-US"/>
          </a:p>
        </p:txBody>
      </p:sp>
    </p:spTree>
    <p:extLst>
      <p:ext uri="{BB962C8B-B14F-4D97-AF65-F5344CB8AC3E}">
        <p14:creationId xmlns:p14="http://schemas.microsoft.com/office/powerpoint/2010/main" val="308031252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3788" y="1681163"/>
            <a:ext cx="51831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3788" y="2505075"/>
            <a:ext cx="51831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2448628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8588719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929743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3787"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1520878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3787"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86253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6284639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18550" y="365125"/>
            <a:ext cx="2625725" cy="58023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27950" cy="58023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5160398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558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112579070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5215135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7188"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1386282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a:defRPr/>
            </a:pPr>
            <a:fld id="{DAD09045-545E-4051-AE8C-BA47208A905C}" type="slidenum">
              <a:rPr lang="en-US" altLang="en-US"/>
              <a:pPr>
                <a:defRPr/>
              </a:pPr>
              <a:t>‹#›</a:t>
            </a:fld>
            <a:endParaRPr lang="en-US" altLang="en-US"/>
          </a:p>
        </p:txBody>
      </p:sp>
    </p:spTree>
    <p:extLst>
      <p:ext uri="{BB962C8B-B14F-4D97-AF65-F5344CB8AC3E}">
        <p14:creationId xmlns:p14="http://schemas.microsoft.com/office/powerpoint/2010/main" val="8485123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76838" cy="43418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67438" y="1825625"/>
            <a:ext cx="5176837" cy="43418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7029105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3788" y="1681163"/>
            <a:ext cx="51831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3788" y="2505075"/>
            <a:ext cx="51831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6441667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3546355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099860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3787"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52821771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3787"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71410464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5774922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18550" y="365125"/>
            <a:ext cx="2625725" cy="58023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27950" cy="58023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4031353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558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361534082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74316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3787"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603B8959-0E41-4264-8BA1-89A3C52C0B15}" type="slidenum">
              <a:rPr lang="en-US" altLang="en-US"/>
              <a:pPr>
                <a:defRPr/>
              </a:pPr>
              <a:t>‹#›</a:t>
            </a:fld>
            <a:endParaRPr lang="en-US" altLang="en-US"/>
          </a:p>
        </p:txBody>
      </p:sp>
    </p:spTree>
    <p:extLst>
      <p:ext uri="{BB962C8B-B14F-4D97-AF65-F5344CB8AC3E}">
        <p14:creationId xmlns:p14="http://schemas.microsoft.com/office/powerpoint/2010/main" val="364776510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7188"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19925783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76838" cy="4343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67438" y="1825625"/>
            <a:ext cx="5178425" cy="4343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3394280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3788" y="1681163"/>
            <a:ext cx="51831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3788" y="2505075"/>
            <a:ext cx="51831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8665591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814981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442778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3787"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81778768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3787"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3891747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2104692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0138" y="365125"/>
            <a:ext cx="2625725" cy="5803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29538" cy="5803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81173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3787"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3D3D4376-8259-4976-981D-42CD1BC25354}" type="slidenum">
              <a:rPr lang="en-US" altLang="en-US"/>
              <a:pPr>
                <a:defRPr/>
              </a:pPr>
              <a:t>‹#›</a:t>
            </a:fld>
            <a:endParaRPr lang="en-US" altLang="en-US"/>
          </a:p>
        </p:txBody>
      </p:sp>
    </p:spTree>
    <p:extLst>
      <p:ext uri="{BB962C8B-B14F-4D97-AF65-F5344CB8AC3E}">
        <p14:creationId xmlns:p14="http://schemas.microsoft.com/office/powerpoint/2010/main" val="3383022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4.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image" Target="../media/image6.png"/><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5.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7.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2.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7.pn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1.pn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838200" y="365125"/>
            <a:ext cx="10506075" cy="1316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en-US" smtClean="0"/>
              <a:t>Click to edit the title text format</a:t>
            </a:r>
          </a:p>
        </p:txBody>
      </p:sp>
      <p:sp>
        <p:nvSpPr>
          <p:cNvPr id="1027" name="Rectangle 2"/>
          <p:cNvSpPr>
            <a:spLocks noGrp="1" noChangeArrowheads="1"/>
          </p:cNvSpPr>
          <p:nvPr>
            <p:ph type="body" idx="1"/>
          </p:nvPr>
        </p:nvSpPr>
        <p:spPr bwMode="auto">
          <a:xfrm>
            <a:off x="838200" y="1825625"/>
            <a:ext cx="10506075" cy="434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p:txBody>
      </p:sp>
      <p:sp>
        <p:nvSpPr>
          <p:cNvPr id="1028" name="Text Box 3"/>
          <p:cNvSpPr txBox="1">
            <a:spLocks noChangeArrowheads="1"/>
          </p:cNvSpPr>
          <p:nvPr/>
        </p:nvSpPr>
        <p:spPr bwMode="auto">
          <a:xfrm>
            <a:off x="838200" y="6356350"/>
            <a:ext cx="2740025"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029" name="Text Box 4"/>
          <p:cNvSpPr txBox="1">
            <a:spLocks noChangeArrowheads="1"/>
          </p:cNvSpPr>
          <p:nvPr/>
        </p:nvSpPr>
        <p:spPr bwMode="auto">
          <a:xfrm>
            <a:off x="4038600" y="6356350"/>
            <a:ext cx="41148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2" name="Rectangle 5"/>
          <p:cNvSpPr>
            <a:spLocks noGrp="1" noChangeArrowheads="1"/>
          </p:cNvSpPr>
          <p:nvPr>
            <p:ph type="sldNum"/>
          </p:nvPr>
        </p:nvSpPr>
        <p:spPr bwMode="auto">
          <a:xfrm>
            <a:off x="8610600" y="6356350"/>
            <a:ext cx="2733675"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lgn="r" eaLnBrk="1" hangingPunct="1">
              <a:buClrTx/>
              <a:buSzPct val="100000"/>
              <a:buFontTx/>
              <a:buNone/>
              <a:tabLst>
                <a:tab pos="457200" algn="l"/>
                <a:tab pos="914400" algn="l"/>
                <a:tab pos="1371600" algn="l"/>
                <a:tab pos="1828800" algn="l"/>
                <a:tab pos="2286000" algn="l"/>
              </a:tabLst>
              <a:defRPr sz="1200" smtClean="0">
                <a:solidFill>
                  <a:srgbClr val="898989"/>
                </a:solidFill>
                <a:latin typeface="Times New Roman" panose="02020603050405020304" pitchFamily="18" charset="0"/>
                <a:cs typeface="Segoe UI" panose="020B0502040204020203" pitchFamily="34" charset="0"/>
              </a:defRPr>
            </a:lvl1pPr>
          </a:lstStyle>
          <a:p>
            <a:pPr>
              <a:defRPr/>
            </a:pPr>
            <a:fld id="{2E725E8C-CF17-4442-8BAA-7D5BD597C56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Lst>
  <p:txStyles>
    <p:titleStyle>
      <a:lvl1pPr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2pPr>
      <a:lvl3pPr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3pPr>
      <a:lvl4pPr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4pPr>
      <a:lvl5pPr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5pPr>
      <a:lvl6pPr marL="2514600" indent="-228600"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6pPr>
      <a:lvl7pPr marL="2971800" indent="-228600"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7pPr>
      <a:lvl8pPr marL="3429000" indent="-228600"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8pPr>
      <a:lvl9pPr marL="3886200" indent="-228600"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9pPr>
    </p:titleStyle>
    <p:bodyStyle>
      <a:lvl1pPr marL="342900" indent="-342900" algn="l" defTabSz="457200" rtl="0" eaLnBrk="0" fontAlgn="base" hangingPunct="0">
        <a:lnSpc>
          <a:spcPct val="90000"/>
        </a:lnSpc>
        <a:spcBef>
          <a:spcPts val="10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1pPr>
      <a:lvl2pPr marL="742950" indent="-285750" algn="l" defTabSz="457200" rtl="0" eaLnBrk="0" fontAlgn="base" hangingPunct="0">
        <a:lnSpc>
          <a:spcPct val="90000"/>
        </a:lnSpc>
        <a:spcBef>
          <a:spcPts val="5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2pPr>
      <a:lvl3pPr marL="1143000" indent="-228600" algn="l" defTabSz="457200" rtl="0" eaLnBrk="0" fontAlgn="base" hangingPunct="0">
        <a:lnSpc>
          <a:spcPct val="90000"/>
        </a:lnSpc>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3pPr>
      <a:lvl4pPr marL="1600200" indent="-228600" algn="l" defTabSz="457200" rtl="0" eaLnBrk="0" fontAlgn="base" hangingPunct="0">
        <a:lnSpc>
          <a:spcPct val="90000"/>
        </a:lnSpc>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eaLnBrk="0" fontAlgn="base" hangingPunct="0">
        <a:lnSpc>
          <a:spcPct val="90000"/>
        </a:lnSpc>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050" name="Picture 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ext Box 2"/>
          <p:cNvSpPr txBox="1">
            <a:spLocks noChangeArrowheads="1"/>
          </p:cNvSpPr>
          <p:nvPr/>
        </p:nvSpPr>
        <p:spPr bwMode="auto">
          <a:xfrm>
            <a:off x="1277938" y="6651625"/>
            <a:ext cx="10833100" cy="122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Calibri" panose="020F050202020403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Calibri" panose="020F050202020403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Calibri" panose="020F050202020403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Calibri" panose="020F050202020403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Calibri" panose="020F0502020204030204" pitchFamily="34" charset="0"/>
                <a:ea typeface="Microsoft YaHei" panose="020B0503020204020204" pitchFamily="34" charset="-122"/>
              </a:defRPr>
            </a:lvl9pPr>
          </a:lstStyle>
          <a:p>
            <a:pPr algn="r" eaLnBrk="1" hangingPunct="1">
              <a:buSzPct val="100000"/>
              <a:defRPr/>
            </a:pPr>
            <a:r>
              <a:rPr lang="en-US" altLang="en-US" sz="800" smtClean="0">
                <a:solidFill>
                  <a:srgbClr val="A6A6A6"/>
                </a:solidFill>
              </a:rPr>
              <a:t>Copyright © 2017 The Gateway Corp. All rights reserved.</a:t>
            </a:r>
          </a:p>
        </p:txBody>
      </p:sp>
      <p:pic>
        <p:nvPicPr>
          <p:cNvPr id="2052" name="Picture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628650"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3" name="Rectangle 4"/>
          <p:cNvSpPr>
            <a:spLocks noGrp="1" noChangeArrowheads="1"/>
          </p:cNvSpPr>
          <p:nvPr>
            <p:ph type="title"/>
          </p:nvPr>
        </p:nvSpPr>
        <p:spPr bwMode="auto">
          <a:xfrm>
            <a:off x="838200" y="365125"/>
            <a:ext cx="10506075" cy="1316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en-US" smtClean="0"/>
              <a:t>Click to edit the title text format</a:t>
            </a:r>
          </a:p>
        </p:txBody>
      </p:sp>
      <p:sp>
        <p:nvSpPr>
          <p:cNvPr id="2054" name="Rectangle 5"/>
          <p:cNvSpPr>
            <a:spLocks noGrp="1" noChangeArrowheads="1"/>
          </p:cNvSpPr>
          <p:nvPr>
            <p:ph type="body" idx="1"/>
          </p:nvPr>
        </p:nvSpPr>
        <p:spPr bwMode="auto">
          <a:xfrm>
            <a:off x="838200" y="1825625"/>
            <a:ext cx="10506075" cy="434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2pPr>
      <a:lvl3pPr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3pPr>
      <a:lvl4pPr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4pPr>
      <a:lvl5pPr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5pPr>
      <a:lvl6pPr marL="2514600" indent="-228600"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6pPr>
      <a:lvl7pPr marL="2971800" indent="-228600"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7pPr>
      <a:lvl8pPr marL="3429000" indent="-228600"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8pPr>
      <a:lvl9pPr marL="3886200" indent="-228600"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9pPr>
    </p:titleStyle>
    <p:bodyStyle>
      <a:lvl1pPr marL="342900" indent="-342900" algn="l" defTabSz="457200" rtl="0" eaLnBrk="0" fontAlgn="base" hangingPunct="0">
        <a:lnSpc>
          <a:spcPct val="90000"/>
        </a:lnSpc>
        <a:spcBef>
          <a:spcPts val="10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1pPr>
      <a:lvl2pPr marL="742950" indent="-285750" algn="l" defTabSz="457200" rtl="0" eaLnBrk="0" fontAlgn="base" hangingPunct="0">
        <a:lnSpc>
          <a:spcPct val="90000"/>
        </a:lnSpc>
        <a:spcBef>
          <a:spcPts val="5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2pPr>
      <a:lvl3pPr marL="1143000" indent="-228600" algn="l" defTabSz="457200" rtl="0" eaLnBrk="0" fontAlgn="base" hangingPunct="0">
        <a:lnSpc>
          <a:spcPct val="90000"/>
        </a:lnSpc>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3pPr>
      <a:lvl4pPr marL="1600200" indent="-228600" algn="l" defTabSz="457200" rtl="0" eaLnBrk="0" fontAlgn="base" hangingPunct="0">
        <a:lnSpc>
          <a:spcPct val="90000"/>
        </a:lnSpc>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eaLnBrk="0" fontAlgn="base" hangingPunct="0">
        <a:lnSpc>
          <a:spcPct val="90000"/>
        </a:lnSpc>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Rectangle 1"/>
          <p:cNvSpPr>
            <a:spLocks noChangeArrowheads="1"/>
          </p:cNvSpPr>
          <p:nvPr/>
        </p:nvSpPr>
        <p:spPr bwMode="auto">
          <a:xfrm>
            <a:off x="-11113" y="0"/>
            <a:ext cx="12203113" cy="6858000"/>
          </a:xfrm>
          <a:prstGeom prst="rect">
            <a:avLst/>
          </a:prstGeom>
          <a:solidFill>
            <a:srgbClr val="0D0D0D"/>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2" name="Text Box 2"/>
          <p:cNvSpPr txBox="1">
            <a:spLocks noChangeArrowheads="1"/>
          </p:cNvSpPr>
          <p:nvPr/>
        </p:nvSpPr>
        <p:spPr bwMode="auto">
          <a:xfrm>
            <a:off x="1277938" y="6651625"/>
            <a:ext cx="10833100" cy="122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Calibri" panose="020F050202020403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Calibri" panose="020F050202020403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Calibri" panose="020F050202020403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Calibri" panose="020F050202020403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Calibri" panose="020F0502020204030204" pitchFamily="34" charset="0"/>
                <a:ea typeface="Microsoft YaHei" panose="020B0503020204020204" pitchFamily="34" charset="-122"/>
              </a:defRPr>
            </a:lvl9pPr>
          </a:lstStyle>
          <a:p>
            <a:pPr algn="r" eaLnBrk="1" hangingPunct="1">
              <a:buSzPct val="100000"/>
              <a:defRPr/>
            </a:pPr>
            <a:r>
              <a:rPr lang="en-US" altLang="en-US" sz="800" smtClean="0">
                <a:solidFill>
                  <a:srgbClr val="595959"/>
                </a:solidFill>
              </a:rPr>
              <a:t>Copyright © 2018 The Gateway Corp. All rights reserved.</a:t>
            </a:r>
          </a:p>
        </p:txBody>
      </p:sp>
      <p:pic>
        <p:nvPicPr>
          <p:cNvPr id="3076"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622300"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7" name="Rectangle 4"/>
          <p:cNvSpPr>
            <a:spLocks noGrp="1" noChangeArrowheads="1"/>
          </p:cNvSpPr>
          <p:nvPr>
            <p:ph type="title"/>
          </p:nvPr>
        </p:nvSpPr>
        <p:spPr bwMode="auto">
          <a:xfrm>
            <a:off x="838200" y="365125"/>
            <a:ext cx="10506075" cy="1316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en-US" smtClean="0"/>
              <a:t>Click to edit the title text format</a:t>
            </a:r>
          </a:p>
        </p:txBody>
      </p:sp>
      <p:sp>
        <p:nvSpPr>
          <p:cNvPr id="3078" name="Rectangle 5"/>
          <p:cNvSpPr>
            <a:spLocks noGrp="1" noChangeArrowheads="1"/>
          </p:cNvSpPr>
          <p:nvPr>
            <p:ph type="body" idx="1"/>
          </p:nvPr>
        </p:nvSpPr>
        <p:spPr bwMode="auto">
          <a:xfrm>
            <a:off x="838200" y="1825625"/>
            <a:ext cx="10506075" cy="434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2pPr>
      <a:lvl3pPr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3pPr>
      <a:lvl4pPr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4pPr>
      <a:lvl5pPr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5pPr>
      <a:lvl6pPr marL="2514600" indent="-228600"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6pPr>
      <a:lvl7pPr marL="2971800" indent="-228600"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7pPr>
      <a:lvl8pPr marL="3429000" indent="-228600"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8pPr>
      <a:lvl9pPr marL="3886200" indent="-228600"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9pPr>
    </p:titleStyle>
    <p:bodyStyle>
      <a:lvl1pPr marL="342900" indent="-342900" algn="l" defTabSz="457200" rtl="0" eaLnBrk="0" fontAlgn="base" hangingPunct="0">
        <a:lnSpc>
          <a:spcPct val="90000"/>
        </a:lnSpc>
        <a:spcBef>
          <a:spcPts val="10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1pPr>
      <a:lvl2pPr marL="742950" indent="-285750" algn="l" defTabSz="457200" rtl="0" eaLnBrk="0" fontAlgn="base" hangingPunct="0">
        <a:lnSpc>
          <a:spcPct val="90000"/>
        </a:lnSpc>
        <a:spcBef>
          <a:spcPts val="5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2pPr>
      <a:lvl3pPr marL="1143000" indent="-228600" algn="l" defTabSz="457200" rtl="0" eaLnBrk="0" fontAlgn="base" hangingPunct="0">
        <a:lnSpc>
          <a:spcPct val="90000"/>
        </a:lnSpc>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3pPr>
      <a:lvl4pPr marL="1600200" indent="-228600" algn="l" defTabSz="457200" rtl="0" eaLnBrk="0" fontAlgn="base" hangingPunct="0">
        <a:lnSpc>
          <a:spcPct val="90000"/>
        </a:lnSpc>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eaLnBrk="0" fontAlgn="base" hangingPunct="0">
        <a:lnSpc>
          <a:spcPct val="90000"/>
        </a:lnSpc>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098" name="Picture 1"/>
          <p:cNvPicPr>
            <a:picLocks noChangeAspect="1" noChangeArrowheads="1"/>
          </p:cNvPicPr>
          <p:nvPr/>
        </p:nvPicPr>
        <p:blipFill>
          <a:blip r:embed="rId13">
            <a:extLst>
              <a:ext uri="{28A0092B-C50C-407E-A947-70E740481C1C}">
                <a14:useLocalDpi xmlns:a14="http://schemas.microsoft.com/office/drawing/2010/main" val="0"/>
              </a:ext>
            </a:extLst>
          </a:blip>
          <a:srcRect l="2039" t="2516" r="3824"/>
          <a:stretch>
            <a:fillRect/>
          </a:stretch>
        </p:blipFill>
        <p:spPr bwMode="auto">
          <a:xfrm>
            <a:off x="419100" y="0"/>
            <a:ext cx="11772900" cy="6858000"/>
          </a:xfrm>
          <a:prstGeom prst="rect">
            <a:avLst/>
          </a:prstGeom>
          <a:noFill/>
          <a:ln>
            <a:noFill/>
          </a:ln>
          <a:effectLst/>
          <a:extLst>
            <a:ext uri="{909E8E84-426E-40DD-AFC4-6F175D3DCCD1}">
              <a14:hiddenFill xmlns:a14="http://schemas.microsoft.com/office/drawing/2010/main">
                <a:blipFill dpi="0" rotWithShape="0">
                  <a:blip/>
                  <a:srcRect l="2039" t="2516" r="3824"/>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099" name="Rectangle 2"/>
          <p:cNvSpPr>
            <a:spLocks noChangeArrowheads="1"/>
          </p:cNvSpPr>
          <p:nvPr/>
        </p:nvSpPr>
        <p:spPr bwMode="auto">
          <a:xfrm>
            <a:off x="-11113" y="0"/>
            <a:ext cx="12203113" cy="6858000"/>
          </a:xfrm>
          <a:prstGeom prst="rect">
            <a:avLst/>
          </a:prstGeom>
          <a:solidFill>
            <a:srgbClr val="000000">
              <a:alpha val="67058"/>
            </a:srgbClr>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pic>
        <p:nvPicPr>
          <p:cNvPr id="4100" name="Picture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17563" y="376238"/>
            <a:ext cx="2813050" cy="6223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ext Box 4"/>
          <p:cNvSpPr txBox="1">
            <a:spLocks noChangeArrowheads="1"/>
          </p:cNvSpPr>
          <p:nvPr/>
        </p:nvSpPr>
        <p:spPr bwMode="auto">
          <a:xfrm>
            <a:off x="1277938" y="6651625"/>
            <a:ext cx="10833100" cy="122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Calibri" panose="020F050202020403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Calibri" panose="020F050202020403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Calibri" panose="020F050202020403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Calibri" panose="020F050202020403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Calibri" panose="020F0502020204030204" pitchFamily="34" charset="0"/>
                <a:ea typeface="Microsoft YaHei" panose="020B0503020204020204" pitchFamily="34" charset="-122"/>
              </a:defRPr>
            </a:lvl9pPr>
          </a:lstStyle>
          <a:p>
            <a:pPr algn="r" eaLnBrk="1" hangingPunct="1">
              <a:buSzPct val="100000"/>
              <a:defRPr/>
            </a:pPr>
            <a:r>
              <a:rPr lang="en-US" altLang="en-US" sz="800" smtClean="0">
                <a:solidFill>
                  <a:srgbClr val="595959"/>
                </a:solidFill>
              </a:rPr>
              <a:t>Copyright © 2018 The Gateway Corp. All rights reserved.</a:t>
            </a:r>
          </a:p>
        </p:txBody>
      </p:sp>
      <p:pic>
        <p:nvPicPr>
          <p:cNvPr id="4102" name="Picture 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622300"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103" name="Rectangle 6"/>
          <p:cNvSpPr>
            <a:spLocks noGrp="1" noChangeArrowheads="1"/>
          </p:cNvSpPr>
          <p:nvPr>
            <p:ph type="title"/>
          </p:nvPr>
        </p:nvSpPr>
        <p:spPr bwMode="auto">
          <a:xfrm>
            <a:off x="838200" y="365125"/>
            <a:ext cx="10506075" cy="1316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en-US" smtClean="0"/>
              <a:t>Click to edit the title text format</a:t>
            </a:r>
          </a:p>
        </p:txBody>
      </p:sp>
      <p:sp>
        <p:nvSpPr>
          <p:cNvPr id="4104" name="Rectangle 7"/>
          <p:cNvSpPr>
            <a:spLocks noGrp="1" noChangeArrowheads="1"/>
          </p:cNvSpPr>
          <p:nvPr>
            <p:ph type="body" idx="1"/>
          </p:nvPr>
        </p:nvSpPr>
        <p:spPr bwMode="auto">
          <a:xfrm>
            <a:off x="838200" y="1825625"/>
            <a:ext cx="10506075" cy="434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xStyles>
    <p:titleStyle>
      <a:lvl1pPr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2pPr>
      <a:lvl3pPr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3pPr>
      <a:lvl4pPr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4pPr>
      <a:lvl5pPr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5pPr>
      <a:lvl6pPr marL="2514600" indent="-228600"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6pPr>
      <a:lvl7pPr marL="2971800" indent="-228600"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7pPr>
      <a:lvl8pPr marL="3429000" indent="-228600"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8pPr>
      <a:lvl9pPr marL="3886200" indent="-228600"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9pPr>
    </p:titleStyle>
    <p:bodyStyle>
      <a:lvl1pPr marL="342900" indent="-342900" algn="l" defTabSz="457200" rtl="0" eaLnBrk="0" fontAlgn="base" hangingPunct="0">
        <a:lnSpc>
          <a:spcPct val="90000"/>
        </a:lnSpc>
        <a:spcBef>
          <a:spcPts val="10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1pPr>
      <a:lvl2pPr marL="742950" indent="-285750" algn="l" defTabSz="457200" rtl="0" eaLnBrk="0" fontAlgn="base" hangingPunct="0">
        <a:lnSpc>
          <a:spcPct val="90000"/>
        </a:lnSpc>
        <a:spcBef>
          <a:spcPts val="5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2pPr>
      <a:lvl3pPr marL="1143000" indent="-228600" algn="l" defTabSz="457200" rtl="0" eaLnBrk="0" fontAlgn="base" hangingPunct="0">
        <a:lnSpc>
          <a:spcPct val="90000"/>
        </a:lnSpc>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3pPr>
      <a:lvl4pPr marL="1600200" indent="-228600" algn="l" defTabSz="457200" rtl="0" eaLnBrk="0" fontAlgn="base" hangingPunct="0">
        <a:lnSpc>
          <a:spcPct val="90000"/>
        </a:lnSpc>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eaLnBrk="0" fontAlgn="base" hangingPunct="0">
        <a:lnSpc>
          <a:spcPct val="90000"/>
        </a:lnSpc>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122" name="Picture 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ext Box 2"/>
          <p:cNvSpPr txBox="1">
            <a:spLocks noChangeArrowheads="1"/>
          </p:cNvSpPr>
          <p:nvPr/>
        </p:nvSpPr>
        <p:spPr bwMode="auto">
          <a:xfrm>
            <a:off x="1277938" y="6651625"/>
            <a:ext cx="10833100" cy="122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Calibri" panose="020F050202020403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Calibri" panose="020F050202020403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Calibri" panose="020F050202020403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Calibri" panose="020F050202020403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Calibri" panose="020F0502020204030204" pitchFamily="34" charset="0"/>
                <a:ea typeface="Microsoft YaHei" panose="020B0503020204020204" pitchFamily="34" charset="-122"/>
              </a:defRPr>
            </a:lvl9pPr>
          </a:lstStyle>
          <a:p>
            <a:pPr algn="r" eaLnBrk="1" hangingPunct="1">
              <a:buSzPct val="100000"/>
              <a:defRPr/>
            </a:pPr>
            <a:r>
              <a:rPr lang="en-US" altLang="en-US" sz="800" smtClean="0">
                <a:solidFill>
                  <a:srgbClr val="A6A6A6"/>
                </a:solidFill>
              </a:rPr>
              <a:t>Copyright © 2018 The Gateway Corp. All rights reserved.</a:t>
            </a:r>
          </a:p>
        </p:txBody>
      </p:sp>
      <p:pic>
        <p:nvPicPr>
          <p:cNvPr id="5124" name="Picture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628650"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5" name="Rectangle 4"/>
          <p:cNvSpPr>
            <a:spLocks noGrp="1" noChangeArrowheads="1"/>
          </p:cNvSpPr>
          <p:nvPr>
            <p:ph type="title"/>
          </p:nvPr>
        </p:nvSpPr>
        <p:spPr bwMode="auto">
          <a:xfrm>
            <a:off x="838200" y="365125"/>
            <a:ext cx="10506075" cy="1316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en-US" smtClean="0"/>
              <a:t>Click to edit the title text format</a:t>
            </a:r>
          </a:p>
        </p:txBody>
      </p:sp>
      <p:sp>
        <p:nvSpPr>
          <p:cNvPr id="5126" name="Rectangle 5"/>
          <p:cNvSpPr>
            <a:spLocks noGrp="1" noChangeArrowheads="1"/>
          </p:cNvSpPr>
          <p:nvPr>
            <p:ph type="body" idx="1"/>
          </p:nvPr>
        </p:nvSpPr>
        <p:spPr bwMode="auto">
          <a:xfrm>
            <a:off x="838200" y="1825625"/>
            <a:ext cx="10506075" cy="434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2pPr>
      <a:lvl3pPr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3pPr>
      <a:lvl4pPr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4pPr>
      <a:lvl5pPr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5pPr>
      <a:lvl6pPr marL="2514600" indent="-228600"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6pPr>
      <a:lvl7pPr marL="2971800" indent="-228600"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7pPr>
      <a:lvl8pPr marL="3429000" indent="-228600"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8pPr>
      <a:lvl9pPr marL="3886200" indent="-228600"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9pPr>
    </p:titleStyle>
    <p:bodyStyle>
      <a:lvl1pPr marL="342900" indent="-342900" algn="l" defTabSz="457200" rtl="0" eaLnBrk="0" fontAlgn="base" hangingPunct="0">
        <a:lnSpc>
          <a:spcPct val="90000"/>
        </a:lnSpc>
        <a:spcBef>
          <a:spcPts val="10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1pPr>
      <a:lvl2pPr marL="742950" indent="-285750" algn="l" defTabSz="457200" rtl="0" eaLnBrk="0" fontAlgn="base" hangingPunct="0">
        <a:lnSpc>
          <a:spcPct val="90000"/>
        </a:lnSpc>
        <a:spcBef>
          <a:spcPts val="5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2pPr>
      <a:lvl3pPr marL="1143000" indent="-228600" algn="l" defTabSz="457200" rtl="0" eaLnBrk="0" fontAlgn="base" hangingPunct="0">
        <a:lnSpc>
          <a:spcPct val="90000"/>
        </a:lnSpc>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3pPr>
      <a:lvl4pPr marL="1600200" indent="-228600" algn="l" defTabSz="457200" rtl="0" eaLnBrk="0" fontAlgn="base" hangingPunct="0">
        <a:lnSpc>
          <a:spcPct val="90000"/>
        </a:lnSpc>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eaLnBrk="0" fontAlgn="base" hangingPunct="0">
        <a:lnSpc>
          <a:spcPct val="90000"/>
        </a:lnSpc>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11113" y="0"/>
            <a:ext cx="12203113" cy="6858000"/>
          </a:xfrm>
          <a:prstGeom prst="rect">
            <a:avLst/>
          </a:prstGeom>
          <a:solidFill>
            <a:srgbClr val="0D0D0D"/>
          </a:solidFill>
          <a:ln w="12600" cap="sq">
            <a:solidFill>
              <a:srgbClr val="41719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2" name="Text Box 2"/>
          <p:cNvSpPr txBox="1">
            <a:spLocks noChangeArrowheads="1"/>
          </p:cNvSpPr>
          <p:nvPr/>
        </p:nvSpPr>
        <p:spPr bwMode="auto">
          <a:xfrm>
            <a:off x="1277938" y="6651625"/>
            <a:ext cx="10833100" cy="122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Calibri" panose="020F050202020403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Calibri" panose="020F050202020403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Calibri" panose="020F050202020403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Calibri" panose="020F050202020403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Calibri" panose="020F0502020204030204" pitchFamily="34" charset="0"/>
                <a:ea typeface="Microsoft YaHei" panose="020B0503020204020204" pitchFamily="34" charset="-122"/>
              </a:defRPr>
            </a:lvl9pPr>
          </a:lstStyle>
          <a:p>
            <a:pPr algn="r" eaLnBrk="1" hangingPunct="1">
              <a:buSzPct val="100000"/>
              <a:defRPr/>
            </a:pPr>
            <a:r>
              <a:rPr lang="en-US" altLang="en-US" sz="800" smtClean="0">
                <a:solidFill>
                  <a:srgbClr val="595959"/>
                </a:solidFill>
              </a:rPr>
              <a:t>Copyright © 2017 The Gateway Corp. All rights reserved.</a:t>
            </a:r>
          </a:p>
        </p:txBody>
      </p:sp>
      <p:pic>
        <p:nvPicPr>
          <p:cNvPr id="6148"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628650"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149" name="Rectangle 4"/>
          <p:cNvSpPr>
            <a:spLocks noGrp="1" noChangeArrowheads="1"/>
          </p:cNvSpPr>
          <p:nvPr>
            <p:ph type="title"/>
          </p:nvPr>
        </p:nvSpPr>
        <p:spPr bwMode="auto">
          <a:xfrm>
            <a:off x="838200" y="365125"/>
            <a:ext cx="10506075" cy="1316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en-US" smtClean="0"/>
              <a:t>Click to edit the title text format</a:t>
            </a:r>
          </a:p>
        </p:txBody>
      </p:sp>
      <p:sp>
        <p:nvSpPr>
          <p:cNvPr id="6150" name="Rectangle 5"/>
          <p:cNvSpPr>
            <a:spLocks noGrp="1" noChangeArrowheads="1"/>
          </p:cNvSpPr>
          <p:nvPr>
            <p:ph type="body" idx="1"/>
          </p:nvPr>
        </p:nvSpPr>
        <p:spPr bwMode="auto">
          <a:xfrm>
            <a:off x="838200" y="1825625"/>
            <a:ext cx="10506075" cy="434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p:txBody>
      </p:sp>
    </p:spTree>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xStyles>
    <p:titleStyle>
      <a:lvl1pPr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2pPr>
      <a:lvl3pPr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3pPr>
      <a:lvl4pPr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4pPr>
      <a:lvl5pPr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5pPr>
      <a:lvl6pPr marL="2514600" indent="-228600"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6pPr>
      <a:lvl7pPr marL="2971800" indent="-228600"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7pPr>
      <a:lvl8pPr marL="3429000" indent="-228600"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8pPr>
      <a:lvl9pPr marL="3886200" indent="-228600"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9pPr>
    </p:titleStyle>
    <p:bodyStyle>
      <a:lvl1pPr marL="342900" indent="-342900" algn="l" defTabSz="457200" rtl="0" eaLnBrk="0" fontAlgn="base" hangingPunct="0">
        <a:lnSpc>
          <a:spcPct val="90000"/>
        </a:lnSpc>
        <a:spcBef>
          <a:spcPts val="10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1pPr>
      <a:lvl2pPr marL="742950" indent="-285750" algn="l" defTabSz="457200" rtl="0" eaLnBrk="0" fontAlgn="base" hangingPunct="0">
        <a:lnSpc>
          <a:spcPct val="90000"/>
        </a:lnSpc>
        <a:spcBef>
          <a:spcPts val="5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2pPr>
      <a:lvl3pPr marL="1143000" indent="-228600" algn="l" defTabSz="457200" rtl="0" eaLnBrk="0" fontAlgn="base" hangingPunct="0">
        <a:lnSpc>
          <a:spcPct val="90000"/>
        </a:lnSpc>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3pPr>
      <a:lvl4pPr marL="1600200" indent="-228600" algn="l" defTabSz="457200" rtl="0" eaLnBrk="0" fontAlgn="base" hangingPunct="0">
        <a:lnSpc>
          <a:spcPct val="90000"/>
        </a:lnSpc>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eaLnBrk="0" fontAlgn="base" hangingPunct="0">
        <a:lnSpc>
          <a:spcPct val="90000"/>
        </a:lnSpc>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7170" name="Picture 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2"/>
          <p:cNvSpPr>
            <a:spLocks noGrp="1" noChangeArrowheads="1"/>
          </p:cNvSpPr>
          <p:nvPr>
            <p:ph type="title"/>
          </p:nvPr>
        </p:nvSpPr>
        <p:spPr bwMode="auto">
          <a:xfrm>
            <a:off x="838200" y="365125"/>
            <a:ext cx="10506075" cy="1316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en-US" smtClean="0"/>
              <a:t>Click to edit the title text format</a:t>
            </a:r>
          </a:p>
        </p:txBody>
      </p:sp>
      <p:sp>
        <p:nvSpPr>
          <p:cNvPr id="7172" name="Rectangle 3"/>
          <p:cNvSpPr>
            <a:spLocks noGrp="1" noChangeArrowheads="1"/>
          </p:cNvSpPr>
          <p:nvPr>
            <p:ph type="body" idx="1"/>
          </p:nvPr>
        </p:nvSpPr>
        <p:spPr bwMode="auto">
          <a:xfrm>
            <a:off x="838200" y="1825625"/>
            <a:ext cx="10506075" cy="434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xStyles>
    <p:titleStyle>
      <a:lvl1pPr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2pPr>
      <a:lvl3pPr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3pPr>
      <a:lvl4pPr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4pPr>
      <a:lvl5pPr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5pPr>
      <a:lvl6pPr marL="2514600" indent="-228600"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6pPr>
      <a:lvl7pPr marL="2971800" indent="-228600"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7pPr>
      <a:lvl8pPr marL="3429000" indent="-228600"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8pPr>
      <a:lvl9pPr marL="3886200" indent="-228600"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9pPr>
    </p:titleStyle>
    <p:bodyStyle>
      <a:lvl1pPr marL="342900" indent="-342900" algn="l" defTabSz="457200" rtl="0" eaLnBrk="0" fontAlgn="base" hangingPunct="0">
        <a:lnSpc>
          <a:spcPct val="90000"/>
        </a:lnSpc>
        <a:spcBef>
          <a:spcPts val="10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1pPr>
      <a:lvl2pPr marL="742950" indent="-285750" algn="l" defTabSz="457200" rtl="0" eaLnBrk="0" fontAlgn="base" hangingPunct="0">
        <a:lnSpc>
          <a:spcPct val="90000"/>
        </a:lnSpc>
        <a:spcBef>
          <a:spcPts val="5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2pPr>
      <a:lvl3pPr marL="1143000" indent="-228600" algn="l" defTabSz="457200" rtl="0" eaLnBrk="0" fontAlgn="base" hangingPunct="0">
        <a:lnSpc>
          <a:spcPct val="90000"/>
        </a:lnSpc>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3pPr>
      <a:lvl4pPr marL="1600200" indent="-228600" algn="l" defTabSz="457200" rtl="0" eaLnBrk="0" fontAlgn="base" hangingPunct="0">
        <a:lnSpc>
          <a:spcPct val="90000"/>
        </a:lnSpc>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eaLnBrk="0" fontAlgn="base" hangingPunct="0">
        <a:lnSpc>
          <a:spcPct val="90000"/>
        </a:lnSpc>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194" name="Picture 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ext Box 2"/>
          <p:cNvSpPr txBox="1">
            <a:spLocks noChangeArrowheads="1"/>
          </p:cNvSpPr>
          <p:nvPr/>
        </p:nvSpPr>
        <p:spPr bwMode="auto">
          <a:xfrm>
            <a:off x="1277938" y="6651625"/>
            <a:ext cx="10833100" cy="122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Calibri" panose="020F050202020403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Calibri" panose="020F050202020403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Calibri" panose="020F050202020403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Calibri" panose="020F050202020403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Calibri" panose="020F0502020204030204" pitchFamily="34" charset="0"/>
                <a:ea typeface="Microsoft YaHei" panose="020B0503020204020204" pitchFamily="34" charset="-122"/>
              </a:defRPr>
            </a:lvl9pPr>
          </a:lstStyle>
          <a:p>
            <a:pPr algn="r" eaLnBrk="1" hangingPunct="1">
              <a:buSzPct val="100000"/>
              <a:defRPr/>
            </a:pPr>
            <a:r>
              <a:rPr lang="en-US" altLang="en-US" sz="800" smtClean="0">
                <a:solidFill>
                  <a:srgbClr val="A6A6A6"/>
                </a:solidFill>
              </a:rPr>
              <a:t>Copyright © 2017 The Gateway Corp. All rights reserved.</a:t>
            </a:r>
          </a:p>
        </p:txBody>
      </p:sp>
      <p:pic>
        <p:nvPicPr>
          <p:cNvPr id="8196" name="Picture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628650"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197" name="Rectangle 4"/>
          <p:cNvSpPr>
            <a:spLocks noGrp="1" noChangeArrowheads="1"/>
          </p:cNvSpPr>
          <p:nvPr>
            <p:ph type="title"/>
          </p:nvPr>
        </p:nvSpPr>
        <p:spPr bwMode="auto">
          <a:xfrm>
            <a:off x="838200" y="365125"/>
            <a:ext cx="10507663" cy="1317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en-US" smtClean="0"/>
              <a:t>Click to edit the title text format</a:t>
            </a:r>
          </a:p>
        </p:txBody>
      </p:sp>
      <p:sp>
        <p:nvSpPr>
          <p:cNvPr id="8198" name="Rectangle 5"/>
          <p:cNvSpPr>
            <a:spLocks noGrp="1" noChangeArrowheads="1"/>
          </p:cNvSpPr>
          <p:nvPr>
            <p:ph type="body" idx="1"/>
          </p:nvPr>
        </p:nvSpPr>
        <p:spPr bwMode="auto">
          <a:xfrm>
            <a:off x="838200" y="1825625"/>
            <a:ext cx="10507663" cy="434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2pPr>
      <a:lvl3pPr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3pPr>
      <a:lvl4pPr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4pPr>
      <a:lvl5pPr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5pPr>
      <a:lvl6pPr marL="2514600" indent="-228600"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6pPr>
      <a:lvl7pPr marL="2971800" indent="-228600"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7pPr>
      <a:lvl8pPr marL="3429000" indent="-228600"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8pPr>
      <a:lvl9pPr marL="3886200" indent="-228600"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Microsoft YaHei" panose="020B0503020204020204" pitchFamily="34" charset="-122"/>
        </a:defRPr>
      </a:lvl9pPr>
    </p:titleStyle>
    <p:bodyStyle>
      <a:lvl1pPr marL="342900" indent="-342900" algn="l" defTabSz="457200" rtl="0" eaLnBrk="0" fontAlgn="base" hangingPunct="0">
        <a:lnSpc>
          <a:spcPct val="90000"/>
        </a:lnSpc>
        <a:spcBef>
          <a:spcPts val="10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1pPr>
      <a:lvl2pPr marL="742950" indent="-285750" algn="l" defTabSz="457200" rtl="0" eaLnBrk="0" fontAlgn="base" hangingPunct="0">
        <a:lnSpc>
          <a:spcPct val="90000"/>
        </a:lnSpc>
        <a:spcBef>
          <a:spcPts val="5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2pPr>
      <a:lvl3pPr marL="1143000" indent="-228600" algn="l" defTabSz="457200" rtl="0" eaLnBrk="0" fontAlgn="base" hangingPunct="0">
        <a:lnSpc>
          <a:spcPct val="90000"/>
        </a:lnSpc>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3pPr>
      <a:lvl4pPr marL="1600200" indent="-228600" algn="l" defTabSz="457200" rtl="0" eaLnBrk="0" fontAlgn="base" hangingPunct="0">
        <a:lnSpc>
          <a:spcPct val="90000"/>
        </a:lnSpc>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eaLnBrk="0" fontAlgn="base" hangingPunct="0">
        <a:lnSpc>
          <a:spcPct val="90000"/>
        </a:lnSpc>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4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9.xml"/><Relationship Id="rId1" Type="http://schemas.openxmlformats.org/officeDocument/2006/relationships/slideLayout" Target="../slideLayouts/slideLayout29.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42"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963" y="1774825"/>
            <a:ext cx="6645275" cy="45783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1"/>
          <p:cNvSpPr>
            <a:spLocks noChangeArrowheads="1"/>
          </p:cNvSpPr>
          <p:nvPr/>
        </p:nvSpPr>
        <p:spPr bwMode="auto">
          <a:xfrm>
            <a:off x="1159669" y="914400"/>
            <a:ext cx="2954338"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dirty="0">
                <a:solidFill>
                  <a:srgbClr val="000000"/>
                </a:solidFill>
              </a:rPr>
              <a:t>SQL CREATE TABLE Statement</a:t>
            </a:r>
          </a:p>
        </p:txBody>
      </p:sp>
      <p:sp>
        <p:nvSpPr>
          <p:cNvPr id="28675" name="Rectangle 2"/>
          <p:cNvSpPr>
            <a:spLocks noChangeArrowheads="1"/>
          </p:cNvSpPr>
          <p:nvPr/>
        </p:nvSpPr>
        <p:spPr bwMode="auto">
          <a:xfrm>
            <a:off x="1143794" y="228600"/>
            <a:ext cx="3775869"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lvl1pPr marL="342900" indent="-342900">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marL="0" lvl="1" indent="0" eaLnBrk="1" hangingPunct="1">
              <a:buClrTx/>
              <a:buFontTx/>
              <a:buNone/>
            </a:pPr>
            <a:r>
              <a:rPr lang="en-US" altLang="en-US" sz="3000" b="1" dirty="0">
                <a:solidFill>
                  <a:srgbClr val="262626"/>
                </a:solidFill>
              </a:rPr>
              <a:t>DDL Commands</a:t>
            </a:r>
          </a:p>
        </p:txBody>
      </p:sp>
      <p:sp>
        <p:nvSpPr>
          <p:cNvPr id="28676" name="Rectangle 3"/>
          <p:cNvSpPr>
            <a:spLocks noChangeArrowheads="1"/>
          </p:cNvSpPr>
          <p:nvPr/>
        </p:nvSpPr>
        <p:spPr bwMode="auto">
          <a:xfrm>
            <a:off x="1169194" y="1311275"/>
            <a:ext cx="6096000" cy="2014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dirty="0">
                <a:solidFill>
                  <a:srgbClr val="000000"/>
                </a:solidFill>
              </a:rPr>
              <a:t>Syntax</a:t>
            </a:r>
          </a:p>
          <a:p>
            <a:pPr>
              <a:buClrTx/>
              <a:buFontTx/>
              <a:buNone/>
            </a:pPr>
            <a:r>
              <a:rPr lang="en-US" altLang="en-US" dirty="0">
                <a:solidFill>
                  <a:srgbClr val="0000FF"/>
                </a:solidFill>
                <a:latin typeface="Consolas" panose="020B0609020204030204" pitchFamily="49" charset="0"/>
                <a:cs typeface="Consolas" panose="020B0609020204030204" pitchFamily="49" charset="0"/>
              </a:rPr>
              <a:t>CREATE</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TABLE</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table_name</a:t>
            </a:r>
            <a:r>
              <a:rPr lang="en-US" altLang="en-US" dirty="0">
                <a:solidFill>
                  <a:srgbClr val="0000FF"/>
                </a:solidFill>
                <a:latin typeface="Consolas" panose="020B0609020204030204" pitchFamily="49" charset="0"/>
                <a:cs typeface="Consolas" panose="020B0609020204030204" pitchFamily="49" charset="0"/>
              </a:rPr>
              <a:t> </a:t>
            </a:r>
            <a:r>
              <a:rPr lang="en-US" altLang="en-US" dirty="0">
                <a:solidFill>
                  <a:srgbClr val="808080"/>
                </a:solidFill>
                <a:latin typeface="Consolas" panose="020B0609020204030204" pitchFamily="49" charset="0"/>
                <a:cs typeface="Consolas" panose="020B0609020204030204" pitchFamily="49" charset="0"/>
              </a:rPr>
              <a:t>(</a:t>
            </a:r>
          </a:p>
          <a:p>
            <a:pPr>
              <a:buClrTx/>
              <a:buFontTx/>
              <a:buNone/>
            </a:pPr>
            <a:r>
              <a:rPr lang="en-US" altLang="en-US" dirty="0">
                <a:solidFill>
                  <a:srgbClr val="000000"/>
                </a:solidFill>
                <a:latin typeface="Consolas" panose="020B0609020204030204" pitchFamily="49" charset="0"/>
                <a:cs typeface="Consolas" panose="020B0609020204030204" pitchFamily="49" charset="0"/>
              </a:rPr>
              <a:t>    column1 datatype</a:t>
            </a:r>
            <a:r>
              <a:rPr lang="en-US" altLang="en-US" dirty="0">
                <a:solidFill>
                  <a:srgbClr val="808080"/>
                </a:solidFill>
                <a:latin typeface="Consolas" panose="020B0609020204030204" pitchFamily="49" charset="0"/>
                <a:cs typeface="Consolas" panose="020B0609020204030204" pitchFamily="49" charset="0"/>
              </a:rPr>
              <a:t>,</a:t>
            </a:r>
          </a:p>
          <a:p>
            <a:pPr>
              <a:buClrTx/>
              <a:buFontTx/>
              <a:buNone/>
            </a:pPr>
            <a:r>
              <a:rPr lang="en-US" altLang="en-US" dirty="0">
                <a:solidFill>
                  <a:srgbClr val="000000"/>
                </a:solidFill>
                <a:latin typeface="Consolas" panose="020B0609020204030204" pitchFamily="49" charset="0"/>
                <a:cs typeface="Consolas" panose="020B0609020204030204" pitchFamily="49" charset="0"/>
              </a:rPr>
              <a:t>    column2 datatype</a:t>
            </a:r>
            <a:r>
              <a:rPr lang="en-US" altLang="en-US" dirty="0">
                <a:solidFill>
                  <a:srgbClr val="808080"/>
                </a:solidFill>
                <a:latin typeface="Consolas" panose="020B0609020204030204" pitchFamily="49" charset="0"/>
                <a:cs typeface="Consolas" panose="020B0609020204030204" pitchFamily="49" charset="0"/>
              </a:rPr>
              <a:t>,</a:t>
            </a:r>
          </a:p>
          <a:p>
            <a:pPr>
              <a:buClrTx/>
              <a:buFontTx/>
              <a:buNone/>
            </a:pPr>
            <a:r>
              <a:rPr lang="en-US" altLang="en-US" dirty="0">
                <a:solidFill>
                  <a:srgbClr val="000000"/>
                </a:solidFill>
                <a:latin typeface="Consolas" panose="020B0609020204030204" pitchFamily="49" charset="0"/>
                <a:cs typeface="Consolas" panose="020B0609020204030204" pitchFamily="49" charset="0"/>
              </a:rPr>
              <a:t>    column3 datatype</a:t>
            </a:r>
            <a:r>
              <a:rPr lang="en-US" altLang="en-US" dirty="0">
                <a:solidFill>
                  <a:srgbClr val="808080"/>
                </a:solidFill>
                <a:latin typeface="Consolas" panose="020B0609020204030204" pitchFamily="49" charset="0"/>
                <a:cs typeface="Consolas" panose="020B0609020204030204" pitchFamily="49" charset="0"/>
              </a:rPr>
              <a:t>,</a:t>
            </a:r>
          </a:p>
          <a:p>
            <a:pPr>
              <a:buClrTx/>
              <a:buFontTx/>
              <a:buNone/>
            </a:pP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808080"/>
                </a:solidFill>
                <a:latin typeface="Consolas" panose="020B0609020204030204" pitchFamily="49" charset="0"/>
                <a:cs typeface="Consolas" panose="020B0609020204030204" pitchFamily="49" charset="0"/>
              </a:rPr>
              <a:t>....</a:t>
            </a:r>
          </a:p>
          <a:p>
            <a:pPr>
              <a:buClrTx/>
              <a:buFontTx/>
              <a:buNone/>
            </a:pPr>
            <a:r>
              <a:rPr lang="en-US" altLang="en-US" dirty="0">
                <a:solidFill>
                  <a:srgbClr val="000000"/>
                </a:solidFill>
                <a:latin typeface="Consolas" panose="020B0609020204030204" pitchFamily="49" charset="0"/>
                <a:cs typeface="Consolas" panose="020B0609020204030204" pitchFamily="49" charset="0"/>
              </a:rPr>
              <a:t>);</a:t>
            </a:r>
          </a:p>
        </p:txBody>
      </p:sp>
      <p:sp>
        <p:nvSpPr>
          <p:cNvPr id="28677" name="Rectangle 4"/>
          <p:cNvSpPr>
            <a:spLocks noChangeArrowheads="1"/>
          </p:cNvSpPr>
          <p:nvPr/>
        </p:nvSpPr>
        <p:spPr bwMode="auto">
          <a:xfrm>
            <a:off x="1143794" y="3759200"/>
            <a:ext cx="9677400"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dirty="0">
                <a:solidFill>
                  <a:srgbClr val="000000"/>
                </a:solidFill>
              </a:rPr>
              <a:t>CREATE TABLE Example:</a:t>
            </a:r>
          </a:p>
          <a:p>
            <a:pPr>
              <a:buClrTx/>
              <a:buFontTx/>
              <a:buNone/>
            </a:pPr>
            <a:r>
              <a:rPr lang="en-US" altLang="en-US" dirty="0">
                <a:solidFill>
                  <a:srgbClr val="000000"/>
                </a:solidFill>
              </a:rPr>
              <a:t>The following example creates a table called "Persons" that contains five columns: </a:t>
            </a:r>
            <a:r>
              <a:rPr lang="en-US" altLang="en-US" dirty="0" err="1">
                <a:solidFill>
                  <a:srgbClr val="000000"/>
                </a:solidFill>
              </a:rPr>
              <a:t>PersonID</a:t>
            </a:r>
            <a:r>
              <a:rPr lang="en-US" altLang="en-US" dirty="0">
                <a:solidFill>
                  <a:srgbClr val="000000"/>
                </a:solidFill>
              </a:rPr>
              <a:t>, </a:t>
            </a:r>
            <a:r>
              <a:rPr lang="en-US" altLang="en-US" dirty="0" err="1">
                <a:solidFill>
                  <a:srgbClr val="000000"/>
                </a:solidFill>
              </a:rPr>
              <a:t>LastName</a:t>
            </a:r>
            <a:r>
              <a:rPr lang="en-US" altLang="en-US" dirty="0">
                <a:solidFill>
                  <a:srgbClr val="000000"/>
                </a:solidFill>
              </a:rPr>
              <a:t>, </a:t>
            </a:r>
            <a:r>
              <a:rPr lang="en-US" altLang="en-US" dirty="0" err="1">
                <a:solidFill>
                  <a:srgbClr val="000000"/>
                </a:solidFill>
              </a:rPr>
              <a:t>FirstName</a:t>
            </a:r>
            <a:r>
              <a:rPr lang="en-US" altLang="en-US" dirty="0">
                <a:solidFill>
                  <a:srgbClr val="000000"/>
                </a:solidFill>
              </a:rPr>
              <a:t>, Address, and City:</a:t>
            </a:r>
          </a:p>
        </p:txBody>
      </p:sp>
      <p:sp>
        <p:nvSpPr>
          <p:cNvPr id="28678" name="Rectangle 5"/>
          <p:cNvSpPr>
            <a:spLocks noChangeArrowheads="1"/>
          </p:cNvSpPr>
          <p:nvPr/>
        </p:nvSpPr>
        <p:spPr bwMode="auto">
          <a:xfrm>
            <a:off x="1169194" y="4767263"/>
            <a:ext cx="8161338" cy="2014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dirty="0">
                <a:solidFill>
                  <a:srgbClr val="0000FF"/>
                </a:solidFill>
                <a:latin typeface="Consolas" panose="020B0609020204030204" pitchFamily="49" charset="0"/>
                <a:cs typeface="Consolas" panose="020B0609020204030204" pitchFamily="49" charset="0"/>
              </a:rPr>
              <a:t>CREATE</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TABLE</a:t>
            </a:r>
            <a:r>
              <a:rPr lang="en-US" altLang="en-US" dirty="0">
                <a:solidFill>
                  <a:srgbClr val="000000"/>
                </a:solidFill>
                <a:latin typeface="Consolas" panose="020B0609020204030204" pitchFamily="49" charset="0"/>
                <a:cs typeface="Consolas" panose="020B0609020204030204" pitchFamily="49" charset="0"/>
              </a:rPr>
              <a:t> Persons</a:t>
            </a:r>
            <a:r>
              <a:rPr lang="en-US" altLang="en-US" dirty="0">
                <a:solidFill>
                  <a:srgbClr val="0000FF"/>
                </a:solidFill>
                <a:latin typeface="Consolas" panose="020B0609020204030204" pitchFamily="49" charset="0"/>
                <a:cs typeface="Consolas" panose="020B0609020204030204" pitchFamily="49" charset="0"/>
              </a:rPr>
              <a:t> </a:t>
            </a:r>
            <a:r>
              <a:rPr lang="en-US" altLang="en-US" dirty="0">
                <a:solidFill>
                  <a:srgbClr val="808080"/>
                </a:solidFill>
                <a:latin typeface="Consolas" panose="020B0609020204030204" pitchFamily="49" charset="0"/>
                <a:cs typeface="Consolas" panose="020B0609020204030204" pitchFamily="49" charset="0"/>
              </a:rPr>
              <a:t>(</a:t>
            </a:r>
          </a:p>
          <a:p>
            <a:pPr>
              <a:buClrTx/>
              <a:buFontTx/>
              <a:buNone/>
            </a:pP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PersonID</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int</a:t>
            </a:r>
            <a:r>
              <a:rPr lang="en-US" altLang="en-US" dirty="0">
                <a:solidFill>
                  <a:srgbClr val="808080"/>
                </a:solidFill>
                <a:latin typeface="Consolas" panose="020B0609020204030204" pitchFamily="49" charset="0"/>
                <a:cs typeface="Consolas" panose="020B0609020204030204" pitchFamily="49" charset="0"/>
              </a:rPr>
              <a:t>,</a:t>
            </a:r>
          </a:p>
          <a:p>
            <a:pPr>
              <a:buClrTx/>
              <a:buFontTx/>
              <a:buNone/>
            </a:pP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LastName</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varchar</a:t>
            </a:r>
            <a:r>
              <a:rPr lang="en-US" altLang="en-US" dirty="0">
                <a:solidFill>
                  <a:srgbClr val="808080"/>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255</a:t>
            </a:r>
            <a:r>
              <a:rPr lang="en-US" altLang="en-US" dirty="0">
                <a:solidFill>
                  <a:srgbClr val="808080"/>
                </a:solidFill>
                <a:latin typeface="Consolas" panose="020B0609020204030204" pitchFamily="49" charset="0"/>
                <a:cs typeface="Consolas" panose="020B0609020204030204" pitchFamily="49" charset="0"/>
              </a:rPr>
              <a:t>),</a:t>
            </a:r>
          </a:p>
          <a:p>
            <a:pPr>
              <a:buClrTx/>
              <a:buFontTx/>
              <a:buNone/>
            </a:pP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FirstName</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varchar</a:t>
            </a:r>
            <a:r>
              <a:rPr lang="en-US" altLang="en-US" dirty="0">
                <a:solidFill>
                  <a:srgbClr val="808080"/>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255</a:t>
            </a:r>
            <a:r>
              <a:rPr lang="en-US" altLang="en-US" dirty="0">
                <a:solidFill>
                  <a:srgbClr val="808080"/>
                </a:solidFill>
                <a:latin typeface="Consolas" panose="020B0609020204030204" pitchFamily="49" charset="0"/>
                <a:cs typeface="Consolas" panose="020B0609020204030204" pitchFamily="49" charset="0"/>
              </a:rPr>
              <a:t>),</a:t>
            </a:r>
          </a:p>
          <a:p>
            <a:pPr>
              <a:buClrTx/>
              <a:buFontTx/>
              <a:buNone/>
            </a:pP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Address</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varchar</a:t>
            </a:r>
            <a:r>
              <a:rPr lang="en-US" altLang="en-US" dirty="0">
                <a:solidFill>
                  <a:srgbClr val="808080"/>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255</a:t>
            </a:r>
            <a:r>
              <a:rPr lang="en-US" altLang="en-US" dirty="0">
                <a:solidFill>
                  <a:srgbClr val="808080"/>
                </a:solidFill>
                <a:latin typeface="Consolas" panose="020B0609020204030204" pitchFamily="49" charset="0"/>
                <a:cs typeface="Consolas" panose="020B0609020204030204" pitchFamily="49" charset="0"/>
              </a:rPr>
              <a:t>),</a:t>
            </a:r>
          </a:p>
          <a:p>
            <a:pPr>
              <a:buClrTx/>
              <a:buFontTx/>
              <a:buNone/>
            </a:pPr>
            <a:r>
              <a:rPr lang="en-US" altLang="en-US" dirty="0">
                <a:solidFill>
                  <a:srgbClr val="000000"/>
                </a:solidFill>
                <a:latin typeface="Consolas" panose="020B0609020204030204" pitchFamily="49" charset="0"/>
                <a:cs typeface="Consolas" panose="020B0609020204030204" pitchFamily="49" charset="0"/>
              </a:rPr>
              <a:t>    City </a:t>
            </a:r>
            <a:r>
              <a:rPr lang="en-US" altLang="en-US" dirty="0">
                <a:solidFill>
                  <a:srgbClr val="0000FF"/>
                </a:solidFill>
                <a:latin typeface="Consolas" panose="020B0609020204030204" pitchFamily="49" charset="0"/>
                <a:cs typeface="Consolas" panose="020B0609020204030204" pitchFamily="49" charset="0"/>
              </a:rPr>
              <a:t>varchar</a:t>
            </a:r>
            <a:r>
              <a:rPr lang="en-US" altLang="en-US" dirty="0">
                <a:solidFill>
                  <a:srgbClr val="808080"/>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255</a:t>
            </a:r>
            <a:r>
              <a:rPr lang="en-US" altLang="en-US" dirty="0">
                <a:solidFill>
                  <a:srgbClr val="808080"/>
                </a:solidFill>
                <a:latin typeface="Consolas" panose="020B0609020204030204" pitchFamily="49" charset="0"/>
                <a:cs typeface="Consolas" panose="020B0609020204030204" pitchFamily="49" charset="0"/>
              </a:rPr>
              <a:t>)</a:t>
            </a:r>
          </a:p>
          <a:p>
            <a:pPr>
              <a:buClrTx/>
              <a:buFontTx/>
              <a:buNone/>
            </a:pPr>
            <a:r>
              <a:rPr lang="en-US" altLang="en-US" dirty="0">
                <a:solidFill>
                  <a:srgbClr val="808080"/>
                </a:solidFill>
                <a:latin typeface="Consolas" panose="020B0609020204030204" pitchFamily="49" charset="0"/>
                <a:cs typeface="Consolas" panose="020B0609020204030204" pitchFamily="49" charset="0"/>
              </a:rPr>
              <a:t>);</a:t>
            </a:r>
          </a:p>
        </p:txBody>
      </p:sp>
    </p:spTree>
  </p:cSld>
  <p:clrMapOvr>
    <a:masterClrMapping/>
  </p:clrMapOvr>
  <p:transition>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1"/>
          <p:cNvSpPr>
            <a:spLocks noChangeArrowheads="1"/>
          </p:cNvSpPr>
          <p:nvPr/>
        </p:nvSpPr>
        <p:spPr bwMode="auto">
          <a:xfrm>
            <a:off x="1067594" y="752276"/>
            <a:ext cx="9936162" cy="64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dirty="0" smtClean="0">
                <a:solidFill>
                  <a:srgbClr val="000000"/>
                </a:solidFill>
              </a:rPr>
              <a:t>The </a:t>
            </a:r>
            <a:r>
              <a:rPr lang="en-US" altLang="en-US" dirty="0">
                <a:solidFill>
                  <a:srgbClr val="000000"/>
                </a:solidFill>
              </a:rPr>
              <a:t>ALTER TABLE statement is used to add, delete, or modify columns in an existing table.</a:t>
            </a:r>
          </a:p>
          <a:p>
            <a:pPr>
              <a:buClrTx/>
              <a:buFontTx/>
              <a:buNone/>
            </a:pPr>
            <a:r>
              <a:rPr lang="en-US" altLang="en-US" dirty="0">
                <a:solidFill>
                  <a:srgbClr val="000000"/>
                </a:solidFill>
              </a:rPr>
              <a:t>The ALTER TABLE statement is also used to add and drop various constraints on an existing table</a:t>
            </a:r>
          </a:p>
        </p:txBody>
      </p:sp>
      <p:sp>
        <p:nvSpPr>
          <p:cNvPr id="30723" name="Rectangle 2"/>
          <p:cNvSpPr>
            <a:spLocks noChangeArrowheads="1"/>
          </p:cNvSpPr>
          <p:nvPr/>
        </p:nvSpPr>
        <p:spPr bwMode="auto">
          <a:xfrm>
            <a:off x="1067594" y="2057400"/>
            <a:ext cx="419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dirty="0">
                <a:solidFill>
                  <a:srgbClr val="000000"/>
                </a:solidFill>
              </a:rPr>
              <a:t>ALTER TABLE - </a:t>
            </a:r>
            <a:r>
              <a:rPr lang="en-US" altLang="en-US" b="1" dirty="0">
                <a:solidFill>
                  <a:srgbClr val="000000"/>
                </a:solidFill>
              </a:rPr>
              <a:t>ADD Column</a:t>
            </a:r>
          </a:p>
        </p:txBody>
      </p:sp>
      <p:sp>
        <p:nvSpPr>
          <p:cNvPr id="30724" name="Rectangle 3"/>
          <p:cNvSpPr>
            <a:spLocks noChangeArrowheads="1"/>
          </p:cNvSpPr>
          <p:nvPr/>
        </p:nvSpPr>
        <p:spPr bwMode="auto">
          <a:xfrm>
            <a:off x="1067594" y="2479674"/>
            <a:ext cx="7924800"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dirty="0">
                <a:solidFill>
                  <a:srgbClr val="000000"/>
                </a:solidFill>
              </a:rPr>
              <a:t>The following SQL adds an "Email" column to the "Customers" table:</a:t>
            </a:r>
          </a:p>
        </p:txBody>
      </p:sp>
      <p:sp>
        <p:nvSpPr>
          <p:cNvPr id="30725" name="Rectangle 4"/>
          <p:cNvSpPr>
            <a:spLocks noChangeArrowheads="1"/>
          </p:cNvSpPr>
          <p:nvPr/>
        </p:nvSpPr>
        <p:spPr bwMode="auto">
          <a:xfrm>
            <a:off x="1068388" y="2895600"/>
            <a:ext cx="6096000" cy="642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dirty="0">
                <a:solidFill>
                  <a:srgbClr val="0000FF"/>
                </a:solidFill>
                <a:latin typeface="Consolas" panose="020B0609020204030204" pitchFamily="49" charset="0"/>
                <a:cs typeface="Consolas" panose="020B0609020204030204" pitchFamily="49" charset="0"/>
              </a:rPr>
              <a:t>ALTER</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TABLE</a:t>
            </a:r>
            <a:r>
              <a:rPr lang="en-US" altLang="en-US" dirty="0">
                <a:solidFill>
                  <a:srgbClr val="000000"/>
                </a:solidFill>
                <a:latin typeface="Consolas" panose="020B0609020204030204" pitchFamily="49" charset="0"/>
                <a:cs typeface="Consolas" panose="020B0609020204030204" pitchFamily="49" charset="0"/>
              </a:rPr>
              <a:t> Customers</a:t>
            </a:r>
          </a:p>
          <a:p>
            <a:pPr>
              <a:buClrTx/>
              <a:buFontTx/>
              <a:buNone/>
            </a:pPr>
            <a:r>
              <a:rPr lang="en-US" altLang="en-US" dirty="0">
                <a:solidFill>
                  <a:srgbClr val="0000FF"/>
                </a:solidFill>
                <a:latin typeface="Consolas" panose="020B0609020204030204" pitchFamily="49" charset="0"/>
                <a:cs typeface="Consolas" panose="020B0609020204030204" pitchFamily="49" charset="0"/>
              </a:rPr>
              <a:t>ADD</a:t>
            </a:r>
            <a:r>
              <a:rPr lang="en-US" altLang="en-US" dirty="0">
                <a:solidFill>
                  <a:srgbClr val="000000"/>
                </a:solidFill>
                <a:latin typeface="Consolas" panose="020B0609020204030204" pitchFamily="49" charset="0"/>
                <a:cs typeface="Consolas" panose="020B0609020204030204" pitchFamily="49" charset="0"/>
              </a:rPr>
              <a:t> Email </a:t>
            </a:r>
            <a:r>
              <a:rPr lang="en-US" altLang="en-US" dirty="0">
                <a:solidFill>
                  <a:srgbClr val="0000FF"/>
                </a:solidFill>
                <a:latin typeface="Consolas" panose="020B0609020204030204" pitchFamily="49" charset="0"/>
                <a:cs typeface="Consolas" panose="020B0609020204030204" pitchFamily="49" charset="0"/>
              </a:rPr>
              <a:t>varchar</a:t>
            </a:r>
            <a:r>
              <a:rPr lang="en-US" altLang="en-US" dirty="0">
                <a:solidFill>
                  <a:srgbClr val="808080"/>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255</a:t>
            </a:r>
            <a:r>
              <a:rPr lang="en-US" altLang="en-US" dirty="0">
                <a:solidFill>
                  <a:srgbClr val="808080"/>
                </a:solidFill>
                <a:latin typeface="Consolas" panose="020B0609020204030204" pitchFamily="49" charset="0"/>
                <a:cs typeface="Consolas" panose="020B0609020204030204" pitchFamily="49" charset="0"/>
              </a:rPr>
              <a:t>);</a:t>
            </a:r>
          </a:p>
        </p:txBody>
      </p:sp>
      <p:sp>
        <p:nvSpPr>
          <p:cNvPr id="30726" name="Rectangle 5"/>
          <p:cNvSpPr>
            <a:spLocks noChangeArrowheads="1"/>
          </p:cNvSpPr>
          <p:nvPr/>
        </p:nvSpPr>
        <p:spPr bwMode="auto">
          <a:xfrm>
            <a:off x="1067594" y="4343400"/>
            <a:ext cx="40386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dirty="0">
                <a:solidFill>
                  <a:srgbClr val="000000"/>
                </a:solidFill>
              </a:rPr>
              <a:t>ALTER TABLE - </a:t>
            </a:r>
            <a:r>
              <a:rPr lang="en-US" altLang="en-US" b="1" dirty="0">
                <a:solidFill>
                  <a:srgbClr val="000000"/>
                </a:solidFill>
              </a:rPr>
              <a:t>DROP COLUMN</a:t>
            </a:r>
          </a:p>
        </p:txBody>
      </p:sp>
      <p:sp>
        <p:nvSpPr>
          <p:cNvPr id="30727" name="Rectangle 6"/>
          <p:cNvSpPr>
            <a:spLocks noChangeArrowheads="1"/>
          </p:cNvSpPr>
          <p:nvPr/>
        </p:nvSpPr>
        <p:spPr bwMode="auto">
          <a:xfrm>
            <a:off x="1067594" y="4774009"/>
            <a:ext cx="8458200"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dirty="0">
                <a:solidFill>
                  <a:srgbClr val="000000"/>
                </a:solidFill>
              </a:rPr>
              <a:t>The following SQL deletes the "Email" column from the "Customers" table:</a:t>
            </a:r>
          </a:p>
        </p:txBody>
      </p:sp>
      <p:sp>
        <p:nvSpPr>
          <p:cNvPr id="30728" name="Rectangle 7"/>
          <p:cNvSpPr>
            <a:spLocks noChangeArrowheads="1"/>
          </p:cNvSpPr>
          <p:nvPr/>
        </p:nvSpPr>
        <p:spPr bwMode="auto">
          <a:xfrm>
            <a:off x="1067594" y="5257800"/>
            <a:ext cx="6096000" cy="642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dirty="0">
                <a:solidFill>
                  <a:srgbClr val="0000FF"/>
                </a:solidFill>
                <a:latin typeface="Consolas" panose="020B0609020204030204" pitchFamily="49" charset="0"/>
                <a:cs typeface="Consolas" panose="020B0609020204030204" pitchFamily="49" charset="0"/>
              </a:rPr>
              <a:t>ALTER</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TABLE</a:t>
            </a:r>
            <a:r>
              <a:rPr lang="en-US" altLang="en-US" dirty="0">
                <a:solidFill>
                  <a:srgbClr val="000000"/>
                </a:solidFill>
                <a:latin typeface="Consolas" panose="020B0609020204030204" pitchFamily="49" charset="0"/>
                <a:cs typeface="Consolas" panose="020B0609020204030204" pitchFamily="49" charset="0"/>
              </a:rPr>
              <a:t> Customers</a:t>
            </a:r>
          </a:p>
          <a:p>
            <a:pPr>
              <a:buClrTx/>
              <a:buFontTx/>
              <a:buNone/>
            </a:pPr>
            <a:r>
              <a:rPr lang="en-US" altLang="en-US" dirty="0">
                <a:solidFill>
                  <a:srgbClr val="0000FF"/>
                </a:solidFill>
                <a:latin typeface="Consolas" panose="020B0609020204030204" pitchFamily="49" charset="0"/>
                <a:cs typeface="Consolas" panose="020B0609020204030204" pitchFamily="49" charset="0"/>
              </a:rPr>
              <a:t>DROP</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COLUMN</a:t>
            </a:r>
            <a:r>
              <a:rPr lang="en-US" altLang="en-US" dirty="0">
                <a:solidFill>
                  <a:srgbClr val="000000"/>
                </a:solidFill>
                <a:latin typeface="Consolas" panose="020B0609020204030204" pitchFamily="49" charset="0"/>
                <a:cs typeface="Consolas" panose="020B0609020204030204" pitchFamily="49" charset="0"/>
              </a:rPr>
              <a:t> Email</a:t>
            </a:r>
            <a:r>
              <a:rPr lang="en-US" altLang="en-US" dirty="0">
                <a:solidFill>
                  <a:srgbClr val="808080"/>
                </a:solidFill>
                <a:latin typeface="Consolas" panose="020B0609020204030204" pitchFamily="49" charset="0"/>
                <a:cs typeface="Consolas" panose="020B0609020204030204" pitchFamily="49" charset="0"/>
              </a:rPr>
              <a:t>;</a:t>
            </a:r>
          </a:p>
        </p:txBody>
      </p:sp>
      <p:sp>
        <p:nvSpPr>
          <p:cNvPr id="9" name="Rectangle 2"/>
          <p:cNvSpPr>
            <a:spLocks noChangeArrowheads="1"/>
          </p:cNvSpPr>
          <p:nvPr/>
        </p:nvSpPr>
        <p:spPr bwMode="auto">
          <a:xfrm>
            <a:off x="1143794" y="228600"/>
            <a:ext cx="7315200"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lvl1pPr marL="342900" indent="-342900">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marL="0" lvl="1" indent="0" eaLnBrk="1" hangingPunct="1">
              <a:buClrTx/>
            </a:pPr>
            <a:r>
              <a:rPr lang="en-US" altLang="en-US" sz="3000" dirty="0">
                <a:solidFill>
                  <a:srgbClr val="000000"/>
                </a:solidFill>
              </a:rPr>
              <a:t>ALTER TABLE </a:t>
            </a:r>
            <a:r>
              <a:rPr lang="en-US" altLang="en-US" sz="3000" dirty="0" smtClean="0">
                <a:solidFill>
                  <a:srgbClr val="000000"/>
                </a:solidFill>
              </a:rPr>
              <a:t>Statement</a:t>
            </a:r>
            <a:endParaRPr lang="en-US" altLang="en-US" sz="3000"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1" name="Rectangle 2"/>
          <p:cNvSpPr>
            <a:spLocks noChangeArrowheads="1"/>
          </p:cNvSpPr>
          <p:nvPr/>
        </p:nvSpPr>
        <p:spPr bwMode="auto">
          <a:xfrm>
            <a:off x="1143794" y="1163955"/>
            <a:ext cx="7373144"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dirty="0">
                <a:solidFill>
                  <a:srgbClr val="000000"/>
                </a:solidFill>
              </a:rPr>
              <a:t>The following SQL statement drops the existing table "Shippers":</a:t>
            </a:r>
          </a:p>
        </p:txBody>
      </p:sp>
      <p:sp>
        <p:nvSpPr>
          <p:cNvPr id="32772" name="Rectangle 3"/>
          <p:cNvSpPr>
            <a:spLocks noChangeArrowheads="1"/>
          </p:cNvSpPr>
          <p:nvPr/>
        </p:nvSpPr>
        <p:spPr bwMode="auto">
          <a:xfrm>
            <a:off x="1143794" y="1624012"/>
            <a:ext cx="2625725"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dirty="0">
                <a:solidFill>
                  <a:srgbClr val="0000FF"/>
                </a:solidFill>
                <a:latin typeface="Consolas" panose="020B0609020204030204" pitchFamily="49" charset="0"/>
                <a:cs typeface="Consolas" panose="020B0609020204030204" pitchFamily="49" charset="0"/>
              </a:rPr>
              <a:t>DROP</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TABLE</a:t>
            </a:r>
            <a:r>
              <a:rPr lang="en-US" altLang="en-US" dirty="0">
                <a:solidFill>
                  <a:srgbClr val="000000"/>
                </a:solidFill>
                <a:latin typeface="Consolas" panose="020B0609020204030204" pitchFamily="49" charset="0"/>
                <a:cs typeface="Consolas" panose="020B0609020204030204" pitchFamily="49" charset="0"/>
              </a:rPr>
              <a:t> Shippers</a:t>
            </a:r>
            <a:r>
              <a:rPr lang="en-US" altLang="en-US" sz="1000" dirty="0">
                <a:solidFill>
                  <a:srgbClr val="808080"/>
                </a:solidFill>
                <a:latin typeface="Consolas" panose="020B0609020204030204" pitchFamily="49" charset="0"/>
                <a:cs typeface="Consolas" panose="020B0609020204030204" pitchFamily="49" charset="0"/>
              </a:rPr>
              <a:t>;</a:t>
            </a:r>
          </a:p>
        </p:txBody>
      </p:sp>
      <p:sp>
        <p:nvSpPr>
          <p:cNvPr id="32773" name="Rectangle 4"/>
          <p:cNvSpPr>
            <a:spLocks noChangeArrowheads="1"/>
          </p:cNvSpPr>
          <p:nvPr/>
        </p:nvSpPr>
        <p:spPr bwMode="auto">
          <a:xfrm>
            <a:off x="1143794" y="3483154"/>
            <a:ext cx="333216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b="1" dirty="0">
                <a:solidFill>
                  <a:srgbClr val="000000"/>
                </a:solidFill>
              </a:rPr>
              <a:t>TRUNCATE TABLE Statement</a:t>
            </a:r>
          </a:p>
        </p:txBody>
      </p:sp>
      <p:sp>
        <p:nvSpPr>
          <p:cNvPr id="32774" name="Rectangle 5"/>
          <p:cNvSpPr>
            <a:spLocks noChangeArrowheads="1"/>
          </p:cNvSpPr>
          <p:nvPr/>
        </p:nvSpPr>
        <p:spPr bwMode="auto">
          <a:xfrm>
            <a:off x="1144588" y="4074353"/>
            <a:ext cx="9160669"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dirty="0">
                <a:solidFill>
                  <a:srgbClr val="000000"/>
                </a:solidFill>
              </a:rPr>
              <a:t>The TRUNCATE TABLE statement is used to delete the data inside a table, but not the table itself.</a:t>
            </a:r>
          </a:p>
        </p:txBody>
      </p:sp>
      <p:sp>
        <p:nvSpPr>
          <p:cNvPr id="32775" name="Text Box 6"/>
          <p:cNvSpPr txBox="1">
            <a:spLocks noChangeArrowheads="1"/>
          </p:cNvSpPr>
          <p:nvPr/>
        </p:nvSpPr>
        <p:spPr bwMode="auto">
          <a:xfrm>
            <a:off x="1143794" y="4447165"/>
            <a:ext cx="4495800" cy="639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dirty="0">
                <a:solidFill>
                  <a:srgbClr val="0000FF"/>
                </a:solidFill>
                <a:latin typeface="Consolas" panose="020B0609020204030204" pitchFamily="49" charset="0"/>
                <a:cs typeface="Consolas" panose="020B0609020204030204" pitchFamily="49" charset="0"/>
              </a:rPr>
              <a:t>TRUNCATE</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TABLE</a:t>
            </a:r>
            <a:r>
              <a:rPr lang="en-US" altLang="en-US" dirty="0">
                <a:solidFill>
                  <a:srgbClr val="000000"/>
                </a:solidFill>
                <a:latin typeface="Consolas" panose="020B0609020204030204" pitchFamily="49" charset="0"/>
                <a:cs typeface="Consolas" panose="020B0609020204030204" pitchFamily="49" charset="0"/>
              </a:rPr>
              <a:t> Shippers</a:t>
            </a:r>
            <a:r>
              <a:rPr lang="en-US" altLang="en-US" dirty="0">
                <a:solidFill>
                  <a:srgbClr val="808080"/>
                </a:solidFill>
                <a:latin typeface="Consolas" panose="020B0609020204030204" pitchFamily="49" charset="0"/>
                <a:cs typeface="Consolas" panose="020B0609020204030204" pitchFamily="49" charset="0"/>
              </a:rPr>
              <a:t>;</a:t>
            </a:r>
          </a:p>
        </p:txBody>
      </p:sp>
      <p:sp>
        <p:nvSpPr>
          <p:cNvPr id="8" name="Rectangle 2"/>
          <p:cNvSpPr>
            <a:spLocks noChangeArrowheads="1"/>
          </p:cNvSpPr>
          <p:nvPr/>
        </p:nvSpPr>
        <p:spPr bwMode="auto">
          <a:xfrm>
            <a:off x="1143794" y="228600"/>
            <a:ext cx="7315200"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lvl1pPr marL="342900" indent="-342900">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marL="0" lvl="1" indent="0" eaLnBrk="1" hangingPunct="1">
              <a:buClrTx/>
            </a:pPr>
            <a:r>
              <a:rPr lang="en-US" altLang="en-US" sz="3200" dirty="0">
                <a:solidFill>
                  <a:srgbClr val="000000"/>
                </a:solidFill>
              </a:rPr>
              <a:t>DROP TABLE </a:t>
            </a:r>
            <a:r>
              <a:rPr lang="en-US" altLang="en-US" sz="3200" dirty="0" smtClean="0">
                <a:solidFill>
                  <a:srgbClr val="000000"/>
                </a:solidFill>
              </a:rPr>
              <a:t>Statement</a:t>
            </a:r>
            <a:endParaRPr lang="en-US" altLang="en-US" sz="3000"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1"/>
          <p:cNvSpPr>
            <a:spLocks noChangeArrowheads="1"/>
          </p:cNvSpPr>
          <p:nvPr/>
        </p:nvSpPr>
        <p:spPr bwMode="auto">
          <a:xfrm>
            <a:off x="991394" y="152400"/>
            <a:ext cx="4495800" cy="5561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marL="342900" indent="-342900">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marL="0" lvl="1" indent="0" eaLnBrk="1" hangingPunct="1">
              <a:buClrTx/>
              <a:buFontTx/>
              <a:buNone/>
            </a:pPr>
            <a:r>
              <a:rPr lang="en-US" altLang="en-US" sz="3000" b="1" dirty="0">
                <a:solidFill>
                  <a:srgbClr val="262626"/>
                </a:solidFill>
              </a:rPr>
              <a:t>DML Commands</a:t>
            </a:r>
          </a:p>
        </p:txBody>
      </p:sp>
      <p:sp>
        <p:nvSpPr>
          <p:cNvPr id="34819" name="Rectangle 2"/>
          <p:cNvSpPr>
            <a:spLocks noChangeArrowheads="1"/>
          </p:cNvSpPr>
          <p:nvPr/>
        </p:nvSpPr>
        <p:spPr bwMode="auto">
          <a:xfrm>
            <a:off x="991394" y="990600"/>
            <a:ext cx="8178006"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a:solidFill>
                  <a:srgbClr val="000000"/>
                </a:solidFill>
              </a:rPr>
              <a:t>The INSERT INTO statement is used to insert new records in a table</a:t>
            </a:r>
          </a:p>
        </p:txBody>
      </p:sp>
      <p:sp>
        <p:nvSpPr>
          <p:cNvPr id="34821" name="Rectangle 4"/>
          <p:cNvSpPr>
            <a:spLocks noChangeArrowheads="1"/>
          </p:cNvSpPr>
          <p:nvPr/>
        </p:nvSpPr>
        <p:spPr bwMode="auto">
          <a:xfrm>
            <a:off x="6005513" y="68263"/>
            <a:ext cx="180975" cy="809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endParaRPr lang="en-US" altLang="en-US" sz="1100">
              <a:solidFill>
                <a:srgbClr val="000000"/>
              </a:solidFill>
            </a:endParaRPr>
          </a:p>
          <a:p>
            <a:pPr>
              <a:buClrTx/>
              <a:buFontTx/>
              <a:buNone/>
            </a:pPr>
            <a:r>
              <a:rPr lang="en-US" altLang="en-US">
                <a:solidFill>
                  <a:srgbClr val="000000"/>
                </a:solidFill>
              </a:rPr>
              <a:t/>
            </a:r>
            <a:br>
              <a:rPr lang="en-US" altLang="en-US">
                <a:solidFill>
                  <a:srgbClr val="000000"/>
                </a:solidFill>
              </a:rPr>
            </a:br>
            <a:endParaRPr lang="en-US" altLang="en-US">
              <a:solidFill>
                <a:srgbClr val="000000"/>
              </a:solidFill>
            </a:endParaRPr>
          </a:p>
        </p:txBody>
      </p:sp>
      <p:sp>
        <p:nvSpPr>
          <p:cNvPr id="34822" name="Rectangle 5"/>
          <p:cNvSpPr>
            <a:spLocks noChangeArrowheads="1"/>
          </p:cNvSpPr>
          <p:nvPr/>
        </p:nvSpPr>
        <p:spPr bwMode="auto">
          <a:xfrm>
            <a:off x="991394" y="1676400"/>
            <a:ext cx="5638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dirty="0">
                <a:solidFill>
                  <a:srgbClr val="000000"/>
                </a:solidFill>
              </a:rPr>
              <a:t>The INSERT INTO syntax would be as follows:</a:t>
            </a:r>
          </a:p>
        </p:txBody>
      </p:sp>
      <p:sp>
        <p:nvSpPr>
          <p:cNvPr id="34823" name="Rectangle 6"/>
          <p:cNvSpPr>
            <a:spLocks noChangeArrowheads="1"/>
          </p:cNvSpPr>
          <p:nvPr/>
        </p:nvSpPr>
        <p:spPr bwMode="auto">
          <a:xfrm>
            <a:off x="991394" y="2057400"/>
            <a:ext cx="60960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dirty="0">
                <a:solidFill>
                  <a:srgbClr val="0000FF"/>
                </a:solidFill>
                <a:latin typeface="Consolas" panose="020B0609020204030204" pitchFamily="49" charset="0"/>
                <a:cs typeface="Consolas" panose="020B0609020204030204" pitchFamily="49" charset="0"/>
              </a:rPr>
              <a:t>INSERT</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INTO</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table_name</a:t>
            </a:r>
            <a:endParaRPr lang="en-US" altLang="en-US" dirty="0">
              <a:solidFill>
                <a:srgbClr val="000000"/>
              </a:solidFill>
              <a:latin typeface="Consolas" panose="020B0609020204030204" pitchFamily="49" charset="0"/>
              <a:cs typeface="Consolas" panose="020B0609020204030204" pitchFamily="49" charset="0"/>
            </a:endParaRPr>
          </a:p>
          <a:p>
            <a:pPr>
              <a:buClrTx/>
              <a:buFontTx/>
              <a:buNone/>
            </a:pPr>
            <a:r>
              <a:rPr lang="en-US" altLang="en-US" dirty="0">
                <a:solidFill>
                  <a:srgbClr val="0000FF"/>
                </a:solidFill>
                <a:latin typeface="Consolas" panose="020B0609020204030204" pitchFamily="49" charset="0"/>
                <a:cs typeface="Consolas" panose="020B0609020204030204" pitchFamily="49" charset="0"/>
              </a:rPr>
              <a:t>VALUES </a:t>
            </a:r>
            <a:r>
              <a:rPr lang="en-US" altLang="en-US" dirty="0">
                <a:solidFill>
                  <a:srgbClr val="808080"/>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value1</a:t>
            </a:r>
            <a:r>
              <a:rPr lang="en-US" altLang="en-US" dirty="0">
                <a:solidFill>
                  <a:srgbClr val="808080"/>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 value2</a:t>
            </a:r>
            <a:r>
              <a:rPr lang="en-US" altLang="en-US" dirty="0">
                <a:solidFill>
                  <a:srgbClr val="808080"/>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 value3</a:t>
            </a:r>
            <a:r>
              <a:rPr lang="en-US" altLang="en-US" dirty="0">
                <a:solidFill>
                  <a:srgbClr val="808080"/>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808080"/>
                </a:solidFill>
                <a:latin typeface="Consolas" panose="020B0609020204030204" pitchFamily="49" charset="0"/>
                <a:cs typeface="Consolas" panose="020B0609020204030204" pitchFamily="49" charset="0"/>
              </a:rPr>
              <a:t>...);</a:t>
            </a:r>
          </a:p>
        </p:txBody>
      </p:sp>
    </p:spTree>
  </p:cSld>
  <p:clrMapOvr>
    <a:masterClrMapping/>
  </p:clrMapOvr>
  <p:transition>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1"/>
          <p:cNvSpPr>
            <a:spLocks noChangeArrowheads="1"/>
          </p:cNvSpPr>
          <p:nvPr/>
        </p:nvSpPr>
        <p:spPr bwMode="auto">
          <a:xfrm>
            <a:off x="1032669" y="152400"/>
            <a:ext cx="8035925" cy="550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sz="3000" b="1" dirty="0">
                <a:solidFill>
                  <a:srgbClr val="000000"/>
                </a:solidFill>
              </a:rPr>
              <a:t>SCOPE_IDENTITY, @@IDENTITY, IDENT_CURRENT</a:t>
            </a:r>
          </a:p>
        </p:txBody>
      </p:sp>
      <p:sp>
        <p:nvSpPr>
          <p:cNvPr id="36867" name="Text Box 2"/>
          <p:cNvSpPr txBox="1">
            <a:spLocks noChangeArrowheads="1"/>
          </p:cNvSpPr>
          <p:nvPr/>
        </p:nvSpPr>
        <p:spPr bwMode="auto">
          <a:xfrm>
            <a:off x="1032669" y="1014412"/>
            <a:ext cx="10939463" cy="373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65113" indent="-265113">
              <a:buClr>
                <a:srgbClr val="000000"/>
              </a:buClr>
              <a:buSzPct val="100000"/>
              <a:buFont typeface="Times New Roman" panose="02020603050405020304" pitchFamily="18" charset="0"/>
              <a:tabLst>
                <a:tab pos="265113"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 pos="9601200" algn="l"/>
                <a:tab pos="10058400" algn="l"/>
                <a:tab pos="105156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265113"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 pos="9601200" algn="l"/>
                <a:tab pos="10058400" algn="l"/>
                <a:tab pos="105156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265113"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 pos="9601200" algn="l"/>
                <a:tab pos="10058400" algn="l"/>
                <a:tab pos="105156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265113"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 pos="9601200" algn="l"/>
                <a:tab pos="10058400" algn="l"/>
                <a:tab pos="105156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265113"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 pos="9601200" algn="l"/>
                <a:tab pos="10058400" algn="l"/>
                <a:tab pos="105156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265113"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 pos="9601200" algn="l"/>
                <a:tab pos="10058400" algn="l"/>
                <a:tab pos="105156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265113"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 pos="9601200" algn="l"/>
                <a:tab pos="10058400" algn="l"/>
                <a:tab pos="105156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265113"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 pos="9601200" algn="l"/>
                <a:tab pos="10058400" algn="l"/>
                <a:tab pos="105156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265113"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 pos="9601200" algn="l"/>
                <a:tab pos="10058400" algn="l"/>
                <a:tab pos="10515600" algn="l"/>
              </a:tabLst>
              <a:defRPr>
                <a:solidFill>
                  <a:schemeClr val="bg1"/>
                </a:solidFill>
                <a:latin typeface="Calibri" panose="020F0502020204030204" pitchFamily="34" charset="0"/>
                <a:ea typeface="Microsoft YaHei" panose="020B0503020204020204" pitchFamily="34" charset="-122"/>
              </a:defRPr>
            </a:lvl9pPr>
          </a:lstStyle>
          <a:p>
            <a:pPr algn="just" eaLnBrk="1" hangingPunct="1">
              <a:lnSpc>
                <a:spcPct val="150000"/>
              </a:lnSpc>
              <a:buClr>
                <a:srgbClr val="404040"/>
              </a:buClr>
              <a:buFont typeface="Wingdings" panose="05000000000000000000" pitchFamily="2" charset="2"/>
              <a:buChar char=""/>
            </a:pPr>
            <a:r>
              <a:rPr lang="en-US" altLang="en-US" sz="1400" dirty="0">
                <a:solidFill>
                  <a:srgbClr val="404040"/>
                </a:solidFill>
              </a:rPr>
              <a:t>SCOPE_IDENTITY</a:t>
            </a:r>
          </a:p>
        </p:txBody>
      </p:sp>
      <p:sp>
        <p:nvSpPr>
          <p:cNvPr id="36868" name="Text Box 3"/>
          <p:cNvSpPr txBox="1">
            <a:spLocks noChangeArrowheads="1"/>
          </p:cNvSpPr>
          <p:nvPr/>
        </p:nvSpPr>
        <p:spPr bwMode="auto">
          <a:xfrm>
            <a:off x="1032669" y="2794794"/>
            <a:ext cx="10939463" cy="373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65113" indent="-265113">
              <a:buClr>
                <a:srgbClr val="000000"/>
              </a:buClr>
              <a:buSzPct val="100000"/>
              <a:buFont typeface="Times New Roman" panose="02020603050405020304" pitchFamily="18" charset="0"/>
              <a:tabLst>
                <a:tab pos="265113"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 pos="9601200" algn="l"/>
                <a:tab pos="10058400" algn="l"/>
                <a:tab pos="105156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265113"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 pos="9601200" algn="l"/>
                <a:tab pos="10058400" algn="l"/>
                <a:tab pos="105156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265113"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 pos="9601200" algn="l"/>
                <a:tab pos="10058400" algn="l"/>
                <a:tab pos="105156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265113"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 pos="9601200" algn="l"/>
                <a:tab pos="10058400" algn="l"/>
                <a:tab pos="105156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265113"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 pos="9601200" algn="l"/>
                <a:tab pos="10058400" algn="l"/>
                <a:tab pos="105156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265113"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 pos="9601200" algn="l"/>
                <a:tab pos="10058400" algn="l"/>
                <a:tab pos="105156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265113"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 pos="9601200" algn="l"/>
                <a:tab pos="10058400" algn="l"/>
                <a:tab pos="105156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265113"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 pos="9601200" algn="l"/>
                <a:tab pos="10058400" algn="l"/>
                <a:tab pos="105156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265113"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 pos="9601200" algn="l"/>
                <a:tab pos="10058400" algn="l"/>
                <a:tab pos="10515600" algn="l"/>
              </a:tabLst>
              <a:defRPr>
                <a:solidFill>
                  <a:schemeClr val="bg1"/>
                </a:solidFill>
                <a:latin typeface="Calibri" panose="020F0502020204030204" pitchFamily="34" charset="0"/>
                <a:ea typeface="Microsoft YaHei" panose="020B0503020204020204" pitchFamily="34" charset="-122"/>
              </a:defRPr>
            </a:lvl9pPr>
          </a:lstStyle>
          <a:p>
            <a:pPr algn="just" eaLnBrk="1" hangingPunct="1">
              <a:lnSpc>
                <a:spcPct val="150000"/>
              </a:lnSpc>
              <a:buClr>
                <a:srgbClr val="404040"/>
              </a:buClr>
              <a:buFont typeface="Wingdings" panose="05000000000000000000" pitchFamily="2" charset="2"/>
              <a:buChar char=""/>
            </a:pPr>
            <a:r>
              <a:rPr lang="en-US" altLang="en-US" sz="1400" dirty="0">
                <a:solidFill>
                  <a:srgbClr val="404040"/>
                </a:solidFill>
              </a:rPr>
              <a:t>@@IDENTITY</a:t>
            </a:r>
          </a:p>
        </p:txBody>
      </p:sp>
      <p:sp>
        <p:nvSpPr>
          <p:cNvPr id="36869" name="Text Box 4"/>
          <p:cNvSpPr txBox="1">
            <a:spLocks noChangeArrowheads="1"/>
          </p:cNvSpPr>
          <p:nvPr/>
        </p:nvSpPr>
        <p:spPr bwMode="auto">
          <a:xfrm>
            <a:off x="1032669" y="1372395"/>
            <a:ext cx="10939463" cy="776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chemeClr val="bg1"/>
                </a:solidFill>
                <a:latin typeface="Calibri" panose="020F0502020204030204" pitchFamily="34" charset="0"/>
                <a:ea typeface="Microsoft YaHei" panose="020B0503020204020204" pitchFamily="34" charset="-122"/>
              </a:defRPr>
            </a:lvl9pPr>
          </a:lstStyle>
          <a:p>
            <a:pPr algn="just" eaLnBrk="1" hangingPunct="1">
              <a:lnSpc>
                <a:spcPct val="150000"/>
              </a:lnSpc>
              <a:buClrTx/>
              <a:buFontTx/>
              <a:buNone/>
            </a:pPr>
            <a:r>
              <a:rPr lang="en-US" altLang="en-US" sz="1400" dirty="0">
                <a:solidFill>
                  <a:srgbClr val="000000"/>
                </a:solidFill>
              </a:rPr>
              <a:t>Returns the last identity value inserted into an identity column in the same scope. A scope is a module: a stored procedure, trigger, function, or batch. Therefore, if two statements are in the same stored procedure, function, or batch, they are in the same scope.</a:t>
            </a:r>
          </a:p>
          <a:p>
            <a:pPr algn="just" eaLnBrk="1" hangingPunct="1">
              <a:lnSpc>
                <a:spcPct val="150000"/>
              </a:lnSpc>
              <a:buClrTx/>
              <a:buFontTx/>
              <a:buNone/>
            </a:pPr>
            <a:endParaRPr lang="en-US" altLang="en-US" sz="1400" dirty="0">
              <a:solidFill>
                <a:srgbClr val="000000"/>
              </a:solidFill>
            </a:endParaRPr>
          </a:p>
        </p:txBody>
      </p:sp>
      <p:sp>
        <p:nvSpPr>
          <p:cNvPr id="36870" name="Text Box 5"/>
          <p:cNvSpPr txBox="1">
            <a:spLocks noChangeArrowheads="1"/>
          </p:cNvSpPr>
          <p:nvPr/>
        </p:nvSpPr>
        <p:spPr bwMode="auto">
          <a:xfrm>
            <a:off x="1031082" y="3259138"/>
            <a:ext cx="1094105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GB" altLang="en-US" sz="1400" dirty="0">
                <a:solidFill>
                  <a:srgbClr val="111111"/>
                </a:solidFill>
                <a:latin typeface="+mn-lt"/>
                <a:cs typeface="Segoe UI" panose="020B0502040204020203" pitchFamily="34" charset="0"/>
              </a:rPr>
              <a:t>It returns the last identity value generated for any table in the current session, across all scopes.</a:t>
            </a:r>
          </a:p>
          <a:p>
            <a:pPr>
              <a:buClrTx/>
              <a:buFontTx/>
              <a:buNone/>
            </a:pPr>
            <a:r>
              <a:rPr lang="en-GB" altLang="en-US" sz="1400" dirty="0">
                <a:solidFill>
                  <a:srgbClr val="111111"/>
                </a:solidFill>
                <a:latin typeface="+mn-lt"/>
                <a:cs typeface="Segoe UI" panose="020B0502040204020203" pitchFamily="34" charset="0"/>
              </a:rPr>
              <a:t>Let me explain this... suppose we create an </a:t>
            </a:r>
            <a:r>
              <a:rPr lang="en-GB" altLang="en-US" sz="1400" dirty="0">
                <a:solidFill>
                  <a:srgbClr val="990000"/>
                </a:solidFill>
                <a:latin typeface="+mn-lt"/>
                <a:cs typeface="Segoe UI" panose="020B0502040204020203" pitchFamily="34" charset="0"/>
              </a:rPr>
              <a:t>insert </a:t>
            </a:r>
            <a:r>
              <a:rPr lang="en-GB" altLang="en-US" sz="1400" dirty="0">
                <a:solidFill>
                  <a:srgbClr val="111111"/>
                </a:solidFill>
                <a:latin typeface="+mn-lt"/>
                <a:cs typeface="Segoe UI" panose="020B0502040204020203" pitchFamily="34" charset="0"/>
              </a:rPr>
              <a:t>trigger on table which inserts a row in another table with generate an identity column, then </a:t>
            </a:r>
            <a:r>
              <a:rPr lang="en-GB" altLang="en-US" sz="1400" dirty="0">
                <a:solidFill>
                  <a:srgbClr val="990000"/>
                </a:solidFill>
                <a:latin typeface="+mn-lt"/>
                <a:cs typeface="Segoe UI" panose="020B0502040204020203" pitchFamily="34" charset="0"/>
              </a:rPr>
              <a:t>@@IDENTITY </a:t>
            </a:r>
            <a:r>
              <a:rPr lang="en-GB" altLang="en-US" sz="1400" dirty="0">
                <a:solidFill>
                  <a:srgbClr val="111111"/>
                </a:solidFill>
                <a:latin typeface="+mn-lt"/>
                <a:cs typeface="Segoe UI" panose="020B0502040204020203" pitchFamily="34" charset="0"/>
              </a:rPr>
              <a:t>returns that identity record which is created by trigger</a:t>
            </a:r>
            <a:r>
              <a:rPr lang="en-GB" altLang="en-US" sz="1400" dirty="0" smtClean="0">
                <a:solidFill>
                  <a:srgbClr val="111111"/>
                </a:solidFill>
                <a:latin typeface="+mn-lt"/>
                <a:cs typeface="Segoe UI" panose="020B0502040204020203" pitchFamily="34" charset="0"/>
              </a:rPr>
              <a:t>. </a:t>
            </a:r>
            <a:endParaRPr lang="en-GB" altLang="en-US" sz="1400" dirty="0">
              <a:solidFill>
                <a:srgbClr val="111111"/>
              </a:solidFill>
              <a:latin typeface="+mn-lt"/>
              <a:cs typeface="Segoe UI" panose="020B0502040204020203" pitchFamily="34" charset="0"/>
            </a:endParaRPr>
          </a:p>
        </p:txBody>
      </p:sp>
      <p:sp>
        <p:nvSpPr>
          <p:cNvPr id="36871" name="Rectangle 6"/>
          <p:cNvSpPr>
            <a:spLocks noChangeArrowheads="1"/>
          </p:cNvSpPr>
          <p:nvPr/>
        </p:nvSpPr>
        <p:spPr bwMode="auto">
          <a:xfrm>
            <a:off x="152400" y="242888"/>
            <a:ext cx="1588" cy="276225"/>
          </a:xfrm>
          <a:prstGeom prst="rect">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36872" name="Text Box 7"/>
          <p:cNvSpPr txBox="1">
            <a:spLocks noChangeArrowheads="1"/>
          </p:cNvSpPr>
          <p:nvPr/>
        </p:nvSpPr>
        <p:spPr bwMode="auto">
          <a:xfrm>
            <a:off x="1032669" y="4836320"/>
            <a:ext cx="10939463" cy="373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65113" indent="-265113">
              <a:buClr>
                <a:srgbClr val="000000"/>
              </a:buClr>
              <a:buSzPct val="100000"/>
              <a:buFont typeface="Times New Roman" panose="02020603050405020304" pitchFamily="18" charset="0"/>
              <a:tabLst>
                <a:tab pos="265113"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 pos="9601200" algn="l"/>
                <a:tab pos="10058400" algn="l"/>
                <a:tab pos="105156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265113"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 pos="9601200" algn="l"/>
                <a:tab pos="10058400" algn="l"/>
                <a:tab pos="105156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265113"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 pos="9601200" algn="l"/>
                <a:tab pos="10058400" algn="l"/>
                <a:tab pos="105156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265113"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 pos="9601200" algn="l"/>
                <a:tab pos="10058400" algn="l"/>
                <a:tab pos="105156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265113"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 pos="9601200" algn="l"/>
                <a:tab pos="10058400" algn="l"/>
                <a:tab pos="105156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265113"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 pos="9601200" algn="l"/>
                <a:tab pos="10058400" algn="l"/>
                <a:tab pos="105156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265113"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 pos="9601200" algn="l"/>
                <a:tab pos="10058400" algn="l"/>
                <a:tab pos="105156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265113"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 pos="9601200" algn="l"/>
                <a:tab pos="10058400" algn="l"/>
                <a:tab pos="105156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265113"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 pos="9601200" algn="l"/>
                <a:tab pos="10058400" algn="l"/>
                <a:tab pos="10515600" algn="l"/>
              </a:tabLst>
              <a:defRPr>
                <a:solidFill>
                  <a:schemeClr val="bg1"/>
                </a:solidFill>
                <a:latin typeface="Calibri" panose="020F0502020204030204" pitchFamily="34" charset="0"/>
                <a:ea typeface="Microsoft YaHei" panose="020B0503020204020204" pitchFamily="34" charset="-122"/>
              </a:defRPr>
            </a:lvl9pPr>
          </a:lstStyle>
          <a:p>
            <a:pPr algn="just" eaLnBrk="1" hangingPunct="1">
              <a:lnSpc>
                <a:spcPct val="150000"/>
              </a:lnSpc>
              <a:buClr>
                <a:srgbClr val="404040"/>
              </a:buClr>
              <a:buFont typeface="Wingdings" panose="05000000000000000000" pitchFamily="2" charset="2"/>
              <a:buChar char=""/>
            </a:pPr>
            <a:r>
              <a:rPr lang="en-US" altLang="en-US" sz="1400" dirty="0">
                <a:solidFill>
                  <a:srgbClr val="404040"/>
                </a:solidFill>
              </a:rPr>
              <a:t>IDENT_CURRENT</a:t>
            </a:r>
          </a:p>
        </p:txBody>
      </p:sp>
      <p:sp>
        <p:nvSpPr>
          <p:cNvPr id="36873" name="Text Box 8"/>
          <p:cNvSpPr txBox="1">
            <a:spLocks noChangeArrowheads="1"/>
          </p:cNvSpPr>
          <p:nvPr/>
        </p:nvSpPr>
        <p:spPr bwMode="auto">
          <a:xfrm>
            <a:off x="1032670" y="5304632"/>
            <a:ext cx="10939462"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71463" indent="-265113">
              <a:buClr>
                <a:srgbClr val="000000"/>
              </a:buClr>
              <a:buSzPct val="100000"/>
              <a:buFont typeface="Times New Roman" panose="02020603050405020304" pitchFamily="18" charset="0"/>
              <a:tabLst>
                <a:tab pos="271463" algn="l"/>
                <a:tab pos="728663" algn="l"/>
                <a:tab pos="1185863" algn="l"/>
                <a:tab pos="1643063" algn="l"/>
                <a:tab pos="2100263" algn="l"/>
                <a:tab pos="2557463" algn="l"/>
                <a:tab pos="3014663" algn="l"/>
                <a:tab pos="3471863" algn="l"/>
                <a:tab pos="3929063" algn="l"/>
                <a:tab pos="4386263" algn="l"/>
                <a:tab pos="4843463" algn="l"/>
                <a:tab pos="5300663" algn="l"/>
                <a:tab pos="5757863" algn="l"/>
                <a:tab pos="6215063" algn="l"/>
                <a:tab pos="6672263" algn="l"/>
                <a:tab pos="7129463" algn="l"/>
                <a:tab pos="7586663" algn="l"/>
                <a:tab pos="8043863" algn="l"/>
                <a:tab pos="8501063" algn="l"/>
                <a:tab pos="8958263" algn="l"/>
                <a:tab pos="9415463" algn="l"/>
                <a:tab pos="9601200" algn="l"/>
                <a:tab pos="10058400" algn="l"/>
                <a:tab pos="105156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271463" algn="l"/>
                <a:tab pos="728663" algn="l"/>
                <a:tab pos="1185863" algn="l"/>
                <a:tab pos="1643063" algn="l"/>
                <a:tab pos="2100263" algn="l"/>
                <a:tab pos="2557463" algn="l"/>
                <a:tab pos="3014663" algn="l"/>
                <a:tab pos="3471863" algn="l"/>
                <a:tab pos="3929063" algn="l"/>
                <a:tab pos="4386263" algn="l"/>
                <a:tab pos="4843463" algn="l"/>
                <a:tab pos="5300663" algn="l"/>
                <a:tab pos="5757863" algn="l"/>
                <a:tab pos="6215063" algn="l"/>
                <a:tab pos="6672263" algn="l"/>
                <a:tab pos="7129463" algn="l"/>
                <a:tab pos="7586663" algn="l"/>
                <a:tab pos="8043863" algn="l"/>
                <a:tab pos="8501063" algn="l"/>
                <a:tab pos="8958263" algn="l"/>
                <a:tab pos="9415463" algn="l"/>
                <a:tab pos="9601200" algn="l"/>
                <a:tab pos="10058400" algn="l"/>
                <a:tab pos="105156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271463" algn="l"/>
                <a:tab pos="728663" algn="l"/>
                <a:tab pos="1185863" algn="l"/>
                <a:tab pos="1643063" algn="l"/>
                <a:tab pos="2100263" algn="l"/>
                <a:tab pos="2557463" algn="l"/>
                <a:tab pos="3014663" algn="l"/>
                <a:tab pos="3471863" algn="l"/>
                <a:tab pos="3929063" algn="l"/>
                <a:tab pos="4386263" algn="l"/>
                <a:tab pos="4843463" algn="l"/>
                <a:tab pos="5300663" algn="l"/>
                <a:tab pos="5757863" algn="l"/>
                <a:tab pos="6215063" algn="l"/>
                <a:tab pos="6672263" algn="l"/>
                <a:tab pos="7129463" algn="l"/>
                <a:tab pos="7586663" algn="l"/>
                <a:tab pos="8043863" algn="l"/>
                <a:tab pos="8501063" algn="l"/>
                <a:tab pos="8958263" algn="l"/>
                <a:tab pos="9415463" algn="l"/>
                <a:tab pos="9601200" algn="l"/>
                <a:tab pos="10058400" algn="l"/>
                <a:tab pos="105156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271463" algn="l"/>
                <a:tab pos="728663" algn="l"/>
                <a:tab pos="1185863" algn="l"/>
                <a:tab pos="1643063" algn="l"/>
                <a:tab pos="2100263" algn="l"/>
                <a:tab pos="2557463" algn="l"/>
                <a:tab pos="3014663" algn="l"/>
                <a:tab pos="3471863" algn="l"/>
                <a:tab pos="3929063" algn="l"/>
                <a:tab pos="4386263" algn="l"/>
                <a:tab pos="4843463" algn="l"/>
                <a:tab pos="5300663" algn="l"/>
                <a:tab pos="5757863" algn="l"/>
                <a:tab pos="6215063" algn="l"/>
                <a:tab pos="6672263" algn="l"/>
                <a:tab pos="7129463" algn="l"/>
                <a:tab pos="7586663" algn="l"/>
                <a:tab pos="8043863" algn="l"/>
                <a:tab pos="8501063" algn="l"/>
                <a:tab pos="8958263" algn="l"/>
                <a:tab pos="9415463" algn="l"/>
                <a:tab pos="9601200" algn="l"/>
                <a:tab pos="10058400" algn="l"/>
                <a:tab pos="105156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271463" algn="l"/>
                <a:tab pos="728663" algn="l"/>
                <a:tab pos="1185863" algn="l"/>
                <a:tab pos="1643063" algn="l"/>
                <a:tab pos="2100263" algn="l"/>
                <a:tab pos="2557463" algn="l"/>
                <a:tab pos="3014663" algn="l"/>
                <a:tab pos="3471863" algn="l"/>
                <a:tab pos="3929063" algn="l"/>
                <a:tab pos="4386263" algn="l"/>
                <a:tab pos="4843463" algn="l"/>
                <a:tab pos="5300663" algn="l"/>
                <a:tab pos="5757863" algn="l"/>
                <a:tab pos="6215063" algn="l"/>
                <a:tab pos="6672263" algn="l"/>
                <a:tab pos="7129463" algn="l"/>
                <a:tab pos="7586663" algn="l"/>
                <a:tab pos="8043863" algn="l"/>
                <a:tab pos="8501063" algn="l"/>
                <a:tab pos="8958263" algn="l"/>
                <a:tab pos="9415463" algn="l"/>
                <a:tab pos="9601200" algn="l"/>
                <a:tab pos="10058400" algn="l"/>
                <a:tab pos="105156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271463" algn="l"/>
                <a:tab pos="728663" algn="l"/>
                <a:tab pos="1185863" algn="l"/>
                <a:tab pos="1643063" algn="l"/>
                <a:tab pos="2100263" algn="l"/>
                <a:tab pos="2557463" algn="l"/>
                <a:tab pos="3014663" algn="l"/>
                <a:tab pos="3471863" algn="l"/>
                <a:tab pos="3929063" algn="l"/>
                <a:tab pos="4386263" algn="l"/>
                <a:tab pos="4843463" algn="l"/>
                <a:tab pos="5300663" algn="l"/>
                <a:tab pos="5757863" algn="l"/>
                <a:tab pos="6215063" algn="l"/>
                <a:tab pos="6672263" algn="l"/>
                <a:tab pos="7129463" algn="l"/>
                <a:tab pos="7586663" algn="l"/>
                <a:tab pos="8043863" algn="l"/>
                <a:tab pos="8501063" algn="l"/>
                <a:tab pos="8958263" algn="l"/>
                <a:tab pos="9415463" algn="l"/>
                <a:tab pos="9601200" algn="l"/>
                <a:tab pos="10058400" algn="l"/>
                <a:tab pos="105156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271463" algn="l"/>
                <a:tab pos="728663" algn="l"/>
                <a:tab pos="1185863" algn="l"/>
                <a:tab pos="1643063" algn="l"/>
                <a:tab pos="2100263" algn="l"/>
                <a:tab pos="2557463" algn="l"/>
                <a:tab pos="3014663" algn="l"/>
                <a:tab pos="3471863" algn="l"/>
                <a:tab pos="3929063" algn="l"/>
                <a:tab pos="4386263" algn="l"/>
                <a:tab pos="4843463" algn="l"/>
                <a:tab pos="5300663" algn="l"/>
                <a:tab pos="5757863" algn="l"/>
                <a:tab pos="6215063" algn="l"/>
                <a:tab pos="6672263" algn="l"/>
                <a:tab pos="7129463" algn="l"/>
                <a:tab pos="7586663" algn="l"/>
                <a:tab pos="8043863" algn="l"/>
                <a:tab pos="8501063" algn="l"/>
                <a:tab pos="8958263" algn="l"/>
                <a:tab pos="9415463" algn="l"/>
                <a:tab pos="9601200" algn="l"/>
                <a:tab pos="10058400" algn="l"/>
                <a:tab pos="105156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271463" algn="l"/>
                <a:tab pos="728663" algn="l"/>
                <a:tab pos="1185863" algn="l"/>
                <a:tab pos="1643063" algn="l"/>
                <a:tab pos="2100263" algn="l"/>
                <a:tab pos="2557463" algn="l"/>
                <a:tab pos="3014663" algn="l"/>
                <a:tab pos="3471863" algn="l"/>
                <a:tab pos="3929063" algn="l"/>
                <a:tab pos="4386263" algn="l"/>
                <a:tab pos="4843463" algn="l"/>
                <a:tab pos="5300663" algn="l"/>
                <a:tab pos="5757863" algn="l"/>
                <a:tab pos="6215063" algn="l"/>
                <a:tab pos="6672263" algn="l"/>
                <a:tab pos="7129463" algn="l"/>
                <a:tab pos="7586663" algn="l"/>
                <a:tab pos="8043863" algn="l"/>
                <a:tab pos="8501063" algn="l"/>
                <a:tab pos="8958263" algn="l"/>
                <a:tab pos="9415463" algn="l"/>
                <a:tab pos="9601200" algn="l"/>
                <a:tab pos="10058400" algn="l"/>
                <a:tab pos="105156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271463" algn="l"/>
                <a:tab pos="728663" algn="l"/>
                <a:tab pos="1185863" algn="l"/>
                <a:tab pos="1643063" algn="l"/>
                <a:tab pos="2100263" algn="l"/>
                <a:tab pos="2557463" algn="l"/>
                <a:tab pos="3014663" algn="l"/>
                <a:tab pos="3471863" algn="l"/>
                <a:tab pos="3929063" algn="l"/>
                <a:tab pos="4386263" algn="l"/>
                <a:tab pos="4843463" algn="l"/>
                <a:tab pos="5300663" algn="l"/>
                <a:tab pos="5757863" algn="l"/>
                <a:tab pos="6215063" algn="l"/>
                <a:tab pos="6672263" algn="l"/>
                <a:tab pos="7129463" algn="l"/>
                <a:tab pos="7586663" algn="l"/>
                <a:tab pos="8043863" algn="l"/>
                <a:tab pos="8501063" algn="l"/>
                <a:tab pos="8958263" algn="l"/>
                <a:tab pos="9415463" algn="l"/>
                <a:tab pos="9601200" algn="l"/>
                <a:tab pos="10058400" algn="l"/>
                <a:tab pos="105156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sz="1400" dirty="0">
                <a:solidFill>
                  <a:srgbClr val="000000"/>
                </a:solidFill>
              </a:rPr>
              <a:t>It returns the last identity value generated for a specific table in any session and any scope.</a:t>
            </a:r>
          </a:p>
          <a:p>
            <a:pPr>
              <a:buClrTx/>
              <a:buFontTx/>
              <a:buNone/>
            </a:pPr>
            <a:r>
              <a:rPr lang="en-US" altLang="en-US" sz="1400" dirty="0">
                <a:solidFill>
                  <a:srgbClr val="000000"/>
                </a:solidFill>
              </a:rPr>
              <a:t>In other words, we can say it is not affected by scope and session, it only depends on a particular table and returns that table related identity </a:t>
            </a:r>
          </a:p>
          <a:p>
            <a:pPr>
              <a:buClrTx/>
              <a:buFontTx/>
              <a:buNone/>
            </a:pPr>
            <a:r>
              <a:rPr lang="en-US" altLang="en-US" sz="1400" dirty="0">
                <a:solidFill>
                  <a:srgbClr val="000000"/>
                </a:solidFill>
              </a:rPr>
              <a:t>value which is generated in any session or scope</a:t>
            </a:r>
            <a:r>
              <a:rPr lang="en-US" altLang="en-US" sz="1400" dirty="0" smtClean="0">
                <a:solidFill>
                  <a:srgbClr val="000000"/>
                </a:solidFill>
              </a:rPr>
              <a:t>. </a:t>
            </a:r>
            <a:endParaRPr lang="en-US" altLang="en-US" sz="1400" dirty="0">
              <a:solidFill>
                <a:srgbClr val="000000"/>
              </a:solidFill>
            </a:endParaRPr>
          </a:p>
        </p:txBody>
      </p:sp>
      <p:sp>
        <p:nvSpPr>
          <p:cNvPr id="36874" name="Rectangle 9"/>
          <p:cNvSpPr>
            <a:spLocks noChangeArrowheads="1"/>
          </p:cNvSpPr>
          <p:nvPr/>
        </p:nvSpPr>
        <p:spPr bwMode="auto">
          <a:xfrm>
            <a:off x="1031082" y="4114800"/>
            <a:ext cx="1443038" cy="246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sz="1000" dirty="0">
                <a:solidFill>
                  <a:srgbClr val="0000FF"/>
                </a:solidFill>
                <a:latin typeface="Consolas" panose="020B0609020204030204" pitchFamily="49" charset="0"/>
              </a:rPr>
              <a:t>SELECT</a:t>
            </a:r>
            <a:r>
              <a:rPr lang="en-US" altLang="en-US" sz="1000" dirty="0">
                <a:solidFill>
                  <a:srgbClr val="000000"/>
                </a:solidFill>
                <a:latin typeface="Consolas" panose="020B0609020204030204" pitchFamily="49" charset="0"/>
              </a:rPr>
              <a:t> </a:t>
            </a:r>
            <a:r>
              <a:rPr lang="en-US" altLang="en-US" sz="1000" dirty="0">
                <a:solidFill>
                  <a:srgbClr val="FF00FF"/>
                </a:solidFill>
                <a:latin typeface="Consolas" panose="020B0609020204030204" pitchFamily="49" charset="0"/>
              </a:rPr>
              <a:t>@@IDENTITY</a:t>
            </a:r>
            <a:r>
              <a:rPr lang="en-US" altLang="en-US" sz="1000" dirty="0">
                <a:solidFill>
                  <a:srgbClr val="808080"/>
                </a:solidFill>
                <a:latin typeface="Consolas" panose="020B0609020204030204" pitchFamily="49" charset="0"/>
              </a:rPr>
              <a:t>;</a:t>
            </a:r>
          </a:p>
        </p:txBody>
      </p:sp>
      <p:sp>
        <p:nvSpPr>
          <p:cNvPr id="36875" name="Rectangle 10"/>
          <p:cNvSpPr>
            <a:spLocks noChangeArrowheads="1"/>
          </p:cNvSpPr>
          <p:nvPr/>
        </p:nvSpPr>
        <p:spPr bwMode="auto">
          <a:xfrm>
            <a:off x="1032669" y="2148682"/>
            <a:ext cx="2736056"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sz="1000" dirty="0">
                <a:solidFill>
                  <a:srgbClr val="0000FF"/>
                </a:solidFill>
                <a:latin typeface="Consolas" panose="020B0609020204030204" pitchFamily="49" charset="0"/>
              </a:rPr>
              <a:t>SELECT</a:t>
            </a:r>
            <a:r>
              <a:rPr lang="en-US" altLang="en-US" sz="1000" dirty="0">
                <a:solidFill>
                  <a:srgbClr val="000000"/>
                </a:solidFill>
                <a:latin typeface="Consolas" panose="020B0609020204030204" pitchFamily="49" charset="0"/>
              </a:rPr>
              <a:t> </a:t>
            </a:r>
            <a:r>
              <a:rPr lang="en-US" altLang="en-US" sz="1000" dirty="0">
                <a:solidFill>
                  <a:srgbClr val="FF00FF"/>
                </a:solidFill>
                <a:latin typeface="Consolas" panose="020B0609020204030204" pitchFamily="49" charset="0"/>
              </a:rPr>
              <a:t>SCOPE_IDENTITY</a:t>
            </a:r>
            <a:r>
              <a:rPr lang="en-US" altLang="en-US" sz="1000" dirty="0">
                <a:solidFill>
                  <a:srgbClr val="808080"/>
                </a:solidFill>
                <a:latin typeface="Consolas" panose="020B0609020204030204" pitchFamily="49" charset="0"/>
              </a:rPr>
              <a:t>();</a:t>
            </a:r>
          </a:p>
        </p:txBody>
      </p:sp>
      <p:sp>
        <p:nvSpPr>
          <p:cNvPr id="36876" name="Rectangle 11"/>
          <p:cNvSpPr>
            <a:spLocks noChangeArrowheads="1"/>
          </p:cNvSpPr>
          <p:nvPr/>
        </p:nvSpPr>
        <p:spPr bwMode="auto">
          <a:xfrm>
            <a:off x="1031082" y="6115051"/>
            <a:ext cx="2563813" cy="246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sz="1000" dirty="0">
                <a:solidFill>
                  <a:srgbClr val="0000FF"/>
                </a:solidFill>
                <a:latin typeface="Consolas" panose="020B0609020204030204" pitchFamily="49" charset="0"/>
              </a:rPr>
              <a:t>SELECT</a:t>
            </a:r>
            <a:r>
              <a:rPr lang="en-US" altLang="en-US" sz="1000" dirty="0">
                <a:solidFill>
                  <a:srgbClr val="000000"/>
                </a:solidFill>
                <a:latin typeface="Consolas" panose="020B0609020204030204" pitchFamily="49" charset="0"/>
              </a:rPr>
              <a:t> </a:t>
            </a:r>
            <a:r>
              <a:rPr lang="en-US" altLang="en-US" sz="1000" dirty="0">
                <a:solidFill>
                  <a:srgbClr val="FF00FF"/>
                </a:solidFill>
                <a:latin typeface="Consolas" panose="020B0609020204030204" pitchFamily="49" charset="0"/>
              </a:rPr>
              <a:t>IDENT_CURRENT</a:t>
            </a:r>
            <a:r>
              <a:rPr lang="en-US" altLang="en-US" sz="1000" dirty="0">
                <a:solidFill>
                  <a:srgbClr val="808080"/>
                </a:solidFill>
                <a:latin typeface="Consolas" panose="020B0609020204030204" pitchFamily="49" charset="0"/>
              </a:rPr>
              <a:t>(</a:t>
            </a:r>
            <a:r>
              <a:rPr lang="en-US" altLang="en-US" sz="1000" dirty="0">
                <a:solidFill>
                  <a:srgbClr val="FF0000"/>
                </a:solidFill>
                <a:latin typeface="Consolas" panose="020B0609020204030204" pitchFamily="49" charset="0"/>
              </a:rPr>
              <a:t>'</a:t>
            </a:r>
            <a:r>
              <a:rPr lang="en-US" altLang="en-US" sz="1000" dirty="0" err="1">
                <a:solidFill>
                  <a:srgbClr val="FF0000"/>
                </a:solidFill>
                <a:latin typeface="Consolas" panose="020B0609020204030204" pitchFamily="49" charset="0"/>
              </a:rPr>
              <a:t>tableName</a:t>
            </a:r>
            <a:r>
              <a:rPr lang="en-US" altLang="en-US" sz="1000" dirty="0">
                <a:solidFill>
                  <a:srgbClr val="FF0000"/>
                </a:solidFill>
                <a:latin typeface="Consolas" panose="020B0609020204030204" pitchFamily="49" charset="0"/>
              </a:rPr>
              <a:t>'</a:t>
            </a:r>
            <a:r>
              <a:rPr lang="en-US" altLang="en-US" sz="1000" dirty="0">
                <a:solidFill>
                  <a:srgbClr val="808080"/>
                </a:solidFill>
                <a:latin typeface="Consolas" panose="020B0609020204030204" pitchFamily="49" charset="0"/>
              </a:rPr>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1"/>
          <p:cNvSpPr>
            <a:spLocks noChangeArrowheads="1"/>
          </p:cNvSpPr>
          <p:nvPr/>
        </p:nvSpPr>
        <p:spPr bwMode="auto">
          <a:xfrm>
            <a:off x="1067594" y="228600"/>
            <a:ext cx="3160713" cy="550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sz="3000" dirty="0">
                <a:solidFill>
                  <a:srgbClr val="000000"/>
                </a:solidFill>
              </a:rPr>
              <a:t>UPDATE Statement</a:t>
            </a:r>
          </a:p>
        </p:txBody>
      </p:sp>
      <p:sp>
        <p:nvSpPr>
          <p:cNvPr id="38915" name="Rectangle 2"/>
          <p:cNvSpPr>
            <a:spLocks noChangeArrowheads="1"/>
          </p:cNvSpPr>
          <p:nvPr/>
        </p:nvSpPr>
        <p:spPr bwMode="auto">
          <a:xfrm>
            <a:off x="1068388" y="1065214"/>
            <a:ext cx="7771606"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dirty="0">
                <a:solidFill>
                  <a:srgbClr val="000000"/>
                </a:solidFill>
              </a:rPr>
              <a:t>The UPDATE statement is used to modify the existing records in a table.</a:t>
            </a:r>
          </a:p>
        </p:txBody>
      </p:sp>
      <p:sp>
        <p:nvSpPr>
          <p:cNvPr id="38916" name="Rectangle 3"/>
          <p:cNvSpPr>
            <a:spLocks noChangeArrowheads="1"/>
          </p:cNvSpPr>
          <p:nvPr/>
        </p:nvSpPr>
        <p:spPr bwMode="auto">
          <a:xfrm>
            <a:off x="1067594" y="1524000"/>
            <a:ext cx="6096000" cy="1190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dirty="0">
                <a:solidFill>
                  <a:srgbClr val="000000"/>
                </a:solidFill>
              </a:rPr>
              <a:t>UPDATE Syntax:</a:t>
            </a:r>
          </a:p>
          <a:p>
            <a:pPr>
              <a:buClrTx/>
              <a:buFontTx/>
              <a:buNone/>
            </a:pPr>
            <a:r>
              <a:rPr lang="en-US" altLang="en-US" dirty="0">
                <a:solidFill>
                  <a:srgbClr val="FF00FF"/>
                </a:solidFill>
                <a:latin typeface="Consolas" panose="020B0609020204030204" pitchFamily="49" charset="0"/>
                <a:cs typeface="Consolas" panose="020B0609020204030204" pitchFamily="49" charset="0"/>
              </a:rPr>
              <a:t>UPDATE</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table_name</a:t>
            </a:r>
            <a:endParaRPr lang="en-US" altLang="en-US" dirty="0">
              <a:solidFill>
                <a:srgbClr val="000000"/>
              </a:solidFill>
              <a:latin typeface="Consolas" panose="020B0609020204030204" pitchFamily="49" charset="0"/>
              <a:cs typeface="Consolas" panose="020B0609020204030204" pitchFamily="49" charset="0"/>
            </a:endParaRPr>
          </a:p>
          <a:p>
            <a:pPr>
              <a:buClrTx/>
              <a:buFontTx/>
              <a:buNone/>
            </a:pPr>
            <a:r>
              <a:rPr lang="en-US" altLang="en-US" dirty="0">
                <a:solidFill>
                  <a:srgbClr val="0000FF"/>
                </a:solidFill>
                <a:latin typeface="Consolas" panose="020B0609020204030204" pitchFamily="49" charset="0"/>
                <a:cs typeface="Consolas" panose="020B0609020204030204" pitchFamily="49" charset="0"/>
              </a:rPr>
              <a:t>SET</a:t>
            </a:r>
            <a:r>
              <a:rPr lang="en-US" altLang="en-US" dirty="0">
                <a:solidFill>
                  <a:srgbClr val="000000"/>
                </a:solidFill>
                <a:latin typeface="Consolas" panose="020B0609020204030204" pitchFamily="49" charset="0"/>
                <a:cs typeface="Consolas" panose="020B0609020204030204" pitchFamily="49" charset="0"/>
              </a:rPr>
              <a:t> column1 </a:t>
            </a:r>
            <a:r>
              <a:rPr lang="en-US" altLang="en-US" dirty="0">
                <a:solidFill>
                  <a:srgbClr val="808080"/>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 value1</a:t>
            </a:r>
            <a:r>
              <a:rPr lang="en-US" altLang="en-US" dirty="0">
                <a:solidFill>
                  <a:srgbClr val="808080"/>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 column2 </a:t>
            </a:r>
            <a:r>
              <a:rPr lang="en-US" altLang="en-US" dirty="0">
                <a:solidFill>
                  <a:srgbClr val="808080"/>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 value2</a:t>
            </a:r>
            <a:r>
              <a:rPr lang="en-US" altLang="en-US" dirty="0">
                <a:solidFill>
                  <a:srgbClr val="808080"/>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808080"/>
                </a:solidFill>
                <a:latin typeface="Consolas" panose="020B0609020204030204" pitchFamily="49" charset="0"/>
                <a:cs typeface="Consolas" panose="020B0609020204030204" pitchFamily="49" charset="0"/>
              </a:rPr>
              <a:t>...</a:t>
            </a:r>
          </a:p>
          <a:p>
            <a:pPr>
              <a:buClrTx/>
              <a:buFontTx/>
              <a:buNone/>
            </a:pPr>
            <a:r>
              <a:rPr lang="en-US" altLang="en-US" dirty="0">
                <a:solidFill>
                  <a:srgbClr val="0000FF"/>
                </a:solidFill>
                <a:latin typeface="Consolas" panose="020B0609020204030204" pitchFamily="49" charset="0"/>
                <a:cs typeface="Consolas" panose="020B0609020204030204" pitchFamily="49" charset="0"/>
              </a:rPr>
              <a:t>WHERE</a:t>
            </a:r>
            <a:r>
              <a:rPr lang="en-US" altLang="en-US" dirty="0">
                <a:solidFill>
                  <a:srgbClr val="000000"/>
                </a:solidFill>
                <a:latin typeface="Consolas" panose="020B0609020204030204" pitchFamily="49" charset="0"/>
                <a:cs typeface="Consolas" panose="020B0609020204030204" pitchFamily="49" charset="0"/>
              </a:rPr>
              <a:t> condition</a:t>
            </a:r>
            <a:r>
              <a:rPr lang="en-US" altLang="en-US" dirty="0">
                <a:solidFill>
                  <a:srgbClr val="808080"/>
                </a:solidFill>
                <a:latin typeface="Consolas" panose="020B0609020204030204" pitchFamily="49" charset="0"/>
                <a:cs typeface="Consolas" panose="020B0609020204030204" pitchFamily="49" charset="0"/>
              </a:rPr>
              <a:t>;</a:t>
            </a:r>
          </a:p>
        </p:txBody>
      </p:sp>
      <p:sp>
        <p:nvSpPr>
          <p:cNvPr id="38917" name="Rectangle 4"/>
          <p:cNvSpPr>
            <a:spLocks noChangeArrowheads="1"/>
          </p:cNvSpPr>
          <p:nvPr/>
        </p:nvSpPr>
        <p:spPr bwMode="auto">
          <a:xfrm>
            <a:off x="1068388" y="3370300"/>
            <a:ext cx="10556876"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dirty="0">
                <a:solidFill>
                  <a:srgbClr val="000000"/>
                </a:solidFill>
              </a:rPr>
              <a:t>The following SQL statement updates the first customer (</a:t>
            </a:r>
            <a:r>
              <a:rPr lang="en-US" altLang="en-US" dirty="0" err="1">
                <a:solidFill>
                  <a:srgbClr val="000000"/>
                </a:solidFill>
              </a:rPr>
              <a:t>CustomerID</a:t>
            </a:r>
            <a:r>
              <a:rPr lang="en-US" altLang="en-US" dirty="0">
                <a:solidFill>
                  <a:srgbClr val="000000"/>
                </a:solidFill>
              </a:rPr>
              <a:t> = 1) with a new contact person </a:t>
            </a:r>
            <a:r>
              <a:rPr lang="en-US" altLang="en-US" i="1" dirty="0">
                <a:solidFill>
                  <a:srgbClr val="000000"/>
                </a:solidFill>
              </a:rPr>
              <a:t>and</a:t>
            </a:r>
            <a:r>
              <a:rPr lang="en-US" altLang="en-US" dirty="0">
                <a:solidFill>
                  <a:srgbClr val="000000"/>
                </a:solidFill>
              </a:rPr>
              <a:t> a new city.</a:t>
            </a:r>
          </a:p>
        </p:txBody>
      </p:sp>
      <p:sp>
        <p:nvSpPr>
          <p:cNvPr id="38918" name="Rectangle 5"/>
          <p:cNvSpPr>
            <a:spLocks noChangeArrowheads="1"/>
          </p:cNvSpPr>
          <p:nvPr/>
        </p:nvSpPr>
        <p:spPr bwMode="auto">
          <a:xfrm>
            <a:off x="1067594" y="4114800"/>
            <a:ext cx="7585075" cy="1190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dirty="0">
                <a:solidFill>
                  <a:srgbClr val="000000"/>
                </a:solidFill>
              </a:rPr>
              <a:t>Example:</a:t>
            </a:r>
          </a:p>
          <a:p>
            <a:pPr>
              <a:buClrTx/>
              <a:buFontTx/>
              <a:buNone/>
            </a:pPr>
            <a:r>
              <a:rPr lang="en-US" altLang="en-US" dirty="0">
                <a:solidFill>
                  <a:srgbClr val="FF00FF"/>
                </a:solidFill>
                <a:latin typeface="Consolas" panose="020B0609020204030204" pitchFamily="49" charset="0"/>
                <a:cs typeface="Consolas" panose="020B0609020204030204" pitchFamily="49" charset="0"/>
              </a:rPr>
              <a:t>UPDATE</a:t>
            </a:r>
            <a:r>
              <a:rPr lang="en-US" altLang="en-US" dirty="0">
                <a:solidFill>
                  <a:srgbClr val="000000"/>
                </a:solidFill>
                <a:latin typeface="Consolas" panose="020B0609020204030204" pitchFamily="49" charset="0"/>
                <a:cs typeface="Consolas" panose="020B0609020204030204" pitchFamily="49" charset="0"/>
              </a:rPr>
              <a:t> Customers</a:t>
            </a:r>
          </a:p>
          <a:p>
            <a:pPr>
              <a:buClrTx/>
              <a:buFontTx/>
              <a:buNone/>
            </a:pPr>
            <a:r>
              <a:rPr lang="en-US" altLang="en-US" dirty="0">
                <a:solidFill>
                  <a:srgbClr val="0000FF"/>
                </a:solidFill>
                <a:latin typeface="Consolas" panose="020B0609020204030204" pitchFamily="49" charset="0"/>
                <a:cs typeface="Consolas" panose="020B0609020204030204" pitchFamily="49" charset="0"/>
              </a:rPr>
              <a:t>SET</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ContactName</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808080"/>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FF0000"/>
                </a:solidFill>
                <a:latin typeface="Consolas" panose="020B0609020204030204" pitchFamily="49" charset="0"/>
                <a:cs typeface="Consolas" panose="020B0609020204030204" pitchFamily="49" charset="0"/>
              </a:rPr>
              <a:t>'Alfred Schmidt'</a:t>
            </a:r>
            <a:r>
              <a:rPr lang="en-US" altLang="en-US" dirty="0">
                <a:solidFill>
                  <a:srgbClr val="808080"/>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 City</a:t>
            </a:r>
            <a:r>
              <a:rPr lang="en-US" altLang="en-US" dirty="0">
                <a:solidFill>
                  <a:srgbClr val="808080"/>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FF0000"/>
                </a:solidFill>
                <a:latin typeface="Consolas" panose="020B0609020204030204" pitchFamily="49" charset="0"/>
                <a:cs typeface="Consolas" panose="020B0609020204030204" pitchFamily="49" charset="0"/>
              </a:rPr>
              <a:t>'Frankfurt'</a:t>
            </a:r>
          </a:p>
          <a:p>
            <a:pPr>
              <a:buClrTx/>
              <a:buFontTx/>
              <a:buNone/>
            </a:pPr>
            <a:r>
              <a:rPr lang="en-US" altLang="en-US" dirty="0">
                <a:solidFill>
                  <a:srgbClr val="0000FF"/>
                </a:solidFill>
                <a:latin typeface="Consolas" panose="020B0609020204030204" pitchFamily="49" charset="0"/>
                <a:cs typeface="Consolas" panose="020B0609020204030204" pitchFamily="49" charset="0"/>
              </a:rPr>
              <a:t>WHERE</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CustomerID</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808080"/>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 1</a:t>
            </a:r>
            <a:r>
              <a:rPr lang="en-US" altLang="en-US" dirty="0">
                <a:solidFill>
                  <a:srgbClr val="808080"/>
                </a:solidFill>
                <a:latin typeface="Consolas" panose="020B0609020204030204" pitchFamily="49" charset="0"/>
                <a:cs typeface="Consolas" panose="020B0609020204030204" pitchFamily="49" charset="0"/>
              </a:rPr>
              <a:t>;</a:t>
            </a:r>
          </a:p>
        </p:txBody>
      </p:sp>
    </p:spTree>
  </p:cSld>
  <p:clrMapOvr>
    <a:masterClrMapping/>
  </p:clrMapOvr>
  <p:transition>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1"/>
          <p:cNvSpPr>
            <a:spLocks noChangeArrowheads="1"/>
          </p:cNvSpPr>
          <p:nvPr/>
        </p:nvSpPr>
        <p:spPr bwMode="auto">
          <a:xfrm>
            <a:off x="1085057" y="152400"/>
            <a:ext cx="3030537" cy="550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sz="3000" dirty="0">
                <a:solidFill>
                  <a:srgbClr val="000000"/>
                </a:solidFill>
              </a:rPr>
              <a:t>DELETE Statement</a:t>
            </a:r>
          </a:p>
        </p:txBody>
      </p:sp>
      <p:sp>
        <p:nvSpPr>
          <p:cNvPr id="40963" name="Rectangle 2"/>
          <p:cNvSpPr>
            <a:spLocks noChangeArrowheads="1"/>
          </p:cNvSpPr>
          <p:nvPr/>
        </p:nvSpPr>
        <p:spPr bwMode="auto">
          <a:xfrm>
            <a:off x="1085056" y="1228687"/>
            <a:ext cx="7907337"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dirty="0">
                <a:solidFill>
                  <a:srgbClr val="000000"/>
                </a:solidFill>
              </a:rPr>
              <a:t>The DELETE statement is used to delete existing records in a table.</a:t>
            </a:r>
          </a:p>
        </p:txBody>
      </p:sp>
      <p:sp>
        <p:nvSpPr>
          <p:cNvPr id="40964" name="Rectangle 3"/>
          <p:cNvSpPr>
            <a:spLocks noChangeArrowheads="1"/>
          </p:cNvSpPr>
          <p:nvPr/>
        </p:nvSpPr>
        <p:spPr bwMode="auto">
          <a:xfrm>
            <a:off x="1085056" y="1719263"/>
            <a:ext cx="6096000" cy="642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dirty="0">
                <a:solidFill>
                  <a:srgbClr val="000000"/>
                </a:solidFill>
              </a:rPr>
              <a:t>DELETE Syntax:</a:t>
            </a:r>
          </a:p>
          <a:p>
            <a:pPr>
              <a:buClrTx/>
              <a:buFontTx/>
              <a:buNone/>
            </a:pPr>
            <a:r>
              <a:rPr lang="en-US" altLang="en-US" dirty="0">
                <a:solidFill>
                  <a:srgbClr val="0000FF"/>
                </a:solidFill>
                <a:latin typeface="Consolas" panose="020B0609020204030204" pitchFamily="49" charset="0"/>
                <a:cs typeface="Consolas" panose="020B0609020204030204" pitchFamily="49" charset="0"/>
              </a:rPr>
              <a:t>DELETE</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FROM</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table_name</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WHERE</a:t>
            </a:r>
            <a:r>
              <a:rPr lang="en-US" altLang="en-US" dirty="0">
                <a:solidFill>
                  <a:srgbClr val="000000"/>
                </a:solidFill>
                <a:latin typeface="Consolas" panose="020B0609020204030204" pitchFamily="49" charset="0"/>
                <a:cs typeface="Consolas" panose="020B0609020204030204" pitchFamily="49" charset="0"/>
              </a:rPr>
              <a:t> condition</a:t>
            </a:r>
            <a:r>
              <a:rPr lang="en-US" altLang="en-US" dirty="0">
                <a:solidFill>
                  <a:srgbClr val="808080"/>
                </a:solidFill>
                <a:latin typeface="Consolas" panose="020B0609020204030204" pitchFamily="49" charset="0"/>
                <a:cs typeface="Consolas" panose="020B0609020204030204" pitchFamily="49" charset="0"/>
              </a:rPr>
              <a:t>;</a:t>
            </a:r>
          </a:p>
        </p:txBody>
      </p:sp>
      <p:sp>
        <p:nvSpPr>
          <p:cNvPr id="40965" name="Rectangle 4"/>
          <p:cNvSpPr>
            <a:spLocks noChangeArrowheads="1"/>
          </p:cNvSpPr>
          <p:nvPr/>
        </p:nvSpPr>
        <p:spPr bwMode="auto">
          <a:xfrm>
            <a:off x="1085056" y="3438487"/>
            <a:ext cx="10421938"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dirty="0">
                <a:solidFill>
                  <a:srgbClr val="000000"/>
                </a:solidFill>
              </a:rPr>
              <a:t>The following SQL statement deletes the customer "</a:t>
            </a:r>
            <a:r>
              <a:rPr lang="en-US" altLang="en-US" dirty="0" err="1">
                <a:solidFill>
                  <a:srgbClr val="000000"/>
                </a:solidFill>
              </a:rPr>
              <a:t>Alfreds</a:t>
            </a:r>
            <a:r>
              <a:rPr lang="en-US" altLang="en-US" dirty="0">
                <a:solidFill>
                  <a:srgbClr val="000000"/>
                </a:solidFill>
              </a:rPr>
              <a:t> </a:t>
            </a:r>
            <a:r>
              <a:rPr lang="en-US" altLang="en-US" dirty="0" err="1">
                <a:solidFill>
                  <a:srgbClr val="000000"/>
                </a:solidFill>
              </a:rPr>
              <a:t>Futterkiste</a:t>
            </a:r>
            <a:r>
              <a:rPr lang="en-US" altLang="en-US" dirty="0">
                <a:solidFill>
                  <a:srgbClr val="000000"/>
                </a:solidFill>
              </a:rPr>
              <a:t>" from the "Customers" table:</a:t>
            </a:r>
          </a:p>
        </p:txBody>
      </p:sp>
      <p:sp>
        <p:nvSpPr>
          <p:cNvPr id="40966" name="Rectangle 5"/>
          <p:cNvSpPr>
            <a:spLocks noChangeArrowheads="1"/>
          </p:cNvSpPr>
          <p:nvPr/>
        </p:nvSpPr>
        <p:spPr bwMode="auto">
          <a:xfrm>
            <a:off x="1085056" y="3886200"/>
            <a:ext cx="8251825" cy="642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dirty="0">
                <a:solidFill>
                  <a:srgbClr val="000000"/>
                </a:solidFill>
              </a:rPr>
              <a:t>Example:</a:t>
            </a:r>
          </a:p>
          <a:p>
            <a:pPr>
              <a:buClrTx/>
              <a:buFontTx/>
              <a:buNone/>
            </a:pPr>
            <a:r>
              <a:rPr lang="en-US" altLang="en-US" dirty="0">
                <a:solidFill>
                  <a:srgbClr val="0000FF"/>
                </a:solidFill>
                <a:latin typeface="Consolas" panose="020B0609020204030204" pitchFamily="49" charset="0"/>
                <a:cs typeface="Consolas" panose="020B0609020204030204" pitchFamily="49" charset="0"/>
              </a:rPr>
              <a:t>DELETE</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FROM</a:t>
            </a:r>
            <a:r>
              <a:rPr lang="en-US" altLang="en-US" dirty="0">
                <a:solidFill>
                  <a:srgbClr val="000000"/>
                </a:solidFill>
                <a:latin typeface="Consolas" panose="020B0609020204030204" pitchFamily="49" charset="0"/>
                <a:cs typeface="Consolas" panose="020B0609020204030204" pitchFamily="49" charset="0"/>
              </a:rPr>
              <a:t> Customers </a:t>
            </a:r>
            <a:r>
              <a:rPr lang="en-US" altLang="en-US" dirty="0">
                <a:solidFill>
                  <a:srgbClr val="0000FF"/>
                </a:solidFill>
                <a:latin typeface="Consolas" panose="020B0609020204030204" pitchFamily="49" charset="0"/>
                <a:cs typeface="Consolas" panose="020B0609020204030204" pitchFamily="49" charset="0"/>
              </a:rPr>
              <a:t>WHERE</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CustomerName</a:t>
            </a:r>
            <a:r>
              <a:rPr lang="en-US" altLang="en-US" dirty="0">
                <a:solidFill>
                  <a:srgbClr val="808080"/>
                </a:solidFill>
                <a:latin typeface="Consolas" panose="020B0609020204030204" pitchFamily="49" charset="0"/>
                <a:cs typeface="Consolas" panose="020B0609020204030204" pitchFamily="49" charset="0"/>
              </a:rPr>
              <a:t>=</a:t>
            </a:r>
            <a:r>
              <a:rPr lang="en-US" altLang="en-US" dirty="0">
                <a:solidFill>
                  <a:srgbClr val="FF0000"/>
                </a:solidFill>
                <a:latin typeface="Consolas" panose="020B0609020204030204" pitchFamily="49" charset="0"/>
                <a:cs typeface="Consolas" panose="020B0609020204030204" pitchFamily="49" charset="0"/>
              </a:rPr>
              <a:t>'</a:t>
            </a:r>
            <a:r>
              <a:rPr lang="en-US" altLang="en-US" dirty="0" err="1">
                <a:solidFill>
                  <a:srgbClr val="FF0000"/>
                </a:solidFill>
                <a:latin typeface="Consolas" panose="020B0609020204030204" pitchFamily="49" charset="0"/>
                <a:cs typeface="Consolas" panose="020B0609020204030204" pitchFamily="49" charset="0"/>
              </a:rPr>
              <a:t>Alfreds</a:t>
            </a:r>
            <a:r>
              <a:rPr lang="en-US" altLang="en-US" dirty="0">
                <a:solidFill>
                  <a:srgbClr val="FF0000"/>
                </a:solidFill>
                <a:latin typeface="Consolas" panose="020B0609020204030204" pitchFamily="49" charset="0"/>
                <a:cs typeface="Consolas" panose="020B0609020204030204" pitchFamily="49" charset="0"/>
              </a:rPr>
              <a:t> </a:t>
            </a:r>
            <a:r>
              <a:rPr lang="en-US" altLang="en-US" dirty="0" err="1">
                <a:solidFill>
                  <a:srgbClr val="FF0000"/>
                </a:solidFill>
                <a:latin typeface="Consolas" panose="020B0609020204030204" pitchFamily="49" charset="0"/>
                <a:cs typeface="Consolas" panose="020B0609020204030204" pitchFamily="49" charset="0"/>
              </a:rPr>
              <a:t>Futterkiste</a:t>
            </a:r>
            <a:r>
              <a:rPr lang="en-US" altLang="en-US" dirty="0">
                <a:solidFill>
                  <a:srgbClr val="FF0000"/>
                </a:solidFill>
                <a:latin typeface="Consolas" panose="020B0609020204030204" pitchFamily="49" charset="0"/>
                <a:cs typeface="Consolas" panose="020B0609020204030204" pitchFamily="49" charset="0"/>
              </a:rPr>
              <a:t>'</a:t>
            </a:r>
            <a:r>
              <a:rPr lang="en-US" altLang="en-US" dirty="0">
                <a:solidFill>
                  <a:srgbClr val="808080"/>
                </a:solidFill>
                <a:latin typeface="Consolas" panose="020B0609020204030204" pitchFamily="49" charset="0"/>
                <a:cs typeface="Consolas" panose="020B0609020204030204" pitchFamily="49" charset="0"/>
              </a:rPr>
              <a:t>;</a:t>
            </a:r>
          </a:p>
        </p:txBody>
      </p:sp>
    </p:spTree>
  </p:cSld>
  <p:clrMapOvr>
    <a:masterClrMapping/>
  </p:clrMapOvr>
  <p:transition>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1"/>
          <p:cNvSpPr>
            <a:spLocks noChangeArrowheads="1"/>
          </p:cNvSpPr>
          <p:nvPr/>
        </p:nvSpPr>
        <p:spPr bwMode="auto">
          <a:xfrm>
            <a:off x="1143794" y="1067354"/>
            <a:ext cx="10515600" cy="9255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dirty="0">
                <a:solidFill>
                  <a:srgbClr val="000000"/>
                </a:solidFill>
              </a:rPr>
              <a:t>In SQL, a view is a virtual table based on the result-set of an SQL statement.</a:t>
            </a:r>
          </a:p>
          <a:p>
            <a:pPr>
              <a:buClrTx/>
              <a:buFontTx/>
              <a:buNone/>
            </a:pPr>
            <a:r>
              <a:rPr lang="en-US" altLang="en-US" dirty="0">
                <a:solidFill>
                  <a:srgbClr val="000000"/>
                </a:solidFill>
              </a:rPr>
              <a:t>A view contains rows and columns, just like a real table. The fields in a view are fields from one or more real tables in the database</a:t>
            </a:r>
            <a:r>
              <a:rPr lang="en-US" altLang="en-US" dirty="0" smtClean="0">
                <a:solidFill>
                  <a:srgbClr val="000000"/>
                </a:solidFill>
              </a:rPr>
              <a:t>. </a:t>
            </a:r>
            <a:endParaRPr lang="en-US" altLang="en-US" dirty="0">
              <a:solidFill>
                <a:srgbClr val="000000"/>
              </a:solidFill>
            </a:endParaRPr>
          </a:p>
        </p:txBody>
      </p:sp>
      <p:sp>
        <p:nvSpPr>
          <p:cNvPr id="43011" name="Rectangle 2"/>
          <p:cNvSpPr>
            <a:spLocks noChangeArrowheads="1"/>
          </p:cNvSpPr>
          <p:nvPr/>
        </p:nvSpPr>
        <p:spPr bwMode="auto">
          <a:xfrm>
            <a:off x="1143794" y="152400"/>
            <a:ext cx="7432675" cy="5561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sz="3000" dirty="0">
                <a:solidFill>
                  <a:srgbClr val="000000"/>
                </a:solidFill>
              </a:rPr>
              <a:t>Views in SQL:  </a:t>
            </a:r>
            <a:r>
              <a:rPr lang="en-US" altLang="en-US" sz="3000" dirty="0" smtClean="0">
                <a:solidFill>
                  <a:srgbClr val="000000"/>
                </a:solidFill>
              </a:rPr>
              <a:t>Definition </a:t>
            </a:r>
            <a:r>
              <a:rPr lang="en-US" altLang="en-US" sz="3000" dirty="0">
                <a:solidFill>
                  <a:srgbClr val="000000"/>
                </a:solidFill>
              </a:rPr>
              <a:t>and  View Syntax</a:t>
            </a:r>
          </a:p>
        </p:txBody>
      </p:sp>
      <p:sp>
        <p:nvSpPr>
          <p:cNvPr id="43012" name="Rectangle 3"/>
          <p:cNvSpPr>
            <a:spLocks noChangeArrowheads="1"/>
          </p:cNvSpPr>
          <p:nvPr/>
        </p:nvSpPr>
        <p:spPr bwMode="auto">
          <a:xfrm>
            <a:off x="1143794" y="2438400"/>
            <a:ext cx="10515600" cy="64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dirty="0">
                <a:solidFill>
                  <a:srgbClr val="000000"/>
                </a:solidFill>
              </a:rPr>
              <a:t>You can add SQL functions, WHERE, and JOIN statements to a view and present the data as if the data were coming from one single table.</a:t>
            </a:r>
          </a:p>
        </p:txBody>
      </p:sp>
      <p:sp>
        <p:nvSpPr>
          <p:cNvPr id="43013" name="Rectangle 4"/>
          <p:cNvSpPr>
            <a:spLocks noChangeArrowheads="1"/>
          </p:cNvSpPr>
          <p:nvPr/>
        </p:nvSpPr>
        <p:spPr bwMode="auto">
          <a:xfrm>
            <a:off x="1173162" y="3505200"/>
            <a:ext cx="4466431"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dirty="0">
                <a:solidFill>
                  <a:srgbClr val="000000"/>
                </a:solidFill>
              </a:rPr>
              <a:t>CREATE VIEW </a:t>
            </a:r>
            <a:r>
              <a:rPr lang="en-US" altLang="en-US" dirty="0" smtClean="0">
                <a:solidFill>
                  <a:srgbClr val="000000"/>
                </a:solidFill>
              </a:rPr>
              <a:t>Syntax:</a:t>
            </a:r>
            <a:endParaRPr lang="en-US" altLang="en-US" dirty="0">
              <a:solidFill>
                <a:srgbClr val="000000"/>
              </a:solidFill>
            </a:endParaRPr>
          </a:p>
        </p:txBody>
      </p:sp>
      <p:sp>
        <p:nvSpPr>
          <p:cNvPr id="43014" name="Rectangle 5"/>
          <p:cNvSpPr>
            <a:spLocks noChangeArrowheads="1"/>
          </p:cNvSpPr>
          <p:nvPr/>
        </p:nvSpPr>
        <p:spPr bwMode="auto">
          <a:xfrm>
            <a:off x="1173163" y="3962400"/>
            <a:ext cx="6096000" cy="1465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dirty="0">
                <a:solidFill>
                  <a:srgbClr val="0000FF"/>
                </a:solidFill>
                <a:latin typeface="Consolas" panose="020B0609020204030204" pitchFamily="49" charset="0"/>
                <a:cs typeface="Consolas" panose="020B0609020204030204" pitchFamily="49" charset="0"/>
              </a:rPr>
              <a:t>CREATE</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VIEW</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view_name</a:t>
            </a:r>
            <a:r>
              <a:rPr lang="en-US" altLang="en-US" dirty="0">
                <a:solidFill>
                  <a:srgbClr val="000000"/>
                </a:solidFill>
                <a:latin typeface="Consolas" panose="020B0609020204030204" pitchFamily="49" charset="0"/>
                <a:cs typeface="Consolas" panose="020B0609020204030204" pitchFamily="49" charset="0"/>
              </a:rPr>
              <a:t> </a:t>
            </a:r>
          </a:p>
          <a:p>
            <a:pPr>
              <a:buClrTx/>
              <a:buFontTx/>
              <a:buNone/>
            </a:pPr>
            <a:r>
              <a:rPr lang="en-US" altLang="en-US" dirty="0">
                <a:solidFill>
                  <a:srgbClr val="000000"/>
                </a:solidFill>
                <a:latin typeface="Consolas" panose="020B0609020204030204" pitchFamily="49" charset="0"/>
                <a:cs typeface="Consolas" panose="020B0609020204030204" pitchFamily="49" charset="0"/>
              </a:rPr>
              <a:t>AS</a:t>
            </a:r>
          </a:p>
          <a:p>
            <a:pPr>
              <a:buClrTx/>
              <a:buFontTx/>
              <a:buNone/>
            </a:pPr>
            <a:r>
              <a:rPr lang="en-US" altLang="en-US" dirty="0">
                <a:solidFill>
                  <a:srgbClr val="0000FF"/>
                </a:solidFill>
                <a:latin typeface="Consolas" panose="020B0609020204030204" pitchFamily="49" charset="0"/>
                <a:cs typeface="Consolas" panose="020B0609020204030204" pitchFamily="49" charset="0"/>
              </a:rPr>
              <a:t>SELECT</a:t>
            </a:r>
            <a:r>
              <a:rPr lang="en-US" altLang="en-US" dirty="0">
                <a:solidFill>
                  <a:srgbClr val="000000"/>
                </a:solidFill>
                <a:latin typeface="Consolas" panose="020B0609020204030204" pitchFamily="49" charset="0"/>
                <a:cs typeface="Consolas" panose="020B0609020204030204" pitchFamily="49" charset="0"/>
              </a:rPr>
              <a:t> column1</a:t>
            </a:r>
            <a:r>
              <a:rPr lang="en-US" altLang="en-US" dirty="0">
                <a:solidFill>
                  <a:srgbClr val="808080"/>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 column2</a:t>
            </a:r>
            <a:r>
              <a:rPr lang="en-US" altLang="en-US" dirty="0">
                <a:solidFill>
                  <a:srgbClr val="808080"/>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808080"/>
                </a:solidFill>
                <a:latin typeface="Consolas" panose="020B0609020204030204" pitchFamily="49" charset="0"/>
                <a:cs typeface="Consolas" panose="020B0609020204030204" pitchFamily="49" charset="0"/>
              </a:rPr>
              <a:t>...</a:t>
            </a:r>
          </a:p>
          <a:p>
            <a:pPr>
              <a:buClrTx/>
              <a:buFontTx/>
              <a:buNone/>
            </a:pPr>
            <a:r>
              <a:rPr lang="en-US" altLang="en-US" dirty="0">
                <a:solidFill>
                  <a:srgbClr val="0000FF"/>
                </a:solidFill>
                <a:latin typeface="Consolas" panose="020B0609020204030204" pitchFamily="49" charset="0"/>
                <a:cs typeface="Consolas" panose="020B0609020204030204" pitchFamily="49" charset="0"/>
              </a:rPr>
              <a:t>FROM</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table_name</a:t>
            </a:r>
            <a:endParaRPr lang="en-US" altLang="en-US" dirty="0">
              <a:solidFill>
                <a:srgbClr val="000000"/>
              </a:solidFill>
              <a:latin typeface="Consolas" panose="020B0609020204030204" pitchFamily="49" charset="0"/>
              <a:cs typeface="Consolas" panose="020B0609020204030204" pitchFamily="49" charset="0"/>
            </a:endParaRPr>
          </a:p>
          <a:p>
            <a:pPr>
              <a:buClrTx/>
              <a:buFontTx/>
              <a:buNone/>
            </a:pPr>
            <a:r>
              <a:rPr lang="en-US" altLang="en-US" dirty="0">
                <a:solidFill>
                  <a:srgbClr val="0000FF"/>
                </a:solidFill>
                <a:latin typeface="Consolas" panose="020B0609020204030204" pitchFamily="49" charset="0"/>
                <a:cs typeface="Consolas" panose="020B0609020204030204" pitchFamily="49" charset="0"/>
              </a:rPr>
              <a:t>WHERE</a:t>
            </a:r>
            <a:r>
              <a:rPr lang="en-US" altLang="en-US" dirty="0">
                <a:solidFill>
                  <a:srgbClr val="000000"/>
                </a:solidFill>
                <a:latin typeface="Consolas" panose="020B0609020204030204" pitchFamily="49" charset="0"/>
                <a:cs typeface="Consolas" panose="020B0609020204030204" pitchFamily="49" charset="0"/>
              </a:rPr>
              <a:t> condition</a:t>
            </a:r>
            <a:r>
              <a:rPr lang="en-US" altLang="en-US" dirty="0">
                <a:solidFill>
                  <a:srgbClr val="808080"/>
                </a:solidFill>
                <a:latin typeface="Consolas" panose="020B0609020204030204" pitchFamily="49" charset="0"/>
                <a:cs typeface="Consolas" panose="020B0609020204030204" pitchFamily="49" charset="0"/>
              </a:rPr>
              <a:t>;</a:t>
            </a:r>
          </a:p>
        </p:txBody>
      </p:sp>
    </p:spTree>
  </p:cSld>
  <p:clrMapOvr>
    <a:masterClrMapping/>
  </p:clrMapOvr>
  <p:transition>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49" name="Rectangle 1"/>
          <p:cNvSpPr>
            <a:spLocks noChangeArrowheads="1"/>
          </p:cNvSpPr>
          <p:nvPr/>
        </p:nvSpPr>
        <p:spPr bwMode="auto">
          <a:xfrm>
            <a:off x="1067594" y="76200"/>
            <a:ext cx="4153694" cy="641242"/>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88920" rIns="0" bIns="8892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anose="020F050202020403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anose="020F050202020403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anose="020F050202020403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anose="020F050202020403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anose="020F0502020204030204" pitchFamily="34" charset="0"/>
                <a:ea typeface="Microsoft YaHei" panose="020B0503020204020204" pitchFamily="34" charset="-122"/>
              </a:defRPr>
            </a:lvl9pPr>
          </a:lstStyle>
          <a:p>
            <a:pPr>
              <a:buSzPct val="100000"/>
              <a:defRPr/>
            </a:pPr>
            <a:r>
              <a:rPr lang="en-US" altLang="en-US" sz="3000" dirty="0" smtClean="0">
                <a:solidFill>
                  <a:srgbClr val="000000"/>
                </a:solidFill>
                <a:latin typeface="+mn-lt"/>
                <a:cs typeface="Segoe UI" panose="020B0502040204020203" pitchFamily="34" charset="0"/>
              </a:rPr>
              <a:t>SQL Server Data </a:t>
            </a:r>
            <a:r>
              <a:rPr lang="en-US" altLang="en-US" sz="3000" dirty="0" smtClean="0">
                <a:solidFill>
                  <a:srgbClr val="000000"/>
                </a:solidFill>
                <a:latin typeface="+mn-lt"/>
                <a:cs typeface="Segoe UI" panose="020B0502040204020203" pitchFamily="34" charset="0"/>
              </a:rPr>
              <a:t>Types</a:t>
            </a:r>
            <a:endParaRPr lang="en-US" altLang="en-US" sz="3000" dirty="0" smtClean="0">
              <a:solidFill>
                <a:srgbClr val="000000"/>
              </a:solidFill>
              <a:latin typeface="+mn-lt"/>
              <a:cs typeface="Segoe UI" panose="020B0502040204020203" pitchFamily="34" charset="0"/>
            </a:endParaRPr>
          </a:p>
        </p:txBody>
      </p:sp>
      <p:graphicFrame>
        <p:nvGraphicFramePr>
          <p:cNvPr id="27728" name="Group 80"/>
          <p:cNvGraphicFramePr>
            <a:graphicFrameLocks noGrp="1"/>
          </p:cNvGraphicFramePr>
          <p:nvPr>
            <p:extLst>
              <p:ext uri="{D42A27DB-BD31-4B8C-83A1-F6EECF244321}">
                <p14:modId xmlns:p14="http://schemas.microsoft.com/office/powerpoint/2010/main" val="1805780962"/>
              </p:ext>
            </p:extLst>
          </p:nvPr>
        </p:nvGraphicFramePr>
        <p:xfrm>
          <a:off x="1058863" y="914400"/>
          <a:ext cx="8953500" cy="5292721"/>
        </p:xfrm>
        <a:graphic>
          <a:graphicData uri="http://schemas.openxmlformats.org/drawingml/2006/table">
            <a:tbl>
              <a:tblPr/>
              <a:tblGrid>
                <a:gridCol w="1339028"/>
                <a:gridCol w="5104294"/>
                <a:gridCol w="2510178"/>
              </a:tblGrid>
              <a:tr h="479629">
                <a:tc gridSpan="3">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ctr" defTabSz="457200" rtl="0" eaLnBrk="1" fontAlgn="base" latinLnBrk="0" hangingPunct="1">
                        <a:lnSpc>
                          <a:spcPct val="3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200" b="1" i="0" u="none" strike="noStrike" cap="none" normalizeH="0" baseline="0" dirty="0" smtClean="0">
                          <a:ln>
                            <a:noFill/>
                          </a:ln>
                          <a:solidFill>
                            <a:srgbClr val="000000"/>
                          </a:solidFill>
                          <a:effectLst/>
                          <a:latin typeface="Calibri" panose="020F0502020204030204" pitchFamily="34" charset="0"/>
                          <a:ea typeface="Microsoft YaHei" panose="020B0503020204020204" pitchFamily="34" charset="-122"/>
                        </a:rPr>
                        <a:t>String data types</a:t>
                      </a:r>
                    </a:p>
                  </a:txBody>
                  <a:tcPr marL="9359" marR="9359" marT="419300" marB="0" anchor="b"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401091">
                <a:tc>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3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0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char(n)</a:t>
                      </a:r>
                    </a:p>
                  </a:txBody>
                  <a:tcPr marL="9359" marR="9359" marT="350796" marB="0"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solidFill>
                      <a:srgbClr val="F1F1F1"/>
                    </a:solidFill>
                  </a:tcPr>
                </a:tc>
                <a:tc>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3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0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Fixed width character string</a:t>
                      </a:r>
                    </a:p>
                  </a:txBody>
                  <a:tcPr marL="9359" marR="9359" marT="350796" marB="0"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solidFill>
                      <a:srgbClr val="F1F1F1"/>
                    </a:solidFill>
                  </a:tcPr>
                </a:tc>
                <a:tc>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3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0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8,000 characters</a:t>
                      </a:r>
                    </a:p>
                  </a:txBody>
                  <a:tcPr marL="9359" marR="9359" marT="350796" marB="0"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solidFill>
                      <a:srgbClr val="F1F1F1"/>
                    </a:solidFill>
                  </a:tcPr>
                </a:tc>
              </a:tr>
              <a:tr h="401091">
                <a:tc>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3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0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varchar(n)</a:t>
                      </a:r>
                    </a:p>
                  </a:txBody>
                  <a:tcPr marL="9359" marR="9359" marT="350796" marB="0"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3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0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Variable width character string</a:t>
                      </a:r>
                    </a:p>
                  </a:txBody>
                  <a:tcPr marL="9359" marR="9359" marT="350796" marB="0"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3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0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8,000 characters</a:t>
                      </a:r>
                    </a:p>
                  </a:txBody>
                  <a:tcPr marL="9359" marR="9359" marT="350796" marB="0"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noFill/>
                  </a:tcPr>
                </a:tc>
              </a:tr>
              <a:tr h="401091">
                <a:tc>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3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0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varchar(max)</a:t>
                      </a:r>
                    </a:p>
                  </a:txBody>
                  <a:tcPr marL="9359" marR="9359" marT="350796" marB="0"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solidFill>
                      <a:srgbClr val="F1F1F1"/>
                    </a:solidFill>
                  </a:tcPr>
                </a:tc>
                <a:tc>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3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000" b="0" i="0" u="none" strike="noStrike" cap="none" normalizeH="0" baseline="0" dirty="0" smtClean="0">
                          <a:ln>
                            <a:noFill/>
                          </a:ln>
                          <a:solidFill>
                            <a:srgbClr val="000000"/>
                          </a:solidFill>
                          <a:effectLst/>
                          <a:latin typeface="Calibri" panose="020F0502020204030204" pitchFamily="34" charset="0"/>
                          <a:ea typeface="Microsoft YaHei" panose="020B0503020204020204" pitchFamily="34" charset="-122"/>
                        </a:rPr>
                        <a:t>Variable width character string</a:t>
                      </a:r>
                    </a:p>
                  </a:txBody>
                  <a:tcPr marL="9359" marR="9359" marT="350796" marB="0"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solidFill>
                      <a:srgbClr val="F1F1F1"/>
                    </a:solidFill>
                  </a:tcPr>
                </a:tc>
                <a:tc>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3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0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1,073,741,824 characters</a:t>
                      </a:r>
                    </a:p>
                  </a:txBody>
                  <a:tcPr marL="9359" marR="9359" marT="350796" marB="0"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solidFill>
                      <a:srgbClr val="F1F1F1"/>
                    </a:solidFill>
                  </a:tcPr>
                </a:tc>
              </a:tr>
              <a:tr h="401091">
                <a:tc>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3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0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text</a:t>
                      </a:r>
                    </a:p>
                  </a:txBody>
                  <a:tcPr marL="9359" marR="9359" marT="350796" marB="0"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3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0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Variable width character string</a:t>
                      </a:r>
                    </a:p>
                  </a:txBody>
                  <a:tcPr marL="9359" marR="9359" marT="350796" marB="0"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3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0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2GB of text data</a:t>
                      </a:r>
                    </a:p>
                  </a:txBody>
                  <a:tcPr marL="9359" marR="9359" marT="350796" marB="0"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noFill/>
                  </a:tcPr>
                </a:tc>
              </a:tr>
              <a:tr h="401091">
                <a:tc>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3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0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nchar</a:t>
                      </a:r>
                    </a:p>
                  </a:txBody>
                  <a:tcPr marL="9359" marR="9359" marT="350796" marB="0"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solidFill>
                      <a:srgbClr val="F1F1F1"/>
                    </a:solidFill>
                  </a:tcPr>
                </a:tc>
                <a:tc>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3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0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Fixed width Unicode string</a:t>
                      </a:r>
                    </a:p>
                  </a:txBody>
                  <a:tcPr marL="9359" marR="9359" marT="350796" marB="0"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solidFill>
                      <a:srgbClr val="F1F1F1"/>
                    </a:solidFill>
                  </a:tcPr>
                </a:tc>
                <a:tc>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3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0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4,000 characters</a:t>
                      </a:r>
                    </a:p>
                  </a:txBody>
                  <a:tcPr marL="9359" marR="9359" marT="350796" marB="0"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solidFill>
                      <a:srgbClr val="F1F1F1"/>
                    </a:solidFill>
                  </a:tcPr>
                </a:tc>
              </a:tr>
              <a:tr h="401091">
                <a:tc>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3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0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nvarchar</a:t>
                      </a:r>
                    </a:p>
                  </a:txBody>
                  <a:tcPr marL="9359" marR="9359" marT="350796" marB="0"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3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0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Variable width Unicode string</a:t>
                      </a:r>
                    </a:p>
                  </a:txBody>
                  <a:tcPr marL="9359" marR="9359" marT="350796" marB="0"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3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0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4,000 characters</a:t>
                      </a:r>
                    </a:p>
                  </a:txBody>
                  <a:tcPr marL="9359" marR="9359" marT="350796" marB="0"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noFill/>
                  </a:tcPr>
                </a:tc>
              </a:tr>
              <a:tr h="401091">
                <a:tc>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3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0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nvarchar(max)</a:t>
                      </a:r>
                    </a:p>
                  </a:txBody>
                  <a:tcPr marL="9359" marR="9359" marT="350796" marB="0"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solidFill>
                      <a:srgbClr val="F1F1F1"/>
                    </a:solidFill>
                  </a:tcPr>
                </a:tc>
                <a:tc>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3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0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Variable width Unicode string</a:t>
                      </a:r>
                    </a:p>
                  </a:txBody>
                  <a:tcPr marL="9359" marR="9359" marT="350796" marB="0"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solidFill>
                      <a:srgbClr val="F1F1F1"/>
                    </a:solidFill>
                  </a:tcPr>
                </a:tc>
                <a:tc>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3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0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536,870,912 characters</a:t>
                      </a:r>
                    </a:p>
                  </a:txBody>
                  <a:tcPr marL="9359" marR="9359" marT="350796" marB="0"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solidFill>
                      <a:srgbClr val="F1F1F1"/>
                    </a:solidFill>
                  </a:tcPr>
                </a:tc>
              </a:tr>
              <a:tr h="401091">
                <a:tc>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3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000" b="0" i="0" u="none" strike="noStrike" cap="none" normalizeH="0" baseline="0" dirty="0" err="1" smtClean="0">
                          <a:ln>
                            <a:noFill/>
                          </a:ln>
                          <a:solidFill>
                            <a:srgbClr val="000000"/>
                          </a:solidFill>
                          <a:effectLst/>
                          <a:latin typeface="Calibri" panose="020F0502020204030204" pitchFamily="34" charset="0"/>
                          <a:ea typeface="Microsoft YaHei" panose="020B0503020204020204" pitchFamily="34" charset="-122"/>
                        </a:rPr>
                        <a:t>ntext</a:t>
                      </a:r>
                      <a:endParaRPr kumimoji="0" lang="en-US" altLang="en-US" sz="1000" b="0" i="0" u="none" strike="noStrike" cap="none" normalizeH="0" baseline="0" dirty="0" smtClean="0">
                        <a:ln>
                          <a:noFill/>
                        </a:ln>
                        <a:solidFill>
                          <a:srgbClr val="000000"/>
                        </a:solidFill>
                        <a:effectLst/>
                        <a:latin typeface="Calibri" panose="020F0502020204030204" pitchFamily="34" charset="0"/>
                        <a:ea typeface="Microsoft YaHei" panose="020B0503020204020204" pitchFamily="34" charset="-122"/>
                      </a:endParaRPr>
                    </a:p>
                  </a:txBody>
                  <a:tcPr marL="9359" marR="9359" marT="350796" marB="0"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3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000" b="0" i="0" u="none" strike="noStrike" cap="none" normalizeH="0" baseline="0" dirty="0" smtClean="0">
                          <a:ln>
                            <a:noFill/>
                          </a:ln>
                          <a:solidFill>
                            <a:srgbClr val="000000"/>
                          </a:solidFill>
                          <a:effectLst/>
                          <a:latin typeface="Calibri" panose="020F0502020204030204" pitchFamily="34" charset="0"/>
                          <a:ea typeface="Microsoft YaHei" panose="020B0503020204020204" pitchFamily="34" charset="-122"/>
                        </a:rPr>
                        <a:t>Variable width Unicode string</a:t>
                      </a:r>
                    </a:p>
                  </a:txBody>
                  <a:tcPr marL="9359" marR="9359" marT="350796" marB="0"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3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0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2GB of text data</a:t>
                      </a:r>
                    </a:p>
                  </a:txBody>
                  <a:tcPr marL="9359" marR="9359" marT="350796" marB="0"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noFill/>
                  </a:tcPr>
                </a:tc>
              </a:tr>
              <a:tr h="401091">
                <a:tc>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3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0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binary(n)</a:t>
                      </a:r>
                    </a:p>
                  </a:txBody>
                  <a:tcPr marL="9359" marR="9359" marT="350796" marB="0"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solidFill>
                      <a:srgbClr val="F1F1F1"/>
                    </a:solidFill>
                  </a:tcPr>
                </a:tc>
                <a:tc>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3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0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Fixed width binary string</a:t>
                      </a:r>
                    </a:p>
                  </a:txBody>
                  <a:tcPr marL="9359" marR="9359" marT="350796" marB="0"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solidFill>
                      <a:srgbClr val="F1F1F1"/>
                    </a:solidFill>
                  </a:tcPr>
                </a:tc>
                <a:tc>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3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0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8,000 bytes</a:t>
                      </a:r>
                    </a:p>
                  </a:txBody>
                  <a:tcPr marL="9359" marR="9359" marT="350796" marB="0"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solidFill>
                      <a:srgbClr val="F1F1F1"/>
                    </a:solidFill>
                  </a:tcPr>
                </a:tc>
              </a:tr>
              <a:tr h="401091">
                <a:tc>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3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0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varbinary</a:t>
                      </a:r>
                    </a:p>
                  </a:txBody>
                  <a:tcPr marL="9359" marR="9359" marT="350796" marB="0"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3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0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Variable width binary string</a:t>
                      </a:r>
                    </a:p>
                  </a:txBody>
                  <a:tcPr marL="9359" marR="9359" marT="350796" marB="0"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3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0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8,000 bytes</a:t>
                      </a:r>
                    </a:p>
                  </a:txBody>
                  <a:tcPr marL="9359" marR="9359" marT="350796" marB="0"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noFill/>
                  </a:tcPr>
                </a:tc>
              </a:tr>
              <a:tr h="401091">
                <a:tc>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3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0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varbinary(max)</a:t>
                      </a:r>
                    </a:p>
                  </a:txBody>
                  <a:tcPr marL="9359" marR="9359" marT="350796" marB="0"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solidFill>
                      <a:srgbClr val="F1F1F1"/>
                    </a:solidFill>
                  </a:tcPr>
                </a:tc>
                <a:tc>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3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0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Variable width binary string</a:t>
                      </a:r>
                    </a:p>
                  </a:txBody>
                  <a:tcPr marL="9359" marR="9359" marT="350796" marB="0"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solidFill>
                      <a:srgbClr val="F1F1F1"/>
                    </a:solidFill>
                  </a:tcPr>
                </a:tc>
                <a:tc>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3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0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2GB</a:t>
                      </a:r>
                    </a:p>
                  </a:txBody>
                  <a:tcPr marL="9359" marR="9359" marT="350796" marB="0"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solidFill>
                      <a:srgbClr val="F1F1F1"/>
                    </a:solidFill>
                  </a:tcPr>
                </a:tc>
              </a:tr>
              <a:tr h="401091">
                <a:tc>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3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0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image</a:t>
                      </a:r>
                    </a:p>
                  </a:txBody>
                  <a:tcPr marL="9359" marR="9359" marT="350796" marB="0"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3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000" b="0" i="0" u="none" strike="noStrike" cap="none" normalizeH="0" baseline="0" dirty="0" smtClean="0">
                          <a:ln>
                            <a:noFill/>
                          </a:ln>
                          <a:solidFill>
                            <a:srgbClr val="000000"/>
                          </a:solidFill>
                          <a:effectLst/>
                          <a:latin typeface="Calibri" panose="020F0502020204030204" pitchFamily="34" charset="0"/>
                          <a:ea typeface="Microsoft YaHei" panose="020B0503020204020204" pitchFamily="34" charset="-122"/>
                        </a:rPr>
                        <a:t>Variable width binary string</a:t>
                      </a:r>
                    </a:p>
                  </a:txBody>
                  <a:tcPr marL="9359" marR="9359" marT="350796" marB="0"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3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000" b="0" i="0" u="none" strike="noStrike" cap="none" normalizeH="0" baseline="0" dirty="0" smtClean="0">
                          <a:ln>
                            <a:noFill/>
                          </a:ln>
                          <a:solidFill>
                            <a:srgbClr val="000000"/>
                          </a:solidFill>
                          <a:effectLst/>
                          <a:latin typeface="Calibri" panose="020F0502020204030204" pitchFamily="34" charset="0"/>
                          <a:ea typeface="Microsoft YaHei" panose="020B0503020204020204" pitchFamily="34" charset="-122"/>
                        </a:rPr>
                        <a:t>2GB</a:t>
                      </a:r>
                    </a:p>
                  </a:txBody>
                  <a:tcPr marL="9359" marR="9359" marT="350796" marB="0"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2"/>
          <p:cNvGraphicFramePr>
            <a:graphicFrameLocks noGrp="1"/>
          </p:cNvGraphicFramePr>
          <p:nvPr>
            <p:extLst>
              <p:ext uri="{D42A27DB-BD31-4B8C-83A1-F6EECF244321}">
                <p14:modId xmlns:p14="http://schemas.microsoft.com/office/powerpoint/2010/main" val="3575648734"/>
              </p:ext>
            </p:extLst>
          </p:nvPr>
        </p:nvGraphicFramePr>
        <p:xfrm>
          <a:off x="1143794" y="990598"/>
          <a:ext cx="8610600" cy="5105402"/>
        </p:xfrm>
        <a:graphic>
          <a:graphicData uri="http://schemas.openxmlformats.org/drawingml/2006/table">
            <a:tbl>
              <a:tblPr/>
              <a:tblGrid>
                <a:gridCol w="1524000"/>
                <a:gridCol w="5715000"/>
                <a:gridCol w="1371600"/>
              </a:tblGrid>
              <a:tr h="671687">
                <a:tc gridSpan="3">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ctr" defTabSz="457200" rtl="0" eaLnBrk="1" fontAlgn="base" latinLnBrk="0" hangingPunct="1">
                        <a:lnSpc>
                          <a:spcPct val="3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200" b="1" i="0" u="none" strike="noStrike" cap="none" normalizeH="0" baseline="0" dirty="0" smtClean="0">
                          <a:ln>
                            <a:noFill/>
                          </a:ln>
                          <a:solidFill>
                            <a:srgbClr val="000000"/>
                          </a:solidFill>
                          <a:effectLst/>
                          <a:latin typeface="Calibri" panose="020F0502020204030204" pitchFamily="34" charset="0"/>
                          <a:ea typeface="Microsoft YaHei" panose="020B0503020204020204" pitchFamily="34" charset="-122"/>
                        </a:rPr>
                        <a:t>Date and Time data types:</a:t>
                      </a:r>
                    </a:p>
                  </a:txBody>
                  <a:tcPr marL="9360" marR="9360" marT="419268" marB="0" anchor="b"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561701">
                <a:tc>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3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000" b="1" i="0" u="none" strike="noStrike" cap="none" normalizeH="0" baseline="0" dirty="0" smtClean="0">
                          <a:ln>
                            <a:noFill/>
                          </a:ln>
                          <a:solidFill>
                            <a:srgbClr val="000000"/>
                          </a:solidFill>
                          <a:effectLst/>
                          <a:latin typeface="Calibri" panose="020F0502020204030204" pitchFamily="34" charset="0"/>
                          <a:ea typeface="Microsoft YaHei" panose="020B0503020204020204" pitchFamily="34" charset="-122"/>
                        </a:rPr>
                        <a:t>Data type</a:t>
                      </a:r>
                    </a:p>
                  </a:txBody>
                  <a:tcPr marL="9360" marR="9360" marT="350769" marB="0"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3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000" b="1" i="0" u="none" strike="noStrike" cap="none" normalizeH="0" baseline="0" dirty="0" smtClean="0">
                          <a:ln>
                            <a:noFill/>
                          </a:ln>
                          <a:solidFill>
                            <a:srgbClr val="000000"/>
                          </a:solidFill>
                          <a:effectLst/>
                          <a:latin typeface="Calibri" panose="020F0502020204030204" pitchFamily="34" charset="0"/>
                          <a:ea typeface="Microsoft YaHei" panose="020B0503020204020204" pitchFamily="34" charset="-122"/>
                        </a:rPr>
                        <a:t>Description</a:t>
                      </a:r>
                    </a:p>
                  </a:txBody>
                  <a:tcPr marL="9360" marR="9360" marT="350769" marB="0"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3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000" b="1"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Storage</a:t>
                      </a:r>
                    </a:p>
                  </a:txBody>
                  <a:tcPr marL="9360" marR="9360" marT="350769" marB="0"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noFill/>
                  </a:tcPr>
                </a:tc>
              </a:tr>
              <a:tr h="632136">
                <a:tc>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3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0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datetime</a:t>
                      </a:r>
                    </a:p>
                  </a:txBody>
                  <a:tcPr marL="9360" marR="9360" marT="350769" marB="0"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solidFill>
                      <a:srgbClr val="F1F1F1"/>
                    </a:solidFill>
                  </a:tcPr>
                </a:tc>
                <a:tc>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3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0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From January 1, 1753 to December 31, 9999 with an accuracy of 3.33 milliseconds</a:t>
                      </a:r>
                    </a:p>
                  </a:txBody>
                  <a:tcPr marL="9360" marR="9360" marT="350769" marB="0"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solidFill>
                      <a:srgbClr val="F1F1F1"/>
                    </a:solidFill>
                  </a:tcPr>
                </a:tc>
                <a:tc>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3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0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8 bytes</a:t>
                      </a:r>
                    </a:p>
                  </a:txBody>
                  <a:tcPr marL="9360" marR="9360" marT="350769" marB="0"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solidFill>
                      <a:srgbClr val="F1F1F1"/>
                    </a:solidFill>
                  </a:tcPr>
                </a:tc>
              </a:tr>
              <a:tr h="632136">
                <a:tc>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3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0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datetime2</a:t>
                      </a:r>
                    </a:p>
                  </a:txBody>
                  <a:tcPr marL="9360" marR="9360" marT="350769" marB="0"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3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0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From January 1, 0001 to December 31, 9999 with an accuracy of 100 nanoseconds</a:t>
                      </a:r>
                    </a:p>
                  </a:txBody>
                  <a:tcPr marL="9360" marR="9360" marT="350769" marB="0"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3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0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6-8 bytes</a:t>
                      </a:r>
                    </a:p>
                  </a:txBody>
                  <a:tcPr marL="9360" marR="9360" marT="350769" marB="0"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noFill/>
                  </a:tcPr>
                </a:tc>
              </a:tr>
              <a:tr h="613639">
                <a:tc>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3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000" b="0" i="0" u="none" strike="noStrike" cap="none" normalizeH="0" baseline="0" dirty="0" err="1" smtClean="0">
                          <a:ln>
                            <a:noFill/>
                          </a:ln>
                          <a:solidFill>
                            <a:srgbClr val="000000"/>
                          </a:solidFill>
                          <a:effectLst/>
                          <a:latin typeface="Calibri" panose="020F0502020204030204" pitchFamily="34" charset="0"/>
                          <a:ea typeface="Microsoft YaHei" panose="020B0503020204020204" pitchFamily="34" charset="-122"/>
                        </a:rPr>
                        <a:t>smalldatetime</a:t>
                      </a:r>
                      <a:endParaRPr kumimoji="0" lang="en-US" altLang="en-US" sz="1000" b="0" i="0" u="none" strike="noStrike" cap="none" normalizeH="0" baseline="0" dirty="0" smtClean="0">
                        <a:ln>
                          <a:noFill/>
                        </a:ln>
                        <a:solidFill>
                          <a:srgbClr val="000000"/>
                        </a:solidFill>
                        <a:effectLst/>
                        <a:latin typeface="Calibri" panose="020F0502020204030204" pitchFamily="34" charset="0"/>
                        <a:ea typeface="Microsoft YaHei" panose="020B0503020204020204" pitchFamily="34" charset="-122"/>
                      </a:endParaRPr>
                    </a:p>
                  </a:txBody>
                  <a:tcPr marL="9360" marR="9360" marT="350769" marB="0"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solidFill>
                      <a:srgbClr val="F1F1F1"/>
                    </a:solidFill>
                  </a:tcPr>
                </a:tc>
                <a:tc>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3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0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From January 1, 1900 to June 6, 2079 with an accuracy of 1 minute</a:t>
                      </a:r>
                    </a:p>
                  </a:txBody>
                  <a:tcPr marL="9360" marR="9360" marT="350769" marB="0"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solidFill>
                      <a:srgbClr val="F1F1F1"/>
                    </a:solidFill>
                  </a:tcPr>
                </a:tc>
                <a:tc>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3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0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4 bytes</a:t>
                      </a:r>
                    </a:p>
                  </a:txBody>
                  <a:tcPr marL="9360" marR="9360" marT="350769" marB="0"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solidFill>
                      <a:srgbClr val="F1F1F1"/>
                    </a:solidFill>
                  </a:tcPr>
                </a:tc>
              </a:tr>
              <a:tr h="613639">
                <a:tc>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3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0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date</a:t>
                      </a:r>
                    </a:p>
                  </a:txBody>
                  <a:tcPr marL="9360" marR="9360" marT="350769" marB="0"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3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0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Store a date only. From January 1, 0001 to December 31, 9999</a:t>
                      </a:r>
                    </a:p>
                  </a:txBody>
                  <a:tcPr marL="9360" marR="9360" marT="350769" marB="0"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3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0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3 bytes</a:t>
                      </a:r>
                    </a:p>
                  </a:txBody>
                  <a:tcPr marL="9360" marR="9360" marT="350769" marB="0"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noFill/>
                  </a:tcPr>
                </a:tc>
              </a:tr>
              <a:tr h="561701">
                <a:tc>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3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0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time</a:t>
                      </a:r>
                    </a:p>
                  </a:txBody>
                  <a:tcPr marL="9360" marR="9360" marT="350769" marB="0"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solidFill>
                      <a:srgbClr val="F1F1F1"/>
                    </a:solidFill>
                  </a:tcPr>
                </a:tc>
                <a:tc>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3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0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Store a time only to an accuracy of 100 nanoseconds</a:t>
                      </a:r>
                    </a:p>
                  </a:txBody>
                  <a:tcPr marL="9360" marR="9360" marT="350769" marB="0"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solidFill>
                      <a:srgbClr val="F1F1F1"/>
                    </a:solidFill>
                  </a:tcPr>
                </a:tc>
                <a:tc>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3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0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3-5 bytes</a:t>
                      </a:r>
                    </a:p>
                  </a:txBody>
                  <a:tcPr marL="9360" marR="9360" marT="350769" marB="0"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solidFill>
                      <a:srgbClr val="F1F1F1"/>
                    </a:solidFill>
                  </a:tcPr>
                </a:tc>
              </a:tr>
              <a:tr h="818763">
                <a:tc>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3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000" b="0" i="0" u="none" strike="noStrike" cap="none" normalizeH="0" baseline="0" dirty="0" smtClean="0">
                          <a:ln>
                            <a:noFill/>
                          </a:ln>
                          <a:solidFill>
                            <a:srgbClr val="000000"/>
                          </a:solidFill>
                          <a:effectLst/>
                          <a:latin typeface="Calibri" panose="020F0502020204030204" pitchFamily="34" charset="0"/>
                          <a:ea typeface="Microsoft YaHei" panose="020B0503020204020204" pitchFamily="34" charset="-122"/>
                        </a:rPr>
                        <a:t>timestamp</a:t>
                      </a:r>
                    </a:p>
                  </a:txBody>
                  <a:tcPr marL="9360" marR="9360" marT="350769" marB="0"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solidFill>
                      <a:srgbClr val="F1F1F1"/>
                    </a:solidFill>
                  </a:tcPr>
                </a:tc>
                <a:tc>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000" b="0" i="0" u="none" strike="noStrike" cap="none" normalizeH="0" baseline="0" dirty="0" smtClean="0">
                          <a:ln>
                            <a:noFill/>
                          </a:ln>
                          <a:solidFill>
                            <a:srgbClr val="000000"/>
                          </a:solidFill>
                          <a:effectLst/>
                          <a:latin typeface="Calibri" panose="020F0502020204030204" pitchFamily="34" charset="0"/>
                          <a:ea typeface="Microsoft YaHei" panose="020B0503020204020204" pitchFamily="34" charset="-122"/>
                        </a:rPr>
                        <a:t>Stores a unique number that gets updated every time a row gets created or modified. The timestamp value is based upon an internal clock and does not correspond to real time. Each table may have only one timestamp variable</a:t>
                      </a:r>
                    </a:p>
                  </a:txBody>
                  <a:tcPr marL="9360" marR="9360" marT="350769" marB="0"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solidFill>
                      <a:srgbClr val="F1F1F1"/>
                    </a:solidFill>
                  </a:tcPr>
                </a:tc>
                <a:tc>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3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000" b="0" i="0" u="none" strike="noStrike" cap="none" normalizeH="0" baseline="0" dirty="0" smtClean="0">
                          <a:ln>
                            <a:noFill/>
                          </a:ln>
                          <a:solidFill>
                            <a:srgbClr val="000000"/>
                          </a:solidFill>
                          <a:effectLst/>
                          <a:latin typeface="Calibri" panose="020F0502020204030204" pitchFamily="34" charset="0"/>
                          <a:ea typeface="Microsoft YaHei" panose="020B0503020204020204" pitchFamily="34" charset="-122"/>
                        </a:rPr>
                        <a:t> </a:t>
                      </a:r>
                    </a:p>
                  </a:txBody>
                  <a:tcPr marL="9360" marR="9360" marT="350769" marB="0"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solidFill>
                      <a:srgbClr val="F1F1F1"/>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229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950" y="-6350"/>
            <a:ext cx="11582400" cy="1622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291" name="Text Box 2"/>
          <p:cNvSpPr txBox="1">
            <a:spLocks noChangeArrowheads="1"/>
          </p:cNvSpPr>
          <p:nvPr/>
        </p:nvSpPr>
        <p:spPr bwMode="auto">
          <a:xfrm>
            <a:off x="963613" y="209550"/>
            <a:ext cx="10891837" cy="1190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chemeClr val="bg1"/>
                </a:solidFill>
                <a:latin typeface="Calibri" panose="020F0502020204030204" pitchFamily="34" charset="0"/>
                <a:ea typeface="Microsoft YaHei" panose="020B0503020204020204" pitchFamily="34" charset="-122"/>
              </a:defRPr>
            </a:lvl9pPr>
          </a:lstStyle>
          <a:p>
            <a:pPr eaLnBrk="1" hangingPunct="1">
              <a:buClrTx/>
              <a:buFontTx/>
              <a:buNone/>
            </a:pPr>
            <a:r>
              <a:rPr lang="en-US" altLang="en-US" sz="3600" b="1">
                <a:solidFill>
                  <a:srgbClr val="FFFFFF"/>
                </a:solidFill>
              </a:rPr>
              <a:t>SQL BASICS:</a:t>
            </a:r>
            <a:br>
              <a:rPr lang="en-US" altLang="en-US" sz="3600" b="1">
                <a:solidFill>
                  <a:srgbClr val="FFFFFF"/>
                </a:solidFill>
              </a:rPr>
            </a:br>
            <a:r>
              <a:rPr lang="en-US" altLang="en-US" sz="3600" b="1">
                <a:solidFill>
                  <a:srgbClr val="FFFFFF"/>
                </a:solidFill>
              </a:rPr>
              <a:t>INTRODUCTION</a:t>
            </a:r>
          </a:p>
        </p:txBody>
      </p:sp>
      <p:sp>
        <p:nvSpPr>
          <p:cNvPr id="12292" name="Rectangle 3"/>
          <p:cNvSpPr>
            <a:spLocks noChangeArrowheads="1"/>
          </p:cNvSpPr>
          <p:nvPr/>
        </p:nvSpPr>
        <p:spPr bwMode="auto">
          <a:xfrm>
            <a:off x="1029653" y="2293030"/>
            <a:ext cx="9928225" cy="1236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bg1"/>
                </a:solidFill>
                <a:latin typeface="Calibri" panose="020F0502020204030204" pitchFamily="34" charset="0"/>
                <a:ea typeface="Microsoft YaHei" panose="020B0503020204020204" pitchFamily="34" charset="-122"/>
              </a:defRPr>
            </a:lvl9pPr>
          </a:lstStyle>
          <a:p>
            <a:pPr algn="just" eaLnBrk="1" hangingPunct="1">
              <a:lnSpc>
                <a:spcPts val="1800"/>
              </a:lnSpc>
              <a:buClrTx/>
              <a:buFontTx/>
              <a:buNone/>
            </a:pPr>
            <a:r>
              <a:rPr lang="en-US" altLang="en-US" sz="1400" dirty="0">
                <a:solidFill>
                  <a:srgbClr val="404040"/>
                </a:solidFill>
              </a:rPr>
              <a:t>SQL is Structured Query Language, which is a computer language for storing, manipulating and retrieving data stored in a relational database. SQL is the standard language for Relational Database System. All the Relational Database Management Systems (RDMS) like MySQL, MS Access, Oracle, Sybase, Informix, Postgres and SQL Server use SQL as their standard database language. Also, they are using different dialects, </a:t>
            </a:r>
          </a:p>
          <a:p>
            <a:pPr algn="just" eaLnBrk="1" hangingPunct="1">
              <a:lnSpc>
                <a:spcPts val="1800"/>
              </a:lnSpc>
              <a:buClrTx/>
              <a:buFontTx/>
              <a:buNone/>
            </a:pPr>
            <a:r>
              <a:rPr lang="en-US" altLang="en-US" sz="1400" dirty="0">
                <a:solidFill>
                  <a:srgbClr val="404040"/>
                </a:solidFill>
              </a:rPr>
              <a:t>such as: MS SQL Server using T-SQL, Oracle using PL/SQL, MS Access version of SQL is called JET SQL (native format) etc.</a:t>
            </a:r>
          </a:p>
        </p:txBody>
      </p:sp>
      <p:sp>
        <p:nvSpPr>
          <p:cNvPr id="12293" name="Rectangle 4"/>
          <p:cNvSpPr>
            <a:spLocks noChangeArrowheads="1"/>
          </p:cNvSpPr>
          <p:nvPr/>
        </p:nvSpPr>
        <p:spPr bwMode="auto">
          <a:xfrm>
            <a:off x="1026682" y="4572000"/>
            <a:ext cx="9647237" cy="1693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bg1"/>
                </a:solidFill>
                <a:latin typeface="Calibri" panose="020F0502020204030204" pitchFamily="34" charset="0"/>
                <a:ea typeface="Microsoft YaHei" panose="020B0503020204020204" pitchFamily="34" charset="-122"/>
              </a:defRPr>
            </a:lvl9pPr>
          </a:lstStyle>
          <a:p>
            <a:pPr algn="just" eaLnBrk="1" hangingPunct="1">
              <a:lnSpc>
                <a:spcPts val="1800"/>
              </a:lnSpc>
              <a:buClrTx/>
              <a:buFontTx/>
              <a:buNone/>
            </a:pPr>
            <a:r>
              <a:rPr lang="en-US" altLang="en-US" sz="1400" dirty="0">
                <a:solidFill>
                  <a:srgbClr val="404040"/>
                </a:solidFill>
              </a:rPr>
              <a:t>SQL is widely popular because it offers the following advantages: </a:t>
            </a:r>
          </a:p>
          <a:p>
            <a:pPr algn="just" eaLnBrk="1" hangingPunct="1">
              <a:lnSpc>
                <a:spcPts val="1800"/>
              </a:lnSpc>
              <a:buClr>
                <a:srgbClr val="404040"/>
              </a:buClr>
              <a:buSzPct val="45000"/>
              <a:buFont typeface="Wingdings" panose="05000000000000000000" pitchFamily="2" charset="2"/>
              <a:buChar char=""/>
            </a:pPr>
            <a:r>
              <a:rPr lang="en-US" altLang="en-US" sz="1400" dirty="0" smtClean="0">
                <a:solidFill>
                  <a:srgbClr val="404040"/>
                </a:solidFill>
              </a:rPr>
              <a:t> Allows </a:t>
            </a:r>
            <a:r>
              <a:rPr lang="en-US" altLang="en-US" sz="1400" dirty="0">
                <a:solidFill>
                  <a:srgbClr val="404040"/>
                </a:solidFill>
              </a:rPr>
              <a:t>users to access data in the relational database management systems. Allows users to describe the data</a:t>
            </a:r>
            <a:r>
              <a:rPr lang="en-US" altLang="en-US" sz="1400" dirty="0" smtClean="0">
                <a:solidFill>
                  <a:srgbClr val="404040"/>
                </a:solidFill>
              </a:rPr>
              <a:t>. </a:t>
            </a:r>
            <a:endParaRPr lang="en-US" altLang="en-US" sz="1400" dirty="0">
              <a:solidFill>
                <a:srgbClr val="404040"/>
              </a:solidFill>
            </a:endParaRPr>
          </a:p>
          <a:p>
            <a:pPr eaLnBrk="1" hangingPunct="1">
              <a:lnSpc>
                <a:spcPts val="1800"/>
              </a:lnSpc>
              <a:buClr>
                <a:srgbClr val="404040"/>
              </a:buClr>
              <a:buSzPct val="45000"/>
              <a:buFont typeface="Wingdings" panose="05000000000000000000" pitchFamily="2" charset="2"/>
              <a:buChar char=""/>
            </a:pPr>
            <a:r>
              <a:rPr lang="en-US" altLang="en-US" sz="1400" dirty="0" smtClean="0">
                <a:solidFill>
                  <a:srgbClr val="404040"/>
                </a:solidFill>
              </a:rPr>
              <a:t> Allows </a:t>
            </a:r>
            <a:r>
              <a:rPr lang="en-US" altLang="en-US" sz="1400" dirty="0">
                <a:solidFill>
                  <a:srgbClr val="404040"/>
                </a:solidFill>
              </a:rPr>
              <a:t>users to define the data in a database and manipulate that data. Allows   to   embed   within   other   languages   using   SQL   modules, libraries   &amp; pre-compilers</a:t>
            </a:r>
            <a:r>
              <a:rPr lang="en-US" altLang="en-US" sz="1400" dirty="0" smtClean="0">
                <a:solidFill>
                  <a:srgbClr val="404040"/>
                </a:solidFill>
              </a:rPr>
              <a:t>. </a:t>
            </a:r>
            <a:endParaRPr lang="en-US" altLang="en-US" sz="1400" dirty="0">
              <a:solidFill>
                <a:srgbClr val="404040"/>
              </a:solidFill>
            </a:endParaRPr>
          </a:p>
          <a:p>
            <a:pPr algn="just" eaLnBrk="1" hangingPunct="1">
              <a:lnSpc>
                <a:spcPts val="1800"/>
              </a:lnSpc>
              <a:buClr>
                <a:srgbClr val="404040"/>
              </a:buClr>
              <a:buSzPct val="45000"/>
              <a:buFont typeface="Wingdings" panose="05000000000000000000" pitchFamily="2" charset="2"/>
              <a:buChar char=""/>
            </a:pPr>
            <a:r>
              <a:rPr lang="en-US" altLang="en-US" sz="1400" dirty="0" smtClean="0">
                <a:solidFill>
                  <a:srgbClr val="404040"/>
                </a:solidFill>
              </a:rPr>
              <a:t> Allows </a:t>
            </a:r>
            <a:r>
              <a:rPr lang="en-US" altLang="en-US" sz="1400" dirty="0">
                <a:solidFill>
                  <a:srgbClr val="404040"/>
                </a:solidFill>
              </a:rPr>
              <a:t>users to create and drop databases and tables</a:t>
            </a:r>
            <a:r>
              <a:rPr lang="en-US" altLang="en-US" sz="1400" dirty="0" smtClean="0">
                <a:solidFill>
                  <a:srgbClr val="404040"/>
                </a:solidFill>
              </a:rPr>
              <a:t>. </a:t>
            </a:r>
            <a:endParaRPr lang="en-US" altLang="en-US" sz="1400" dirty="0">
              <a:solidFill>
                <a:srgbClr val="404040"/>
              </a:solidFill>
            </a:endParaRPr>
          </a:p>
          <a:p>
            <a:pPr algn="just" eaLnBrk="1" hangingPunct="1">
              <a:lnSpc>
                <a:spcPts val="1800"/>
              </a:lnSpc>
              <a:buClr>
                <a:srgbClr val="404040"/>
              </a:buClr>
              <a:buSzPct val="45000"/>
              <a:buFont typeface="Wingdings" panose="05000000000000000000" pitchFamily="2" charset="2"/>
              <a:buChar char=""/>
            </a:pPr>
            <a:r>
              <a:rPr lang="en-US" altLang="en-US" sz="1400" dirty="0" smtClean="0">
                <a:solidFill>
                  <a:srgbClr val="404040"/>
                </a:solidFill>
              </a:rPr>
              <a:t> Allows </a:t>
            </a:r>
            <a:r>
              <a:rPr lang="en-US" altLang="en-US" sz="1400" dirty="0">
                <a:solidFill>
                  <a:srgbClr val="404040"/>
                </a:solidFill>
              </a:rPr>
              <a:t>users to create view, stored procedure, functions in a database</a:t>
            </a:r>
            <a:r>
              <a:rPr lang="en-US" altLang="en-US" sz="1400" dirty="0" smtClean="0">
                <a:solidFill>
                  <a:srgbClr val="404040"/>
                </a:solidFill>
              </a:rPr>
              <a:t>. </a:t>
            </a:r>
            <a:endParaRPr lang="en-US" altLang="en-US" sz="1400" dirty="0">
              <a:solidFill>
                <a:srgbClr val="404040"/>
              </a:solidFill>
            </a:endParaRPr>
          </a:p>
          <a:p>
            <a:pPr algn="just" eaLnBrk="1" hangingPunct="1">
              <a:lnSpc>
                <a:spcPts val="1800"/>
              </a:lnSpc>
              <a:buClr>
                <a:srgbClr val="404040"/>
              </a:buClr>
              <a:buSzPct val="45000"/>
              <a:buFont typeface="Wingdings" panose="05000000000000000000" pitchFamily="2" charset="2"/>
              <a:buChar char=""/>
            </a:pPr>
            <a:r>
              <a:rPr lang="en-US" altLang="en-US" sz="1400" dirty="0" smtClean="0">
                <a:solidFill>
                  <a:srgbClr val="404040"/>
                </a:solidFill>
              </a:rPr>
              <a:t> Allows </a:t>
            </a:r>
            <a:r>
              <a:rPr lang="en-US" altLang="en-US" sz="1400" dirty="0">
                <a:solidFill>
                  <a:srgbClr val="404040"/>
                </a:solidFill>
              </a:rPr>
              <a:t>users to set permissions on tables, procedures and views</a:t>
            </a:r>
            <a:r>
              <a:rPr lang="en-US" altLang="en-US" sz="1400" dirty="0" smtClean="0">
                <a:solidFill>
                  <a:srgbClr val="404040"/>
                </a:solidFill>
              </a:rPr>
              <a:t>. </a:t>
            </a:r>
            <a:endParaRPr lang="en-US" altLang="en-US" sz="1400" dirty="0">
              <a:solidFill>
                <a:srgbClr val="404040"/>
              </a:solidFill>
            </a:endParaRPr>
          </a:p>
        </p:txBody>
      </p:sp>
      <p:sp>
        <p:nvSpPr>
          <p:cNvPr id="12294" name="Rectangle 5"/>
          <p:cNvSpPr>
            <a:spLocks noChangeArrowheads="1"/>
          </p:cNvSpPr>
          <p:nvPr/>
        </p:nvSpPr>
        <p:spPr bwMode="auto">
          <a:xfrm>
            <a:off x="1012825" y="1925638"/>
            <a:ext cx="1541463" cy="322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276225" indent="-276225">
              <a:buClr>
                <a:srgbClr val="000000"/>
              </a:buClr>
              <a:buSzPct val="100000"/>
              <a:buFont typeface="Times New Roman" panose="02020603050405020304" pitchFamily="18" charset="0"/>
              <a:tabLst>
                <a:tab pos="276225" algn="l"/>
                <a:tab pos="733425" algn="l"/>
                <a:tab pos="1190625" algn="l"/>
                <a:tab pos="1647825" algn="l"/>
                <a:tab pos="2105025" algn="l"/>
                <a:tab pos="2562225" algn="l"/>
                <a:tab pos="3019425" algn="l"/>
                <a:tab pos="3476625" algn="l"/>
                <a:tab pos="3933825" algn="l"/>
                <a:tab pos="4391025" algn="l"/>
                <a:tab pos="4848225" algn="l"/>
                <a:tab pos="5305425" algn="l"/>
                <a:tab pos="5762625" algn="l"/>
                <a:tab pos="6219825" algn="l"/>
                <a:tab pos="6677025" algn="l"/>
                <a:tab pos="7134225" algn="l"/>
                <a:tab pos="7591425" algn="l"/>
                <a:tab pos="8048625" algn="l"/>
                <a:tab pos="8505825" algn="l"/>
                <a:tab pos="8963025" algn="l"/>
                <a:tab pos="9420225"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276225" algn="l"/>
                <a:tab pos="733425" algn="l"/>
                <a:tab pos="1190625" algn="l"/>
                <a:tab pos="1647825" algn="l"/>
                <a:tab pos="2105025" algn="l"/>
                <a:tab pos="2562225" algn="l"/>
                <a:tab pos="3019425" algn="l"/>
                <a:tab pos="3476625" algn="l"/>
                <a:tab pos="3933825" algn="l"/>
                <a:tab pos="4391025" algn="l"/>
                <a:tab pos="4848225" algn="l"/>
                <a:tab pos="5305425" algn="l"/>
                <a:tab pos="5762625" algn="l"/>
                <a:tab pos="6219825" algn="l"/>
                <a:tab pos="6677025" algn="l"/>
                <a:tab pos="7134225" algn="l"/>
                <a:tab pos="7591425" algn="l"/>
                <a:tab pos="8048625" algn="l"/>
                <a:tab pos="8505825" algn="l"/>
                <a:tab pos="8963025" algn="l"/>
                <a:tab pos="9420225"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276225" algn="l"/>
                <a:tab pos="733425" algn="l"/>
                <a:tab pos="1190625" algn="l"/>
                <a:tab pos="1647825" algn="l"/>
                <a:tab pos="2105025" algn="l"/>
                <a:tab pos="2562225" algn="l"/>
                <a:tab pos="3019425" algn="l"/>
                <a:tab pos="3476625" algn="l"/>
                <a:tab pos="3933825" algn="l"/>
                <a:tab pos="4391025" algn="l"/>
                <a:tab pos="4848225" algn="l"/>
                <a:tab pos="5305425" algn="l"/>
                <a:tab pos="5762625" algn="l"/>
                <a:tab pos="6219825" algn="l"/>
                <a:tab pos="6677025" algn="l"/>
                <a:tab pos="7134225" algn="l"/>
                <a:tab pos="7591425" algn="l"/>
                <a:tab pos="8048625" algn="l"/>
                <a:tab pos="8505825" algn="l"/>
                <a:tab pos="8963025" algn="l"/>
                <a:tab pos="9420225"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276225" algn="l"/>
                <a:tab pos="733425" algn="l"/>
                <a:tab pos="1190625" algn="l"/>
                <a:tab pos="1647825" algn="l"/>
                <a:tab pos="2105025" algn="l"/>
                <a:tab pos="2562225" algn="l"/>
                <a:tab pos="3019425" algn="l"/>
                <a:tab pos="3476625" algn="l"/>
                <a:tab pos="3933825" algn="l"/>
                <a:tab pos="4391025" algn="l"/>
                <a:tab pos="4848225" algn="l"/>
                <a:tab pos="5305425" algn="l"/>
                <a:tab pos="5762625" algn="l"/>
                <a:tab pos="6219825" algn="l"/>
                <a:tab pos="6677025" algn="l"/>
                <a:tab pos="7134225" algn="l"/>
                <a:tab pos="7591425" algn="l"/>
                <a:tab pos="8048625" algn="l"/>
                <a:tab pos="8505825" algn="l"/>
                <a:tab pos="8963025" algn="l"/>
                <a:tab pos="9420225"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276225" algn="l"/>
                <a:tab pos="733425" algn="l"/>
                <a:tab pos="1190625" algn="l"/>
                <a:tab pos="1647825" algn="l"/>
                <a:tab pos="2105025" algn="l"/>
                <a:tab pos="2562225" algn="l"/>
                <a:tab pos="3019425" algn="l"/>
                <a:tab pos="3476625" algn="l"/>
                <a:tab pos="3933825" algn="l"/>
                <a:tab pos="4391025" algn="l"/>
                <a:tab pos="4848225" algn="l"/>
                <a:tab pos="5305425" algn="l"/>
                <a:tab pos="5762625" algn="l"/>
                <a:tab pos="6219825" algn="l"/>
                <a:tab pos="6677025" algn="l"/>
                <a:tab pos="7134225" algn="l"/>
                <a:tab pos="7591425" algn="l"/>
                <a:tab pos="8048625" algn="l"/>
                <a:tab pos="8505825" algn="l"/>
                <a:tab pos="8963025" algn="l"/>
                <a:tab pos="9420225"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276225" algn="l"/>
                <a:tab pos="733425" algn="l"/>
                <a:tab pos="1190625" algn="l"/>
                <a:tab pos="1647825" algn="l"/>
                <a:tab pos="2105025" algn="l"/>
                <a:tab pos="2562225" algn="l"/>
                <a:tab pos="3019425" algn="l"/>
                <a:tab pos="3476625" algn="l"/>
                <a:tab pos="3933825" algn="l"/>
                <a:tab pos="4391025" algn="l"/>
                <a:tab pos="4848225" algn="l"/>
                <a:tab pos="5305425" algn="l"/>
                <a:tab pos="5762625" algn="l"/>
                <a:tab pos="6219825" algn="l"/>
                <a:tab pos="6677025" algn="l"/>
                <a:tab pos="7134225" algn="l"/>
                <a:tab pos="7591425" algn="l"/>
                <a:tab pos="8048625" algn="l"/>
                <a:tab pos="8505825" algn="l"/>
                <a:tab pos="8963025" algn="l"/>
                <a:tab pos="9420225"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276225" algn="l"/>
                <a:tab pos="733425" algn="l"/>
                <a:tab pos="1190625" algn="l"/>
                <a:tab pos="1647825" algn="l"/>
                <a:tab pos="2105025" algn="l"/>
                <a:tab pos="2562225" algn="l"/>
                <a:tab pos="3019425" algn="l"/>
                <a:tab pos="3476625" algn="l"/>
                <a:tab pos="3933825" algn="l"/>
                <a:tab pos="4391025" algn="l"/>
                <a:tab pos="4848225" algn="l"/>
                <a:tab pos="5305425" algn="l"/>
                <a:tab pos="5762625" algn="l"/>
                <a:tab pos="6219825" algn="l"/>
                <a:tab pos="6677025" algn="l"/>
                <a:tab pos="7134225" algn="l"/>
                <a:tab pos="7591425" algn="l"/>
                <a:tab pos="8048625" algn="l"/>
                <a:tab pos="8505825" algn="l"/>
                <a:tab pos="8963025" algn="l"/>
                <a:tab pos="9420225"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276225" algn="l"/>
                <a:tab pos="733425" algn="l"/>
                <a:tab pos="1190625" algn="l"/>
                <a:tab pos="1647825" algn="l"/>
                <a:tab pos="2105025" algn="l"/>
                <a:tab pos="2562225" algn="l"/>
                <a:tab pos="3019425" algn="l"/>
                <a:tab pos="3476625" algn="l"/>
                <a:tab pos="3933825" algn="l"/>
                <a:tab pos="4391025" algn="l"/>
                <a:tab pos="4848225" algn="l"/>
                <a:tab pos="5305425" algn="l"/>
                <a:tab pos="5762625" algn="l"/>
                <a:tab pos="6219825" algn="l"/>
                <a:tab pos="6677025" algn="l"/>
                <a:tab pos="7134225" algn="l"/>
                <a:tab pos="7591425" algn="l"/>
                <a:tab pos="8048625" algn="l"/>
                <a:tab pos="8505825" algn="l"/>
                <a:tab pos="8963025" algn="l"/>
                <a:tab pos="9420225"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276225" algn="l"/>
                <a:tab pos="733425" algn="l"/>
                <a:tab pos="1190625" algn="l"/>
                <a:tab pos="1647825" algn="l"/>
                <a:tab pos="2105025" algn="l"/>
                <a:tab pos="2562225" algn="l"/>
                <a:tab pos="3019425" algn="l"/>
                <a:tab pos="3476625" algn="l"/>
                <a:tab pos="3933825" algn="l"/>
                <a:tab pos="4391025" algn="l"/>
                <a:tab pos="4848225" algn="l"/>
                <a:tab pos="5305425" algn="l"/>
                <a:tab pos="5762625" algn="l"/>
                <a:tab pos="6219825" algn="l"/>
                <a:tab pos="6677025" algn="l"/>
                <a:tab pos="7134225" algn="l"/>
                <a:tab pos="7591425" algn="l"/>
                <a:tab pos="8048625" algn="l"/>
                <a:tab pos="8505825" algn="l"/>
                <a:tab pos="8963025" algn="l"/>
                <a:tab pos="9420225" algn="l"/>
              </a:tabLst>
              <a:defRPr>
                <a:solidFill>
                  <a:schemeClr val="bg1"/>
                </a:solidFill>
                <a:latin typeface="Calibri" panose="020F0502020204030204" pitchFamily="34" charset="0"/>
                <a:ea typeface="Microsoft YaHei" panose="020B0503020204020204" pitchFamily="34" charset="-122"/>
              </a:defRPr>
            </a:lvl9pPr>
          </a:lstStyle>
          <a:p>
            <a:pPr algn="just" eaLnBrk="1" hangingPunct="1">
              <a:lnSpc>
                <a:spcPts val="1800"/>
              </a:lnSpc>
              <a:buClr>
                <a:srgbClr val="404040"/>
              </a:buClr>
              <a:buFont typeface="Wingdings" panose="05000000000000000000" pitchFamily="2" charset="2"/>
              <a:buChar char=""/>
            </a:pPr>
            <a:r>
              <a:rPr lang="en-US" altLang="en-US" sz="1400" dirty="0">
                <a:solidFill>
                  <a:srgbClr val="404040"/>
                </a:solidFill>
              </a:rPr>
              <a:t>What is SQL?</a:t>
            </a:r>
          </a:p>
        </p:txBody>
      </p:sp>
      <p:sp>
        <p:nvSpPr>
          <p:cNvPr id="12295" name="Rectangle 6"/>
          <p:cNvSpPr>
            <a:spLocks noChangeArrowheads="1"/>
          </p:cNvSpPr>
          <p:nvPr/>
        </p:nvSpPr>
        <p:spPr bwMode="auto">
          <a:xfrm>
            <a:off x="1026682" y="4220368"/>
            <a:ext cx="1189037"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marL="276225" indent="-276225">
              <a:buClr>
                <a:srgbClr val="000000"/>
              </a:buClr>
              <a:buSzPct val="100000"/>
              <a:buFont typeface="Times New Roman" panose="02020603050405020304" pitchFamily="18" charset="0"/>
              <a:tabLst>
                <a:tab pos="276225" algn="l"/>
                <a:tab pos="733425" algn="l"/>
                <a:tab pos="1190625" algn="l"/>
                <a:tab pos="1647825" algn="l"/>
                <a:tab pos="2105025" algn="l"/>
                <a:tab pos="2562225" algn="l"/>
                <a:tab pos="3019425" algn="l"/>
                <a:tab pos="3476625" algn="l"/>
                <a:tab pos="3933825" algn="l"/>
                <a:tab pos="4391025" algn="l"/>
                <a:tab pos="4848225" algn="l"/>
                <a:tab pos="5305425" algn="l"/>
                <a:tab pos="5762625" algn="l"/>
                <a:tab pos="6219825" algn="l"/>
                <a:tab pos="6677025" algn="l"/>
                <a:tab pos="7134225" algn="l"/>
                <a:tab pos="7591425" algn="l"/>
                <a:tab pos="8048625" algn="l"/>
                <a:tab pos="8505825" algn="l"/>
                <a:tab pos="8963025" algn="l"/>
                <a:tab pos="9420225"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276225" algn="l"/>
                <a:tab pos="733425" algn="l"/>
                <a:tab pos="1190625" algn="l"/>
                <a:tab pos="1647825" algn="l"/>
                <a:tab pos="2105025" algn="l"/>
                <a:tab pos="2562225" algn="l"/>
                <a:tab pos="3019425" algn="l"/>
                <a:tab pos="3476625" algn="l"/>
                <a:tab pos="3933825" algn="l"/>
                <a:tab pos="4391025" algn="l"/>
                <a:tab pos="4848225" algn="l"/>
                <a:tab pos="5305425" algn="l"/>
                <a:tab pos="5762625" algn="l"/>
                <a:tab pos="6219825" algn="l"/>
                <a:tab pos="6677025" algn="l"/>
                <a:tab pos="7134225" algn="l"/>
                <a:tab pos="7591425" algn="l"/>
                <a:tab pos="8048625" algn="l"/>
                <a:tab pos="8505825" algn="l"/>
                <a:tab pos="8963025" algn="l"/>
                <a:tab pos="9420225"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276225" algn="l"/>
                <a:tab pos="733425" algn="l"/>
                <a:tab pos="1190625" algn="l"/>
                <a:tab pos="1647825" algn="l"/>
                <a:tab pos="2105025" algn="l"/>
                <a:tab pos="2562225" algn="l"/>
                <a:tab pos="3019425" algn="l"/>
                <a:tab pos="3476625" algn="l"/>
                <a:tab pos="3933825" algn="l"/>
                <a:tab pos="4391025" algn="l"/>
                <a:tab pos="4848225" algn="l"/>
                <a:tab pos="5305425" algn="l"/>
                <a:tab pos="5762625" algn="l"/>
                <a:tab pos="6219825" algn="l"/>
                <a:tab pos="6677025" algn="l"/>
                <a:tab pos="7134225" algn="l"/>
                <a:tab pos="7591425" algn="l"/>
                <a:tab pos="8048625" algn="l"/>
                <a:tab pos="8505825" algn="l"/>
                <a:tab pos="8963025" algn="l"/>
                <a:tab pos="9420225"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276225" algn="l"/>
                <a:tab pos="733425" algn="l"/>
                <a:tab pos="1190625" algn="l"/>
                <a:tab pos="1647825" algn="l"/>
                <a:tab pos="2105025" algn="l"/>
                <a:tab pos="2562225" algn="l"/>
                <a:tab pos="3019425" algn="l"/>
                <a:tab pos="3476625" algn="l"/>
                <a:tab pos="3933825" algn="l"/>
                <a:tab pos="4391025" algn="l"/>
                <a:tab pos="4848225" algn="l"/>
                <a:tab pos="5305425" algn="l"/>
                <a:tab pos="5762625" algn="l"/>
                <a:tab pos="6219825" algn="l"/>
                <a:tab pos="6677025" algn="l"/>
                <a:tab pos="7134225" algn="l"/>
                <a:tab pos="7591425" algn="l"/>
                <a:tab pos="8048625" algn="l"/>
                <a:tab pos="8505825" algn="l"/>
                <a:tab pos="8963025" algn="l"/>
                <a:tab pos="9420225"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276225" algn="l"/>
                <a:tab pos="733425" algn="l"/>
                <a:tab pos="1190625" algn="l"/>
                <a:tab pos="1647825" algn="l"/>
                <a:tab pos="2105025" algn="l"/>
                <a:tab pos="2562225" algn="l"/>
                <a:tab pos="3019425" algn="l"/>
                <a:tab pos="3476625" algn="l"/>
                <a:tab pos="3933825" algn="l"/>
                <a:tab pos="4391025" algn="l"/>
                <a:tab pos="4848225" algn="l"/>
                <a:tab pos="5305425" algn="l"/>
                <a:tab pos="5762625" algn="l"/>
                <a:tab pos="6219825" algn="l"/>
                <a:tab pos="6677025" algn="l"/>
                <a:tab pos="7134225" algn="l"/>
                <a:tab pos="7591425" algn="l"/>
                <a:tab pos="8048625" algn="l"/>
                <a:tab pos="8505825" algn="l"/>
                <a:tab pos="8963025" algn="l"/>
                <a:tab pos="9420225"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276225" algn="l"/>
                <a:tab pos="733425" algn="l"/>
                <a:tab pos="1190625" algn="l"/>
                <a:tab pos="1647825" algn="l"/>
                <a:tab pos="2105025" algn="l"/>
                <a:tab pos="2562225" algn="l"/>
                <a:tab pos="3019425" algn="l"/>
                <a:tab pos="3476625" algn="l"/>
                <a:tab pos="3933825" algn="l"/>
                <a:tab pos="4391025" algn="l"/>
                <a:tab pos="4848225" algn="l"/>
                <a:tab pos="5305425" algn="l"/>
                <a:tab pos="5762625" algn="l"/>
                <a:tab pos="6219825" algn="l"/>
                <a:tab pos="6677025" algn="l"/>
                <a:tab pos="7134225" algn="l"/>
                <a:tab pos="7591425" algn="l"/>
                <a:tab pos="8048625" algn="l"/>
                <a:tab pos="8505825" algn="l"/>
                <a:tab pos="8963025" algn="l"/>
                <a:tab pos="9420225"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276225" algn="l"/>
                <a:tab pos="733425" algn="l"/>
                <a:tab pos="1190625" algn="l"/>
                <a:tab pos="1647825" algn="l"/>
                <a:tab pos="2105025" algn="l"/>
                <a:tab pos="2562225" algn="l"/>
                <a:tab pos="3019425" algn="l"/>
                <a:tab pos="3476625" algn="l"/>
                <a:tab pos="3933825" algn="l"/>
                <a:tab pos="4391025" algn="l"/>
                <a:tab pos="4848225" algn="l"/>
                <a:tab pos="5305425" algn="l"/>
                <a:tab pos="5762625" algn="l"/>
                <a:tab pos="6219825" algn="l"/>
                <a:tab pos="6677025" algn="l"/>
                <a:tab pos="7134225" algn="l"/>
                <a:tab pos="7591425" algn="l"/>
                <a:tab pos="8048625" algn="l"/>
                <a:tab pos="8505825" algn="l"/>
                <a:tab pos="8963025" algn="l"/>
                <a:tab pos="9420225"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276225" algn="l"/>
                <a:tab pos="733425" algn="l"/>
                <a:tab pos="1190625" algn="l"/>
                <a:tab pos="1647825" algn="l"/>
                <a:tab pos="2105025" algn="l"/>
                <a:tab pos="2562225" algn="l"/>
                <a:tab pos="3019425" algn="l"/>
                <a:tab pos="3476625" algn="l"/>
                <a:tab pos="3933825" algn="l"/>
                <a:tab pos="4391025" algn="l"/>
                <a:tab pos="4848225" algn="l"/>
                <a:tab pos="5305425" algn="l"/>
                <a:tab pos="5762625" algn="l"/>
                <a:tab pos="6219825" algn="l"/>
                <a:tab pos="6677025" algn="l"/>
                <a:tab pos="7134225" algn="l"/>
                <a:tab pos="7591425" algn="l"/>
                <a:tab pos="8048625" algn="l"/>
                <a:tab pos="8505825" algn="l"/>
                <a:tab pos="8963025" algn="l"/>
                <a:tab pos="9420225"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276225" algn="l"/>
                <a:tab pos="733425" algn="l"/>
                <a:tab pos="1190625" algn="l"/>
                <a:tab pos="1647825" algn="l"/>
                <a:tab pos="2105025" algn="l"/>
                <a:tab pos="2562225" algn="l"/>
                <a:tab pos="3019425" algn="l"/>
                <a:tab pos="3476625" algn="l"/>
                <a:tab pos="3933825" algn="l"/>
                <a:tab pos="4391025" algn="l"/>
                <a:tab pos="4848225" algn="l"/>
                <a:tab pos="5305425" algn="l"/>
                <a:tab pos="5762625" algn="l"/>
                <a:tab pos="6219825" algn="l"/>
                <a:tab pos="6677025" algn="l"/>
                <a:tab pos="7134225" algn="l"/>
                <a:tab pos="7591425" algn="l"/>
                <a:tab pos="8048625" algn="l"/>
                <a:tab pos="8505825" algn="l"/>
                <a:tab pos="8963025" algn="l"/>
                <a:tab pos="9420225" algn="l"/>
              </a:tabLst>
              <a:defRPr>
                <a:solidFill>
                  <a:schemeClr val="bg1"/>
                </a:solidFill>
                <a:latin typeface="Calibri" panose="020F0502020204030204" pitchFamily="34" charset="0"/>
                <a:ea typeface="Microsoft YaHei" panose="020B0503020204020204" pitchFamily="34" charset="-122"/>
              </a:defRPr>
            </a:lvl9pPr>
          </a:lstStyle>
          <a:p>
            <a:pPr>
              <a:buFont typeface="Wingdings" panose="05000000000000000000" pitchFamily="2" charset="2"/>
              <a:buChar char=""/>
            </a:pPr>
            <a:r>
              <a:rPr lang="en-US" altLang="en-US" sz="1400" dirty="0">
                <a:solidFill>
                  <a:srgbClr val="000000"/>
                </a:solidFill>
              </a:rPr>
              <a:t>Why SQL?</a:t>
            </a:r>
          </a:p>
        </p:txBody>
      </p:sp>
    </p:spTree>
  </p:cSld>
  <p:clrMapOvr>
    <a:masterClrMapping/>
  </p:clrMapOvr>
  <p:transition>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28673" name="Group 1"/>
          <p:cNvGraphicFramePr>
            <a:graphicFrameLocks noGrp="1"/>
          </p:cNvGraphicFramePr>
          <p:nvPr>
            <p:extLst>
              <p:ext uri="{D42A27DB-BD31-4B8C-83A1-F6EECF244321}">
                <p14:modId xmlns:p14="http://schemas.microsoft.com/office/powerpoint/2010/main" val="1402123007"/>
              </p:ext>
            </p:extLst>
          </p:nvPr>
        </p:nvGraphicFramePr>
        <p:xfrm>
          <a:off x="704850" y="0"/>
          <a:ext cx="11411743" cy="7472653"/>
        </p:xfrm>
        <a:graphic>
          <a:graphicData uri="http://schemas.openxmlformats.org/drawingml/2006/table">
            <a:tbl>
              <a:tblPr/>
              <a:tblGrid>
                <a:gridCol w="1124744"/>
                <a:gridCol w="9296400"/>
                <a:gridCol w="990599"/>
              </a:tblGrid>
              <a:tr h="452437">
                <a:tc gridSpan="3">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ctr" defTabSz="457200" rtl="0" eaLnBrk="1" fontAlgn="base" latinLnBrk="0" hangingPunct="1">
                        <a:lnSpc>
                          <a:spcPct val="3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kumimoji="0" lang="en-US" altLang="en-US" sz="1000" b="1" i="0" u="none" strike="noStrike" cap="none" normalizeH="0" baseline="0" dirty="0" smtClean="0">
                          <a:ln>
                            <a:noFill/>
                          </a:ln>
                          <a:solidFill>
                            <a:srgbClr val="000000"/>
                          </a:solidFill>
                          <a:effectLst/>
                          <a:latin typeface="Calibri" panose="020F0502020204030204" pitchFamily="34" charset="0"/>
                          <a:ea typeface="Microsoft YaHei" panose="020B0503020204020204" pitchFamily="34" charset="-122"/>
                        </a:rPr>
                        <a:t>Numeric data types:</a:t>
                      </a:r>
                    </a:p>
                  </a:txBody>
                  <a:tcPr marL="7560" marR="7560" marT="348953" marB="0" anchor="b"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399242">
                <a:tc>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3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kumimoji="0" lang="en-US" altLang="en-US" sz="10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bit</a:t>
                      </a:r>
                    </a:p>
                  </a:txBody>
                  <a:tcPr marL="7560" marR="7560" marT="348953" marB="0"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solidFill>
                      <a:srgbClr val="F1F1F1"/>
                    </a:solidFill>
                  </a:tcPr>
                </a:tc>
                <a:tc>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3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kumimoji="0" lang="en-US" altLang="en-US" sz="1000" b="0" i="0" u="none" strike="noStrike" cap="none" normalizeH="0" baseline="0" dirty="0" smtClean="0">
                          <a:ln>
                            <a:noFill/>
                          </a:ln>
                          <a:solidFill>
                            <a:srgbClr val="000000"/>
                          </a:solidFill>
                          <a:effectLst/>
                          <a:latin typeface="Calibri" panose="020F0502020204030204" pitchFamily="34" charset="0"/>
                          <a:ea typeface="Microsoft YaHei" panose="020B0503020204020204" pitchFamily="34" charset="-122"/>
                        </a:rPr>
                        <a:t>Integer that can be 0, 1, or NULL</a:t>
                      </a:r>
                    </a:p>
                  </a:txBody>
                  <a:tcPr marL="7560" marR="7560" marT="348953" marB="0"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solidFill>
                      <a:srgbClr val="F1F1F1"/>
                    </a:solidFill>
                  </a:tcPr>
                </a:tc>
                <a:tc>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3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kumimoji="0" lang="en-US" altLang="en-US" sz="10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 </a:t>
                      </a:r>
                    </a:p>
                  </a:txBody>
                  <a:tcPr marL="7560" marR="7560" marT="348953" marB="0"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solidFill>
                      <a:srgbClr val="F1F1F1"/>
                    </a:solidFill>
                  </a:tcPr>
                </a:tc>
              </a:tr>
              <a:tr h="399242">
                <a:tc>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3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kumimoji="0" lang="en-US" altLang="en-US" sz="10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tinyint </a:t>
                      </a:r>
                    </a:p>
                  </a:txBody>
                  <a:tcPr marL="7560" marR="7560" marT="348953" marB="0"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3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kumimoji="0" lang="en-US" altLang="en-US" sz="1000" b="0" i="0" u="none" strike="noStrike" cap="none" normalizeH="0" baseline="0" dirty="0" smtClean="0">
                          <a:ln>
                            <a:noFill/>
                          </a:ln>
                          <a:solidFill>
                            <a:srgbClr val="000000"/>
                          </a:solidFill>
                          <a:effectLst/>
                          <a:latin typeface="Calibri" panose="020F0502020204030204" pitchFamily="34" charset="0"/>
                          <a:ea typeface="Microsoft YaHei" panose="020B0503020204020204" pitchFamily="34" charset="-122"/>
                        </a:rPr>
                        <a:t>Allows whole numbers from 0 to 255</a:t>
                      </a:r>
                    </a:p>
                  </a:txBody>
                  <a:tcPr marL="7560" marR="7560" marT="348953" marB="0"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3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kumimoji="0" lang="en-US" altLang="en-US" sz="10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1 byte</a:t>
                      </a:r>
                    </a:p>
                  </a:txBody>
                  <a:tcPr marL="7560" marR="7560" marT="348953" marB="0"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noFill/>
                  </a:tcPr>
                </a:tc>
              </a:tr>
              <a:tr h="399242">
                <a:tc>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3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kumimoji="0" lang="en-US" altLang="en-US" sz="10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smallint </a:t>
                      </a:r>
                    </a:p>
                  </a:txBody>
                  <a:tcPr marL="7560" marR="7560" marT="348953" marB="0"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solidFill>
                      <a:srgbClr val="F1F1F1"/>
                    </a:solidFill>
                  </a:tcPr>
                </a:tc>
                <a:tc>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3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kumimoji="0" lang="en-US" altLang="en-US" sz="10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Allows whole numbers between -32,768 and 32,767</a:t>
                      </a:r>
                    </a:p>
                  </a:txBody>
                  <a:tcPr marL="7560" marR="7560" marT="348953" marB="0"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solidFill>
                      <a:srgbClr val="F1F1F1"/>
                    </a:solidFill>
                  </a:tcPr>
                </a:tc>
                <a:tc>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3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kumimoji="0" lang="en-US" altLang="en-US" sz="10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2 bytes</a:t>
                      </a:r>
                    </a:p>
                  </a:txBody>
                  <a:tcPr marL="7560" marR="7560" marT="348953" marB="0"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solidFill>
                      <a:srgbClr val="F1F1F1"/>
                    </a:solidFill>
                  </a:tcPr>
                </a:tc>
              </a:tr>
              <a:tr h="399242">
                <a:tc>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3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kumimoji="0" lang="en-US" altLang="en-US" sz="10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int </a:t>
                      </a:r>
                    </a:p>
                  </a:txBody>
                  <a:tcPr marL="7560" marR="7560" marT="348953" marB="0"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3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kumimoji="0" lang="en-US" altLang="en-US" sz="10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Allows whole numbers between -2,147,483,648 and 2,147,483,647</a:t>
                      </a:r>
                    </a:p>
                  </a:txBody>
                  <a:tcPr marL="7560" marR="7560" marT="348953" marB="0"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3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kumimoji="0" lang="en-US" altLang="en-US" sz="10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4 bytes</a:t>
                      </a:r>
                    </a:p>
                  </a:txBody>
                  <a:tcPr marL="7560" marR="7560" marT="348953" marB="0"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noFill/>
                  </a:tcPr>
                </a:tc>
              </a:tr>
              <a:tr h="449532">
                <a:tc>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3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kumimoji="0" lang="en-US" altLang="en-US" sz="1000" b="0" i="0" u="none" strike="noStrike" cap="none" normalizeH="0" baseline="0" dirty="0" err="1" smtClean="0">
                          <a:ln>
                            <a:noFill/>
                          </a:ln>
                          <a:solidFill>
                            <a:srgbClr val="000000"/>
                          </a:solidFill>
                          <a:effectLst/>
                          <a:latin typeface="Calibri" panose="020F0502020204030204" pitchFamily="34" charset="0"/>
                          <a:ea typeface="Microsoft YaHei" panose="020B0503020204020204" pitchFamily="34" charset="-122"/>
                        </a:rPr>
                        <a:t>bigint</a:t>
                      </a:r>
                      <a:endParaRPr kumimoji="0" lang="en-US" altLang="en-US" sz="1000" b="0" i="0" u="none" strike="noStrike" cap="none" normalizeH="0" baseline="0" dirty="0" smtClean="0">
                        <a:ln>
                          <a:noFill/>
                        </a:ln>
                        <a:solidFill>
                          <a:srgbClr val="000000"/>
                        </a:solidFill>
                        <a:effectLst/>
                        <a:latin typeface="Calibri" panose="020F0502020204030204" pitchFamily="34" charset="0"/>
                        <a:ea typeface="Microsoft YaHei" panose="020B0503020204020204" pitchFamily="34" charset="-122"/>
                      </a:endParaRPr>
                    </a:p>
                  </a:txBody>
                  <a:tcPr marL="7560" marR="7560" marT="348953" marB="0"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solidFill>
                      <a:srgbClr val="F1F1F1"/>
                    </a:solidFill>
                  </a:tcPr>
                </a:tc>
                <a:tc>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3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kumimoji="0" lang="en-US" altLang="en-US" sz="10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Allows whole numbers between -9,223,372,036,854,775,808 and 9,223,372,036,854,775,807</a:t>
                      </a:r>
                    </a:p>
                  </a:txBody>
                  <a:tcPr marL="7560" marR="7560" marT="348953" marB="0"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solidFill>
                      <a:srgbClr val="F1F1F1"/>
                    </a:solidFill>
                  </a:tcPr>
                </a:tc>
                <a:tc>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3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kumimoji="0" lang="en-US" altLang="en-US" sz="10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8 bytes</a:t>
                      </a:r>
                    </a:p>
                  </a:txBody>
                  <a:tcPr marL="7560" marR="7560" marT="348953" marB="0"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solidFill>
                      <a:srgbClr val="F1F1F1"/>
                    </a:solidFill>
                  </a:tcPr>
                </a:tc>
              </a:tr>
              <a:tr h="399242">
                <a:tc rowSpan="3">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3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kumimoji="0" lang="en-US" altLang="en-US" sz="10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decimal(p,s)</a:t>
                      </a:r>
                    </a:p>
                  </a:txBody>
                  <a:tcPr marL="7560" marR="7560" marT="348953" marB="0"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3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kumimoji="0" lang="en-US" altLang="en-US" sz="10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Fixed precision and scale numbers.Allows numbers from -10^38 +1 to 10^38 –1.</a:t>
                      </a:r>
                    </a:p>
                  </a:txBody>
                  <a:tcPr marL="7560" marR="7560" marT="348953" marB="0"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noFill/>
                  </a:tcPr>
                </a:tc>
                <a:tc rowSpan="3">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3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kumimoji="0" lang="en-US" altLang="en-US" sz="10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5-17 bytes</a:t>
                      </a:r>
                    </a:p>
                  </a:txBody>
                  <a:tcPr marL="7560" marR="7560" marT="348953" marB="0"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noFill/>
                  </a:tcPr>
                </a:tc>
              </a:tr>
              <a:tr h="565123">
                <a:tc vMerge="1">
                  <a:txBody>
                    <a:bodyPr/>
                    <a:lstStyle/>
                    <a:p>
                      <a:endParaRPr lang="en-US"/>
                    </a:p>
                  </a:txBody>
                  <a:tcPr/>
                </a:tc>
                <a:tc>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kumimoji="0" lang="en-US" altLang="en-US" sz="1000" b="0" i="0" u="none" strike="noStrike" cap="none" normalizeH="0" baseline="0" dirty="0" smtClean="0">
                          <a:ln>
                            <a:noFill/>
                          </a:ln>
                          <a:solidFill>
                            <a:srgbClr val="000000"/>
                          </a:solidFill>
                          <a:effectLst/>
                          <a:latin typeface="Calibri" panose="020F0502020204030204" pitchFamily="34" charset="0"/>
                          <a:ea typeface="Microsoft YaHei" panose="020B0503020204020204" pitchFamily="34" charset="-122"/>
                        </a:rPr>
                        <a:t>The p parameter </a:t>
                      </a:r>
                      <a:r>
                        <a:rPr kumimoji="0" lang="en-US" altLang="en-US" sz="1000" b="0" i="0" u="none" strike="noStrike" kern="1200" cap="none" normalizeH="0" baseline="0" dirty="0" smtClean="0">
                          <a:ln>
                            <a:noFill/>
                          </a:ln>
                          <a:solidFill>
                            <a:srgbClr val="000000"/>
                          </a:solidFill>
                          <a:effectLst/>
                          <a:latin typeface="Calibri" panose="020F0502020204030204" pitchFamily="34" charset="0"/>
                          <a:ea typeface="Microsoft YaHei" panose="020B0503020204020204" pitchFamily="34" charset="-122"/>
                          <a:cs typeface="+mn-cs"/>
                        </a:rPr>
                        <a:t>indicates</a:t>
                      </a:r>
                      <a:r>
                        <a:rPr kumimoji="0" lang="en-US" altLang="en-US" sz="1000" b="0" i="0" u="none" strike="noStrike" cap="none" normalizeH="0" baseline="0" dirty="0" smtClean="0">
                          <a:ln>
                            <a:noFill/>
                          </a:ln>
                          <a:solidFill>
                            <a:srgbClr val="000000"/>
                          </a:solidFill>
                          <a:effectLst/>
                          <a:latin typeface="Calibri" panose="020F0502020204030204" pitchFamily="34" charset="0"/>
                          <a:ea typeface="Microsoft YaHei" panose="020B0503020204020204" pitchFamily="34" charset="-122"/>
                        </a:rPr>
                        <a:t> the maximum total number of digits that can be stored (both to the left and to the right of the decimal point). p must be a value from 1 to 38. Default is 18.</a:t>
                      </a:r>
                    </a:p>
                  </a:txBody>
                  <a:tcPr marL="7560" marR="7560" marT="348953" marB="0"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r>
              <a:tr h="498452">
                <a:tc vMerge="1">
                  <a:txBody>
                    <a:bodyPr/>
                    <a:lstStyle/>
                    <a:p>
                      <a:endParaRPr lang="en-US"/>
                    </a:p>
                  </a:txBody>
                  <a:tcPr/>
                </a:tc>
                <a:tc>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3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kumimoji="0" lang="en-US" altLang="en-US" sz="10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The s parameter indicates the maximum number of digits stored to the right of the decimal point. s must be a value from 0 to p. Default value is 0</a:t>
                      </a:r>
                    </a:p>
                  </a:txBody>
                  <a:tcPr marL="7560" marR="7560" marT="348953" marB="0"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r>
              <a:tr h="399242">
                <a:tc rowSpan="3">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3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kumimoji="0" lang="en-US" altLang="en-US" sz="10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numeric(p,s)</a:t>
                      </a:r>
                    </a:p>
                  </a:txBody>
                  <a:tcPr marL="7560" marR="7560" marT="348953" marB="0"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solidFill>
                      <a:srgbClr val="F1F1F1"/>
                    </a:solidFill>
                  </a:tcPr>
                </a:tc>
                <a:tc>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3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kumimoji="0" lang="en-US" altLang="en-US" sz="10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Fixed precision and scale numbers.Allows numbers from -10^38 +1 to 10^38 –1.</a:t>
                      </a:r>
                    </a:p>
                  </a:txBody>
                  <a:tcPr marL="7560" marR="7560" marT="348953" marB="0"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solidFill>
                      <a:srgbClr val="F1F1F1"/>
                    </a:solidFill>
                  </a:tcPr>
                </a:tc>
                <a:tc rowSpan="3">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3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kumimoji="0" lang="en-US" altLang="en-US" sz="10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5-17 bytes</a:t>
                      </a:r>
                    </a:p>
                  </a:txBody>
                  <a:tcPr marL="7560" marR="7560" marT="348953" marB="0"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solidFill>
                      <a:srgbClr val="F1F1F1"/>
                    </a:solidFill>
                  </a:tcPr>
                </a:tc>
              </a:tr>
              <a:tr h="563537">
                <a:tc vMerge="1">
                  <a:txBody>
                    <a:bodyPr/>
                    <a:lstStyle/>
                    <a:p>
                      <a:endParaRPr lang="en-US"/>
                    </a:p>
                  </a:txBody>
                  <a:tcPr/>
                </a:tc>
                <a:tc>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kumimoji="0" lang="en-US" altLang="en-US" sz="1000" b="0" i="0" u="none" strike="noStrike" cap="none" normalizeH="0" baseline="0" dirty="0" smtClean="0">
                          <a:ln>
                            <a:noFill/>
                          </a:ln>
                          <a:solidFill>
                            <a:srgbClr val="000000"/>
                          </a:solidFill>
                          <a:effectLst/>
                          <a:latin typeface="Calibri" panose="020F0502020204030204" pitchFamily="34" charset="0"/>
                          <a:ea typeface="Microsoft YaHei" panose="020B0503020204020204" pitchFamily="34" charset="-122"/>
                        </a:rPr>
                        <a:t>The p parameter indicates the maximum total number of digits that can be stored (both to the left and to the right of the decimal point). p must be a value from 1 to 38. Default is 18.</a:t>
                      </a:r>
                    </a:p>
                  </a:txBody>
                  <a:tcPr marL="7560" marR="7560" marT="348953" marB="0"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solidFill>
                      <a:srgbClr val="F1F1F1"/>
                    </a:solidFill>
                  </a:tcPr>
                </a:tc>
                <a:tc vMerge="1">
                  <a:txBody>
                    <a:bodyPr/>
                    <a:lstStyle/>
                    <a:p>
                      <a:endParaRPr lang="en-US"/>
                    </a:p>
                  </a:txBody>
                  <a:tcPr/>
                </a:tc>
              </a:tr>
              <a:tr h="496865">
                <a:tc vMerge="1">
                  <a:txBody>
                    <a:bodyPr/>
                    <a:lstStyle/>
                    <a:p>
                      <a:endParaRPr lang="en-US"/>
                    </a:p>
                  </a:txBody>
                  <a:tcPr/>
                </a:tc>
                <a:tc>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3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kumimoji="0" lang="en-US" altLang="en-US" sz="10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The s parameter indicates the maximum number of digits stored to the right of the decimal point. s must be a value from 0 to p. Default value is 0</a:t>
                      </a:r>
                    </a:p>
                  </a:txBody>
                  <a:tcPr marL="7560" marR="7560" marT="348953" marB="0"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solidFill>
                      <a:srgbClr val="F1F1F1"/>
                    </a:solidFill>
                  </a:tcPr>
                </a:tc>
                <a:tc vMerge="1">
                  <a:txBody>
                    <a:bodyPr/>
                    <a:lstStyle/>
                    <a:p>
                      <a:endParaRPr lang="en-US"/>
                    </a:p>
                  </a:txBody>
                  <a:tcPr/>
                </a:tc>
              </a:tr>
              <a:tr h="399242">
                <a:tc>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3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kumimoji="0" lang="en-US" altLang="en-US" sz="10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smallmoney</a:t>
                      </a:r>
                    </a:p>
                  </a:txBody>
                  <a:tcPr marL="7560" marR="7560" marT="348953" marB="0"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3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kumimoji="0" lang="en-US" altLang="en-US" sz="1000" b="0" i="0" u="none" strike="noStrike" cap="none" normalizeH="0" baseline="0" dirty="0" smtClean="0">
                          <a:ln>
                            <a:noFill/>
                          </a:ln>
                          <a:solidFill>
                            <a:srgbClr val="000000"/>
                          </a:solidFill>
                          <a:effectLst/>
                          <a:latin typeface="Calibri" panose="020F0502020204030204" pitchFamily="34" charset="0"/>
                          <a:ea typeface="Microsoft YaHei" panose="020B0503020204020204" pitchFamily="34" charset="-122"/>
                        </a:rPr>
                        <a:t>Monetary data from -214,748.3648 to 214,748.3647</a:t>
                      </a:r>
                    </a:p>
                  </a:txBody>
                  <a:tcPr marL="7560" marR="7560" marT="348953" marB="0"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3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kumimoji="0" lang="en-US" altLang="en-US" sz="10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4 bytes</a:t>
                      </a:r>
                    </a:p>
                  </a:txBody>
                  <a:tcPr marL="7560" marR="7560" marT="348953" marB="0"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noFill/>
                  </a:tcPr>
                </a:tc>
              </a:tr>
              <a:tr h="399242">
                <a:tc>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3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kumimoji="0" lang="en-US" altLang="en-US" sz="10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money</a:t>
                      </a:r>
                    </a:p>
                  </a:txBody>
                  <a:tcPr marL="7560" marR="7560" marT="348953" marB="0"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solidFill>
                      <a:srgbClr val="F1F1F1"/>
                    </a:solidFill>
                  </a:tcPr>
                </a:tc>
                <a:tc>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3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kumimoji="0" lang="en-US" altLang="en-US" sz="10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Monetary data from -922,337,203,685,477.5808 to 922,337,203,685,477.5807</a:t>
                      </a:r>
                    </a:p>
                  </a:txBody>
                  <a:tcPr marL="7560" marR="7560" marT="348953" marB="0"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solidFill>
                      <a:srgbClr val="F1F1F1"/>
                    </a:solidFill>
                  </a:tcPr>
                </a:tc>
                <a:tc>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3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kumimoji="0" lang="en-US" altLang="en-US" sz="10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8 bytes</a:t>
                      </a:r>
                    </a:p>
                  </a:txBody>
                  <a:tcPr marL="7560" marR="7560" marT="348953" marB="0"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solidFill>
                      <a:srgbClr val="F1F1F1"/>
                    </a:solidFill>
                  </a:tcPr>
                </a:tc>
              </a:tr>
              <a:tr h="674656">
                <a:tc>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3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kumimoji="0" lang="en-US" altLang="en-US" sz="10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float(n)</a:t>
                      </a:r>
                    </a:p>
                  </a:txBody>
                  <a:tcPr marL="7560" marR="7560" marT="348953" marB="0"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kumimoji="0" lang="en-US" altLang="en-US" sz="1000" b="0" i="0" u="none" strike="noStrike" cap="none" normalizeH="0" baseline="0" dirty="0" smtClean="0">
                          <a:ln>
                            <a:noFill/>
                          </a:ln>
                          <a:solidFill>
                            <a:srgbClr val="000000"/>
                          </a:solidFill>
                          <a:effectLst/>
                          <a:latin typeface="Calibri" panose="020F0502020204030204" pitchFamily="34" charset="0"/>
                          <a:ea typeface="Microsoft YaHei" panose="020B0503020204020204" pitchFamily="34" charset="-122"/>
                        </a:rPr>
                        <a:t>Floating precision number data from -1.79E + 308 to 1.79E + 308.The n parameter indicates whether the field should hold 4 or 8 bytes. float(24) holds a 4-byte field and float(53) holds an 8-byte field. Default value of n is 53.</a:t>
                      </a:r>
                    </a:p>
                  </a:txBody>
                  <a:tcPr marL="7560" marR="7560" marT="348953" marB="0"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3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kumimoji="0" lang="en-US" altLang="en-US" sz="10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4 or 8 bytes</a:t>
                      </a:r>
                    </a:p>
                  </a:txBody>
                  <a:tcPr marL="7560" marR="7560" marT="348953" marB="0"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noFill/>
                  </a:tcPr>
                </a:tc>
              </a:tr>
              <a:tr h="399242">
                <a:tc>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3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kumimoji="0" lang="en-US" altLang="en-US" sz="10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real</a:t>
                      </a:r>
                    </a:p>
                  </a:txBody>
                  <a:tcPr marL="7560" marR="7560" marT="348953" marB="0"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solidFill>
                      <a:srgbClr val="F1F1F1"/>
                    </a:solidFill>
                  </a:tcPr>
                </a:tc>
                <a:tc>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3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kumimoji="0" lang="en-US" altLang="en-US" sz="1000" b="0" i="0" u="none" strike="noStrike" cap="none" normalizeH="0" baseline="0" smtClean="0">
                          <a:ln>
                            <a:noFill/>
                          </a:ln>
                          <a:solidFill>
                            <a:srgbClr val="000000"/>
                          </a:solidFill>
                          <a:effectLst/>
                          <a:latin typeface="Calibri" panose="020F0502020204030204" pitchFamily="34" charset="0"/>
                          <a:ea typeface="Microsoft YaHei" panose="020B0503020204020204" pitchFamily="34" charset="-122"/>
                        </a:rPr>
                        <a:t>Floating precision number data from -3.40E + 38 to 3.40E + 38</a:t>
                      </a:r>
                    </a:p>
                  </a:txBody>
                  <a:tcPr marL="7560" marR="7560" marT="348953" marB="0"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solidFill>
                      <a:srgbClr val="F1F1F1"/>
                    </a:solidFill>
                  </a:tcPr>
                </a:tc>
                <a:tc>
                  <a:txBody>
                    <a:bodyPr/>
                    <a:lstStyle>
                      <a:lvl1pPr>
                        <a:lnSpc>
                          <a:spcPct val="90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400">
                          <a:solidFill>
                            <a:srgbClr val="000000"/>
                          </a:solidFill>
                          <a:latin typeface="Calibri" panose="020F0502020204030204" pitchFamily="34" charset="0"/>
                          <a:ea typeface="Microsoft YaHei" panose="020B0503020204020204" pitchFamily="34" charset="-122"/>
                        </a:defRPr>
                      </a:lvl1pPr>
                      <a:lvl2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000">
                          <a:solidFill>
                            <a:srgbClr val="000000"/>
                          </a:solidFill>
                          <a:latin typeface="Calibri" panose="020F0502020204030204" pitchFamily="34" charset="0"/>
                          <a:ea typeface="Microsoft YaHei" panose="020B0503020204020204" pitchFamily="34" charset="-122"/>
                        </a:defRPr>
                      </a:lvl2pPr>
                      <a:lvl3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3pPr>
                      <a:lvl4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4pPr>
                      <a:lvl5pPr>
                        <a:lnSpc>
                          <a:spcPct val="9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33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kumimoji="0" lang="en-US" altLang="en-US" sz="1000" b="0" i="0" u="none" strike="noStrike" cap="none" normalizeH="0" baseline="0" dirty="0" smtClean="0">
                          <a:ln>
                            <a:noFill/>
                          </a:ln>
                          <a:solidFill>
                            <a:srgbClr val="000000"/>
                          </a:solidFill>
                          <a:effectLst/>
                          <a:latin typeface="Calibri" panose="020F0502020204030204" pitchFamily="34" charset="0"/>
                          <a:ea typeface="Microsoft YaHei" panose="020B0503020204020204" pitchFamily="34" charset="-122"/>
                        </a:rPr>
                        <a:t>4 bytes</a:t>
                      </a:r>
                    </a:p>
                  </a:txBody>
                  <a:tcPr marL="7560" marR="7560" marT="348953" marB="0" horzOverflow="overflow">
                    <a:lnL w="720" cap="flat" cmpd="sng" algn="ctr">
                      <a:solidFill>
                        <a:srgbClr val="000000"/>
                      </a:solidFill>
                      <a:prstDash val="solid"/>
                      <a:round/>
                      <a:headEnd type="none" w="med" len="med"/>
                      <a:tailEnd type="none" w="med" len="med"/>
                    </a:lnL>
                    <a:lnR w="720" cap="flat" cmpd="sng" algn="ctr">
                      <a:solidFill>
                        <a:srgbClr val="000000"/>
                      </a:solidFill>
                      <a:prstDash val="solid"/>
                      <a:round/>
                      <a:headEnd type="none" w="med" len="med"/>
                      <a:tailEnd type="none" w="med" len="med"/>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lnTlToBr>
                      <a:noFill/>
                    </a:lnTlToBr>
                    <a:lnBlToTr>
                      <a:noFill/>
                    </a:lnBlToTr>
                    <a:solidFill>
                      <a:srgbClr val="F1F1F1"/>
                    </a:solidFill>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1"/>
          <p:cNvSpPr>
            <a:spLocks noChangeArrowheads="1"/>
          </p:cNvSpPr>
          <p:nvPr/>
        </p:nvSpPr>
        <p:spPr bwMode="auto">
          <a:xfrm>
            <a:off x="1067594" y="224135"/>
            <a:ext cx="11201400"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sz="3000" dirty="0">
                <a:solidFill>
                  <a:srgbClr val="000000"/>
                </a:solidFill>
              </a:rPr>
              <a:t>Using Common Table Expressions</a:t>
            </a:r>
          </a:p>
        </p:txBody>
      </p:sp>
      <p:sp>
        <p:nvSpPr>
          <p:cNvPr id="50179" name="Rectangle 2"/>
          <p:cNvSpPr>
            <a:spLocks noChangeArrowheads="1"/>
          </p:cNvSpPr>
          <p:nvPr/>
        </p:nvSpPr>
        <p:spPr bwMode="auto">
          <a:xfrm>
            <a:off x="1067594" y="1152127"/>
            <a:ext cx="11201400" cy="13849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dirty="0">
                <a:solidFill>
                  <a:srgbClr val="000000"/>
                </a:solidFill>
              </a:rPr>
              <a:t>CTE </a:t>
            </a:r>
            <a:r>
              <a:rPr lang="en-US" altLang="en-US" dirty="0" smtClean="0">
                <a:solidFill>
                  <a:srgbClr val="000000"/>
                </a:solidFill>
              </a:rPr>
              <a:t>Overview</a:t>
            </a:r>
          </a:p>
          <a:p>
            <a:pPr>
              <a:buClrTx/>
              <a:buFontTx/>
              <a:buNone/>
            </a:pPr>
            <a:endParaRPr lang="en-US" altLang="en-US" dirty="0">
              <a:solidFill>
                <a:srgbClr val="000000"/>
              </a:solidFill>
            </a:endParaRPr>
          </a:p>
          <a:p>
            <a:pPr>
              <a:buClrTx/>
              <a:buFontTx/>
              <a:buNone/>
            </a:pPr>
            <a:r>
              <a:rPr lang="en-US" altLang="en-US" dirty="0" smtClean="0">
                <a:solidFill>
                  <a:srgbClr val="000000"/>
                </a:solidFill>
              </a:rPr>
              <a:t>CTE Structure</a:t>
            </a:r>
          </a:p>
          <a:p>
            <a:pPr>
              <a:buClrTx/>
              <a:buFontTx/>
              <a:buNone/>
            </a:pPr>
            <a:endParaRPr lang="en-US" altLang="en-US" dirty="0">
              <a:solidFill>
                <a:srgbClr val="000000"/>
              </a:solidFill>
            </a:endParaRPr>
          </a:p>
          <a:p>
            <a:pPr>
              <a:buClrTx/>
              <a:buFontTx/>
              <a:buNone/>
            </a:pPr>
            <a:r>
              <a:rPr lang="en-US" altLang="en-US" dirty="0" smtClean="0">
                <a:solidFill>
                  <a:srgbClr val="000000"/>
                </a:solidFill>
              </a:rPr>
              <a:t>Basics (demo)</a:t>
            </a:r>
            <a:endParaRPr lang="en-US" altLang="en-US"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1"/>
          <p:cNvSpPr>
            <a:spLocks noChangeArrowheads="1"/>
          </p:cNvSpPr>
          <p:nvPr/>
        </p:nvSpPr>
        <p:spPr bwMode="auto">
          <a:xfrm>
            <a:off x="1067594" y="1066800"/>
            <a:ext cx="8763000" cy="204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sz="2000" dirty="0">
                <a:solidFill>
                  <a:srgbClr val="474947"/>
                </a:solidFill>
                <a:latin typeface="Arial" panose="020B0604020202020204" pitchFamily="34" charset="0"/>
              </a:rPr>
              <a:t>Characteristics:</a:t>
            </a:r>
          </a:p>
          <a:p>
            <a:pPr>
              <a:buClr>
                <a:srgbClr val="474947"/>
              </a:buClr>
              <a:buFont typeface="Wingdings" panose="05000000000000000000" pitchFamily="2" charset="2"/>
              <a:buChar char=""/>
            </a:pPr>
            <a:r>
              <a:rPr lang="en-US" altLang="en-US" dirty="0" smtClean="0">
                <a:solidFill>
                  <a:srgbClr val="474947"/>
                </a:solidFill>
                <a:latin typeface="Arial" panose="020B0604020202020204" pitchFamily="34" charset="0"/>
              </a:rPr>
              <a:t> Can </a:t>
            </a:r>
            <a:r>
              <a:rPr lang="en-US" altLang="en-US" dirty="0">
                <a:solidFill>
                  <a:srgbClr val="474947"/>
                </a:solidFill>
                <a:latin typeface="Arial" panose="020B0604020202020204" pitchFamily="34" charset="0"/>
              </a:rPr>
              <a:t>be used in same fashion as subquery.</a:t>
            </a:r>
          </a:p>
          <a:p>
            <a:pPr>
              <a:buClr>
                <a:srgbClr val="474947"/>
              </a:buClr>
              <a:buFont typeface="Wingdings" panose="05000000000000000000" pitchFamily="2" charset="2"/>
              <a:buChar char=""/>
            </a:pPr>
            <a:r>
              <a:rPr lang="en-US" altLang="en-US" dirty="0" smtClean="0">
                <a:solidFill>
                  <a:srgbClr val="474947"/>
                </a:solidFill>
                <a:latin typeface="Arial" panose="020B0604020202020204" pitchFamily="34" charset="0"/>
              </a:rPr>
              <a:t> </a:t>
            </a:r>
            <a:r>
              <a:rPr lang="en-US" altLang="en-US" dirty="0">
                <a:solidFill>
                  <a:srgbClr val="474947"/>
                </a:solidFill>
                <a:latin typeface="Arial" panose="020B0604020202020204" pitchFamily="34" charset="0"/>
              </a:rPr>
              <a:t>S</a:t>
            </a:r>
            <a:r>
              <a:rPr lang="en-US" altLang="en-US" dirty="0" smtClean="0">
                <a:solidFill>
                  <a:srgbClr val="474947"/>
                </a:solidFill>
                <a:latin typeface="Arial" panose="020B0604020202020204" pitchFamily="34" charset="0"/>
              </a:rPr>
              <a:t>imilar </a:t>
            </a:r>
            <a:r>
              <a:rPr lang="en-US" altLang="en-US" dirty="0">
                <a:solidFill>
                  <a:srgbClr val="474947"/>
                </a:solidFill>
                <a:latin typeface="Arial" panose="020B0604020202020204" pitchFamily="34" charset="0"/>
              </a:rPr>
              <a:t>to views (disposable views).</a:t>
            </a:r>
          </a:p>
          <a:p>
            <a:pPr>
              <a:buClr>
                <a:srgbClr val="474947"/>
              </a:buClr>
              <a:buFont typeface="Wingdings" panose="05000000000000000000" pitchFamily="2" charset="2"/>
              <a:buChar char=""/>
            </a:pPr>
            <a:r>
              <a:rPr lang="en-US" altLang="en-US" dirty="0" smtClean="0">
                <a:solidFill>
                  <a:srgbClr val="474947"/>
                </a:solidFill>
                <a:latin typeface="Arial" panose="020B0604020202020204" pitchFamily="34" charset="0"/>
              </a:rPr>
              <a:t> Recreated </a:t>
            </a:r>
            <a:r>
              <a:rPr lang="en-US" altLang="en-US" dirty="0">
                <a:solidFill>
                  <a:srgbClr val="474947"/>
                </a:solidFill>
                <a:latin typeface="Arial" panose="020B0604020202020204" pitchFamily="34" charset="0"/>
              </a:rPr>
              <a:t>every time with each use.</a:t>
            </a:r>
          </a:p>
          <a:p>
            <a:pPr>
              <a:buClr>
                <a:srgbClr val="474947"/>
              </a:buClr>
              <a:buFont typeface="Wingdings" panose="05000000000000000000" pitchFamily="2" charset="2"/>
              <a:buChar char=""/>
            </a:pPr>
            <a:r>
              <a:rPr lang="en-US" altLang="en-US" dirty="0" smtClean="0">
                <a:solidFill>
                  <a:srgbClr val="474947"/>
                </a:solidFill>
                <a:latin typeface="Arial" panose="020B0604020202020204" pitchFamily="34" charset="0"/>
              </a:rPr>
              <a:t> Can </a:t>
            </a:r>
            <a:r>
              <a:rPr lang="en-US" altLang="en-US" dirty="0">
                <a:solidFill>
                  <a:srgbClr val="474947"/>
                </a:solidFill>
                <a:latin typeface="Arial" panose="020B0604020202020204" pitchFamily="34" charset="0"/>
              </a:rPr>
              <a:t>be used to simplify complex queries.</a:t>
            </a:r>
          </a:p>
          <a:p>
            <a:pPr>
              <a:buClr>
                <a:srgbClr val="474947"/>
              </a:buClr>
              <a:buFont typeface="Wingdings" panose="05000000000000000000" pitchFamily="2" charset="2"/>
              <a:buChar char=""/>
            </a:pPr>
            <a:r>
              <a:rPr lang="en-US" altLang="en-US" dirty="0" smtClean="0">
                <a:solidFill>
                  <a:srgbClr val="474947"/>
                </a:solidFill>
                <a:latin typeface="Arial" panose="020B0604020202020204" pitchFamily="34" charset="0"/>
              </a:rPr>
              <a:t> Sometimes </a:t>
            </a:r>
            <a:r>
              <a:rPr lang="en-US" altLang="en-US" dirty="0">
                <a:solidFill>
                  <a:srgbClr val="474947"/>
                </a:solidFill>
                <a:latin typeface="Arial" panose="020B0604020202020204" pitchFamily="34" charset="0"/>
              </a:rPr>
              <a:t>can improve maintainability of code.</a:t>
            </a:r>
          </a:p>
          <a:p>
            <a:pPr>
              <a:buClr>
                <a:srgbClr val="474947"/>
              </a:buClr>
              <a:buFont typeface="Wingdings" panose="05000000000000000000" pitchFamily="2" charset="2"/>
              <a:buChar char=""/>
            </a:pPr>
            <a:r>
              <a:rPr lang="en-US" altLang="en-US" dirty="0" smtClean="0">
                <a:solidFill>
                  <a:srgbClr val="474947"/>
                </a:solidFill>
                <a:latin typeface="Arial" panose="020B0604020202020204" pitchFamily="34" charset="0"/>
              </a:rPr>
              <a:t> Can </a:t>
            </a:r>
            <a:r>
              <a:rPr lang="en-US" altLang="en-US" dirty="0">
                <a:solidFill>
                  <a:srgbClr val="474947"/>
                </a:solidFill>
                <a:latin typeface="Arial" panose="020B0604020202020204" pitchFamily="34" charset="0"/>
              </a:rPr>
              <a:t>reference itself (becomes recursive).</a:t>
            </a:r>
          </a:p>
        </p:txBody>
      </p:sp>
      <p:sp>
        <p:nvSpPr>
          <p:cNvPr id="52227" name="Rectangle 2"/>
          <p:cNvSpPr>
            <a:spLocks noChangeArrowheads="1"/>
          </p:cNvSpPr>
          <p:nvPr/>
        </p:nvSpPr>
        <p:spPr bwMode="auto">
          <a:xfrm>
            <a:off x="1067594" y="228600"/>
            <a:ext cx="11201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sz="3000" dirty="0">
                <a:solidFill>
                  <a:srgbClr val="000000"/>
                </a:solidFill>
              </a:rPr>
              <a:t>CTE Overview</a:t>
            </a:r>
          </a:p>
        </p:txBody>
      </p:sp>
    </p:spTree>
  </p:cSld>
  <p:clrMapOvr>
    <a:masterClrMapping/>
  </p:clrMapOvr>
  <p:transition>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1"/>
          <p:cNvSpPr>
            <a:spLocks noChangeArrowheads="1"/>
          </p:cNvSpPr>
          <p:nvPr/>
        </p:nvSpPr>
        <p:spPr bwMode="auto">
          <a:xfrm>
            <a:off x="1067594" y="152400"/>
            <a:ext cx="3140074" cy="5561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sz="3000" dirty="0">
                <a:solidFill>
                  <a:srgbClr val="163764"/>
                </a:solidFill>
                <a:latin typeface="+mn-lt"/>
              </a:rPr>
              <a:t>CTE Syntax:</a:t>
            </a:r>
          </a:p>
        </p:txBody>
      </p:sp>
      <p:pic>
        <p:nvPicPr>
          <p:cNvPr id="5427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594" y="1143000"/>
            <a:ext cx="5883275" cy="292184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1"/>
          <p:cNvSpPr>
            <a:spLocks noChangeArrowheads="1"/>
          </p:cNvSpPr>
          <p:nvPr/>
        </p:nvSpPr>
        <p:spPr bwMode="auto">
          <a:xfrm>
            <a:off x="1143794" y="534988"/>
            <a:ext cx="6096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dirty="0">
                <a:solidFill>
                  <a:srgbClr val="000000"/>
                </a:solidFill>
              </a:rPr>
              <a:t>Creating a simple common table expression</a:t>
            </a:r>
          </a:p>
        </p:txBody>
      </p:sp>
      <p:sp>
        <p:nvSpPr>
          <p:cNvPr id="56323" name="Rectangle 2"/>
          <p:cNvSpPr>
            <a:spLocks noChangeArrowheads="1"/>
          </p:cNvSpPr>
          <p:nvPr/>
        </p:nvSpPr>
        <p:spPr bwMode="auto">
          <a:xfrm>
            <a:off x="1143794" y="1089025"/>
            <a:ext cx="60960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a:solidFill>
                  <a:srgbClr val="000000"/>
                </a:solidFill>
              </a:rPr>
              <a:t>The following example shows the total number of sales orders per year for each sales representative</a:t>
            </a:r>
          </a:p>
        </p:txBody>
      </p:sp>
      <p:sp>
        <p:nvSpPr>
          <p:cNvPr id="56324" name="Rectangle 3"/>
          <p:cNvSpPr>
            <a:spLocks noChangeArrowheads="1"/>
          </p:cNvSpPr>
          <p:nvPr/>
        </p:nvSpPr>
        <p:spPr bwMode="auto">
          <a:xfrm>
            <a:off x="1143794" y="2057400"/>
            <a:ext cx="8321675" cy="448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dirty="0">
                <a:solidFill>
                  <a:srgbClr val="000000"/>
                </a:solidFill>
                <a:latin typeface="Consolas" panose="020B0609020204030204" pitchFamily="49" charset="0"/>
                <a:cs typeface="Consolas" panose="020B0609020204030204" pitchFamily="49" charset="0"/>
              </a:rPr>
              <a:t>-- Define the CTE expression name and column list.  </a:t>
            </a:r>
          </a:p>
          <a:p>
            <a:pPr>
              <a:buClrTx/>
              <a:buFontTx/>
              <a:buNone/>
            </a:pPr>
            <a:r>
              <a:rPr lang="en-US" altLang="en-US" dirty="0">
                <a:solidFill>
                  <a:srgbClr val="0000FF"/>
                </a:solidFill>
                <a:latin typeface="Consolas" panose="020B0609020204030204" pitchFamily="49" charset="0"/>
                <a:cs typeface="Consolas" panose="020B0609020204030204" pitchFamily="49" charset="0"/>
              </a:rPr>
              <a:t>WITH</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Sales_CTE</a:t>
            </a:r>
            <a:r>
              <a:rPr lang="en-US" altLang="en-US" dirty="0">
                <a:solidFill>
                  <a:srgbClr val="0000FF"/>
                </a:solidFill>
                <a:latin typeface="Consolas" panose="020B0609020204030204" pitchFamily="49" charset="0"/>
                <a:cs typeface="Consolas" panose="020B0609020204030204" pitchFamily="49" charset="0"/>
              </a:rPr>
              <a:t> </a:t>
            </a:r>
            <a:r>
              <a:rPr lang="en-US" altLang="en-US" dirty="0">
                <a:solidFill>
                  <a:srgbClr val="808080"/>
                </a:solidFill>
                <a:latin typeface="Consolas" panose="020B0609020204030204" pitchFamily="49" charset="0"/>
                <a:cs typeface="Consolas" panose="020B0609020204030204" pitchFamily="49" charset="0"/>
              </a:rPr>
              <a:t>(</a:t>
            </a:r>
            <a:r>
              <a:rPr lang="en-US" altLang="en-US" dirty="0" err="1">
                <a:solidFill>
                  <a:srgbClr val="000000"/>
                </a:solidFill>
                <a:latin typeface="Consolas" panose="020B0609020204030204" pitchFamily="49" charset="0"/>
                <a:cs typeface="Consolas" panose="020B0609020204030204" pitchFamily="49" charset="0"/>
              </a:rPr>
              <a:t>SalesPersonID</a:t>
            </a:r>
            <a:r>
              <a:rPr lang="en-US" altLang="en-US" dirty="0">
                <a:solidFill>
                  <a:srgbClr val="808080"/>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SalesOrderID</a:t>
            </a:r>
            <a:r>
              <a:rPr lang="en-US" altLang="en-US" dirty="0">
                <a:solidFill>
                  <a:srgbClr val="808080"/>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SalesYear</a:t>
            </a:r>
            <a:r>
              <a:rPr lang="en-US" altLang="en-US" dirty="0">
                <a:solidFill>
                  <a:srgbClr val="808080"/>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  </a:t>
            </a:r>
          </a:p>
          <a:p>
            <a:pPr>
              <a:buClrTx/>
              <a:buFontTx/>
              <a:buNone/>
            </a:pPr>
            <a:r>
              <a:rPr lang="en-US" altLang="en-US" dirty="0">
                <a:solidFill>
                  <a:srgbClr val="0000FF"/>
                </a:solidFill>
                <a:latin typeface="Consolas" panose="020B0609020204030204" pitchFamily="49" charset="0"/>
                <a:cs typeface="Consolas" panose="020B0609020204030204" pitchFamily="49" charset="0"/>
              </a:rPr>
              <a:t>AS</a:t>
            </a:r>
            <a:r>
              <a:rPr lang="en-US" altLang="en-US" dirty="0">
                <a:solidFill>
                  <a:srgbClr val="000000"/>
                </a:solidFill>
                <a:latin typeface="Consolas" panose="020B0609020204030204" pitchFamily="49" charset="0"/>
                <a:cs typeface="Consolas" panose="020B0609020204030204" pitchFamily="49" charset="0"/>
              </a:rPr>
              <a:t>  </a:t>
            </a:r>
          </a:p>
          <a:p>
            <a:pPr>
              <a:buClrTx/>
              <a:buFontTx/>
              <a:buNone/>
            </a:pPr>
            <a:r>
              <a:rPr lang="en-US" altLang="en-US" dirty="0">
                <a:solidFill>
                  <a:srgbClr val="000000"/>
                </a:solidFill>
                <a:latin typeface="Consolas" panose="020B0609020204030204" pitchFamily="49" charset="0"/>
                <a:cs typeface="Consolas" panose="020B0609020204030204" pitchFamily="49" charset="0"/>
              </a:rPr>
              <a:t>-- Define the CTE query.  </a:t>
            </a:r>
          </a:p>
          <a:p>
            <a:pPr>
              <a:buClrTx/>
              <a:buFontTx/>
              <a:buNone/>
            </a:pPr>
            <a:r>
              <a:rPr lang="en-US" altLang="en-US" dirty="0">
                <a:solidFill>
                  <a:srgbClr val="808080"/>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  </a:t>
            </a:r>
          </a:p>
          <a:p>
            <a:pPr>
              <a:buClrTx/>
              <a:buFontTx/>
              <a:buNone/>
            </a:pP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SELECT</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SalesPersonID</a:t>
            </a:r>
            <a:r>
              <a:rPr lang="en-US" altLang="en-US" dirty="0">
                <a:solidFill>
                  <a:srgbClr val="808080"/>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SalesOrderID</a:t>
            </a:r>
            <a:r>
              <a:rPr lang="en-US" altLang="en-US" dirty="0">
                <a:solidFill>
                  <a:srgbClr val="808080"/>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FF00FF"/>
                </a:solidFill>
                <a:latin typeface="Consolas" panose="020B0609020204030204" pitchFamily="49" charset="0"/>
                <a:cs typeface="Consolas" panose="020B0609020204030204" pitchFamily="49" charset="0"/>
              </a:rPr>
              <a:t>YEAR</a:t>
            </a:r>
            <a:r>
              <a:rPr lang="en-US" altLang="en-US" dirty="0">
                <a:solidFill>
                  <a:srgbClr val="808080"/>
                </a:solidFill>
                <a:latin typeface="Consolas" panose="020B0609020204030204" pitchFamily="49" charset="0"/>
                <a:cs typeface="Consolas" panose="020B0609020204030204" pitchFamily="49" charset="0"/>
              </a:rPr>
              <a:t>(</a:t>
            </a:r>
            <a:r>
              <a:rPr lang="en-US" altLang="en-US" dirty="0" err="1">
                <a:solidFill>
                  <a:srgbClr val="000000"/>
                </a:solidFill>
                <a:latin typeface="Consolas" panose="020B0609020204030204" pitchFamily="49" charset="0"/>
                <a:cs typeface="Consolas" panose="020B0609020204030204" pitchFamily="49" charset="0"/>
              </a:rPr>
              <a:t>OrderDate</a:t>
            </a:r>
            <a:r>
              <a:rPr lang="en-US" altLang="en-US" dirty="0">
                <a:solidFill>
                  <a:srgbClr val="808080"/>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AS</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SalesYear</a:t>
            </a:r>
            <a:r>
              <a:rPr lang="en-US" altLang="en-US" dirty="0">
                <a:solidFill>
                  <a:srgbClr val="000000"/>
                </a:solidFill>
                <a:latin typeface="Consolas" panose="020B0609020204030204" pitchFamily="49" charset="0"/>
                <a:cs typeface="Consolas" panose="020B0609020204030204" pitchFamily="49" charset="0"/>
              </a:rPr>
              <a:t>  </a:t>
            </a:r>
          </a:p>
          <a:p>
            <a:pPr>
              <a:buClrTx/>
              <a:buFontTx/>
              <a:buNone/>
            </a:pP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FROM</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Sales</a:t>
            </a:r>
            <a:r>
              <a:rPr lang="en-US" altLang="en-US" dirty="0" err="1">
                <a:solidFill>
                  <a:srgbClr val="808080"/>
                </a:solidFill>
                <a:latin typeface="Consolas" panose="020B0609020204030204" pitchFamily="49" charset="0"/>
                <a:cs typeface="Consolas" panose="020B0609020204030204" pitchFamily="49" charset="0"/>
              </a:rPr>
              <a:t>.</a:t>
            </a:r>
            <a:r>
              <a:rPr lang="en-US" altLang="en-US" dirty="0" err="1">
                <a:solidFill>
                  <a:srgbClr val="000000"/>
                </a:solidFill>
                <a:latin typeface="Consolas" panose="020B0609020204030204" pitchFamily="49" charset="0"/>
                <a:cs typeface="Consolas" panose="020B0609020204030204" pitchFamily="49" charset="0"/>
              </a:rPr>
              <a:t>SalesOrderHeader</a:t>
            </a:r>
            <a:r>
              <a:rPr lang="en-US" altLang="en-US" dirty="0">
                <a:solidFill>
                  <a:srgbClr val="000000"/>
                </a:solidFill>
                <a:latin typeface="Consolas" panose="020B0609020204030204" pitchFamily="49" charset="0"/>
                <a:cs typeface="Consolas" panose="020B0609020204030204" pitchFamily="49" charset="0"/>
              </a:rPr>
              <a:t>  </a:t>
            </a:r>
          </a:p>
          <a:p>
            <a:pPr>
              <a:buClrTx/>
              <a:buFontTx/>
              <a:buNone/>
            </a:pP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WHERE</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SalesPersonID</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808080"/>
                </a:solidFill>
                <a:latin typeface="Consolas" panose="020B0609020204030204" pitchFamily="49" charset="0"/>
                <a:cs typeface="Consolas" panose="020B0609020204030204" pitchFamily="49" charset="0"/>
              </a:rPr>
              <a:t>IS</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808080"/>
                </a:solidFill>
                <a:latin typeface="Consolas" panose="020B0609020204030204" pitchFamily="49" charset="0"/>
                <a:cs typeface="Consolas" panose="020B0609020204030204" pitchFamily="49" charset="0"/>
              </a:rPr>
              <a:t>NOT</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808080"/>
                </a:solidFill>
                <a:latin typeface="Consolas" panose="020B0609020204030204" pitchFamily="49" charset="0"/>
                <a:cs typeface="Consolas" panose="020B0609020204030204" pitchFamily="49" charset="0"/>
              </a:rPr>
              <a:t>NULL</a:t>
            </a:r>
            <a:r>
              <a:rPr lang="en-US" altLang="en-US" dirty="0">
                <a:solidFill>
                  <a:srgbClr val="000000"/>
                </a:solidFill>
                <a:latin typeface="Consolas" panose="020B0609020204030204" pitchFamily="49" charset="0"/>
                <a:cs typeface="Consolas" panose="020B0609020204030204" pitchFamily="49" charset="0"/>
              </a:rPr>
              <a:t>  </a:t>
            </a:r>
          </a:p>
          <a:p>
            <a:pPr>
              <a:buClrTx/>
              <a:buFontTx/>
              <a:buNone/>
            </a:pPr>
            <a:r>
              <a:rPr lang="en-US" altLang="en-US" dirty="0">
                <a:solidFill>
                  <a:srgbClr val="808080"/>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  </a:t>
            </a:r>
          </a:p>
          <a:p>
            <a:pPr>
              <a:buClrTx/>
              <a:buFontTx/>
              <a:buNone/>
            </a:pPr>
            <a:r>
              <a:rPr lang="en-US" altLang="en-US" dirty="0">
                <a:solidFill>
                  <a:srgbClr val="000000"/>
                </a:solidFill>
                <a:latin typeface="Consolas" panose="020B0609020204030204" pitchFamily="49" charset="0"/>
                <a:cs typeface="Consolas" panose="020B0609020204030204" pitchFamily="49" charset="0"/>
              </a:rPr>
              <a:t>-- Define the outer query referencing the CTE name.  </a:t>
            </a:r>
          </a:p>
          <a:p>
            <a:pPr>
              <a:buClrTx/>
              <a:buFontTx/>
              <a:buNone/>
            </a:pPr>
            <a:r>
              <a:rPr lang="en-US" altLang="en-US" dirty="0">
                <a:solidFill>
                  <a:srgbClr val="0000FF"/>
                </a:solidFill>
                <a:latin typeface="Consolas" panose="020B0609020204030204" pitchFamily="49" charset="0"/>
                <a:cs typeface="Consolas" panose="020B0609020204030204" pitchFamily="49" charset="0"/>
              </a:rPr>
              <a:t>SELECT</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SalesPersonID</a:t>
            </a:r>
            <a:r>
              <a:rPr lang="en-US" altLang="en-US" dirty="0">
                <a:solidFill>
                  <a:srgbClr val="808080"/>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FF00FF"/>
                </a:solidFill>
                <a:latin typeface="Consolas" panose="020B0609020204030204" pitchFamily="49" charset="0"/>
                <a:cs typeface="Consolas" panose="020B0609020204030204" pitchFamily="49" charset="0"/>
              </a:rPr>
              <a:t>COUNT</a:t>
            </a:r>
            <a:r>
              <a:rPr lang="en-US" altLang="en-US" dirty="0">
                <a:solidFill>
                  <a:srgbClr val="808080"/>
                </a:solidFill>
                <a:latin typeface="Consolas" panose="020B0609020204030204" pitchFamily="49" charset="0"/>
                <a:cs typeface="Consolas" panose="020B0609020204030204" pitchFamily="49" charset="0"/>
              </a:rPr>
              <a:t>(</a:t>
            </a:r>
            <a:r>
              <a:rPr lang="en-US" altLang="en-US" dirty="0" err="1">
                <a:solidFill>
                  <a:srgbClr val="000000"/>
                </a:solidFill>
                <a:latin typeface="Consolas" panose="020B0609020204030204" pitchFamily="49" charset="0"/>
                <a:cs typeface="Consolas" panose="020B0609020204030204" pitchFamily="49" charset="0"/>
              </a:rPr>
              <a:t>SalesOrderID</a:t>
            </a:r>
            <a:r>
              <a:rPr lang="en-US" altLang="en-US" dirty="0">
                <a:solidFill>
                  <a:srgbClr val="808080"/>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AS</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TotalSales</a:t>
            </a:r>
            <a:r>
              <a:rPr lang="en-US" altLang="en-US" dirty="0">
                <a:solidFill>
                  <a:srgbClr val="808080"/>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SalesYear</a:t>
            </a:r>
            <a:r>
              <a:rPr lang="en-US" altLang="en-US" dirty="0">
                <a:solidFill>
                  <a:srgbClr val="000000"/>
                </a:solidFill>
                <a:latin typeface="Consolas" panose="020B0609020204030204" pitchFamily="49" charset="0"/>
                <a:cs typeface="Consolas" panose="020B0609020204030204" pitchFamily="49" charset="0"/>
              </a:rPr>
              <a:t>  </a:t>
            </a:r>
          </a:p>
          <a:p>
            <a:pPr>
              <a:buClrTx/>
              <a:buFontTx/>
              <a:buNone/>
            </a:pPr>
            <a:r>
              <a:rPr lang="en-US" altLang="en-US" dirty="0">
                <a:solidFill>
                  <a:srgbClr val="0000FF"/>
                </a:solidFill>
                <a:latin typeface="Consolas" panose="020B0609020204030204" pitchFamily="49" charset="0"/>
                <a:cs typeface="Consolas" panose="020B0609020204030204" pitchFamily="49" charset="0"/>
              </a:rPr>
              <a:t>FROM</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Sales_CTE</a:t>
            </a:r>
            <a:r>
              <a:rPr lang="en-US" altLang="en-US" dirty="0">
                <a:solidFill>
                  <a:srgbClr val="000000"/>
                </a:solidFill>
                <a:latin typeface="Consolas" panose="020B0609020204030204" pitchFamily="49" charset="0"/>
                <a:cs typeface="Consolas" panose="020B0609020204030204" pitchFamily="49" charset="0"/>
              </a:rPr>
              <a:t>  </a:t>
            </a:r>
          </a:p>
          <a:p>
            <a:pPr>
              <a:buClrTx/>
              <a:buFontTx/>
              <a:buNone/>
            </a:pPr>
            <a:r>
              <a:rPr lang="en-US" altLang="en-US" dirty="0">
                <a:solidFill>
                  <a:srgbClr val="0000FF"/>
                </a:solidFill>
                <a:latin typeface="Consolas" panose="020B0609020204030204" pitchFamily="49" charset="0"/>
                <a:cs typeface="Consolas" panose="020B0609020204030204" pitchFamily="49" charset="0"/>
              </a:rPr>
              <a:t>GROUP</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BY</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SalesYear</a:t>
            </a:r>
            <a:r>
              <a:rPr lang="en-US" altLang="en-US" dirty="0">
                <a:solidFill>
                  <a:srgbClr val="808080"/>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SalesPersonID</a:t>
            </a:r>
            <a:r>
              <a:rPr lang="en-US" altLang="en-US" dirty="0">
                <a:solidFill>
                  <a:srgbClr val="000000"/>
                </a:solidFill>
                <a:latin typeface="Consolas" panose="020B0609020204030204" pitchFamily="49" charset="0"/>
                <a:cs typeface="Consolas" panose="020B0609020204030204" pitchFamily="49" charset="0"/>
              </a:rPr>
              <a:t>  </a:t>
            </a:r>
          </a:p>
          <a:p>
            <a:pPr>
              <a:buClrTx/>
              <a:buFontTx/>
              <a:buNone/>
            </a:pPr>
            <a:r>
              <a:rPr lang="en-US" altLang="en-US" dirty="0">
                <a:solidFill>
                  <a:srgbClr val="0000FF"/>
                </a:solidFill>
                <a:latin typeface="Consolas" panose="020B0609020204030204" pitchFamily="49" charset="0"/>
                <a:cs typeface="Consolas" panose="020B0609020204030204" pitchFamily="49" charset="0"/>
              </a:rPr>
              <a:t>ORDER</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BY</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SalesPersonID</a:t>
            </a:r>
            <a:r>
              <a:rPr lang="en-US" altLang="en-US" dirty="0">
                <a:solidFill>
                  <a:srgbClr val="808080"/>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SalesYear</a:t>
            </a:r>
            <a:r>
              <a:rPr lang="en-US" altLang="en-US" dirty="0">
                <a:solidFill>
                  <a:srgbClr val="808080"/>
                </a:solidFill>
                <a:latin typeface="Consolas" panose="020B0609020204030204" pitchFamily="49" charset="0"/>
                <a:cs typeface="Consolas" panose="020B0609020204030204" pitchFamily="49" charset="0"/>
              </a:rPr>
              <a:t>;</a:t>
            </a:r>
          </a:p>
        </p:txBody>
      </p:sp>
    </p:spTree>
  </p:cSld>
  <p:clrMapOvr>
    <a:masterClrMapping/>
  </p:clrMapOvr>
  <p:transition>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1"/>
          <p:cNvSpPr>
            <a:spLocks noChangeArrowheads="1"/>
          </p:cNvSpPr>
          <p:nvPr/>
        </p:nvSpPr>
        <p:spPr bwMode="auto">
          <a:xfrm>
            <a:off x="1097757" y="449263"/>
            <a:ext cx="2954337"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a:solidFill>
                  <a:srgbClr val="000000"/>
                </a:solidFill>
              </a:rPr>
              <a:t>SQL CREATE INDEX Statement</a:t>
            </a:r>
          </a:p>
        </p:txBody>
      </p:sp>
      <p:sp>
        <p:nvSpPr>
          <p:cNvPr id="58371" name="Rectangle 2"/>
          <p:cNvSpPr>
            <a:spLocks noChangeArrowheads="1"/>
          </p:cNvSpPr>
          <p:nvPr/>
        </p:nvSpPr>
        <p:spPr bwMode="auto">
          <a:xfrm>
            <a:off x="1097757" y="861220"/>
            <a:ext cx="10180637"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dirty="0">
                <a:solidFill>
                  <a:srgbClr val="000000"/>
                </a:solidFill>
              </a:rPr>
              <a:t>The CREATE INDEX statement is used to create indexes in tables.</a:t>
            </a:r>
          </a:p>
          <a:p>
            <a:pPr>
              <a:buClrTx/>
              <a:buFontTx/>
              <a:buNone/>
            </a:pPr>
            <a:r>
              <a:rPr lang="en-US" altLang="en-US" dirty="0">
                <a:solidFill>
                  <a:srgbClr val="000000"/>
                </a:solidFill>
              </a:rPr>
              <a:t>Indexes are used to retrieve data from the database more quickly than otherwise. The users cannot see the indexes, they are just used to speed up searches/queries.</a:t>
            </a:r>
          </a:p>
        </p:txBody>
      </p:sp>
      <p:sp>
        <p:nvSpPr>
          <p:cNvPr id="58372" name="Rectangle 3"/>
          <p:cNvSpPr>
            <a:spLocks noChangeArrowheads="1"/>
          </p:cNvSpPr>
          <p:nvPr/>
        </p:nvSpPr>
        <p:spPr bwMode="auto">
          <a:xfrm>
            <a:off x="1097757" y="2070100"/>
            <a:ext cx="2185988"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a:solidFill>
                  <a:srgbClr val="000000"/>
                </a:solidFill>
              </a:rPr>
              <a:t>CREATE INDEX Syntax</a:t>
            </a:r>
          </a:p>
        </p:txBody>
      </p:sp>
      <p:sp>
        <p:nvSpPr>
          <p:cNvPr id="58373" name="Rectangle 4"/>
          <p:cNvSpPr>
            <a:spLocks noChangeArrowheads="1"/>
          </p:cNvSpPr>
          <p:nvPr/>
        </p:nvSpPr>
        <p:spPr bwMode="auto">
          <a:xfrm>
            <a:off x="1097757" y="3190458"/>
            <a:ext cx="8504237" cy="64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dirty="0">
                <a:solidFill>
                  <a:srgbClr val="000000"/>
                </a:solidFill>
              </a:rPr>
              <a:t>CREATE UNIQUE INDEX Syntax:</a:t>
            </a:r>
          </a:p>
          <a:p>
            <a:pPr>
              <a:buClrTx/>
              <a:buFontTx/>
              <a:buNone/>
            </a:pPr>
            <a:r>
              <a:rPr lang="en-US" altLang="en-US" dirty="0">
                <a:solidFill>
                  <a:srgbClr val="000000"/>
                </a:solidFill>
              </a:rPr>
              <a:t>Creates a unique index on a table. Duplicate values are not allowed:</a:t>
            </a:r>
          </a:p>
        </p:txBody>
      </p:sp>
      <p:sp>
        <p:nvSpPr>
          <p:cNvPr id="58374" name="Rectangle 5"/>
          <p:cNvSpPr>
            <a:spLocks noChangeArrowheads="1"/>
          </p:cNvSpPr>
          <p:nvPr/>
        </p:nvSpPr>
        <p:spPr bwMode="auto">
          <a:xfrm>
            <a:off x="1097757" y="2466180"/>
            <a:ext cx="6096000" cy="642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dirty="0">
                <a:solidFill>
                  <a:srgbClr val="0000FF"/>
                </a:solidFill>
                <a:latin typeface="Consolas" panose="020B0609020204030204" pitchFamily="49" charset="0"/>
                <a:cs typeface="Consolas" panose="020B0609020204030204" pitchFamily="49" charset="0"/>
              </a:rPr>
              <a:t>CREATE</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INDEX</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index_name</a:t>
            </a:r>
            <a:endParaRPr lang="en-US" altLang="en-US" dirty="0">
              <a:solidFill>
                <a:srgbClr val="000000"/>
              </a:solidFill>
              <a:latin typeface="Consolas" panose="020B0609020204030204" pitchFamily="49" charset="0"/>
              <a:cs typeface="Consolas" panose="020B0609020204030204" pitchFamily="49" charset="0"/>
            </a:endParaRPr>
          </a:p>
          <a:p>
            <a:pPr>
              <a:buClrTx/>
              <a:buFontTx/>
              <a:buNone/>
            </a:pPr>
            <a:r>
              <a:rPr lang="en-US" altLang="en-US" dirty="0">
                <a:solidFill>
                  <a:srgbClr val="0000FF"/>
                </a:solidFill>
                <a:latin typeface="Consolas" panose="020B0609020204030204" pitchFamily="49" charset="0"/>
                <a:cs typeface="Consolas" panose="020B0609020204030204" pitchFamily="49" charset="0"/>
              </a:rPr>
              <a:t>ON</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table_name</a:t>
            </a:r>
            <a:r>
              <a:rPr lang="en-US" altLang="en-US" dirty="0">
                <a:solidFill>
                  <a:srgbClr val="0000FF"/>
                </a:solidFill>
                <a:latin typeface="Consolas" panose="020B0609020204030204" pitchFamily="49" charset="0"/>
                <a:cs typeface="Consolas" panose="020B0609020204030204" pitchFamily="49" charset="0"/>
              </a:rPr>
              <a:t> </a:t>
            </a:r>
            <a:r>
              <a:rPr lang="en-US" altLang="en-US" dirty="0">
                <a:solidFill>
                  <a:srgbClr val="808080"/>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column1</a:t>
            </a:r>
            <a:r>
              <a:rPr lang="en-US" altLang="en-US" dirty="0">
                <a:solidFill>
                  <a:srgbClr val="808080"/>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 column2</a:t>
            </a:r>
            <a:r>
              <a:rPr lang="en-US" altLang="en-US" dirty="0">
                <a:solidFill>
                  <a:srgbClr val="808080"/>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808080"/>
                </a:solidFill>
                <a:latin typeface="Consolas" panose="020B0609020204030204" pitchFamily="49" charset="0"/>
                <a:cs typeface="Consolas" panose="020B0609020204030204" pitchFamily="49" charset="0"/>
              </a:rPr>
              <a:t>...);</a:t>
            </a:r>
          </a:p>
        </p:txBody>
      </p:sp>
      <p:sp>
        <p:nvSpPr>
          <p:cNvPr id="58375" name="Rectangle 6"/>
          <p:cNvSpPr>
            <a:spLocks noChangeArrowheads="1"/>
          </p:cNvSpPr>
          <p:nvPr/>
        </p:nvSpPr>
        <p:spPr bwMode="auto">
          <a:xfrm>
            <a:off x="1097757" y="4279109"/>
            <a:ext cx="6096000" cy="642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dirty="0">
                <a:solidFill>
                  <a:srgbClr val="0000FF"/>
                </a:solidFill>
                <a:latin typeface="Consolas" panose="020B0609020204030204" pitchFamily="49" charset="0"/>
                <a:cs typeface="Consolas" panose="020B0609020204030204" pitchFamily="49" charset="0"/>
              </a:rPr>
              <a:t>CREATE</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UNIQUE</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INDEX</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index_name</a:t>
            </a:r>
            <a:endParaRPr lang="en-US" altLang="en-US" dirty="0">
              <a:solidFill>
                <a:srgbClr val="000000"/>
              </a:solidFill>
              <a:latin typeface="Consolas" panose="020B0609020204030204" pitchFamily="49" charset="0"/>
              <a:cs typeface="Consolas" panose="020B0609020204030204" pitchFamily="49" charset="0"/>
            </a:endParaRPr>
          </a:p>
          <a:p>
            <a:pPr>
              <a:buClrTx/>
              <a:buFontTx/>
              <a:buNone/>
            </a:pPr>
            <a:r>
              <a:rPr lang="en-US" altLang="en-US" dirty="0">
                <a:solidFill>
                  <a:srgbClr val="0000FF"/>
                </a:solidFill>
                <a:latin typeface="Consolas" panose="020B0609020204030204" pitchFamily="49" charset="0"/>
                <a:cs typeface="Consolas" panose="020B0609020204030204" pitchFamily="49" charset="0"/>
              </a:rPr>
              <a:t>ON</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table_name</a:t>
            </a:r>
            <a:r>
              <a:rPr lang="en-US" altLang="en-US" dirty="0">
                <a:solidFill>
                  <a:srgbClr val="0000FF"/>
                </a:solidFill>
                <a:latin typeface="Consolas" panose="020B0609020204030204" pitchFamily="49" charset="0"/>
                <a:cs typeface="Consolas" panose="020B0609020204030204" pitchFamily="49" charset="0"/>
              </a:rPr>
              <a:t> </a:t>
            </a:r>
            <a:r>
              <a:rPr lang="en-US" altLang="en-US" dirty="0">
                <a:solidFill>
                  <a:srgbClr val="808080"/>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column1</a:t>
            </a:r>
            <a:r>
              <a:rPr lang="en-US" altLang="en-US" dirty="0">
                <a:solidFill>
                  <a:srgbClr val="808080"/>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 column2</a:t>
            </a:r>
            <a:r>
              <a:rPr lang="en-US" altLang="en-US" dirty="0">
                <a:solidFill>
                  <a:srgbClr val="808080"/>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808080"/>
                </a:solidFill>
                <a:latin typeface="Consolas" panose="020B0609020204030204" pitchFamily="49" charset="0"/>
                <a:cs typeface="Consolas" panose="020B0609020204030204" pitchFamily="49" charset="0"/>
              </a:rPr>
              <a:t>...);</a:t>
            </a:r>
          </a:p>
        </p:txBody>
      </p:sp>
      <p:sp>
        <p:nvSpPr>
          <p:cNvPr id="58376" name="Rectangle 7"/>
          <p:cNvSpPr>
            <a:spLocks noChangeArrowheads="1"/>
          </p:cNvSpPr>
          <p:nvPr/>
        </p:nvSpPr>
        <p:spPr bwMode="auto">
          <a:xfrm>
            <a:off x="1098550" y="5037929"/>
            <a:ext cx="10590212" cy="64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dirty="0">
                <a:solidFill>
                  <a:srgbClr val="000000"/>
                </a:solidFill>
              </a:rPr>
              <a:t>The SQL statement below creates an index named "</a:t>
            </a:r>
            <a:r>
              <a:rPr lang="en-US" altLang="en-US" dirty="0" err="1">
                <a:solidFill>
                  <a:srgbClr val="000000"/>
                </a:solidFill>
              </a:rPr>
              <a:t>idx_lastname</a:t>
            </a:r>
            <a:r>
              <a:rPr lang="en-US" altLang="en-US" dirty="0">
                <a:solidFill>
                  <a:srgbClr val="000000"/>
                </a:solidFill>
              </a:rPr>
              <a:t>" on the "</a:t>
            </a:r>
            <a:r>
              <a:rPr lang="en-US" altLang="en-US" dirty="0" err="1">
                <a:solidFill>
                  <a:srgbClr val="000000"/>
                </a:solidFill>
              </a:rPr>
              <a:t>LastName</a:t>
            </a:r>
            <a:r>
              <a:rPr lang="en-US" altLang="en-US" dirty="0">
                <a:solidFill>
                  <a:srgbClr val="000000"/>
                </a:solidFill>
              </a:rPr>
              <a:t>" column in the "Persons" table:</a:t>
            </a:r>
          </a:p>
        </p:txBody>
      </p:sp>
      <p:sp>
        <p:nvSpPr>
          <p:cNvPr id="58377" name="Rectangle 8"/>
          <p:cNvSpPr>
            <a:spLocks noChangeArrowheads="1"/>
          </p:cNvSpPr>
          <p:nvPr/>
        </p:nvSpPr>
        <p:spPr bwMode="auto">
          <a:xfrm>
            <a:off x="1097756" y="5824543"/>
            <a:ext cx="7208837" cy="642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dirty="0">
                <a:solidFill>
                  <a:srgbClr val="0000FF"/>
                </a:solidFill>
                <a:latin typeface="Consolas" panose="020B0609020204030204" pitchFamily="49" charset="0"/>
                <a:cs typeface="Consolas" panose="020B0609020204030204" pitchFamily="49" charset="0"/>
              </a:rPr>
              <a:t>CREATE</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INDEX</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idx_lastname</a:t>
            </a:r>
            <a:endParaRPr lang="en-US" altLang="en-US" dirty="0">
              <a:solidFill>
                <a:srgbClr val="000000"/>
              </a:solidFill>
              <a:latin typeface="Consolas" panose="020B0609020204030204" pitchFamily="49" charset="0"/>
              <a:cs typeface="Consolas" panose="020B0609020204030204" pitchFamily="49" charset="0"/>
            </a:endParaRPr>
          </a:p>
          <a:p>
            <a:pPr>
              <a:buClrTx/>
              <a:buFontTx/>
              <a:buNone/>
            </a:pPr>
            <a:r>
              <a:rPr lang="en-US" altLang="en-US" dirty="0">
                <a:solidFill>
                  <a:srgbClr val="0000FF"/>
                </a:solidFill>
                <a:latin typeface="Consolas" panose="020B0609020204030204" pitchFamily="49" charset="0"/>
                <a:cs typeface="Consolas" panose="020B0609020204030204" pitchFamily="49" charset="0"/>
              </a:rPr>
              <a:t>ON</a:t>
            </a:r>
            <a:r>
              <a:rPr lang="en-US" altLang="en-US" dirty="0">
                <a:solidFill>
                  <a:srgbClr val="000000"/>
                </a:solidFill>
                <a:latin typeface="Consolas" panose="020B0609020204030204" pitchFamily="49" charset="0"/>
                <a:cs typeface="Consolas" panose="020B0609020204030204" pitchFamily="49" charset="0"/>
              </a:rPr>
              <a:t> Persons</a:t>
            </a:r>
            <a:r>
              <a:rPr lang="en-US" altLang="en-US" dirty="0">
                <a:solidFill>
                  <a:srgbClr val="0000FF"/>
                </a:solidFill>
                <a:latin typeface="Consolas" panose="020B0609020204030204" pitchFamily="49" charset="0"/>
                <a:cs typeface="Consolas" panose="020B0609020204030204" pitchFamily="49" charset="0"/>
              </a:rPr>
              <a:t> </a:t>
            </a:r>
            <a:r>
              <a:rPr lang="en-US" altLang="en-US" dirty="0">
                <a:solidFill>
                  <a:srgbClr val="808080"/>
                </a:solidFill>
                <a:latin typeface="Consolas" panose="020B0609020204030204" pitchFamily="49" charset="0"/>
                <a:cs typeface="Consolas" panose="020B0609020204030204" pitchFamily="49" charset="0"/>
              </a:rPr>
              <a:t>(</a:t>
            </a:r>
            <a:r>
              <a:rPr lang="en-US" altLang="en-US" dirty="0" err="1">
                <a:solidFill>
                  <a:srgbClr val="000000"/>
                </a:solidFill>
                <a:latin typeface="Consolas" panose="020B0609020204030204" pitchFamily="49" charset="0"/>
                <a:cs typeface="Consolas" panose="020B0609020204030204" pitchFamily="49" charset="0"/>
              </a:rPr>
              <a:t>LastName</a:t>
            </a:r>
            <a:r>
              <a:rPr lang="en-US" altLang="en-US" dirty="0">
                <a:solidFill>
                  <a:srgbClr val="808080"/>
                </a:solidFill>
                <a:latin typeface="Consolas" panose="020B0609020204030204" pitchFamily="49" charset="0"/>
                <a:cs typeface="Consolas" panose="020B0609020204030204" pitchFamily="49" charset="0"/>
              </a:rPr>
              <a:t>);</a:t>
            </a:r>
          </a:p>
        </p:txBody>
      </p:sp>
    </p:spTree>
  </p:cSld>
  <p:clrMapOvr>
    <a:masterClrMapping/>
  </p:clrMapOvr>
  <p:transition>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1"/>
          <p:cNvSpPr>
            <a:spLocks noChangeArrowheads="1"/>
          </p:cNvSpPr>
          <p:nvPr/>
        </p:nvSpPr>
        <p:spPr bwMode="auto">
          <a:xfrm>
            <a:off x="1067594" y="762000"/>
            <a:ext cx="7467600" cy="311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b="1" dirty="0">
                <a:solidFill>
                  <a:srgbClr val="000000"/>
                </a:solidFill>
              </a:rPr>
              <a:t>The following are the different types of indexes in SQL Server</a:t>
            </a:r>
            <a:br>
              <a:rPr lang="en-US" altLang="en-US" b="1" dirty="0">
                <a:solidFill>
                  <a:srgbClr val="000000"/>
                </a:solidFill>
              </a:rPr>
            </a:br>
            <a:r>
              <a:rPr lang="en-US" altLang="en-US" dirty="0">
                <a:solidFill>
                  <a:srgbClr val="000000"/>
                </a:solidFill>
              </a:rPr>
              <a:t>1. Clustered</a:t>
            </a:r>
            <a:br>
              <a:rPr lang="en-US" altLang="en-US" dirty="0">
                <a:solidFill>
                  <a:srgbClr val="000000"/>
                </a:solidFill>
              </a:rPr>
            </a:br>
            <a:r>
              <a:rPr lang="en-US" altLang="en-US" dirty="0">
                <a:solidFill>
                  <a:srgbClr val="000000"/>
                </a:solidFill>
              </a:rPr>
              <a:t>2. </a:t>
            </a:r>
            <a:r>
              <a:rPr lang="en-US" altLang="en-US" dirty="0" err="1">
                <a:solidFill>
                  <a:srgbClr val="000000"/>
                </a:solidFill>
              </a:rPr>
              <a:t>Nonclustered</a:t>
            </a:r>
            <a:r>
              <a:rPr lang="en-US" altLang="en-US" dirty="0">
                <a:solidFill>
                  <a:srgbClr val="000000"/>
                </a:solidFill>
              </a:rPr>
              <a:t/>
            </a:r>
            <a:br>
              <a:rPr lang="en-US" altLang="en-US" dirty="0">
                <a:solidFill>
                  <a:srgbClr val="000000"/>
                </a:solidFill>
              </a:rPr>
            </a:br>
            <a:r>
              <a:rPr lang="en-US" altLang="en-US" dirty="0">
                <a:solidFill>
                  <a:srgbClr val="000000"/>
                </a:solidFill>
              </a:rPr>
              <a:t>3. Unique</a:t>
            </a:r>
            <a:br>
              <a:rPr lang="en-US" altLang="en-US" dirty="0">
                <a:solidFill>
                  <a:srgbClr val="000000"/>
                </a:solidFill>
              </a:rPr>
            </a:br>
            <a:r>
              <a:rPr lang="en-US" altLang="en-US" dirty="0">
                <a:solidFill>
                  <a:srgbClr val="000000"/>
                </a:solidFill>
              </a:rPr>
              <a:t>4. Filtered</a:t>
            </a:r>
            <a:br>
              <a:rPr lang="en-US" altLang="en-US" dirty="0">
                <a:solidFill>
                  <a:srgbClr val="000000"/>
                </a:solidFill>
              </a:rPr>
            </a:br>
            <a:r>
              <a:rPr lang="en-US" altLang="en-US" dirty="0">
                <a:solidFill>
                  <a:srgbClr val="000000"/>
                </a:solidFill>
              </a:rPr>
              <a:t>5. XML</a:t>
            </a:r>
            <a:br>
              <a:rPr lang="en-US" altLang="en-US" dirty="0">
                <a:solidFill>
                  <a:srgbClr val="000000"/>
                </a:solidFill>
              </a:rPr>
            </a:br>
            <a:r>
              <a:rPr lang="en-US" altLang="en-US" dirty="0">
                <a:solidFill>
                  <a:srgbClr val="000000"/>
                </a:solidFill>
              </a:rPr>
              <a:t>6. Full Text</a:t>
            </a:r>
            <a:br>
              <a:rPr lang="en-US" altLang="en-US" dirty="0">
                <a:solidFill>
                  <a:srgbClr val="000000"/>
                </a:solidFill>
              </a:rPr>
            </a:br>
            <a:r>
              <a:rPr lang="en-US" altLang="en-US" dirty="0">
                <a:solidFill>
                  <a:srgbClr val="000000"/>
                </a:solidFill>
              </a:rPr>
              <a:t>7. Spatial</a:t>
            </a:r>
            <a:br>
              <a:rPr lang="en-US" altLang="en-US" dirty="0">
                <a:solidFill>
                  <a:srgbClr val="000000"/>
                </a:solidFill>
              </a:rPr>
            </a:br>
            <a:r>
              <a:rPr lang="en-US" altLang="en-US" dirty="0">
                <a:solidFill>
                  <a:srgbClr val="000000"/>
                </a:solidFill>
              </a:rPr>
              <a:t>8. </a:t>
            </a:r>
            <a:r>
              <a:rPr lang="en-US" altLang="en-US" dirty="0" err="1">
                <a:solidFill>
                  <a:srgbClr val="000000"/>
                </a:solidFill>
              </a:rPr>
              <a:t>Columnstore</a:t>
            </a:r>
            <a:r>
              <a:rPr lang="en-US" altLang="en-US" dirty="0">
                <a:solidFill>
                  <a:srgbClr val="000000"/>
                </a:solidFill>
              </a:rPr>
              <a:t/>
            </a:r>
            <a:br>
              <a:rPr lang="en-US" altLang="en-US" dirty="0">
                <a:solidFill>
                  <a:srgbClr val="000000"/>
                </a:solidFill>
              </a:rPr>
            </a:br>
            <a:r>
              <a:rPr lang="en-US" altLang="en-US" dirty="0">
                <a:solidFill>
                  <a:srgbClr val="000000"/>
                </a:solidFill>
              </a:rPr>
              <a:t>9. Index with included columns</a:t>
            </a:r>
            <a:br>
              <a:rPr lang="en-US" altLang="en-US" dirty="0">
                <a:solidFill>
                  <a:srgbClr val="000000"/>
                </a:solidFill>
              </a:rPr>
            </a:br>
            <a:r>
              <a:rPr lang="en-US" altLang="en-US" dirty="0">
                <a:solidFill>
                  <a:srgbClr val="000000"/>
                </a:solidFill>
              </a:rPr>
              <a:t>10. Index on computed columns</a:t>
            </a:r>
          </a:p>
        </p:txBody>
      </p:sp>
    </p:spTree>
  </p:cSld>
  <p:clrMapOvr>
    <a:masterClrMapping/>
  </p:clrMapOvr>
  <p:transition>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1"/>
          <p:cNvSpPr>
            <a:spLocks noChangeArrowheads="1"/>
          </p:cNvSpPr>
          <p:nvPr/>
        </p:nvSpPr>
        <p:spPr bwMode="auto">
          <a:xfrm>
            <a:off x="1010444" y="381000"/>
            <a:ext cx="3157538"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b="1" dirty="0">
                <a:solidFill>
                  <a:srgbClr val="000000"/>
                </a:solidFill>
              </a:rPr>
              <a:t>Temporary tables in SQL Server</a:t>
            </a:r>
          </a:p>
        </p:txBody>
      </p:sp>
      <p:sp>
        <p:nvSpPr>
          <p:cNvPr id="62467" name="Rectangle 2"/>
          <p:cNvSpPr>
            <a:spLocks noChangeArrowheads="1"/>
          </p:cNvSpPr>
          <p:nvPr/>
        </p:nvSpPr>
        <p:spPr bwMode="auto">
          <a:xfrm>
            <a:off x="991394" y="1033463"/>
            <a:ext cx="10210800" cy="12025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b="1" dirty="0">
                <a:solidFill>
                  <a:srgbClr val="000000"/>
                </a:solidFill>
              </a:rPr>
              <a:t>What are Temporary tables?</a:t>
            </a:r>
            <a:br>
              <a:rPr lang="en-US" altLang="en-US" b="1" dirty="0">
                <a:solidFill>
                  <a:srgbClr val="000000"/>
                </a:solidFill>
              </a:rPr>
            </a:br>
            <a:r>
              <a:rPr lang="en-US" altLang="en-US" dirty="0">
                <a:solidFill>
                  <a:srgbClr val="000000"/>
                </a:solidFill>
              </a:rPr>
              <a:t>Temporary tables, are very similar to the permanent tables. Permanent tables get created in the database you specify, and remain in the database permanently, until you delete (drop) them. On the other hand, temporary tables get created in the </a:t>
            </a:r>
            <a:r>
              <a:rPr lang="en-US" altLang="en-US" dirty="0" err="1">
                <a:solidFill>
                  <a:srgbClr val="000000"/>
                </a:solidFill>
              </a:rPr>
              <a:t>TempDB</a:t>
            </a:r>
            <a:r>
              <a:rPr lang="en-US" altLang="en-US" dirty="0">
                <a:solidFill>
                  <a:srgbClr val="000000"/>
                </a:solidFill>
              </a:rPr>
              <a:t> and are automatically deleted, when they are no longer used.</a:t>
            </a:r>
          </a:p>
        </p:txBody>
      </p:sp>
      <p:sp>
        <p:nvSpPr>
          <p:cNvPr id="62468" name="Rectangle 3"/>
          <p:cNvSpPr>
            <a:spLocks noChangeArrowheads="1"/>
          </p:cNvSpPr>
          <p:nvPr/>
        </p:nvSpPr>
        <p:spPr bwMode="auto">
          <a:xfrm>
            <a:off x="1010444" y="2590800"/>
            <a:ext cx="10191750" cy="64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b="1" dirty="0">
                <a:solidFill>
                  <a:srgbClr val="000000"/>
                </a:solidFill>
              </a:rPr>
              <a:t>Different Types of Temporary tables</a:t>
            </a:r>
            <a:br>
              <a:rPr lang="en-US" altLang="en-US" b="1" dirty="0">
                <a:solidFill>
                  <a:srgbClr val="000000"/>
                </a:solidFill>
              </a:rPr>
            </a:br>
            <a:r>
              <a:rPr lang="en-US" altLang="en-US" dirty="0">
                <a:solidFill>
                  <a:srgbClr val="000000"/>
                </a:solidFill>
              </a:rPr>
              <a:t>In SQL Server, there are 2 types of Temporary tables - Local Temporary tables and Global Temporary tables.</a:t>
            </a:r>
          </a:p>
        </p:txBody>
      </p:sp>
    </p:spTree>
  </p:cSld>
  <p:clrMapOvr>
    <a:masterClrMapping/>
  </p:clrMapOvr>
  <p:transition>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1"/>
          <p:cNvSpPr>
            <a:spLocks noChangeArrowheads="1"/>
          </p:cNvSpPr>
          <p:nvPr/>
        </p:nvSpPr>
        <p:spPr bwMode="auto">
          <a:xfrm>
            <a:off x="1104107" y="515938"/>
            <a:ext cx="10718006" cy="37878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b="1" dirty="0">
                <a:solidFill>
                  <a:srgbClr val="000000"/>
                </a:solidFill>
              </a:rPr>
              <a:t>How to Create a Local Temporary Table:</a:t>
            </a:r>
            <a:br>
              <a:rPr lang="en-US" altLang="en-US" b="1" dirty="0">
                <a:solidFill>
                  <a:srgbClr val="000000"/>
                </a:solidFill>
              </a:rPr>
            </a:br>
            <a:r>
              <a:rPr lang="en-US" altLang="en-US" dirty="0">
                <a:solidFill>
                  <a:srgbClr val="000000"/>
                </a:solidFill>
              </a:rPr>
              <a:t>Creating a local Temporary table is very similar to creating a permanent table, except that you prefix the </a:t>
            </a:r>
            <a:r>
              <a:rPr lang="en-US" altLang="en-US" b="1" dirty="0">
                <a:solidFill>
                  <a:srgbClr val="000000"/>
                </a:solidFill>
              </a:rPr>
              <a:t>table name with 1 pound (#) symbol</a:t>
            </a:r>
            <a:r>
              <a:rPr lang="en-US" altLang="en-US" dirty="0">
                <a:solidFill>
                  <a:srgbClr val="000000"/>
                </a:solidFill>
              </a:rPr>
              <a:t>. In the example below, </a:t>
            </a:r>
            <a:r>
              <a:rPr lang="en-US" altLang="en-US" b="1" dirty="0">
                <a:solidFill>
                  <a:srgbClr val="000000"/>
                </a:solidFill>
              </a:rPr>
              <a:t>#</a:t>
            </a:r>
            <a:r>
              <a:rPr lang="en-US" altLang="en-US" b="1" dirty="0" err="1">
                <a:solidFill>
                  <a:srgbClr val="000000"/>
                </a:solidFill>
              </a:rPr>
              <a:t>PersonDetails</a:t>
            </a:r>
            <a:r>
              <a:rPr lang="en-US" altLang="en-US" dirty="0">
                <a:solidFill>
                  <a:srgbClr val="000000"/>
                </a:solidFill>
              </a:rPr>
              <a:t> is a local temporary table, with Id and Name columns.</a:t>
            </a:r>
            <a:br>
              <a:rPr lang="en-US" altLang="en-US" dirty="0">
                <a:solidFill>
                  <a:srgbClr val="000000"/>
                </a:solidFill>
              </a:rPr>
            </a:br>
            <a:endParaRPr lang="en-US" altLang="en-US" dirty="0">
              <a:solidFill>
                <a:srgbClr val="000000"/>
              </a:solidFill>
            </a:endParaRPr>
          </a:p>
          <a:p>
            <a:pPr>
              <a:buClrTx/>
              <a:buFontTx/>
              <a:buNone/>
            </a:pPr>
            <a:r>
              <a:rPr lang="en-US" altLang="en-US" b="1" dirty="0">
                <a:solidFill>
                  <a:srgbClr val="0000FF"/>
                </a:solidFill>
                <a:latin typeface="Consolas" panose="020B0609020204030204" pitchFamily="49" charset="0"/>
                <a:cs typeface="Consolas" panose="020B0609020204030204" pitchFamily="49" charset="0"/>
              </a:rPr>
              <a:t>Create</a:t>
            </a:r>
            <a:r>
              <a:rPr lang="en-US" altLang="en-US" b="1" dirty="0">
                <a:solidFill>
                  <a:srgbClr val="000000"/>
                </a:solidFill>
                <a:latin typeface="Consolas" panose="020B0609020204030204" pitchFamily="49" charset="0"/>
                <a:cs typeface="Consolas" panose="020B0609020204030204" pitchFamily="49" charset="0"/>
              </a:rPr>
              <a:t> </a:t>
            </a:r>
            <a:r>
              <a:rPr lang="en-US" altLang="en-US" b="1" dirty="0">
                <a:solidFill>
                  <a:srgbClr val="0000FF"/>
                </a:solidFill>
                <a:latin typeface="Consolas" panose="020B0609020204030204" pitchFamily="49" charset="0"/>
                <a:cs typeface="Consolas" panose="020B0609020204030204" pitchFamily="49" charset="0"/>
              </a:rPr>
              <a:t>Table</a:t>
            </a:r>
            <a:r>
              <a:rPr lang="en-US" altLang="en-US" b="1" dirty="0">
                <a:solidFill>
                  <a:srgbClr val="000000"/>
                </a:solidFill>
                <a:latin typeface="Consolas" panose="020B0609020204030204" pitchFamily="49" charset="0"/>
                <a:cs typeface="Consolas" panose="020B0609020204030204" pitchFamily="49" charset="0"/>
              </a:rPr>
              <a:t> #</a:t>
            </a:r>
            <a:r>
              <a:rPr lang="en-US" altLang="en-US" b="1" dirty="0" err="1">
                <a:solidFill>
                  <a:srgbClr val="000000"/>
                </a:solidFill>
                <a:latin typeface="Consolas" panose="020B0609020204030204" pitchFamily="49" charset="0"/>
                <a:cs typeface="Consolas" panose="020B0609020204030204" pitchFamily="49" charset="0"/>
              </a:rPr>
              <a:t>PersonDetails</a:t>
            </a:r>
            <a:r>
              <a:rPr lang="en-US" altLang="en-US" b="1" dirty="0">
                <a:solidFill>
                  <a:srgbClr val="808080"/>
                </a:solidFill>
                <a:latin typeface="Consolas" panose="020B0609020204030204" pitchFamily="49" charset="0"/>
                <a:cs typeface="Consolas" panose="020B0609020204030204" pitchFamily="49" charset="0"/>
              </a:rPr>
              <a:t>(</a:t>
            </a:r>
            <a:r>
              <a:rPr lang="en-US" altLang="en-US" b="1" dirty="0">
                <a:solidFill>
                  <a:srgbClr val="000000"/>
                </a:solidFill>
                <a:latin typeface="Consolas" panose="020B0609020204030204" pitchFamily="49" charset="0"/>
                <a:cs typeface="Consolas" panose="020B0609020204030204" pitchFamily="49" charset="0"/>
              </a:rPr>
              <a:t>Id </a:t>
            </a:r>
            <a:r>
              <a:rPr lang="en-US" altLang="en-US" b="1" dirty="0">
                <a:solidFill>
                  <a:srgbClr val="0000FF"/>
                </a:solidFill>
                <a:latin typeface="Consolas" panose="020B0609020204030204" pitchFamily="49" charset="0"/>
                <a:cs typeface="Consolas" panose="020B0609020204030204" pitchFamily="49" charset="0"/>
              </a:rPr>
              <a:t>int</a:t>
            </a:r>
            <a:r>
              <a:rPr lang="en-US" altLang="en-US" b="1" dirty="0">
                <a:solidFill>
                  <a:srgbClr val="808080"/>
                </a:solidFill>
                <a:latin typeface="Consolas" panose="020B0609020204030204" pitchFamily="49" charset="0"/>
                <a:cs typeface="Consolas" panose="020B0609020204030204" pitchFamily="49" charset="0"/>
              </a:rPr>
              <a:t>,</a:t>
            </a:r>
            <a:r>
              <a:rPr lang="en-US" altLang="en-US" b="1" dirty="0">
                <a:solidFill>
                  <a:srgbClr val="000000"/>
                </a:solidFill>
                <a:latin typeface="Consolas" panose="020B0609020204030204" pitchFamily="49" charset="0"/>
                <a:cs typeface="Consolas" panose="020B0609020204030204" pitchFamily="49" charset="0"/>
              </a:rPr>
              <a:t> </a:t>
            </a:r>
            <a:r>
              <a:rPr lang="en-US" altLang="en-US" b="1" dirty="0">
                <a:solidFill>
                  <a:srgbClr val="0000FF"/>
                </a:solidFill>
                <a:latin typeface="Consolas" panose="020B0609020204030204" pitchFamily="49" charset="0"/>
                <a:cs typeface="Consolas" panose="020B0609020204030204" pitchFamily="49" charset="0"/>
              </a:rPr>
              <a:t>Name</a:t>
            </a:r>
            <a:r>
              <a:rPr lang="en-US" altLang="en-US" b="1" dirty="0">
                <a:solidFill>
                  <a:srgbClr val="000000"/>
                </a:solidFill>
                <a:latin typeface="Consolas" panose="020B0609020204030204" pitchFamily="49" charset="0"/>
                <a:cs typeface="Consolas" panose="020B0609020204030204" pitchFamily="49" charset="0"/>
              </a:rPr>
              <a:t> </a:t>
            </a:r>
            <a:r>
              <a:rPr lang="en-US" altLang="en-US" b="1" dirty="0" err="1">
                <a:solidFill>
                  <a:srgbClr val="0000FF"/>
                </a:solidFill>
                <a:latin typeface="Consolas" panose="020B0609020204030204" pitchFamily="49" charset="0"/>
                <a:cs typeface="Consolas" panose="020B0609020204030204" pitchFamily="49" charset="0"/>
              </a:rPr>
              <a:t>nvarchar</a:t>
            </a:r>
            <a:r>
              <a:rPr lang="en-US" altLang="en-US" b="1" dirty="0">
                <a:solidFill>
                  <a:srgbClr val="808080"/>
                </a:solidFill>
                <a:latin typeface="Consolas" panose="020B0609020204030204" pitchFamily="49" charset="0"/>
                <a:cs typeface="Consolas" panose="020B0609020204030204" pitchFamily="49" charset="0"/>
              </a:rPr>
              <a:t>(</a:t>
            </a:r>
            <a:r>
              <a:rPr lang="en-US" altLang="en-US" b="1" dirty="0">
                <a:solidFill>
                  <a:srgbClr val="000000"/>
                </a:solidFill>
                <a:latin typeface="Consolas" panose="020B0609020204030204" pitchFamily="49" charset="0"/>
                <a:cs typeface="Consolas" panose="020B0609020204030204" pitchFamily="49" charset="0"/>
              </a:rPr>
              <a:t>20</a:t>
            </a:r>
            <a:r>
              <a:rPr lang="en-US" altLang="en-US" b="1" dirty="0">
                <a:solidFill>
                  <a:srgbClr val="808080"/>
                </a:solidFill>
                <a:latin typeface="Consolas" panose="020B0609020204030204" pitchFamily="49" charset="0"/>
                <a:cs typeface="Consolas" panose="020B0609020204030204" pitchFamily="49" charset="0"/>
              </a:rPr>
              <a:t>))</a:t>
            </a:r>
            <a:r>
              <a:rPr lang="en-US" altLang="en-US" sz="1200" b="1" dirty="0">
                <a:solidFill>
                  <a:srgbClr val="000000"/>
                </a:solidFill>
                <a:latin typeface="Consolas" panose="020B0609020204030204" pitchFamily="49" charset="0"/>
                <a:cs typeface="Consolas" panose="020B0609020204030204" pitchFamily="49" charset="0"/>
              </a:rPr>
              <a:t/>
            </a:r>
            <a:br>
              <a:rPr lang="en-US" altLang="en-US" sz="1200" b="1" dirty="0">
                <a:solidFill>
                  <a:srgbClr val="000000"/>
                </a:solidFill>
                <a:latin typeface="Consolas" panose="020B0609020204030204" pitchFamily="49" charset="0"/>
                <a:cs typeface="Consolas" panose="020B0609020204030204" pitchFamily="49" charset="0"/>
              </a:rPr>
            </a:br>
            <a:r>
              <a:rPr lang="en-US" altLang="en-US" sz="1200" b="1" dirty="0">
                <a:solidFill>
                  <a:srgbClr val="000000"/>
                </a:solidFill>
                <a:latin typeface="Consolas" panose="020B0609020204030204" pitchFamily="49" charset="0"/>
                <a:cs typeface="Consolas" panose="020B0609020204030204" pitchFamily="49" charset="0"/>
              </a:rPr>
              <a:t/>
            </a:r>
            <a:br>
              <a:rPr lang="en-US" altLang="en-US" sz="1200" b="1" dirty="0">
                <a:solidFill>
                  <a:srgbClr val="000000"/>
                </a:solidFill>
                <a:latin typeface="Consolas" panose="020B0609020204030204" pitchFamily="49" charset="0"/>
                <a:cs typeface="Consolas" panose="020B0609020204030204" pitchFamily="49" charset="0"/>
              </a:rPr>
            </a:br>
            <a:r>
              <a:rPr lang="en-US" altLang="en-US" b="1" dirty="0">
                <a:solidFill>
                  <a:srgbClr val="000000"/>
                </a:solidFill>
              </a:rPr>
              <a:t>Insert Data into the temporary table:</a:t>
            </a:r>
            <a:br>
              <a:rPr lang="en-US" altLang="en-US" b="1" dirty="0">
                <a:solidFill>
                  <a:srgbClr val="000000"/>
                </a:solidFill>
              </a:rPr>
            </a:br>
            <a:r>
              <a:rPr lang="en-US" altLang="en-US" b="1" dirty="0">
                <a:solidFill>
                  <a:srgbClr val="0000FF"/>
                </a:solidFill>
                <a:latin typeface="Consolas" panose="020B0609020204030204" pitchFamily="49" charset="0"/>
                <a:cs typeface="Consolas" panose="020B0609020204030204" pitchFamily="49" charset="0"/>
              </a:rPr>
              <a:t>Insert</a:t>
            </a:r>
            <a:r>
              <a:rPr lang="en-US" altLang="en-US" b="1" dirty="0">
                <a:solidFill>
                  <a:srgbClr val="000000"/>
                </a:solidFill>
                <a:latin typeface="Consolas" panose="020B0609020204030204" pitchFamily="49" charset="0"/>
                <a:cs typeface="Consolas" panose="020B0609020204030204" pitchFamily="49" charset="0"/>
              </a:rPr>
              <a:t> </a:t>
            </a:r>
            <a:r>
              <a:rPr lang="en-US" altLang="en-US" b="1" dirty="0">
                <a:solidFill>
                  <a:srgbClr val="0000FF"/>
                </a:solidFill>
                <a:latin typeface="Consolas" panose="020B0609020204030204" pitchFamily="49" charset="0"/>
                <a:cs typeface="Consolas" panose="020B0609020204030204" pitchFamily="49" charset="0"/>
              </a:rPr>
              <a:t>into</a:t>
            </a:r>
            <a:r>
              <a:rPr lang="en-US" altLang="en-US" b="1" dirty="0">
                <a:solidFill>
                  <a:srgbClr val="000000"/>
                </a:solidFill>
                <a:latin typeface="Consolas" panose="020B0609020204030204" pitchFamily="49" charset="0"/>
                <a:cs typeface="Consolas" panose="020B0609020204030204" pitchFamily="49" charset="0"/>
              </a:rPr>
              <a:t> #</a:t>
            </a:r>
            <a:r>
              <a:rPr lang="en-US" altLang="en-US" b="1" dirty="0" err="1">
                <a:solidFill>
                  <a:srgbClr val="000000"/>
                </a:solidFill>
                <a:latin typeface="Consolas" panose="020B0609020204030204" pitchFamily="49" charset="0"/>
                <a:cs typeface="Consolas" panose="020B0609020204030204" pitchFamily="49" charset="0"/>
              </a:rPr>
              <a:t>PersonDetails</a:t>
            </a:r>
            <a:r>
              <a:rPr lang="en-US" altLang="en-US" b="1" dirty="0">
                <a:solidFill>
                  <a:srgbClr val="000000"/>
                </a:solidFill>
                <a:latin typeface="Consolas" panose="020B0609020204030204" pitchFamily="49" charset="0"/>
                <a:cs typeface="Consolas" panose="020B0609020204030204" pitchFamily="49" charset="0"/>
              </a:rPr>
              <a:t> </a:t>
            </a:r>
            <a:r>
              <a:rPr lang="en-US" altLang="en-US" b="1" dirty="0">
                <a:solidFill>
                  <a:srgbClr val="0000FF"/>
                </a:solidFill>
                <a:latin typeface="Consolas" panose="020B0609020204030204" pitchFamily="49" charset="0"/>
                <a:cs typeface="Consolas" panose="020B0609020204030204" pitchFamily="49" charset="0"/>
              </a:rPr>
              <a:t>Values</a:t>
            </a:r>
            <a:r>
              <a:rPr lang="en-US" altLang="en-US" b="1" dirty="0">
                <a:solidFill>
                  <a:srgbClr val="808080"/>
                </a:solidFill>
                <a:latin typeface="Consolas" panose="020B0609020204030204" pitchFamily="49" charset="0"/>
                <a:cs typeface="Consolas" panose="020B0609020204030204" pitchFamily="49" charset="0"/>
              </a:rPr>
              <a:t>(</a:t>
            </a:r>
            <a:r>
              <a:rPr lang="en-US" altLang="en-US" b="1" dirty="0">
                <a:solidFill>
                  <a:srgbClr val="000000"/>
                </a:solidFill>
                <a:latin typeface="Consolas" panose="020B0609020204030204" pitchFamily="49" charset="0"/>
                <a:cs typeface="Consolas" panose="020B0609020204030204" pitchFamily="49" charset="0"/>
              </a:rPr>
              <a:t>1</a:t>
            </a:r>
            <a:r>
              <a:rPr lang="en-US" altLang="en-US" b="1" dirty="0">
                <a:solidFill>
                  <a:srgbClr val="808080"/>
                </a:solidFill>
                <a:latin typeface="Consolas" panose="020B0609020204030204" pitchFamily="49" charset="0"/>
                <a:cs typeface="Consolas" panose="020B0609020204030204" pitchFamily="49" charset="0"/>
              </a:rPr>
              <a:t>,</a:t>
            </a:r>
            <a:r>
              <a:rPr lang="en-US" altLang="en-US" b="1" dirty="0">
                <a:solidFill>
                  <a:srgbClr val="000000"/>
                </a:solidFill>
                <a:latin typeface="Consolas" panose="020B0609020204030204" pitchFamily="49" charset="0"/>
                <a:cs typeface="Consolas" panose="020B0609020204030204" pitchFamily="49" charset="0"/>
              </a:rPr>
              <a:t> </a:t>
            </a:r>
            <a:r>
              <a:rPr lang="en-US" altLang="en-US" b="1" dirty="0">
                <a:solidFill>
                  <a:srgbClr val="FF0000"/>
                </a:solidFill>
                <a:latin typeface="Consolas" panose="020B0609020204030204" pitchFamily="49" charset="0"/>
                <a:cs typeface="Consolas" panose="020B0609020204030204" pitchFamily="49" charset="0"/>
              </a:rPr>
              <a:t>'Mike'</a:t>
            </a:r>
            <a:r>
              <a:rPr lang="en-US" altLang="en-US" b="1" dirty="0">
                <a:solidFill>
                  <a:srgbClr val="808080"/>
                </a:solidFill>
                <a:latin typeface="Consolas" panose="020B0609020204030204" pitchFamily="49" charset="0"/>
                <a:cs typeface="Consolas" panose="020B0609020204030204" pitchFamily="49" charset="0"/>
              </a:rPr>
              <a:t>)</a:t>
            </a:r>
          </a:p>
          <a:p>
            <a:pPr>
              <a:buClrTx/>
              <a:buFontTx/>
              <a:buNone/>
            </a:pPr>
            <a:r>
              <a:rPr lang="en-US" altLang="en-US" b="1" dirty="0">
                <a:solidFill>
                  <a:srgbClr val="0000FF"/>
                </a:solidFill>
                <a:latin typeface="Consolas" panose="020B0609020204030204" pitchFamily="49" charset="0"/>
                <a:cs typeface="Consolas" panose="020B0609020204030204" pitchFamily="49" charset="0"/>
              </a:rPr>
              <a:t>Insert</a:t>
            </a:r>
            <a:r>
              <a:rPr lang="en-US" altLang="en-US" b="1" dirty="0">
                <a:solidFill>
                  <a:srgbClr val="000000"/>
                </a:solidFill>
                <a:latin typeface="Consolas" panose="020B0609020204030204" pitchFamily="49" charset="0"/>
                <a:cs typeface="Consolas" panose="020B0609020204030204" pitchFamily="49" charset="0"/>
              </a:rPr>
              <a:t> </a:t>
            </a:r>
            <a:r>
              <a:rPr lang="en-US" altLang="en-US" b="1" dirty="0">
                <a:solidFill>
                  <a:srgbClr val="0000FF"/>
                </a:solidFill>
                <a:latin typeface="Consolas" panose="020B0609020204030204" pitchFamily="49" charset="0"/>
                <a:cs typeface="Consolas" panose="020B0609020204030204" pitchFamily="49" charset="0"/>
              </a:rPr>
              <a:t>into</a:t>
            </a:r>
            <a:r>
              <a:rPr lang="en-US" altLang="en-US" b="1" dirty="0">
                <a:solidFill>
                  <a:srgbClr val="000000"/>
                </a:solidFill>
                <a:latin typeface="Consolas" panose="020B0609020204030204" pitchFamily="49" charset="0"/>
                <a:cs typeface="Consolas" panose="020B0609020204030204" pitchFamily="49" charset="0"/>
              </a:rPr>
              <a:t> #</a:t>
            </a:r>
            <a:r>
              <a:rPr lang="en-US" altLang="en-US" b="1" dirty="0" err="1">
                <a:solidFill>
                  <a:srgbClr val="000000"/>
                </a:solidFill>
                <a:latin typeface="Consolas" panose="020B0609020204030204" pitchFamily="49" charset="0"/>
                <a:cs typeface="Consolas" panose="020B0609020204030204" pitchFamily="49" charset="0"/>
              </a:rPr>
              <a:t>PersonDetails</a:t>
            </a:r>
            <a:r>
              <a:rPr lang="en-US" altLang="en-US" b="1" dirty="0">
                <a:solidFill>
                  <a:srgbClr val="000000"/>
                </a:solidFill>
                <a:latin typeface="Consolas" panose="020B0609020204030204" pitchFamily="49" charset="0"/>
                <a:cs typeface="Consolas" panose="020B0609020204030204" pitchFamily="49" charset="0"/>
              </a:rPr>
              <a:t> </a:t>
            </a:r>
            <a:r>
              <a:rPr lang="en-US" altLang="en-US" b="1" dirty="0">
                <a:solidFill>
                  <a:srgbClr val="0000FF"/>
                </a:solidFill>
                <a:latin typeface="Consolas" panose="020B0609020204030204" pitchFamily="49" charset="0"/>
                <a:cs typeface="Consolas" panose="020B0609020204030204" pitchFamily="49" charset="0"/>
              </a:rPr>
              <a:t>Values</a:t>
            </a:r>
            <a:r>
              <a:rPr lang="en-US" altLang="en-US" b="1" dirty="0">
                <a:solidFill>
                  <a:srgbClr val="808080"/>
                </a:solidFill>
                <a:latin typeface="Consolas" panose="020B0609020204030204" pitchFamily="49" charset="0"/>
                <a:cs typeface="Consolas" panose="020B0609020204030204" pitchFamily="49" charset="0"/>
              </a:rPr>
              <a:t>(</a:t>
            </a:r>
            <a:r>
              <a:rPr lang="en-US" altLang="en-US" b="1" dirty="0">
                <a:solidFill>
                  <a:srgbClr val="000000"/>
                </a:solidFill>
                <a:latin typeface="Consolas" panose="020B0609020204030204" pitchFamily="49" charset="0"/>
                <a:cs typeface="Consolas" panose="020B0609020204030204" pitchFamily="49" charset="0"/>
              </a:rPr>
              <a:t>2</a:t>
            </a:r>
            <a:r>
              <a:rPr lang="en-US" altLang="en-US" b="1" dirty="0">
                <a:solidFill>
                  <a:srgbClr val="808080"/>
                </a:solidFill>
                <a:latin typeface="Consolas" panose="020B0609020204030204" pitchFamily="49" charset="0"/>
                <a:cs typeface="Consolas" panose="020B0609020204030204" pitchFamily="49" charset="0"/>
              </a:rPr>
              <a:t>,</a:t>
            </a:r>
            <a:r>
              <a:rPr lang="en-US" altLang="en-US" b="1" dirty="0">
                <a:solidFill>
                  <a:srgbClr val="000000"/>
                </a:solidFill>
                <a:latin typeface="Consolas" panose="020B0609020204030204" pitchFamily="49" charset="0"/>
                <a:cs typeface="Consolas" panose="020B0609020204030204" pitchFamily="49" charset="0"/>
              </a:rPr>
              <a:t> </a:t>
            </a:r>
            <a:r>
              <a:rPr lang="en-US" altLang="en-US" b="1" dirty="0">
                <a:solidFill>
                  <a:srgbClr val="FF0000"/>
                </a:solidFill>
                <a:latin typeface="Consolas" panose="020B0609020204030204" pitchFamily="49" charset="0"/>
                <a:cs typeface="Consolas" panose="020B0609020204030204" pitchFamily="49" charset="0"/>
              </a:rPr>
              <a:t>'John'</a:t>
            </a:r>
            <a:r>
              <a:rPr lang="en-US" altLang="en-US" b="1" dirty="0">
                <a:solidFill>
                  <a:srgbClr val="808080"/>
                </a:solidFill>
                <a:latin typeface="Consolas" panose="020B0609020204030204" pitchFamily="49" charset="0"/>
                <a:cs typeface="Consolas" panose="020B0609020204030204" pitchFamily="49" charset="0"/>
              </a:rPr>
              <a:t>)</a:t>
            </a:r>
          </a:p>
          <a:p>
            <a:pPr>
              <a:buClrTx/>
              <a:buFontTx/>
              <a:buNone/>
            </a:pPr>
            <a:r>
              <a:rPr lang="en-US" altLang="en-US" b="1" dirty="0">
                <a:solidFill>
                  <a:srgbClr val="0000FF"/>
                </a:solidFill>
                <a:latin typeface="Consolas" panose="020B0609020204030204" pitchFamily="49" charset="0"/>
                <a:cs typeface="Consolas" panose="020B0609020204030204" pitchFamily="49" charset="0"/>
              </a:rPr>
              <a:t>Insert</a:t>
            </a:r>
            <a:r>
              <a:rPr lang="en-US" altLang="en-US" b="1" dirty="0">
                <a:solidFill>
                  <a:srgbClr val="000000"/>
                </a:solidFill>
                <a:latin typeface="Consolas" panose="020B0609020204030204" pitchFamily="49" charset="0"/>
                <a:cs typeface="Consolas" panose="020B0609020204030204" pitchFamily="49" charset="0"/>
              </a:rPr>
              <a:t> </a:t>
            </a:r>
            <a:r>
              <a:rPr lang="en-US" altLang="en-US" b="1" dirty="0">
                <a:solidFill>
                  <a:srgbClr val="0000FF"/>
                </a:solidFill>
                <a:latin typeface="Consolas" panose="020B0609020204030204" pitchFamily="49" charset="0"/>
                <a:cs typeface="Consolas" panose="020B0609020204030204" pitchFamily="49" charset="0"/>
              </a:rPr>
              <a:t>into</a:t>
            </a:r>
            <a:r>
              <a:rPr lang="en-US" altLang="en-US" b="1" dirty="0">
                <a:solidFill>
                  <a:srgbClr val="000000"/>
                </a:solidFill>
                <a:latin typeface="Consolas" panose="020B0609020204030204" pitchFamily="49" charset="0"/>
                <a:cs typeface="Consolas" panose="020B0609020204030204" pitchFamily="49" charset="0"/>
              </a:rPr>
              <a:t> #</a:t>
            </a:r>
            <a:r>
              <a:rPr lang="en-US" altLang="en-US" b="1" dirty="0" err="1">
                <a:solidFill>
                  <a:srgbClr val="000000"/>
                </a:solidFill>
                <a:latin typeface="Consolas" panose="020B0609020204030204" pitchFamily="49" charset="0"/>
                <a:cs typeface="Consolas" panose="020B0609020204030204" pitchFamily="49" charset="0"/>
              </a:rPr>
              <a:t>PersonDetails</a:t>
            </a:r>
            <a:r>
              <a:rPr lang="en-US" altLang="en-US" b="1" dirty="0">
                <a:solidFill>
                  <a:srgbClr val="000000"/>
                </a:solidFill>
                <a:latin typeface="Consolas" panose="020B0609020204030204" pitchFamily="49" charset="0"/>
                <a:cs typeface="Consolas" panose="020B0609020204030204" pitchFamily="49" charset="0"/>
              </a:rPr>
              <a:t> </a:t>
            </a:r>
            <a:r>
              <a:rPr lang="en-US" altLang="en-US" b="1" dirty="0">
                <a:solidFill>
                  <a:srgbClr val="0000FF"/>
                </a:solidFill>
                <a:latin typeface="Consolas" panose="020B0609020204030204" pitchFamily="49" charset="0"/>
                <a:cs typeface="Consolas" panose="020B0609020204030204" pitchFamily="49" charset="0"/>
              </a:rPr>
              <a:t>Values</a:t>
            </a:r>
            <a:r>
              <a:rPr lang="en-US" altLang="en-US" b="1" dirty="0">
                <a:solidFill>
                  <a:srgbClr val="808080"/>
                </a:solidFill>
                <a:latin typeface="Consolas" panose="020B0609020204030204" pitchFamily="49" charset="0"/>
                <a:cs typeface="Consolas" panose="020B0609020204030204" pitchFamily="49" charset="0"/>
              </a:rPr>
              <a:t>(</a:t>
            </a:r>
            <a:r>
              <a:rPr lang="en-US" altLang="en-US" b="1" dirty="0">
                <a:solidFill>
                  <a:srgbClr val="000000"/>
                </a:solidFill>
                <a:latin typeface="Consolas" panose="020B0609020204030204" pitchFamily="49" charset="0"/>
                <a:cs typeface="Consolas" panose="020B0609020204030204" pitchFamily="49" charset="0"/>
              </a:rPr>
              <a:t>3</a:t>
            </a:r>
            <a:r>
              <a:rPr lang="en-US" altLang="en-US" b="1" dirty="0">
                <a:solidFill>
                  <a:srgbClr val="808080"/>
                </a:solidFill>
                <a:latin typeface="Consolas" panose="020B0609020204030204" pitchFamily="49" charset="0"/>
                <a:cs typeface="Consolas" panose="020B0609020204030204" pitchFamily="49" charset="0"/>
              </a:rPr>
              <a:t>,</a:t>
            </a:r>
            <a:r>
              <a:rPr lang="en-US" altLang="en-US" b="1" dirty="0">
                <a:solidFill>
                  <a:srgbClr val="000000"/>
                </a:solidFill>
                <a:latin typeface="Consolas" panose="020B0609020204030204" pitchFamily="49" charset="0"/>
                <a:cs typeface="Consolas" panose="020B0609020204030204" pitchFamily="49" charset="0"/>
              </a:rPr>
              <a:t> </a:t>
            </a:r>
            <a:r>
              <a:rPr lang="en-US" altLang="en-US" b="1" dirty="0">
                <a:solidFill>
                  <a:srgbClr val="FF0000"/>
                </a:solidFill>
                <a:latin typeface="Consolas" panose="020B0609020204030204" pitchFamily="49" charset="0"/>
                <a:cs typeface="Consolas" panose="020B0609020204030204" pitchFamily="49" charset="0"/>
              </a:rPr>
              <a:t>'Todd'</a:t>
            </a:r>
            <a:r>
              <a:rPr lang="en-US" altLang="en-US" b="1" dirty="0">
                <a:solidFill>
                  <a:srgbClr val="808080"/>
                </a:solidFill>
                <a:latin typeface="Consolas" panose="020B0609020204030204" pitchFamily="49" charset="0"/>
                <a:cs typeface="Consolas" panose="020B0609020204030204" pitchFamily="49" charset="0"/>
              </a:rPr>
              <a:t>)</a:t>
            </a:r>
            <a:r>
              <a:rPr lang="en-US" altLang="en-US" sz="1200" b="1" dirty="0">
                <a:solidFill>
                  <a:srgbClr val="000000"/>
                </a:solidFill>
                <a:latin typeface="Consolas" panose="020B0609020204030204" pitchFamily="49" charset="0"/>
                <a:cs typeface="Consolas" panose="020B0609020204030204" pitchFamily="49" charset="0"/>
              </a:rPr>
              <a:t/>
            </a:r>
            <a:br>
              <a:rPr lang="en-US" altLang="en-US" sz="1200" b="1" dirty="0">
                <a:solidFill>
                  <a:srgbClr val="000000"/>
                </a:solidFill>
                <a:latin typeface="Consolas" panose="020B0609020204030204" pitchFamily="49" charset="0"/>
                <a:cs typeface="Consolas" panose="020B0609020204030204" pitchFamily="49" charset="0"/>
              </a:rPr>
            </a:br>
            <a:r>
              <a:rPr lang="en-US" altLang="en-US" sz="1200" b="1" dirty="0">
                <a:solidFill>
                  <a:srgbClr val="000000"/>
                </a:solidFill>
                <a:latin typeface="Consolas" panose="020B0609020204030204" pitchFamily="49" charset="0"/>
                <a:cs typeface="Consolas" panose="020B0609020204030204" pitchFamily="49" charset="0"/>
              </a:rPr>
              <a:t/>
            </a:r>
            <a:br>
              <a:rPr lang="en-US" altLang="en-US" sz="1200" b="1" dirty="0">
                <a:solidFill>
                  <a:srgbClr val="000000"/>
                </a:solidFill>
                <a:latin typeface="Consolas" panose="020B0609020204030204" pitchFamily="49" charset="0"/>
                <a:cs typeface="Consolas" panose="020B0609020204030204" pitchFamily="49" charset="0"/>
              </a:rPr>
            </a:br>
            <a:r>
              <a:rPr lang="en-US" altLang="en-US" b="1" dirty="0">
                <a:solidFill>
                  <a:srgbClr val="000000"/>
                </a:solidFill>
              </a:rPr>
              <a:t>Select the data from the temporary table:</a:t>
            </a:r>
            <a:br>
              <a:rPr lang="en-US" altLang="en-US" b="1" dirty="0">
                <a:solidFill>
                  <a:srgbClr val="000000"/>
                </a:solidFill>
              </a:rPr>
            </a:br>
            <a:r>
              <a:rPr lang="en-US" altLang="en-US" b="1" dirty="0">
                <a:solidFill>
                  <a:srgbClr val="0000FF"/>
                </a:solidFill>
                <a:latin typeface="Consolas" panose="020B0609020204030204" pitchFamily="49" charset="0"/>
                <a:cs typeface="Consolas" panose="020B0609020204030204" pitchFamily="49" charset="0"/>
              </a:rPr>
              <a:t>Select</a:t>
            </a:r>
            <a:r>
              <a:rPr lang="en-US" altLang="en-US" b="1" dirty="0">
                <a:solidFill>
                  <a:srgbClr val="000000"/>
                </a:solidFill>
                <a:latin typeface="Consolas" panose="020B0609020204030204" pitchFamily="49" charset="0"/>
                <a:cs typeface="Consolas" panose="020B0609020204030204" pitchFamily="49" charset="0"/>
              </a:rPr>
              <a:t> </a:t>
            </a:r>
            <a:r>
              <a:rPr lang="en-US" altLang="en-US" b="1" dirty="0">
                <a:solidFill>
                  <a:srgbClr val="808080"/>
                </a:solidFill>
                <a:latin typeface="Consolas" panose="020B0609020204030204" pitchFamily="49" charset="0"/>
                <a:cs typeface="Consolas" panose="020B0609020204030204" pitchFamily="49" charset="0"/>
              </a:rPr>
              <a:t>*</a:t>
            </a:r>
            <a:r>
              <a:rPr lang="en-US" altLang="en-US" b="1" dirty="0">
                <a:solidFill>
                  <a:srgbClr val="000000"/>
                </a:solidFill>
                <a:latin typeface="Consolas" panose="020B0609020204030204" pitchFamily="49" charset="0"/>
                <a:cs typeface="Consolas" panose="020B0609020204030204" pitchFamily="49" charset="0"/>
              </a:rPr>
              <a:t> </a:t>
            </a:r>
            <a:r>
              <a:rPr lang="en-US" altLang="en-US" b="1" dirty="0">
                <a:solidFill>
                  <a:srgbClr val="0000FF"/>
                </a:solidFill>
                <a:latin typeface="Consolas" panose="020B0609020204030204" pitchFamily="49" charset="0"/>
                <a:cs typeface="Consolas" panose="020B0609020204030204" pitchFamily="49" charset="0"/>
              </a:rPr>
              <a:t>from</a:t>
            </a:r>
            <a:r>
              <a:rPr lang="en-US" altLang="en-US" b="1" dirty="0">
                <a:solidFill>
                  <a:srgbClr val="000000"/>
                </a:solidFill>
                <a:latin typeface="Consolas" panose="020B0609020204030204" pitchFamily="49" charset="0"/>
                <a:cs typeface="Consolas" panose="020B0609020204030204" pitchFamily="49" charset="0"/>
              </a:rPr>
              <a:t> #</a:t>
            </a:r>
            <a:r>
              <a:rPr lang="en-US" altLang="en-US" b="1" dirty="0" err="1">
                <a:solidFill>
                  <a:srgbClr val="000000"/>
                </a:solidFill>
                <a:latin typeface="Consolas" panose="020B0609020204030204" pitchFamily="49" charset="0"/>
                <a:cs typeface="Consolas" panose="020B0609020204030204" pitchFamily="49" charset="0"/>
              </a:rPr>
              <a:t>PersonDetails</a:t>
            </a:r>
            <a:endParaRPr lang="en-US" altLang="en-US" b="1" dirty="0">
              <a:solidFill>
                <a:srgbClr val="000000"/>
              </a:solidFill>
              <a:latin typeface="Consolas" panose="020B0609020204030204" pitchFamily="49" charset="0"/>
              <a:cs typeface="Consolas" panose="020B0609020204030204" pitchFamily="49" charset="0"/>
            </a:endParaRPr>
          </a:p>
        </p:txBody>
      </p:sp>
      <p:sp>
        <p:nvSpPr>
          <p:cNvPr id="64515" name="Rectangle 2"/>
          <p:cNvSpPr>
            <a:spLocks noChangeArrowheads="1"/>
          </p:cNvSpPr>
          <p:nvPr/>
        </p:nvSpPr>
        <p:spPr bwMode="auto">
          <a:xfrm>
            <a:off x="1104107" y="4572000"/>
            <a:ext cx="10718006" cy="1617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b="1" dirty="0">
                <a:solidFill>
                  <a:srgbClr val="000000"/>
                </a:solidFill>
              </a:rPr>
              <a:t>How to check if the local temporary table is created</a:t>
            </a:r>
            <a:br>
              <a:rPr lang="en-US" altLang="en-US" b="1" dirty="0">
                <a:solidFill>
                  <a:srgbClr val="000000"/>
                </a:solidFill>
              </a:rPr>
            </a:br>
            <a:r>
              <a:rPr lang="en-US" altLang="en-US" dirty="0">
                <a:solidFill>
                  <a:srgbClr val="000000"/>
                </a:solidFill>
              </a:rPr>
              <a:t>Temporary tables are created in the TEMPDB. Query the </a:t>
            </a:r>
            <a:r>
              <a:rPr lang="en-US" altLang="en-US" dirty="0" err="1">
                <a:solidFill>
                  <a:srgbClr val="000000"/>
                </a:solidFill>
              </a:rPr>
              <a:t>sysobjects</a:t>
            </a:r>
            <a:r>
              <a:rPr lang="en-US" altLang="en-US" dirty="0">
                <a:solidFill>
                  <a:srgbClr val="000000"/>
                </a:solidFill>
              </a:rPr>
              <a:t> system table in TEMPDB. The name of the table, is suffixed with lot of underscores and a random number. For this reason you have to use the LIKE operator in the query.</a:t>
            </a:r>
            <a:br>
              <a:rPr lang="en-US" altLang="en-US" dirty="0">
                <a:solidFill>
                  <a:srgbClr val="000000"/>
                </a:solidFill>
              </a:rPr>
            </a:br>
            <a:r>
              <a:rPr lang="en-US" altLang="en-US" dirty="0">
                <a:solidFill>
                  <a:srgbClr val="0000FF"/>
                </a:solidFill>
                <a:latin typeface="Consolas" panose="020B0609020204030204" pitchFamily="49" charset="0"/>
                <a:cs typeface="Consolas" panose="020B0609020204030204" pitchFamily="49" charset="0"/>
              </a:rPr>
              <a:t>Select</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name</a:t>
            </a:r>
            <a:r>
              <a:rPr lang="en-US" altLang="en-US" dirty="0">
                <a:solidFill>
                  <a:srgbClr val="000000"/>
                </a:solidFill>
                <a:latin typeface="Consolas" panose="020B0609020204030204" pitchFamily="49" charset="0"/>
                <a:cs typeface="Consolas" panose="020B0609020204030204" pitchFamily="49" charset="0"/>
              </a:rPr>
              <a:t> from </a:t>
            </a:r>
            <a:r>
              <a:rPr lang="en-US" altLang="en-US" dirty="0" err="1">
                <a:solidFill>
                  <a:srgbClr val="000000"/>
                </a:solidFill>
                <a:latin typeface="Consolas" panose="020B0609020204030204" pitchFamily="49" charset="0"/>
                <a:cs typeface="Consolas" panose="020B0609020204030204" pitchFamily="49" charset="0"/>
              </a:rPr>
              <a:t>tempdb</a:t>
            </a:r>
            <a:r>
              <a:rPr lang="en-US" altLang="en-US" dirty="0" err="1">
                <a:solidFill>
                  <a:srgbClr val="808080"/>
                </a:solidFill>
                <a:latin typeface="Consolas" panose="020B0609020204030204" pitchFamily="49" charset="0"/>
                <a:cs typeface="Consolas" panose="020B0609020204030204" pitchFamily="49" charset="0"/>
              </a:rPr>
              <a:t>.</a:t>
            </a:r>
            <a:r>
              <a:rPr lang="en-US" altLang="en-US" dirty="0" err="1">
                <a:solidFill>
                  <a:srgbClr val="000000"/>
                </a:solidFill>
                <a:latin typeface="Consolas" panose="020B0609020204030204" pitchFamily="49" charset="0"/>
                <a:cs typeface="Consolas" panose="020B0609020204030204" pitchFamily="49" charset="0"/>
              </a:rPr>
              <a:t>dbo</a:t>
            </a:r>
            <a:r>
              <a:rPr lang="en-US" altLang="en-US" dirty="0" err="1">
                <a:solidFill>
                  <a:srgbClr val="808080"/>
                </a:solidFill>
                <a:latin typeface="Consolas" panose="020B0609020204030204" pitchFamily="49" charset="0"/>
                <a:cs typeface="Consolas" panose="020B0609020204030204" pitchFamily="49" charset="0"/>
              </a:rPr>
              <a:t>.</a:t>
            </a:r>
            <a:r>
              <a:rPr lang="en-US" altLang="en-US" dirty="0" err="1">
                <a:solidFill>
                  <a:srgbClr val="00FF00"/>
                </a:solidFill>
                <a:latin typeface="Consolas" panose="020B0609020204030204" pitchFamily="49" charset="0"/>
                <a:cs typeface="Consolas" panose="020B0609020204030204" pitchFamily="49" charset="0"/>
              </a:rPr>
              <a:t>sysobjects</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where</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name</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808080"/>
                </a:solidFill>
                <a:latin typeface="Consolas" panose="020B0609020204030204" pitchFamily="49" charset="0"/>
                <a:cs typeface="Consolas" panose="020B0609020204030204" pitchFamily="49" charset="0"/>
              </a:rPr>
              <a:t>like</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FF0000"/>
                </a:solidFill>
                <a:latin typeface="Consolas" panose="020B0609020204030204" pitchFamily="49" charset="0"/>
                <a:cs typeface="Consolas" panose="020B0609020204030204" pitchFamily="49" charset="0"/>
              </a:rPr>
              <a:t>'#</a:t>
            </a:r>
            <a:r>
              <a:rPr lang="en-US" altLang="en-US" dirty="0" err="1">
                <a:solidFill>
                  <a:srgbClr val="FF0000"/>
                </a:solidFill>
                <a:latin typeface="Consolas" panose="020B0609020204030204" pitchFamily="49" charset="0"/>
                <a:cs typeface="Consolas" panose="020B0609020204030204" pitchFamily="49" charset="0"/>
              </a:rPr>
              <a:t>PersonDetails</a:t>
            </a:r>
            <a:r>
              <a:rPr lang="en-US" altLang="en-US" dirty="0">
                <a:solidFill>
                  <a:srgbClr val="FF0000"/>
                </a:solidFill>
                <a:latin typeface="Consolas" panose="020B0609020204030204" pitchFamily="49" charset="0"/>
                <a:cs typeface="Consolas" panose="020B0609020204030204" pitchFamily="49" charset="0"/>
              </a:rPr>
              <a:t>%'</a:t>
            </a:r>
            <a:r>
              <a:rPr lang="en-US" altLang="en-US" sz="1000" dirty="0">
                <a:solidFill>
                  <a:srgbClr val="000000"/>
                </a:solidFill>
                <a:latin typeface="Consolas" panose="020B0609020204030204" pitchFamily="49" charset="0"/>
                <a:cs typeface="Consolas" panose="020B0609020204030204" pitchFamily="49" charset="0"/>
              </a:rPr>
              <a:t/>
            </a:r>
            <a:br>
              <a:rPr lang="en-US" altLang="en-US" sz="1000" dirty="0">
                <a:solidFill>
                  <a:srgbClr val="000000"/>
                </a:solidFill>
                <a:latin typeface="Consolas" panose="020B0609020204030204" pitchFamily="49" charset="0"/>
                <a:cs typeface="Consolas" panose="020B0609020204030204" pitchFamily="49" charset="0"/>
              </a:rPr>
            </a:br>
            <a:endParaRPr lang="en-US" altLang="en-US" sz="1000" dirty="0">
              <a:solidFill>
                <a:srgbClr val="000000"/>
              </a:solidFill>
              <a:latin typeface="Consolas" panose="020B0609020204030204" pitchFamily="49" charset="0"/>
              <a:cs typeface="Consolas" panose="020B0609020204030204" pitchFamily="49" charset="0"/>
            </a:endParaRPr>
          </a:p>
        </p:txBody>
      </p:sp>
    </p:spTree>
  </p:cSld>
  <p:clrMapOvr>
    <a:masterClrMapping/>
  </p:clrMapOvr>
  <p:transition>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1"/>
          <p:cNvSpPr>
            <a:spLocks noChangeArrowheads="1"/>
          </p:cNvSpPr>
          <p:nvPr/>
        </p:nvSpPr>
        <p:spPr bwMode="auto">
          <a:xfrm>
            <a:off x="1067594" y="586215"/>
            <a:ext cx="10591800" cy="17565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nchor="ctr">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b="1" dirty="0">
                <a:solidFill>
                  <a:srgbClr val="000000"/>
                </a:solidFill>
              </a:rPr>
              <a:t>How to Create a Global Temporary Table:</a:t>
            </a:r>
            <a:br>
              <a:rPr lang="en-US" altLang="en-US" b="1" dirty="0">
                <a:solidFill>
                  <a:srgbClr val="000000"/>
                </a:solidFill>
              </a:rPr>
            </a:br>
            <a:r>
              <a:rPr lang="en-US" altLang="en-US" dirty="0">
                <a:solidFill>
                  <a:srgbClr val="000000"/>
                </a:solidFill>
              </a:rPr>
              <a:t>To create a Global Temporary Table, prefix the name of the table with 2 pound (##) symbols. </a:t>
            </a:r>
            <a:r>
              <a:rPr lang="en-US" altLang="en-US" dirty="0" err="1">
                <a:solidFill>
                  <a:srgbClr val="000000"/>
                </a:solidFill>
              </a:rPr>
              <a:t>EmployeeDetails</a:t>
            </a:r>
            <a:r>
              <a:rPr lang="en-US" altLang="en-US" dirty="0">
                <a:solidFill>
                  <a:srgbClr val="000000"/>
                </a:solidFill>
              </a:rPr>
              <a:t> Table is the global temporary table, as we have prefixed it with 2 ## symbols.</a:t>
            </a:r>
            <a:br>
              <a:rPr lang="en-US" altLang="en-US" dirty="0">
                <a:solidFill>
                  <a:srgbClr val="000000"/>
                </a:solidFill>
              </a:rPr>
            </a:br>
            <a:r>
              <a:rPr lang="en-US" altLang="en-US" dirty="0">
                <a:solidFill>
                  <a:srgbClr val="0000FF"/>
                </a:solidFill>
                <a:latin typeface="Consolas" panose="020B0609020204030204" pitchFamily="49" charset="0"/>
                <a:cs typeface="Consolas" panose="020B0609020204030204" pitchFamily="49" charset="0"/>
              </a:rPr>
              <a:t>Create</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Table</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EmployeeDetails</a:t>
            </a:r>
            <a:r>
              <a:rPr lang="en-US" altLang="en-US" dirty="0">
                <a:solidFill>
                  <a:srgbClr val="808080"/>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Id </a:t>
            </a:r>
            <a:r>
              <a:rPr lang="en-US" altLang="en-US" dirty="0">
                <a:solidFill>
                  <a:srgbClr val="0000FF"/>
                </a:solidFill>
                <a:latin typeface="Consolas" panose="020B0609020204030204" pitchFamily="49" charset="0"/>
                <a:cs typeface="Consolas" panose="020B0609020204030204" pitchFamily="49" charset="0"/>
              </a:rPr>
              <a:t>int</a:t>
            </a:r>
            <a:r>
              <a:rPr lang="en-US" altLang="en-US" dirty="0">
                <a:solidFill>
                  <a:srgbClr val="808080"/>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Name</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FF"/>
                </a:solidFill>
                <a:latin typeface="Consolas" panose="020B0609020204030204" pitchFamily="49" charset="0"/>
                <a:cs typeface="Consolas" panose="020B0609020204030204" pitchFamily="49" charset="0"/>
              </a:rPr>
              <a:t>nvarchar</a:t>
            </a:r>
            <a:r>
              <a:rPr lang="en-US" altLang="en-US" dirty="0">
                <a:solidFill>
                  <a:srgbClr val="808080"/>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20</a:t>
            </a:r>
            <a:r>
              <a:rPr lang="en-US" altLang="en-US" dirty="0">
                <a:solidFill>
                  <a:srgbClr val="808080"/>
                </a:solidFill>
                <a:latin typeface="Consolas" panose="020B0609020204030204" pitchFamily="49" charset="0"/>
                <a:cs typeface="Consolas" panose="020B0609020204030204" pitchFamily="49" charset="0"/>
              </a:rPr>
              <a:t>))</a:t>
            </a:r>
          </a:p>
          <a:p>
            <a:pPr>
              <a:buClrTx/>
              <a:buFontTx/>
              <a:buNone/>
            </a:pPr>
            <a:r>
              <a:rPr lang="en-US" altLang="en-US" dirty="0">
                <a:solidFill>
                  <a:srgbClr val="000000"/>
                </a:solidFill>
              </a:rPr>
              <a:t/>
            </a:r>
            <a:br>
              <a:rPr lang="en-US" altLang="en-US" dirty="0">
                <a:solidFill>
                  <a:srgbClr val="000000"/>
                </a:solidFill>
              </a:rPr>
            </a:br>
            <a:endParaRPr lang="en-US" altLang="en-US" dirty="0">
              <a:solidFill>
                <a:srgbClr val="000000"/>
              </a:solidFill>
            </a:endParaRPr>
          </a:p>
        </p:txBody>
      </p:sp>
      <p:sp>
        <p:nvSpPr>
          <p:cNvPr id="66563" name="Rectangle 2"/>
          <p:cNvSpPr>
            <a:spLocks noChangeArrowheads="1"/>
          </p:cNvSpPr>
          <p:nvPr/>
        </p:nvSpPr>
        <p:spPr bwMode="auto">
          <a:xfrm>
            <a:off x="1067594" y="2471737"/>
            <a:ext cx="10515600" cy="17565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b="1" dirty="0">
                <a:solidFill>
                  <a:srgbClr val="000000"/>
                </a:solidFill>
              </a:rPr>
              <a:t>Global temporary tables are visible</a:t>
            </a:r>
            <a:r>
              <a:rPr lang="en-US" altLang="en-US" dirty="0">
                <a:solidFill>
                  <a:srgbClr val="000000"/>
                </a:solidFill>
              </a:rPr>
              <a:t> to all the connections of the </a:t>
            </a:r>
            <a:r>
              <a:rPr lang="en-US" altLang="en-US" dirty="0" err="1">
                <a:solidFill>
                  <a:srgbClr val="000000"/>
                </a:solidFill>
              </a:rPr>
              <a:t>sql</a:t>
            </a:r>
            <a:r>
              <a:rPr lang="en-US" altLang="en-US" dirty="0">
                <a:solidFill>
                  <a:srgbClr val="000000"/>
                </a:solidFill>
              </a:rPr>
              <a:t> server, and are only destroyed when the last connection referencing the table is closed.</a:t>
            </a:r>
            <a:br>
              <a:rPr lang="en-US" altLang="en-US" dirty="0">
                <a:solidFill>
                  <a:srgbClr val="000000"/>
                </a:solidFill>
              </a:rPr>
            </a:br>
            <a:r>
              <a:rPr lang="en-US" altLang="en-US" dirty="0">
                <a:solidFill>
                  <a:srgbClr val="000000"/>
                </a:solidFill>
              </a:rPr>
              <a:t/>
            </a:r>
            <a:br>
              <a:rPr lang="en-US" altLang="en-US" dirty="0">
                <a:solidFill>
                  <a:srgbClr val="000000"/>
                </a:solidFill>
              </a:rPr>
            </a:br>
            <a:r>
              <a:rPr lang="en-US" altLang="en-US" b="1" dirty="0">
                <a:solidFill>
                  <a:srgbClr val="000000"/>
                </a:solidFill>
              </a:rPr>
              <a:t>Multiple users, across multiple connections</a:t>
            </a:r>
            <a:r>
              <a:rPr lang="en-US" altLang="en-US" dirty="0">
                <a:solidFill>
                  <a:srgbClr val="000000"/>
                </a:solidFill>
              </a:rPr>
              <a:t> can have local temporary tables with the same name, but, a global temporary table name has to be unique, and if you inspect the name of the global temp table, in the object explorer, there will be no random numbers suffixed at the end of the table name</a:t>
            </a:r>
          </a:p>
        </p:txBody>
      </p:sp>
    </p:spTree>
  </p:cSld>
  <p:clrMapOvr>
    <a:masterClrMapping/>
  </p:clrMapOvr>
  <p:transition>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Text Box 1"/>
          <p:cNvSpPr txBox="1">
            <a:spLocks noChangeArrowheads="1"/>
          </p:cNvSpPr>
          <p:nvPr/>
        </p:nvSpPr>
        <p:spPr bwMode="auto">
          <a:xfrm>
            <a:off x="1018314" y="890587"/>
            <a:ext cx="10939463"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chemeClr val="bg1"/>
                </a:solidFill>
                <a:latin typeface="Calibri" panose="020F0502020204030204" pitchFamily="34" charset="0"/>
                <a:ea typeface="Microsoft YaHei" panose="020B0503020204020204" pitchFamily="34" charset="-122"/>
              </a:defRPr>
            </a:lvl9pPr>
          </a:lstStyle>
          <a:p>
            <a:pPr algn="just" eaLnBrk="1" hangingPunct="1">
              <a:lnSpc>
                <a:spcPct val="150000"/>
              </a:lnSpc>
              <a:buClrTx/>
              <a:buFontTx/>
              <a:buNone/>
            </a:pPr>
            <a:r>
              <a:rPr lang="en-US" altLang="en-US" sz="1400" dirty="0">
                <a:solidFill>
                  <a:srgbClr val="404040"/>
                </a:solidFill>
              </a:rPr>
              <a:t>The standard SQL commands to interact with relational databases are CREATE, SELECT, INSERT, UPDATE, DELETE and DROP. These commands can be classified into the following groups based on their nature:</a:t>
            </a:r>
          </a:p>
        </p:txBody>
      </p:sp>
      <p:sp>
        <p:nvSpPr>
          <p:cNvPr id="14340" name="Text Box 3"/>
          <p:cNvSpPr txBox="1">
            <a:spLocks noChangeArrowheads="1"/>
          </p:cNvSpPr>
          <p:nvPr/>
        </p:nvSpPr>
        <p:spPr bwMode="auto">
          <a:xfrm>
            <a:off x="1017520" y="1752600"/>
            <a:ext cx="10939463" cy="1703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63525" indent="-263525">
              <a:buClr>
                <a:srgbClr val="000000"/>
              </a:buClr>
              <a:buSzPct val="100000"/>
              <a:buFont typeface="Times New Roman" panose="02020603050405020304" pitchFamily="18" charset="0"/>
              <a:tabLst>
                <a:tab pos="263525" algn="l"/>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 pos="9601200" algn="l"/>
                <a:tab pos="10058400" algn="l"/>
                <a:tab pos="105156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263525" algn="l"/>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 pos="9601200" algn="l"/>
                <a:tab pos="10058400" algn="l"/>
                <a:tab pos="105156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263525" algn="l"/>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 pos="9601200" algn="l"/>
                <a:tab pos="10058400" algn="l"/>
                <a:tab pos="105156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263525" algn="l"/>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 pos="9601200" algn="l"/>
                <a:tab pos="10058400" algn="l"/>
                <a:tab pos="105156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263525" algn="l"/>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 pos="9601200" algn="l"/>
                <a:tab pos="10058400" algn="l"/>
                <a:tab pos="105156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263525" algn="l"/>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 pos="9601200" algn="l"/>
                <a:tab pos="10058400" algn="l"/>
                <a:tab pos="105156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263525" algn="l"/>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 pos="9601200" algn="l"/>
                <a:tab pos="10058400" algn="l"/>
                <a:tab pos="105156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263525" algn="l"/>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 pos="9601200" algn="l"/>
                <a:tab pos="10058400" algn="l"/>
                <a:tab pos="105156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263525" algn="l"/>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 pos="9601200" algn="l"/>
                <a:tab pos="10058400" algn="l"/>
                <a:tab pos="10515600" algn="l"/>
              </a:tabLst>
              <a:defRPr>
                <a:solidFill>
                  <a:schemeClr val="bg1"/>
                </a:solidFill>
                <a:latin typeface="Calibri" panose="020F0502020204030204" pitchFamily="34" charset="0"/>
                <a:ea typeface="Microsoft YaHei" panose="020B0503020204020204" pitchFamily="34" charset="-122"/>
              </a:defRPr>
            </a:lvl9pPr>
          </a:lstStyle>
          <a:p>
            <a:pPr algn="just" eaLnBrk="1" hangingPunct="1">
              <a:lnSpc>
                <a:spcPct val="150000"/>
              </a:lnSpc>
              <a:buClr>
                <a:srgbClr val="404040"/>
              </a:buClr>
              <a:buFont typeface="Wingdings" panose="05000000000000000000" pitchFamily="2" charset="2"/>
              <a:buChar char=""/>
            </a:pPr>
            <a:r>
              <a:rPr lang="en-US" altLang="en-US" sz="1400" dirty="0">
                <a:solidFill>
                  <a:srgbClr val="404040"/>
                </a:solidFill>
              </a:rPr>
              <a:t>DDL -Data Definition </a:t>
            </a:r>
            <a:r>
              <a:rPr lang="en-US" altLang="en-US" sz="1400" dirty="0" smtClean="0">
                <a:solidFill>
                  <a:srgbClr val="404040"/>
                </a:solidFill>
              </a:rPr>
              <a:t>Language</a:t>
            </a:r>
          </a:p>
          <a:p>
            <a:pPr algn="just" eaLnBrk="1" hangingPunct="1">
              <a:lnSpc>
                <a:spcPct val="150000"/>
              </a:lnSpc>
              <a:buClr>
                <a:srgbClr val="404040"/>
              </a:buClr>
              <a:buFont typeface="Wingdings" panose="05000000000000000000" pitchFamily="2" charset="2"/>
              <a:buChar char=""/>
            </a:pPr>
            <a:r>
              <a:rPr lang="en-US" altLang="en-US" sz="1400" dirty="0">
                <a:solidFill>
                  <a:srgbClr val="404040"/>
                </a:solidFill>
              </a:rPr>
              <a:t>DML-Data Manipulation </a:t>
            </a:r>
            <a:r>
              <a:rPr lang="en-US" altLang="en-US" sz="1400" dirty="0" smtClean="0">
                <a:solidFill>
                  <a:srgbClr val="404040"/>
                </a:solidFill>
              </a:rPr>
              <a:t>Language</a:t>
            </a:r>
          </a:p>
          <a:p>
            <a:pPr algn="just" eaLnBrk="1" hangingPunct="1">
              <a:lnSpc>
                <a:spcPct val="150000"/>
              </a:lnSpc>
              <a:buClr>
                <a:srgbClr val="404040"/>
              </a:buClr>
              <a:buFont typeface="Wingdings" panose="05000000000000000000" pitchFamily="2" charset="2"/>
              <a:buChar char=""/>
            </a:pPr>
            <a:r>
              <a:rPr lang="en-US" altLang="en-US" sz="1400" dirty="0">
                <a:solidFill>
                  <a:srgbClr val="404040"/>
                </a:solidFill>
              </a:rPr>
              <a:t>TCL –Transaction Control Language</a:t>
            </a:r>
          </a:p>
          <a:p>
            <a:pPr algn="just" eaLnBrk="1" hangingPunct="1">
              <a:lnSpc>
                <a:spcPct val="150000"/>
              </a:lnSpc>
              <a:buClr>
                <a:srgbClr val="404040"/>
              </a:buClr>
              <a:buFont typeface="Wingdings" panose="05000000000000000000" pitchFamily="2" charset="2"/>
              <a:buChar char=""/>
            </a:pPr>
            <a:endParaRPr lang="en-US" altLang="en-US" sz="1400" dirty="0">
              <a:solidFill>
                <a:srgbClr val="404040"/>
              </a:solidFill>
            </a:endParaRPr>
          </a:p>
          <a:p>
            <a:pPr algn="just" eaLnBrk="1" hangingPunct="1">
              <a:lnSpc>
                <a:spcPct val="150000"/>
              </a:lnSpc>
              <a:buClr>
                <a:srgbClr val="404040"/>
              </a:buClr>
              <a:buFont typeface="Wingdings" panose="05000000000000000000" pitchFamily="2" charset="2"/>
              <a:buChar char=""/>
            </a:pPr>
            <a:endParaRPr lang="en-US" altLang="en-US" sz="1400" dirty="0">
              <a:solidFill>
                <a:srgbClr val="404040"/>
              </a:solidFill>
            </a:endParaRPr>
          </a:p>
        </p:txBody>
      </p:sp>
      <p:sp>
        <p:nvSpPr>
          <p:cNvPr id="5" name="Rectangle 1"/>
          <p:cNvSpPr>
            <a:spLocks noChangeArrowheads="1"/>
          </p:cNvSpPr>
          <p:nvPr/>
        </p:nvSpPr>
        <p:spPr bwMode="auto">
          <a:xfrm>
            <a:off x="1018314" y="170895"/>
            <a:ext cx="2668016" cy="5561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sz="3000" b="1" dirty="0" smtClean="0">
                <a:solidFill>
                  <a:srgbClr val="000000"/>
                </a:solidFill>
              </a:rPr>
              <a:t>SQL Commands</a:t>
            </a:r>
            <a:endParaRPr lang="en-US" altLang="en-US" sz="3000" b="1"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1"/>
          <p:cNvSpPr>
            <a:spLocks noChangeArrowheads="1"/>
          </p:cNvSpPr>
          <p:nvPr/>
        </p:nvSpPr>
        <p:spPr bwMode="auto">
          <a:xfrm>
            <a:off x="991394" y="381000"/>
            <a:ext cx="10591800" cy="369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b="1" dirty="0">
                <a:solidFill>
                  <a:srgbClr val="000000"/>
                </a:solidFill>
              </a:rPr>
              <a:t>Difference Between Local and Global Temporary Tables:</a:t>
            </a:r>
            <a:br>
              <a:rPr lang="en-US" altLang="en-US" b="1" dirty="0">
                <a:solidFill>
                  <a:srgbClr val="000000"/>
                </a:solidFill>
              </a:rPr>
            </a:br>
            <a:r>
              <a:rPr lang="en-US" altLang="en-US" dirty="0">
                <a:solidFill>
                  <a:srgbClr val="000000"/>
                </a:solidFill>
              </a:rPr>
              <a:t>1. Local Temp tables are prefixed with single pound (#) symbol, where as global temp tables are prefixed with 2 pound (##) symbols.</a:t>
            </a:r>
            <a:br>
              <a:rPr lang="en-US" altLang="en-US" dirty="0">
                <a:solidFill>
                  <a:srgbClr val="000000"/>
                </a:solidFill>
              </a:rPr>
            </a:br>
            <a:r>
              <a:rPr lang="en-US" altLang="en-US" dirty="0">
                <a:solidFill>
                  <a:srgbClr val="000000"/>
                </a:solidFill>
              </a:rPr>
              <a:t/>
            </a:r>
            <a:br>
              <a:rPr lang="en-US" altLang="en-US" dirty="0">
                <a:solidFill>
                  <a:srgbClr val="000000"/>
                </a:solidFill>
              </a:rPr>
            </a:br>
            <a:r>
              <a:rPr lang="en-US" altLang="en-US" dirty="0">
                <a:solidFill>
                  <a:srgbClr val="000000"/>
                </a:solidFill>
              </a:rPr>
              <a:t>2. SQL Server appends some random numbers at the end of the local temp table name, where this is not done for global temp table names.</a:t>
            </a:r>
            <a:br>
              <a:rPr lang="en-US" altLang="en-US" dirty="0">
                <a:solidFill>
                  <a:srgbClr val="000000"/>
                </a:solidFill>
              </a:rPr>
            </a:br>
            <a:r>
              <a:rPr lang="en-US" altLang="en-US" dirty="0">
                <a:solidFill>
                  <a:srgbClr val="000000"/>
                </a:solidFill>
              </a:rPr>
              <a:t/>
            </a:r>
            <a:br>
              <a:rPr lang="en-US" altLang="en-US" dirty="0">
                <a:solidFill>
                  <a:srgbClr val="000000"/>
                </a:solidFill>
              </a:rPr>
            </a:br>
            <a:r>
              <a:rPr lang="en-US" altLang="en-US" dirty="0">
                <a:solidFill>
                  <a:srgbClr val="000000"/>
                </a:solidFill>
              </a:rPr>
              <a:t>3. Local temporary tables are only visible to that session of the SQL Server which has created it, where as Global temporary tables are visible to all the SQL server sessions</a:t>
            </a:r>
            <a:br>
              <a:rPr lang="en-US" altLang="en-US" dirty="0">
                <a:solidFill>
                  <a:srgbClr val="000000"/>
                </a:solidFill>
              </a:rPr>
            </a:br>
            <a:r>
              <a:rPr lang="en-US" altLang="en-US" dirty="0">
                <a:solidFill>
                  <a:srgbClr val="000000"/>
                </a:solidFill>
              </a:rPr>
              <a:t/>
            </a:r>
            <a:br>
              <a:rPr lang="en-US" altLang="en-US" dirty="0">
                <a:solidFill>
                  <a:srgbClr val="000000"/>
                </a:solidFill>
              </a:rPr>
            </a:br>
            <a:r>
              <a:rPr lang="en-US" altLang="en-US" dirty="0">
                <a:solidFill>
                  <a:srgbClr val="000000"/>
                </a:solidFill>
              </a:rPr>
              <a:t>4. Local temporary tables are automatically dropped, when the session that created the temporary tables is closed, where as Global temporary tables are destroyed when the last connection that is referencing the global temp table is closed.</a:t>
            </a:r>
          </a:p>
        </p:txBody>
      </p:sp>
    </p:spTree>
  </p:cSld>
  <p:clrMapOvr>
    <a:masterClrMapping/>
  </p:clrMapOvr>
  <p:transition>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1"/>
          <p:cNvSpPr>
            <a:spLocks noChangeArrowheads="1"/>
          </p:cNvSpPr>
          <p:nvPr/>
        </p:nvSpPr>
        <p:spPr bwMode="auto">
          <a:xfrm>
            <a:off x="1058863" y="381000"/>
            <a:ext cx="1931988"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b="1" dirty="0">
                <a:solidFill>
                  <a:srgbClr val="000000"/>
                </a:solidFill>
              </a:rPr>
              <a:t>Stored procedures</a:t>
            </a:r>
          </a:p>
        </p:txBody>
      </p:sp>
      <p:sp>
        <p:nvSpPr>
          <p:cNvPr id="70659" name="Rectangle 2"/>
          <p:cNvSpPr>
            <a:spLocks noChangeArrowheads="1"/>
          </p:cNvSpPr>
          <p:nvPr/>
        </p:nvSpPr>
        <p:spPr bwMode="auto">
          <a:xfrm>
            <a:off x="1058863" y="838200"/>
            <a:ext cx="10641012" cy="17565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dirty="0">
                <a:solidFill>
                  <a:srgbClr val="000000"/>
                </a:solidFill>
              </a:rPr>
              <a:t>A stored procedure is group of T-SQL (Transact SQL) statements. If you have a situation, where you write the same query over and over again, you can save that specific query as a stored procedure and call it just by it's name.</a:t>
            </a:r>
            <a:br>
              <a:rPr lang="en-US" altLang="en-US" dirty="0">
                <a:solidFill>
                  <a:srgbClr val="000000"/>
                </a:solidFill>
              </a:rPr>
            </a:br>
            <a:r>
              <a:rPr lang="en-US" altLang="en-US" dirty="0">
                <a:solidFill>
                  <a:srgbClr val="000000"/>
                </a:solidFill>
              </a:rPr>
              <a:t/>
            </a:r>
            <a:br>
              <a:rPr lang="en-US" altLang="en-US" dirty="0">
                <a:solidFill>
                  <a:srgbClr val="000000"/>
                </a:solidFill>
              </a:rPr>
            </a:br>
            <a:r>
              <a:rPr lang="en-US" altLang="en-US" dirty="0">
                <a:solidFill>
                  <a:srgbClr val="000000"/>
                </a:solidFill>
              </a:rPr>
              <a:t>There are several advantages of using stored procedures, which we will discuss in a later video session. In this session, we will learn how to create, execute, change and delete stored procedures.</a:t>
            </a:r>
          </a:p>
        </p:txBody>
      </p:sp>
      <p:sp>
        <p:nvSpPr>
          <p:cNvPr id="70660" name="Rectangle 3"/>
          <p:cNvSpPr>
            <a:spLocks noChangeArrowheads="1"/>
          </p:cNvSpPr>
          <p:nvPr/>
        </p:nvSpPr>
        <p:spPr bwMode="auto">
          <a:xfrm>
            <a:off x="1058863" y="3124200"/>
            <a:ext cx="10439400" cy="25875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b="1" dirty="0">
                <a:solidFill>
                  <a:srgbClr val="000000"/>
                </a:solidFill>
              </a:rPr>
              <a:t>Creating a simple stored procedure without any parameters</a:t>
            </a:r>
            <a:r>
              <a:rPr lang="en-US" altLang="en-US" dirty="0">
                <a:solidFill>
                  <a:srgbClr val="000000"/>
                </a:solidFill>
              </a:rPr>
              <a:t>: This stored procedure, retrieves Name and Gender of all the employees. To create a stored procedure we use, </a:t>
            </a:r>
            <a:r>
              <a:rPr lang="en-US" altLang="en-US" b="1" dirty="0">
                <a:solidFill>
                  <a:srgbClr val="000000"/>
                </a:solidFill>
              </a:rPr>
              <a:t>CREATE PROCEDURE</a:t>
            </a:r>
            <a:r>
              <a:rPr lang="en-US" altLang="en-US" dirty="0">
                <a:solidFill>
                  <a:srgbClr val="000000"/>
                </a:solidFill>
              </a:rPr>
              <a:t> or </a:t>
            </a:r>
            <a:r>
              <a:rPr lang="en-US" altLang="en-US" b="1" dirty="0">
                <a:solidFill>
                  <a:srgbClr val="000000"/>
                </a:solidFill>
              </a:rPr>
              <a:t>CREATE PROC</a:t>
            </a:r>
            <a:r>
              <a:rPr lang="en-US" altLang="en-US" dirty="0">
                <a:solidFill>
                  <a:srgbClr val="000000"/>
                </a:solidFill>
              </a:rPr>
              <a:t> statement.</a:t>
            </a:r>
            <a:br>
              <a:rPr lang="en-US" altLang="en-US" dirty="0">
                <a:solidFill>
                  <a:srgbClr val="000000"/>
                </a:solidFill>
              </a:rPr>
            </a:br>
            <a:r>
              <a:rPr lang="en-US" altLang="en-US" dirty="0">
                <a:solidFill>
                  <a:srgbClr val="000000"/>
                </a:solidFill>
              </a:rPr>
              <a:t/>
            </a:r>
            <a:br>
              <a:rPr lang="en-US" altLang="en-US" dirty="0">
                <a:solidFill>
                  <a:srgbClr val="000000"/>
                </a:solidFill>
              </a:rPr>
            </a:br>
            <a:r>
              <a:rPr lang="en-US" altLang="en-US" dirty="0">
                <a:solidFill>
                  <a:srgbClr val="0000FF"/>
                </a:solidFill>
                <a:latin typeface="Consolas" panose="020B0609020204030204" pitchFamily="49" charset="0"/>
                <a:cs typeface="Consolas" panose="020B0609020204030204" pitchFamily="49" charset="0"/>
              </a:rPr>
              <a:t>Create</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Procedure</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spGetEmployees</a:t>
            </a:r>
            <a:endParaRPr lang="en-US" altLang="en-US" dirty="0">
              <a:solidFill>
                <a:srgbClr val="000000"/>
              </a:solidFill>
              <a:latin typeface="Consolas" panose="020B0609020204030204" pitchFamily="49" charset="0"/>
              <a:cs typeface="Consolas" panose="020B0609020204030204" pitchFamily="49" charset="0"/>
            </a:endParaRPr>
          </a:p>
          <a:p>
            <a:pPr>
              <a:buClrTx/>
              <a:buFontTx/>
              <a:buNone/>
            </a:pPr>
            <a:r>
              <a:rPr lang="en-US" altLang="en-US" dirty="0">
                <a:solidFill>
                  <a:srgbClr val="000000"/>
                </a:solidFill>
                <a:latin typeface="Consolas" panose="020B0609020204030204" pitchFamily="49" charset="0"/>
                <a:cs typeface="Consolas" panose="020B0609020204030204" pitchFamily="49" charset="0"/>
              </a:rPr>
              <a:t>as</a:t>
            </a:r>
          </a:p>
          <a:p>
            <a:pPr>
              <a:buClrTx/>
              <a:buFontTx/>
              <a:buNone/>
            </a:pPr>
            <a:r>
              <a:rPr lang="en-US" altLang="en-US" dirty="0">
                <a:solidFill>
                  <a:srgbClr val="000000"/>
                </a:solidFill>
                <a:latin typeface="Consolas" panose="020B0609020204030204" pitchFamily="49" charset="0"/>
                <a:cs typeface="Consolas" panose="020B0609020204030204" pitchFamily="49" charset="0"/>
              </a:rPr>
              <a:t>Begin</a:t>
            </a:r>
          </a:p>
          <a:p>
            <a:pPr>
              <a:buClrTx/>
              <a:buFontTx/>
              <a:buNone/>
            </a:pP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Select</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Name</a:t>
            </a:r>
            <a:r>
              <a:rPr lang="en-US" altLang="en-US" dirty="0">
                <a:solidFill>
                  <a:srgbClr val="808080"/>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 Gender </a:t>
            </a:r>
            <a:r>
              <a:rPr lang="en-US" altLang="en-US" dirty="0">
                <a:solidFill>
                  <a:srgbClr val="0000FF"/>
                </a:solidFill>
                <a:latin typeface="Consolas" panose="020B0609020204030204" pitchFamily="49" charset="0"/>
                <a:cs typeface="Consolas" panose="020B0609020204030204" pitchFamily="49" charset="0"/>
              </a:rPr>
              <a:t>from</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tblEmployee</a:t>
            </a:r>
            <a:endParaRPr lang="en-US" altLang="en-US" dirty="0">
              <a:solidFill>
                <a:srgbClr val="000000"/>
              </a:solidFill>
              <a:latin typeface="Consolas" panose="020B0609020204030204" pitchFamily="49" charset="0"/>
              <a:cs typeface="Consolas" panose="020B0609020204030204" pitchFamily="49" charset="0"/>
            </a:endParaRPr>
          </a:p>
          <a:p>
            <a:pPr>
              <a:buClrTx/>
              <a:buFontTx/>
              <a:buNone/>
            </a:pPr>
            <a:r>
              <a:rPr lang="en-US" altLang="en-US" dirty="0">
                <a:solidFill>
                  <a:srgbClr val="000000"/>
                </a:solidFill>
                <a:latin typeface="Consolas" panose="020B0609020204030204" pitchFamily="49" charset="0"/>
                <a:cs typeface="Consolas" panose="020B0609020204030204" pitchFamily="49" charset="0"/>
              </a:rPr>
              <a:t>End</a:t>
            </a:r>
          </a:p>
        </p:txBody>
      </p:sp>
    </p:spTree>
  </p:cSld>
  <p:clrMapOvr>
    <a:masterClrMapping/>
  </p:clrMapOvr>
  <p:transition>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1"/>
          <p:cNvSpPr>
            <a:spLocks noChangeArrowheads="1"/>
          </p:cNvSpPr>
          <p:nvPr/>
        </p:nvSpPr>
        <p:spPr bwMode="auto">
          <a:xfrm>
            <a:off x="991394" y="457200"/>
            <a:ext cx="10363200" cy="64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b="1" dirty="0">
                <a:solidFill>
                  <a:srgbClr val="000000"/>
                </a:solidFill>
              </a:rPr>
              <a:t>Creating a stored procedure with input parameters:</a:t>
            </a:r>
            <a:r>
              <a:rPr lang="en-US" altLang="en-US" dirty="0">
                <a:solidFill>
                  <a:srgbClr val="000000"/>
                </a:solidFill>
              </a:rPr>
              <a:t> This SP, accepts GENDER and DEPARTMENTID parameters. Parameters and variables have an @ prefix in their name.</a:t>
            </a:r>
          </a:p>
        </p:txBody>
      </p:sp>
      <p:sp>
        <p:nvSpPr>
          <p:cNvPr id="72707" name="Rectangle 2"/>
          <p:cNvSpPr>
            <a:spLocks noChangeArrowheads="1"/>
          </p:cNvSpPr>
          <p:nvPr/>
        </p:nvSpPr>
        <p:spPr bwMode="auto">
          <a:xfrm>
            <a:off x="991394" y="1524000"/>
            <a:ext cx="10363200" cy="420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dirty="0">
                <a:solidFill>
                  <a:srgbClr val="0000FF"/>
                </a:solidFill>
                <a:latin typeface="Consolas" panose="020B0609020204030204" pitchFamily="49" charset="0"/>
                <a:cs typeface="Consolas" panose="020B0609020204030204" pitchFamily="49" charset="0"/>
              </a:rPr>
              <a:t>Create</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Procedure</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usp_GetEmployeesByGenderAndDepartment</a:t>
            </a:r>
            <a:r>
              <a:rPr lang="en-US" altLang="en-US" dirty="0">
                <a:solidFill>
                  <a:srgbClr val="000000"/>
                </a:solidFill>
                <a:latin typeface="Consolas" panose="020B0609020204030204" pitchFamily="49" charset="0"/>
                <a:cs typeface="Consolas" panose="020B0609020204030204" pitchFamily="49" charset="0"/>
              </a:rPr>
              <a:t> </a:t>
            </a:r>
          </a:p>
          <a:p>
            <a:pPr>
              <a:buClrTx/>
              <a:buFontTx/>
              <a:buNone/>
            </a:pPr>
            <a:r>
              <a:rPr lang="en-US" altLang="en-US" dirty="0">
                <a:solidFill>
                  <a:srgbClr val="000000"/>
                </a:solidFill>
                <a:latin typeface="Consolas" panose="020B0609020204030204" pitchFamily="49" charset="0"/>
                <a:cs typeface="Consolas" panose="020B0609020204030204" pitchFamily="49" charset="0"/>
              </a:rPr>
              <a:t>@Gender </a:t>
            </a:r>
            <a:r>
              <a:rPr lang="en-US" altLang="en-US" dirty="0" err="1">
                <a:solidFill>
                  <a:srgbClr val="0000FF"/>
                </a:solidFill>
                <a:latin typeface="Consolas" panose="020B0609020204030204" pitchFamily="49" charset="0"/>
                <a:cs typeface="Consolas" panose="020B0609020204030204" pitchFamily="49" charset="0"/>
              </a:rPr>
              <a:t>nvarchar</a:t>
            </a:r>
            <a:r>
              <a:rPr lang="en-US" altLang="en-US" dirty="0">
                <a:solidFill>
                  <a:srgbClr val="808080"/>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50</a:t>
            </a:r>
            <a:r>
              <a:rPr lang="en-US" altLang="en-US" dirty="0">
                <a:solidFill>
                  <a:srgbClr val="808080"/>
                </a:solidFill>
                <a:latin typeface="Consolas" panose="020B0609020204030204" pitchFamily="49" charset="0"/>
                <a:cs typeface="Consolas" panose="020B0609020204030204" pitchFamily="49" charset="0"/>
              </a:rPr>
              <a:t>),</a:t>
            </a:r>
          </a:p>
          <a:p>
            <a:pPr>
              <a:buClrTx/>
              <a:buFontTx/>
              <a:buNone/>
            </a:pPr>
            <a:r>
              <a:rPr lang="en-US" altLang="en-US" dirty="0">
                <a:solidFill>
                  <a:srgbClr val="000000"/>
                </a:solidFill>
                <a:latin typeface="Consolas" panose="020B0609020204030204" pitchFamily="49" charset="0"/>
                <a:cs typeface="Consolas" panose="020B0609020204030204" pitchFamily="49" charset="0"/>
              </a:rPr>
              <a:t>@</a:t>
            </a:r>
            <a:r>
              <a:rPr lang="en-US" altLang="en-US" dirty="0" err="1">
                <a:solidFill>
                  <a:srgbClr val="000000"/>
                </a:solidFill>
                <a:latin typeface="Consolas" panose="020B0609020204030204" pitchFamily="49" charset="0"/>
                <a:cs typeface="Consolas" panose="020B0609020204030204" pitchFamily="49" charset="0"/>
              </a:rPr>
              <a:t>DepartmentId</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int</a:t>
            </a:r>
          </a:p>
          <a:p>
            <a:pPr>
              <a:buClrTx/>
              <a:buFontTx/>
              <a:buNone/>
            </a:pPr>
            <a:r>
              <a:rPr lang="en-US" altLang="en-US" dirty="0">
                <a:solidFill>
                  <a:srgbClr val="000000"/>
                </a:solidFill>
                <a:latin typeface="Consolas" panose="020B0609020204030204" pitchFamily="49" charset="0"/>
                <a:cs typeface="Consolas" panose="020B0609020204030204" pitchFamily="49" charset="0"/>
              </a:rPr>
              <a:t>as</a:t>
            </a:r>
          </a:p>
          <a:p>
            <a:pPr>
              <a:buClrTx/>
              <a:buFontTx/>
              <a:buNone/>
            </a:pPr>
            <a:r>
              <a:rPr lang="en-US" altLang="en-US" dirty="0">
                <a:solidFill>
                  <a:srgbClr val="000000"/>
                </a:solidFill>
                <a:latin typeface="Consolas" panose="020B0609020204030204" pitchFamily="49" charset="0"/>
                <a:cs typeface="Consolas" panose="020B0609020204030204" pitchFamily="49" charset="0"/>
              </a:rPr>
              <a:t>Begin</a:t>
            </a:r>
          </a:p>
          <a:p>
            <a:pPr>
              <a:buClrTx/>
              <a:buFontTx/>
              <a:buNone/>
            </a:pP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Select</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Name</a:t>
            </a:r>
            <a:r>
              <a:rPr lang="en-US" altLang="en-US" dirty="0">
                <a:solidFill>
                  <a:srgbClr val="808080"/>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 Gender </a:t>
            </a:r>
            <a:r>
              <a:rPr lang="en-US" altLang="en-US" dirty="0">
                <a:solidFill>
                  <a:srgbClr val="0000FF"/>
                </a:solidFill>
                <a:latin typeface="Consolas" panose="020B0609020204030204" pitchFamily="49" charset="0"/>
                <a:cs typeface="Consolas" panose="020B0609020204030204" pitchFamily="49" charset="0"/>
              </a:rPr>
              <a:t>from</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tblEmployee</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Where</a:t>
            </a:r>
            <a:r>
              <a:rPr lang="en-US" altLang="en-US" dirty="0">
                <a:solidFill>
                  <a:srgbClr val="000000"/>
                </a:solidFill>
                <a:latin typeface="Consolas" panose="020B0609020204030204" pitchFamily="49" charset="0"/>
                <a:cs typeface="Consolas" panose="020B0609020204030204" pitchFamily="49" charset="0"/>
              </a:rPr>
              <a:t> Gender </a:t>
            </a:r>
            <a:r>
              <a:rPr lang="en-US" altLang="en-US" dirty="0">
                <a:solidFill>
                  <a:srgbClr val="808080"/>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 @Gender </a:t>
            </a:r>
            <a:r>
              <a:rPr lang="en-US" altLang="en-US" dirty="0">
                <a:solidFill>
                  <a:srgbClr val="808080"/>
                </a:solidFill>
                <a:latin typeface="Consolas" panose="020B0609020204030204" pitchFamily="49" charset="0"/>
                <a:cs typeface="Consolas" panose="020B0609020204030204" pitchFamily="49" charset="0"/>
              </a:rPr>
              <a:t>and</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DepartmentId</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808080"/>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DepartmentId</a:t>
            </a:r>
            <a:endParaRPr lang="en-US" altLang="en-US" dirty="0">
              <a:solidFill>
                <a:srgbClr val="000000"/>
              </a:solidFill>
              <a:latin typeface="Consolas" panose="020B0609020204030204" pitchFamily="49" charset="0"/>
              <a:cs typeface="Consolas" panose="020B0609020204030204" pitchFamily="49" charset="0"/>
            </a:endParaRPr>
          </a:p>
          <a:p>
            <a:pPr>
              <a:buClrTx/>
              <a:buFontTx/>
              <a:buNone/>
            </a:pPr>
            <a:r>
              <a:rPr lang="en-US" altLang="en-US" dirty="0">
                <a:solidFill>
                  <a:srgbClr val="000000"/>
                </a:solidFill>
                <a:latin typeface="Consolas" panose="020B0609020204030204" pitchFamily="49" charset="0"/>
                <a:cs typeface="Consolas" panose="020B0609020204030204" pitchFamily="49" charset="0"/>
              </a:rPr>
              <a:t>End</a:t>
            </a:r>
          </a:p>
          <a:p>
            <a:pPr>
              <a:buClrTx/>
              <a:buFontTx/>
              <a:buNone/>
            </a:pPr>
            <a:endParaRPr lang="en-US" altLang="en-US" dirty="0">
              <a:solidFill>
                <a:srgbClr val="000000"/>
              </a:solidFill>
              <a:latin typeface="Consolas" panose="020B0609020204030204" pitchFamily="49" charset="0"/>
              <a:cs typeface="Consolas" panose="020B0609020204030204" pitchFamily="49" charset="0"/>
            </a:endParaRPr>
          </a:p>
          <a:p>
            <a:pPr>
              <a:buClrTx/>
              <a:buFontTx/>
              <a:buNone/>
            </a:pPr>
            <a:r>
              <a:rPr lang="en-US" altLang="en-US" dirty="0">
                <a:solidFill>
                  <a:srgbClr val="000000"/>
                </a:solidFill>
                <a:cs typeface="Consolas" panose="020B0609020204030204" pitchFamily="49" charset="0"/>
              </a:rPr>
              <a:t>--To invoke this procedure, we need to pass the value for @Gender and @</a:t>
            </a:r>
            <a:r>
              <a:rPr lang="en-US" altLang="en-US" dirty="0" err="1">
                <a:solidFill>
                  <a:srgbClr val="000000"/>
                </a:solidFill>
                <a:cs typeface="Consolas" panose="020B0609020204030204" pitchFamily="49" charset="0"/>
              </a:rPr>
              <a:t>DepartmentId</a:t>
            </a:r>
            <a:r>
              <a:rPr lang="en-US" altLang="en-US" dirty="0">
                <a:solidFill>
                  <a:srgbClr val="000000"/>
                </a:solidFill>
                <a:cs typeface="Consolas" panose="020B0609020204030204" pitchFamily="49" charset="0"/>
              </a:rPr>
              <a:t> parameters. If you don't specify the name of the parameters, you have to first pass value for @Gender parameter and then for @</a:t>
            </a:r>
            <a:r>
              <a:rPr lang="en-US" altLang="en-US" dirty="0" err="1">
                <a:solidFill>
                  <a:srgbClr val="000000"/>
                </a:solidFill>
                <a:cs typeface="Consolas" panose="020B0609020204030204" pitchFamily="49" charset="0"/>
              </a:rPr>
              <a:t>DepartmentId</a:t>
            </a:r>
            <a:r>
              <a:rPr lang="en-US" altLang="en-US" dirty="0">
                <a:solidFill>
                  <a:srgbClr val="000000"/>
                </a:solidFill>
                <a:cs typeface="Consolas" panose="020B0609020204030204" pitchFamily="49" charset="0"/>
              </a:rPr>
              <a:t>.</a:t>
            </a:r>
          </a:p>
          <a:p>
            <a:pPr>
              <a:buClrTx/>
              <a:buFontTx/>
              <a:buNone/>
            </a:pPr>
            <a:endParaRPr lang="en-US" altLang="en-US" dirty="0">
              <a:solidFill>
                <a:srgbClr val="000000"/>
              </a:solidFill>
              <a:latin typeface="Consolas" panose="020B0609020204030204" pitchFamily="49" charset="0"/>
              <a:cs typeface="Consolas" panose="020B0609020204030204" pitchFamily="49" charset="0"/>
            </a:endParaRPr>
          </a:p>
          <a:p>
            <a:pPr>
              <a:buClrTx/>
              <a:buFontTx/>
              <a:buNone/>
            </a:pPr>
            <a:r>
              <a:rPr lang="en-US" altLang="en-US" dirty="0">
                <a:solidFill>
                  <a:srgbClr val="0000FF"/>
                </a:solidFill>
                <a:latin typeface="Consolas" panose="020B0609020204030204" pitchFamily="49" charset="0"/>
                <a:cs typeface="Consolas" panose="020B0609020204030204" pitchFamily="49" charset="0"/>
              </a:rPr>
              <a:t>EXECUTE</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usp_GetEmployeesByGenderAndDepartment</a:t>
            </a:r>
            <a:r>
              <a:rPr lang="en-US" altLang="en-US" dirty="0">
                <a:solidFill>
                  <a:srgbClr val="0000FF"/>
                </a:solidFill>
                <a:latin typeface="Consolas" panose="020B0609020204030204" pitchFamily="49" charset="0"/>
                <a:cs typeface="Consolas" panose="020B0609020204030204" pitchFamily="49" charset="0"/>
              </a:rPr>
              <a:t> </a:t>
            </a:r>
            <a:r>
              <a:rPr lang="en-US" altLang="en-US" dirty="0">
                <a:solidFill>
                  <a:srgbClr val="FF0000"/>
                </a:solidFill>
                <a:latin typeface="Consolas" panose="020B0609020204030204" pitchFamily="49" charset="0"/>
                <a:cs typeface="Consolas" panose="020B0609020204030204" pitchFamily="49" charset="0"/>
              </a:rPr>
              <a:t>'Male'</a:t>
            </a:r>
            <a:r>
              <a:rPr lang="en-US" altLang="en-US" dirty="0">
                <a:solidFill>
                  <a:srgbClr val="808080"/>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 1</a:t>
            </a:r>
            <a:br>
              <a:rPr lang="en-US" altLang="en-US" dirty="0">
                <a:solidFill>
                  <a:srgbClr val="000000"/>
                </a:solidFill>
                <a:latin typeface="Consolas" panose="020B0609020204030204" pitchFamily="49" charset="0"/>
                <a:cs typeface="Consolas" panose="020B0609020204030204" pitchFamily="49" charset="0"/>
              </a:rPr>
            </a:br>
            <a:endParaRPr lang="en-US" altLang="en-US" dirty="0">
              <a:solidFill>
                <a:srgbClr val="000000"/>
              </a:solidFill>
              <a:latin typeface="Consolas" panose="020B0609020204030204" pitchFamily="49" charset="0"/>
              <a:cs typeface="Consolas" panose="020B0609020204030204" pitchFamily="49" charset="0"/>
            </a:endParaRPr>
          </a:p>
        </p:txBody>
      </p:sp>
    </p:spTree>
  </p:cSld>
  <p:clrMapOvr>
    <a:masterClrMapping/>
  </p:clrMapOvr>
  <p:transition>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Text Box 1"/>
          <p:cNvSpPr txBox="1">
            <a:spLocks noChangeArrowheads="1"/>
          </p:cNvSpPr>
          <p:nvPr/>
        </p:nvSpPr>
        <p:spPr bwMode="auto">
          <a:xfrm>
            <a:off x="991394" y="304800"/>
            <a:ext cx="19954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sz="2400" dirty="0">
                <a:solidFill>
                  <a:srgbClr val="000000"/>
                </a:solidFill>
              </a:rPr>
              <a:t>Functions</a:t>
            </a:r>
          </a:p>
        </p:txBody>
      </p:sp>
      <p:sp>
        <p:nvSpPr>
          <p:cNvPr id="74755" name="Text Box 2"/>
          <p:cNvSpPr txBox="1">
            <a:spLocks noChangeArrowheads="1"/>
          </p:cNvSpPr>
          <p:nvPr/>
        </p:nvSpPr>
        <p:spPr bwMode="auto">
          <a:xfrm>
            <a:off x="991394" y="1570037"/>
            <a:ext cx="9667875"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dirty="0">
                <a:solidFill>
                  <a:srgbClr val="000000"/>
                </a:solidFill>
              </a:rPr>
              <a:t>SQL Server has many built-in functions.</a:t>
            </a:r>
          </a:p>
          <a:p>
            <a:pPr>
              <a:buClrTx/>
              <a:buFontTx/>
              <a:buNone/>
            </a:pPr>
            <a:endParaRPr lang="en-US" altLang="en-US" dirty="0">
              <a:solidFill>
                <a:srgbClr val="000000"/>
              </a:solidFill>
            </a:endParaRPr>
          </a:p>
          <a:p>
            <a:pPr>
              <a:buClrTx/>
              <a:buFontTx/>
              <a:buNone/>
            </a:pPr>
            <a:r>
              <a:rPr lang="en-US" altLang="en-US" dirty="0">
                <a:solidFill>
                  <a:srgbClr val="000000"/>
                </a:solidFill>
              </a:rPr>
              <a:t>This reference contains string, numeric, date, conversion, and some advanced functions in SQL Server.</a:t>
            </a:r>
          </a:p>
        </p:txBody>
      </p:sp>
      <p:sp>
        <p:nvSpPr>
          <p:cNvPr id="74756" name="Text Box 3"/>
          <p:cNvSpPr txBox="1">
            <a:spLocks noChangeArrowheads="1"/>
          </p:cNvSpPr>
          <p:nvPr/>
        </p:nvSpPr>
        <p:spPr bwMode="auto">
          <a:xfrm>
            <a:off x="991394" y="3494086"/>
            <a:ext cx="5280025"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dirty="0">
                <a:solidFill>
                  <a:srgbClr val="000000"/>
                </a:solidFill>
              </a:rPr>
              <a:t>https://www.w3schools.com/sql/sql_ref_sqlserver.asp</a:t>
            </a:r>
          </a:p>
        </p:txBody>
      </p:sp>
      <p:sp>
        <p:nvSpPr>
          <p:cNvPr id="74757" name="Text Box 4"/>
          <p:cNvSpPr txBox="1">
            <a:spLocks noChangeArrowheads="1"/>
          </p:cNvSpPr>
          <p:nvPr/>
        </p:nvSpPr>
        <p:spPr bwMode="auto">
          <a:xfrm>
            <a:off x="992188" y="3109911"/>
            <a:ext cx="217805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a:solidFill>
                  <a:srgbClr val="000000"/>
                </a:solidFill>
              </a:rPr>
              <a:t>Reference URL: </a:t>
            </a:r>
          </a:p>
        </p:txBody>
      </p:sp>
    </p:spTree>
  </p:cSld>
  <p:clrMapOvr>
    <a:masterClrMapping/>
  </p:clrMapOvr>
  <p:transition>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Text Box 1"/>
          <p:cNvSpPr txBox="1">
            <a:spLocks noChangeArrowheads="1"/>
          </p:cNvSpPr>
          <p:nvPr/>
        </p:nvSpPr>
        <p:spPr bwMode="auto">
          <a:xfrm>
            <a:off x="991394" y="228600"/>
            <a:ext cx="373380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sz="2400" dirty="0">
                <a:solidFill>
                  <a:srgbClr val="000000"/>
                </a:solidFill>
              </a:rPr>
              <a:t>User Defined Functions</a:t>
            </a:r>
          </a:p>
        </p:txBody>
      </p:sp>
      <p:sp>
        <p:nvSpPr>
          <p:cNvPr id="76803" name="Text Box 2"/>
          <p:cNvSpPr txBox="1">
            <a:spLocks noChangeArrowheads="1"/>
          </p:cNvSpPr>
          <p:nvPr/>
        </p:nvSpPr>
        <p:spPr bwMode="auto">
          <a:xfrm>
            <a:off x="991394" y="1120775"/>
            <a:ext cx="5472112" cy="118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dirty="0">
                <a:solidFill>
                  <a:srgbClr val="000000"/>
                </a:solidFill>
              </a:rPr>
              <a:t>In SQL Server there are 3 types of User Defined functions</a:t>
            </a:r>
          </a:p>
          <a:p>
            <a:pPr>
              <a:buClrTx/>
              <a:buFontTx/>
              <a:buNone/>
            </a:pPr>
            <a:r>
              <a:rPr lang="en-US" altLang="en-US" dirty="0">
                <a:solidFill>
                  <a:srgbClr val="000000"/>
                </a:solidFill>
              </a:rPr>
              <a:t>1. Scalar functions</a:t>
            </a:r>
          </a:p>
          <a:p>
            <a:pPr>
              <a:buClrTx/>
              <a:buFontTx/>
              <a:buNone/>
            </a:pPr>
            <a:r>
              <a:rPr lang="en-US" altLang="en-US" dirty="0">
                <a:solidFill>
                  <a:srgbClr val="000000"/>
                </a:solidFill>
              </a:rPr>
              <a:t>2. Inline table-valued functions</a:t>
            </a:r>
          </a:p>
          <a:p>
            <a:pPr>
              <a:buClrTx/>
              <a:buFontTx/>
              <a:buNone/>
            </a:pPr>
            <a:r>
              <a:rPr lang="en-US" altLang="en-US" dirty="0">
                <a:solidFill>
                  <a:srgbClr val="000000"/>
                </a:solidFill>
              </a:rPr>
              <a:t>3. Multi statement table-valued functions</a:t>
            </a:r>
          </a:p>
        </p:txBody>
      </p:sp>
      <p:sp>
        <p:nvSpPr>
          <p:cNvPr id="76804" name="Text Box 3"/>
          <p:cNvSpPr txBox="1">
            <a:spLocks noChangeArrowheads="1"/>
          </p:cNvSpPr>
          <p:nvPr/>
        </p:nvSpPr>
        <p:spPr bwMode="auto">
          <a:xfrm>
            <a:off x="991393" y="2635250"/>
            <a:ext cx="10678319" cy="1096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dirty="0">
                <a:solidFill>
                  <a:srgbClr val="000000"/>
                </a:solidFill>
              </a:rPr>
              <a:t>Scalar functions may or may not have parameters, but always return a single (scalar) value. The returned value can be of any data type, except text, </a:t>
            </a:r>
            <a:r>
              <a:rPr lang="en-US" altLang="en-US" dirty="0" err="1">
                <a:solidFill>
                  <a:srgbClr val="000000"/>
                </a:solidFill>
              </a:rPr>
              <a:t>ntext</a:t>
            </a:r>
            <a:r>
              <a:rPr lang="en-US" altLang="en-US" dirty="0">
                <a:solidFill>
                  <a:srgbClr val="000000"/>
                </a:solidFill>
              </a:rPr>
              <a:t>, image, cursor, and timestamp</a:t>
            </a:r>
            <a:r>
              <a:rPr lang="en-US" altLang="en-US" dirty="0" smtClean="0">
                <a:solidFill>
                  <a:srgbClr val="000000"/>
                </a:solidFill>
              </a:rPr>
              <a:t>. </a:t>
            </a:r>
            <a:endParaRPr lang="en-US" altLang="en-US" dirty="0">
              <a:solidFill>
                <a:srgbClr val="000000"/>
              </a:solidFill>
            </a:endParaRPr>
          </a:p>
        </p:txBody>
      </p:sp>
      <p:sp>
        <p:nvSpPr>
          <p:cNvPr id="76805" name="Text Box 4"/>
          <p:cNvSpPr txBox="1">
            <a:spLocks noChangeArrowheads="1"/>
          </p:cNvSpPr>
          <p:nvPr/>
        </p:nvSpPr>
        <p:spPr bwMode="auto">
          <a:xfrm>
            <a:off x="991392" y="3732212"/>
            <a:ext cx="10678319" cy="2592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dirty="0">
                <a:solidFill>
                  <a:srgbClr val="000000"/>
                </a:solidFill>
              </a:rPr>
              <a:t>To create a function, we use the following syntax:</a:t>
            </a:r>
          </a:p>
          <a:p>
            <a:pPr>
              <a:buClrTx/>
              <a:buFontTx/>
              <a:buNone/>
            </a:pPr>
            <a:r>
              <a:rPr lang="en-US" altLang="en-US" dirty="0">
                <a:solidFill>
                  <a:srgbClr val="0000FF"/>
                </a:solidFill>
                <a:latin typeface="Consolas" panose="020B0609020204030204" pitchFamily="49" charset="0"/>
                <a:cs typeface="Consolas" panose="020B0609020204030204" pitchFamily="49" charset="0"/>
              </a:rPr>
              <a:t>CREATE</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FUNCTION</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Function_Name</a:t>
            </a:r>
            <a:r>
              <a:rPr lang="en-US" altLang="en-US" dirty="0">
                <a:solidFill>
                  <a:srgbClr val="808080"/>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@Parameter1 </a:t>
            </a:r>
            <a:r>
              <a:rPr lang="en-US" altLang="en-US" dirty="0" err="1">
                <a:solidFill>
                  <a:srgbClr val="000000"/>
                </a:solidFill>
                <a:latin typeface="Consolas" panose="020B0609020204030204" pitchFamily="49" charset="0"/>
                <a:cs typeface="Consolas" panose="020B0609020204030204" pitchFamily="49" charset="0"/>
              </a:rPr>
              <a:t>DataType</a:t>
            </a:r>
            <a:r>
              <a:rPr lang="en-US" altLang="en-US" dirty="0">
                <a:solidFill>
                  <a:srgbClr val="808080"/>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 @Parameter2 </a:t>
            </a:r>
            <a:r>
              <a:rPr lang="en-US" altLang="en-US" dirty="0" err="1">
                <a:solidFill>
                  <a:srgbClr val="000000"/>
                </a:solidFill>
                <a:latin typeface="Consolas" panose="020B0609020204030204" pitchFamily="49" charset="0"/>
                <a:cs typeface="Consolas" panose="020B0609020204030204" pitchFamily="49" charset="0"/>
              </a:rPr>
              <a:t>DataType</a:t>
            </a:r>
            <a:r>
              <a:rPr lang="en-US" altLang="en-US" dirty="0">
                <a:solidFill>
                  <a:srgbClr val="808080"/>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a:t>
            </a:r>
            <a:r>
              <a:rPr lang="en-US" altLang="en-US" dirty="0" err="1">
                <a:solidFill>
                  <a:srgbClr val="000000"/>
                </a:solidFill>
                <a:latin typeface="Consolas" panose="020B0609020204030204" pitchFamily="49" charset="0"/>
                <a:cs typeface="Consolas" panose="020B0609020204030204" pitchFamily="49" charset="0"/>
              </a:rPr>
              <a:t>Parametern</a:t>
            </a:r>
            <a:r>
              <a:rPr lang="en-US" altLang="en-US" dirty="0">
                <a:solidFill>
                  <a:srgbClr val="000000"/>
                </a:solidFill>
                <a:latin typeface="Consolas" panose="020B0609020204030204" pitchFamily="49" charset="0"/>
                <a:cs typeface="Consolas" panose="020B0609020204030204" pitchFamily="49" charset="0"/>
              </a:rPr>
              <a:t> Datatype</a:t>
            </a:r>
            <a:r>
              <a:rPr lang="en-US" altLang="en-US" dirty="0">
                <a:solidFill>
                  <a:srgbClr val="808080"/>
                </a:solidFill>
                <a:latin typeface="Consolas" panose="020B0609020204030204" pitchFamily="49" charset="0"/>
                <a:cs typeface="Consolas" panose="020B0609020204030204" pitchFamily="49" charset="0"/>
              </a:rPr>
              <a:t>)</a:t>
            </a:r>
          </a:p>
          <a:p>
            <a:pPr>
              <a:buClrTx/>
              <a:buFontTx/>
              <a:buNone/>
            </a:pPr>
            <a:r>
              <a:rPr lang="en-US" altLang="en-US" dirty="0">
                <a:solidFill>
                  <a:srgbClr val="0000FF"/>
                </a:solidFill>
                <a:latin typeface="Consolas" panose="020B0609020204030204" pitchFamily="49" charset="0"/>
                <a:cs typeface="Consolas" panose="020B0609020204030204" pitchFamily="49" charset="0"/>
              </a:rPr>
              <a:t>RETURNS</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Return_Datatype</a:t>
            </a:r>
            <a:endParaRPr lang="en-US" altLang="en-US" dirty="0">
              <a:solidFill>
                <a:srgbClr val="000000"/>
              </a:solidFill>
              <a:latin typeface="Consolas" panose="020B0609020204030204" pitchFamily="49" charset="0"/>
              <a:cs typeface="Consolas" panose="020B0609020204030204" pitchFamily="49" charset="0"/>
            </a:endParaRPr>
          </a:p>
          <a:p>
            <a:pPr>
              <a:buClrTx/>
              <a:buFontTx/>
              <a:buNone/>
            </a:pPr>
            <a:r>
              <a:rPr lang="en-US" altLang="en-US" dirty="0">
                <a:solidFill>
                  <a:srgbClr val="000000"/>
                </a:solidFill>
                <a:latin typeface="Consolas" panose="020B0609020204030204" pitchFamily="49" charset="0"/>
                <a:cs typeface="Consolas" panose="020B0609020204030204" pitchFamily="49" charset="0"/>
              </a:rPr>
              <a:t>AS</a:t>
            </a:r>
          </a:p>
          <a:p>
            <a:pPr>
              <a:buClrTx/>
              <a:buFontTx/>
              <a:buNone/>
            </a:pPr>
            <a:r>
              <a:rPr lang="en-US" altLang="en-US" dirty="0">
                <a:solidFill>
                  <a:srgbClr val="000000"/>
                </a:solidFill>
                <a:latin typeface="Consolas" panose="020B0609020204030204" pitchFamily="49" charset="0"/>
                <a:cs typeface="Consolas" panose="020B0609020204030204" pitchFamily="49" charset="0"/>
              </a:rPr>
              <a:t>BEGIN</a:t>
            </a:r>
          </a:p>
          <a:p>
            <a:pPr>
              <a:buClrTx/>
              <a:buFontTx/>
              <a:buNone/>
            </a:pP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Function</a:t>
            </a:r>
            <a:r>
              <a:rPr lang="en-US" altLang="en-US" dirty="0">
                <a:solidFill>
                  <a:srgbClr val="000000"/>
                </a:solidFill>
                <a:latin typeface="Consolas" panose="020B0609020204030204" pitchFamily="49" charset="0"/>
                <a:cs typeface="Consolas" panose="020B0609020204030204" pitchFamily="49" charset="0"/>
              </a:rPr>
              <a:t> Body</a:t>
            </a:r>
          </a:p>
          <a:p>
            <a:pPr>
              <a:buClrTx/>
              <a:buFontTx/>
              <a:buNone/>
            </a:pP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Return</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Return_Datatype</a:t>
            </a:r>
            <a:endParaRPr lang="en-US" altLang="en-US" dirty="0">
              <a:solidFill>
                <a:srgbClr val="000000"/>
              </a:solidFill>
              <a:latin typeface="Consolas" panose="020B0609020204030204" pitchFamily="49" charset="0"/>
              <a:cs typeface="Consolas" panose="020B0609020204030204" pitchFamily="49" charset="0"/>
            </a:endParaRPr>
          </a:p>
          <a:p>
            <a:pPr>
              <a:buClrTx/>
              <a:buFontTx/>
              <a:buNone/>
            </a:pPr>
            <a:r>
              <a:rPr lang="en-US" altLang="en-US" dirty="0">
                <a:solidFill>
                  <a:srgbClr val="000000"/>
                </a:solidFill>
                <a:latin typeface="Consolas" panose="020B0609020204030204" pitchFamily="49" charset="0"/>
                <a:cs typeface="Consolas" panose="020B0609020204030204" pitchFamily="49" charset="0"/>
              </a:rPr>
              <a:t>END</a:t>
            </a:r>
          </a:p>
        </p:txBody>
      </p:sp>
    </p:spTree>
  </p:cSld>
  <p:clrMapOvr>
    <a:masterClrMapping/>
  </p:clrMapOvr>
  <p:transition>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Text Box 1"/>
          <p:cNvSpPr txBox="1">
            <a:spLocks noChangeArrowheads="1"/>
          </p:cNvSpPr>
          <p:nvPr/>
        </p:nvSpPr>
        <p:spPr bwMode="auto">
          <a:xfrm>
            <a:off x="1067594" y="609600"/>
            <a:ext cx="9753600" cy="173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dirty="0">
                <a:solidFill>
                  <a:srgbClr val="000000"/>
                </a:solidFill>
              </a:rPr>
              <a:t>Inline Table Valued function(ILTVF):</a:t>
            </a:r>
          </a:p>
          <a:p>
            <a:pPr>
              <a:buClrTx/>
              <a:buFontTx/>
              <a:buNone/>
            </a:pPr>
            <a:r>
              <a:rPr lang="en-US" altLang="en-US" dirty="0">
                <a:solidFill>
                  <a:srgbClr val="0000FF"/>
                </a:solidFill>
                <a:latin typeface="Consolas" panose="020B0609020204030204" pitchFamily="49" charset="0"/>
                <a:cs typeface="Consolas" panose="020B0609020204030204" pitchFamily="49" charset="0"/>
              </a:rPr>
              <a:t>Create</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Function</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fn_ILTVF_GetEmployees</a:t>
            </a:r>
            <a:r>
              <a:rPr lang="en-US" altLang="en-US" dirty="0">
                <a:solidFill>
                  <a:srgbClr val="808080"/>
                </a:solidFill>
                <a:latin typeface="Consolas" panose="020B0609020204030204" pitchFamily="49" charset="0"/>
                <a:cs typeface="Consolas" panose="020B0609020204030204" pitchFamily="49" charset="0"/>
              </a:rPr>
              <a:t>()</a:t>
            </a:r>
          </a:p>
          <a:p>
            <a:pPr>
              <a:buClrTx/>
              <a:buFontTx/>
              <a:buNone/>
            </a:pPr>
            <a:r>
              <a:rPr lang="en-US" altLang="en-US" dirty="0">
                <a:solidFill>
                  <a:srgbClr val="0000FF"/>
                </a:solidFill>
                <a:latin typeface="Consolas" panose="020B0609020204030204" pitchFamily="49" charset="0"/>
                <a:cs typeface="Consolas" panose="020B0609020204030204" pitchFamily="49" charset="0"/>
              </a:rPr>
              <a:t>Returns</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Table</a:t>
            </a:r>
          </a:p>
          <a:p>
            <a:pPr>
              <a:buClrTx/>
              <a:buFontTx/>
              <a:buNone/>
            </a:pPr>
            <a:r>
              <a:rPr lang="en-US" altLang="en-US" dirty="0">
                <a:solidFill>
                  <a:srgbClr val="000000"/>
                </a:solidFill>
                <a:latin typeface="Consolas" panose="020B0609020204030204" pitchFamily="49" charset="0"/>
                <a:cs typeface="Consolas" panose="020B0609020204030204" pitchFamily="49" charset="0"/>
              </a:rPr>
              <a:t>as</a:t>
            </a:r>
          </a:p>
          <a:p>
            <a:pPr>
              <a:buClrTx/>
              <a:buFontTx/>
              <a:buNone/>
            </a:pPr>
            <a:r>
              <a:rPr lang="en-US" altLang="en-US" dirty="0">
                <a:solidFill>
                  <a:srgbClr val="0000FF"/>
                </a:solidFill>
                <a:latin typeface="Consolas" panose="020B0609020204030204" pitchFamily="49" charset="0"/>
                <a:cs typeface="Consolas" panose="020B0609020204030204" pitchFamily="49" charset="0"/>
              </a:rPr>
              <a:t>Return </a:t>
            </a:r>
          </a:p>
          <a:p>
            <a:pPr>
              <a:buClrTx/>
              <a:buFontTx/>
              <a:buNone/>
            </a:pPr>
            <a:r>
              <a:rPr lang="en-US" altLang="en-US" dirty="0">
                <a:solidFill>
                  <a:srgbClr val="808080"/>
                </a:solidFill>
                <a:latin typeface="Consolas" panose="020B0609020204030204" pitchFamily="49" charset="0"/>
                <a:cs typeface="Consolas" panose="020B0609020204030204" pitchFamily="49" charset="0"/>
              </a:rPr>
              <a:t>(</a:t>
            </a:r>
            <a:r>
              <a:rPr lang="en-US" altLang="en-US" dirty="0">
                <a:solidFill>
                  <a:srgbClr val="0000FF"/>
                </a:solidFill>
                <a:latin typeface="Consolas" panose="020B0609020204030204" pitchFamily="49" charset="0"/>
                <a:cs typeface="Consolas" panose="020B0609020204030204" pitchFamily="49" charset="0"/>
              </a:rPr>
              <a:t>Select</a:t>
            </a:r>
            <a:r>
              <a:rPr lang="en-US" altLang="en-US" dirty="0">
                <a:solidFill>
                  <a:srgbClr val="000000"/>
                </a:solidFill>
                <a:latin typeface="Consolas" panose="020B0609020204030204" pitchFamily="49" charset="0"/>
                <a:cs typeface="Consolas" panose="020B0609020204030204" pitchFamily="49" charset="0"/>
              </a:rPr>
              <a:t> Id</a:t>
            </a:r>
            <a:r>
              <a:rPr lang="en-US" altLang="en-US" dirty="0">
                <a:solidFill>
                  <a:srgbClr val="808080"/>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Name</a:t>
            </a:r>
            <a:r>
              <a:rPr lang="en-US" altLang="en-US" dirty="0">
                <a:solidFill>
                  <a:srgbClr val="808080"/>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FF00FF"/>
                </a:solidFill>
                <a:latin typeface="Consolas" panose="020B0609020204030204" pitchFamily="49" charset="0"/>
                <a:cs typeface="Consolas" panose="020B0609020204030204" pitchFamily="49" charset="0"/>
              </a:rPr>
              <a:t>Cast</a:t>
            </a:r>
            <a:r>
              <a:rPr lang="en-US" altLang="en-US" dirty="0">
                <a:solidFill>
                  <a:srgbClr val="808080"/>
                </a:solidFill>
                <a:latin typeface="Consolas" panose="020B0609020204030204" pitchFamily="49" charset="0"/>
                <a:cs typeface="Consolas" panose="020B0609020204030204" pitchFamily="49" charset="0"/>
              </a:rPr>
              <a:t>(</a:t>
            </a:r>
            <a:r>
              <a:rPr lang="en-US" altLang="en-US" dirty="0" err="1">
                <a:solidFill>
                  <a:srgbClr val="000000"/>
                </a:solidFill>
                <a:latin typeface="Consolas" panose="020B0609020204030204" pitchFamily="49" charset="0"/>
                <a:cs typeface="Consolas" panose="020B0609020204030204" pitchFamily="49" charset="0"/>
              </a:rPr>
              <a:t>DateOfBirth</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as</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Date</a:t>
            </a:r>
            <a:r>
              <a:rPr lang="en-US" altLang="en-US" dirty="0">
                <a:solidFill>
                  <a:srgbClr val="808080"/>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as</a:t>
            </a:r>
            <a:r>
              <a:rPr lang="en-US" altLang="en-US" dirty="0">
                <a:solidFill>
                  <a:srgbClr val="000000"/>
                </a:solidFill>
                <a:latin typeface="Consolas" panose="020B0609020204030204" pitchFamily="49" charset="0"/>
                <a:cs typeface="Consolas" panose="020B0609020204030204" pitchFamily="49" charset="0"/>
              </a:rPr>
              <a:t> DOB  </a:t>
            </a:r>
            <a:r>
              <a:rPr lang="en-US" altLang="en-US" dirty="0">
                <a:solidFill>
                  <a:srgbClr val="0000FF"/>
                </a:solidFill>
                <a:latin typeface="Consolas" panose="020B0609020204030204" pitchFamily="49" charset="0"/>
                <a:cs typeface="Consolas" panose="020B0609020204030204" pitchFamily="49" charset="0"/>
              </a:rPr>
              <a:t>From</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tblEmployees</a:t>
            </a:r>
            <a:r>
              <a:rPr lang="en-US" altLang="en-US" dirty="0">
                <a:solidFill>
                  <a:srgbClr val="808080"/>
                </a:solidFill>
                <a:latin typeface="Consolas" panose="020B0609020204030204" pitchFamily="49" charset="0"/>
                <a:cs typeface="Consolas" panose="020B0609020204030204" pitchFamily="49" charset="0"/>
              </a:rPr>
              <a:t>)</a:t>
            </a:r>
          </a:p>
        </p:txBody>
      </p:sp>
      <p:sp>
        <p:nvSpPr>
          <p:cNvPr id="78851" name="Text Box 2"/>
          <p:cNvSpPr txBox="1">
            <a:spLocks noChangeArrowheads="1"/>
          </p:cNvSpPr>
          <p:nvPr/>
        </p:nvSpPr>
        <p:spPr bwMode="auto">
          <a:xfrm>
            <a:off x="1067594" y="3048000"/>
            <a:ext cx="9753600" cy="3108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dirty="0">
                <a:solidFill>
                  <a:srgbClr val="000000"/>
                </a:solidFill>
              </a:rPr>
              <a:t>--Multi-statement Table Valued function(MSTVF):</a:t>
            </a:r>
          </a:p>
          <a:p>
            <a:pPr>
              <a:buClrTx/>
              <a:buFontTx/>
              <a:buNone/>
            </a:pPr>
            <a:r>
              <a:rPr lang="en-US" altLang="en-US" dirty="0">
                <a:solidFill>
                  <a:srgbClr val="0000FF"/>
                </a:solidFill>
                <a:latin typeface="Consolas" panose="020B0609020204030204" pitchFamily="49" charset="0"/>
                <a:cs typeface="Consolas" panose="020B0609020204030204" pitchFamily="49" charset="0"/>
              </a:rPr>
              <a:t>Create</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Function</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fn_MSTVF_GetEmployees</a:t>
            </a:r>
            <a:r>
              <a:rPr lang="en-US" altLang="en-US" dirty="0">
                <a:solidFill>
                  <a:srgbClr val="808080"/>
                </a:solidFill>
                <a:latin typeface="Consolas" panose="020B0609020204030204" pitchFamily="49" charset="0"/>
                <a:cs typeface="Consolas" panose="020B0609020204030204" pitchFamily="49" charset="0"/>
              </a:rPr>
              <a:t>()</a:t>
            </a:r>
          </a:p>
          <a:p>
            <a:pPr>
              <a:buClrTx/>
              <a:buFontTx/>
              <a:buNone/>
            </a:pPr>
            <a:r>
              <a:rPr lang="en-US" altLang="en-US" dirty="0">
                <a:solidFill>
                  <a:srgbClr val="0000FF"/>
                </a:solidFill>
                <a:latin typeface="Consolas" panose="020B0609020204030204" pitchFamily="49" charset="0"/>
                <a:cs typeface="Consolas" panose="020B0609020204030204" pitchFamily="49" charset="0"/>
              </a:rPr>
              <a:t>Returns</a:t>
            </a:r>
            <a:r>
              <a:rPr lang="en-US" altLang="en-US" dirty="0">
                <a:solidFill>
                  <a:srgbClr val="000000"/>
                </a:solidFill>
                <a:latin typeface="Consolas" panose="020B0609020204030204" pitchFamily="49" charset="0"/>
                <a:cs typeface="Consolas" panose="020B0609020204030204" pitchFamily="49" charset="0"/>
              </a:rPr>
              <a:t> @Table </a:t>
            </a:r>
            <a:r>
              <a:rPr lang="en-US" altLang="en-US" dirty="0" err="1">
                <a:solidFill>
                  <a:srgbClr val="0000FF"/>
                </a:solidFill>
                <a:latin typeface="Consolas" panose="020B0609020204030204" pitchFamily="49" charset="0"/>
                <a:cs typeface="Consolas" panose="020B0609020204030204" pitchFamily="49" charset="0"/>
              </a:rPr>
              <a:t>Table</a:t>
            </a:r>
            <a:r>
              <a:rPr lang="en-US" altLang="en-US" dirty="0">
                <a:solidFill>
                  <a:srgbClr val="0000FF"/>
                </a:solidFill>
                <a:latin typeface="Consolas" panose="020B0609020204030204" pitchFamily="49" charset="0"/>
                <a:cs typeface="Consolas" panose="020B0609020204030204" pitchFamily="49" charset="0"/>
              </a:rPr>
              <a:t> </a:t>
            </a:r>
            <a:r>
              <a:rPr lang="en-US" altLang="en-US" dirty="0">
                <a:solidFill>
                  <a:srgbClr val="808080"/>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Id </a:t>
            </a:r>
            <a:r>
              <a:rPr lang="en-US" altLang="en-US" dirty="0">
                <a:solidFill>
                  <a:srgbClr val="0000FF"/>
                </a:solidFill>
                <a:latin typeface="Consolas" panose="020B0609020204030204" pitchFamily="49" charset="0"/>
                <a:cs typeface="Consolas" panose="020B0609020204030204" pitchFamily="49" charset="0"/>
              </a:rPr>
              <a:t>int</a:t>
            </a:r>
            <a:r>
              <a:rPr lang="en-US" altLang="en-US" dirty="0">
                <a:solidFill>
                  <a:srgbClr val="808080"/>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Name</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FF"/>
                </a:solidFill>
                <a:latin typeface="Consolas" panose="020B0609020204030204" pitchFamily="49" charset="0"/>
                <a:cs typeface="Consolas" panose="020B0609020204030204" pitchFamily="49" charset="0"/>
              </a:rPr>
              <a:t>nvarchar</a:t>
            </a:r>
            <a:r>
              <a:rPr lang="en-US" altLang="en-US" dirty="0">
                <a:solidFill>
                  <a:srgbClr val="808080"/>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20</a:t>
            </a:r>
            <a:r>
              <a:rPr lang="en-US" altLang="en-US" dirty="0">
                <a:solidFill>
                  <a:srgbClr val="808080"/>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 DOB </a:t>
            </a:r>
            <a:r>
              <a:rPr lang="en-US" altLang="en-US" dirty="0">
                <a:solidFill>
                  <a:srgbClr val="0000FF"/>
                </a:solidFill>
                <a:latin typeface="Consolas" panose="020B0609020204030204" pitchFamily="49" charset="0"/>
                <a:cs typeface="Consolas" panose="020B0609020204030204" pitchFamily="49" charset="0"/>
              </a:rPr>
              <a:t>Date</a:t>
            </a:r>
            <a:r>
              <a:rPr lang="en-US" altLang="en-US" dirty="0">
                <a:solidFill>
                  <a:srgbClr val="808080"/>
                </a:solidFill>
                <a:latin typeface="Consolas" panose="020B0609020204030204" pitchFamily="49" charset="0"/>
                <a:cs typeface="Consolas" panose="020B0609020204030204" pitchFamily="49" charset="0"/>
              </a:rPr>
              <a:t>)</a:t>
            </a:r>
          </a:p>
          <a:p>
            <a:pPr>
              <a:buClrTx/>
              <a:buFontTx/>
              <a:buNone/>
            </a:pPr>
            <a:r>
              <a:rPr lang="en-US" altLang="en-US" dirty="0">
                <a:solidFill>
                  <a:srgbClr val="000000"/>
                </a:solidFill>
                <a:latin typeface="Consolas" panose="020B0609020204030204" pitchFamily="49" charset="0"/>
                <a:cs typeface="Consolas" panose="020B0609020204030204" pitchFamily="49" charset="0"/>
              </a:rPr>
              <a:t>as</a:t>
            </a:r>
          </a:p>
          <a:p>
            <a:pPr>
              <a:buClrTx/>
              <a:buFontTx/>
              <a:buNone/>
            </a:pPr>
            <a:r>
              <a:rPr lang="en-US" altLang="en-US" dirty="0">
                <a:solidFill>
                  <a:srgbClr val="000000"/>
                </a:solidFill>
                <a:latin typeface="Consolas" panose="020B0609020204030204" pitchFamily="49" charset="0"/>
                <a:cs typeface="Consolas" panose="020B0609020204030204" pitchFamily="49" charset="0"/>
              </a:rPr>
              <a:t>Begin</a:t>
            </a:r>
          </a:p>
          <a:p>
            <a:pPr>
              <a:buClrTx/>
              <a:buFontTx/>
              <a:buNone/>
            </a:pP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Insert</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into</a:t>
            </a:r>
            <a:r>
              <a:rPr lang="en-US" altLang="en-US" dirty="0">
                <a:solidFill>
                  <a:srgbClr val="000000"/>
                </a:solidFill>
                <a:latin typeface="Consolas" panose="020B0609020204030204" pitchFamily="49" charset="0"/>
                <a:cs typeface="Consolas" panose="020B0609020204030204" pitchFamily="49" charset="0"/>
              </a:rPr>
              <a:t> @Table</a:t>
            </a:r>
          </a:p>
          <a:p>
            <a:pPr>
              <a:buClrTx/>
              <a:buFontTx/>
              <a:buNone/>
            </a:pP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Select</a:t>
            </a:r>
            <a:r>
              <a:rPr lang="en-US" altLang="en-US" dirty="0">
                <a:solidFill>
                  <a:srgbClr val="000000"/>
                </a:solidFill>
                <a:latin typeface="Consolas" panose="020B0609020204030204" pitchFamily="49" charset="0"/>
                <a:cs typeface="Consolas" panose="020B0609020204030204" pitchFamily="49" charset="0"/>
              </a:rPr>
              <a:t> Id</a:t>
            </a:r>
            <a:r>
              <a:rPr lang="en-US" altLang="en-US" dirty="0">
                <a:solidFill>
                  <a:srgbClr val="808080"/>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Name</a:t>
            </a:r>
            <a:r>
              <a:rPr lang="en-US" altLang="en-US" dirty="0">
                <a:solidFill>
                  <a:srgbClr val="808080"/>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FF00FF"/>
                </a:solidFill>
                <a:latin typeface="Consolas" panose="020B0609020204030204" pitchFamily="49" charset="0"/>
                <a:cs typeface="Consolas" panose="020B0609020204030204" pitchFamily="49" charset="0"/>
              </a:rPr>
              <a:t>Cast</a:t>
            </a:r>
            <a:r>
              <a:rPr lang="en-US" altLang="en-US" dirty="0">
                <a:solidFill>
                  <a:srgbClr val="808080"/>
                </a:solidFill>
                <a:latin typeface="Consolas" panose="020B0609020204030204" pitchFamily="49" charset="0"/>
                <a:cs typeface="Consolas" panose="020B0609020204030204" pitchFamily="49" charset="0"/>
              </a:rPr>
              <a:t>(</a:t>
            </a:r>
            <a:r>
              <a:rPr lang="en-US" altLang="en-US" dirty="0" err="1">
                <a:solidFill>
                  <a:srgbClr val="000000"/>
                </a:solidFill>
                <a:latin typeface="Consolas" panose="020B0609020204030204" pitchFamily="49" charset="0"/>
                <a:cs typeface="Consolas" panose="020B0609020204030204" pitchFamily="49" charset="0"/>
              </a:rPr>
              <a:t>DateOfBirth</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as</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Date</a:t>
            </a:r>
            <a:r>
              <a:rPr lang="en-US" altLang="en-US" dirty="0">
                <a:solidFill>
                  <a:srgbClr val="808080"/>
                </a:solidFill>
                <a:latin typeface="Consolas" panose="020B0609020204030204" pitchFamily="49" charset="0"/>
                <a:cs typeface="Consolas" panose="020B0609020204030204" pitchFamily="49" charset="0"/>
              </a:rPr>
              <a:t>)</a:t>
            </a:r>
          </a:p>
          <a:p>
            <a:pPr>
              <a:buClrTx/>
              <a:buFontTx/>
              <a:buNone/>
            </a:pP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From</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tblEmployees</a:t>
            </a:r>
            <a:endParaRPr lang="en-US" altLang="en-US" dirty="0">
              <a:solidFill>
                <a:srgbClr val="000000"/>
              </a:solidFill>
              <a:latin typeface="Consolas" panose="020B0609020204030204" pitchFamily="49" charset="0"/>
              <a:cs typeface="Consolas" panose="020B0609020204030204" pitchFamily="49" charset="0"/>
            </a:endParaRPr>
          </a:p>
          <a:p>
            <a:pPr>
              <a:buClrTx/>
              <a:buFontTx/>
              <a:buNone/>
            </a:pPr>
            <a:r>
              <a:rPr lang="en-US" altLang="en-US" dirty="0">
                <a:solidFill>
                  <a:srgbClr val="000000"/>
                </a:solidFill>
                <a:latin typeface="Consolas" panose="020B0609020204030204" pitchFamily="49" charset="0"/>
                <a:cs typeface="Consolas" panose="020B0609020204030204" pitchFamily="49" charset="0"/>
              </a:rPr>
              <a:t> </a:t>
            </a:r>
          </a:p>
          <a:p>
            <a:pPr>
              <a:buClrTx/>
              <a:buFontTx/>
              <a:buNone/>
            </a:pP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Return</a:t>
            </a:r>
          </a:p>
          <a:p>
            <a:pPr>
              <a:buClrTx/>
              <a:buFontTx/>
              <a:buNone/>
            </a:pPr>
            <a:r>
              <a:rPr lang="en-US" altLang="en-US" dirty="0">
                <a:solidFill>
                  <a:srgbClr val="000000"/>
                </a:solidFill>
                <a:latin typeface="Consolas" panose="020B0609020204030204" pitchFamily="49" charset="0"/>
                <a:cs typeface="Consolas" panose="020B0609020204030204" pitchFamily="49" charset="0"/>
              </a:rPr>
              <a:t>End</a:t>
            </a:r>
          </a:p>
        </p:txBody>
      </p:sp>
    </p:spTree>
  </p:cSld>
  <p:clrMapOvr>
    <a:masterClrMapping/>
  </p:clrMapOvr>
  <p:transition>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Text Box 1"/>
          <p:cNvSpPr txBox="1">
            <a:spLocks noChangeArrowheads="1"/>
          </p:cNvSpPr>
          <p:nvPr/>
        </p:nvSpPr>
        <p:spPr bwMode="auto">
          <a:xfrm>
            <a:off x="1067594" y="609600"/>
            <a:ext cx="9829800" cy="1462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dirty="0">
                <a:solidFill>
                  <a:srgbClr val="000000"/>
                </a:solidFill>
              </a:rPr>
              <a:t>Calling the Inline Table Valued Function:</a:t>
            </a:r>
          </a:p>
          <a:p>
            <a:pPr>
              <a:buClrTx/>
              <a:buFontTx/>
              <a:buNone/>
            </a:pPr>
            <a:r>
              <a:rPr lang="en-US" altLang="en-US" dirty="0">
                <a:solidFill>
                  <a:srgbClr val="0000FF"/>
                </a:solidFill>
                <a:latin typeface="Consolas" panose="020B0609020204030204" pitchFamily="49" charset="0"/>
                <a:cs typeface="Consolas" panose="020B0609020204030204" pitchFamily="49" charset="0"/>
              </a:rPr>
              <a:t>Select</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808080"/>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from</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fn_ILTVF_GetEmployees</a:t>
            </a:r>
            <a:r>
              <a:rPr lang="en-US" altLang="en-US" dirty="0">
                <a:solidFill>
                  <a:srgbClr val="808080"/>
                </a:solidFill>
                <a:latin typeface="Consolas" panose="020B0609020204030204" pitchFamily="49" charset="0"/>
                <a:cs typeface="Consolas" panose="020B0609020204030204" pitchFamily="49" charset="0"/>
              </a:rPr>
              <a:t>()</a:t>
            </a:r>
          </a:p>
          <a:p>
            <a:pPr>
              <a:buClrTx/>
              <a:buFontTx/>
              <a:buNone/>
            </a:pPr>
            <a:endParaRPr lang="en-US" altLang="en-US" dirty="0">
              <a:solidFill>
                <a:srgbClr val="808080"/>
              </a:solidFill>
              <a:latin typeface="Consolas" panose="020B0609020204030204" pitchFamily="49" charset="0"/>
              <a:cs typeface="Consolas" panose="020B0609020204030204" pitchFamily="49" charset="0"/>
            </a:endParaRPr>
          </a:p>
          <a:p>
            <a:pPr>
              <a:buClrTx/>
              <a:buFontTx/>
              <a:buNone/>
            </a:pPr>
            <a:r>
              <a:rPr lang="en-US" altLang="en-US" dirty="0">
                <a:solidFill>
                  <a:srgbClr val="000000"/>
                </a:solidFill>
              </a:rPr>
              <a:t>Calling the Multi-statement Table Valued Function:</a:t>
            </a:r>
          </a:p>
          <a:p>
            <a:pPr>
              <a:buClrTx/>
              <a:buFontTx/>
              <a:buNone/>
            </a:pPr>
            <a:r>
              <a:rPr lang="en-US" altLang="en-US" dirty="0">
                <a:solidFill>
                  <a:srgbClr val="0000FF"/>
                </a:solidFill>
                <a:latin typeface="Consolas" panose="020B0609020204030204" pitchFamily="49" charset="0"/>
                <a:cs typeface="Consolas" panose="020B0609020204030204" pitchFamily="49" charset="0"/>
              </a:rPr>
              <a:t>Select</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808080"/>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from</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fn_MSTVF_GetEmployees</a:t>
            </a:r>
            <a:r>
              <a:rPr lang="en-US" altLang="en-US" dirty="0">
                <a:solidFill>
                  <a:srgbClr val="808080"/>
                </a:solidFill>
                <a:latin typeface="Consolas" panose="020B0609020204030204" pitchFamily="49" charset="0"/>
                <a:cs typeface="Consolas" panose="020B0609020204030204" pitchFamily="49" charset="0"/>
              </a:rPr>
              <a:t>()</a:t>
            </a:r>
          </a:p>
        </p:txBody>
      </p:sp>
    </p:spTree>
  </p:cSld>
  <p:clrMapOvr>
    <a:masterClrMapping/>
  </p:clrMapOvr>
  <p:transition>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1"/>
          <p:cNvSpPr>
            <a:spLocks noChangeArrowheads="1"/>
          </p:cNvSpPr>
          <p:nvPr/>
        </p:nvSpPr>
        <p:spPr bwMode="auto">
          <a:xfrm>
            <a:off x="991394" y="228600"/>
            <a:ext cx="2263775" cy="550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sz="3000" b="1" dirty="0">
                <a:solidFill>
                  <a:srgbClr val="000000"/>
                </a:solidFill>
              </a:rPr>
              <a:t>DML Triggers</a:t>
            </a:r>
          </a:p>
        </p:txBody>
      </p:sp>
      <p:sp>
        <p:nvSpPr>
          <p:cNvPr id="82947" name="Rectangle 2"/>
          <p:cNvSpPr>
            <a:spLocks noChangeArrowheads="1"/>
          </p:cNvSpPr>
          <p:nvPr/>
        </p:nvSpPr>
        <p:spPr bwMode="auto">
          <a:xfrm>
            <a:off x="991394" y="933450"/>
            <a:ext cx="10439400" cy="14795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b="1" dirty="0">
                <a:solidFill>
                  <a:srgbClr val="000000"/>
                </a:solidFill>
              </a:rPr>
              <a:t>In general, a trigger is a special kind of stored procedure</a:t>
            </a:r>
            <a:r>
              <a:rPr lang="en-US" altLang="en-US" dirty="0">
                <a:solidFill>
                  <a:srgbClr val="000000"/>
                </a:solidFill>
              </a:rPr>
              <a:t> that automatically executes when an event occurs in the database server.</a:t>
            </a:r>
            <a:br>
              <a:rPr lang="en-US" altLang="en-US" dirty="0">
                <a:solidFill>
                  <a:srgbClr val="000000"/>
                </a:solidFill>
              </a:rPr>
            </a:br>
            <a:r>
              <a:rPr lang="en-US" altLang="en-US" dirty="0">
                <a:solidFill>
                  <a:srgbClr val="000000"/>
                </a:solidFill>
              </a:rPr>
              <a:t/>
            </a:r>
            <a:br>
              <a:rPr lang="en-US" altLang="en-US" dirty="0">
                <a:solidFill>
                  <a:srgbClr val="000000"/>
                </a:solidFill>
              </a:rPr>
            </a:br>
            <a:r>
              <a:rPr lang="en-US" altLang="en-US" b="1" dirty="0">
                <a:solidFill>
                  <a:srgbClr val="000000"/>
                </a:solidFill>
              </a:rPr>
              <a:t>DML stands for Data Manipulation Language.</a:t>
            </a:r>
            <a:r>
              <a:rPr lang="en-US" altLang="en-US" dirty="0">
                <a:solidFill>
                  <a:srgbClr val="000000"/>
                </a:solidFill>
              </a:rPr>
              <a:t> INSERT, UPDATE, and DELETE statements are DML statements. DML triggers are fired, when ever data is modified using INSERT, UPDATE, and DELETE events.</a:t>
            </a:r>
          </a:p>
        </p:txBody>
      </p:sp>
      <p:sp>
        <p:nvSpPr>
          <p:cNvPr id="82948" name="Rectangle 3"/>
          <p:cNvSpPr>
            <a:spLocks noChangeArrowheads="1"/>
          </p:cNvSpPr>
          <p:nvPr/>
        </p:nvSpPr>
        <p:spPr bwMode="auto">
          <a:xfrm>
            <a:off x="991394" y="2743200"/>
            <a:ext cx="10439400" cy="31415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b="1" dirty="0">
                <a:solidFill>
                  <a:srgbClr val="000000"/>
                </a:solidFill>
              </a:rPr>
              <a:t>DML triggers can be again classified into 2 types.</a:t>
            </a:r>
            <a:br>
              <a:rPr lang="en-US" altLang="en-US" b="1" dirty="0">
                <a:solidFill>
                  <a:srgbClr val="000000"/>
                </a:solidFill>
              </a:rPr>
            </a:br>
            <a:r>
              <a:rPr lang="en-US" altLang="en-US" dirty="0">
                <a:solidFill>
                  <a:srgbClr val="000000"/>
                </a:solidFill>
              </a:rPr>
              <a:t>1. After triggers (Sometimes called as FOR triggers)</a:t>
            </a:r>
            <a:br>
              <a:rPr lang="en-US" altLang="en-US" dirty="0">
                <a:solidFill>
                  <a:srgbClr val="000000"/>
                </a:solidFill>
              </a:rPr>
            </a:br>
            <a:r>
              <a:rPr lang="en-US" altLang="en-US" dirty="0">
                <a:solidFill>
                  <a:srgbClr val="000000"/>
                </a:solidFill>
              </a:rPr>
              <a:t>2. Instead of triggers</a:t>
            </a:r>
            <a:br>
              <a:rPr lang="en-US" altLang="en-US" dirty="0">
                <a:solidFill>
                  <a:srgbClr val="000000"/>
                </a:solidFill>
              </a:rPr>
            </a:br>
            <a:r>
              <a:rPr lang="en-US" altLang="en-US" dirty="0">
                <a:solidFill>
                  <a:srgbClr val="000000"/>
                </a:solidFill>
              </a:rPr>
              <a:t/>
            </a:r>
            <a:br>
              <a:rPr lang="en-US" altLang="en-US" dirty="0">
                <a:solidFill>
                  <a:srgbClr val="000000"/>
                </a:solidFill>
              </a:rPr>
            </a:br>
            <a:r>
              <a:rPr lang="en-US" altLang="en-US" b="1" dirty="0">
                <a:solidFill>
                  <a:srgbClr val="000000"/>
                </a:solidFill>
              </a:rPr>
              <a:t>After triggers, as the name says, fires after the triggering action</a:t>
            </a:r>
            <a:r>
              <a:rPr lang="en-US" altLang="en-US" dirty="0">
                <a:solidFill>
                  <a:srgbClr val="000000"/>
                </a:solidFill>
              </a:rPr>
              <a:t>. The INSERT, UPDATE, and DELETE statements, causes an after trigger to fire after the respective statements complete execution.</a:t>
            </a:r>
            <a:br>
              <a:rPr lang="en-US" altLang="en-US" dirty="0">
                <a:solidFill>
                  <a:srgbClr val="000000"/>
                </a:solidFill>
              </a:rPr>
            </a:br>
            <a:r>
              <a:rPr lang="en-US" altLang="en-US" dirty="0">
                <a:solidFill>
                  <a:srgbClr val="000000"/>
                </a:solidFill>
              </a:rPr>
              <a:t/>
            </a:r>
            <a:br>
              <a:rPr lang="en-US" altLang="en-US" dirty="0">
                <a:solidFill>
                  <a:srgbClr val="000000"/>
                </a:solidFill>
              </a:rPr>
            </a:br>
            <a:r>
              <a:rPr lang="en-US" altLang="en-US" b="1" dirty="0">
                <a:solidFill>
                  <a:srgbClr val="000000"/>
                </a:solidFill>
              </a:rPr>
              <a:t>On </a:t>
            </a:r>
            <a:r>
              <a:rPr lang="en-US" altLang="en-US" b="1" dirty="0" err="1">
                <a:solidFill>
                  <a:srgbClr val="000000"/>
                </a:solidFill>
              </a:rPr>
              <a:t>ther</a:t>
            </a:r>
            <a:r>
              <a:rPr lang="en-US" altLang="en-US" b="1" dirty="0">
                <a:solidFill>
                  <a:srgbClr val="000000"/>
                </a:solidFill>
              </a:rPr>
              <a:t> hand, as the name says, INSTEAD of triggers, fires instead of the triggering action</a:t>
            </a:r>
            <a:r>
              <a:rPr lang="en-US" altLang="en-US" dirty="0">
                <a:solidFill>
                  <a:srgbClr val="000000"/>
                </a:solidFill>
              </a:rPr>
              <a:t>. The INSERT, UPDATE, and DELETE statements, can cause an INSTEAD OF trigger to fire INSTEAD OF the respective statement execution.</a:t>
            </a:r>
            <a:br>
              <a:rPr lang="en-US" altLang="en-US" dirty="0">
                <a:solidFill>
                  <a:srgbClr val="000000"/>
                </a:solidFill>
              </a:rPr>
            </a:br>
            <a:endParaRPr lang="en-US" altLang="en-US"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1"/>
          <p:cNvSpPr>
            <a:spLocks noChangeArrowheads="1"/>
          </p:cNvSpPr>
          <p:nvPr/>
        </p:nvSpPr>
        <p:spPr bwMode="auto">
          <a:xfrm>
            <a:off x="915194" y="381000"/>
            <a:ext cx="1912938"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a:solidFill>
                  <a:srgbClr val="212121"/>
                </a:solidFill>
              </a:rPr>
              <a:t>WHAT IS CURSOR?</a:t>
            </a:r>
          </a:p>
        </p:txBody>
      </p:sp>
      <p:sp>
        <p:nvSpPr>
          <p:cNvPr id="84995" name="Rectangle 2"/>
          <p:cNvSpPr>
            <a:spLocks noChangeArrowheads="1"/>
          </p:cNvSpPr>
          <p:nvPr/>
        </p:nvSpPr>
        <p:spPr bwMode="auto">
          <a:xfrm>
            <a:off x="915988" y="908050"/>
            <a:ext cx="10743406" cy="64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dirty="0">
                <a:solidFill>
                  <a:srgbClr val="212121"/>
                </a:solidFill>
              </a:rPr>
              <a:t>A SQL cursor is a database object which is used to retrieve data from a result set one row at a time. A SQL cursor is used when the data needs to be updated row by row.</a:t>
            </a:r>
          </a:p>
        </p:txBody>
      </p:sp>
      <p:sp>
        <p:nvSpPr>
          <p:cNvPr id="84996" name="Rectangle 3"/>
          <p:cNvSpPr>
            <a:spLocks noChangeArrowheads="1"/>
          </p:cNvSpPr>
          <p:nvPr/>
        </p:nvSpPr>
        <p:spPr bwMode="auto">
          <a:xfrm>
            <a:off x="915194" y="1724837"/>
            <a:ext cx="10744200" cy="45264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dirty="0">
                <a:solidFill>
                  <a:srgbClr val="212121"/>
                </a:solidFill>
              </a:rPr>
              <a:t>CURSOR LIFE CYCLE</a:t>
            </a:r>
          </a:p>
          <a:p>
            <a:pPr>
              <a:buSzPct val="45000"/>
              <a:buFont typeface="Wingdings" panose="05000000000000000000" pitchFamily="2" charset="2"/>
              <a:buChar char=""/>
            </a:pPr>
            <a:r>
              <a:rPr lang="en-US" altLang="en-US" i="1" dirty="0">
                <a:solidFill>
                  <a:srgbClr val="212121"/>
                </a:solidFill>
              </a:rPr>
              <a:t> Declaring Cursor</a:t>
            </a:r>
            <a:br>
              <a:rPr lang="en-US" altLang="en-US" i="1" dirty="0">
                <a:solidFill>
                  <a:srgbClr val="212121"/>
                </a:solidFill>
              </a:rPr>
            </a:br>
            <a:r>
              <a:rPr lang="en-US" altLang="en-US" dirty="0">
                <a:solidFill>
                  <a:srgbClr val="212121"/>
                </a:solidFill>
              </a:rPr>
              <a:t>A cursor is declared by defining the SQL statement.</a:t>
            </a:r>
            <a:br>
              <a:rPr lang="en-US" altLang="en-US" dirty="0">
                <a:solidFill>
                  <a:srgbClr val="212121"/>
                </a:solidFill>
              </a:rPr>
            </a:br>
            <a:endParaRPr lang="en-US" altLang="en-US" dirty="0">
              <a:solidFill>
                <a:srgbClr val="212121"/>
              </a:solidFill>
            </a:endParaRPr>
          </a:p>
          <a:p>
            <a:pPr>
              <a:buSzPct val="45000"/>
              <a:buFont typeface="Wingdings" panose="05000000000000000000" pitchFamily="2" charset="2"/>
              <a:buChar char=""/>
            </a:pPr>
            <a:r>
              <a:rPr lang="en-US" altLang="en-US" i="1" dirty="0">
                <a:solidFill>
                  <a:srgbClr val="212121"/>
                </a:solidFill>
              </a:rPr>
              <a:t> Opening Cursor</a:t>
            </a:r>
            <a:br>
              <a:rPr lang="en-US" altLang="en-US" i="1" dirty="0">
                <a:solidFill>
                  <a:srgbClr val="212121"/>
                </a:solidFill>
              </a:rPr>
            </a:br>
            <a:r>
              <a:rPr lang="en-US" altLang="en-US" dirty="0">
                <a:solidFill>
                  <a:srgbClr val="212121"/>
                </a:solidFill>
              </a:rPr>
              <a:t>A cursor is opened for storing data retrieved from the result set.</a:t>
            </a:r>
            <a:br>
              <a:rPr lang="en-US" altLang="en-US" dirty="0">
                <a:solidFill>
                  <a:srgbClr val="212121"/>
                </a:solidFill>
              </a:rPr>
            </a:br>
            <a:endParaRPr lang="en-US" altLang="en-US" dirty="0">
              <a:solidFill>
                <a:srgbClr val="212121"/>
              </a:solidFill>
            </a:endParaRPr>
          </a:p>
          <a:p>
            <a:pPr>
              <a:buSzPct val="45000"/>
              <a:buFont typeface="Wingdings" panose="05000000000000000000" pitchFamily="2" charset="2"/>
              <a:buChar char=""/>
            </a:pPr>
            <a:r>
              <a:rPr lang="en-US" altLang="en-US" i="1" dirty="0">
                <a:solidFill>
                  <a:srgbClr val="212121"/>
                </a:solidFill>
              </a:rPr>
              <a:t> Fetching Cursor</a:t>
            </a:r>
            <a:br>
              <a:rPr lang="en-US" altLang="en-US" i="1" dirty="0">
                <a:solidFill>
                  <a:srgbClr val="212121"/>
                </a:solidFill>
              </a:rPr>
            </a:br>
            <a:r>
              <a:rPr lang="en-US" altLang="en-US" dirty="0">
                <a:solidFill>
                  <a:srgbClr val="212121"/>
                </a:solidFill>
              </a:rPr>
              <a:t>When a cursor is opened, rows can be fetched from the cursor one by one or in a block to do data manipulation.</a:t>
            </a:r>
            <a:br>
              <a:rPr lang="en-US" altLang="en-US" dirty="0">
                <a:solidFill>
                  <a:srgbClr val="212121"/>
                </a:solidFill>
              </a:rPr>
            </a:br>
            <a:endParaRPr lang="en-US" altLang="en-US" dirty="0">
              <a:solidFill>
                <a:srgbClr val="212121"/>
              </a:solidFill>
            </a:endParaRPr>
          </a:p>
          <a:p>
            <a:pPr>
              <a:buSzPct val="45000"/>
              <a:buFont typeface="Wingdings" panose="05000000000000000000" pitchFamily="2" charset="2"/>
              <a:buChar char=""/>
            </a:pPr>
            <a:r>
              <a:rPr lang="en-US" altLang="en-US" i="1" dirty="0">
                <a:solidFill>
                  <a:srgbClr val="212121"/>
                </a:solidFill>
              </a:rPr>
              <a:t>Closing Cursor</a:t>
            </a:r>
            <a:br>
              <a:rPr lang="en-US" altLang="en-US" i="1" dirty="0">
                <a:solidFill>
                  <a:srgbClr val="212121"/>
                </a:solidFill>
              </a:rPr>
            </a:br>
            <a:r>
              <a:rPr lang="en-US" altLang="en-US" dirty="0">
                <a:solidFill>
                  <a:srgbClr val="212121"/>
                </a:solidFill>
              </a:rPr>
              <a:t>The cursor should be closed explicitly after data manipulation.</a:t>
            </a:r>
            <a:br>
              <a:rPr lang="en-US" altLang="en-US" dirty="0">
                <a:solidFill>
                  <a:srgbClr val="212121"/>
                </a:solidFill>
              </a:rPr>
            </a:br>
            <a:endParaRPr lang="en-US" altLang="en-US" dirty="0">
              <a:solidFill>
                <a:srgbClr val="212121"/>
              </a:solidFill>
            </a:endParaRPr>
          </a:p>
          <a:p>
            <a:pPr>
              <a:buSzPct val="45000"/>
              <a:buFont typeface="Wingdings" panose="05000000000000000000" pitchFamily="2" charset="2"/>
              <a:buChar char=""/>
            </a:pPr>
            <a:r>
              <a:rPr lang="en-US" altLang="en-US" i="1" dirty="0">
                <a:solidFill>
                  <a:srgbClr val="212121"/>
                </a:solidFill>
              </a:rPr>
              <a:t> Deallocating Cursor</a:t>
            </a:r>
            <a:br>
              <a:rPr lang="en-US" altLang="en-US" i="1" dirty="0">
                <a:solidFill>
                  <a:srgbClr val="212121"/>
                </a:solidFill>
              </a:rPr>
            </a:br>
            <a:r>
              <a:rPr lang="en-US" altLang="en-US" dirty="0">
                <a:solidFill>
                  <a:srgbClr val="212121"/>
                </a:solidFill>
              </a:rPr>
              <a:t>Cursors should be deallocated to delete cursor definition and release all the system resources associated with the cursor.</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1"/>
          <p:cNvSpPr>
            <a:spLocks noChangeArrowheads="1"/>
          </p:cNvSpPr>
          <p:nvPr/>
        </p:nvSpPr>
        <p:spPr bwMode="auto">
          <a:xfrm>
            <a:off x="1067594" y="609600"/>
            <a:ext cx="10362406" cy="17565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dirty="0">
                <a:solidFill>
                  <a:srgbClr val="212121"/>
                </a:solidFill>
                <a:latin typeface="+mn-lt"/>
              </a:rPr>
              <a:t>WHY USE CURSORS?</a:t>
            </a:r>
          </a:p>
          <a:p>
            <a:pPr>
              <a:buClrTx/>
              <a:buFontTx/>
              <a:buNone/>
            </a:pPr>
            <a:r>
              <a:rPr lang="en-US" altLang="en-US" dirty="0">
                <a:solidFill>
                  <a:srgbClr val="212121"/>
                </a:solidFill>
                <a:latin typeface="+mn-lt"/>
              </a:rPr>
              <a:t>In relational databases, operations are made on a set of rows. For example, a SELECT statement returns a set of rows which is called a result set. Sometimes the application logic needs to work with one row at a time rather than the entire result set at once. This can be done using cursors.</a:t>
            </a:r>
          </a:p>
          <a:p>
            <a:pPr>
              <a:buClrTx/>
              <a:buFontTx/>
              <a:buNone/>
            </a:pPr>
            <a:r>
              <a:rPr lang="en-US" altLang="en-US" dirty="0">
                <a:solidFill>
                  <a:srgbClr val="212121"/>
                </a:solidFill>
                <a:latin typeface="+mn-lt"/>
              </a:rPr>
              <a:t>In programming, we use a loop like FOR or WHILE to iterate through one item at a time, the cursor follows the same approach and might be preferred because it follows the same logic.</a:t>
            </a:r>
          </a:p>
        </p:txBody>
      </p:sp>
      <p:sp>
        <p:nvSpPr>
          <p:cNvPr id="87043" name="Rectangle 2"/>
          <p:cNvSpPr>
            <a:spLocks noChangeArrowheads="1"/>
          </p:cNvSpPr>
          <p:nvPr/>
        </p:nvSpPr>
        <p:spPr bwMode="auto">
          <a:xfrm>
            <a:off x="1067594" y="2667000"/>
            <a:ext cx="10362406" cy="17565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dirty="0">
                <a:solidFill>
                  <a:srgbClr val="212121"/>
                </a:solidFill>
                <a:latin typeface="+mn-lt"/>
              </a:rPr>
              <a:t>CURSOR LIMITATIONS</a:t>
            </a:r>
          </a:p>
          <a:p>
            <a:pPr>
              <a:buClrTx/>
              <a:buFontTx/>
              <a:buNone/>
            </a:pPr>
            <a:r>
              <a:rPr lang="en-US" altLang="en-US" dirty="0">
                <a:solidFill>
                  <a:srgbClr val="212121"/>
                </a:solidFill>
                <a:latin typeface="+mn-lt"/>
              </a:rPr>
              <a:t>A cursor is a memory resident set of pointers -- meaning it occupies memory from your system that may be available for other processes.</a:t>
            </a:r>
          </a:p>
          <a:p>
            <a:pPr>
              <a:buClrTx/>
              <a:buFontTx/>
              <a:buNone/>
            </a:pPr>
            <a:r>
              <a:rPr lang="en-US" altLang="en-US" dirty="0">
                <a:solidFill>
                  <a:srgbClr val="212121"/>
                </a:solidFill>
                <a:latin typeface="+mn-lt"/>
              </a:rPr>
              <a:t>Cursors can be faster than a while loop but they do have more overhead.</a:t>
            </a:r>
          </a:p>
          <a:p>
            <a:pPr>
              <a:buClrTx/>
              <a:buFontTx/>
              <a:buNone/>
            </a:pPr>
            <a:r>
              <a:rPr lang="en-US" altLang="en-US" dirty="0">
                <a:solidFill>
                  <a:srgbClr val="212121"/>
                </a:solidFill>
                <a:latin typeface="+mn-lt"/>
              </a:rPr>
              <a:t>Another factor affecting cursor speed is the number of rows and columns brought into the cursor. Time how long it takes to open your cursor and fetch statements.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1"/>
          <p:cNvSpPr>
            <a:spLocks noChangeArrowheads="1"/>
          </p:cNvSpPr>
          <p:nvPr/>
        </p:nvSpPr>
        <p:spPr bwMode="auto">
          <a:xfrm>
            <a:off x="1067594" y="152400"/>
            <a:ext cx="6053137" cy="550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sz="3000" b="1" dirty="0">
                <a:solidFill>
                  <a:srgbClr val="000000"/>
                </a:solidFill>
              </a:rPr>
              <a:t>Connecting to SQL Server using SSMS</a:t>
            </a:r>
          </a:p>
        </p:txBody>
      </p:sp>
      <p:sp>
        <p:nvSpPr>
          <p:cNvPr id="16387" name="Rectangle 2"/>
          <p:cNvSpPr>
            <a:spLocks noChangeArrowheads="1"/>
          </p:cNvSpPr>
          <p:nvPr/>
        </p:nvSpPr>
        <p:spPr bwMode="auto">
          <a:xfrm>
            <a:off x="1068388" y="1066800"/>
            <a:ext cx="10286206" cy="17565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b="1" dirty="0">
                <a:solidFill>
                  <a:srgbClr val="000000"/>
                </a:solidFill>
              </a:rPr>
              <a:t>SQL Server Management Studio (SSMS)</a:t>
            </a:r>
            <a:r>
              <a:rPr lang="en-US" altLang="en-US" dirty="0">
                <a:solidFill>
                  <a:srgbClr val="000000"/>
                </a:solidFill>
              </a:rPr>
              <a:t>, is the client tool that can be used to write and execute SQL queries. To connect to the SQL Server Management Studio</a:t>
            </a:r>
            <a:br>
              <a:rPr lang="en-US" altLang="en-US" dirty="0">
                <a:solidFill>
                  <a:srgbClr val="000000"/>
                </a:solidFill>
              </a:rPr>
            </a:br>
            <a:r>
              <a:rPr lang="en-US" altLang="en-US" b="1" dirty="0">
                <a:solidFill>
                  <a:srgbClr val="000000"/>
                </a:solidFill>
              </a:rPr>
              <a:t>1.</a:t>
            </a:r>
            <a:r>
              <a:rPr lang="en-US" altLang="en-US" dirty="0">
                <a:solidFill>
                  <a:srgbClr val="000000"/>
                </a:solidFill>
              </a:rPr>
              <a:t> Click </a:t>
            </a:r>
            <a:r>
              <a:rPr lang="en-US" altLang="en-US" dirty="0" smtClean="0">
                <a:solidFill>
                  <a:srgbClr val="000000"/>
                </a:solidFill>
              </a:rPr>
              <a:t>on Start</a:t>
            </a:r>
            <a:r>
              <a:rPr lang="en-US" altLang="en-US" dirty="0">
                <a:solidFill>
                  <a:srgbClr val="000000"/>
                </a:solidFill>
              </a:rPr>
              <a:t> </a:t>
            </a:r>
            <a:br>
              <a:rPr lang="en-US" altLang="en-US" dirty="0">
                <a:solidFill>
                  <a:srgbClr val="000000"/>
                </a:solidFill>
              </a:rPr>
            </a:br>
            <a:r>
              <a:rPr lang="en-US" altLang="en-US" b="1" dirty="0">
                <a:solidFill>
                  <a:srgbClr val="000000"/>
                </a:solidFill>
              </a:rPr>
              <a:t>2.</a:t>
            </a:r>
            <a:r>
              <a:rPr lang="en-US" altLang="en-US" dirty="0">
                <a:solidFill>
                  <a:srgbClr val="000000"/>
                </a:solidFill>
              </a:rPr>
              <a:t> Select All Programs</a:t>
            </a:r>
            <a:br>
              <a:rPr lang="en-US" altLang="en-US" dirty="0">
                <a:solidFill>
                  <a:srgbClr val="000000"/>
                </a:solidFill>
              </a:rPr>
            </a:br>
            <a:r>
              <a:rPr lang="en-US" altLang="en-US" b="1" dirty="0">
                <a:solidFill>
                  <a:srgbClr val="000000"/>
                </a:solidFill>
              </a:rPr>
              <a:t>3.</a:t>
            </a:r>
            <a:r>
              <a:rPr lang="en-US" altLang="en-US" dirty="0">
                <a:solidFill>
                  <a:srgbClr val="000000"/>
                </a:solidFill>
              </a:rPr>
              <a:t> Select Microsoft SQL Server 2005, 2008, or 2008 R2 (Depending on the version installed)</a:t>
            </a:r>
            <a:br>
              <a:rPr lang="en-US" altLang="en-US" dirty="0">
                <a:solidFill>
                  <a:srgbClr val="000000"/>
                </a:solidFill>
              </a:rPr>
            </a:br>
            <a:r>
              <a:rPr lang="en-US" altLang="en-US" b="1" dirty="0">
                <a:solidFill>
                  <a:srgbClr val="000000"/>
                </a:solidFill>
              </a:rPr>
              <a:t>4.</a:t>
            </a:r>
            <a:r>
              <a:rPr lang="en-US" altLang="en-US" dirty="0">
                <a:solidFill>
                  <a:srgbClr val="000000"/>
                </a:solidFill>
              </a:rPr>
              <a:t> Select SQL Server Management Studio</a:t>
            </a:r>
          </a:p>
        </p:txBody>
      </p:sp>
    </p:spTree>
  </p:cSld>
  <p:clrMapOvr>
    <a:masterClrMapping/>
  </p:clrMapOvr>
  <p:transition>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909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0"/>
            <a:ext cx="11582400" cy="4267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9091" name="Rectangle 2"/>
          <p:cNvSpPr>
            <a:spLocks noChangeArrowheads="1"/>
          </p:cNvSpPr>
          <p:nvPr/>
        </p:nvSpPr>
        <p:spPr bwMode="auto">
          <a:xfrm>
            <a:off x="1144588" y="3165475"/>
            <a:ext cx="2986087" cy="763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eaLnBrk="1" hangingPunct="1">
              <a:buClrTx/>
              <a:buFontTx/>
              <a:buNone/>
            </a:pPr>
            <a:r>
              <a:rPr lang="en-US" altLang="en-US" sz="4400" b="1">
                <a:solidFill>
                  <a:srgbClr val="FFFFFF"/>
                </a:solidFill>
              </a:rPr>
              <a:t>THANK YOU</a:t>
            </a:r>
          </a:p>
        </p:txBody>
      </p:sp>
      <p:pic>
        <p:nvPicPr>
          <p:cNvPr id="8909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1413" y="4670425"/>
            <a:ext cx="2813050" cy="6223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89093" name="Group 4"/>
          <p:cNvGrpSpPr>
            <a:grpSpLocks/>
          </p:cNvGrpSpPr>
          <p:nvPr/>
        </p:nvGrpSpPr>
        <p:grpSpPr bwMode="auto">
          <a:xfrm>
            <a:off x="5330825" y="4587875"/>
            <a:ext cx="5689600" cy="1354138"/>
            <a:chOff x="3358" y="2890"/>
            <a:chExt cx="3584" cy="853"/>
          </a:xfrm>
        </p:grpSpPr>
        <p:sp>
          <p:nvSpPr>
            <p:cNvPr id="89096" name="Rectangle 5"/>
            <p:cNvSpPr>
              <a:spLocks noChangeArrowheads="1"/>
            </p:cNvSpPr>
            <p:nvPr/>
          </p:nvSpPr>
          <p:spPr bwMode="auto">
            <a:xfrm>
              <a:off x="3358" y="2890"/>
              <a:ext cx="2226" cy="6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eaLnBrk="1" hangingPunct="1">
                <a:lnSpc>
                  <a:spcPct val="150000"/>
                </a:lnSpc>
                <a:buClrTx/>
                <a:buFontTx/>
                <a:buNone/>
              </a:pPr>
              <a:r>
                <a:rPr lang="en-US" altLang="en-US" sz="1600" b="1">
                  <a:solidFill>
                    <a:srgbClr val="FFC000"/>
                  </a:solidFill>
                </a:rPr>
                <a:t>HEAD OFFICE:</a:t>
              </a:r>
            </a:p>
            <a:p>
              <a:pPr eaLnBrk="1" hangingPunct="1">
                <a:lnSpc>
                  <a:spcPct val="150000"/>
                </a:lnSpc>
                <a:buClrTx/>
                <a:buFontTx/>
                <a:buNone/>
              </a:pPr>
              <a:r>
                <a:rPr lang="en-US" altLang="en-US" sz="1400">
                  <a:solidFill>
                    <a:srgbClr val="FFFFFF"/>
                  </a:solidFill>
                </a:rPr>
                <a:t>B/81, Corporate House, Judges Bunglow Road,</a:t>
              </a:r>
            </a:p>
            <a:p>
              <a:pPr eaLnBrk="1" hangingPunct="1">
                <a:buClrTx/>
                <a:buFontTx/>
                <a:buNone/>
              </a:pPr>
              <a:r>
                <a:rPr lang="en-US" altLang="en-US" sz="1400">
                  <a:solidFill>
                    <a:srgbClr val="FFFFFF"/>
                  </a:solidFill>
                </a:rPr>
                <a:t>Bodakdev, Ahmedabad - 380054. India.</a:t>
              </a:r>
            </a:p>
          </p:txBody>
        </p:sp>
        <p:pic>
          <p:nvPicPr>
            <p:cNvPr id="89097"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11" y="3589"/>
              <a:ext cx="131" cy="13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9098"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62" y="3599"/>
              <a:ext cx="131" cy="10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9099" name="Rectangle 8"/>
            <p:cNvSpPr>
              <a:spLocks noChangeArrowheads="1"/>
            </p:cNvSpPr>
            <p:nvPr/>
          </p:nvSpPr>
          <p:spPr bwMode="auto">
            <a:xfrm>
              <a:off x="3612" y="3551"/>
              <a:ext cx="133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eaLnBrk="1" hangingPunct="1">
                <a:buClrTx/>
                <a:buFontTx/>
                <a:buNone/>
              </a:pPr>
              <a:r>
                <a:rPr lang="en-US" altLang="en-US" sz="1400">
                  <a:solidFill>
                    <a:srgbClr val="FFFFFF"/>
                  </a:solidFill>
                </a:rPr>
                <a:t>+91 79 2685 2554 / 55 / 56</a:t>
              </a:r>
            </a:p>
          </p:txBody>
        </p:sp>
        <p:sp>
          <p:nvSpPr>
            <p:cNvPr id="89100" name="Rectangle 9"/>
            <p:cNvSpPr>
              <a:spLocks noChangeArrowheads="1"/>
            </p:cNvSpPr>
            <p:nvPr/>
          </p:nvSpPr>
          <p:spPr bwMode="auto">
            <a:xfrm>
              <a:off x="5377" y="3551"/>
              <a:ext cx="1564"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eaLnBrk="1" hangingPunct="1">
                <a:buClrTx/>
                <a:buFontTx/>
                <a:buNone/>
              </a:pPr>
              <a:r>
                <a:rPr lang="en-US" altLang="en-US" sz="1400">
                  <a:solidFill>
                    <a:srgbClr val="FFFFFF"/>
                  </a:solidFill>
                </a:rPr>
                <a:t>gateway@thegatewaycorp.com</a:t>
              </a:r>
            </a:p>
          </p:txBody>
        </p:sp>
      </p:grpSp>
      <p:sp>
        <p:nvSpPr>
          <p:cNvPr id="89094" name="Rectangle 10"/>
          <p:cNvSpPr>
            <a:spLocks noChangeArrowheads="1"/>
          </p:cNvSpPr>
          <p:nvPr/>
        </p:nvSpPr>
        <p:spPr bwMode="auto">
          <a:xfrm>
            <a:off x="6170613" y="6094413"/>
            <a:ext cx="286067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eaLnBrk="1" hangingPunct="1">
              <a:buClrTx/>
              <a:buFontTx/>
              <a:buNone/>
            </a:pPr>
            <a:r>
              <a:rPr lang="en-US" altLang="en-US" sz="1600">
                <a:solidFill>
                  <a:srgbClr val="FFFFFF"/>
                </a:solidFill>
              </a:rPr>
              <a:t>WWW.THEGATEWAYCORP.COM</a:t>
            </a:r>
          </a:p>
        </p:txBody>
      </p:sp>
      <p:sp>
        <p:nvSpPr>
          <p:cNvPr id="89095" name="Rectangle 11"/>
          <p:cNvSpPr>
            <a:spLocks noChangeArrowheads="1"/>
          </p:cNvSpPr>
          <p:nvPr/>
        </p:nvSpPr>
        <p:spPr bwMode="auto">
          <a:xfrm flipV="1">
            <a:off x="560388" y="4265613"/>
            <a:ext cx="11631612" cy="9525"/>
          </a:xfrm>
          <a:prstGeom prst="rect">
            <a:avLst/>
          </a:prstGeom>
          <a:solidFill>
            <a:srgbClr val="FFC00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cSld>
  <p:clrMapOvr>
    <a:masterClrMapping/>
  </p:clrMapOvr>
  <p:transition>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1"/>
          <p:cNvSpPr>
            <a:spLocks noChangeArrowheads="1"/>
          </p:cNvSpPr>
          <p:nvPr/>
        </p:nvSpPr>
        <p:spPr bwMode="auto">
          <a:xfrm>
            <a:off x="1067594" y="152400"/>
            <a:ext cx="6918325" cy="550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sz="3000" b="1" dirty="0">
                <a:solidFill>
                  <a:srgbClr val="000000"/>
                </a:solidFill>
              </a:rPr>
              <a:t>Creating, altering and dropping a database</a:t>
            </a:r>
          </a:p>
        </p:txBody>
      </p:sp>
      <p:sp>
        <p:nvSpPr>
          <p:cNvPr id="18435" name="Rectangle 2"/>
          <p:cNvSpPr>
            <a:spLocks noChangeArrowheads="1"/>
          </p:cNvSpPr>
          <p:nvPr/>
        </p:nvSpPr>
        <p:spPr bwMode="auto">
          <a:xfrm>
            <a:off x="1067594" y="1143000"/>
            <a:ext cx="10058400"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b="1" dirty="0">
                <a:solidFill>
                  <a:srgbClr val="000000"/>
                </a:solidFill>
              </a:rPr>
              <a:t>A SQL Server database can be created, altered and dropped</a:t>
            </a:r>
            <a:br>
              <a:rPr lang="en-US" altLang="en-US" b="1" dirty="0">
                <a:solidFill>
                  <a:srgbClr val="000000"/>
                </a:solidFill>
              </a:rPr>
            </a:br>
            <a:r>
              <a:rPr lang="en-US" altLang="en-US" dirty="0">
                <a:solidFill>
                  <a:srgbClr val="000000"/>
                </a:solidFill>
              </a:rPr>
              <a:t>1. Graphically using SQL Server Management Studio (SSMS) </a:t>
            </a:r>
            <a:r>
              <a:rPr lang="en-US" altLang="en-US" dirty="0" smtClean="0">
                <a:solidFill>
                  <a:srgbClr val="000000"/>
                </a:solidFill>
              </a:rPr>
              <a:t>              OR      </a:t>
            </a:r>
            <a:r>
              <a:rPr lang="en-US" altLang="en-US" dirty="0">
                <a:solidFill>
                  <a:srgbClr val="000000"/>
                </a:solidFill>
              </a:rPr>
              <a:t/>
            </a:r>
            <a:br>
              <a:rPr lang="en-US" altLang="en-US" dirty="0">
                <a:solidFill>
                  <a:srgbClr val="000000"/>
                </a:solidFill>
              </a:rPr>
            </a:br>
            <a:r>
              <a:rPr lang="en-US" altLang="en-US" dirty="0">
                <a:solidFill>
                  <a:srgbClr val="000000"/>
                </a:solidFill>
              </a:rPr>
              <a:t>2. Using a Query</a:t>
            </a:r>
          </a:p>
        </p:txBody>
      </p:sp>
      <p:sp>
        <p:nvSpPr>
          <p:cNvPr id="18436" name="Rectangle 3"/>
          <p:cNvSpPr>
            <a:spLocks noChangeArrowheads="1"/>
          </p:cNvSpPr>
          <p:nvPr/>
        </p:nvSpPr>
        <p:spPr bwMode="auto">
          <a:xfrm>
            <a:off x="1067594" y="2590800"/>
            <a:ext cx="10058400" cy="12025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b="1" dirty="0">
                <a:solidFill>
                  <a:srgbClr val="000000"/>
                </a:solidFill>
              </a:rPr>
              <a:t>To create the database graphically</a:t>
            </a:r>
            <a:br>
              <a:rPr lang="en-US" altLang="en-US" b="1" dirty="0">
                <a:solidFill>
                  <a:srgbClr val="000000"/>
                </a:solidFill>
              </a:rPr>
            </a:br>
            <a:r>
              <a:rPr lang="en-US" altLang="en-US" dirty="0">
                <a:solidFill>
                  <a:srgbClr val="000000"/>
                </a:solidFill>
              </a:rPr>
              <a:t>1. Right Click on Databases folder in the Object </a:t>
            </a:r>
            <a:r>
              <a:rPr lang="en-US" altLang="en-US" dirty="0" smtClean="0">
                <a:solidFill>
                  <a:srgbClr val="000000"/>
                </a:solidFill>
              </a:rPr>
              <a:t>explorer </a:t>
            </a:r>
            <a:r>
              <a:rPr lang="en-US" altLang="en-US" dirty="0">
                <a:solidFill>
                  <a:srgbClr val="000000"/>
                </a:solidFill>
              </a:rPr>
              <a:t/>
            </a:r>
            <a:br>
              <a:rPr lang="en-US" altLang="en-US" dirty="0">
                <a:solidFill>
                  <a:srgbClr val="000000"/>
                </a:solidFill>
              </a:rPr>
            </a:br>
            <a:r>
              <a:rPr lang="en-US" altLang="en-US" dirty="0">
                <a:solidFill>
                  <a:srgbClr val="000000"/>
                </a:solidFill>
              </a:rPr>
              <a:t>2. Select New </a:t>
            </a:r>
            <a:r>
              <a:rPr lang="en-US" altLang="en-US" dirty="0" smtClean="0">
                <a:solidFill>
                  <a:srgbClr val="000000"/>
                </a:solidFill>
              </a:rPr>
              <a:t>Database </a:t>
            </a:r>
            <a:r>
              <a:rPr lang="en-US" altLang="en-US" dirty="0">
                <a:solidFill>
                  <a:srgbClr val="000000"/>
                </a:solidFill>
              </a:rPr>
              <a:t/>
            </a:r>
            <a:br>
              <a:rPr lang="en-US" altLang="en-US" dirty="0">
                <a:solidFill>
                  <a:srgbClr val="000000"/>
                </a:solidFill>
              </a:rPr>
            </a:br>
            <a:r>
              <a:rPr lang="en-US" altLang="en-US" dirty="0">
                <a:solidFill>
                  <a:srgbClr val="000000"/>
                </a:solidFill>
              </a:rPr>
              <a:t>3. In the New Database dialog box, enter the Database name and click OK</a:t>
            </a:r>
            <a:r>
              <a:rPr lang="en-US" altLang="en-US" dirty="0" smtClean="0">
                <a:solidFill>
                  <a:srgbClr val="000000"/>
                </a:solidFill>
              </a:rPr>
              <a:t>. </a:t>
            </a:r>
            <a:endParaRPr lang="en-US" altLang="en-US"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1143794" y="924701"/>
            <a:ext cx="6096000" cy="85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b="1" dirty="0">
                <a:solidFill>
                  <a:srgbClr val="000000"/>
                </a:solidFill>
              </a:rPr>
              <a:t>To Create the database using a query</a:t>
            </a:r>
            <a:br>
              <a:rPr lang="en-US" altLang="en-US" b="1" dirty="0">
                <a:solidFill>
                  <a:srgbClr val="000000"/>
                </a:solidFill>
              </a:rPr>
            </a:br>
            <a:r>
              <a:rPr lang="en-US" altLang="en-US" dirty="0">
                <a:solidFill>
                  <a:srgbClr val="000000"/>
                </a:solidFill>
              </a:rPr>
              <a:t> </a:t>
            </a:r>
            <a:r>
              <a:rPr lang="en-US" altLang="en-US" dirty="0">
                <a:solidFill>
                  <a:srgbClr val="0000FF"/>
                </a:solidFill>
                <a:latin typeface="Consolas" panose="020B0609020204030204" pitchFamily="49" charset="0"/>
                <a:cs typeface="Consolas" panose="020B0609020204030204" pitchFamily="49" charset="0"/>
              </a:rPr>
              <a:t>Create</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database</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DatabaseName</a:t>
            </a:r>
            <a:r>
              <a:rPr lang="en-US" altLang="en-US" sz="1400" dirty="0">
                <a:solidFill>
                  <a:srgbClr val="000000"/>
                </a:solidFill>
                <a:latin typeface="Consolas" panose="020B0609020204030204" pitchFamily="49" charset="0"/>
                <a:cs typeface="Consolas" panose="020B0609020204030204" pitchFamily="49" charset="0"/>
              </a:rPr>
              <a:t/>
            </a:r>
            <a:br>
              <a:rPr lang="en-US" altLang="en-US" sz="1400" dirty="0">
                <a:solidFill>
                  <a:srgbClr val="000000"/>
                </a:solidFill>
                <a:latin typeface="Consolas" panose="020B0609020204030204" pitchFamily="49" charset="0"/>
                <a:cs typeface="Consolas" panose="020B0609020204030204" pitchFamily="49" charset="0"/>
              </a:rPr>
            </a:br>
            <a:endParaRPr lang="en-US" altLang="en-US" sz="1400" dirty="0">
              <a:solidFill>
                <a:srgbClr val="000000"/>
              </a:solidFill>
              <a:latin typeface="Consolas" panose="020B0609020204030204" pitchFamily="49" charset="0"/>
              <a:cs typeface="Consolas" panose="020B0609020204030204" pitchFamily="49" charset="0"/>
            </a:endParaRPr>
          </a:p>
        </p:txBody>
      </p:sp>
      <p:sp>
        <p:nvSpPr>
          <p:cNvPr id="20483" name="Rectangle 2"/>
          <p:cNvSpPr>
            <a:spLocks noChangeArrowheads="1"/>
          </p:cNvSpPr>
          <p:nvPr/>
        </p:nvSpPr>
        <p:spPr bwMode="auto">
          <a:xfrm>
            <a:off x="1143794" y="3090862"/>
            <a:ext cx="98298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dirty="0">
                <a:solidFill>
                  <a:srgbClr val="000000"/>
                </a:solidFill>
              </a:rPr>
              <a:t>.MDF file - Data File (Contains actual data)</a:t>
            </a:r>
            <a:br>
              <a:rPr lang="en-US" altLang="en-US" dirty="0">
                <a:solidFill>
                  <a:srgbClr val="000000"/>
                </a:solidFill>
              </a:rPr>
            </a:br>
            <a:r>
              <a:rPr lang="en-US" altLang="en-US" dirty="0">
                <a:solidFill>
                  <a:srgbClr val="000000"/>
                </a:solidFill>
              </a:rPr>
              <a:t>.LDF file - Transaction Log file (Used to recover the database)</a:t>
            </a:r>
          </a:p>
        </p:txBody>
      </p:sp>
      <p:sp>
        <p:nvSpPr>
          <p:cNvPr id="20484" name="Rectangle 3"/>
          <p:cNvSpPr>
            <a:spLocks noChangeArrowheads="1"/>
          </p:cNvSpPr>
          <p:nvPr/>
        </p:nvSpPr>
        <p:spPr bwMode="auto">
          <a:xfrm>
            <a:off x="1143794" y="2111357"/>
            <a:ext cx="10363200" cy="64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b="1" dirty="0">
                <a:solidFill>
                  <a:srgbClr val="000000"/>
                </a:solidFill>
              </a:rPr>
              <a:t>Y</a:t>
            </a:r>
            <a:r>
              <a:rPr lang="en-US" altLang="en-US" b="1" dirty="0" smtClean="0">
                <a:solidFill>
                  <a:srgbClr val="000000"/>
                </a:solidFill>
              </a:rPr>
              <a:t>ou can create </a:t>
            </a:r>
            <a:r>
              <a:rPr lang="en-US" altLang="en-US" b="1" dirty="0">
                <a:solidFill>
                  <a:srgbClr val="000000"/>
                </a:solidFill>
              </a:rPr>
              <a:t>a database graphically using the designer or, using a query, the following 2 files gets generated.</a:t>
            </a:r>
          </a:p>
        </p:txBody>
      </p:sp>
    </p:spTree>
  </p:cSld>
  <p:clrMapOvr>
    <a:masterClrMapping/>
  </p:clrMapOvr>
  <p:transition>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1067594" y="1219200"/>
            <a:ext cx="8321675" cy="28645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b="1" dirty="0">
                <a:solidFill>
                  <a:srgbClr val="000000"/>
                </a:solidFill>
              </a:rPr>
              <a:t>To alter a database, once it's created </a:t>
            </a:r>
            <a:r>
              <a:rPr lang="en-US" altLang="en-US" b="1" dirty="0" smtClean="0">
                <a:solidFill>
                  <a:srgbClr val="000000"/>
                </a:solidFill>
              </a:rPr>
              <a:t/>
            </a:r>
            <a:br>
              <a:rPr lang="en-US" altLang="en-US" b="1" dirty="0" smtClean="0">
                <a:solidFill>
                  <a:srgbClr val="000000"/>
                </a:solidFill>
              </a:rPr>
            </a:br>
            <a:r>
              <a:rPr lang="en-US" altLang="en-US" dirty="0" smtClean="0">
                <a:solidFill>
                  <a:srgbClr val="0000FF"/>
                </a:solidFill>
                <a:latin typeface="Consolas" panose="020B0609020204030204" pitchFamily="49" charset="0"/>
                <a:cs typeface="Consolas" panose="020B0609020204030204" pitchFamily="49" charset="0"/>
              </a:rPr>
              <a:t>Alter</a:t>
            </a:r>
            <a:r>
              <a:rPr lang="en-US" altLang="en-US" dirty="0" smtClean="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database</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DatabaseName</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Modify</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Name</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808080"/>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NewDatabaseName</a:t>
            </a:r>
            <a:r>
              <a:rPr lang="en-US" altLang="en-US" b="1" dirty="0">
                <a:solidFill>
                  <a:srgbClr val="000000"/>
                </a:solidFill>
                <a:latin typeface="Consolas" panose="020B0609020204030204" pitchFamily="49" charset="0"/>
                <a:cs typeface="Consolas" panose="020B0609020204030204" pitchFamily="49" charset="0"/>
              </a:rPr>
              <a:t/>
            </a:r>
            <a:br>
              <a:rPr lang="en-US" altLang="en-US" b="1" dirty="0">
                <a:solidFill>
                  <a:srgbClr val="000000"/>
                </a:solidFill>
                <a:latin typeface="Consolas" panose="020B0609020204030204" pitchFamily="49" charset="0"/>
                <a:cs typeface="Consolas" panose="020B0609020204030204" pitchFamily="49" charset="0"/>
              </a:rPr>
            </a:br>
            <a:r>
              <a:rPr lang="en-US" altLang="en-US" b="1" dirty="0">
                <a:solidFill>
                  <a:srgbClr val="000000"/>
                </a:solidFill>
                <a:latin typeface="Consolas" panose="020B0609020204030204" pitchFamily="49" charset="0"/>
                <a:cs typeface="Consolas" panose="020B0609020204030204" pitchFamily="49" charset="0"/>
              </a:rPr>
              <a:t/>
            </a:r>
            <a:br>
              <a:rPr lang="en-US" altLang="en-US" b="1" dirty="0">
                <a:solidFill>
                  <a:srgbClr val="000000"/>
                </a:solidFill>
                <a:latin typeface="Consolas" panose="020B0609020204030204" pitchFamily="49" charset="0"/>
                <a:cs typeface="Consolas" panose="020B0609020204030204" pitchFamily="49" charset="0"/>
              </a:rPr>
            </a:br>
            <a:r>
              <a:rPr lang="en-US" altLang="en-US" b="1" dirty="0">
                <a:solidFill>
                  <a:srgbClr val="000000"/>
                </a:solidFill>
                <a:latin typeface="Consolas" panose="020B0609020204030204" pitchFamily="49" charset="0"/>
                <a:cs typeface="Consolas" panose="020B0609020204030204" pitchFamily="49" charset="0"/>
              </a:rPr>
              <a:t/>
            </a:r>
            <a:br>
              <a:rPr lang="en-US" altLang="en-US" b="1" dirty="0">
                <a:solidFill>
                  <a:srgbClr val="000000"/>
                </a:solidFill>
                <a:latin typeface="Consolas" panose="020B0609020204030204" pitchFamily="49" charset="0"/>
                <a:cs typeface="Consolas" panose="020B0609020204030204" pitchFamily="49" charset="0"/>
              </a:rPr>
            </a:br>
            <a:r>
              <a:rPr lang="en-US" altLang="en-US" b="1" dirty="0">
                <a:solidFill>
                  <a:srgbClr val="000000"/>
                </a:solidFill>
              </a:rPr>
              <a:t>Alternatively, you can also use system stored procedure</a:t>
            </a:r>
            <a:br>
              <a:rPr lang="en-US" altLang="en-US" b="1" dirty="0">
                <a:solidFill>
                  <a:srgbClr val="000000"/>
                </a:solidFill>
              </a:rPr>
            </a:br>
            <a:r>
              <a:rPr lang="en-US" altLang="en-US" dirty="0">
                <a:solidFill>
                  <a:srgbClr val="0000FF"/>
                </a:solidFill>
                <a:latin typeface="Consolas" panose="020B0609020204030204" pitchFamily="49" charset="0"/>
                <a:cs typeface="Consolas" panose="020B0609020204030204" pitchFamily="49" charset="0"/>
              </a:rPr>
              <a:t>Execute</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800000"/>
                </a:solidFill>
                <a:latin typeface="Consolas" panose="020B0609020204030204" pitchFamily="49" charset="0"/>
                <a:cs typeface="Consolas" panose="020B0609020204030204" pitchFamily="49" charset="0"/>
              </a:rPr>
              <a:t>sp_renameDB</a:t>
            </a:r>
            <a:r>
              <a:rPr lang="en-US" altLang="en-US" dirty="0">
                <a:solidFill>
                  <a:srgbClr val="0000FF"/>
                </a:solidFill>
                <a:latin typeface="Consolas" panose="020B0609020204030204" pitchFamily="49" charset="0"/>
                <a:cs typeface="Consolas" panose="020B0609020204030204" pitchFamily="49" charset="0"/>
              </a:rPr>
              <a:t> </a:t>
            </a:r>
            <a:r>
              <a:rPr lang="en-US" altLang="en-US" dirty="0">
                <a:solidFill>
                  <a:srgbClr val="FF0000"/>
                </a:solidFill>
                <a:latin typeface="Consolas" panose="020B0609020204030204" pitchFamily="49" charset="0"/>
                <a:cs typeface="Consolas" panose="020B0609020204030204" pitchFamily="49" charset="0"/>
              </a:rPr>
              <a:t>'</a:t>
            </a:r>
            <a:r>
              <a:rPr lang="en-US" altLang="en-US" dirty="0" err="1">
                <a:solidFill>
                  <a:srgbClr val="FF0000"/>
                </a:solidFill>
                <a:latin typeface="Consolas" panose="020B0609020204030204" pitchFamily="49" charset="0"/>
                <a:cs typeface="Consolas" panose="020B0609020204030204" pitchFamily="49" charset="0"/>
              </a:rPr>
              <a:t>OldDatabaseName</a:t>
            </a:r>
            <a:r>
              <a:rPr lang="en-US" altLang="en-US" dirty="0">
                <a:solidFill>
                  <a:srgbClr val="FF0000"/>
                </a:solidFill>
                <a:latin typeface="Consolas" panose="020B0609020204030204" pitchFamily="49" charset="0"/>
                <a:cs typeface="Consolas" panose="020B0609020204030204" pitchFamily="49" charset="0"/>
              </a:rPr>
              <a:t>'</a:t>
            </a:r>
            <a:r>
              <a:rPr lang="en-US" altLang="en-US" dirty="0">
                <a:solidFill>
                  <a:srgbClr val="808080"/>
                </a:solidFill>
                <a:latin typeface="Consolas" panose="020B0609020204030204" pitchFamily="49" charset="0"/>
                <a:cs typeface="Consolas" panose="020B0609020204030204" pitchFamily="49" charset="0"/>
              </a:rPr>
              <a:t>,</a:t>
            </a:r>
            <a:r>
              <a:rPr lang="en-US" altLang="en-US" dirty="0">
                <a:solidFill>
                  <a:srgbClr val="FF0000"/>
                </a:solidFill>
                <a:latin typeface="Consolas" panose="020B0609020204030204" pitchFamily="49" charset="0"/>
                <a:cs typeface="Consolas" panose="020B0609020204030204" pitchFamily="49" charset="0"/>
              </a:rPr>
              <a:t>'</a:t>
            </a:r>
            <a:r>
              <a:rPr lang="en-US" altLang="en-US" dirty="0" err="1">
                <a:solidFill>
                  <a:srgbClr val="FF0000"/>
                </a:solidFill>
                <a:latin typeface="Consolas" panose="020B0609020204030204" pitchFamily="49" charset="0"/>
                <a:cs typeface="Consolas" panose="020B0609020204030204" pitchFamily="49" charset="0"/>
              </a:rPr>
              <a:t>NewDatabaseName</a:t>
            </a:r>
            <a:r>
              <a:rPr lang="en-US" altLang="en-US" dirty="0">
                <a:solidFill>
                  <a:srgbClr val="FF0000"/>
                </a:solidFill>
                <a:latin typeface="Consolas" panose="020B0609020204030204" pitchFamily="49" charset="0"/>
                <a:cs typeface="Consolas" panose="020B0609020204030204" pitchFamily="49" charset="0"/>
              </a:rPr>
              <a:t>'</a:t>
            </a:r>
            <a:r>
              <a:rPr lang="en-US" altLang="en-US" b="1" dirty="0">
                <a:solidFill>
                  <a:srgbClr val="000000"/>
                </a:solidFill>
                <a:latin typeface="Consolas" panose="020B0609020204030204" pitchFamily="49" charset="0"/>
                <a:cs typeface="Consolas" panose="020B0609020204030204" pitchFamily="49" charset="0"/>
              </a:rPr>
              <a:t/>
            </a:r>
            <a:br>
              <a:rPr lang="en-US" altLang="en-US" b="1" dirty="0">
                <a:solidFill>
                  <a:srgbClr val="000000"/>
                </a:solidFill>
                <a:latin typeface="Consolas" panose="020B0609020204030204" pitchFamily="49" charset="0"/>
                <a:cs typeface="Consolas" panose="020B0609020204030204" pitchFamily="49" charset="0"/>
              </a:rPr>
            </a:br>
            <a:r>
              <a:rPr lang="en-US" altLang="en-US" b="1" dirty="0">
                <a:solidFill>
                  <a:srgbClr val="000000"/>
                </a:solidFill>
                <a:latin typeface="Consolas" panose="020B0609020204030204" pitchFamily="49" charset="0"/>
                <a:cs typeface="Consolas" panose="020B0609020204030204" pitchFamily="49" charset="0"/>
              </a:rPr>
              <a:t/>
            </a:r>
            <a:br>
              <a:rPr lang="en-US" altLang="en-US" b="1" dirty="0">
                <a:solidFill>
                  <a:srgbClr val="000000"/>
                </a:solidFill>
                <a:latin typeface="Consolas" panose="020B0609020204030204" pitchFamily="49" charset="0"/>
                <a:cs typeface="Consolas" panose="020B0609020204030204" pitchFamily="49" charset="0"/>
              </a:rPr>
            </a:br>
            <a:r>
              <a:rPr lang="en-US" altLang="en-US" b="1" dirty="0">
                <a:solidFill>
                  <a:srgbClr val="000000"/>
                </a:solidFill>
                <a:latin typeface="Consolas" panose="020B0609020204030204" pitchFamily="49" charset="0"/>
                <a:cs typeface="Consolas" panose="020B0609020204030204" pitchFamily="49" charset="0"/>
              </a:rPr>
              <a:t/>
            </a:r>
            <a:br>
              <a:rPr lang="en-US" altLang="en-US" b="1" dirty="0">
                <a:solidFill>
                  <a:srgbClr val="000000"/>
                </a:solidFill>
                <a:latin typeface="Consolas" panose="020B0609020204030204" pitchFamily="49" charset="0"/>
                <a:cs typeface="Consolas" panose="020B0609020204030204" pitchFamily="49" charset="0"/>
              </a:rPr>
            </a:br>
            <a:r>
              <a:rPr lang="en-US" altLang="en-US" b="1" dirty="0">
                <a:solidFill>
                  <a:srgbClr val="000000"/>
                </a:solidFill>
              </a:rPr>
              <a:t>To Delete or Drop a database</a:t>
            </a:r>
            <a:br>
              <a:rPr lang="en-US" altLang="en-US" b="1" dirty="0">
                <a:solidFill>
                  <a:srgbClr val="000000"/>
                </a:solidFill>
              </a:rPr>
            </a:br>
            <a:r>
              <a:rPr lang="en-US" altLang="en-US" dirty="0">
                <a:solidFill>
                  <a:srgbClr val="0000FF"/>
                </a:solidFill>
                <a:latin typeface="Consolas" panose="020B0609020204030204" pitchFamily="49" charset="0"/>
                <a:cs typeface="Consolas" panose="020B0609020204030204" pitchFamily="49" charset="0"/>
              </a:rPr>
              <a:t>Drop</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Database</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DatabaseThatYouWantToDrop</a:t>
            </a:r>
            <a:endParaRPr lang="en-US" altLang="en-US" dirty="0">
              <a:solidFill>
                <a:srgbClr val="000000"/>
              </a:solidFill>
              <a:latin typeface="Consolas" panose="020B0609020204030204" pitchFamily="49" charset="0"/>
              <a:cs typeface="Consolas" panose="020B0609020204030204" pitchFamily="49" charset="0"/>
            </a:endParaRPr>
          </a:p>
        </p:txBody>
      </p:sp>
      <p:sp>
        <p:nvSpPr>
          <p:cNvPr id="22531" name="Rectangle 2"/>
          <p:cNvSpPr>
            <a:spLocks noChangeArrowheads="1"/>
          </p:cNvSpPr>
          <p:nvPr/>
        </p:nvSpPr>
        <p:spPr bwMode="auto">
          <a:xfrm>
            <a:off x="1067594" y="152400"/>
            <a:ext cx="5524500" cy="550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sz="3000" b="1" dirty="0">
                <a:solidFill>
                  <a:srgbClr val="000000"/>
                </a:solidFill>
              </a:rPr>
              <a:t>Altering and Dropping a Database</a:t>
            </a:r>
          </a:p>
        </p:txBody>
      </p:sp>
    </p:spTree>
  </p:cSld>
  <p:clrMapOvr>
    <a:masterClrMapping/>
  </p:clrMapOvr>
  <p:transition>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4578"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6381" y="2590800"/>
            <a:ext cx="4275138" cy="15303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4579" name="Rectangle 2"/>
          <p:cNvSpPr>
            <a:spLocks noChangeArrowheads="1"/>
          </p:cNvSpPr>
          <p:nvPr/>
        </p:nvSpPr>
        <p:spPr bwMode="auto">
          <a:xfrm>
            <a:off x="1143794" y="620712"/>
            <a:ext cx="10591800" cy="18488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buClrTx/>
              <a:buFontTx/>
              <a:buNone/>
            </a:pPr>
            <a:r>
              <a:rPr lang="en-US" altLang="en-US" sz="3000" b="1" dirty="0">
                <a:solidFill>
                  <a:srgbClr val="000000"/>
                </a:solidFill>
              </a:rPr>
              <a:t>Create </a:t>
            </a:r>
            <a:r>
              <a:rPr lang="en-US" altLang="en-US" sz="3000" b="1" dirty="0" err="1">
                <a:solidFill>
                  <a:srgbClr val="000000"/>
                </a:solidFill>
              </a:rPr>
              <a:t>tblPerson</a:t>
            </a:r>
            <a:r>
              <a:rPr lang="en-US" altLang="en-US" sz="3000" b="1" dirty="0">
                <a:solidFill>
                  <a:srgbClr val="000000"/>
                </a:solidFill>
              </a:rPr>
              <a:t> table, Graphically, using SQL Server Management Studio</a:t>
            </a:r>
            <a:br>
              <a:rPr lang="en-US" altLang="en-US" sz="3000" b="1" dirty="0">
                <a:solidFill>
                  <a:srgbClr val="000000"/>
                </a:solidFill>
              </a:rPr>
            </a:br>
            <a:r>
              <a:rPr lang="en-US" altLang="en-US" b="1" dirty="0">
                <a:solidFill>
                  <a:srgbClr val="000000"/>
                </a:solidFill>
              </a:rPr>
              <a:t>1.</a:t>
            </a:r>
            <a:r>
              <a:rPr lang="en-US" altLang="en-US" dirty="0">
                <a:solidFill>
                  <a:srgbClr val="000000"/>
                </a:solidFill>
              </a:rPr>
              <a:t> Right click on Tables folder in Object explorer window</a:t>
            </a:r>
            <a:br>
              <a:rPr lang="en-US" altLang="en-US" dirty="0">
                <a:solidFill>
                  <a:srgbClr val="000000"/>
                </a:solidFill>
              </a:rPr>
            </a:br>
            <a:r>
              <a:rPr lang="en-US" altLang="en-US" b="1" dirty="0">
                <a:solidFill>
                  <a:srgbClr val="000000"/>
                </a:solidFill>
              </a:rPr>
              <a:t>2.</a:t>
            </a:r>
            <a:r>
              <a:rPr lang="en-US" altLang="en-US" dirty="0">
                <a:solidFill>
                  <a:srgbClr val="000000"/>
                </a:solidFill>
              </a:rPr>
              <a:t> Select New Table</a:t>
            </a:r>
            <a:br>
              <a:rPr lang="en-US" altLang="en-US" dirty="0">
                <a:solidFill>
                  <a:srgbClr val="000000"/>
                </a:solidFill>
              </a:rPr>
            </a:br>
            <a:r>
              <a:rPr lang="en-US" altLang="en-US" b="1" dirty="0">
                <a:solidFill>
                  <a:srgbClr val="000000"/>
                </a:solidFill>
              </a:rPr>
              <a:t>3.</a:t>
            </a:r>
            <a:r>
              <a:rPr lang="en-US" altLang="en-US" dirty="0">
                <a:solidFill>
                  <a:srgbClr val="000000"/>
                </a:solidFill>
              </a:rPr>
              <a:t> Fill Column Name, Data Type and Allow Nulls, as shown below and save the table as </a:t>
            </a:r>
            <a:r>
              <a:rPr lang="en-US" altLang="en-US" dirty="0" err="1">
                <a:solidFill>
                  <a:srgbClr val="000000"/>
                </a:solidFill>
              </a:rPr>
              <a:t>tblPerson</a:t>
            </a:r>
            <a:r>
              <a:rPr lang="en-US" altLang="en-US" dirty="0">
                <a:solidFill>
                  <a:srgbClr val="000000"/>
                </a:solidFill>
              </a:rPr>
              <a:t>.</a:t>
            </a:r>
          </a:p>
        </p:txBody>
      </p:sp>
      <p:pic>
        <p:nvPicPr>
          <p:cNvPr id="2458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4969" y="4343400"/>
            <a:ext cx="3343275" cy="18288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Freeform 1"/>
          <p:cNvSpPr>
            <a:spLocks noChangeArrowheads="1"/>
          </p:cNvSpPr>
          <p:nvPr/>
        </p:nvSpPr>
        <p:spPr bwMode="auto">
          <a:xfrm>
            <a:off x="8143082" y="1295400"/>
            <a:ext cx="3211512" cy="3368675"/>
          </a:xfrm>
          <a:custGeom>
            <a:avLst/>
            <a:gdLst>
              <a:gd name="T0" fmla="*/ 179126 w 3212192"/>
              <a:gd name="T1" fmla="*/ 0 h 4257675"/>
              <a:gd name="T2" fmla="*/ 931821 w 3212192"/>
              <a:gd name="T3" fmla="*/ 0 h 4257675"/>
              <a:gd name="T4" fmla="*/ 1518587 w 3212192"/>
              <a:gd name="T5" fmla="*/ 290806 h 4257675"/>
              <a:gd name="T6" fmla="*/ 2105356 w 3212192"/>
              <a:gd name="T7" fmla="*/ 0 h 4257675"/>
              <a:gd name="T8" fmla="*/ 3031026 w 3212192"/>
              <a:gd name="T9" fmla="*/ 0 h 4257675"/>
              <a:gd name="T10" fmla="*/ 3210152 w 3212192"/>
              <a:gd name="T11" fmla="*/ 88776 h 4257675"/>
              <a:gd name="T12" fmla="*/ 3210152 w 3212192"/>
              <a:gd name="T13" fmla="*/ 2020009 h 4257675"/>
              <a:gd name="T14" fmla="*/ 3031026 w 3212192"/>
              <a:gd name="T15" fmla="*/ 2108785 h 4257675"/>
              <a:gd name="T16" fmla="*/ 179126 w 3212192"/>
              <a:gd name="T17" fmla="*/ 2108785 h 4257675"/>
              <a:gd name="T18" fmla="*/ 0 w 3212192"/>
              <a:gd name="T19" fmla="*/ 2020009 h 4257675"/>
              <a:gd name="T20" fmla="*/ 0 w 3212192"/>
              <a:gd name="T21" fmla="*/ 88776 h 4257675"/>
              <a:gd name="T22" fmla="*/ 179126 w 3212192"/>
              <a:gd name="T23" fmla="*/ 0 h 425767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212192"/>
              <a:gd name="T37" fmla="*/ 0 h 4257675"/>
              <a:gd name="T38" fmla="*/ 3212192 w 3212192"/>
              <a:gd name="T39" fmla="*/ 4257675 h 425767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212192" h="4257675">
                <a:moveTo>
                  <a:pt x="179240" y="0"/>
                </a:moveTo>
                <a:lnTo>
                  <a:pt x="932412" y="0"/>
                </a:lnTo>
                <a:cubicBezTo>
                  <a:pt x="932412" y="324269"/>
                  <a:pt x="1195284" y="587141"/>
                  <a:pt x="1519553" y="587141"/>
                </a:cubicBezTo>
                <a:cubicBezTo>
                  <a:pt x="1843822" y="587141"/>
                  <a:pt x="2106694" y="324269"/>
                  <a:pt x="2106694" y="0"/>
                </a:cubicBezTo>
                <a:lnTo>
                  <a:pt x="3032952" y="0"/>
                </a:lnTo>
                <a:cubicBezTo>
                  <a:pt x="3131944" y="0"/>
                  <a:pt x="3212192" y="80248"/>
                  <a:pt x="3212192" y="179240"/>
                </a:cubicBezTo>
                <a:lnTo>
                  <a:pt x="3212192" y="4078435"/>
                </a:lnTo>
                <a:cubicBezTo>
                  <a:pt x="3212192" y="4177427"/>
                  <a:pt x="3131944" y="4257675"/>
                  <a:pt x="3032952" y="4257675"/>
                </a:cubicBezTo>
                <a:lnTo>
                  <a:pt x="179240" y="4257675"/>
                </a:lnTo>
                <a:cubicBezTo>
                  <a:pt x="80248" y="4257675"/>
                  <a:pt x="0" y="4177427"/>
                  <a:pt x="0" y="4078435"/>
                </a:cubicBezTo>
                <a:lnTo>
                  <a:pt x="0" y="179240"/>
                </a:lnTo>
                <a:cubicBezTo>
                  <a:pt x="0" y="80248"/>
                  <a:pt x="80248" y="0"/>
                  <a:pt x="179240" y="0"/>
                </a:cubicBezTo>
                <a:close/>
              </a:path>
            </a:pathLst>
          </a:custGeom>
          <a:solidFill>
            <a:srgbClr val="FFFFFF"/>
          </a:solidFill>
          <a:ln w="12600" cap="sq">
            <a:solidFill>
              <a:srgbClr val="FFC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6627" name="Freeform 2"/>
          <p:cNvSpPr>
            <a:spLocks noChangeArrowheads="1"/>
          </p:cNvSpPr>
          <p:nvPr/>
        </p:nvSpPr>
        <p:spPr bwMode="auto">
          <a:xfrm>
            <a:off x="4658519" y="1295400"/>
            <a:ext cx="3211513" cy="3368675"/>
          </a:xfrm>
          <a:custGeom>
            <a:avLst/>
            <a:gdLst>
              <a:gd name="T0" fmla="*/ 179126 w 3212192"/>
              <a:gd name="T1" fmla="*/ 0 h 4257675"/>
              <a:gd name="T2" fmla="*/ 931821 w 3212192"/>
              <a:gd name="T3" fmla="*/ 0 h 4257675"/>
              <a:gd name="T4" fmla="*/ 1518590 w 3212192"/>
              <a:gd name="T5" fmla="*/ 290806 h 4257675"/>
              <a:gd name="T6" fmla="*/ 2105359 w 3212192"/>
              <a:gd name="T7" fmla="*/ 0 h 4257675"/>
              <a:gd name="T8" fmla="*/ 3031029 w 3212192"/>
              <a:gd name="T9" fmla="*/ 0 h 4257675"/>
              <a:gd name="T10" fmla="*/ 3210155 w 3212192"/>
              <a:gd name="T11" fmla="*/ 88776 h 4257675"/>
              <a:gd name="T12" fmla="*/ 3210155 w 3212192"/>
              <a:gd name="T13" fmla="*/ 2020009 h 4257675"/>
              <a:gd name="T14" fmla="*/ 3031029 w 3212192"/>
              <a:gd name="T15" fmla="*/ 2108785 h 4257675"/>
              <a:gd name="T16" fmla="*/ 179126 w 3212192"/>
              <a:gd name="T17" fmla="*/ 2108785 h 4257675"/>
              <a:gd name="T18" fmla="*/ 0 w 3212192"/>
              <a:gd name="T19" fmla="*/ 2020009 h 4257675"/>
              <a:gd name="T20" fmla="*/ 0 w 3212192"/>
              <a:gd name="T21" fmla="*/ 88776 h 4257675"/>
              <a:gd name="T22" fmla="*/ 179126 w 3212192"/>
              <a:gd name="T23" fmla="*/ 0 h 425767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212192"/>
              <a:gd name="T37" fmla="*/ 0 h 4257675"/>
              <a:gd name="T38" fmla="*/ 3212192 w 3212192"/>
              <a:gd name="T39" fmla="*/ 4257675 h 425767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212192" h="4257675">
                <a:moveTo>
                  <a:pt x="179240" y="0"/>
                </a:moveTo>
                <a:lnTo>
                  <a:pt x="932412" y="0"/>
                </a:lnTo>
                <a:cubicBezTo>
                  <a:pt x="932412" y="324269"/>
                  <a:pt x="1195284" y="587141"/>
                  <a:pt x="1519553" y="587141"/>
                </a:cubicBezTo>
                <a:cubicBezTo>
                  <a:pt x="1843822" y="587141"/>
                  <a:pt x="2106694" y="324269"/>
                  <a:pt x="2106694" y="0"/>
                </a:cubicBezTo>
                <a:lnTo>
                  <a:pt x="3032952" y="0"/>
                </a:lnTo>
                <a:cubicBezTo>
                  <a:pt x="3131944" y="0"/>
                  <a:pt x="3212192" y="80248"/>
                  <a:pt x="3212192" y="179240"/>
                </a:cubicBezTo>
                <a:lnTo>
                  <a:pt x="3212192" y="4078435"/>
                </a:lnTo>
                <a:cubicBezTo>
                  <a:pt x="3212192" y="4177427"/>
                  <a:pt x="3131944" y="4257675"/>
                  <a:pt x="3032952" y="4257675"/>
                </a:cubicBezTo>
                <a:lnTo>
                  <a:pt x="179240" y="4257675"/>
                </a:lnTo>
                <a:cubicBezTo>
                  <a:pt x="80248" y="4257675"/>
                  <a:pt x="0" y="4177427"/>
                  <a:pt x="0" y="4078435"/>
                </a:cubicBezTo>
                <a:lnTo>
                  <a:pt x="0" y="179240"/>
                </a:lnTo>
                <a:cubicBezTo>
                  <a:pt x="0" y="80248"/>
                  <a:pt x="80248" y="0"/>
                  <a:pt x="179240" y="0"/>
                </a:cubicBezTo>
                <a:close/>
              </a:path>
            </a:pathLst>
          </a:custGeom>
          <a:solidFill>
            <a:srgbClr val="FFFFFF"/>
          </a:solidFill>
          <a:ln w="12600" cap="sq">
            <a:solidFill>
              <a:srgbClr val="FFC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6628" name="AutoShape 3"/>
          <p:cNvSpPr>
            <a:spLocks noChangeArrowheads="1"/>
          </p:cNvSpPr>
          <p:nvPr/>
        </p:nvSpPr>
        <p:spPr bwMode="auto">
          <a:xfrm>
            <a:off x="1169194" y="1295400"/>
            <a:ext cx="3211513" cy="3368675"/>
          </a:xfrm>
          <a:custGeom>
            <a:avLst/>
            <a:gdLst>
              <a:gd name="T0" fmla="*/ 179126 w 3212192"/>
              <a:gd name="T1" fmla="*/ 0 h 4257675"/>
              <a:gd name="T2" fmla="*/ 931821 w 3212192"/>
              <a:gd name="T3" fmla="*/ 0 h 4257675"/>
              <a:gd name="T4" fmla="*/ 1518590 w 3212192"/>
              <a:gd name="T5" fmla="*/ 290806 h 4257675"/>
              <a:gd name="T6" fmla="*/ 2105359 w 3212192"/>
              <a:gd name="T7" fmla="*/ 0 h 4257675"/>
              <a:gd name="T8" fmla="*/ 3031029 w 3212192"/>
              <a:gd name="T9" fmla="*/ 0 h 4257675"/>
              <a:gd name="T10" fmla="*/ 3210155 w 3212192"/>
              <a:gd name="T11" fmla="*/ 88776 h 4257675"/>
              <a:gd name="T12" fmla="*/ 3210155 w 3212192"/>
              <a:gd name="T13" fmla="*/ 2020009 h 4257675"/>
              <a:gd name="T14" fmla="*/ 3031029 w 3212192"/>
              <a:gd name="T15" fmla="*/ 2108785 h 4257675"/>
              <a:gd name="T16" fmla="*/ 179126 w 3212192"/>
              <a:gd name="T17" fmla="*/ 2108785 h 4257675"/>
              <a:gd name="T18" fmla="*/ 0 w 3212192"/>
              <a:gd name="T19" fmla="*/ 2020009 h 4257675"/>
              <a:gd name="T20" fmla="*/ 0 w 3212192"/>
              <a:gd name="T21" fmla="*/ 88776 h 4257675"/>
              <a:gd name="T22" fmla="*/ 179126 w 3212192"/>
              <a:gd name="T23" fmla="*/ 0 h 425767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212192"/>
              <a:gd name="T37" fmla="*/ 0 h 4257675"/>
              <a:gd name="T38" fmla="*/ 3212192 w 3212192"/>
              <a:gd name="T39" fmla="*/ 4257675 h 425767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212192" h="4257675">
                <a:moveTo>
                  <a:pt x="179240" y="0"/>
                </a:moveTo>
                <a:lnTo>
                  <a:pt x="932412" y="0"/>
                </a:lnTo>
                <a:cubicBezTo>
                  <a:pt x="932412" y="324269"/>
                  <a:pt x="1195284" y="587141"/>
                  <a:pt x="1519553" y="587141"/>
                </a:cubicBezTo>
                <a:cubicBezTo>
                  <a:pt x="1843822" y="587141"/>
                  <a:pt x="2106694" y="324269"/>
                  <a:pt x="2106694" y="0"/>
                </a:cubicBezTo>
                <a:lnTo>
                  <a:pt x="3032952" y="0"/>
                </a:lnTo>
                <a:cubicBezTo>
                  <a:pt x="3131944" y="0"/>
                  <a:pt x="3212192" y="80248"/>
                  <a:pt x="3212192" y="179240"/>
                </a:cubicBezTo>
                <a:lnTo>
                  <a:pt x="3212192" y="4078435"/>
                </a:lnTo>
                <a:cubicBezTo>
                  <a:pt x="3212192" y="4177427"/>
                  <a:pt x="3131944" y="4257675"/>
                  <a:pt x="3032952" y="4257675"/>
                </a:cubicBezTo>
                <a:lnTo>
                  <a:pt x="179240" y="4257675"/>
                </a:lnTo>
                <a:cubicBezTo>
                  <a:pt x="80248" y="4257675"/>
                  <a:pt x="0" y="4177427"/>
                  <a:pt x="0" y="4078435"/>
                </a:cubicBezTo>
                <a:lnTo>
                  <a:pt x="0" y="179240"/>
                </a:lnTo>
                <a:cubicBezTo>
                  <a:pt x="0" y="80248"/>
                  <a:pt x="80248" y="0"/>
                  <a:pt x="179240" y="0"/>
                </a:cubicBezTo>
                <a:close/>
              </a:path>
            </a:pathLst>
          </a:custGeom>
          <a:solidFill>
            <a:srgbClr val="FFFFFF"/>
          </a:solidFill>
          <a:ln w="12600" cap="sq">
            <a:solidFill>
              <a:srgbClr val="FFC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algn="ctr" eaLnBrk="1" hangingPunct="1">
              <a:buClrTx/>
              <a:buFontTx/>
              <a:buNone/>
            </a:pPr>
            <a:endParaRPr lang="en-US" altLang="en-US" b="1">
              <a:solidFill>
                <a:srgbClr val="262626"/>
              </a:solidFill>
            </a:endParaRPr>
          </a:p>
          <a:p>
            <a:pPr algn="ctr" eaLnBrk="1" hangingPunct="1">
              <a:buClrTx/>
              <a:buFontTx/>
              <a:buNone/>
            </a:pPr>
            <a:endParaRPr lang="en-US" altLang="en-US" b="1">
              <a:solidFill>
                <a:srgbClr val="262626"/>
              </a:solidFill>
            </a:endParaRPr>
          </a:p>
        </p:txBody>
      </p:sp>
      <p:sp>
        <p:nvSpPr>
          <p:cNvPr id="26629" name="Rectangle 4"/>
          <p:cNvSpPr>
            <a:spLocks noChangeArrowheads="1"/>
          </p:cNvSpPr>
          <p:nvPr/>
        </p:nvSpPr>
        <p:spPr bwMode="auto">
          <a:xfrm>
            <a:off x="1656557" y="2220913"/>
            <a:ext cx="223837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342900" indent="-342900">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marL="0" lvl="1" indent="0" algn="ctr" eaLnBrk="1" hangingPunct="1">
              <a:buClrTx/>
              <a:buFontTx/>
              <a:buNone/>
            </a:pPr>
            <a:r>
              <a:rPr lang="en-US" altLang="en-US" sz="2400" b="1">
                <a:solidFill>
                  <a:srgbClr val="262626"/>
                </a:solidFill>
              </a:rPr>
              <a:t>DDL Commands</a:t>
            </a:r>
          </a:p>
        </p:txBody>
      </p:sp>
      <p:sp>
        <p:nvSpPr>
          <p:cNvPr id="26630" name="Rectangle 5"/>
          <p:cNvSpPr>
            <a:spLocks noChangeArrowheads="1"/>
          </p:cNvSpPr>
          <p:nvPr/>
        </p:nvSpPr>
        <p:spPr bwMode="auto">
          <a:xfrm>
            <a:off x="5145882" y="2220913"/>
            <a:ext cx="2236787"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342900" indent="-342900">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marL="0" lvl="1" indent="0" algn="ctr" eaLnBrk="1" hangingPunct="1">
              <a:buClrTx/>
              <a:buFontTx/>
              <a:buNone/>
            </a:pPr>
            <a:r>
              <a:rPr lang="en-US" altLang="en-US" sz="2400" b="1" dirty="0">
                <a:solidFill>
                  <a:srgbClr val="262626"/>
                </a:solidFill>
              </a:rPr>
              <a:t>DML Commands</a:t>
            </a:r>
          </a:p>
        </p:txBody>
      </p:sp>
      <p:sp>
        <p:nvSpPr>
          <p:cNvPr id="26631" name="Rectangle 6"/>
          <p:cNvSpPr>
            <a:spLocks noChangeArrowheads="1"/>
          </p:cNvSpPr>
          <p:nvPr/>
        </p:nvSpPr>
        <p:spPr bwMode="auto">
          <a:xfrm>
            <a:off x="8535194" y="2220913"/>
            <a:ext cx="2236787"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342900" indent="-342900">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Calibri" panose="020F0502020204030204" pitchFamily="34" charset="0"/>
                <a:ea typeface="Microsoft YaHei" panose="020B0503020204020204" pitchFamily="34" charset="-122"/>
              </a:defRPr>
            </a:lvl9pPr>
          </a:lstStyle>
          <a:p>
            <a:pPr marL="0" lvl="1" indent="0" algn="ctr" eaLnBrk="1" hangingPunct="1">
              <a:buClrTx/>
              <a:buFontTx/>
              <a:buNone/>
            </a:pPr>
            <a:r>
              <a:rPr lang="en-US" altLang="en-US" sz="2400" b="1" dirty="0">
                <a:solidFill>
                  <a:srgbClr val="262626"/>
                </a:solidFill>
              </a:rPr>
              <a:t>TCL Commands</a:t>
            </a:r>
          </a:p>
        </p:txBody>
      </p:sp>
      <p:sp>
        <p:nvSpPr>
          <p:cNvPr id="26632" name="Rectangle 7"/>
          <p:cNvSpPr>
            <a:spLocks noChangeArrowheads="1"/>
          </p:cNvSpPr>
          <p:nvPr/>
        </p:nvSpPr>
        <p:spPr bwMode="auto">
          <a:xfrm>
            <a:off x="1208881" y="2630488"/>
            <a:ext cx="3211513" cy="1274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276225" indent="-276225">
              <a:buClr>
                <a:srgbClr val="000000"/>
              </a:buClr>
              <a:buSzPct val="100000"/>
              <a:buFont typeface="Times New Roman" panose="02020603050405020304" pitchFamily="18" charset="0"/>
              <a:tabLst>
                <a:tab pos="276225" algn="l"/>
                <a:tab pos="733425" algn="l"/>
                <a:tab pos="1190625" algn="l"/>
                <a:tab pos="1647825" algn="l"/>
                <a:tab pos="2105025" algn="l"/>
                <a:tab pos="2562225" algn="l"/>
                <a:tab pos="3019425" algn="l"/>
                <a:tab pos="3476625" algn="l"/>
                <a:tab pos="3933825" algn="l"/>
                <a:tab pos="4391025" algn="l"/>
                <a:tab pos="4848225" algn="l"/>
                <a:tab pos="5305425" algn="l"/>
                <a:tab pos="5762625" algn="l"/>
                <a:tab pos="6219825" algn="l"/>
                <a:tab pos="6677025" algn="l"/>
                <a:tab pos="7134225" algn="l"/>
                <a:tab pos="7591425" algn="l"/>
                <a:tab pos="8048625" algn="l"/>
                <a:tab pos="8505825" algn="l"/>
                <a:tab pos="8963025" algn="l"/>
                <a:tab pos="9420225"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276225" algn="l"/>
                <a:tab pos="733425" algn="l"/>
                <a:tab pos="1190625" algn="l"/>
                <a:tab pos="1647825" algn="l"/>
                <a:tab pos="2105025" algn="l"/>
                <a:tab pos="2562225" algn="l"/>
                <a:tab pos="3019425" algn="l"/>
                <a:tab pos="3476625" algn="l"/>
                <a:tab pos="3933825" algn="l"/>
                <a:tab pos="4391025" algn="l"/>
                <a:tab pos="4848225" algn="l"/>
                <a:tab pos="5305425" algn="l"/>
                <a:tab pos="5762625" algn="l"/>
                <a:tab pos="6219825" algn="l"/>
                <a:tab pos="6677025" algn="l"/>
                <a:tab pos="7134225" algn="l"/>
                <a:tab pos="7591425" algn="l"/>
                <a:tab pos="8048625" algn="l"/>
                <a:tab pos="8505825" algn="l"/>
                <a:tab pos="8963025" algn="l"/>
                <a:tab pos="9420225"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276225" algn="l"/>
                <a:tab pos="733425" algn="l"/>
                <a:tab pos="1190625" algn="l"/>
                <a:tab pos="1647825" algn="l"/>
                <a:tab pos="2105025" algn="l"/>
                <a:tab pos="2562225" algn="l"/>
                <a:tab pos="3019425" algn="l"/>
                <a:tab pos="3476625" algn="l"/>
                <a:tab pos="3933825" algn="l"/>
                <a:tab pos="4391025" algn="l"/>
                <a:tab pos="4848225" algn="l"/>
                <a:tab pos="5305425" algn="l"/>
                <a:tab pos="5762625" algn="l"/>
                <a:tab pos="6219825" algn="l"/>
                <a:tab pos="6677025" algn="l"/>
                <a:tab pos="7134225" algn="l"/>
                <a:tab pos="7591425" algn="l"/>
                <a:tab pos="8048625" algn="l"/>
                <a:tab pos="8505825" algn="l"/>
                <a:tab pos="8963025" algn="l"/>
                <a:tab pos="9420225"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276225" algn="l"/>
                <a:tab pos="733425" algn="l"/>
                <a:tab pos="1190625" algn="l"/>
                <a:tab pos="1647825" algn="l"/>
                <a:tab pos="2105025" algn="l"/>
                <a:tab pos="2562225" algn="l"/>
                <a:tab pos="3019425" algn="l"/>
                <a:tab pos="3476625" algn="l"/>
                <a:tab pos="3933825" algn="l"/>
                <a:tab pos="4391025" algn="l"/>
                <a:tab pos="4848225" algn="l"/>
                <a:tab pos="5305425" algn="l"/>
                <a:tab pos="5762625" algn="l"/>
                <a:tab pos="6219825" algn="l"/>
                <a:tab pos="6677025" algn="l"/>
                <a:tab pos="7134225" algn="l"/>
                <a:tab pos="7591425" algn="l"/>
                <a:tab pos="8048625" algn="l"/>
                <a:tab pos="8505825" algn="l"/>
                <a:tab pos="8963025" algn="l"/>
                <a:tab pos="9420225"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276225" algn="l"/>
                <a:tab pos="733425" algn="l"/>
                <a:tab pos="1190625" algn="l"/>
                <a:tab pos="1647825" algn="l"/>
                <a:tab pos="2105025" algn="l"/>
                <a:tab pos="2562225" algn="l"/>
                <a:tab pos="3019425" algn="l"/>
                <a:tab pos="3476625" algn="l"/>
                <a:tab pos="3933825" algn="l"/>
                <a:tab pos="4391025" algn="l"/>
                <a:tab pos="4848225" algn="l"/>
                <a:tab pos="5305425" algn="l"/>
                <a:tab pos="5762625" algn="l"/>
                <a:tab pos="6219825" algn="l"/>
                <a:tab pos="6677025" algn="l"/>
                <a:tab pos="7134225" algn="l"/>
                <a:tab pos="7591425" algn="l"/>
                <a:tab pos="8048625" algn="l"/>
                <a:tab pos="8505825" algn="l"/>
                <a:tab pos="8963025" algn="l"/>
                <a:tab pos="9420225"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276225" algn="l"/>
                <a:tab pos="733425" algn="l"/>
                <a:tab pos="1190625" algn="l"/>
                <a:tab pos="1647825" algn="l"/>
                <a:tab pos="2105025" algn="l"/>
                <a:tab pos="2562225" algn="l"/>
                <a:tab pos="3019425" algn="l"/>
                <a:tab pos="3476625" algn="l"/>
                <a:tab pos="3933825" algn="l"/>
                <a:tab pos="4391025" algn="l"/>
                <a:tab pos="4848225" algn="l"/>
                <a:tab pos="5305425" algn="l"/>
                <a:tab pos="5762625" algn="l"/>
                <a:tab pos="6219825" algn="l"/>
                <a:tab pos="6677025" algn="l"/>
                <a:tab pos="7134225" algn="l"/>
                <a:tab pos="7591425" algn="l"/>
                <a:tab pos="8048625" algn="l"/>
                <a:tab pos="8505825" algn="l"/>
                <a:tab pos="8963025" algn="l"/>
                <a:tab pos="9420225"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276225" algn="l"/>
                <a:tab pos="733425" algn="l"/>
                <a:tab pos="1190625" algn="l"/>
                <a:tab pos="1647825" algn="l"/>
                <a:tab pos="2105025" algn="l"/>
                <a:tab pos="2562225" algn="l"/>
                <a:tab pos="3019425" algn="l"/>
                <a:tab pos="3476625" algn="l"/>
                <a:tab pos="3933825" algn="l"/>
                <a:tab pos="4391025" algn="l"/>
                <a:tab pos="4848225" algn="l"/>
                <a:tab pos="5305425" algn="l"/>
                <a:tab pos="5762625" algn="l"/>
                <a:tab pos="6219825" algn="l"/>
                <a:tab pos="6677025" algn="l"/>
                <a:tab pos="7134225" algn="l"/>
                <a:tab pos="7591425" algn="l"/>
                <a:tab pos="8048625" algn="l"/>
                <a:tab pos="8505825" algn="l"/>
                <a:tab pos="8963025" algn="l"/>
                <a:tab pos="9420225"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276225" algn="l"/>
                <a:tab pos="733425" algn="l"/>
                <a:tab pos="1190625" algn="l"/>
                <a:tab pos="1647825" algn="l"/>
                <a:tab pos="2105025" algn="l"/>
                <a:tab pos="2562225" algn="l"/>
                <a:tab pos="3019425" algn="l"/>
                <a:tab pos="3476625" algn="l"/>
                <a:tab pos="3933825" algn="l"/>
                <a:tab pos="4391025" algn="l"/>
                <a:tab pos="4848225" algn="l"/>
                <a:tab pos="5305425" algn="l"/>
                <a:tab pos="5762625" algn="l"/>
                <a:tab pos="6219825" algn="l"/>
                <a:tab pos="6677025" algn="l"/>
                <a:tab pos="7134225" algn="l"/>
                <a:tab pos="7591425" algn="l"/>
                <a:tab pos="8048625" algn="l"/>
                <a:tab pos="8505825" algn="l"/>
                <a:tab pos="8963025" algn="l"/>
                <a:tab pos="9420225"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276225" algn="l"/>
                <a:tab pos="733425" algn="l"/>
                <a:tab pos="1190625" algn="l"/>
                <a:tab pos="1647825" algn="l"/>
                <a:tab pos="2105025" algn="l"/>
                <a:tab pos="2562225" algn="l"/>
                <a:tab pos="3019425" algn="l"/>
                <a:tab pos="3476625" algn="l"/>
                <a:tab pos="3933825" algn="l"/>
                <a:tab pos="4391025" algn="l"/>
                <a:tab pos="4848225" algn="l"/>
                <a:tab pos="5305425" algn="l"/>
                <a:tab pos="5762625" algn="l"/>
                <a:tab pos="6219825" algn="l"/>
                <a:tab pos="6677025" algn="l"/>
                <a:tab pos="7134225" algn="l"/>
                <a:tab pos="7591425" algn="l"/>
                <a:tab pos="8048625" algn="l"/>
                <a:tab pos="8505825" algn="l"/>
                <a:tab pos="8963025" algn="l"/>
                <a:tab pos="9420225" algn="l"/>
              </a:tabLst>
              <a:defRPr>
                <a:solidFill>
                  <a:schemeClr val="bg1"/>
                </a:solidFill>
                <a:latin typeface="Calibri" panose="020F0502020204030204" pitchFamily="34" charset="0"/>
                <a:ea typeface="Microsoft YaHei" panose="020B0503020204020204" pitchFamily="34" charset="-122"/>
              </a:defRPr>
            </a:lvl9pPr>
          </a:lstStyle>
          <a:p>
            <a:pPr lvl="1" eaLnBrk="1" hangingPunct="1">
              <a:lnSpc>
                <a:spcPts val="2325"/>
              </a:lnSpc>
              <a:buClr>
                <a:srgbClr val="404040"/>
              </a:buClr>
              <a:buFont typeface="Wingdings" panose="05000000000000000000" pitchFamily="2" charset="2"/>
              <a:buChar char=""/>
            </a:pPr>
            <a:r>
              <a:rPr lang="en-US" altLang="en-US" sz="1500" dirty="0" smtClean="0">
                <a:solidFill>
                  <a:srgbClr val="404040"/>
                </a:solidFill>
              </a:rPr>
              <a:t>Create</a:t>
            </a:r>
          </a:p>
          <a:p>
            <a:pPr lvl="1" eaLnBrk="1" hangingPunct="1">
              <a:lnSpc>
                <a:spcPts val="2325"/>
              </a:lnSpc>
              <a:buClr>
                <a:srgbClr val="404040"/>
              </a:buClr>
              <a:buFont typeface="Wingdings" panose="05000000000000000000" pitchFamily="2" charset="2"/>
              <a:buChar char=""/>
            </a:pPr>
            <a:r>
              <a:rPr lang="en-US" altLang="en-US" sz="1500" dirty="0" smtClean="0">
                <a:solidFill>
                  <a:srgbClr val="404040"/>
                </a:solidFill>
              </a:rPr>
              <a:t>Alter</a:t>
            </a:r>
          </a:p>
          <a:p>
            <a:pPr lvl="1" eaLnBrk="1" hangingPunct="1">
              <a:lnSpc>
                <a:spcPts val="2325"/>
              </a:lnSpc>
              <a:buClr>
                <a:srgbClr val="404040"/>
              </a:buClr>
              <a:buFont typeface="Wingdings" panose="05000000000000000000" pitchFamily="2" charset="2"/>
              <a:buChar char=""/>
            </a:pPr>
            <a:r>
              <a:rPr lang="en-US" altLang="en-US" sz="1500" dirty="0" smtClean="0">
                <a:solidFill>
                  <a:srgbClr val="404040"/>
                </a:solidFill>
              </a:rPr>
              <a:t>Drop</a:t>
            </a:r>
          </a:p>
          <a:p>
            <a:pPr lvl="1" eaLnBrk="1" hangingPunct="1">
              <a:lnSpc>
                <a:spcPts val="2325"/>
              </a:lnSpc>
              <a:buClr>
                <a:srgbClr val="404040"/>
              </a:buClr>
              <a:buFont typeface="Wingdings" panose="05000000000000000000" pitchFamily="2" charset="2"/>
              <a:buChar char=""/>
            </a:pPr>
            <a:r>
              <a:rPr lang="en-US" altLang="en-US" sz="1500" dirty="0" smtClean="0">
                <a:solidFill>
                  <a:srgbClr val="404040"/>
                </a:solidFill>
              </a:rPr>
              <a:t>Truncate</a:t>
            </a:r>
            <a:endParaRPr lang="en-US" altLang="en-US" sz="1500" dirty="0">
              <a:solidFill>
                <a:srgbClr val="404040"/>
              </a:solidFill>
            </a:endParaRPr>
          </a:p>
        </p:txBody>
      </p:sp>
      <p:sp>
        <p:nvSpPr>
          <p:cNvPr id="26633" name="Rectangle 8"/>
          <p:cNvSpPr>
            <a:spLocks noChangeArrowheads="1"/>
          </p:cNvSpPr>
          <p:nvPr/>
        </p:nvSpPr>
        <p:spPr bwMode="auto">
          <a:xfrm>
            <a:off x="1143000" y="228600"/>
            <a:ext cx="7544594"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lvl1pPr marL="342900" indent="-342900">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a:solidFill>
                  <a:schemeClr val="bg1"/>
                </a:solidFill>
                <a:latin typeface="Calibri" panose="020F0502020204030204" pitchFamily="34" charset="0"/>
                <a:ea typeface="Microsoft YaHei" panose="020B0503020204020204" pitchFamily="34" charset="-122"/>
              </a:defRPr>
            </a:lvl9pPr>
          </a:lstStyle>
          <a:p>
            <a:pPr marL="0" lvl="1" indent="0" eaLnBrk="1" hangingPunct="1">
              <a:buClrTx/>
              <a:buFontTx/>
              <a:buNone/>
            </a:pPr>
            <a:r>
              <a:rPr lang="en-US" altLang="en-US" sz="3000" b="1" dirty="0">
                <a:solidFill>
                  <a:srgbClr val="262626"/>
                </a:solidFill>
              </a:rPr>
              <a:t>Basic </a:t>
            </a:r>
            <a:r>
              <a:rPr lang="en-US" altLang="en-US" sz="3000" b="1" dirty="0" smtClean="0">
                <a:solidFill>
                  <a:srgbClr val="262626"/>
                </a:solidFill>
              </a:rPr>
              <a:t>SQL </a:t>
            </a:r>
            <a:r>
              <a:rPr lang="en-US" altLang="en-US" sz="3000" b="1" dirty="0">
                <a:solidFill>
                  <a:srgbClr val="262626"/>
                </a:solidFill>
              </a:rPr>
              <a:t>Commands</a:t>
            </a:r>
          </a:p>
        </p:txBody>
      </p:sp>
      <p:sp>
        <p:nvSpPr>
          <p:cNvPr id="26637" name="Rectangle 12"/>
          <p:cNvSpPr>
            <a:spLocks noChangeArrowheads="1"/>
          </p:cNvSpPr>
          <p:nvPr/>
        </p:nvSpPr>
        <p:spPr bwMode="auto">
          <a:xfrm>
            <a:off x="4680743" y="2590800"/>
            <a:ext cx="3168651" cy="1274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marL="276225" indent="-276225">
              <a:buClr>
                <a:srgbClr val="000000"/>
              </a:buClr>
              <a:buSzPct val="100000"/>
              <a:buFont typeface="Times New Roman" panose="02020603050405020304" pitchFamily="18" charset="0"/>
              <a:tabLst>
                <a:tab pos="276225" algn="l"/>
                <a:tab pos="733425" algn="l"/>
                <a:tab pos="1190625" algn="l"/>
                <a:tab pos="1647825" algn="l"/>
                <a:tab pos="2105025" algn="l"/>
                <a:tab pos="2562225" algn="l"/>
                <a:tab pos="3019425" algn="l"/>
                <a:tab pos="3476625" algn="l"/>
                <a:tab pos="3933825" algn="l"/>
                <a:tab pos="4391025" algn="l"/>
                <a:tab pos="4848225" algn="l"/>
                <a:tab pos="5305425" algn="l"/>
                <a:tab pos="5762625" algn="l"/>
                <a:tab pos="6219825" algn="l"/>
                <a:tab pos="6677025" algn="l"/>
                <a:tab pos="7134225" algn="l"/>
                <a:tab pos="7591425" algn="l"/>
                <a:tab pos="8048625" algn="l"/>
                <a:tab pos="8505825" algn="l"/>
                <a:tab pos="8963025" algn="l"/>
                <a:tab pos="9420225"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276225" algn="l"/>
                <a:tab pos="733425" algn="l"/>
                <a:tab pos="1190625" algn="l"/>
                <a:tab pos="1647825" algn="l"/>
                <a:tab pos="2105025" algn="l"/>
                <a:tab pos="2562225" algn="l"/>
                <a:tab pos="3019425" algn="l"/>
                <a:tab pos="3476625" algn="l"/>
                <a:tab pos="3933825" algn="l"/>
                <a:tab pos="4391025" algn="l"/>
                <a:tab pos="4848225" algn="l"/>
                <a:tab pos="5305425" algn="l"/>
                <a:tab pos="5762625" algn="l"/>
                <a:tab pos="6219825" algn="l"/>
                <a:tab pos="6677025" algn="l"/>
                <a:tab pos="7134225" algn="l"/>
                <a:tab pos="7591425" algn="l"/>
                <a:tab pos="8048625" algn="l"/>
                <a:tab pos="8505825" algn="l"/>
                <a:tab pos="8963025" algn="l"/>
                <a:tab pos="9420225"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276225" algn="l"/>
                <a:tab pos="733425" algn="l"/>
                <a:tab pos="1190625" algn="l"/>
                <a:tab pos="1647825" algn="l"/>
                <a:tab pos="2105025" algn="l"/>
                <a:tab pos="2562225" algn="l"/>
                <a:tab pos="3019425" algn="l"/>
                <a:tab pos="3476625" algn="l"/>
                <a:tab pos="3933825" algn="l"/>
                <a:tab pos="4391025" algn="l"/>
                <a:tab pos="4848225" algn="l"/>
                <a:tab pos="5305425" algn="l"/>
                <a:tab pos="5762625" algn="l"/>
                <a:tab pos="6219825" algn="l"/>
                <a:tab pos="6677025" algn="l"/>
                <a:tab pos="7134225" algn="l"/>
                <a:tab pos="7591425" algn="l"/>
                <a:tab pos="8048625" algn="l"/>
                <a:tab pos="8505825" algn="l"/>
                <a:tab pos="8963025" algn="l"/>
                <a:tab pos="9420225"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276225" algn="l"/>
                <a:tab pos="733425" algn="l"/>
                <a:tab pos="1190625" algn="l"/>
                <a:tab pos="1647825" algn="l"/>
                <a:tab pos="2105025" algn="l"/>
                <a:tab pos="2562225" algn="l"/>
                <a:tab pos="3019425" algn="l"/>
                <a:tab pos="3476625" algn="l"/>
                <a:tab pos="3933825" algn="l"/>
                <a:tab pos="4391025" algn="l"/>
                <a:tab pos="4848225" algn="l"/>
                <a:tab pos="5305425" algn="l"/>
                <a:tab pos="5762625" algn="l"/>
                <a:tab pos="6219825" algn="l"/>
                <a:tab pos="6677025" algn="l"/>
                <a:tab pos="7134225" algn="l"/>
                <a:tab pos="7591425" algn="l"/>
                <a:tab pos="8048625" algn="l"/>
                <a:tab pos="8505825" algn="l"/>
                <a:tab pos="8963025" algn="l"/>
                <a:tab pos="9420225"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276225" algn="l"/>
                <a:tab pos="733425" algn="l"/>
                <a:tab pos="1190625" algn="l"/>
                <a:tab pos="1647825" algn="l"/>
                <a:tab pos="2105025" algn="l"/>
                <a:tab pos="2562225" algn="l"/>
                <a:tab pos="3019425" algn="l"/>
                <a:tab pos="3476625" algn="l"/>
                <a:tab pos="3933825" algn="l"/>
                <a:tab pos="4391025" algn="l"/>
                <a:tab pos="4848225" algn="l"/>
                <a:tab pos="5305425" algn="l"/>
                <a:tab pos="5762625" algn="l"/>
                <a:tab pos="6219825" algn="l"/>
                <a:tab pos="6677025" algn="l"/>
                <a:tab pos="7134225" algn="l"/>
                <a:tab pos="7591425" algn="l"/>
                <a:tab pos="8048625" algn="l"/>
                <a:tab pos="8505825" algn="l"/>
                <a:tab pos="8963025" algn="l"/>
                <a:tab pos="9420225"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276225" algn="l"/>
                <a:tab pos="733425" algn="l"/>
                <a:tab pos="1190625" algn="l"/>
                <a:tab pos="1647825" algn="l"/>
                <a:tab pos="2105025" algn="l"/>
                <a:tab pos="2562225" algn="l"/>
                <a:tab pos="3019425" algn="l"/>
                <a:tab pos="3476625" algn="l"/>
                <a:tab pos="3933825" algn="l"/>
                <a:tab pos="4391025" algn="l"/>
                <a:tab pos="4848225" algn="l"/>
                <a:tab pos="5305425" algn="l"/>
                <a:tab pos="5762625" algn="l"/>
                <a:tab pos="6219825" algn="l"/>
                <a:tab pos="6677025" algn="l"/>
                <a:tab pos="7134225" algn="l"/>
                <a:tab pos="7591425" algn="l"/>
                <a:tab pos="8048625" algn="l"/>
                <a:tab pos="8505825" algn="l"/>
                <a:tab pos="8963025" algn="l"/>
                <a:tab pos="9420225"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276225" algn="l"/>
                <a:tab pos="733425" algn="l"/>
                <a:tab pos="1190625" algn="l"/>
                <a:tab pos="1647825" algn="l"/>
                <a:tab pos="2105025" algn="l"/>
                <a:tab pos="2562225" algn="l"/>
                <a:tab pos="3019425" algn="l"/>
                <a:tab pos="3476625" algn="l"/>
                <a:tab pos="3933825" algn="l"/>
                <a:tab pos="4391025" algn="l"/>
                <a:tab pos="4848225" algn="l"/>
                <a:tab pos="5305425" algn="l"/>
                <a:tab pos="5762625" algn="l"/>
                <a:tab pos="6219825" algn="l"/>
                <a:tab pos="6677025" algn="l"/>
                <a:tab pos="7134225" algn="l"/>
                <a:tab pos="7591425" algn="l"/>
                <a:tab pos="8048625" algn="l"/>
                <a:tab pos="8505825" algn="l"/>
                <a:tab pos="8963025" algn="l"/>
                <a:tab pos="9420225"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276225" algn="l"/>
                <a:tab pos="733425" algn="l"/>
                <a:tab pos="1190625" algn="l"/>
                <a:tab pos="1647825" algn="l"/>
                <a:tab pos="2105025" algn="l"/>
                <a:tab pos="2562225" algn="l"/>
                <a:tab pos="3019425" algn="l"/>
                <a:tab pos="3476625" algn="l"/>
                <a:tab pos="3933825" algn="l"/>
                <a:tab pos="4391025" algn="l"/>
                <a:tab pos="4848225" algn="l"/>
                <a:tab pos="5305425" algn="l"/>
                <a:tab pos="5762625" algn="l"/>
                <a:tab pos="6219825" algn="l"/>
                <a:tab pos="6677025" algn="l"/>
                <a:tab pos="7134225" algn="l"/>
                <a:tab pos="7591425" algn="l"/>
                <a:tab pos="8048625" algn="l"/>
                <a:tab pos="8505825" algn="l"/>
                <a:tab pos="8963025" algn="l"/>
                <a:tab pos="9420225"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276225" algn="l"/>
                <a:tab pos="733425" algn="l"/>
                <a:tab pos="1190625" algn="l"/>
                <a:tab pos="1647825" algn="l"/>
                <a:tab pos="2105025" algn="l"/>
                <a:tab pos="2562225" algn="l"/>
                <a:tab pos="3019425" algn="l"/>
                <a:tab pos="3476625" algn="l"/>
                <a:tab pos="3933825" algn="l"/>
                <a:tab pos="4391025" algn="l"/>
                <a:tab pos="4848225" algn="l"/>
                <a:tab pos="5305425" algn="l"/>
                <a:tab pos="5762625" algn="l"/>
                <a:tab pos="6219825" algn="l"/>
                <a:tab pos="6677025" algn="l"/>
                <a:tab pos="7134225" algn="l"/>
                <a:tab pos="7591425" algn="l"/>
                <a:tab pos="8048625" algn="l"/>
                <a:tab pos="8505825" algn="l"/>
                <a:tab pos="8963025" algn="l"/>
                <a:tab pos="9420225" algn="l"/>
              </a:tabLst>
              <a:defRPr>
                <a:solidFill>
                  <a:schemeClr val="bg1"/>
                </a:solidFill>
                <a:latin typeface="Calibri" panose="020F0502020204030204" pitchFamily="34" charset="0"/>
                <a:ea typeface="Microsoft YaHei" panose="020B0503020204020204" pitchFamily="34" charset="-122"/>
              </a:defRPr>
            </a:lvl9pPr>
          </a:lstStyle>
          <a:p>
            <a:pPr lvl="1" eaLnBrk="1" hangingPunct="1">
              <a:lnSpc>
                <a:spcPts val="2325"/>
              </a:lnSpc>
              <a:buClr>
                <a:srgbClr val="404040"/>
              </a:buClr>
              <a:buFont typeface="Wingdings" panose="05000000000000000000" pitchFamily="2" charset="2"/>
              <a:buChar char=""/>
            </a:pPr>
            <a:r>
              <a:rPr lang="en-US" altLang="en-US" sz="1500" dirty="0" smtClean="0">
                <a:solidFill>
                  <a:srgbClr val="404040"/>
                </a:solidFill>
              </a:rPr>
              <a:t>Insert</a:t>
            </a:r>
          </a:p>
          <a:p>
            <a:pPr lvl="1" eaLnBrk="1" hangingPunct="1">
              <a:lnSpc>
                <a:spcPts val="2325"/>
              </a:lnSpc>
              <a:buClr>
                <a:srgbClr val="404040"/>
              </a:buClr>
              <a:buFont typeface="Wingdings" panose="05000000000000000000" pitchFamily="2" charset="2"/>
              <a:buChar char=""/>
            </a:pPr>
            <a:r>
              <a:rPr lang="en-US" altLang="en-US" sz="1500" dirty="0" smtClean="0">
                <a:solidFill>
                  <a:srgbClr val="404040"/>
                </a:solidFill>
              </a:rPr>
              <a:t>Update</a:t>
            </a:r>
          </a:p>
          <a:p>
            <a:pPr lvl="1" eaLnBrk="1" hangingPunct="1">
              <a:lnSpc>
                <a:spcPts val="2325"/>
              </a:lnSpc>
              <a:buClr>
                <a:srgbClr val="404040"/>
              </a:buClr>
              <a:buFont typeface="Wingdings" panose="05000000000000000000" pitchFamily="2" charset="2"/>
              <a:buChar char=""/>
            </a:pPr>
            <a:r>
              <a:rPr lang="en-US" altLang="en-US" sz="1500" dirty="0" smtClean="0">
                <a:solidFill>
                  <a:srgbClr val="404040"/>
                </a:solidFill>
              </a:rPr>
              <a:t>Delete</a:t>
            </a:r>
          </a:p>
          <a:p>
            <a:pPr lvl="1" eaLnBrk="1" hangingPunct="1">
              <a:lnSpc>
                <a:spcPts val="2325"/>
              </a:lnSpc>
              <a:buClr>
                <a:srgbClr val="404040"/>
              </a:buClr>
              <a:buFont typeface="Wingdings" panose="05000000000000000000" pitchFamily="2" charset="2"/>
              <a:buChar char=""/>
            </a:pPr>
            <a:r>
              <a:rPr lang="en-US" altLang="en-US" sz="1500" dirty="0" smtClean="0">
                <a:solidFill>
                  <a:srgbClr val="404040"/>
                </a:solidFill>
              </a:rPr>
              <a:t>Merge</a:t>
            </a:r>
            <a:endParaRPr lang="en-US" altLang="en-US" sz="1500" dirty="0">
              <a:solidFill>
                <a:srgbClr val="404040"/>
              </a:solidFill>
            </a:endParaRPr>
          </a:p>
        </p:txBody>
      </p:sp>
      <p:sp>
        <p:nvSpPr>
          <p:cNvPr id="26640" name="Rectangle 15"/>
          <p:cNvSpPr>
            <a:spLocks noChangeArrowheads="1"/>
          </p:cNvSpPr>
          <p:nvPr/>
        </p:nvSpPr>
        <p:spPr bwMode="auto">
          <a:xfrm>
            <a:off x="8154194" y="2590800"/>
            <a:ext cx="3211513" cy="6844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276225" indent="-276225">
              <a:buClr>
                <a:srgbClr val="000000"/>
              </a:buClr>
              <a:buSzPct val="100000"/>
              <a:buFont typeface="Times New Roman" panose="02020603050405020304" pitchFamily="18" charset="0"/>
              <a:tabLst>
                <a:tab pos="276225" algn="l"/>
                <a:tab pos="733425" algn="l"/>
                <a:tab pos="1190625" algn="l"/>
                <a:tab pos="1647825" algn="l"/>
                <a:tab pos="2105025" algn="l"/>
                <a:tab pos="2562225" algn="l"/>
                <a:tab pos="3019425" algn="l"/>
                <a:tab pos="3476625" algn="l"/>
                <a:tab pos="3933825" algn="l"/>
                <a:tab pos="4391025" algn="l"/>
                <a:tab pos="4848225" algn="l"/>
                <a:tab pos="5305425" algn="l"/>
                <a:tab pos="5762625" algn="l"/>
                <a:tab pos="6219825" algn="l"/>
                <a:tab pos="6677025" algn="l"/>
                <a:tab pos="7134225" algn="l"/>
                <a:tab pos="7591425" algn="l"/>
                <a:tab pos="8048625" algn="l"/>
                <a:tab pos="8505825" algn="l"/>
                <a:tab pos="8963025" algn="l"/>
                <a:tab pos="9420225" algn="l"/>
              </a:tabLst>
              <a:defRPr>
                <a:solidFill>
                  <a:schemeClr val="bg1"/>
                </a:solidFill>
                <a:latin typeface="Calibri" panose="020F050202020403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276225" algn="l"/>
                <a:tab pos="733425" algn="l"/>
                <a:tab pos="1190625" algn="l"/>
                <a:tab pos="1647825" algn="l"/>
                <a:tab pos="2105025" algn="l"/>
                <a:tab pos="2562225" algn="l"/>
                <a:tab pos="3019425" algn="l"/>
                <a:tab pos="3476625" algn="l"/>
                <a:tab pos="3933825" algn="l"/>
                <a:tab pos="4391025" algn="l"/>
                <a:tab pos="4848225" algn="l"/>
                <a:tab pos="5305425" algn="l"/>
                <a:tab pos="5762625" algn="l"/>
                <a:tab pos="6219825" algn="l"/>
                <a:tab pos="6677025" algn="l"/>
                <a:tab pos="7134225" algn="l"/>
                <a:tab pos="7591425" algn="l"/>
                <a:tab pos="8048625" algn="l"/>
                <a:tab pos="8505825" algn="l"/>
                <a:tab pos="8963025" algn="l"/>
                <a:tab pos="9420225" algn="l"/>
              </a:tabLst>
              <a:defRPr>
                <a:solidFill>
                  <a:schemeClr val="bg1"/>
                </a:solidFill>
                <a:latin typeface="Calibri" panose="020F050202020403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276225" algn="l"/>
                <a:tab pos="733425" algn="l"/>
                <a:tab pos="1190625" algn="l"/>
                <a:tab pos="1647825" algn="l"/>
                <a:tab pos="2105025" algn="l"/>
                <a:tab pos="2562225" algn="l"/>
                <a:tab pos="3019425" algn="l"/>
                <a:tab pos="3476625" algn="l"/>
                <a:tab pos="3933825" algn="l"/>
                <a:tab pos="4391025" algn="l"/>
                <a:tab pos="4848225" algn="l"/>
                <a:tab pos="5305425" algn="l"/>
                <a:tab pos="5762625" algn="l"/>
                <a:tab pos="6219825" algn="l"/>
                <a:tab pos="6677025" algn="l"/>
                <a:tab pos="7134225" algn="l"/>
                <a:tab pos="7591425" algn="l"/>
                <a:tab pos="8048625" algn="l"/>
                <a:tab pos="8505825" algn="l"/>
                <a:tab pos="8963025" algn="l"/>
                <a:tab pos="9420225" algn="l"/>
              </a:tabLst>
              <a:defRPr>
                <a:solidFill>
                  <a:schemeClr val="bg1"/>
                </a:solidFill>
                <a:latin typeface="Calibri" panose="020F050202020403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276225" algn="l"/>
                <a:tab pos="733425" algn="l"/>
                <a:tab pos="1190625" algn="l"/>
                <a:tab pos="1647825" algn="l"/>
                <a:tab pos="2105025" algn="l"/>
                <a:tab pos="2562225" algn="l"/>
                <a:tab pos="3019425" algn="l"/>
                <a:tab pos="3476625" algn="l"/>
                <a:tab pos="3933825" algn="l"/>
                <a:tab pos="4391025" algn="l"/>
                <a:tab pos="4848225" algn="l"/>
                <a:tab pos="5305425" algn="l"/>
                <a:tab pos="5762625" algn="l"/>
                <a:tab pos="6219825" algn="l"/>
                <a:tab pos="6677025" algn="l"/>
                <a:tab pos="7134225" algn="l"/>
                <a:tab pos="7591425" algn="l"/>
                <a:tab pos="8048625" algn="l"/>
                <a:tab pos="8505825" algn="l"/>
                <a:tab pos="8963025" algn="l"/>
                <a:tab pos="9420225" algn="l"/>
              </a:tabLst>
              <a:defRPr>
                <a:solidFill>
                  <a:schemeClr val="bg1"/>
                </a:solidFill>
                <a:latin typeface="Calibri" panose="020F050202020403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276225" algn="l"/>
                <a:tab pos="733425" algn="l"/>
                <a:tab pos="1190625" algn="l"/>
                <a:tab pos="1647825" algn="l"/>
                <a:tab pos="2105025" algn="l"/>
                <a:tab pos="2562225" algn="l"/>
                <a:tab pos="3019425" algn="l"/>
                <a:tab pos="3476625" algn="l"/>
                <a:tab pos="3933825" algn="l"/>
                <a:tab pos="4391025" algn="l"/>
                <a:tab pos="4848225" algn="l"/>
                <a:tab pos="5305425" algn="l"/>
                <a:tab pos="5762625" algn="l"/>
                <a:tab pos="6219825" algn="l"/>
                <a:tab pos="6677025" algn="l"/>
                <a:tab pos="7134225" algn="l"/>
                <a:tab pos="7591425" algn="l"/>
                <a:tab pos="8048625" algn="l"/>
                <a:tab pos="8505825" algn="l"/>
                <a:tab pos="8963025" algn="l"/>
                <a:tab pos="9420225" algn="l"/>
              </a:tabLst>
              <a:defRPr>
                <a:solidFill>
                  <a:schemeClr val="bg1"/>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276225" algn="l"/>
                <a:tab pos="733425" algn="l"/>
                <a:tab pos="1190625" algn="l"/>
                <a:tab pos="1647825" algn="l"/>
                <a:tab pos="2105025" algn="l"/>
                <a:tab pos="2562225" algn="l"/>
                <a:tab pos="3019425" algn="l"/>
                <a:tab pos="3476625" algn="l"/>
                <a:tab pos="3933825" algn="l"/>
                <a:tab pos="4391025" algn="l"/>
                <a:tab pos="4848225" algn="l"/>
                <a:tab pos="5305425" algn="l"/>
                <a:tab pos="5762625" algn="l"/>
                <a:tab pos="6219825" algn="l"/>
                <a:tab pos="6677025" algn="l"/>
                <a:tab pos="7134225" algn="l"/>
                <a:tab pos="7591425" algn="l"/>
                <a:tab pos="8048625" algn="l"/>
                <a:tab pos="8505825" algn="l"/>
                <a:tab pos="8963025" algn="l"/>
                <a:tab pos="9420225" algn="l"/>
              </a:tabLst>
              <a:defRPr>
                <a:solidFill>
                  <a:schemeClr val="bg1"/>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276225" algn="l"/>
                <a:tab pos="733425" algn="l"/>
                <a:tab pos="1190625" algn="l"/>
                <a:tab pos="1647825" algn="l"/>
                <a:tab pos="2105025" algn="l"/>
                <a:tab pos="2562225" algn="l"/>
                <a:tab pos="3019425" algn="l"/>
                <a:tab pos="3476625" algn="l"/>
                <a:tab pos="3933825" algn="l"/>
                <a:tab pos="4391025" algn="l"/>
                <a:tab pos="4848225" algn="l"/>
                <a:tab pos="5305425" algn="l"/>
                <a:tab pos="5762625" algn="l"/>
                <a:tab pos="6219825" algn="l"/>
                <a:tab pos="6677025" algn="l"/>
                <a:tab pos="7134225" algn="l"/>
                <a:tab pos="7591425" algn="l"/>
                <a:tab pos="8048625" algn="l"/>
                <a:tab pos="8505825" algn="l"/>
                <a:tab pos="8963025" algn="l"/>
                <a:tab pos="9420225" algn="l"/>
              </a:tabLst>
              <a:defRPr>
                <a:solidFill>
                  <a:schemeClr val="bg1"/>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276225" algn="l"/>
                <a:tab pos="733425" algn="l"/>
                <a:tab pos="1190625" algn="l"/>
                <a:tab pos="1647825" algn="l"/>
                <a:tab pos="2105025" algn="l"/>
                <a:tab pos="2562225" algn="l"/>
                <a:tab pos="3019425" algn="l"/>
                <a:tab pos="3476625" algn="l"/>
                <a:tab pos="3933825" algn="l"/>
                <a:tab pos="4391025" algn="l"/>
                <a:tab pos="4848225" algn="l"/>
                <a:tab pos="5305425" algn="l"/>
                <a:tab pos="5762625" algn="l"/>
                <a:tab pos="6219825" algn="l"/>
                <a:tab pos="6677025" algn="l"/>
                <a:tab pos="7134225" algn="l"/>
                <a:tab pos="7591425" algn="l"/>
                <a:tab pos="8048625" algn="l"/>
                <a:tab pos="8505825" algn="l"/>
                <a:tab pos="8963025" algn="l"/>
                <a:tab pos="9420225" algn="l"/>
              </a:tabLst>
              <a:defRPr>
                <a:solidFill>
                  <a:schemeClr val="bg1"/>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276225" algn="l"/>
                <a:tab pos="733425" algn="l"/>
                <a:tab pos="1190625" algn="l"/>
                <a:tab pos="1647825" algn="l"/>
                <a:tab pos="2105025" algn="l"/>
                <a:tab pos="2562225" algn="l"/>
                <a:tab pos="3019425" algn="l"/>
                <a:tab pos="3476625" algn="l"/>
                <a:tab pos="3933825" algn="l"/>
                <a:tab pos="4391025" algn="l"/>
                <a:tab pos="4848225" algn="l"/>
                <a:tab pos="5305425" algn="l"/>
                <a:tab pos="5762625" algn="l"/>
                <a:tab pos="6219825" algn="l"/>
                <a:tab pos="6677025" algn="l"/>
                <a:tab pos="7134225" algn="l"/>
                <a:tab pos="7591425" algn="l"/>
                <a:tab pos="8048625" algn="l"/>
                <a:tab pos="8505825" algn="l"/>
                <a:tab pos="8963025" algn="l"/>
                <a:tab pos="9420225" algn="l"/>
              </a:tabLst>
              <a:defRPr>
                <a:solidFill>
                  <a:schemeClr val="bg1"/>
                </a:solidFill>
                <a:latin typeface="Calibri" panose="020F0502020204030204" pitchFamily="34" charset="0"/>
                <a:ea typeface="Microsoft YaHei" panose="020B0503020204020204" pitchFamily="34" charset="-122"/>
              </a:defRPr>
            </a:lvl9pPr>
          </a:lstStyle>
          <a:p>
            <a:pPr lvl="1" eaLnBrk="1" hangingPunct="1">
              <a:lnSpc>
                <a:spcPts val="2325"/>
              </a:lnSpc>
              <a:buClr>
                <a:srgbClr val="404040"/>
              </a:buClr>
              <a:buFont typeface="Wingdings" panose="05000000000000000000" pitchFamily="2" charset="2"/>
              <a:buChar char=""/>
            </a:pPr>
            <a:r>
              <a:rPr lang="en-US" altLang="en-US" sz="1500" dirty="0" smtClean="0">
                <a:solidFill>
                  <a:srgbClr val="404040"/>
                </a:solidFill>
              </a:rPr>
              <a:t>Commit</a:t>
            </a:r>
          </a:p>
          <a:p>
            <a:pPr lvl="1" eaLnBrk="1" hangingPunct="1">
              <a:lnSpc>
                <a:spcPts val="2325"/>
              </a:lnSpc>
              <a:buClr>
                <a:srgbClr val="404040"/>
              </a:buClr>
              <a:buFont typeface="Wingdings" panose="05000000000000000000" pitchFamily="2" charset="2"/>
              <a:buChar char=""/>
            </a:pPr>
            <a:r>
              <a:rPr lang="en-US" altLang="en-US" sz="1500" dirty="0" smtClean="0">
                <a:solidFill>
                  <a:srgbClr val="404040"/>
                </a:solidFill>
              </a:rPr>
              <a:t>Rollback</a:t>
            </a:r>
            <a:endParaRPr lang="en-US" altLang="en-US" sz="1500" dirty="0">
              <a:solidFill>
                <a:srgbClr val="404040"/>
              </a:solidFill>
            </a:endParaRPr>
          </a:p>
        </p:txBody>
      </p:sp>
    </p:spTree>
  </p:cSld>
  <p:clrMapOvr>
    <a:masterClrMapping/>
  </p:clrMapOvr>
  <p:transition>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Light"/>
        <a:ea typeface="Microsoft YaHei"/>
        <a:cs typeface=""/>
      </a:majorFont>
      <a:minorFont>
        <a:latin typeface="Calibri"/>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Calibri" panose="020F0502020204030204" pitchFamily="34" charset="0"/>
            <a:ea typeface="Microsoft YaHei" panose="020B0503020204020204"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Calibri" panose="020F0502020204030204" pitchFamily="34" charset="0"/>
            <a:ea typeface="Microsoft YaHei" panose="020B0503020204020204" pitchFamily="34"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Light"/>
        <a:ea typeface="Microsoft YaHei"/>
        <a:cs typeface=""/>
      </a:majorFont>
      <a:minorFont>
        <a:latin typeface="Calibri"/>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Calibri" panose="020F0502020204030204" pitchFamily="34" charset="0"/>
            <a:ea typeface="Microsoft YaHei" panose="020B0503020204020204"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Calibri" panose="020F0502020204030204" pitchFamily="34" charset="0"/>
            <a:ea typeface="Microsoft YaHei" panose="020B0503020204020204" pitchFamily="34"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Light"/>
        <a:ea typeface="Microsoft YaHei"/>
        <a:cs typeface=""/>
      </a:majorFont>
      <a:minorFont>
        <a:latin typeface="Calibri"/>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Calibri" panose="020F0502020204030204" pitchFamily="34" charset="0"/>
            <a:ea typeface="Microsoft YaHei" panose="020B0503020204020204"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Calibri" panose="020F0502020204030204" pitchFamily="34" charset="0"/>
            <a:ea typeface="Microsoft YaHei" panose="020B0503020204020204" pitchFamily="34"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Light"/>
        <a:ea typeface="Microsoft YaHei"/>
        <a:cs typeface=""/>
      </a:majorFont>
      <a:minorFont>
        <a:latin typeface="Calibri"/>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Calibri" panose="020F0502020204030204" pitchFamily="34" charset="0"/>
            <a:ea typeface="Microsoft YaHei" panose="020B0503020204020204"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Calibri" panose="020F0502020204030204" pitchFamily="34" charset="0"/>
            <a:ea typeface="Microsoft YaHei" panose="020B0503020204020204" pitchFamily="34"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Light"/>
        <a:ea typeface="Microsoft YaHei"/>
        <a:cs typeface=""/>
      </a:majorFont>
      <a:minorFont>
        <a:latin typeface="Calibri"/>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Calibri" panose="020F0502020204030204" pitchFamily="34" charset="0"/>
            <a:ea typeface="Microsoft YaHei" panose="020B0503020204020204"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Calibri" panose="020F0502020204030204" pitchFamily="34" charset="0"/>
            <a:ea typeface="Microsoft YaHei" panose="020B0503020204020204" pitchFamily="34"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Light"/>
        <a:ea typeface="Microsoft YaHei"/>
        <a:cs typeface=""/>
      </a:majorFont>
      <a:minorFont>
        <a:latin typeface="Calibri"/>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Calibri" panose="020F0502020204030204" pitchFamily="34" charset="0"/>
            <a:ea typeface="Microsoft YaHei" panose="020B0503020204020204"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Calibri" panose="020F0502020204030204" pitchFamily="34" charset="0"/>
            <a:ea typeface="Microsoft YaHei" panose="020B0503020204020204" pitchFamily="34"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Light"/>
        <a:ea typeface="Microsoft YaHei"/>
        <a:cs typeface=""/>
      </a:majorFont>
      <a:minorFont>
        <a:latin typeface="Calibri"/>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Calibri" panose="020F0502020204030204" pitchFamily="34" charset="0"/>
            <a:ea typeface="Microsoft YaHei" panose="020B0503020204020204"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Calibri" panose="020F0502020204030204" pitchFamily="34" charset="0"/>
            <a:ea typeface="Microsoft YaHei" panose="020B0503020204020204" pitchFamily="34"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Light"/>
        <a:ea typeface="Microsoft YaHei"/>
        <a:cs typeface=""/>
      </a:majorFont>
      <a:minorFont>
        <a:latin typeface="Calibri"/>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Calibri" panose="020F0502020204030204" pitchFamily="34" charset="0"/>
            <a:ea typeface="Microsoft YaHei" panose="020B0503020204020204"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Calibri" panose="020F0502020204030204" pitchFamily="34" charset="0"/>
            <a:ea typeface="Microsoft YaHei" panose="020B0503020204020204" pitchFamily="34"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2074</TotalTime>
  <Words>2423</Words>
  <Application>Microsoft Office PowerPoint</Application>
  <PresentationFormat>Custom</PresentationFormat>
  <Paragraphs>367</Paragraphs>
  <Slides>40</Slides>
  <Notes>39</Notes>
  <HiddenSlides>0</HiddenSlides>
  <MMClips>0</MMClips>
  <ScaleCrop>false</ScaleCrop>
  <HeadingPairs>
    <vt:vector size="6" baseType="variant">
      <vt:variant>
        <vt:lpstr>Fonts Used</vt:lpstr>
      </vt:variant>
      <vt:variant>
        <vt:i4>8</vt:i4>
      </vt:variant>
      <vt:variant>
        <vt:lpstr>Theme</vt:lpstr>
      </vt:variant>
      <vt:variant>
        <vt:i4>8</vt:i4>
      </vt:variant>
      <vt:variant>
        <vt:lpstr>Slide Titles</vt:lpstr>
      </vt:variant>
      <vt:variant>
        <vt:i4>40</vt:i4>
      </vt:variant>
    </vt:vector>
  </HeadingPairs>
  <TitlesOfParts>
    <vt:vector size="56" baseType="lpstr">
      <vt:lpstr>Microsoft YaHei</vt:lpstr>
      <vt:lpstr>Arial</vt:lpstr>
      <vt:lpstr>Calibri</vt:lpstr>
      <vt:lpstr>Calibri Light</vt:lpstr>
      <vt:lpstr>Consolas</vt:lpstr>
      <vt:lpstr>Segoe UI</vt:lpstr>
      <vt:lpstr>Times New Roman</vt:lpstr>
      <vt:lpstr>Wingdings</vt:lpstr>
      <vt:lpstr>Office Theme</vt:lpstr>
      <vt:lpstr>Office Theme</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Nehal Mehta</dc:creator>
  <cp:lastModifiedBy>Samir Shah</cp:lastModifiedBy>
  <cp:revision>222</cp:revision>
  <cp:lastPrinted>1601-01-01T00:00:00Z</cp:lastPrinted>
  <dcterms:created xsi:type="dcterms:W3CDTF">2017-11-28T07:48:32Z</dcterms:created>
  <dcterms:modified xsi:type="dcterms:W3CDTF">2020-01-16T16:59:09Z</dcterms:modified>
</cp:coreProperties>
</file>