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14"/>
  </p:notesMasterIdLst>
  <p:handoutMasterIdLst>
    <p:handoutMasterId r:id="rId15"/>
  </p:handoutMasterIdLst>
  <p:sldIdLst>
    <p:sldId id="868" r:id="rId4"/>
    <p:sldId id="877" r:id="rId5"/>
    <p:sldId id="895" r:id="rId6"/>
    <p:sldId id="879" r:id="rId7"/>
    <p:sldId id="896" r:id="rId8"/>
    <p:sldId id="898" r:id="rId9"/>
    <p:sldId id="897" r:id="rId10"/>
    <p:sldId id="899" r:id="rId11"/>
    <p:sldId id="900" r:id="rId12"/>
    <p:sldId id="894" r:id="rId13"/>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8"/>
            <p14:sldId id="877"/>
            <p14:sldId id="895"/>
            <p14:sldId id="879"/>
            <p14:sldId id="896"/>
            <p14:sldId id="898"/>
            <p14:sldId id="897"/>
            <p14:sldId id="899"/>
            <p14:sldId id="900"/>
            <p14:sldId id="894"/>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A36E"/>
    <a:srgbClr val="D0343C"/>
    <a:srgbClr val="8DB1C4"/>
    <a:srgbClr val="3D4149"/>
    <a:srgbClr val="615474"/>
    <a:srgbClr val="F9BE75"/>
    <a:srgbClr val="E4625C"/>
    <a:srgbClr val="403551"/>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8" autoAdjust="0"/>
    <p:restoredTop sz="95461" autoAdjust="0"/>
  </p:normalViewPr>
  <p:slideViewPr>
    <p:cSldViewPr>
      <p:cViewPr varScale="1">
        <p:scale>
          <a:sx n="111" d="100"/>
          <a:sy n="111" d="100"/>
        </p:scale>
        <p:origin x="232" y="448"/>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3/4/22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3/4/22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16997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55104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334702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91711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22928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83358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l.acm.org/doi/pdf/10.1145/3357384.3358040?casa_token=Jw5dMvzbZnYAAAAA:mSohitV4eFDpIl9JJmG39kiHERp11lOzNqcWe_tOx6yLXNve7xHlfS7ZGl72bUXRzKgNb9Q8hY8r"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hyperlink" Target="https://www.mdpi.com/2414-4088/5/7/34" TargetMode="External"/><Relationship Id="rId4" Type="http://schemas.openxmlformats.org/officeDocument/2006/relationships/hyperlink" Target="https://arxiv.org/pdf/2107.03158.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ezproxy.lakeheadu.ca/stamp/stamp.jsp?tp=&amp;arnumber=9440474&amp;tag=1"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ieeexplore.ieee.org/document/9469749/references#referen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469749/references#reference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173705"/>
            <a:ext cx="8720534" cy="2320926"/>
          </a:xfrm>
        </p:spPr>
        <p:txBody>
          <a:bodyPr>
            <a:normAutofit/>
          </a:bodyPr>
          <a:lstStyle/>
          <a:p>
            <a:r>
              <a:rPr lang="en-US" sz="4000" dirty="0"/>
              <a:t>A Comparative study of Data-Augmentation Techniques for Imbalanced Hate Speech Data</a:t>
            </a:r>
          </a:p>
        </p:txBody>
      </p:sp>
      <p:sp>
        <p:nvSpPr>
          <p:cNvPr id="16" name="Text Placeholder 15"/>
          <p:cNvSpPr>
            <a:spLocks noGrp="1"/>
          </p:cNvSpPr>
          <p:nvPr>
            <p:ph type="body" idx="1"/>
          </p:nvPr>
        </p:nvSpPr>
        <p:spPr/>
        <p:txBody>
          <a:bodyPr>
            <a:noAutofit/>
          </a:bodyPr>
          <a:lstStyle/>
          <a:p>
            <a:r>
              <a:rPr lang="en-US" dirty="0"/>
              <a:t>DhyanKumar Shah (1131707)</a:t>
            </a:r>
          </a:p>
          <a:p>
            <a:r>
              <a:rPr lang="en-US" dirty="0"/>
              <a:t>Shruti Govani (1143388)</a:t>
            </a:r>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en-US" dirty="0"/>
              <a:t>A Comparative study of Data-Augmentation Techniques for Imbalanced Hate speech data</a:t>
            </a: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1</a:t>
            </a:fld>
            <a:endParaRPr lang="en-US"/>
          </a:p>
        </p:txBody>
      </p:sp>
      <p:pic>
        <p:nvPicPr>
          <p:cNvPr id="5" name="Picture Placeholder 4">
            <a:extLst>
              <a:ext uri="{FF2B5EF4-FFF2-40B4-BE49-F238E27FC236}">
                <a16:creationId xmlns:a16="http://schemas.microsoft.com/office/drawing/2014/main" id="{7D0B2090-0EEF-A645-97EF-3265FBABCCD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30" r="930"/>
          <a:stretch>
            <a:fillRect/>
          </a:stretch>
        </p:blipFill>
        <p:spPr>
          <a:xfrm>
            <a:off x="6543351" y="-2990"/>
            <a:ext cx="5648649" cy="3837937"/>
          </a:xfrm>
        </p:spPr>
      </p:pic>
    </p:spTree>
    <p:extLst>
      <p:ext uri="{BB962C8B-B14F-4D97-AF65-F5344CB8AC3E}">
        <p14:creationId xmlns:p14="http://schemas.microsoft.com/office/powerpoint/2010/main" val="28908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lstStyle/>
          <a:p>
            <a:r>
              <a:rPr lang="en-US" dirty="0">
                <a:solidFill>
                  <a:schemeClr val="tx2"/>
                </a:solidFill>
              </a:rPr>
              <a:t>Thank You!</a:t>
            </a:r>
          </a:p>
        </p:txBody>
      </p:sp>
      <p:sp>
        <p:nvSpPr>
          <p:cNvPr id="3" name="Picture Placeholder 2">
            <a:extLst>
              <a:ext uri="{FF2B5EF4-FFF2-40B4-BE49-F238E27FC236}">
                <a16:creationId xmlns:a16="http://schemas.microsoft.com/office/drawing/2014/main" id="{A54DE615-87BD-4D01-ABC2-BF835ADE168C}"/>
              </a:ext>
            </a:extLst>
          </p:cNvPr>
          <p:cNvSpPr>
            <a:spLocks noGrp="1"/>
          </p:cNvSpPr>
          <p:nvPr>
            <p:ph type="pic" sz="quarter" idx="13"/>
          </p:nvPr>
        </p:nvSpPr>
        <p:spPr/>
      </p:sp>
    </p:spTree>
    <p:extLst>
      <p:ext uri="{BB962C8B-B14F-4D97-AF65-F5344CB8AC3E}">
        <p14:creationId xmlns:p14="http://schemas.microsoft.com/office/powerpoint/2010/main" val="130466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Problem Statement</a:t>
            </a:r>
          </a:p>
        </p:txBody>
      </p:sp>
      <p:sp>
        <p:nvSpPr>
          <p:cNvPr id="16" name="Content Placeholder 15"/>
          <p:cNvSpPr>
            <a:spLocks noGrp="1"/>
          </p:cNvSpPr>
          <p:nvPr>
            <p:ph idx="1"/>
          </p:nvPr>
        </p:nvSpPr>
        <p:spPr/>
        <p:txBody>
          <a:bodyPr>
            <a:normAutofit/>
          </a:bodyPr>
          <a:lstStyle/>
          <a:p>
            <a:pPr>
              <a:lnSpc>
                <a:spcPct val="100000"/>
              </a:lnSpc>
            </a:pPr>
            <a:r>
              <a:rPr lang="en-US" sz="1800" dirty="0"/>
              <a:t>In recent era, social media and microblogging  apps are a golden tools for bringing people together and allowing them to network, share information, and express their personal viewpoints.</a:t>
            </a:r>
          </a:p>
          <a:p>
            <a:pPr>
              <a:lnSpc>
                <a:spcPct val="100000"/>
              </a:lnSpc>
            </a:pPr>
            <a:r>
              <a:rPr lang="en-US" sz="1800" dirty="0"/>
              <a:t>However, During discussions and debates, fights take place on social media platforms and that contains rude, disrespectful and hateful comments known as toxic comments or  hateful speech.</a:t>
            </a:r>
          </a:p>
          <a:p>
            <a:pPr>
              <a:lnSpc>
                <a:spcPct val="100000"/>
              </a:lnSpc>
            </a:pPr>
            <a:r>
              <a:rPr lang="en-US" sz="1800" dirty="0"/>
              <a:t>These toxic comments and posts contain a variety of risks, including fake news, cyberbullies and online harassment which leads to various psychological issues for users, such as depression, frustration, and even suicidal thoughts. And  thus, it needs to be controlled.</a:t>
            </a:r>
          </a:p>
          <a:p>
            <a:pPr>
              <a:lnSpc>
                <a:spcPct val="100000"/>
              </a:lnSpc>
            </a:pPr>
            <a:r>
              <a:rPr lang="en-US" sz="1800" dirty="0"/>
              <a:t>As, this toxic data can’t manually censor, deleted, or controlled and thus we need a framework that can detect such data and might prevent publishing.</a:t>
            </a:r>
          </a:p>
          <a:p>
            <a:pPr marL="0" indent="0">
              <a:lnSpc>
                <a:spcPct val="100000"/>
              </a:lnSpc>
              <a:buNone/>
            </a:pPr>
            <a:endParaRPr lang="en-US" dirty="0"/>
          </a:p>
        </p:txBody>
      </p:sp>
      <p:sp>
        <p:nvSpPr>
          <p:cNvPr id="6" name="Footer Placeholder 5"/>
          <p:cNvSpPr>
            <a:spLocks noGrp="1"/>
          </p:cNvSpPr>
          <p:nvPr>
            <p:ph type="ftr" sz="quarter" idx="11"/>
          </p:nvPr>
        </p:nvSpPr>
        <p:spPr/>
        <p:txBody>
          <a:bodyPr/>
          <a:lstStyle/>
          <a:p>
            <a:r>
              <a:rPr lang="en-US" dirty="0"/>
              <a:t>A Comparative study of Data-Augmentation Techniques for Imbalanced Hate speech data</a:t>
            </a:r>
          </a:p>
        </p:txBody>
      </p:sp>
      <p:sp>
        <p:nvSpPr>
          <p:cNvPr id="7" name="Slide Number Placeholder 6"/>
          <p:cNvSpPr>
            <a:spLocks noGrp="1"/>
          </p:cNvSpPr>
          <p:nvPr>
            <p:ph type="sldNum" sz="quarter" idx="12"/>
          </p:nvPr>
        </p:nvSpPr>
        <p:spPr/>
        <p:txBody>
          <a:bodyPr/>
          <a:lstStyle/>
          <a:p>
            <a:fld id="{51F02384-994A-4C3C-8656-0CE2B6A3B91B}" type="slidenum">
              <a:rPr lang="en-US" smtClean="0"/>
              <a:pPr/>
              <a:t>2</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01</a:t>
            </a:r>
          </a:p>
        </p:txBody>
      </p:sp>
    </p:spTree>
    <p:extLst>
      <p:ext uri="{BB962C8B-B14F-4D97-AF65-F5344CB8AC3E}">
        <p14:creationId xmlns:p14="http://schemas.microsoft.com/office/powerpoint/2010/main" val="2922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Introduction</a:t>
            </a:r>
          </a:p>
        </p:txBody>
      </p:sp>
      <p:sp>
        <p:nvSpPr>
          <p:cNvPr id="16" name="Content Placeholder 15"/>
          <p:cNvSpPr>
            <a:spLocks noGrp="1"/>
          </p:cNvSpPr>
          <p:nvPr>
            <p:ph idx="1"/>
          </p:nvPr>
        </p:nvSpPr>
        <p:spPr/>
        <p:txBody>
          <a:bodyPr>
            <a:normAutofit fontScale="47500" lnSpcReduction="20000"/>
          </a:bodyPr>
          <a:lstStyle/>
          <a:p>
            <a:pPr>
              <a:lnSpc>
                <a:spcPct val="100000"/>
              </a:lnSpc>
            </a:pPr>
            <a:r>
              <a:rPr lang="en-US" dirty="0"/>
              <a:t>Hate speech is described as any form of communication that is abusive, insulting, intimidating, and/or in- cites violence or prejudice against an individual or a vulnerable group based on characteristics such as ethnicity, gender, sexual orientation, or religion.</a:t>
            </a:r>
          </a:p>
          <a:p>
            <a:pPr>
              <a:lnSpc>
                <a:spcPct val="100000"/>
              </a:lnSpc>
            </a:pPr>
            <a:r>
              <a:rPr lang="en-US" dirty="0"/>
              <a:t>Several techniques and approaches have been introduced for an automatic detection of such contents using Artificial Intelligence and Natural language processing. </a:t>
            </a:r>
          </a:p>
          <a:p>
            <a:pPr>
              <a:lnSpc>
                <a:spcPct val="100000"/>
              </a:lnSpc>
            </a:pPr>
            <a:r>
              <a:rPr lang="en-US" dirty="0"/>
              <a:t>However, Text classification, on the other hand, has a lot of data imbalance problems. The problem of an unbalanced dataset occurs when data from one class is considerably greater or lower than data from other classes.</a:t>
            </a:r>
          </a:p>
          <a:p>
            <a:pPr>
              <a:lnSpc>
                <a:spcPct val="100000"/>
              </a:lnSpc>
            </a:pPr>
            <a:r>
              <a:rPr lang="en-US" dirty="0"/>
              <a:t>Data augmentation is a technique that can help generate a large amount of data from a small amount.</a:t>
            </a:r>
          </a:p>
          <a:p>
            <a:pPr>
              <a:lnSpc>
                <a:spcPct val="100000"/>
              </a:lnSpc>
            </a:pPr>
            <a:r>
              <a:rPr lang="en-US" dirty="0"/>
              <a:t>Here, we are going to experiment with various data augmentation techniques such as Generative adversarial network (GAN), synthetic minority oversampling technique (SMOTE), Never Miss to analyze the performance of proposed approach.</a:t>
            </a:r>
          </a:p>
        </p:txBody>
      </p:sp>
      <p:sp>
        <p:nvSpPr>
          <p:cNvPr id="6" name="Footer Placeholder 5"/>
          <p:cNvSpPr>
            <a:spLocks noGrp="1"/>
          </p:cNvSpPr>
          <p:nvPr>
            <p:ph type="ftr" sz="quarter" idx="11"/>
          </p:nvPr>
        </p:nvSpPr>
        <p:spPr/>
        <p:txBody>
          <a:bodyPr/>
          <a:lstStyle/>
          <a:p>
            <a:r>
              <a:rPr lang="en-US" dirty="0"/>
              <a:t>A Comparative study of Data-Augmentation Techniques for Imbalanced Hate speech data</a:t>
            </a:r>
          </a:p>
        </p:txBody>
      </p:sp>
      <p:sp>
        <p:nvSpPr>
          <p:cNvPr id="7" name="Slide Number Placeholder 6"/>
          <p:cNvSpPr>
            <a:spLocks noGrp="1"/>
          </p:cNvSpPr>
          <p:nvPr>
            <p:ph type="sldNum" sz="quarter" idx="12"/>
          </p:nvPr>
        </p:nvSpPr>
        <p:spPr/>
        <p:txBody>
          <a:bodyPr/>
          <a:lstStyle/>
          <a:p>
            <a:fld id="{51F02384-994A-4C3C-8656-0CE2B6A3B91B}" type="slidenum">
              <a:rPr lang="en-US" smtClean="0"/>
              <a:pPr/>
              <a:t>3</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Tree>
    <p:extLst>
      <p:ext uri="{BB962C8B-B14F-4D97-AF65-F5344CB8AC3E}">
        <p14:creationId xmlns:p14="http://schemas.microsoft.com/office/powerpoint/2010/main" val="33398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fade">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en-US" dirty="0"/>
              <a:t>A Comparative study of Data-Augmentation Techniques for Imbalanced Hate speech data</a:t>
            </a: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fld id="{D325CB3F-26C9-44D7-A7CB-40F86C5CE4B1}" type="slidenum">
              <a:rPr lang="en-US" smtClean="0"/>
              <a:t>4</a:t>
            </a:fld>
            <a:endParaRPr lang="en-US"/>
          </a:p>
        </p:txBody>
      </p:sp>
      <p:sp>
        <p:nvSpPr>
          <p:cNvPr id="3" name="Title 2">
            <a:extLst>
              <a:ext uri="{FF2B5EF4-FFF2-40B4-BE49-F238E27FC236}">
                <a16:creationId xmlns:a16="http://schemas.microsoft.com/office/drawing/2014/main" id="{EB812D32-FCB3-8A42-9440-FC47D7DFCDDB}"/>
              </a:ext>
            </a:extLst>
          </p:cNvPr>
          <p:cNvSpPr>
            <a:spLocks noGrp="1"/>
          </p:cNvSpPr>
          <p:nvPr>
            <p:ph type="title"/>
          </p:nvPr>
        </p:nvSpPr>
        <p:spPr>
          <a:xfrm>
            <a:off x="335360" y="340616"/>
            <a:ext cx="10515600" cy="1132235"/>
          </a:xfrm>
        </p:spPr>
        <p:txBody>
          <a:bodyPr/>
          <a:lstStyle/>
          <a:p>
            <a:r>
              <a:rPr lang="en-US" dirty="0"/>
              <a:t>Literature Review</a:t>
            </a:r>
          </a:p>
        </p:txBody>
      </p:sp>
      <p:graphicFrame>
        <p:nvGraphicFramePr>
          <p:cNvPr id="14" name="Table 13">
            <a:extLst>
              <a:ext uri="{FF2B5EF4-FFF2-40B4-BE49-F238E27FC236}">
                <a16:creationId xmlns:a16="http://schemas.microsoft.com/office/drawing/2014/main" id="{8461CA25-3725-E84F-910D-FE43495556BB}"/>
              </a:ext>
            </a:extLst>
          </p:cNvPr>
          <p:cNvGraphicFramePr>
            <a:graphicFrameLocks noGrp="1"/>
          </p:cNvGraphicFramePr>
          <p:nvPr>
            <p:extLst>
              <p:ext uri="{D42A27DB-BD31-4B8C-83A1-F6EECF244321}">
                <p14:modId xmlns:p14="http://schemas.microsoft.com/office/powerpoint/2010/main" val="1927599128"/>
              </p:ext>
            </p:extLst>
          </p:nvPr>
        </p:nvGraphicFramePr>
        <p:xfrm>
          <a:off x="357063" y="1412776"/>
          <a:ext cx="11427569" cy="4096699"/>
        </p:xfrm>
        <a:graphic>
          <a:graphicData uri="http://schemas.openxmlformats.org/drawingml/2006/table">
            <a:tbl>
              <a:tblPr/>
              <a:tblGrid>
                <a:gridCol w="1562473">
                  <a:extLst>
                    <a:ext uri="{9D8B030D-6E8A-4147-A177-3AD203B41FA5}">
                      <a16:colId xmlns:a16="http://schemas.microsoft.com/office/drawing/2014/main" val="1970567614"/>
                    </a:ext>
                  </a:extLst>
                </a:gridCol>
                <a:gridCol w="1008112">
                  <a:extLst>
                    <a:ext uri="{9D8B030D-6E8A-4147-A177-3AD203B41FA5}">
                      <a16:colId xmlns:a16="http://schemas.microsoft.com/office/drawing/2014/main" val="1948003190"/>
                    </a:ext>
                  </a:extLst>
                </a:gridCol>
                <a:gridCol w="678720">
                  <a:extLst>
                    <a:ext uri="{9D8B030D-6E8A-4147-A177-3AD203B41FA5}">
                      <a16:colId xmlns:a16="http://schemas.microsoft.com/office/drawing/2014/main" val="25143072"/>
                    </a:ext>
                  </a:extLst>
                </a:gridCol>
                <a:gridCol w="941303">
                  <a:extLst>
                    <a:ext uri="{9D8B030D-6E8A-4147-A177-3AD203B41FA5}">
                      <a16:colId xmlns:a16="http://schemas.microsoft.com/office/drawing/2014/main" val="1218319919"/>
                    </a:ext>
                  </a:extLst>
                </a:gridCol>
                <a:gridCol w="941303">
                  <a:extLst>
                    <a:ext uri="{9D8B030D-6E8A-4147-A177-3AD203B41FA5}">
                      <a16:colId xmlns:a16="http://schemas.microsoft.com/office/drawing/2014/main" val="2540361503"/>
                    </a:ext>
                  </a:extLst>
                </a:gridCol>
                <a:gridCol w="6295658">
                  <a:extLst>
                    <a:ext uri="{9D8B030D-6E8A-4147-A177-3AD203B41FA5}">
                      <a16:colId xmlns:a16="http://schemas.microsoft.com/office/drawing/2014/main" val="191118318"/>
                    </a:ext>
                  </a:extLst>
                </a:gridCol>
              </a:tblGrid>
              <a:tr h="532198">
                <a:tc>
                  <a:txBody>
                    <a:bodyPr/>
                    <a:lstStyle/>
                    <a:p>
                      <a:pPr algn="ctr" rtl="0" fontAlgn="t">
                        <a:spcBef>
                          <a:spcPts val="0"/>
                        </a:spcBef>
                        <a:spcAft>
                          <a:spcPts val="0"/>
                        </a:spcAft>
                      </a:pPr>
                      <a:r>
                        <a:rPr lang="en-CA" sz="1000" b="1" i="0" u="none" strike="noStrike" dirty="0">
                          <a:solidFill>
                            <a:srgbClr val="000000"/>
                          </a:solidFill>
                          <a:effectLst/>
                          <a:latin typeface="Open Sans" panose="020B0606030504020204" pitchFamily="34" charset="0"/>
                        </a:rPr>
                        <a:t>Title </a:t>
                      </a:r>
                      <a:endParaRPr lang="en-CA" sz="1700" dirty="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Name of Journal</a:t>
                      </a:r>
                      <a:endParaRPr lang="en-CA" sz="170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Year</a:t>
                      </a:r>
                      <a:endParaRPr lang="en-CA" sz="170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Link</a:t>
                      </a:r>
                      <a:endParaRPr lang="en-CA" sz="170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Model Used</a:t>
                      </a:r>
                      <a:endParaRPr lang="en-CA" sz="170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br>
                        <a:rPr lang="en-CA" sz="1700" dirty="0">
                          <a:effectLst/>
                        </a:rPr>
                      </a:br>
                      <a:r>
                        <a:rPr lang="en-CA" sz="1000" b="1" i="0" u="none" strike="noStrike" dirty="0">
                          <a:solidFill>
                            <a:srgbClr val="000000"/>
                          </a:solidFill>
                          <a:effectLst/>
                          <a:latin typeface="Open Sans" panose="020B0606030504020204" pitchFamily="34" charset="0"/>
                        </a:rPr>
                        <a:t>Conclusion/Results</a:t>
                      </a:r>
                      <a:endParaRPr lang="en-CA" sz="1700" dirty="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extLst>
                  <a:ext uri="{0D108BD9-81ED-4DB2-BD59-A6C34878D82A}">
                    <a16:rowId xmlns:a16="http://schemas.microsoft.com/office/drawing/2014/main" val="230488975"/>
                  </a:ext>
                </a:extLst>
              </a:tr>
              <a:tr h="1285240">
                <a:tc>
                  <a:txBody>
                    <a:bodyPr/>
                    <a:lstStyle/>
                    <a:p>
                      <a:pPr algn="ctr" rtl="0" fontAlgn="t">
                        <a:spcBef>
                          <a:spcPts val="0"/>
                        </a:spcBef>
                        <a:spcAft>
                          <a:spcPts val="0"/>
                        </a:spcAft>
                      </a:pPr>
                      <a:r>
                        <a:rPr lang="en-CA" sz="1000" b="0" i="0" u="none" strike="noStrike" dirty="0">
                          <a:solidFill>
                            <a:schemeClr val="tx1"/>
                          </a:solidFill>
                          <a:effectLst/>
                          <a:latin typeface="Open Sans" panose="020B0606030504020204" pitchFamily="34" charset="0"/>
                        </a:rPr>
                        <a:t>Augment to Prevent: Short-Text Data Augmentation in Deep Learning for Hate-Speech Classification</a:t>
                      </a:r>
                      <a:endParaRPr lang="en-CA" sz="1700" dirty="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dirty="0">
                          <a:solidFill>
                            <a:schemeClr val="tx1"/>
                          </a:solidFill>
                          <a:effectLst/>
                          <a:latin typeface="Open Sans" panose="020B0606030504020204" pitchFamily="34" charset="0"/>
                        </a:rPr>
                        <a:t>28th ACM International Conference on Information and Knowledge Management</a:t>
                      </a:r>
                      <a:endParaRPr lang="en-CA" sz="1700" dirty="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2019</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sng" strike="noStrike" dirty="0">
                          <a:solidFill>
                            <a:srgbClr val="FFFFFF"/>
                          </a:solidFill>
                          <a:effectLst/>
                          <a:latin typeface="Open Sans" panose="020B0606030504020204" pitchFamily="34" charset="0"/>
                          <a:hlinkClick r:id="rId3"/>
                        </a:rPr>
                        <a:t>Link</a:t>
                      </a:r>
                      <a:endParaRPr lang="en-CA" sz="1700" dirty="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CNN + GRU</a:t>
                      </a:r>
                      <a:endParaRPr lang="en-CA" sz="1700">
                        <a:solidFill>
                          <a:schemeClr val="tx1"/>
                        </a:solidFill>
                        <a:effectLst/>
                      </a:endParaRPr>
                    </a:p>
                    <a:p>
                      <a:pPr algn="ctr" rtl="0" fontAlgn="t">
                        <a:spcBef>
                          <a:spcPts val="0"/>
                        </a:spcBef>
                        <a:spcAft>
                          <a:spcPts val="0"/>
                        </a:spcAft>
                      </a:pPr>
                      <a:r>
                        <a:rPr lang="en-CA" sz="1000" b="0" i="0" u="none" strike="noStrike">
                          <a:solidFill>
                            <a:schemeClr val="tx1"/>
                          </a:solidFill>
                          <a:effectLst/>
                          <a:latin typeface="Open Sans" panose="020B0606030504020204" pitchFamily="34" charset="0"/>
                        </a:rPr>
                        <a:t>GloVe + CNN +</a:t>
                      </a:r>
                      <a:endParaRPr lang="en-CA" sz="1700">
                        <a:solidFill>
                          <a:schemeClr val="tx1"/>
                        </a:solidFill>
                        <a:effectLst/>
                      </a:endParaRPr>
                    </a:p>
                    <a:p>
                      <a:pPr algn="ctr" rtl="0" fontAlgn="t">
                        <a:spcBef>
                          <a:spcPts val="0"/>
                        </a:spcBef>
                        <a:spcAft>
                          <a:spcPts val="0"/>
                        </a:spcAft>
                      </a:pPr>
                      <a:r>
                        <a:rPr lang="en-CA" sz="1000" b="0" i="0" u="none" strike="noStrike">
                          <a:solidFill>
                            <a:schemeClr val="tx1"/>
                          </a:solidFill>
                          <a:effectLst/>
                          <a:latin typeface="Open Sans" panose="020B0606030504020204" pitchFamily="34" charset="0"/>
                        </a:rPr>
                        <a:t>Dense</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000" b="0" i="0" u="none" strike="noStrike">
                          <a:solidFill>
                            <a:schemeClr val="tx1"/>
                          </a:solidFill>
                          <a:effectLst/>
                          <a:latin typeface="Open Sans" panose="020B0606030504020204" pitchFamily="34" charset="0"/>
                        </a:rPr>
                        <a:t>They propose three text-based data augmentation techniques</a:t>
                      </a:r>
                      <a:endParaRPr lang="en-CA" sz="1700">
                        <a:solidFill>
                          <a:schemeClr val="tx1"/>
                        </a:solidFill>
                        <a:effectLst/>
                      </a:endParaRPr>
                    </a:p>
                    <a:p>
                      <a:pPr algn="just" rtl="0" fontAlgn="t">
                        <a:spcBef>
                          <a:spcPts val="0"/>
                        </a:spcBef>
                        <a:spcAft>
                          <a:spcPts val="0"/>
                        </a:spcAft>
                      </a:pPr>
                      <a:r>
                        <a:rPr lang="en-CA" sz="1000" b="0" i="0" u="none" strike="noStrike">
                          <a:solidFill>
                            <a:schemeClr val="tx1"/>
                          </a:solidFill>
                          <a:effectLst/>
                          <a:latin typeface="Open Sans" panose="020B0606030504020204" pitchFamily="34" charset="0"/>
                        </a:rPr>
                        <a:t>a) Synonym replacement</a:t>
                      </a:r>
                      <a:endParaRPr lang="en-CA" sz="1700">
                        <a:solidFill>
                          <a:schemeClr val="tx1"/>
                        </a:solidFill>
                        <a:effectLst/>
                      </a:endParaRPr>
                    </a:p>
                    <a:p>
                      <a:pPr algn="just" rtl="0" fontAlgn="t">
                        <a:spcBef>
                          <a:spcPts val="0"/>
                        </a:spcBef>
                        <a:spcAft>
                          <a:spcPts val="0"/>
                        </a:spcAft>
                      </a:pPr>
                      <a:r>
                        <a:rPr lang="en-CA" sz="1000" b="0" i="0" u="none" strike="noStrike">
                          <a:solidFill>
                            <a:schemeClr val="tx1"/>
                          </a:solidFill>
                          <a:effectLst/>
                          <a:latin typeface="Open Sans" panose="020B0606030504020204" pitchFamily="34" charset="0"/>
                        </a:rPr>
                        <a:t>b) Warping of the word tokens along the padded sequence</a:t>
                      </a:r>
                      <a:endParaRPr lang="en-CA" sz="1700">
                        <a:solidFill>
                          <a:schemeClr val="tx1"/>
                        </a:solidFill>
                        <a:effectLst/>
                      </a:endParaRPr>
                    </a:p>
                    <a:p>
                      <a:pPr algn="just" rtl="0" fontAlgn="t">
                        <a:spcBef>
                          <a:spcPts val="0"/>
                        </a:spcBef>
                        <a:spcAft>
                          <a:spcPts val="0"/>
                        </a:spcAft>
                      </a:pPr>
                      <a:r>
                        <a:rPr lang="en-CA" sz="1000" b="0" i="0" u="none" strike="noStrike">
                          <a:solidFill>
                            <a:schemeClr val="tx1"/>
                          </a:solidFill>
                          <a:effectLst/>
                          <a:latin typeface="Open Sans" panose="020B0606030504020204" pitchFamily="34" charset="0"/>
                        </a:rPr>
                        <a:t>c) Class-conditional, recurrent neural language generation</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53428"/>
                  </a:ext>
                </a:extLst>
              </a:tr>
              <a:tr h="1140425">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A Survey on Data Augmentation for Text Classification</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German Federal Ministry of Education and Research (BMBF)</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dirty="0">
                          <a:solidFill>
                            <a:schemeClr val="tx1"/>
                          </a:solidFill>
                          <a:effectLst/>
                          <a:latin typeface="Open Sans" panose="020B0606030504020204" pitchFamily="34" charset="0"/>
                        </a:rPr>
                        <a:t>2021</a:t>
                      </a:r>
                      <a:endParaRPr lang="en-CA" sz="1700" dirty="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sng" strike="noStrike" dirty="0">
                          <a:solidFill>
                            <a:srgbClr val="FFFFFF"/>
                          </a:solidFill>
                          <a:effectLst/>
                          <a:latin typeface="Open Sans" panose="020B0606030504020204" pitchFamily="34" charset="0"/>
                          <a:hlinkClick r:id="rId4"/>
                        </a:rPr>
                        <a:t>Link</a:t>
                      </a:r>
                      <a:endParaRPr lang="en-CA" sz="1700" dirty="0">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Data Augmentation Techniques</a:t>
                      </a:r>
                      <a:endParaRPr lang="en-CA" sz="170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000" b="0" i="0" u="none" strike="noStrike" dirty="0">
                          <a:solidFill>
                            <a:schemeClr val="tx1"/>
                          </a:solidFill>
                          <a:effectLst/>
                          <a:latin typeface="Open Sans" panose="020B0606030504020204" pitchFamily="34" charset="0"/>
                        </a:rPr>
                        <a:t>Based on a precise description of the goals and applications of data augmentation (C1) and a taxonomy for existing works (C2), this survey is concerned with data augmentation methods for textual classification and aims to achieve a concise and comprehensive overview for researchers and practitioners </a:t>
                      </a:r>
                      <a:endParaRPr lang="en-CA" sz="1700" dirty="0">
                        <a:solidFill>
                          <a:schemeClr val="tx1"/>
                        </a:solidFill>
                        <a:effectLst/>
                      </a:endParaRPr>
                    </a:p>
                  </a:txBody>
                  <a:tcPr marL="63357" marR="63357" marT="63357" marB="63357">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050942"/>
                  </a:ext>
                </a:extLst>
              </a:tr>
              <a:tr h="283306">
                <a:tc>
                  <a:txBody>
                    <a:bodyPr/>
                    <a:lstStyle/>
                    <a:p>
                      <a:pPr algn="ctr" rtl="0" fontAlgn="t">
                        <a:spcBef>
                          <a:spcPts val="0"/>
                        </a:spcBef>
                        <a:spcAft>
                          <a:spcPts val="0"/>
                        </a:spcAft>
                      </a:pPr>
                      <a:r>
                        <a:rPr lang="en-CA" sz="900" b="0" i="0" u="none" strike="noStrike">
                          <a:solidFill>
                            <a:srgbClr val="000000"/>
                          </a:solidFill>
                          <a:effectLst/>
                          <a:latin typeface="Open Sans" panose="020B0606030504020204" pitchFamily="34" charset="0"/>
                        </a:rPr>
                        <a:t>Multimodal Hate Speech Detection in Greek Social Media</a:t>
                      </a:r>
                      <a:endParaRPr lang="en-CA">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rgbClr val="1A1A1A"/>
                          </a:solidFill>
                          <a:effectLst/>
                          <a:latin typeface="Arial" panose="020B0604020202020204" pitchFamily="34" charset="0"/>
                        </a:rPr>
                        <a:t>Multimodal Technologies and Interaction</a:t>
                      </a:r>
                      <a:endParaRPr lang="en-CA" b="1">
                        <a:effectLst/>
                      </a:endParaRPr>
                    </a:p>
                    <a:p>
                      <a:pPr fontAlgn="t"/>
                      <a:br>
                        <a:rPr lang="en-CA">
                          <a:effectLst/>
                        </a:rPr>
                      </a:br>
                      <a:endParaRPr lang="en-CA">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rgbClr val="000000"/>
                          </a:solidFill>
                          <a:effectLst/>
                          <a:latin typeface="Open Sans" panose="020B0606030504020204" pitchFamily="34" charset="0"/>
                        </a:rPr>
                        <a:t>2021</a:t>
                      </a:r>
                      <a:endParaRPr lang="en-CA">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sng" strike="noStrike">
                          <a:solidFill>
                            <a:srgbClr val="1155CC"/>
                          </a:solidFill>
                          <a:effectLst/>
                          <a:latin typeface="Open Sans" panose="020B0606030504020204" pitchFamily="34" charset="0"/>
                          <a:hlinkClick r:id="rId5"/>
                        </a:rPr>
                        <a:t>Link</a:t>
                      </a:r>
                      <a:endParaRPr lang="en-CA">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rgbClr val="000000"/>
                          </a:solidFill>
                          <a:effectLst/>
                          <a:latin typeface="Open Sans" panose="020B0606030504020204" pitchFamily="34" charset="0"/>
                        </a:rPr>
                        <a:t>BERT, RESNET</a:t>
                      </a:r>
                      <a:endParaRPr lang="en-CA">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dirty="0">
                          <a:solidFill>
                            <a:srgbClr val="000000"/>
                          </a:solidFill>
                          <a:effectLst/>
                          <a:latin typeface="Open Sans" panose="020B0606030504020204" pitchFamily="34" charset="0"/>
                        </a:rPr>
                        <a:t>In racist and xenophobic speech detection</a:t>
                      </a:r>
                      <a:endParaRPr lang="en-CA" dirty="0">
                        <a:effectLst/>
                      </a:endParaRPr>
                    </a:p>
                    <a:p>
                      <a:pPr algn="ctr" rtl="0" fontAlgn="t">
                        <a:spcBef>
                          <a:spcPts val="0"/>
                        </a:spcBef>
                        <a:spcAft>
                          <a:spcPts val="0"/>
                        </a:spcAft>
                      </a:pPr>
                      <a:r>
                        <a:rPr lang="en-CA" sz="1000" b="0" i="0" u="none" strike="noStrike" dirty="0">
                          <a:solidFill>
                            <a:srgbClr val="000000"/>
                          </a:solidFill>
                          <a:effectLst/>
                          <a:latin typeface="Open Sans" panose="020B0606030504020204" pitchFamily="34" charset="0"/>
                        </a:rPr>
                        <a:t>(Accuracy score = 0.970, F1-score = 0.947)</a:t>
                      </a:r>
                      <a:endParaRPr lang="en-CA" dirty="0">
                        <a:effectLst/>
                      </a:endParaRPr>
                    </a:p>
                  </a:txBody>
                  <a:tcPr marL="63500" marR="63500" marT="63500" marB="63500">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088465"/>
                  </a:ext>
                </a:extLst>
              </a:tr>
            </a:tbl>
          </a:graphicData>
        </a:graphic>
      </p:graphicFrame>
    </p:spTree>
    <p:extLst>
      <p:ext uri="{BB962C8B-B14F-4D97-AF65-F5344CB8AC3E}">
        <p14:creationId xmlns:p14="http://schemas.microsoft.com/office/powerpoint/2010/main" val="23944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en-US" dirty="0"/>
              <a:t>A Comparative study of Data-Augmentation Techniques for Imbalanced Hate speech data</a:t>
            </a: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fld id="{D325CB3F-26C9-44D7-A7CB-40F86C5CE4B1}" type="slidenum">
              <a:rPr lang="en-US" smtClean="0"/>
              <a:t>5</a:t>
            </a:fld>
            <a:endParaRPr lang="en-US"/>
          </a:p>
        </p:txBody>
      </p:sp>
      <p:sp>
        <p:nvSpPr>
          <p:cNvPr id="3" name="Title 2">
            <a:extLst>
              <a:ext uri="{FF2B5EF4-FFF2-40B4-BE49-F238E27FC236}">
                <a16:creationId xmlns:a16="http://schemas.microsoft.com/office/drawing/2014/main" id="{EB812D32-FCB3-8A42-9440-FC47D7DFCDDB}"/>
              </a:ext>
            </a:extLst>
          </p:cNvPr>
          <p:cNvSpPr>
            <a:spLocks noGrp="1"/>
          </p:cNvSpPr>
          <p:nvPr>
            <p:ph type="title"/>
          </p:nvPr>
        </p:nvSpPr>
        <p:spPr>
          <a:xfrm>
            <a:off x="335360" y="340616"/>
            <a:ext cx="10515600" cy="1132235"/>
          </a:xfrm>
        </p:spPr>
        <p:txBody>
          <a:bodyPr/>
          <a:lstStyle/>
          <a:p>
            <a:r>
              <a:rPr lang="en-US" dirty="0"/>
              <a:t>Literature Review</a:t>
            </a:r>
          </a:p>
        </p:txBody>
      </p:sp>
      <p:graphicFrame>
        <p:nvGraphicFramePr>
          <p:cNvPr id="2" name="Table 1">
            <a:extLst>
              <a:ext uri="{FF2B5EF4-FFF2-40B4-BE49-F238E27FC236}">
                <a16:creationId xmlns:a16="http://schemas.microsoft.com/office/drawing/2014/main" id="{7EC2C174-4E3D-534A-B33F-95F771F3774D}"/>
              </a:ext>
            </a:extLst>
          </p:cNvPr>
          <p:cNvGraphicFramePr>
            <a:graphicFrameLocks noGrp="1"/>
          </p:cNvGraphicFramePr>
          <p:nvPr>
            <p:extLst>
              <p:ext uri="{D42A27DB-BD31-4B8C-83A1-F6EECF244321}">
                <p14:modId xmlns:p14="http://schemas.microsoft.com/office/powerpoint/2010/main" val="3381764078"/>
              </p:ext>
            </p:extLst>
          </p:nvPr>
        </p:nvGraphicFramePr>
        <p:xfrm>
          <a:off x="479377" y="1472851"/>
          <a:ext cx="11233249" cy="3252293"/>
        </p:xfrm>
        <a:graphic>
          <a:graphicData uri="http://schemas.openxmlformats.org/drawingml/2006/table">
            <a:tbl>
              <a:tblPr/>
              <a:tblGrid>
                <a:gridCol w="1882598">
                  <a:extLst>
                    <a:ext uri="{9D8B030D-6E8A-4147-A177-3AD203B41FA5}">
                      <a16:colId xmlns:a16="http://schemas.microsoft.com/office/drawing/2014/main" val="2075640254"/>
                    </a:ext>
                  </a:extLst>
                </a:gridCol>
                <a:gridCol w="1296624">
                  <a:extLst>
                    <a:ext uri="{9D8B030D-6E8A-4147-A177-3AD203B41FA5}">
                      <a16:colId xmlns:a16="http://schemas.microsoft.com/office/drawing/2014/main" val="2554926299"/>
                    </a:ext>
                  </a:extLst>
                </a:gridCol>
                <a:gridCol w="1296624">
                  <a:extLst>
                    <a:ext uri="{9D8B030D-6E8A-4147-A177-3AD203B41FA5}">
                      <a16:colId xmlns:a16="http://schemas.microsoft.com/office/drawing/2014/main" val="3728606235"/>
                    </a:ext>
                  </a:extLst>
                </a:gridCol>
                <a:gridCol w="1296624">
                  <a:extLst>
                    <a:ext uri="{9D8B030D-6E8A-4147-A177-3AD203B41FA5}">
                      <a16:colId xmlns:a16="http://schemas.microsoft.com/office/drawing/2014/main" val="1786561888"/>
                    </a:ext>
                  </a:extLst>
                </a:gridCol>
                <a:gridCol w="1296624">
                  <a:extLst>
                    <a:ext uri="{9D8B030D-6E8A-4147-A177-3AD203B41FA5}">
                      <a16:colId xmlns:a16="http://schemas.microsoft.com/office/drawing/2014/main" val="2394393992"/>
                    </a:ext>
                  </a:extLst>
                </a:gridCol>
                <a:gridCol w="4164155">
                  <a:extLst>
                    <a:ext uri="{9D8B030D-6E8A-4147-A177-3AD203B41FA5}">
                      <a16:colId xmlns:a16="http://schemas.microsoft.com/office/drawing/2014/main" val="2048818668"/>
                    </a:ext>
                  </a:extLst>
                </a:gridCol>
              </a:tblGrid>
              <a:tr h="615474">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Title </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Name of Journal</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Year</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Link</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Model Used</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tc>
                  <a:txBody>
                    <a:bodyPr/>
                    <a:lstStyle/>
                    <a:p>
                      <a:pPr algn="ctr" rtl="0" fontAlgn="t">
                        <a:spcBef>
                          <a:spcPts val="0"/>
                        </a:spcBef>
                        <a:spcAft>
                          <a:spcPts val="0"/>
                        </a:spcAft>
                      </a:pPr>
                      <a:r>
                        <a:rPr lang="en-CA" sz="1000" b="1" i="0" u="none" strike="noStrike">
                          <a:solidFill>
                            <a:srgbClr val="000000"/>
                          </a:solidFill>
                          <a:effectLst/>
                          <a:latin typeface="Open Sans" panose="020B0606030504020204" pitchFamily="34" charset="0"/>
                        </a:rPr>
                        <a:t>Conclusion/Results</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6FA8DC"/>
                    </a:solidFill>
                  </a:tcPr>
                </a:tc>
                <a:extLst>
                  <a:ext uri="{0D108BD9-81ED-4DB2-BD59-A6C34878D82A}">
                    <a16:rowId xmlns:a16="http://schemas.microsoft.com/office/drawing/2014/main" val="1857628113"/>
                  </a:ext>
                </a:extLst>
              </a:tr>
              <a:tr h="1279537">
                <a:tc>
                  <a:txBody>
                    <a:bodyPr/>
                    <a:lstStyle/>
                    <a:p>
                      <a:pPr rtl="0" fontAlgn="t">
                        <a:spcBef>
                          <a:spcPts val="0"/>
                        </a:spcBef>
                        <a:spcAft>
                          <a:spcPts val="0"/>
                        </a:spcAft>
                      </a:pPr>
                      <a:r>
                        <a:rPr lang="en-CA" sz="1000" b="0" i="0" u="none" strike="noStrike" dirty="0">
                          <a:solidFill>
                            <a:schemeClr val="tx1"/>
                          </a:solidFill>
                          <a:effectLst/>
                          <a:latin typeface="Open Sans" panose="020B0606030504020204" pitchFamily="34" charset="0"/>
                        </a:rPr>
                        <a:t>Impact of Smote on Imbalanced Text Features for Toxic Comments Classification Using RVCC Model</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dirty="0">
                          <a:solidFill>
                            <a:schemeClr val="tx1"/>
                          </a:solidFill>
                          <a:effectLst/>
                          <a:latin typeface="Open Sans" panose="020B0606030504020204" pitchFamily="34" charset="0"/>
                        </a:rPr>
                        <a:t>IEEE Access</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2021</a:t>
                      </a:r>
                      <a:endParaRPr lang="en-CA">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000" b="0" i="0" u="sng" strike="noStrike">
                          <a:solidFill>
                            <a:srgbClr val="FFFFFF"/>
                          </a:solidFill>
                          <a:effectLst/>
                          <a:latin typeface="Open Sans" panose="020B0606030504020204" pitchFamily="34" charset="0"/>
                          <a:hlinkClick r:id="rId3"/>
                        </a:rPr>
                        <a:t>Link</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dirty="0">
                          <a:solidFill>
                            <a:schemeClr val="tx1"/>
                          </a:solidFill>
                          <a:effectLst/>
                          <a:latin typeface="Open Sans" panose="020B0606030504020204" pitchFamily="34" charset="0"/>
                        </a:rPr>
                        <a:t>RVCC Model</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000" b="0" i="0" u="none" strike="noStrike" dirty="0">
                          <a:solidFill>
                            <a:schemeClr val="tx1"/>
                          </a:solidFill>
                          <a:effectLst/>
                          <a:latin typeface="Open Sans" panose="020B0606030504020204" pitchFamily="34" charset="0"/>
                        </a:rPr>
                        <a:t> This study introduces an ensemble approach, called regression vector voting classifier (RVVC).</a:t>
                      </a:r>
                      <a:endParaRPr lang="en-CA" dirty="0">
                        <a:solidFill>
                          <a:schemeClr val="tx1"/>
                        </a:solidFill>
                        <a:effectLst/>
                      </a:endParaRPr>
                    </a:p>
                    <a:p>
                      <a:pPr rtl="0" fontAlgn="t">
                        <a:spcBef>
                          <a:spcPts val="0"/>
                        </a:spcBef>
                        <a:spcAft>
                          <a:spcPts val="0"/>
                        </a:spcAft>
                      </a:pPr>
                      <a:r>
                        <a:rPr lang="en-CA" sz="1000" b="0" i="0" u="none" strike="noStrike" dirty="0">
                          <a:solidFill>
                            <a:schemeClr val="tx1"/>
                          </a:solidFill>
                          <a:effectLst/>
                          <a:latin typeface="Open Sans" panose="020B0606030504020204" pitchFamily="34" charset="0"/>
                        </a:rPr>
                        <a:t>For data balance, the synthetic minority oversampling technique (SMOTE) is used on the imbalanced dataset. Furthermore, two feature extraction approaches are utilized to investigate their suitability such as TF-IDF and BOW. Results suggest that RVVC outperforms all other individual models and achieves 0.97 accuracy.</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1808"/>
                  </a:ext>
                </a:extLst>
              </a:tr>
              <a:tr h="1357282">
                <a:tc>
                  <a:txBody>
                    <a:bodyPr/>
                    <a:lstStyle/>
                    <a:p>
                      <a:pPr rtl="0" fontAlgn="t">
                        <a:spcBef>
                          <a:spcPts val="0"/>
                        </a:spcBef>
                        <a:spcAft>
                          <a:spcPts val="0"/>
                        </a:spcAft>
                      </a:pPr>
                      <a:r>
                        <a:rPr lang="en-CA" sz="1000" b="0" i="0" u="none" strike="noStrike">
                          <a:solidFill>
                            <a:schemeClr val="tx1"/>
                          </a:solidFill>
                          <a:effectLst/>
                          <a:latin typeface="Arial" panose="020B0604020202020204" pitchFamily="34" charset="0"/>
                        </a:rPr>
                        <a:t>Data Augmentation for Sentiment Analysis Using Sentence Compression-Based SeqGAN With Data Screening</a:t>
                      </a:r>
                      <a:endParaRPr lang="en-CA">
                        <a:solidFill>
                          <a:schemeClr val="tx1"/>
                        </a:solidFill>
                        <a:effectLst/>
                      </a:endParaRPr>
                    </a:p>
                    <a:p>
                      <a:pPr fontAlgn="t"/>
                      <a:br>
                        <a:rPr lang="en-CA">
                          <a:solidFill>
                            <a:schemeClr val="tx1"/>
                          </a:solidFill>
                          <a:effectLst/>
                        </a:rPr>
                      </a:br>
                      <a:endParaRPr lang="en-CA">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CA" sz="1000" b="0" i="0" u="none" strike="noStrike">
                          <a:solidFill>
                            <a:schemeClr val="tx1"/>
                          </a:solidFill>
                          <a:effectLst/>
                          <a:latin typeface="Open Sans" panose="020B0606030504020204" pitchFamily="34" charset="0"/>
                        </a:rPr>
                        <a:t>IEEE Access</a:t>
                      </a:r>
                      <a:endParaRPr lang="en-CA">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000" b="0" i="0" u="none" strike="noStrike" dirty="0">
                          <a:solidFill>
                            <a:schemeClr val="tx1"/>
                          </a:solidFill>
                          <a:effectLst/>
                          <a:latin typeface="Arial" panose="020B0604020202020204" pitchFamily="34" charset="0"/>
                        </a:rPr>
                        <a:t>       </a:t>
                      </a:r>
                      <a:r>
                        <a:rPr lang="en-CA" sz="1000" b="0" i="0" u="none" strike="noStrike" dirty="0">
                          <a:solidFill>
                            <a:schemeClr val="tx1"/>
                          </a:solidFill>
                          <a:effectLst/>
                          <a:latin typeface="Open Sans" panose="020B0606030504020204" pitchFamily="34" charset="0"/>
                        </a:rPr>
                        <a:t>2021</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000" b="0" i="0" u="sng" strike="noStrike">
                          <a:solidFill>
                            <a:srgbClr val="FFFFFF"/>
                          </a:solidFill>
                          <a:effectLst/>
                          <a:latin typeface="Arial" panose="020B0604020202020204" pitchFamily="34" charset="0"/>
                          <a:hlinkClick r:id="rId4"/>
                        </a:rPr>
                        <a:t>Link</a:t>
                      </a:r>
                      <a:endParaRPr lang="en-CA">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000" b="0" i="0" u="none" strike="noStrike">
                          <a:solidFill>
                            <a:schemeClr val="tx1"/>
                          </a:solidFill>
                          <a:effectLst/>
                          <a:latin typeface="Arial" panose="020B0604020202020204" pitchFamily="34" charset="0"/>
                        </a:rPr>
                        <a:t>SeqGAN</a:t>
                      </a:r>
                      <a:endParaRPr lang="en-CA">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000" b="0" i="0" u="none" strike="noStrike" dirty="0">
                          <a:solidFill>
                            <a:schemeClr val="tx1"/>
                          </a:solidFill>
                          <a:effectLst/>
                          <a:latin typeface="Georgia" panose="02040502050405020303" pitchFamily="18" charset="0"/>
                        </a:rPr>
                        <a:t>In this paper, data augmentation framework that combines supervised learning sentence compression, </a:t>
                      </a:r>
                      <a:r>
                        <a:rPr lang="en-CA" sz="1000" b="0" i="0" u="none" strike="noStrike" dirty="0" err="1">
                          <a:solidFill>
                            <a:schemeClr val="tx1"/>
                          </a:solidFill>
                          <a:effectLst/>
                          <a:latin typeface="Georgia" panose="02040502050405020303" pitchFamily="18" charset="0"/>
                        </a:rPr>
                        <a:t>SeqGAN</a:t>
                      </a:r>
                      <a:r>
                        <a:rPr lang="en-CA" sz="1000" b="0" i="0" u="none" strike="noStrike" dirty="0">
                          <a:solidFill>
                            <a:schemeClr val="tx1"/>
                          </a:solidFill>
                          <a:effectLst/>
                          <a:latin typeface="Georgia" panose="02040502050405020303" pitchFamily="18" charset="0"/>
                        </a:rPr>
                        <a:t>, and data screening was proposed. After using the proposed sentence compression, the usability is improved by 24.6%, and the novelty is improved by 4.8% on average. The diversity of the generated data of the proposed framework is improved by an average of 58.4% compared with the conventional method EDA. </a:t>
                      </a:r>
                      <a:endParaRPr lang="en-CA" dirty="0">
                        <a:solidFill>
                          <a:schemeClr val="tx1"/>
                        </a:solidFill>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325840"/>
                  </a:ext>
                </a:extLst>
              </a:tr>
            </a:tbl>
          </a:graphicData>
        </a:graphic>
      </p:graphicFrame>
      <p:sp>
        <p:nvSpPr>
          <p:cNvPr id="4" name="Rectangle 1">
            <a:hlinkClick r:id="rId4"/>
            <a:extLst>
              <a:ext uri="{FF2B5EF4-FFF2-40B4-BE49-F238E27FC236}">
                <a16:creationId xmlns:a16="http://schemas.microsoft.com/office/drawing/2014/main" id="{D6BA7A22-7242-284D-96A7-7DAA0C47F5BE}"/>
              </a:ext>
            </a:extLst>
          </p:cNvPr>
          <p:cNvSpPr>
            <a:spLocks noChangeArrowheads="1"/>
          </p:cNvSpPr>
          <p:nvPr/>
        </p:nvSpPr>
        <p:spPr bwMode="auto">
          <a:xfrm>
            <a:off x="1775520" y="14728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426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en-US"/>
              <a:t>Your Footer Here</a:t>
            </a: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fld id="{D325CB3F-26C9-44D7-A7CB-40F86C5CE4B1}" type="slidenum">
              <a:rPr lang="en-US" smtClean="0"/>
              <a:t>6</a:t>
            </a:fld>
            <a:endParaRPr lang="en-US"/>
          </a:p>
        </p:txBody>
      </p:sp>
      <p:sp>
        <p:nvSpPr>
          <p:cNvPr id="3" name="Title 2">
            <a:extLst>
              <a:ext uri="{FF2B5EF4-FFF2-40B4-BE49-F238E27FC236}">
                <a16:creationId xmlns:a16="http://schemas.microsoft.com/office/drawing/2014/main" id="{EB812D32-FCB3-8A42-9440-FC47D7DFCDDB}"/>
              </a:ext>
            </a:extLst>
          </p:cNvPr>
          <p:cNvSpPr>
            <a:spLocks noGrp="1"/>
          </p:cNvSpPr>
          <p:nvPr>
            <p:ph type="title"/>
          </p:nvPr>
        </p:nvSpPr>
        <p:spPr>
          <a:xfrm>
            <a:off x="191344" y="2102912"/>
            <a:ext cx="2743200" cy="1360192"/>
          </a:xfrm>
        </p:spPr>
        <p:txBody>
          <a:bodyPr/>
          <a:lstStyle/>
          <a:p>
            <a:r>
              <a:rPr lang="en-US" dirty="0"/>
              <a:t>Data Pipeline</a:t>
            </a:r>
          </a:p>
        </p:txBody>
      </p:sp>
      <p:sp>
        <p:nvSpPr>
          <p:cNvPr id="4" name="Rectangle 1">
            <a:hlinkClick r:id="rId3"/>
            <a:extLst>
              <a:ext uri="{FF2B5EF4-FFF2-40B4-BE49-F238E27FC236}">
                <a16:creationId xmlns:a16="http://schemas.microsoft.com/office/drawing/2014/main" id="{D6BA7A22-7242-284D-96A7-7DAA0C47F5BE}"/>
              </a:ext>
            </a:extLst>
          </p:cNvPr>
          <p:cNvSpPr>
            <a:spLocks noChangeArrowheads="1"/>
          </p:cNvSpPr>
          <p:nvPr/>
        </p:nvSpPr>
        <p:spPr bwMode="auto">
          <a:xfrm>
            <a:off x="1775520" y="14728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a:extLst>
              <a:ext uri="{FF2B5EF4-FFF2-40B4-BE49-F238E27FC236}">
                <a16:creationId xmlns:a16="http://schemas.microsoft.com/office/drawing/2014/main" id="{FB9DB303-CFD2-4145-8225-1B83F02D8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75" y="0"/>
            <a:ext cx="41322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5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Methodologies</a:t>
            </a:r>
          </a:p>
        </p:txBody>
      </p:sp>
      <p:sp>
        <p:nvSpPr>
          <p:cNvPr id="16" name="Content Placeholder 15"/>
          <p:cNvSpPr>
            <a:spLocks noGrp="1"/>
          </p:cNvSpPr>
          <p:nvPr>
            <p:ph idx="1"/>
          </p:nvPr>
        </p:nvSpPr>
        <p:spPr>
          <a:xfrm>
            <a:off x="623392" y="2060848"/>
            <a:ext cx="5113784" cy="3096344"/>
          </a:xfrm>
        </p:spPr>
        <p:txBody>
          <a:bodyPr>
            <a:normAutofit/>
          </a:bodyPr>
          <a:lstStyle/>
          <a:p>
            <a:pPr>
              <a:lnSpc>
                <a:spcPct val="100000"/>
              </a:lnSpc>
            </a:pPr>
            <a:r>
              <a:rPr lang="en-US" sz="2000" dirty="0"/>
              <a:t>Data Augmentation Techniques</a:t>
            </a:r>
          </a:p>
          <a:p>
            <a:pPr lvl="1">
              <a:lnSpc>
                <a:spcPct val="100000"/>
              </a:lnSpc>
            </a:pPr>
            <a:r>
              <a:rPr lang="en-US" sz="1800" dirty="0"/>
              <a:t> Word Level</a:t>
            </a:r>
          </a:p>
          <a:p>
            <a:pPr lvl="1">
              <a:lnSpc>
                <a:spcPct val="100000"/>
              </a:lnSpc>
            </a:pPr>
            <a:r>
              <a:rPr lang="en-US" sz="1800" dirty="0"/>
              <a:t> Document Level</a:t>
            </a:r>
          </a:p>
        </p:txBody>
      </p:sp>
      <p:sp>
        <p:nvSpPr>
          <p:cNvPr id="6" name="Footer Placeholder 5"/>
          <p:cNvSpPr>
            <a:spLocks noGrp="1"/>
          </p:cNvSpPr>
          <p:nvPr>
            <p:ph type="ftr" sz="quarter" idx="11"/>
          </p:nvPr>
        </p:nvSpPr>
        <p:spPr/>
        <p:txBody>
          <a:bodyPr/>
          <a:lstStyle/>
          <a:p>
            <a:r>
              <a:rPr lang="en-US" dirty="0"/>
              <a:t>A Comparative study of Data-Augmentation Techniques for Imbalanced Hate speech data</a:t>
            </a:r>
          </a:p>
        </p:txBody>
      </p:sp>
      <p:sp>
        <p:nvSpPr>
          <p:cNvPr id="7" name="Slide Number Placeholder 6"/>
          <p:cNvSpPr>
            <a:spLocks noGrp="1"/>
          </p:cNvSpPr>
          <p:nvPr>
            <p:ph type="sldNum" sz="quarter" idx="12"/>
          </p:nvPr>
        </p:nvSpPr>
        <p:spPr/>
        <p:txBody>
          <a:bodyPr/>
          <a:lstStyle/>
          <a:p>
            <a:fld id="{51F02384-994A-4C3C-8656-0CE2B6A3B91B}" type="slidenum">
              <a:rPr lang="en-US" smtClean="0"/>
              <a:pPr/>
              <a:t>7</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03</a:t>
            </a:r>
          </a:p>
        </p:txBody>
      </p:sp>
      <p:pic>
        <p:nvPicPr>
          <p:cNvPr id="5122" name="Picture 2">
            <a:extLst>
              <a:ext uri="{FF2B5EF4-FFF2-40B4-BE49-F238E27FC236}">
                <a16:creationId xmlns:a16="http://schemas.microsoft.com/office/drawing/2014/main" id="{E2083199-831A-4E41-8DB0-A143BCEB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840" y="2018452"/>
            <a:ext cx="7344816" cy="417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Word Level</a:t>
            </a:r>
          </a:p>
        </p:txBody>
      </p:sp>
      <p:sp>
        <p:nvSpPr>
          <p:cNvPr id="16" name="Content Placeholder 15"/>
          <p:cNvSpPr>
            <a:spLocks noGrp="1"/>
          </p:cNvSpPr>
          <p:nvPr>
            <p:ph idx="1"/>
          </p:nvPr>
        </p:nvSpPr>
        <p:spPr>
          <a:xfrm>
            <a:off x="838200" y="1844824"/>
            <a:ext cx="7315200" cy="4176463"/>
          </a:xfrm>
        </p:spPr>
        <p:txBody>
          <a:bodyPr>
            <a:normAutofit/>
          </a:bodyPr>
          <a:lstStyle/>
          <a:p>
            <a:pPr>
              <a:lnSpc>
                <a:spcPct val="100000"/>
              </a:lnSpc>
            </a:pPr>
            <a:r>
              <a:rPr lang="en-US" sz="1800" dirty="0"/>
              <a:t>Synonym Replacement (SR): Pick n words from the phrase that aren’t stop words at random. Each of these words should be replaced with a synonym picked at random.</a:t>
            </a:r>
          </a:p>
          <a:p>
            <a:pPr>
              <a:lnSpc>
                <a:spcPct val="100000"/>
              </a:lnSpc>
            </a:pPr>
            <a:r>
              <a:rPr lang="en-US" sz="1800" dirty="0"/>
              <a:t>Random Insertion (RI): Identifying and extracting synonyms for certain randomly picked words in the phrase that are not Stop-Words. Using this determined synonym in a phrase at a random location.</a:t>
            </a:r>
          </a:p>
          <a:p>
            <a:pPr>
              <a:lnSpc>
                <a:spcPct val="100000"/>
              </a:lnSpc>
            </a:pPr>
            <a:r>
              <a:rPr lang="en-US" sz="1800" dirty="0"/>
              <a:t>Random Swap (RS): Randomly choosing two words in the sentence and swap their positions.</a:t>
            </a:r>
          </a:p>
          <a:p>
            <a:pPr>
              <a:lnSpc>
                <a:spcPct val="100000"/>
              </a:lnSpc>
            </a:pPr>
            <a:r>
              <a:rPr lang="en-US" sz="1800" dirty="0"/>
              <a:t>Random Deletion (RD): Randomly removing word in the sentence</a:t>
            </a:r>
          </a:p>
        </p:txBody>
      </p:sp>
      <p:sp>
        <p:nvSpPr>
          <p:cNvPr id="6" name="Footer Placeholder 5"/>
          <p:cNvSpPr>
            <a:spLocks noGrp="1"/>
          </p:cNvSpPr>
          <p:nvPr>
            <p:ph type="ftr" sz="quarter" idx="11"/>
          </p:nvPr>
        </p:nvSpPr>
        <p:spPr/>
        <p:txBody>
          <a:bodyPr/>
          <a:lstStyle/>
          <a:p>
            <a:r>
              <a:rPr lang="en-US" dirty="0"/>
              <a:t>A Comparative study of Data-Augmentation Techniques for Imbalanced Hate speech data</a:t>
            </a:r>
          </a:p>
        </p:txBody>
      </p:sp>
      <p:sp>
        <p:nvSpPr>
          <p:cNvPr id="7" name="Slide Number Placeholder 6"/>
          <p:cNvSpPr>
            <a:spLocks noGrp="1"/>
          </p:cNvSpPr>
          <p:nvPr>
            <p:ph type="sldNum" sz="quarter" idx="12"/>
          </p:nvPr>
        </p:nvSpPr>
        <p:spPr/>
        <p:txBody>
          <a:bodyPr/>
          <a:lstStyle/>
          <a:p>
            <a:fld id="{51F02384-994A-4C3C-8656-0CE2B6A3B91B}" type="slidenum">
              <a:rPr lang="en-US" smtClean="0"/>
              <a:pPr/>
              <a:t>8</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04</a:t>
            </a:r>
          </a:p>
        </p:txBody>
      </p:sp>
      <p:pic>
        <p:nvPicPr>
          <p:cNvPr id="6146" name="Picture 2" descr="These are the Easiest Data Augmentation Techniques in Natural Language  Processing you can think of — and they work. | by Jason Wei | Towards Data  Science">
            <a:extLst>
              <a:ext uri="{FF2B5EF4-FFF2-40B4-BE49-F238E27FC236}">
                <a16:creationId xmlns:a16="http://schemas.microsoft.com/office/drawing/2014/main" id="{B4D7BEE6-D8B2-3B4F-8BA2-5661F866E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1916832"/>
            <a:ext cx="3986684"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fade">
                                      <p:cBhvr>
                                        <p:cTn id="27"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Document Level</a:t>
            </a:r>
          </a:p>
        </p:txBody>
      </p:sp>
      <p:sp>
        <p:nvSpPr>
          <p:cNvPr id="16" name="Content Placeholder 15"/>
          <p:cNvSpPr>
            <a:spLocks noGrp="1"/>
          </p:cNvSpPr>
          <p:nvPr>
            <p:ph idx="1"/>
          </p:nvPr>
        </p:nvSpPr>
        <p:spPr>
          <a:xfrm>
            <a:off x="725624" y="1904343"/>
            <a:ext cx="7026560" cy="4332969"/>
          </a:xfrm>
        </p:spPr>
        <p:txBody>
          <a:bodyPr>
            <a:normAutofit/>
          </a:bodyPr>
          <a:lstStyle/>
          <a:p>
            <a:pPr>
              <a:lnSpc>
                <a:spcPct val="100000"/>
              </a:lnSpc>
            </a:pPr>
            <a:r>
              <a:rPr lang="en-US" sz="1800" dirty="0"/>
              <a:t>Translation Model :</a:t>
            </a:r>
          </a:p>
          <a:p>
            <a:pPr lvl="1">
              <a:lnSpc>
                <a:spcPct val="100000"/>
              </a:lnSpc>
            </a:pPr>
            <a:r>
              <a:rPr lang="en-US" sz="1400" dirty="0"/>
              <a:t>Round-trip translation is a method of obtaining paraphrases using translation models. A word, phrase, sentence, or document is translated into another language (forward translation) and then back to the original language (reverse translation) (back translation)</a:t>
            </a:r>
          </a:p>
          <a:p>
            <a:pPr lvl="1">
              <a:lnSpc>
                <a:spcPct val="100000"/>
              </a:lnSpc>
            </a:pPr>
            <a:r>
              <a:rPr lang="en-US" sz="1400" dirty="0"/>
              <a:t>Because of its intrinsic label preservation and very important paraphrase capabilities, the technique seems promising.</a:t>
            </a:r>
          </a:p>
          <a:p>
            <a:pPr>
              <a:lnSpc>
                <a:spcPct val="100000"/>
              </a:lnSpc>
            </a:pPr>
            <a:r>
              <a:rPr lang="en-US" sz="1800" dirty="0"/>
              <a:t>Generative Model :</a:t>
            </a:r>
          </a:p>
          <a:p>
            <a:pPr lvl="1">
              <a:lnSpc>
                <a:spcPct val="100000"/>
              </a:lnSpc>
            </a:pPr>
            <a:r>
              <a:rPr lang="en-US" sz="1400" dirty="0"/>
              <a:t> In recent data augmentation research, generative approaches have gotten a lot of attention. As language generation capabilities have improved, models are now capable of producing a wide range of texts and may therefore integrate new information.</a:t>
            </a:r>
          </a:p>
          <a:p>
            <a:pPr>
              <a:lnSpc>
                <a:spcPct val="100000"/>
              </a:lnSpc>
            </a:pPr>
            <a:endParaRPr lang="en-US" sz="1800" dirty="0"/>
          </a:p>
          <a:p>
            <a:pPr>
              <a:lnSpc>
                <a:spcPct val="100000"/>
              </a:lnSpc>
            </a:pPr>
            <a:endParaRPr lang="en-US" sz="1800" dirty="0"/>
          </a:p>
        </p:txBody>
      </p:sp>
      <p:sp>
        <p:nvSpPr>
          <p:cNvPr id="6" name="Footer Placeholder 5"/>
          <p:cNvSpPr>
            <a:spLocks noGrp="1"/>
          </p:cNvSpPr>
          <p:nvPr>
            <p:ph type="ftr" sz="quarter" idx="11"/>
          </p:nvPr>
        </p:nvSpPr>
        <p:spPr/>
        <p:txBody>
          <a:bodyPr/>
          <a:lstStyle/>
          <a:p>
            <a:r>
              <a:rPr lang="en-US" dirty="0"/>
              <a:t>A Comparative study of Data-Augmentation Techniques </a:t>
            </a:r>
            <a:r>
              <a:rPr lang="en-US"/>
              <a:t>for Imbalanced </a:t>
            </a:r>
            <a:r>
              <a:rPr lang="en-US" dirty="0"/>
              <a:t>Hate speech data</a:t>
            </a:r>
          </a:p>
        </p:txBody>
      </p:sp>
      <p:sp>
        <p:nvSpPr>
          <p:cNvPr id="7" name="Slide Number Placeholder 6"/>
          <p:cNvSpPr>
            <a:spLocks noGrp="1"/>
          </p:cNvSpPr>
          <p:nvPr>
            <p:ph type="sldNum" sz="quarter" idx="12"/>
          </p:nvPr>
        </p:nvSpPr>
        <p:spPr/>
        <p:txBody>
          <a:bodyPr/>
          <a:lstStyle/>
          <a:p>
            <a:fld id="{51F02384-994A-4C3C-8656-0CE2B6A3B91B}" type="slidenum">
              <a:rPr lang="en-US" smtClean="0"/>
              <a:pPr/>
              <a:t>9</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05</a:t>
            </a:r>
          </a:p>
        </p:txBody>
      </p:sp>
      <p:pic>
        <p:nvPicPr>
          <p:cNvPr id="7170" name="Picture 2">
            <a:extLst>
              <a:ext uri="{FF2B5EF4-FFF2-40B4-BE49-F238E27FC236}">
                <a16:creationId xmlns:a16="http://schemas.microsoft.com/office/drawing/2014/main" id="{4ED67AA3-FC36-DC41-B324-A83543C7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2420887"/>
            <a:ext cx="4655840" cy="231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3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fade">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fade">
                                      <p:cBhvr>
                                        <p:cTn id="32"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74985</TotalTime>
  <Words>1040</Words>
  <Application>Microsoft Macintosh PowerPoint</Application>
  <PresentationFormat>Widescreen</PresentationFormat>
  <Paragraphs>117</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Calibri Light</vt:lpstr>
      <vt:lpstr>Georgia</vt:lpstr>
      <vt:lpstr>Gill Sans</vt:lpstr>
      <vt:lpstr>Open Sans</vt:lpstr>
      <vt:lpstr>Custom Design</vt:lpstr>
      <vt:lpstr>Showeet theme</vt:lpstr>
      <vt:lpstr>showeet</vt:lpstr>
      <vt:lpstr>A Comparative study of Data-Augmentation Techniques for Imbalanced Hate Speech Data</vt:lpstr>
      <vt:lpstr>Problem Statement</vt:lpstr>
      <vt:lpstr>Introduction</vt:lpstr>
      <vt:lpstr>Literature Review</vt:lpstr>
      <vt:lpstr>Literature Review</vt:lpstr>
      <vt:lpstr>Data Pipeline</vt:lpstr>
      <vt:lpstr>Methodologies</vt:lpstr>
      <vt:lpstr>Word Level</vt:lpstr>
      <vt:lpstr>Document Level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Microsoft Office User</cp:lastModifiedBy>
  <cp:revision>5</cp:revision>
  <dcterms:created xsi:type="dcterms:W3CDTF">2011-05-09T14:18:21Z</dcterms:created>
  <dcterms:modified xsi:type="dcterms:W3CDTF">2022-03-05T14:47:34Z</dcterms:modified>
  <cp:category>Templates</cp:category>
</cp:coreProperties>
</file>