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4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7/21/2018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Flavors of Python</a:t>
            </a:r>
            <a:endParaRPr lang="en-US" sz="2400" b="1" dirty="0">
              <a:sym typeface="Wingdings" panose="05000000000000000000" pitchFamily="2" charset="2"/>
            </a:endParaRP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CPython</a:t>
            </a:r>
            <a:r>
              <a:rPr lang="en-US" sz="2200" dirty="0">
                <a:sym typeface="Wingdings" panose="05000000000000000000" pitchFamily="2" charset="2"/>
              </a:rPr>
              <a:t>: Standard python compiler implemented in C language.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JPython</a:t>
            </a:r>
            <a:r>
              <a:rPr lang="en-US" sz="2200" dirty="0">
                <a:sym typeface="Wingdings" panose="05000000000000000000" pitchFamily="2" charset="2"/>
              </a:rPr>
              <a:t>: Implementation of python programming language which is designed to run on Java Platform.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IronPyhton</a:t>
            </a:r>
            <a:r>
              <a:rPr lang="en-US" sz="2200" dirty="0">
                <a:sym typeface="Wingdings" panose="05000000000000000000" pitchFamily="2" charset="2"/>
              </a:rPr>
              <a:t>: Implementation of python programming language for .NET framework.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PyPy</a:t>
            </a:r>
            <a:r>
              <a:rPr lang="en-US" sz="2200" dirty="0">
                <a:sym typeface="Wingdings" panose="05000000000000000000" pitchFamily="2" charset="2"/>
              </a:rPr>
              <a:t>: Python implementation using Python language.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RubyPython</a:t>
            </a:r>
            <a:r>
              <a:rPr lang="en-US" sz="2200" dirty="0">
                <a:sym typeface="Wingdings" panose="05000000000000000000" pitchFamily="2" charset="2"/>
              </a:rPr>
              <a:t>: Bridge between Ruby and Python Interpreter.    </a:t>
            </a:r>
          </a:p>
          <a:p>
            <a:pPr lvl="2"/>
            <a:r>
              <a:rPr lang="en-US" sz="2000" dirty="0"/>
              <a:t>More… 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6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>
                <a:sym typeface="Wingdings" panose="05000000000000000000" pitchFamily="2" charset="2"/>
              </a:rPr>
              <a:t>LAB: Using ‘help’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 type ‘python’, to invoke shell. 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‘help()’, it will take you to another shell (help shell)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‘topics’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any of the listed functions for details.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exit()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help(print) // without going to “help shell’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6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1" dirty="0"/>
              <a:t>Why USE Python?</a:t>
            </a:r>
          </a:p>
          <a:p>
            <a:pPr lvl="2"/>
            <a:r>
              <a:rPr lang="en-US" b="1" dirty="0"/>
              <a:t>SIMPLE : </a:t>
            </a:r>
            <a:r>
              <a:rPr lang="en-US" dirty="0"/>
              <a:t>simple, feels like reading English sentence. More clarity and less syntax.</a:t>
            </a:r>
          </a:p>
          <a:p>
            <a:pPr lvl="2"/>
            <a:r>
              <a:rPr lang="en-US" b="1" dirty="0"/>
              <a:t>EASY TO LEARN: </a:t>
            </a:r>
            <a:r>
              <a:rPr lang="en-US" dirty="0"/>
              <a:t>Python uses very few keywords.</a:t>
            </a:r>
          </a:p>
          <a:p>
            <a:pPr lvl="2"/>
            <a:r>
              <a:rPr lang="en-US" b="1" dirty="0"/>
              <a:t>DYNAMICALLY TYPED: </a:t>
            </a:r>
            <a:r>
              <a:rPr lang="en-US" dirty="0"/>
              <a:t>no need to declare anything. Assignment binds name to object. </a:t>
            </a:r>
          </a:p>
          <a:p>
            <a:pPr lvl="2"/>
            <a:r>
              <a:rPr lang="en-US" b="1" dirty="0"/>
              <a:t>PLATFORM INDEPENDENT: </a:t>
            </a:r>
            <a:r>
              <a:rPr lang="en-US" dirty="0"/>
              <a:t>Run on all operating systems and hardware, because of its way its complied and interpreted.</a:t>
            </a:r>
          </a:p>
          <a:p>
            <a:pPr lvl="2"/>
            <a:r>
              <a:rPr lang="en-US" b="1" dirty="0"/>
              <a:t>PORTABLE: </a:t>
            </a:r>
            <a:r>
              <a:rPr lang="en-US" dirty="0"/>
              <a:t>Python  programs give same results since they are platform independent.</a:t>
            </a:r>
          </a:p>
          <a:p>
            <a:pPr lvl="2"/>
            <a:r>
              <a:rPr lang="en-US" b="1" dirty="0"/>
              <a:t>PROCEDURE AND OBJECT ORIENTED</a:t>
            </a:r>
          </a:p>
          <a:p>
            <a:pPr lvl="2"/>
            <a:r>
              <a:rPr lang="en-US" b="1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/>
              <a:t>INTERPRETED: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b="1" dirty="0"/>
              <a:t>EXTENSIBLE: </a:t>
            </a:r>
            <a:r>
              <a:rPr lang="en-US" dirty="0"/>
              <a:t>Programs or pieces of code written in C or C++ can be integrated in to python and executed using PVM.</a:t>
            </a:r>
          </a:p>
          <a:p>
            <a:pPr lvl="2"/>
            <a:r>
              <a:rPr lang="en-US" b="1" dirty="0"/>
              <a:t>EMDEDDABLE:  </a:t>
            </a:r>
            <a:r>
              <a:rPr lang="en-US" dirty="0"/>
              <a:t>We can insert python programs in to C or C++, Delphi, PHP, Java, and .NET programs.</a:t>
            </a:r>
          </a:p>
          <a:p>
            <a:pPr lvl="2"/>
            <a:r>
              <a:rPr lang="en-US" b="1" dirty="0"/>
              <a:t>HUGE LIBRARY: </a:t>
            </a:r>
            <a:r>
              <a:rPr lang="en-US" dirty="0"/>
              <a:t>Python has huge library and are available as modules. ( database, networking, web, GUI etc..)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74E5E-361B-43D3-8788-807511BC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209800"/>
            <a:ext cx="8324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/>
              <a:t>SCRIPTING LANGUAGE: </a:t>
            </a:r>
            <a:r>
              <a:rPr lang="en-US" dirty="0"/>
              <a:t>A scripting language is programming language which does not use a complier for executing the source code. Generally scripting languages performs supporting tasks in bigger applications. </a:t>
            </a:r>
          </a:p>
          <a:p>
            <a:pPr lvl="2"/>
            <a:r>
              <a:rPr lang="en-US" b="1" dirty="0"/>
              <a:t>DATABASE CONNECTIVITY: </a:t>
            </a:r>
            <a:r>
              <a:rPr lang="en-US" dirty="0"/>
              <a:t>Python provides interfaces to connect its program to all major databases like Oracle, Sybase or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  <a:p>
            <a:pPr lvl="2"/>
            <a:r>
              <a:rPr lang="en-US" b="1" dirty="0"/>
              <a:t>PACKAGES: </a:t>
            </a:r>
            <a:r>
              <a:rPr lang="en-US" dirty="0"/>
              <a:t>Huge library of Python contains several small applications or small packages which are already developed and immediately available to programmers;</a:t>
            </a:r>
          </a:p>
          <a:p>
            <a:pPr lvl="3"/>
            <a:r>
              <a:rPr lang="en-US" dirty="0" err="1"/>
              <a:t>Argparse</a:t>
            </a:r>
            <a:r>
              <a:rPr lang="en-US" dirty="0"/>
              <a:t> : command line parsing library.</a:t>
            </a:r>
          </a:p>
          <a:p>
            <a:pPr lvl="3"/>
            <a:r>
              <a:rPr lang="en-US" dirty="0" err="1"/>
              <a:t>Botois</a:t>
            </a:r>
            <a:r>
              <a:rPr lang="en-US" dirty="0"/>
              <a:t>: amazon web services library.</a:t>
            </a:r>
          </a:p>
          <a:p>
            <a:pPr lvl="3"/>
            <a:r>
              <a:rPr lang="en-US" dirty="0"/>
              <a:t>Cryptography: offers cryptographic techniques for the programmers.</a:t>
            </a:r>
          </a:p>
          <a:p>
            <a:pPr lvl="3"/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2468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685800"/>
            <a:ext cx="10157354" cy="548640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What can you do with Python ?</a:t>
            </a:r>
          </a:p>
          <a:p>
            <a:pPr lvl="2"/>
            <a:r>
              <a:rPr lang="en-US" sz="2000" b="1" dirty="0"/>
              <a:t>System Programming</a:t>
            </a:r>
          </a:p>
          <a:p>
            <a:pPr lvl="3" algn="just"/>
            <a:r>
              <a:rPr lang="en-US" dirty="0"/>
              <a:t>Python’s built-in interfaces to operating-system services make it ideal for writing portable, maintainable system-administration tools and utilities. </a:t>
            </a:r>
          </a:p>
          <a:p>
            <a:pPr lvl="3" algn="just"/>
            <a:r>
              <a:rPr lang="en-US" dirty="0"/>
              <a:t>Python programs can search files and directory trees, launch other programs, do parallel processing with processes and threads, and so on.  </a:t>
            </a:r>
          </a:p>
          <a:p>
            <a:pPr lvl="3" algn="just"/>
            <a:r>
              <a:rPr lang="en-US" dirty="0"/>
              <a:t> Support for:   </a:t>
            </a:r>
          </a:p>
          <a:p>
            <a:pPr lvl="4"/>
            <a:r>
              <a:rPr lang="en-US" dirty="0"/>
              <a:t>environment variables, </a:t>
            </a:r>
          </a:p>
          <a:p>
            <a:pPr lvl="4"/>
            <a:r>
              <a:rPr lang="en-US" dirty="0"/>
              <a:t>files, </a:t>
            </a:r>
          </a:p>
          <a:p>
            <a:pPr lvl="4"/>
            <a:r>
              <a:rPr lang="en-US" dirty="0"/>
              <a:t>sockets, </a:t>
            </a:r>
          </a:p>
          <a:p>
            <a:pPr lvl="4"/>
            <a:r>
              <a:rPr lang="en-US" dirty="0"/>
              <a:t>pipes, </a:t>
            </a:r>
          </a:p>
          <a:p>
            <a:pPr lvl="4"/>
            <a:r>
              <a:rPr lang="en-US" dirty="0"/>
              <a:t>processes, </a:t>
            </a:r>
          </a:p>
          <a:p>
            <a:pPr lvl="3" algn="just"/>
            <a:endParaRPr lang="en-US" dirty="0"/>
          </a:p>
          <a:p>
            <a:pPr lvl="3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275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552280"/>
            <a:ext cx="10157354" cy="5257800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sz="2300" dirty="0"/>
              <a:t>multiple threads, </a:t>
            </a:r>
          </a:p>
          <a:p>
            <a:pPr lvl="2"/>
            <a:r>
              <a:rPr lang="en-US" sz="2300" dirty="0"/>
              <a:t>regular expression </a:t>
            </a:r>
          </a:p>
          <a:p>
            <a:pPr lvl="2"/>
            <a:r>
              <a:rPr lang="en-US" sz="2300" dirty="0"/>
              <a:t>pattern matching, </a:t>
            </a:r>
          </a:p>
          <a:p>
            <a:pPr lvl="2"/>
            <a:r>
              <a:rPr lang="en-US" sz="2300" dirty="0"/>
              <a:t>command-line arguments, </a:t>
            </a:r>
          </a:p>
          <a:p>
            <a:pPr lvl="2"/>
            <a:r>
              <a:rPr lang="en-US" sz="2300" dirty="0"/>
              <a:t>standard stream interfaces,</a:t>
            </a:r>
          </a:p>
          <a:p>
            <a:pPr lvl="2"/>
            <a:r>
              <a:rPr lang="en-US" sz="2300" dirty="0"/>
              <a:t>shell-command launchers, </a:t>
            </a:r>
          </a:p>
          <a:p>
            <a:pPr lvl="2"/>
            <a:r>
              <a:rPr lang="en-US" sz="2300" dirty="0"/>
              <a:t>filename expansion, </a:t>
            </a:r>
          </a:p>
          <a:p>
            <a:pPr lvl="2"/>
            <a:r>
              <a:rPr lang="en-US" sz="2300" dirty="0"/>
              <a:t>zip file utilities, XML and JSON parsers, CSV file handlers, and more.   </a:t>
            </a:r>
          </a:p>
          <a:p>
            <a:pPr lvl="2"/>
            <a:endParaRPr lang="en-US" sz="1900" dirty="0"/>
          </a:p>
          <a:p>
            <a:pPr lvl="1"/>
            <a:r>
              <a:rPr lang="en-US" sz="2400" b="1" dirty="0"/>
              <a:t>GUI’s</a:t>
            </a:r>
          </a:p>
          <a:p>
            <a:pPr lvl="1"/>
            <a:r>
              <a:rPr lang="en-US" sz="2400" b="1" dirty="0"/>
              <a:t>Component integration</a:t>
            </a:r>
          </a:p>
          <a:p>
            <a:pPr lvl="1"/>
            <a:r>
              <a:rPr lang="en-US" sz="2400" b="1" dirty="0"/>
              <a:t>Rapid Prototyping</a:t>
            </a:r>
          </a:p>
          <a:p>
            <a:pPr lvl="1"/>
            <a:r>
              <a:rPr lang="en-US" sz="2400" b="1" dirty="0"/>
              <a:t>Numeric and Scientific Programming</a:t>
            </a:r>
          </a:p>
          <a:p>
            <a:pPr lvl="1"/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6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371600"/>
            <a:ext cx="10084877" cy="5638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b="1" dirty="0"/>
              <a:t>Internet Scripting: </a:t>
            </a:r>
            <a:r>
              <a:rPr lang="en-US" sz="1900" dirty="0"/>
              <a:t>Python comes with standard Internet modules that allow Python programs to perform a wide variety of networking tasks, in client and server modes. </a:t>
            </a:r>
          </a:p>
          <a:p>
            <a:pPr lvl="2"/>
            <a:r>
              <a:rPr lang="en-US" dirty="0"/>
              <a:t>	</a:t>
            </a:r>
            <a:r>
              <a:rPr lang="en-US" sz="1900" dirty="0"/>
              <a:t>Scripts can communicate over sockets</a:t>
            </a:r>
            <a:r>
              <a:rPr lang="en-US" dirty="0"/>
              <a:t>:</a:t>
            </a:r>
          </a:p>
          <a:p>
            <a:pPr lvl="3"/>
            <a:r>
              <a:rPr lang="en-US" sz="1900" dirty="0"/>
              <a:t>extract form information sent to server-side CGI scripts; </a:t>
            </a:r>
          </a:p>
          <a:p>
            <a:pPr lvl="3"/>
            <a:r>
              <a:rPr lang="en-US" sz="1900" dirty="0"/>
              <a:t>transfer files by FTP; </a:t>
            </a:r>
          </a:p>
          <a:p>
            <a:pPr lvl="3"/>
            <a:r>
              <a:rPr lang="en-US" sz="1900" dirty="0"/>
              <a:t>parse and generate XML and JSON documents; </a:t>
            </a:r>
          </a:p>
          <a:p>
            <a:pPr lvl="3"/>
            <a:r>
              <a:rPr lang="en-US" sz="1900" dirty="0"/>
              <a:t>send, receive, compose, and parse email;</a:t>
            </a:r>
          </a:p>
          <a:p>
            <a:pPr lvl="3"/>
            <a:r>
              <a:rPr lang="en-US" sz="1900" dirty="0"/>
              <a:t>fetch web pages by URLs; </a:t>
            </a:r>
          </a:p>
          <a:p>
            <a:pPr lvl="3"/>
            <a:r>
              <a:rPr lang="en-US" sz="1900" dirty="0"/>
              <a:t>parse the HTML of fetched web pages; </a:t>
            </a:r>
          </a:p>
          <a:p>
            <a:pPr lvl="3"/>
            <a:r>
              <a:rPr lang="en-US" sz="1900" dirty="0"/>
              <a:t>communicate over XML-RPC, SOAP, and Telnet; and more. </a:t>
            </a:r>
          </a:p>
          <a:p>
            <a:pPr lvl="3"/>
            <a:endParaRPr lang="en-US" dirty="0"/>
          </a:p>
          <a:p>
            <a:pPr marL="426645" lvl="1" indent="0">
              <a:buNone/>
            </a:pPr>
            <a:r>
              <a:rPr lang="en-US" dirty="0"/>
              <a:t>      Python’s libraries make these tasks remarkably simple. </a:t>
            </a:r>
            <a:endParaRPr lang="en-US" b="1" dirty="0"/>
          </a:p>
          <a:p>
            <a:pPr marL="426645" lvl="1" indent="0">
              <a:buNone/>
            </a:pPr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55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EXECUTION OF A PYTHON PROGRAM</a:t>
            </a:r>
          </a:p>
          <a:p>
            <a:pPr lvl="2"/>
            <a:r>
              <a:rPr lang="en-US" sz="2000" dirty="0"/>
              <a:t>Python programs have .</a:t>
            </a:r>
            <a:r>
              <a:rPr lang="en-US" sz="2000" dirty="0" err="1"/>
              <a:t>py</a:t>
            </a:r>
            <a:r>
              <a:rPr lang="en-US" sz="2000" dirty="0"/>
              <a:t> extension and its byte code .</a:t>
            </a:r>
            <a:r>
              <a:rPr lang="en-US" sz="2000" dirty="0" err="1"/>
              <a:t>pyc</a:t>
            </a:r>
            <a:endParaRPr lang="en-US" sz="2000" dirty="0"/>
          </a:p>
          <a:p>
            <a:pPr lvl="2"/>
            <a:r>
              <a:rPr lang="en-US" sz="2000" dirty="0"/>
              <a:t>Compile the program with python compiler into another code called byte code. ( </a:t>
            </a:r>
            <a:r>
              <a:rPr lang="en-US" sz="2000" dirty="0" err="1"/>
              <a:t>pyc</a:t>
            </a:r>
            <a:r>
              <a:rPr lang="en-US" sz="2000" dirty="0"/>
              <a:t> – python compiled file )</a:t>
            </a:r>
          </a:p>
          <a:p>
            <a:pPr lvl="2"/>
            <a:r>
              <a:rPr lang="en-US" sz="2000" dirty="0"/>
              <a:t>Convert byte code to machine code using PVM. ( Python Virtual Machine ) PVM uses interpreter to understands the byte code and converts to machine code.</a:t>
            </a:r>
          </a:p>
          <a:p>
            <a:pPr lvl="2"/>
            <a:r>
              <a:rPr lang="en-US" sz="2000" dirty="0"/>
              <a:t>Interpreter translates the program source code line by line. So it is slow.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34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LAB </a:t>
            </a:r>
            <a:r>
              <a:rPr lang="en-US" sz="2400" b="1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Write Python program to add two numbers; let it be add.py.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Run it: C:\python add.py ( it does everything, compiler, interpret and display the results)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To create .</a:t>
            </a:r>
            <a:r>
              <a:rPr lang="en-US" sz="2200" dirty="0" err="1">
                <a:sym typeface="Wingdings" panose="05000000000000000000" pitchFamily="2" charset="2"/>
              </a:rPr>
              <a:t>pyc</a:t>
            </a:r>
            <a:r>
              <a:rPr lang="en-US" sz="2200" dirty="0">
                <a:sym typeface="Wingdings" panose="05000000000000000000" pitchFamily="2" charset="2"/>
              </a:rPr>
              <a:t> file: C:\python –m </a:t>
            </a:r>
            <a:r>
              <a:rPr lang="en-US" sz="2200" dirty="0" err="1">
                <a:sym typeface="Wingdings" panose="05000000000000000000" pitchFamily="2" charset="2"/>
              </a:rPr>
              <a:t>py_compile</a:t>
            </a:r>
            <a:r>
              <a:rPr lang="en-US" sz="2200" dirty="0">
                <a:sym typeface="Wingdings" panose="05000000000000000000" pitchFamily="2" charset="2"/>
              </a:rPr>
              <a:t> add.py</a:t>
            </a:r>
          </a:p>
          <a:p>
            <a:pPr lvl="3"/>
            <a:r>
              <a:rPr lang="en-US" sz="2200" dirty="0">
                <a:sym typeface="Wingdings" panose="05000000000000000000" pitchFamily="2" charset="2"/>
              </a:rPr>
              <a:t>-m : is module </a:t>
            </a:r>
          </a:p>
          <a:p>
            <a:pPr lvl="3"/>
            <a:r>
              <a:rPr lang="en-US" sz="2200" dirty="0" err="1">
                <a:sym typeface="Wingdings" panose="05000000000000000000" pitchFamily="2" charset="2"/>
              </a:rPr>
              <a:t>py_compile</a:t>
            </a:r>
            <a:r>
              <a:rPr lang="en-US" sz="2200" dirty="0">
                <a:sym typeface="Wingdings" panose="05000000000000000000" pitchFamily="2" charset="2"/>
              </a:rPr>
              <a:t> : module name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Execute the .</a:t>
            </a:r>
            <a:r>
              <a:rPr lang="en-US" sz="2200" dirty="0" err="1">
                <a:sym typeface="Wingdings" panose="05000000000000000000" pitchFamily="2" charset="2"/>
              </a:rPr>
              <a:t>pyc</a:t>
            </a:r>
            <a:r>
              <a:rPr lang="en-US" sz="2200" dirty="0">
                <a:sym typeface="Wingdings" panose="05000000000000000000" pitchFamily="2" charset="2"/>
              </a:rPr>
              <a:t> C:\python add.cpython-36.pyc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Viewing </a:t>
            </a:r>
            <a:r>
              <a:rPr lang="en-US" sz="2200" dirty="0" err="1">
                <a:sym typeface="Wingdings" panose="05000000000000000000" pitchFamily="2" charset="2"/>
              </a:rPr>
              <a:t>ByteCode</a:t>
            </a:r>
            <a:r>
              <a:rPr lang="en-US" sz="2200" dirty="0">
                <a:sym typeface="Wingdings" panose="05000000000000000000" pitchFamily="2" charset="2"/>
              </a:rPr>
              <a:t>:</a:t>
            </a:r>
          </a:p>
          <a:p>
            <a:pPr lvl="3"/>
            <a:r>
              <a:rPr lang="en-US" sz="2200" dirty="0">
                <a:sym typeface="Wingdings" panose="05000000000000000000" pitchFamily="2" charset="2"/>
              </a:rPr>
              <a:t>C:\python –m dis add.py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78</TotalTime>
  <Words>709</Words>
  <Application>Microsoft Office PowerPoint</Application>
  <PresentationFormat>Custom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Books 16x9</vt:lpstr>
      <vt:lpstr>PYTHON FUNDAMENTALS</vt:lpstr>
      <vt:lpstr> </vt:lpstr>
      <vt:lpstr>CONT.. </vt:lpstr>
      <vt:lpstr>CONT.. </vt:lpstr>
      <vt:lpstr> </vt:lpstr>
      <vt:lpstr>Contd ..</vt:lpstr>
      <vt:lpstr>Contd ..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</cp:lastModifiedBy>
  <cp:revision>11</cp:revision>
  <dcterms:created xsi:type="dcterms:W3CDTF">2018-07-20T11:15:58Z</dcterms:created>
  <dcterms:modified xsi:type="dcterms:W3CDTF">2018-07-21T00:21:22Z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