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64" r:id="rId5"/>
    <p:sldId id="282" r:id="rId6"/>
    <p:sldId id="283" r:id="rId7"/>
    <p:sldId id="284" r:id="rId8"/>
    <p:sldId id="285" r:id="rId9"/>
    <p:sldId id="286" r:id="rId10"/>
    <p:sldId id="287" r:id="rId11"/>
    <p:sldId id="292" r:id="rId12"/>
    <p:sldId id="288" r:id="rId13"/>
    <p:sldId id="289" r:id="rId14"/>
    <p:sldId id="290" r:id="rId15"/>
    <p:sldId id="291" r:id="rId16"/>
    <p:sldId id="294" r:id="rId17"/>
    <p:sldId id="293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616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7/21/2018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7/21/2018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7/21/2018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04016/python/what-is-python.html" TargetMode="External"/><Relationship Id="rId2" Type="http://schemas.openxmlformats.org/officeDocument/2006/relationships/hyperlink" Target="https://www.infoworld.com/article/3269582/python/python-developers-profiled-what-you-use-what-you-d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 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304800"/>
            <a:ext cx="10157354" cy="6172200"/>
          </a:xfrm>
        </p:spPr>
        <p:txBody>
          <a:bodyPr/>
          <a:lstStyle/>
          <a:p>
            <a:pPr lvl="1"/>
            <a:r>
              <a:rPr lang="en-US" sz="2400" b="1" dirty="0"/>
              <a:t>LAB </a:t>
            </a:r>
            <a:r>
              <a:rPr lang="en-US" sz="2400" b="1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Write Python program to add two numbers; let it be add.py.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Run it: C:\python add.py ( it does everything, compiler, interpret and display the results)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To create .</a:t>
            </a:r>
            <a:r>
              <a:rPr lang="en-US" sz="2200" dirty="0" err="1">
                <a:sym typeface="Wingdings" panose="05000000000000000000" pitchFamily="2" charset="2"/>
              </a:rPr>
              <a:t>pyc</a:t>
            </a:r>
            <a:r>
              <a:rPr lang="en-US" sz="2200" dirty="0">
                <a:sym typeface="Wingdings" panose="05000000000000000000" pitchFamily="2" charset="2"/>
              </a:rPr>
              <a:t> file: C:\python –m </a:t>
            </a:r>
            <a:r>
              <a:rPr lang="en-US" sz="2200" dirty="0" err="1">
                <a:sym typeface="Wingdings" panose="05000000000000000000" pitchFamily="2" charset="2"/>
              </a:rPr>
              <a:t>py_compile</a:t>
            </a:r>
            <a:r>
              <a:rPr lang="en-US" sz="2200" dirty="0">
                <a:sym typeface="Wingdings" panose="05000000000000000000" pitchFamily="2" charset="2"/>
              </a:rPr>
              <a:t> add.py</a:t>
            </a:r>
          </a:p>
          <a:p>
            <a:pPr lvl="3"/>
            <a:r>
              <a:rPr lang="en-US" sz="2200" dirty="0">
                <a:sym typeface="Wingdings" panose="05000000000000000000" pitchFamily="2" charset="2"/>
              </a:rPr>
              <a:t>-m : is module </a:t>
            </a:r>
          </a:p>
          <a:p>
            <a:pPr lvl="3"/>
            <a:r>
              <a:rPr lang="en-US" sz="2200" dirty="0" err="1">
                <a:sym typeface="Wingdings" panose="05000000000000000000" pitchFamily="2" charset="2"/>
              </a:rPr>
              <a:t>py_compile</a:t>
            </a:r>
            <a:r>
              <a:rPr lang="en-US" sz="2200" dirty="0">
                <a:sym typeface="Wingdings" panose="05000000000000000000" pitchFamily="2" charset="2"/>
              </a:rPr>
              <a:t> : module name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Execute the .</a:t>
            </a:r>
            <a:r>
              <a:rPr lang="en-US" sz="2200" dirty="0" err="1">
                <a:sym typeface="Wingdings" panose="05000000000000000000" pitchFamily="2" charset="2"/>
              </a:rPr>
              <a:t>pyc</a:t>
            </a:r>
            <a:r>
              <a:rPr lang="en-US" sz="2200" dirty="0">
                <a:sym typeface="Wingdings" panose="05000000000000000000" pitchFamily="2" charset="2"/>
              </a:rPr>
              <a:t> C:\python add.cpython-36.pyc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Viewing </a:t>
            </a:r>
            <a:r>
              <a:rPr lang="en-US" sz="2200" dirty="0" err="1">
                <a:sym typeface="Wingdings" panose="05000000000000000000" pitchFamily="2" charset="2"/>
              </a:rPr>
              <a:t>ByteCode</a:t>
            </a:r>
            <a:r>
              <a:rPr lang="en-US" sz="2200" dirty="0">
                <a:sym typeface="Wingdings" panose="05000000000000000000" pitchFamily="2" charset="2"/>
              </a:rPr>
              <a:t>:</a:t>
            </a:r>
          </a:p>
          <a:p>
            <a:pPr lvl="3"/>
            <a:r>
              <a:rPr lang="en-US" sz="2200" dirty="0">
                <a:sym typeface="Wingdings" panose="05000000000000000000" pitchFamily="2" charset="2"/>
              </a:rPr>
              <a:t>C:\python –m dis add.py</a:t>
            </a: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1"/>
            <a:endParaRPr lang="en-US" sz="2200" dirty="0"/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89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304800"/>
            <a:ext cx="10157354" cy="6172200"/>
          </a:xfrm>
        </p:spPr>
        <p:txBody>
          <a:bodyPr/>
          <a:lstStyle/>
          <a:p>
            <a:pPr lvl="1"/>
            <a:r>
              <a:rPr lang="en-US" sz="2400" b="1" dirty="0"/>
              <a:t>Flavors of Python</a:t>
            </a:r>
            <a:endParaRPr lang="en-US" sz="2400" b="1" dirty="0">
              <a:sym typeface="Wingdings" panose="05000000000000000000" pitchFamily="2" charset="2"/>
            </a:endParaRPr>
          </a:p>
          <a:p>
            <a:pPr lvl="2"/>
            <a:r>
              <a:rPr lang="en-US" sz="2200" dirty="0" err="1">
                <a:sym typeface="Wingdings" panose="05000000000000000000" pitchFamily="2" charset="2"/>
              </a:rPr>
              <a:t>CPython</a:t>
            </a:r>
            <a:r>
              <a:rPr lang="en-US" sz="2200" dirty="0">
                <a:sym typeface="Wingdings" panose="05000000000000000000" pitchFamily="2" charset="2"/>
              </a:rPr>
              <a:t>: Standard python compiler implemented in C language.</a:t>
            </a:r>
          </a:p>
          <a:p>
            <a:pPr lvl="2"/>
            <a:r>
              <a:rPr lang="en-US" sz="2200" dirty="0" err="1">
                <a:sym typeface="Wingdings" panose="05000000000000000000" pitchFamily="2" charset="2"/>
              </a:rPr>
              <a:t>JPython</a:t>
            </a:r>
            <a:r>
              <a:rPr lang="en-US" sz="2200" dirty="0">
                <a:sym typeface="Wingdings" panose="05000000000000000000" pitchFamily="2" charset="2"/>
              </a:rPr>
              <a:t>: Implementation of python programming language which is designed to run on Java Platform.</a:t>
            </a:r>
          </a:p>
          <a:p>
            <a:pPr lvl="2"/>
            <a:r>
              <a:rPr lang="en-US" sz="2200" dirty="0" err="1">
                <a:sym typeface="Wingdings" panose="05000000000000000000" pitchFamily="2" charset="2"/>
              </a:rPr>
              <a:t>IronPyhton</a:t>
            </a:r>
            <a:r>
              <a:rPr lang="en-US" sz="2200" dirty="0">
                <a:sym typeface="Wingdings" panose="05000000000000000000" pitchFamily="2" charset="2"/>
              </a:rPr>
              <a:t>: Implementation of python programming language for .NET framework.</a:t>
            </a:r>
          </a:p>
          <a:p>
            <a:pPr lvl="2"/>
            <a:r>
              <a:rPr lang="en-US" sz="2200" dirty="0" err="1">
                <a:sym typeface="Wingdings" panose="05000000000000000000" pitchFamily="2" charset="2"/>
              </a:rPr>
              <a:t>PyPy</a:t>
            </a:r>
            <a:r>
              <a:rPr lang="en-US" sz="2200" dirty="0">
                <a:sym typeface="Wingdings" panose="05000000000000000000" pitchFamily="2" charset="2"/>
              </a:rPr>
              <a:t>: Python implementation using Python language.</a:t>
            </a:r>
          </a:p>
          <a:p>
            <a:pPr lvl="2"/>
            <a:r>
              <a:rPr lang="en-US" sz="2200" dirty="0" err="1">
                <a:sym typeface="Wingdings" panose="05000000000000000000" pitchFamily="2" charset="2"/>
              </a:rPr>
              <a:t>RubyPython</a:t>
            </a:r>
            <a:r>
              <a:rPr lang="en-US" sz="2200" dirty="0">
                <a:sym typeface="Wingdings" panose="05000000000000000000" pitchFamily="2" charset="2"/>
              </a:rPr>
              <a:t>: Bridge between Ruby and Python Interpreter.    </a:t>
            </a:r>
          </a:p>
          <a:p>
            <a:pPr lvl="2"/>
            <a:r>
              <a:rPr lang="en-US" sz="2000" dirty="0"/>
              <a:t>More…  </a:t>
            </a:r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963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304800"/>
            <a:ext cx="10157354" cy="6172200"/>
          </a:xfrm>
        </p:spPr>
        <p:txBody>
          <a:bodyPr/>
          <a:lstStyle/>
          <a:p>
            <a:pPr lvl="1"/>
            <a:r>
              <a:rPr lang="en-US" sz="2400" b="1" dirty="0">
                <a:sym typeface="Wingdings" panose="05000000000000000000" pitchFamily="2" charset="2"/>
              </a:rPr>
              <a:t>LAB: Using ‘help’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Type ‘python’, to invoke shell. 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Type ‘help()’, it will take you to another shell (help shell)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Type ‘topics’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Type any of the listed functions for details.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exit()</a:t>
            </a:r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Type help(print) // without going to “help shell’</a:t>
            </a: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1"/>
            <a:endParaRPr lang="en-US" sz="2200" dirty="0"/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662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304800"/>
            <a:ext cx="10157354" cy="6172200"/>
          </a:xfrm>
        </p:spPr>
        <p:txBody>
          <a:bodyPr/>
          <a:lstStyle/>
          <a:p>
            <a:pPr lvl="1" algn="just"/>
            <a:r>
              <a:rPr lang="en-US" sz="2400" b="1" dirty="0">
                <a:sym typeface="Wingdings" panose="05000000000000000000" pitchFamily="2" charset="2"/>
              </a:rPr>
              <a:t>Where Python falls short</a:t>
            </a:r>
          </a:p>
          <a:p>
            <a:pPr lvl="2" algn="just"/>
            <a:r>
              <a:rPr lang="en-US" dirty="0"/>
              <a:t>Python is a high-level language, so it’s not suitable for system-level programming—device drivers or OS kernels are out of the picture.</a:t>
            </a:r>
            <a:endParaRPr lang="en-US" sz="2200" b="1" dirty="0">
              <a:sym typeface="Wingdings" panose="05000000000000000000" pitchFamily="2" charset="2"/>
            </a:endParaRPr>
          </a:p>
          <a:p>
            <a:pPr lvl="2" algn="just"/>
            <a:r>
              <a:rPr lang="en-US" dirty="0"/>
              <a:t>It’s also not ideal for situations that call for </a:t>
            </a:r>
            <a:r>
              <a:rPr lang="en-US" i="1" dirty="0"/>
              <a:t>cross-platform</a:t>
            </a:r>
            <a:r>
              <a:rPr lang="en-US" dirty="0"/>
              <a:t> standalone binaries. You could build a standalone Python app for Windows, MacOS, and Linux, but not elegantly or simply.</a:t>
            </a:r>
          </a:p>
          <a:p>
            <a:pPr lvl="2" algn="just"/>
            <a:r>
              <a:rPr lang="en-US" dirty="0"/>
              <a:t>Python is not the best choice when speed is an absolute priority in every aspect of the application.</a:t>
            </a: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1"/>
            <a:endParaRPr lang="en-US" sz="2200" dirty="0"/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60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304800"/>
            <a:ext cx="10157354" cy="6172200"/>
          </a:xfrm>
        </p:spPr>
        <p:txBody>
          <a:bodyPr/>
          <a:lstStyle/>
          <a:p>
            <a:pPr lvl="1"/>
            <a:r>
              <a:rPr lang="en-US" sz="2400" b="1" dirty="0">
                <a:sym typeface="Wingdings" panose="05000000000000000000" pitchFamily="2" charset="2"/>
              </a:rPr>
              <a:t>References </a:t>
            </a:r>
          </a:p>
          <a:p>
            <a:pPr lvl="2"/>
            <a:r>
              <a:rPr lang="en-US" sz="2200" dirty="0">
                <a:sym typeface="Wingdings" panose="05000000000000000000" pitchFamily="2" charset="2"/>
                <a:hlinkClick r:id="rId2"/>
              </a:rPr>
              <a:t>https://www.infoworld.com/article/3269582/python/python-developers-profiled-what-you-use-what-you-do.html</a:t>
            </a:r>
            <a:endParaRPr lang="en-US" sz="2200" dirty="0">
              <a:sym typeface="Wingdings" panose="05000000000000000000" pitchFamily="2" charset="2"/>
            </a:endParaRPr>
          </a:p>
          <a:p>
            <a:pPr lvl="2"/>
            <a:r>
              <a:rPr lang="en-US" sz="2200" dirty="0">
                <a:sym typeface="Wingdings" panose="05000000000000000000" pitchFamily="2" charset="2"/>
                <a:hlinkClick r:id="rId3"/>
              </a:rPr>
              <a:t>https://www.infoworld.com/article/3204016/python/what-is-python.html</a:t>
            </a:r>
            <a:endParaRPr lang="en-US" sz="2200" dirty="0">
              <a:sym typeface="Wingdings" panose="05000000000000000000" pitchFamily="2" charset="2"/>
            </a:endParaRP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2"/>
            <a:endParaRPr lang="en-US" sz="2200" dirty="0">
              <a:sym typeface="Wingdings" panose="05000000000000000000" pitchFamily="2" charset="2"/>
            </a:endParaRPr>
          </a:p>
          <a:p>
            <a:pPr lvl="1"/>
            <a:endParaRPr lang="en-US" sz="2200" dirty="0"/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52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b="1" dirty="0"/>
              <a:t>Why USE Python?</a:t>
            </a:r>
          </a:p>
          <a:p>
            <a:pPr lvl="2"/>
            <a:r>
              <a:rPr lang="en-US" b="1" dirty="0"/>
              <a:t>SIMPLE : </a:t>
            </a:r>
            <a:r>
              <a:rPr lang="en-US" dirty="0"/>
              <a:t>simple, feels like reading English sentence. More clarity and less syntax.</a:t>
            </a:r>
          </a:p>
          <a:p>
            <a:pPr lvl="2"/>
            <a:r>
              <a:rPr lang="en-US" b="1" dirty="0"/>
              <a:t>EASY TO LEARN: </a:t>
            </a:r>
            <a:r>
              <a:rPr lang="en-US" dirty="0"/>
              <a:t>Python uses very few keywords.</a:t>
            </a:r>
          </a:p>
          <a:p>
            <a:pPr lvl="2"/>
            <a:r>
              <a:rPr lang="en-US" b="1" dirty="0"/>
              <a:t>DYNAMICALLY TYPED: </a:t>
            </a:r>
            <a:r>
              <a:rPr lang="en-US" dirty="0"/>
              <a:t>no need to declare anything. Assignment binds name to object. </a:t>
            </a:r>
          </a:p>
          <a:p>
            <a:pPr lvl="2"/>
            <a:r>
              <a:rPr lang="en-US" b="1" dirty="0"/>
              <a:t>PLATFORM INDEPENDENT: </a:t>
            </a:r>
            <a:r>
              <a:rPr lang="en-US" dirty="0"/>
              <a:t>Run on all operating systems and hardware, because of its way its complied and interpreted.</a:t>
            </a:r>
          </a:p>
          <a:p>
            <a:pPr lvl="2"/>
            <a:r>
              <a:rPr lang="en-US" b="1" dirty="0"/>
              <a:t>PORTABLE: </a:t>
            </a:r>
            <a:r>
              <a:rPr lang="en-US" dirty="0"/>
              <a:t>Python  programs give same results since they are platform independent.</a:t>
            </a:r>
          </a:p>
          <a:p>
            <a:pPr lvl="2"/>
            <a:r>
              <a:rPr lang="en-US" b="1" dirty="0"/>
              <a:t>PROCEDURE AND OBJECT ORIENTED</a:t>
            </a:r>
          </a:p>
          <a:p>
            <a:pPr lvl="2"/>
            <a:r>
              <a:rPr lang="en-US" b="1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22220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b="1" dirty="0"/>
              <a:t>INTERPRETED: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b="1" dirty="0"/>
              <a:t>EXTENSIBLE: </a:t>
            </a:r>
            <a:r>
              <a:rPr lang="en-US" dirty="0"/>
              <a:t>Programs or pieces of code written in C or C++ can be integrated in to python and executed using PVM.</a:t>
            </a:r>
          </a:p>
          <a:p>
            <a:pPr lvl="2"/>
            <a:r>
              <a:rPr lang="en-US" b="1" dirty="0"/>
              <a:t>EMDEDDABLE:  </a:t>
            </a:r>
            <a:r>
              <a:rPr lang="en-US" dirty="0"/>
              <a:t>We can insert python programs in to C or C++, Delphi, PHP, Java, and .NET programs.</a:t>
            </a:r>
          </a:p>
          <a:p>
            <a:pPr lvl="2"/>
            <a:r>
              <a:rPr lang="en-US" b="1" dirty="0"/>
              <a:t>HUGE LIBRARY: </a:t>
            </a:r>
            <a:r>
              <a:rPr lang="en-US" dirty="0"/>
              <a:t>Python has huge library and are available as modules. ( database, networking, web, GUI etc..)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674E5E-361B-43D3-8788-807511BC1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2209800"/>
            <a:ext cx="83248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b="1" dirty="0"/>
              <a:t>SCRIPTING LANGUAGE: </a:t>
            </a:r>
            <a:r>
              <a:rPr lang="en-US" dirty="0"/>
              <a:t>A scripting language is programming language which does not use a complier for executing the source code. Generally scripting languages performs supporting tasks in bigger applications. </a:t>
            </a:r>
          </a:p>
          <a:p>
            <a:pPr lvl="2"/>
            <a:r>
              <a:rPr lang="en-US" b="1" dirty="0"/>
              <a:t>DATABASE CONNECTIVITY: </a:t>
            </a:r>
            <a:r>
              <a:rPr lang="en-US" dirty="0"/>
              <a:t>Python provides interfaces to connect its program to all major databases like Oracle, Sybase or </a:t>
            </a:r>
            <a:r>
              <a:rPr lang="en-US" dirty="0" err="1"/>
              <a:t>MySql</a:t>
            </a:r>
            <a:r>
              <a:rPr lang="en-US" dirty="0"/>
              <a:t>.</a:t>
            </a:r>
          </a:p>
          <a:p>
            <a:pPr lvl="2"/>
            <a:r>
              <a:rPr lang="en-US" b="1" dirty="0"/>
              <a:t>PACKAGES: </a:t>
            </a:r>
            <a:r>
              <a:rPr lang="en-US" dirty="0"/>
              <a:t>Huge library of Python contains several small applications or small packages which are already developed and immediately available to programmers;</a:t>
            </a:r>
          </a:p>
          <a:p>
            <a:pPr lvl="3"/>
            <a:r>
              <a:rPr lang="en-US" dirty="0" err="1"/>
              <a:t>Argparse</a:t>
            </a:r>
            <a:r>
              <a:rPr lang="en-US" dirty="0"/>
              <a:t> : command line parsing library.</a:t>
            </a:r>
          </a:p>
          <a:p>
            <a:pPr lvl="3"/>
            <a:r>
              <a:rPr lang="en-US" dirty="0" err="1"/>
              <a:t>Botois</a:t>
            </a:r>
            <a:r>
              <a:rPr lang="en-US" dirty="0"/>
              <a:t>: amazon web services library.</a:t>
            </a:r>
          </a:p>
          <a:p>
            <a:pPr lvl="3"/>
            <a:r>
              <a:rPr lang="en-US" dirty="0"/>
              <a:t>Cryptography: offers cryptographic techniques for the programmers.</a:t>
            </a:r>
          </a:p>
          <a:p>
            <a:pPr lvl="3"/>
            <a:r>
              <a:rPr lang="en-US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224689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685800"/>
            <a:ext cx="10157354" cy="5486400"/>
          </a:xfrm>
        </p:spPr>
        <p:txBody>
          <a:bodyPr>
            <a:normAutofit/>
          </a:bodyPr>
          <a:lstStyle/>
          <a:p>
            <a:pPr lvl="1"/>
            <a:r>
              <a:rPr lang="en-US" sz="2400" b="1" dirty="0"/>
              <a:t>What can you do with Python ?</a:t>
            </a:r>
          </a:p>
          <a:p>
            <a:pPr lvl="2"/>
            <a:r>
              <a:rPr lang="en-US" sz="2000" b="1" dirty="0"/>
              <a:t>System Programming</a:t>
            </a:r>
          </a:p>
          <a:p>
            <a:pPr lvl="3" algn="just"/>
            <a:r>
              <a:rPr lang="en-US" dirty="0"/>
              <a:t>Python’s built-in interfaces to operating-system services make it ideal for writing portable, maintainable system-administration tools and utilities. </a:t>
            </a:r>
          </a:p>
          <a:p>
            <a:pPr lvl="3" algn="just"/>
            <a:r>
              <a:rPr lang="en-US" dirty="0"/>
              <a:t>Python programs can search files and directory trees, launch other programs, do parallel processing with processes and threads, and so on.  </a:t>
            </a:r>
          </a:p>
          <a:p>
            <a:pPr lvl="3" algn="just"/>
            <a:r>
              <a:rPr lang="en-US" dirty="0"/>
              <a:t> Support for:   </a:t>
            </a:r>
          </a:p>
          <a:p>
            <a:pPr lvl="4"/>
            <a:r>
              <a:rPr lang="en-US" dirty="0"/>
              <a:t>environment variables, </a:t>
            </a:r>
          </a:p>
          <a:p>
            <a:pPr lvl="4"/>
            <a:r>
              <a:rPr lang="en-US" dirty="0"/>
              <a:t>files, </a:t>
            </a:r>
          </a:p>
          <a:p>
            <a:pPr lvl="4"/>
            <a:r>
              <a:rPr lang="en-US" dirty="0"/>
              <a:t>sockets, </a:t>
            </a:r>
          </a:p>
          <a:p>
            <a:pPr lvl="4"/>
            <a:r>
              <a:rPr lang="en-US" dirty="0"/>
              <a:t>pipes, </a:t>
            </a:r>
          </a:p>
          <a:p>
            <a:pPr lvl="4"/>
            <a:r>
              <a:rPr lang="en-US" dirty="0"/>
              <a:t>processes, </a:t>
            </a:r>
          </a:p>
          <a:p>
            <a:pPr lvl="3" algn="just"/>
            <a:endParaRPr lang="en-US" dirty="0"/>
          </a:p>
          <a:p>
            <a:pPr lvl="3"/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3275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 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4935" y="1552280"/>
            <a:ext cx="10157354" cy="5257800"/>
          </a:xfrm>
        </p:spPr>
        <p:txBody>
          <a:bodyPr>
            <a:normAutofit fontScale="77500" lnSpcReduction="20000"/>
          </a:bodyPr>
          <a:lstStyle/>
          <a:p>
            <a:pPr lvl="2"/>
            <a:r>
              <a:rPr lang="en-US" sz="2300" dirty="0"/>
              <a:t>multiple threads, </a:t>
            </a:r>
          </a:p>
          <a:p>
            <a:pPr lvl="2"/>
            <a:r>
              <a:rPr lang="en-US" sz="2300" dirty="0"/>
              <a:t>regular expression </a:t>
            </a:r>
          </a:p>
          <a:p>
            <a:pPr lvl="2"/>
            <a:r>
              <a:rPr lang="en-US" sz="2300" dirty="0"/>
              <a:t>pattern matching, </a:t>
            </a:r>
          </a:p>
          <a:p>
            <a:pPr lvl="2"/>
            <a:r>
              <a:rPr lang="en-US" sz="2300" dirty="0"/>
              <a:t>command-line arguments, </a:t>
            </a:r>
          </a:p>
          <a:p>
            <a:pPr lvl="2"/>
            <a:r>
              <a:rPr lang="en-US" sz="2300" dirty="0"/>
              <a:t>standard stream interfaces,</a:t>
            </a:r>
          </a:p>
          <a:p>
            <a:pPr lvl="2"/>
            <a:r>
              <a:rPr lang="en-US" sz="2300" dirty="0"/>
              <a:t>shell-command launchers, </a:t>
            </a:r>
          </a:p>
          <a:p>
            <a:pPr lvl="2"/>
            <a:r>
              <a:rPr lang="en-US" sz="2300" dirty="0"/>
              <a:t>filename expansion, </a:t>
            </a:r>
          </a:p>
          <a:p>
            <a:pPr lvl="2"/>
            <a:r>
              <a:rPr lang="en-US" sz="2300" dirty="0"/>
              <a:t>zip file utilities, XML and JSON parsers, CSV file handlers, and more.   </a:t>
            </a:r>
          </a:p>
          <a:p>
            <a:pPr lvl="2"/>
            <a:endParaRPr lang="en-US" sz="1900" dirty="0"/>
          </a:p>
          <a:p>
            <a:pPr lvl="1"/>
            <a:r>
              <a:rPr lang="en-US" sz="2400" b="1" dirty="0"/>
              <a:t>GUI’s</a:t>
            </a:r>
          </a:p>
          <a:p>
            <a:pPr lvl="1"/>
            <a:r>
              <a:rPr lang="en-US" sz="2400" b="1" dirty="0"/>
              <a:t>Component integration</a:t>
            </a:r>
          </a:p>
          <a:p>
            <a:pPr lvl="1"/>
            <a:r>
              <a:rPr lang="en-US" sz="2400" b="1" dirty="0"/>
              <a:t>Rapid Prototyping</a:t>
            </a:r>
          </a:p>
          <a:p>
            <a:pPr lvl="1"/>
            <a:r>
              <a:rPr lang="en-US" sz="2400" b="1" dirty="0"/>
              <a:t>Numeric and Scientific Programming</a:t>
            </a:r>
          </a:p>
          <a:p>
            <a:pPr lvl="1"/>
            <a:endParaRPr lang="en-US" sz="2200" b="1" dirty="0"/>
          </a:p>
          <a:p>
            <a:pPr marL="426645" lvl="1" indent="0">
              <a:buNone/>
            </a:pPr>
            <a:r>
              <a:rPr lang="en-US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262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 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4935" y="1371600"/>
            <a:ext cx="10084877" cy="56388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200" b="1" dirty="0"/>
              <a:t>Internet Scripting: </a:t>
            </a:r>
            <a:r>
              <a:rPr lang="en-US" sz="1900" dirty="0"/>
              <a:t>Python comes with standard Internet modules that allow Python programs to perform a wide variety of networking tasks, in client and server modes. </a:t>
            </a:r>
          </a:p>
          <a:p>
            <a:pPr lvl="2"/>
            <a:r>
              <a:rPr lang="en-US" dirty="0"/>
              <a:t>	</a:t>
            </a:r>
            <a:r>
              <a:rPr lang="en-US" sz="1900" dirty="0"/>
              <a:t>Scripts can communicate over sockets</a:t>
            </a:r>
            <a:r>
              <a:rPr lang="en-US" dirty="0"/>
              <a:t>:</a:t>
            </a:r>
          </a:p>
          <a:p>
            <a:pPr lvl="3"/>
            <a:r>
              <a:rPr lang="en-US" sz="1900" dirty="0"/>
              <a:t>extract form information sent to server-side CGI scripts; </a:t>
            </a:r>
          </a:p>
          <a:p>
            <a:pPr lvl="3"/>
            <a:r>
              <a:rPr lang="en-US" sz="1900" dirty="0"/>
              <a:t>transfer files by FTP; </a:t>
            </a:r>
          </a:p>
          <a:p>
            <a:pPr lvl="3"/>
            <a:r>
              <a:rPr lang="en-US" sz="1900" dirty="0"/>
              <a:t>parse and generate XML and JSON documents; </a:t>
            </a:r>
          </a:p>
          <a:p>
            <a:pPr lvl="3"/>
            <a:r>
              <a:rPr lang="en-US" sz="1900" dirty="0"/>
              <a:t>send, receive, compose, and parse email;</a:t>
            </a:r>
          </a:p>
          <a:p>
            <a:pPr lvl="3"/>
            <a:r>
              <a:rPr lang="en-US" sz="1900" dirty="0"/>
              <a:t>fetch web pages by URLs; </a:t>
            </a:r>
          </a:p>
          <a:p>
            <a:pPr lvl="3"/>
            <a:r>
              <a:rPr lang="en-US" sz="1900" dirty="0"/>
              <a:t>parse the HTML of fetched web pages; </a:t>
            </a:r>
          </a:p>
          <a:p>
            <a:pPr lvl="3"/>
            <a:r>
              <a:rPr lang="en-US" sz="1900" dirty="0"/>
              <a:t>communicate over XML-RPC, SOAP, and Telnet; and more. </a:t>
            </a:r>
          </a:p>
          <a:p>
            <a:pPr lvl="3"/>
            <a:endParaRPr lang="en-US" dirty="0"/>
          </a:p>
          <a:p>
            <a:pPr marL="426645" lvl="1" indent="0">
              <a:buNone/>
            </a:pPr>
            <a:r>
              <a:rPr lang="en-US" dirty="0"/>
              <a:t>      Python’s libraries make these tasks remarkably simple. </a:t>
            </a:r>
            <a:endParaRPr lang="en-US" b="1" dirty="0"/>
          </a:p>
          <a:p>
            <a:pPr marL="426645" lvl="1" indent="0">
              <a:buNone/>
            </a:pPr>
            <a:endParaRPr lang="en-US" sz="2200" b="1" dirty="0"/>
          </a:p>
          <a:p>
            <a:pPr marL="426645" lvl="1" indent="0">
              <a:buNone/>
            </a:pPr>
            <a:r>
              <a:rPr lang="en-US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2556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 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4935" y="1371600"/>
            <a:ext cx="10084877" cy="5638800"/>
          </a:xfrm>
        </p:spPr>
        <p:txBody>
          <a:bodyPr>
            <a:normAutofit/>
          </a:bodyPr>
          <a:lstStyle/>
          <a:p>
            <a:pPr marL="426645" lvl="1" indent="0">
              <a:buNone/>
            </a:pPr>
            <a:r>
              <a:rPr lang="en-US" sz="2400" b="1" dirty="0"/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EBFBA4-4B27-405C-9BD7-244041E4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1514475"/>
            <a:ext cx="7924800" cy="49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4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304800"/>
            <a:ext cx="10157354" cy="6172200"/>
          </a:xfrm>
        </p:spPr>
        <p:txBody>
          <a:bodyPr/>
          <a:lstStyle/>
          <a:p>
            <a:pPr lvl="1"/>
            <a:r>
              <a:rPr lang="en-US" sz="2400" b="1" dirty="0"/>
              <a:t>EXECUTION OF A PYTHON PROGRAM</a:t>
            </a:r>
          </a:p>
          <a:p>
            <a:pPr lvl="2"/>
            <a:r>
              <a:rPr lang="en-US" sz="2000" dirty="0"/>
              <a:t>Python programs have .</a:t>
            </a:r>
            <a:r>
              <a:rPr lang="en-US" sz="2000" dirty="0" err="1"/>
              <a:t>py</a:t>
            </a:r>
            <a:r>
              <a:rPr lang="en-US" sz="2000" dirty="0"/>
              <a:t> extension and its byte code .</a:t>
            </a:r>
            <a:r>
              <a:rPr lang="en-US" sz="2000" dirty="0" err="1"/>
              <a:t>pyc</a:t>
            </a:r>
            <a:endParaRPr lang="en-US" sz="2000" dirty="0"/>
          </a:p>
          <a:p>
            <a:pPr lvl="2"/>
            <a:r>
              <a:rPr lang="en-US" sz="2000" dirty="0"/>
              <a:t>Compile the program with python compiler into another code called byte code. ( </a:t>
            </a:r>
            <a:r>
              <a:rPr lang="en-US" sz="2000" dirty="0" err="1"/>
              <a:t>pyc</a:t>
            </a:r>
            <a:r>
              <a:rPr lang="en-US" sz="2000" dirty="0"/>
              <a:t> – python compiled file )</a:t>
            </a:r>
          </a:p>
          <a:p>
            <a:pPr lvl="2"/>
            <a:r>
              <a:rPr lang="en-US" sz="2000" dirty="0"/>
              <a:t>Convert byte code to machine code using PVM. ( Python Virtual Machine ) PVM uses interpreter to understands the byte code and converts to machine code.</a:t>
            </a:r>
          </a:p>
          <a:p>
            <a:pPr lvl="2"/>
            <a:r>
              <a:rPr lang="en-US" sz="2000" dirty="0"/>
              <a:t>Interpreter translates the program source code line by line. So it is slow. </a:t>
            </a:r>
          </a:p>
          <a:p>
            <a:pPr marL="853290" lvl="2" indent="0">
              <a:buNone/>
            </a:pPr>
            <a:endParaRPr lang="en-US" sz="2200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349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88</TotalTime>
  <Words>785</Words>
  <Application>Microsoft Office PowerPoint</Application>
  <PresentationFormat>Custom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</vt:lpstr>
      <vt:lpstr>Books 16x9</vt:lpstr>
      <vt:lpstr>PYTHON FUNDAMENTALS</vt:lpstr>
      <vt:lpstr> </vt:lpstr>
      <vt:lpstr>CONT.. </vt:lpstr>
      <vt:lpstr>CONT.. </vt:lpstr>
      <vt:lpstr> </vt:lpstr>
      <vt:lpstr>Contd ..</vt:lpstr>
      <vt:lpstr>Contd ..</vt:lpstr>
      <vt:lpstr>Contd ..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Bhari, Gururaja</dc:creator>
  <cp:lastModifiedBy>Bhari, Gururaja</cp:lastModifiedBy>
  <cp:revision>13</cp:revision>
  <dcterms:created xsi:type="dcterms:W3CDTF">2018-07-20T11:15:58Z</dcterms:created>
  <dcterms:modified xsi:type="dcterms:W3CDTF">2018-07-21T02:45:09Z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