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82" r:id="rId17"/>
    <p:sldId id="28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397291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58224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401081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71767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282265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13602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378828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6488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02124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91743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6590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16601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0AFB3-FF58-4B33-AB4C-3522A48A77DD}" type="datetimeFigureOut">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401146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0AFB3-FF58-4B33-AB4C-3522A48A77DD}" type="datetimeFigureOut">
              <a:rPr lang="en-IN" smtClean="0"/>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36820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380AFB3-FF58-4B33-AB4C-3522A48A77DD}" type="datetimeFigureOut">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90173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4325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98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0AFB3-FF58-4B33-AB4C-3522A48A77DD}" type="datetimeFigureOut">
              <a:rPr lang="en-IN" smtClean="0"/>
              <a:t>10-02-2022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8BC1F3-A196-46CE-A2FB-EA93009030D5}" type="slidenum">
              <a:rPr lang="en-IN" smtClean="0"/>
              <a:t>‹#›</a:t>
            </a:fld>
            <a:endParaRPr lang="en-IN"/>
          </a:p>
        </p:txBody>
      </p:sp>
    </p:spTree>
    <p:extLst>
      <p:ext uri="{BB962C8B-B14F-4D97-AF65-F5344CB8AC3E}">
        <p14:creationId xmlns:p14="http://schemas.microsoft.com/office/powerpoint/2010/main" val="1933165119"/>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29080" y="1626870"/>
            <a:ext cx="8378825" cy="521970"/>
          </a:xfrm>
          <a:prstGeom prst="rect">
            <a:avLst/>
          </a:prstGeom>
          <a:noFill/>
        </p:spPr>
        <p:txBody>
          <a:bodyPr wrap="square" rtlCol="0" anchor="t">
            <a:spAutoFit/>
          </a:bodyPr>
          <a:lstStyle/>
          <a:p>
            <a:r>
              <a:rPr lang="en-US" sz="2800" b="1" dirty="0">
                <a:latin typeface="Times New Roman" panose="02020603050405020304"/>
                <a:cs typeface="Times New Roman" panose="02020603050405020304"/>
                <a:sym typeface="+mn-ea"/>
              </a:rPr>
              <a:t>Department of Electrical and Electronics Engineering</a:t>
            </a:r>
            <a:endParaRPr lang="en-US" sz="2800"/>
          </a:p>
        </p:txBody>
      </p:sp>
      <p:pic>
        <p:nvPicPr>
          <p:cNvPr id="6" name="Picture 5" descr="logo"/>
          <p:cNvPicPr>
            <a:picLocks noChangeAspect="1"/>
          </p:cNvPicPr>
          <p:nvPr/>
        </p:nvPicPr>
        <p:blipFill>
          <a:blip r:embed="rId2"/>
          <a:stretch>
            <a:fillRect/>
          </a:stretch>
        </p:blipFill>
        <p:spPr>
          <a:xfrm>
            <a:off x="1309370" y="142240"/>
            <a:ext cx="9810115" cy="1540510"/>
          </a:xfrm>
          <a:prstGeom prst="rect">
            <a:avLst/>
          </a:prstGeom>
        </p:spPr>
      </p:pic>
      <p:sp>
        <p:nvSpPr>
          <p:cNvPr id="7" name="Text Box 6"/>
          <p:cNvSpPr txBox="1"/>
          <p:nvPr/>
        </p:nvSpPr>
        <p:spPr>
          <a:xfrm>
            <a:off x="1683385" y="2280285"/>
            <a:ext cx="8223885" cy="2122805"/>
          </a:xfrm>
          <a:prstGeom prst="rect">
            <a:avLst/>
          </a:prstGeom>
          <a:noFill/>
        </p:spPr>
        <p:txBody>
          <a:bodyPr wrap="square" rtlCol="0" anchor="t">
            <a:spAutoFit/>
          </a:bodyPr>
          <a:lstStyle/>
          <a:p>
            <a:pPr algn="ctr"/>
            <a:r>
              <a:rPr lang="en-US" sz="3600" b="1" dirty="0">
                <a:solidFill>
                  <a:schemeClr val="tx2"/>
                </a:solidFill>
                <a:sym typeface="+mn-ea"/>
              </a:rPr>
              <a:t>   </a:t>
            </a:r>
            <a:r>
              <a:rPr lang="en-US" sz="3200" dirty="0">
                <a:solidFill>
                  <a:schemeClr val="tx2"/>
                </a:solidFill>
                <a:sym typeface="+mn-ea"/>
              </a:rPr>
              <a:t>Internship presentation</a:t>
            </a:r>
          </a:p>
          <a:p>
            <a:pPr algn="ctr"/>
            <a:r>
              <a:rPr lang="en-US" sz="3200" dirty="0">
                <a:solidFill>
                  <a:schemeClr val="tx2"/>
                </a:solidFill>
                <a:sym typeface="+mn-ea"/>
              </a:rPr>
              <a:t>on </a:t>
            </a:r>
            <a:endParaRPr lang="en-US" sz="2800" b="1" dirty="0">
              <a:solidFill>
                <a:schemeClr val="tx2"/>
              </a:solidFill>
              <a:sym typeface="+mn-ea"/>
            </a:endParaRPr>
          </a:p>
          <a:p>
            <a:pPr algn="ctr"/>
            <a:r>
              <a:rPr lang="en-US" sz="3200" b="1" dirty="0">
                <a:solidFill>
                  <a:schemeClr val="tx2"/>
                </a:solidFill>
                <a:sym typeface="+mn-ea"/>
              </a:rPr>
              <a:t>RENEWABLE ENERGY SOURCES AND </a:t>
            </a:r>
          </a:p>
          <a:p>
            <a:pPr algn="ctr"/>
            <a:r>
              <a:rPr lang="en-US" sz="3200" b="1" dirty="0">
                <a:solidFill>
                  <a:schemeClr val="tx2"/>
                </a:solidFill>
                <a:sym typeface="+mn-ea"/>
              </a:rPr>
              <a:t>GRID INTEGRATION</a:t>
            </a:r>
          </a:p>
        </p:txBody>
      </p:sp>
      <p:sp>
        <p:nvSpPr>
          <p:cNvPr id="8" name="Text Box 7"/>
          <p:cNvSpPr txBox="1"/>
          <p:nvPr/>
        </p:nvSpPr>
        <p:spPr>
          <a:xfrm>
            <a:off x="8449945" y="6000750"/>
            <a:ext cx="3580130" cy="7067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sz="1600" dirty="0">
                <a:latin typeface="Times New Roman" panose="02020603050405020304" pitchFamily="18" charset="0"/>
                <a:cs typeface="Times New Roman" panose="02020603050405020304" pitchFamily="18" charset="0"/>
                <a:sym typeface="+mn-ea"/>
              </a:rPr>
              <a:t>H</a:t>
            </a:r>
            <a:r>
              <a:rPr lang="en-IN" sz="1600" dirty="0">
                <a:latin typeface="Times New Roman" panose="02020603050405020304" pitchFamily="18" charset="0"/>
                <a:cs typeface="Times New Roman" panose="02020603050405020304" pitchFamily="18" charset="0"/>
                <a:sym typeface="+mn-ea"/>
              </a:rPr>
              <a:t>EAD OF THE</a:t>
            </a:r>
            <a:r>
              <a:rPr lang="en-US" altLang="en-IN"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DEPARTMENT</a:t>
            </a:r>
            <a:endParaRPr lang="en-IN" sz="16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sym typeface="+mn-ea"/>
              </a:rPr>
              <a:t>Dr K.Santhi</a:t>
            </a:r>
            <a:endParaRPr lang="en-US" sz="2400">
              <a:latin typeface="Times New Roman" panose="02020603050405020304" pitchFamily="18" charset="0"/>
              <a:cs typeface="Times New Roman" panose="02020603050405020304" pitchFamily="18" charset="0"/>
            </a:endParaRPr>
          </a:p>
        </p:txBody>
      </p:sp>
      <p:sp>
        <p:nvSpPr>
          <p:cNvPr id="10" name="Text Box 9"/>
          <p:cNvSpPr txBox="1"/>
          <p:nvPr/>
        </p:nvSpPr>
        <p:spPr>
          <a:xfrm>
            <a:off x="4910793" y="4534535"/>
            <a:ext cx="2916555" cy="1845310"/>
          </a:xfrm>
          <a:prstGeom prst="rect">
            <a:avLst/>
          </a:prstGeom>
          <a:noFill/>
        </p:spPr>
        <p:txBody>
          <a:bodyPr wrap="square" rtlCol="0" anchor="t">
            <a:spAutoFit/>
          </a:bodyPr>
          <a:lstStyle/>
          <a:p>
            <a:r>
              <a:rPr lang="en-US" dirty="0">
                <a:solidFill>
                  <a:schemeClr val="tx1"/>
                </a:solidFill>
                <a:latin typeface="Times New Roman" panose="02020603050405020304"/>
                <a:cs typeface="Times New Roman" panose="02020603050405020304"/>
                <a:sym typeface="+mn-ea"/>
              </a:rPr>
              <a:t>Presented By</a:t>
            </a:r>
            <a:r>
              <a:rPr lang="en-US" b="1" dirty="0">
                <a:solidFill>
                  <a:schemeClr val="tx1"/>
                </a:solidFill>
                <a:latin typeface="Times New Roman" panose="02020603050405020304"/>
                <a:cs typeface="Times New Roman" panose="02020603050405020304"/>
                <a:sym typeface="+mn-ea"/>
              </a:rPr>
              <a:t> </a:t>
            </a:r>
            <a:endParaRPr lang="en-US" b="1" dirty="0">
              <a:solidFill>
                <a:schemeClr val="tx1"/>
              </a:solidFill>
              <a:latin typeface="Times New Roman" panose="02020603050405020304"/>
              <a:cs typeface="Times New Roman" panose="02020603050405020304"/>
            </a:endParaRPr>
          </a:p>
          <a:p>
            <a:r>
              <a:rPr lang="en-US" sz="2400" dirty="0" err="1">
                <a:solidFill>
                  <a:schemeClr val="tx1"/>
                </a:solidFill>
                <a:latin typeface="Times New Roman" panose="02020603050405020304"/>
                <a:cs typeface="Times New Roman" panose="02020603050405020304"/>
                <a:sym typeface="+mn-ea"/>
              </a:rPr>
              <a:t>V.</a:t>
            </a:r>
            <a:r>
              <a:rPr lang="en-US" sz="2400" dirty="0" err="1">
                <a:latin typeface="Times New Roman" panose="02020603050405020304"/>
                <a:cs typeface="Times New Roman" panose="02020603050405020304"/>
                <a:sym typeface="+mn-ea"/>
              </a:rPr>
              <a:t>Lakshman</a:t>
            </a:r>
            <a:endParaRPr lang="en-US" sz="2400" dirty="0">
              <a:solidFill>
                <a:schemeClr val="tx1"/>
              </a:solidFill>
              <a:latin typeface="Times New Roman" panose="02020603050405020304"/>
              <a:cs typeface="Times New Roman" panose="02020603050405020304"/>
            </a:endParaRPr>
          </a:p>
          <a:p>
            <a:r>
              <a:rPr lang="en-US" sz="2400" dirty="0">
                <a:solidFill>
                  <a:schemeClr val="tx1"/>
                </a:solidFill>
                <a:latin typeface="Times New Roman" panose="02020603050405020304"/>
                <a:cs typeface="Times New Roman" panose="02020603050405020304"/>
                <a:sym typeface="+mn-ea"/>
              </a:rPr>
              <a:t>18WJ1A02B2</a:t>
            </a:r>
            <a:endParaRPr lang="en-US" sz="2400" dirty="0">
              <a:solidFill>
                <a:schemeClr val="tx1"/>
              </a:solidFill>
              <a:latin typeface="Times New Roman" panose="02020603050405020304"/>
              <a:cs typeface="Times New Roman" panose="02020603050405020304"/>
            </a:endParaRPr>
          </a:p>
          <a:p>
            <a:r>
              <a:rPr lang="en-US" sz="2400" dirty="0">
                <a:solidFill>
                  <a:schemeClr val="tx1"/>
                </a:solidFill>
                <a:latin typeface="Times New Roman" panose="02020603050405020304"/>
                <a:cs typeface="Times New Roman" panose="02020603050405020304"/>
                <a:sym typeface="+mn-ea"/>
              </a:rPr>
              <a:t>EEE -2</a:t>
            </a:r>
            <a:endParaRPr lang="en-US" sz="2400" dirty="0">
              <a:solidFill>
                <a:schemeClr val="tx1"/>
              </a:solidFill>
              <a:latin typeface="Times New Roman" panose="02020603050405020304"/>
              <a:cs typeface="Times New Roman" panose="02020603050405020304"/>
            </a:endParaRPr>
          </a:p>
          <a:p>
            <a:endParaRPr lang="en-US" sz="2400" dirty="0">
              <a:solidFill>
                <a:schemeClr val="tx1"/>
              </a:solidFill>
              <a:latin typeface="Times New Roman" panose="02020603050405020304"/>
              <a:cs typeface="Times New Roman" panose="02020603050405020304"/>
            </a:endParaRPr>
          </a:p>
        </p:txBody>
      </p:sp>
      <p:sp>
        <p:nvSpPr>
          <p:cNvPr id="9" name="Footer Placeholder 4">
            <a:extLst>
              <a:ext uri="{FF2B5EF4-FFF2-40B4-BE49-F238E27FC236}">
                <a16:creationId xmlns:a16="http://schemas.microsoft.com/office/drawing/2014/main" id="{CF051966-80BA-4C04-B3A6-C90E23695F8C}"/>
              </a:ext>
            </a:extLst>
          </p:cNvPr>
          <p:cNvSpPr>
            <a:spLocks noGrp="1"/>
          </p:cNvSpPr>
          <p:nvPr>
            <p:ph type="ftr" sz="quarter" idx="11"/>
          </p:nvPr>
        </p:nvSpPr>
        <p:spPr>
          <a:xfrm>
            <a:off x="71718"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18WJ1A0209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1AB4-7BD5-4B83-8E2E-13EED51F92BD}"/>
              </a:ext>
            </a:extLst>
          </p:cNvPr>
          <p:cNvSpPr>
            <a:spLocks noGrp="1"/>
          </p:cNvSpPr>
          <p:nvPr>
            <p:ph type="title"/>
          </p:nvPr>
        </p:nvSpPr>
        <p:spPr/>
        <p:txBody>
          <a:bodyPr/>
          <a:lstStyle/>
          <a:p>
            <a:r>
              <a:rPr lang="it-IT" b="1" dirty="0">
                <a:solidFill>
                  <a:srgbClr val="FF0000"/>
                </a:solidFill>
              </a:rPr>
              <a:t>Solar Energy Scenario in India</a:t>
            </a:r>
            <a:endParaRPr lang="en-IN" b="1" dirty="0">
              <a:solidFill>
                <a:srgbClr val="FF0000"/>
              </a:solidFill>
            </a:endParaRPr>
          </a:p>
        </p:txBody>
      </p:sp>
      <p:sp>
        <p:nvSpPr>
          <p:cNvPr id="3" name="Content Placeholder 2">
            <a:extLst>
              <a:ext uri="{FF2B5EF4-FFF2-40B4-BE49-F238E27FC236}">
                <a16:creationId xmlns:a16="http://schemas.microsoft.com/office/drawing/2014/main" id="{AA28511A-434D-454D-B73C-6163A9AB6445}"/>
              </a:ext>
            </a:extLst>
          </p:cNvPr>
          <p:cNvSpPr>
            <a:spLocks noGrp="1"/>
          </p:cNvSpPr>
          <p:nvPr>
            <p:ph idx="1"/>
          </p:nvPr>
        </p:nvSpPr>
        <p:spPr/>
        <p:txBody>
          <a:bodyPr>
            <a:normAutofit/>
          </a:bodyPr>
          <a:lstStyle/>
          <a:p>
            <a:r>
              <a:rPr lang="en-US" dirty="0"/>
              <a:t>The Sun has been worshiped as a life-giver to our planet since ancient times. The industrial ages gave us the understanding of sunlight as an energy source. India is endowed with vast solar energy potential. About 5,000 trillion kWh per year energy is incident over India's land area with most parts receiving 4-7 kWh per sq. m per day. Solar also provides the ability to generate power on a distributed basis and enables rapid capacity addition with short lead times. Off-grid decentralized and low temperature applications will be advantageous from a rural electrification perspective and meeting other energy needs for power and heating and cooling in both rural and urban areas. From an energy security perspective, solar is the most secure of all sources, since it is abundantly available. Theoretically, a small fraction of the total incident solar energy (if captured effectively) can meet the entire country's power requirements.</a:t>
            </a:r>
            <a:endParaRPr lang="en-IN" dirty="0"/>
          </a:p>
        </p:txBody>
      </p:sp>
      <p:sp>
        <p:nvSpPr>
          <p:cNvPr id="6" name="Footer Placeholder 4">
            <a:extLst>
              <a:ext uri="{FF2B5EF4-FFF2-40B4-BE49-F238E27FC236}">
                <a16:creationId xmlns:a16="http://schemas.microsoft.com/office/drawing/2014/main" id="{B7AB718F-3334-4DB6-9826-A6633001BFC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68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dia added 10 GW of solar and wind capacity in the first nine months of  2021: Report - The Economic Times">
            <a:extLst>
              <a:ext uri="{FF2B5EF4-FFF2-40B4-BE49-F238E27FC236}">
                <a16:creationId xmlns:a16="http://schemas.microsoft.com/office/drawing/2014/main" id="{EADD967E-3ABE-455B-96A8-BD3D74861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70" y="265579"/>
            <a:ext cx="9688606" cy="613611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8D2ADFC-A6C6-469C-9E3B-EC2F3E104945}"/>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64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6CB-4D51-4E2D-A8AE-E769932E0749}"/>
              </a:ext>
            </a:extLst>
          </p:cNvPr>
          <p:cNvSpPr>
            <a:spLocks noGrp="1"/>
          </p:cNvSpPr>
          <p:nvPr>
            <p:ph type="title"/>
          </p:nvPr>
        </p:nvSpPr>
        <p:spPr/>
        <p:txBody>
          <a:bodyPr/>
          <a:lstStyle/>
          <a:p>
            <a:r>
              <a:rPr lang="en-IN" b="1" dirty="0">
                <a:solidFill>
                  <a:srgbClr val="FF0000"/>
                </a:solidFill>
              </a:rPr>
              <a:t>Grid Connected Overview:</a:t>
            </a:r>
          </a:p>
        </p:txBody>
      </p:sp>
      <p:sp>
        <p:nvSpPr>
          <p:cNvPr id="3" name="Content Placeholder 2">
            <a:extLst>
              <a:ext uri="{FF2B5EF4-FFF2-40B4-BE49-F238E27FC236}">
                <a16:creationId xmlns:a16="http://schemas.microsoft.com/office/drawing/2014/main" id="{51545CA2-D3F5-497A-AEA6-8DBCEE7239CB}"/>
              </a:ext>
            </a:extLst>
          </p:cNvPr>
          <p:cNvSpPr>
            <a:spLocks noGrp="1"/>
          </p:cNvSpPr>
          <p:nvPr>
            <p:ph idx="1"/>
          </p:nvPr>
        </p:nvSpPr>
        <p:spPr>
          <a:xfrm>
            <a:off x="685801" y="1775013"/>
            <a:ext cx="10131425" cy="4016188"/>
          </a:xfrm>
        </p:spPr>
        <p:txBody>
          <a:bodyPr>
            <a:normAutofit/>
          </a:bodyPr>
          <a:lstStyle/>
          <a:p>
            <a:pPr marL="0" indent="0">
              <a:buNone/>
            </a:pPr>
            <a:r>
              <a:rPr lang="en-US" sz="1800" dirty="0"/>
              <a:t>Solar power sector in India has emerged as a fast upcoming section</a:t>
            </a:r>
          </a:p>
          <a:p>
            <a:pPr marL="0" indent="0">
              <a:buNone/>
            </a:pPr>
            <a:r>
              <a:rPr lang="en-US" sz="1800" dirty="0"/>
              <a:t> in last few years.</a:t>
            </a:r>
          </a:p>
          <a:p>
            <a:pPr marL="0" indent="0">
              <a:buNone/>
            </a:pPr>
            <a:r>
              <a:rPr lang="en-US" sz="1800" dirty="0"/>
              <a:t> It supports the government agenda of sustainable growth, while,</a:t>
            </a:r>
          </a:p>
          <a:p>
            <a:pPr marL="0" indent="0">
              <a:buNone/>
            </a:pPr>
            <a:r>
              <a:rPr lang="en-US" sz="1800" dirty="0"/>
              <a:t> emerging as an integral part of the solution to meet the nation’s</a:t>
            </a:r>
          </a:p>
          <a:p>
            <a:pPr marL="0" indent="0">
              <a:buNone/>
            </a:pPr>
            <a:r>
              <a:rPr lang="en-US" sz="1800" dirty="0"/>
              <a:t> energy needs and an essential player for energy security.</a:t>
            </a:r>
          </a:p>
          <a:p>
            <a:endParaRPr lang="en-IN" sz="1800" dirty="0"/>
          </a:p>
        </p:txBody>
      </p:sp>
      <p:sp>
        <p:nvSpPr>
          <p:cNvPr id="6" name="Footer Placeholder 4">
            <a:extLst>
              <a:ext uri="{FF2B5EF4-FFF2-40B4-BE49-F238E27FC236}">
                <a16:creationId xmlns:a16="http://schemas.microsoft.com/office/drawing/2014/main" id="{45C2BA74-FDDC-4F97-BE7B-CF331BA663F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Renewable Energy Sources - Material.pdf and 2 more pages - Personal - Microsoft​ Edge 1_20_2022 2_28_38 PM">
            <a:extLst>
              <a:ext uri="{FF2B5EF4-FFF2-40B4-BE49-F238E27FC236}">
                <a16:creationId xmlns:a16="http://schemas.microsoft.com/office/drawing/2014/main" id="{9C0FEE84-8DBA-4EC1-9566-CE8ACEA1551A}"/>
              </a:ext>
            </a:extLst>
          </p:cNvPr>
          <p:cNvPicPr>
            <a:picLocks noChangeAspect="1"/>
          </p:cNvPicPr>
          <p:nvPr/>
        </p:nvPicPr>
        <p:blipFill>
          <a:blip r:embed="rId2"/>
          <a:stretch>
            <a:fillRect/>
          </a:stretch>
        </p:blipFill>
        <p:spPr>
          <a:xfrm>
            <a:off x="7006253" y="2303984"/>
            <a:ext cx="5206218" cy="2160439"/>
          </a:xfrm>
          <a:prstGeom prst="rect">
            <a:avLst/>
          </a:prstGeom>
        </p:spPr>
      </p:pic>
      <p:pic>
        <p:nvPicPr>
          <p:cNvPr id="5" name="Picture 4" descr="Renewable Energy Sources - Material.pdf and 2 more pages - Personal - Microsoft​ Edge 1_20_2022 2_28_51 PM">
            <a:extLst>
              <a:ext uri="{FF2B5EF4-FFF2-40B4-BE49-F238E27FC236}">
                <a16:creationId xmlns:a16="http://schemas.microsoft.com/office/drawing/2014/main" id="{064CD9E8-17D5-4558-A488-1616C0895C28}"/>
              </a:ext>
            </a:extLst>
          </p:cNvPr>
          <p:cNvPicPr>
            <a:picLocks noChangeAspect="1"/>
          </p:cNvPicPr>
          <p:nvPr/>
        </p:nvPicPr>
        <p:blipFill>
          <a:blip r:embed="rId3"/>
          <a:stretch>
            <a:fillRect/>
          </a:stretch>
        </p:blipFill>
        <p:spPr>
          <a:xfrm>
            <a:off x="7006253" y="4452189"/>
            <a:ext cx="5235688" cy="1409887"/>
          </a:xfrm>
          <a:prstGeom prst="rect">
            <a:avLst/>
          </a:prstGeom>
        </p:spPr>
      </p:pic>
    </p:spTree>
    <p:extLst>
      <p:ext uri="{BB962C8B-B14F-4D97-AF65-F5344CB8AC3E}">
        <p14:creationId xmlns:p14="http://schemas.microsoft.com/office/powerpoint/2010/main" val="210195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FB51-72EC-4EA7-B56E-388008B13343}"/>
              </a:ext>
            </a:extLst>
          </p:cNvPr>
          <p:cNvSpPr>
            <a:spLocks noGrp="1"/>
          </p:cNvSpPr>
          <p:nvPr>
            <p:ph type="title"/>
          </p:nvPr>
        </p:nvSpPr>
        <p:spPr/>
        <p:txBody>
          <a:bodyPr/>
          <a:lstStyle/>
          <a:p>
            <a:r>
              <a:rPr lang="it-IT" b="1" dirty="0">
                <a:solidFill>
                  <a:srgbClr val="FF0000"/>
                </a:solidFill>
              </a:rPr>
              <a:t>Wind Energy Scenario in India</a:t>
            </a:r>
            <a:endParaRPr lang="en-IN" b="1" dirty="0">
              <a:solidFill>
                <a:srgbClr val="FF0000"/>
              </a:solidFill>
            </a:endParaRPr>
          </a:p>
        </p:txBody>
      </p:sp>
      <p:pic>
        <p:nvPicPr>
          <p:cNvPr id="9" name="Content Placeholder 8">
            <a:extLst>
              <a:ext uri="{FF2B5EF4-FFF2-40B4-BE49-F238E27FC236}">
                <a16:creationId xmlns:a16="http://schemas.microsoft.com/office/drawing/2014/main" id="{50721777-A96F-430B-B2CC-49629E3391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750" t="15318" r="30647" b="17519"/>
          <a:stretch/>
        </p:blipFill>
        <p:spPr>
          <a:xfrm>
            <a:off x="1837763" y="1690687"/>
            <a:ext cx="5364604" cy="4871478"/>
          </a:xfrm>
        </p:spPr>
      </p:pic>
      <p:sp>
        <p:nvSpPr>
          <p:cNvPr id="10" name="Footer Placeholder 4">
            <a:extLst>
              <a:ext uri="{FF2B5EF4-FFF2-40B4-BE49-F238E27FC236}">
                <a16:creationId xmlns:a16="http://schemas.microsoft.com/office/drawing/2014/main" id="{A409A7A9-E17F-4366-9F33-7F6C9FC1FE5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34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240"/>
          </a:xfrm>
        </p:spPr>
        <p:txBody>
          <a:bodyPr>
            <a:normAutofit/>
          </a:bodyPr>
          <a:lstStyle/>
          <a:p>
            <a:r>
              <a:rPr lang="en-US" b="1" u="sng" dirty="0">
                <a:latin typeface="Times New Roman" panose="02020603050405020304" pitchFamily="18" charset="0"/>
                <a:cs typeface="Times New Roman" panose="02020603050405020304" pitchFamily="18" charset="0"/>
                <a:sym typeface="+mn-ea"/>
              </a:rPr>
              <a:t>Solar PV AC Power Control System</a:t>
            </a:r>
            <a:endParaRPr lang="en-US" b="1" u="sng"/>
          </a:p>
        </p:txBody>
      </p:sp>
      <p:sp>
        <p:nvSpPr>
          <p:cNvPr id="4" name="Footer Placeholder 4">
            <a:extLst>
              <a:ext uri="{FF2B5EF4-FFF2-40B4-BE49-F238E27FC236}">
                <a16:creationId xmlns:a16="http://schemas.microsoft.com/office/drawing/2014/main" id="{96F3626E-B06E-493E-9042-AFAE3F671CD8}"/>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Renewable Energy Sources - Material.pdf and 2 more pages - Personal - Microsoft​ Edge 1_20_2022 2_36_42 PM"/>
          <p:cNvPicPr>
            <a:picLocks noChangeAspect="1"/>
          </p:cNvPicPr>
          <p:nvPr/>
        </p:nvPicPr>
        <p:blipFill>
          <a:blip r:embed="rId2"/>
          <a:stretch>
            <a:fillRect/>
          </a:stretch>
        </p:blipFill>
        <p:spPr>
          <a:xfrm>
            <a:off x="1245235" y="1396365"/>
            <a:ext cx="8691245" cy="50025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2520"/>
          </a:xfrm>
        </p:spPr>
        <p:txBody>
          <a:bodyPr/>
          <a:lstStyle/>
          <a:p>
            <a:r>
              <a:rPr lang="en-US" dirty="0">
                <a:latin typeface="Times New Roman" panose="02020603050405020304" pitchFamily="18" charset="0"/>
                <a:cs typeface="Times New Roman" panose="02020603050405020304" pitchFamily="18" charset="0"/>
                <a:sym typeface="+mn-ea"/>
              </a:rPr>
              <a:t>Simulink Model:</a:t>
            </a:r>
            <a:endParaRPr lang="en-US"/>
          </a:p>
        </p:txBody>
      </p:sp>
      <p:sp>
        <p:nvSpPr>
          <p:cNvPr id="4" name="Footer Placeholder 4">
            <a:extLst>
              <a:ext uri="{FF2B5EF4-FFF2-40B4-BE49-F238E27FC236}">
                <a16:creationId xmlns:a16="http://schemas.microsoft.com/office/drawing/2014/main" id="{0B46E242-B99E-49D4-8265-A60C3E6D272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Renewable Energy Sources - Material.pdf and 2 more pages - Personal - Microsoft​ Edge 1_20_2022 2_39_20 PM"/>
          <p:cNvPicPr>
            <a:picLocks noChangeAspect="1"/>
          </p:cNvPicPr>
          <p:nvPr/>
        </p:nvPicPr>
        <p:blipFill>
          <a:blip r:embed="rId2"/>
          <a:stretch>
            <a:fillRect/>
          </a:stretch>
        </p:blipFill>
        <p:spPr>
          <a:xfrm>
            <a:off x="2143760" y="1477645"/>
            <a:ext cx="7905115" cy="4565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851A-34F9-4848-838D-02F9C5CCF0C2}"/>
              </a:ext>
            </a:extLst>
          </p:cNvPr>
          <p:cNvSpPr>
            <a:spLocks noGrp="1"/>
          </p:cNvSpPr>
          <p:nvPr>
            <p:ph type="title"/>
          </p:nvPr>
        </p:nvSpPr>
        <p:spPr/>
        <p:txBody>
          <a:bodyPr>
            <a:normAutofit/>
          </a:bodyPr>
          <a:lstStyle/>
          <a:p>
            <a:r>
              <a:rPr lang="en-IN" b="1" dirty="0"/>
              <a:t>STRUCTURE OF AC &amp; DC MICROGRID</a:t>
            </a:r>
          </a:p>
        </p:txBody>
      </p:sp>
      <p:pic>
        <p:nvPicPr>
          <p:cNvPr id="5" name="Content Placeholder 4">
            <a:extLst>
              <a:ext uri="{FF2B5EF4-FFF2-40B4-BE49-F238E27FC236}">
                <a16:creationId xmlns:a16="http://schemas.microsoft.com/office/drawing/2014/main" id="{724302D4-2D94-4BC8-973E-EBF030555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079" y="2657009"/>
            <a:ext cx="6510703" cy="3649662"/>
          </a:xfrm>
        </p:spPr>
      </p:pic>
    </p:spTree>
    <p:extLst>
      <p:ext uri="{BB962C8B-B14F-4D97-AF65-F5344CB8AC3E}">
        <p14:creationId xmlns:p14="http://schemas.microsoft.com/office/powerpoint/2010/main" val="276638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785" y="537210"/>
            <a:ext cx="11381740" cy="5749925"/>
          </a:xfrm>
        </p:spPr>
        <p:txBody>
          <a:bodyPr>
            <a:normAutofit fontScale="90000" lnSpcReduction="10000"/>
          </a:bodyPr>
          <a:lstStyle/>
          <a:p>
            <a:pPr marL="0" indent="0" algn="just">
              <a:lnSpc>
                <a:spcPct val="100000"/>
              </a:lnSpc>
              <a:buNone/>
            </a:pPr>
            <a:r>
              <a:rPr lang="en-US" sz="3600"/>
              <a:t>Operating modes of the stand-alone PV AC System are:</a:t>
            </a:r>
          </a:p>
          <a:p>
            <a:pPr marL="0" indent="0" algn="just">
              <a:lnSpc>
                <a:spcPct val="100000"/>
              </a:lnSpc>
              <a:buNone/>
            </a:pPr>
            <a:r>
              <a:rPr lang="en-US" sz="3600"/>
              <a:t>• Mode-0 - Start mode (Default simulation starting mode)</a:t>
            </a:r>
          </a:p>
          <a:p>
            <a:pPr marL="0" indent="0" algn="just">
              <a:lnSpc>
                <a:spcPct val="100000"/>
              </a:lnSpc>
              <a:buNone/>
            </a:pPr>
            <a:r>
              <a:rPr lang="en-US" sz="3600"/>
              <a:t>• Mode-1 - PV in output voltage control, battery fully charged and isolated</a:t>
            </a:r>
          </a:p>
          <a:p>
            <a:pPr marL="0" indent="0" algn="just">
              <a:lnSpc>
                <a:spcPct val="100000"/>
              </a:lnSpc>
              <a:buNone/>
            </a:pPr>
            <a:r>
              <a:rPr lang="en-US" sz="3600"/>
              <a:t>• Mode-2 - PV in maximum power point, battery is charging</a:t>
            </a:r>
          </a:p>
          <a:p>
            <a:pPr marL="0" indent="0" algn="just">
              <a:lnSpc>
                <a:spcPct val="100000"/>
              </a:lnSpc>
              <a:buNone/>
            </a:pPr>
            <a:r>
              <a:rPr lang="en-US" sz="3600"/>
              <a:t>• Mode-3 - PV in maximum power point, battery is discharging</a:t>
            </a:r>
          </a:p>
          <a:p>
            <a:pPr marL="0" indent="0" algn="just">
              <a:lnSpc>
                <a:spcPct val="100000"/>
              </a:lnSpc>
              <a:buNone/>
            </a:pPr>
            <a:r>
              <a:rPr lang="en-US" sz="3600"/>
              <a:t>• Mode-4 - Night mode, PV shutdown, battery is discharging</a:t>
            </a:r>
          </a:p>
          <a:p>
            <a:pPr marL="0" indent="0" algn="just">
              <a:lnSpc>
                <a:spcPct val="100000"/>
              </a:lnSpc>
              <a:buNone/>
            </a:pPr>
            <a:r>
              <a:rPr lang="en-US" sz="3600"/>
              <a:t>• Mode-5 - Total system shutdown</a:t>
            </a:r>
          </a:p>
          <a:p>
            <a:pPr marL="0" indent="0" algn="just">
              <a:lnSpc>
                <a:spcPct val="100000"/>
              </a:lnSpc>
              <a:buNone/>
            </a:pPr>
            <a:r>
              <a:rPr lang="en-US" sz="3600"/>
              <a:t>• Mode-6 - PV in maximum power point, battery is charging, load is disconnected</a:t>
            </a:r>
          </a:p>
        </p:txBody>
      </p:sp>
      <p:sp>
        <p:nvSpPr>
          <p:cNvPr id="4" name="Footer Placeholder 4">
            <a:extLst>
              <a:ext uri="{FF2B5EF4-FFF2-40B4-BE49-F238E27FC236}">
                <a16:creationId xmlns:a16="http://schemas.microsoft.com/office/drawing/2014/main" id="{08428173-747F-404E-BFC4-24B0D674036C}"/>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A3812-646D-46F2-B0B6-131267D5DB65}"/>
              </a:ext>
            </a:extLst>
          </p:cNvPr>
          <p:cNvPicPr>
            <a:picLocks noChangeAspect="1"/>
          </p:cNvPicPr>
          <p:nvPr/>
        </p:nvPicPr>
        <p:blipFill>
          <a:blip r:embed="rId2"/>
          <a:stretch>
            <a:fillRect/>
          </a:stretch>
        </p:blipFill>
        <p:spPr>
          <a:xfrm>
            <a:off x="4581525" y="2676525"/>
            <a:ext cx="3028950" cy="1504950"/>
          </a:xfrm>
          <a:prstGeom prst="rect">
            <a:avLst/>
          </a:prstGeom>
        </p:spPr>
      </p:pic>
      <p:sp>
        <p:nvSpPr>
          <p:cNvPr id="6" name="Footer Placeholder 4">
            <a:extLst>
              <a:ext uri="{FF2B5EF4-FFF2-40B4-BE49-F238E27FC236}">
                <a16:creationId xmlns:a16="http://schemas.microsoft.com/office/drawing/2014/main" id="{F011656D-73C8-45E2-84AA-EE57AB3E6B6C}"/>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18WJ1A0209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0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6730" y="445135"/>
            <a:ext cx="2893060" cy="1106805"/>
          </a:xfrm>
          <a:prstGeom prst="rect">
            <a:avLst/>
          </a:prstGeom>
          <a:noFill/>
        </p:spPr>
        <p:txBody>
          <a:bodyPr wrap="square" rtlCol="0" anchor="t">
            <a:spAutoFit/>
          </a:bodyPr>
          <a:lstStyle/>
          <a:p>
            <a:r>
              <a:rPr lang="en-US" sz="4800" b="1" dirty="0">
                <a:solidFill>
                  <a:srgbClr val="FF0000"/>
                </a:solidFill>
                <a:latin typeface="Times New Roman" panose="02020603050405020304" pitchFamily="18" charset="0"/>
                <a:cs typeface="Times New Roman" panose="02020603050405020304" pitchFamily="18" charset="0"/>
                <a:sym typeface="+mn-ea"/>
              </a:rPr>
              <a:t>Contents</a:t>
            </a:r>
            <a:br>
              <a:rPr lang="en-US" dirty="0">
                <a:sym typeface="+mn-ea"/>
              </a:rPr>
            </a:br>
            <a:endParaRPr lang="en-US" dirty="0"/>
          </a:p>
        </p:txBody>
      </p:sp>
      <p:sp>
        <p:nvSpPr>
          <p:cNvPr id="5" name="Text Box 4"/>
          <p:cNvSpPr txBox="1"/>
          <p:nvPr/>
        </p:nvSpPr>
        <p:spPr>
          <a:xfrm>
            <a:off x="506730" y="1551940"/>
            <a:ext cx="11355705" cy="5782032"/>
          </a:xfrm>
          <a:prstGeom prst="rect">
            <a:avLst/>
          </a:prstGeom>
          <a:noFill/>
        </p:spPr>
        <p:txBody>
          <a:bodyPr wrap="square" rtlCol="0" anchor="t">
            <a:spAutoFit/>
          </a:bodyPr>
          <a:lstStyle/>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Introduction</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Types of Energy Sources</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Solar Photo-Voltaic Cell</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Grid connected overview</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Wind Energy</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Solar PV AC Power Control System</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Simulink Model</a:t>
            </a:r>
          </a:p>
          <a:p>
            <a:pPr>
              <a:lnSpc>
                <a:spcPct val="130000"/>
              </a:lnSpc>
            </a:pPr>
            <a:endParaRPr lang="en-US" sz="36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9C0CC076-1CE6-4F48-91D5-A24BDE9FFC60}"/>
              </a:ext>
            </a:extLst>
          </p:cNvPr>
          <p:cNvSpPr>
            <a:spLocks noGrp="1"/>
          </p:cNvSpPr>
          <p:nvPr>
            <p:ph type="ftr" sz="quarter" idx="11"/>
          </p:nvPr>
        </p:nvSpPr>
        <p:spPr>
          <a:xfrm>
            <a:off x="89648" y="652783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B4EA-401E-49FC-86D5-7B35CB724568}"/>
              </a:ext>
            </a:extLst>
          </p:cNvPr>
          <p:cNvSpPr>
            <a:spLocks noGrp="1"/>
          </p:cNvSpPr>
          <p:nvPr>
            <p:ph type="title"/>
          </p:nvPr>
        </p:nvSpPr>
        <p:spPr/>
        <p:txBody>
          <a:bodyPr/>
          <a:lstStyle/>
          <a:p>
            <a:r>
              <a:rPr lang="en-IN" b="1" dirty="0">
                <a:solidFill>
                  <a:srgbClr val="FF0000"/>
                </a:solidFill>
              </a:rPr>
              <a:t>INTRODUCTION</a:t>
            </a:r>
          </a:p>
        </p:txBody>
      </p:sp>
      <p:sp>
        <p:nvSpPr>
          <p:cNvPr id="3" name="Content Placeholder 2">
            <a:extLst>
              <a:ext uri="{FF2B5EF4-FFF2-40B4-BE49-F238E27FC236}">
                <a16:creationId xmlns:a16="http://schemas.microsoft.com/office/drawing/2014/main" id="{540EC721-9458-48CD-8EA7-7A7B62037F00}"/>
              </a:ext>
            </a:extLst>
          </p:cNvPr>
          <p:cNvSpPr>
            <a:spLocks noGrp="1"/>
          </p:cNvSpPr>
          <p:nvPr>
            <p:ph idx="1"/>
          </p:nvPr>
        </p:nvSpPr>
        <p:spPr/>
        <p:txBody>
          <a:bodyPr>
            <a:normAutofit lnSpcReduction="10000"/>
          </a:bodyPr>
          <a:lstStyle/>
          <a:p>
            <a:r>
              <a:rPr lang="en-US" sz="4000" dirty="0"/>
              <a:t>Energy is one of the major inputs for the economic development of any country. In the case of the developing countries, the energy sector assumes a critical importance in view of the ever increasing energy needs requiring huge investments to meet them. </a:t>
            </a:r>
            <a:endParaRPr lang="en-IN" sz="4000" dirty="0"/>
          </a:p>
        </p:txBody>
      </p:sp>
      <p:sp>
        <p:nvSpPr>
          <p:cNvPr id="4" name="Footer Placeholder 4">
            <a:extLst>
              <a:ext uri="{FF2B5EF4-FFF2-40B4-BE49-F238E27FC236}">
                <a16:creationId xmlns:a16="http://schemas.microsoft.com/office/drawing/2014/main" id="{8A778079-D0B1-4C99-BB31-E498A4F2C0E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07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ED51D-DC14-4543-96EE-69FF33F5A61B}"/>
              </a:ext>
            </a:extLst>
          </p:cNvPr>
          <p:cNvSpPr txBox="1"/>
          <p:nvPr/>
        </p:nvSpPr>
        <p:spPr>
          <a:xfrm>
            <a:off x="1030942" y="1854461"/>
            <a:ext cx="7996518" cy="4031873"/>
          </a:xfrm>
          <a:prstGeom prst="rect">
            <a:avLst/>
          </a:prstGeom>
          <a:noFill/>
        </p:spPr>
        <p:txBody>
          <a:bodyPr wrap="square">
            <a:spAutoFit/>
          </a:bodyPr>
          <a:lstStyle/>
          <a:p>
            <a:r>
              <a:rPr lang="en-US" sz="3200" dirty="0"/>
              <a:t>Energy can be classified into several types based on the following criteria: </a:t>
            </a:r>
          </a:p>
          <a:p>
            <a:endParaRPr lang="en-US" sz="3200" dirty="0"/>
          </a:p>
          <a:p>
            <a:pPr marL="457200" indent="-457200">
              <a:buFont typeface="Arial" panose="020B0604020202020204" pitchFamily="34" charset="0"/>
              <a:buChar char="•"/>
            </a:pPr>
            <a:r>
              <a:rPr lang="en-US" sz="3200" dirty="0"/>
              <a:t> Primary and Secondary energy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 Commercial and Non-commercial energy</a:t>
            </a:r>
          </a:p>
          <a:p>
            <a:endParaRPr lang="en-US" sz="3200" dirty="0"/>
          </a:p>
          <a:p>
            <a:pPr marL="457200" indent="-457200">
              <a:buFont typeface="Arial" panose="020B0604020202020204" pitchFamily="34" charset="0"/>
              <a:buChar char="•"/>
            </a:pPr>
            <a:r>
              <a:rPr lang="en-US" sz="3200" dirty="0"/>
              <a:t>Renewable and Non-Renewable energy</a:t>
            </a:r>
            <a:endParaRPr lang="en-IN" sz="3200" dirty="0"/>
          </a:p>
        </p:txBody>
      </p:sp>
      <p:sp>
        <p:nvSpPr>
          <p:cNvPr id="6" name="TextBox 5">
            <a:extLst>
              <a:ext uri="{FF2B5EF4-FFF2-40B4-BE49-F238E27FC236}">
                <a16:creationId xmlns:a16="http://schemas.microsoft.com/office/drawing/2014/main" id="{0A0D1DA4-1BB1-4FA4-A01B-2FFAEAA227A5}"/>
              </a:ext>
            </a:extLst>
          </p:cNvPr>
          <p:cNvSpPr txBox="1"/>
          <p:nvPr/>
        </p:nvSpPr>
        <p:spPr>
          <a:xfrm>
            <a:off x="1030942" y="869576"/>
            <a:ext cx="6087034" cy="984885"/>
          </a:xfrm>
          <a:prstGeom prst="rect">
            <a:avLst/>
          </a:prstGeom>
          <a:noFill/>
        </p:spPr>
        <p:txBody>
          <a:bodyPr wrap="square" rtlCol="0">
            <a:sp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Types of Energy Sources</a:t>
            </a:r>
          </a:p>
          <a:p>
            <a:endParaRPr lang="en-IN" dirty="0"/>
          </a:p>
        </p:txBody>
      </p:sp>
      <p:sp>
        <p:nvSpPr>
          <p:cNvPr id="7" name="Footer Placeholder 4">
            <a:extLst>
              <a:ext uri="{FF2B5EF4-FFF2-40B4-BE49-F238E27FC236}">
                <a16:creationId xmlns:a16="http://schemas.microsoft.com/office/drawing/2014/main" id="{9D5DEABF-9B71-40AC-85BD-5D1C1EFC836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55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7820-989D-40B2-985D-3EA3510AE0FF}"/>
              </a:ext>
            </a:extLst>
          </p:cNvPr>
          <p:cNvSpPr>
            <a:spLocks noGrp="1"/>
          </p:cNvSpPr>
          <p:nvPr>
            <p:ph type="title"/>
          </p:nvPr>
        </p:nvSpPr>
        <p:spPr/>
        <p:txBody>
          <a:bodyPr/>
          <a:lstStyle/>
          <a:p>
            <a:r>
              <a:rPr lang="en-IN" b="1" dirty="0">
                <a:solidFill>
                  <a:srgbClr val="FF0000"/>
                </a:solidFill>
              </a:rPr>
              <a:t>Primary and Secondary Energy</a:t>
            </a:r>
          </a:p>
        </p:txBody>
      </p:sp>
      <p:sp>
        <p:nvSpPr>
          <p:cNvPr id="3" name="Content Placeholder 2">
            <a:extLst>
              <a:ext uri="{FF2B5EF4-FFF2-40B4-BE49-F238E27FC236}">
                <a16:creationId xmlns:a16="http://schemas.microsoft.com/office/drawing/2014/main" id="{97BD727A-033E-4658-8844-82D786DB58FC}"/>
              </a:ext>
            </a:extLst>
          </p:cNvPr>
          <p:cNvSpPr>
            <a:spLocks noGrp="1"/>
          </p:cNvSpPr>
          <p:nvPr>
            <p:ph idx="1"/>
          </p:nvPr>
        </p:nvSpPr>
        <p:spPr/>
        <p:txBody>
          <a:bodyPr>
            <a:normAutofit/>
          </a:bodyPr>
          <a:lstStyle/>
          <a:p>
            <a:r>
              <a:rPr lang="en-US" dirty="0"/>
              <a:t>Primary energy sources are those that are either found or stored in nature. Common primary energy sources are coal, oil, natural gas, and biomass (such as wood). Other primary energy sources available include nuclear energy from radioactive substances, thermal energy stored in earth's interior, and potential energy due to earth's gravity. Primary energy sources are mostly converted in industrial utilities into secondary energy sources; for example, coal, oil or gas converted into steam and electricity. Primary energy can also be used directly. Some energy sources have non-energy uses, for example coal or natural gas can be used as a feedstock in </a:t>
            </a:r>
            <a:r>
              <a:rPr lang="en-US" dirty="0" err="1"/>
              <a:t>fertiliser</a:t>
            </a:r>
            <a:r>
              <a:rPr lang="en-US" dirty="0"/>
              <a:t> plants.</a:t>
            </a:r>
            <a:endParaRPr lang="en-IN" dirty="0"/>
          </a:p>
        </p:txBody>
      </p:sp>
      <p:sp>
        <p:nvSpPr>
          <p:cNvPr id="4" name="Footer Placeholder 4">
            <a:extLst>
              <a:ext uri="{FF2B5EF4-FFF2-40B4-BE49-F238E27FC236}">
                <a16:creationId xmlns:a16="http://schemas.microsoft.com/office/drawing/2014/main" id="{E3E67075-99EC-4E1D-8945-7CF21FC7112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5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6EBC-B95C-46FB-AC0F-6A136FD42BAD}"/>
              </a:ext>
            </a:extLst>
          </p:cNvPr>
          <p:cNvSpPr>
            <a:spLocks noGrp="1"/>
          </p:cNvSpPr>
          <p:nvPr>
            <p:ph type="title"/>
          </p:nvPr>
        </p:nvSpPr>
        <p:spPr/>
        <p:txBody>
          <a:bodyPr>
            <a:normAutofit/>
          </a:bodyPr>
          <a:lstStyle/>
          <a:p>
            <a:r>
              <a:rPr lang="en-IN" b="1" dirty="0">
                <a:solidFill>
                  <a:srgbClr val="FF0000"/>
                </a:solidFill>
              </a:rPr>
              <a:t>Commercial Energy and Non-Commercial Energy</a:t>
            </a:r>
          </a:p>
        </p:txBody>
      </p:sp>
      <p:sp>
        <p:nvSpPr>
          <p:cNvPr id="3" name="Content Placeholder 2">
            <a:extLst>
              <a:ext uri="{FF2B5EF4-FFF2-40B4-BE49-F238E27FC236}">
                <a16:creationId xmlns:a16="http://schemas.microsoft.com/office/drawing/2014/main" id="{3B652D8F-2ADD-4FF7-AF8F-2331ABECD5F1}"/>
              </a:ext>
            </a:extLst>
          </p:cNvPr>
          <p:cNvSpPr>
            <a:spLocks noGrp="1"/>
          </p:cNvSpPr>
          <p:nvPr>
            <p:ph idx="1"/>
          </p:nvPr>
        </p:nvSpPr>
        <p:spPr/>
        <p:txBody>
          <a:bodyPr/>
          <a:lstStyle/>
          <a:p>
            <a:r>
              <a:rPr lang="en-US" b="1" dirty="0"/>
              <a:t>Commercial Energy:</a:t>
            </a:r>
            <a:r>
              <a:rPr lang="en-US" dirty="0"/>
              <a:t> The energy sources that are available in the market for a definite price are known as commercial energy. By far the most important forms of commercial energy are electricity, coal and refined petroleum products. Commercial energy forms the basis of industrial, agricultural, transport and commercial development in the modern world. In the industrialized countries, commercialized fuels are predominant source not only for economic production, but also for many household tasks of general population. Examples: Electricity, lignite, coal, oil, natural gas etc.</a:t>
            </a:r>
            <a:endParaRPr lang="en-IN" dirty="0"/>
          </a:p>
        </p:txBody>
      </p:sp>
      <p:sp>
        <p:nvSpPr>
          <p:cNvPr id="5" name="Footer Placeholder 4">
            <a:extLst>
              <a:ext uri="{FF2B5EF4-FFF2-40B4-BE49-F238E27FC236}">
                <a16:creationId xmlns:a16="http://schemas.microsoft.com/office/drawing/2014/main" id="{9E2B6397-41FC-46E7-8163-B56FC6EA064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4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FBDAF-33C6-4CC0-86E7-D153A033EF5D}"/>
              </a:ext>
            </a:extLst>
          </p:cNvPr>
          <p:cNvSpPr>
            <a:spLocks noGrp="1"/>
          </p:cNvSpPr>
          <p:nvPr>
            <p:ph idx="1"/>
          </p:nvPr>
        </p:nvSpPr>
        <p:spPr>
          <a:xfrm>
            <a:off x="721659" y="1012731"/>
            <a:ext cx="10515600" cy="5845269"/>
          </a:xfrm>
        </p:spPr>
        <p:txBody>
          <a:bodyPr/>
          <a:lstStyle/>
          <a:p>
            <a:pPr algn="ctr"/>
            <a:r>
              <a:rPr lang="en-US" dirty="0"/>
              <a:t>Non-Commercial Energy The energy sources that are not available in the commercial market for a price are classified as noncommercial energy. Non-commercial energy sources include fuels such as firewood, cattle dung and agricultural wastes, which are traditionally gathered, and not bought at a price used especially in rural households. These are also called traditional fuels. Non-commercial energy is often ignored in energy accounting. Example: Firewood, </a:t>
            </a:r>
            <a:r>
              <a:rPr lang="en-US" dirty="0" err="1"/>
              <a:t>agro</a:t>
            </a:r>
            <a:r>
              <a:rPr lang="en-US" dirty="0"/>
              <a:t> waste in rural areas; solar energy for water heating, electricity generation, for drying grain, fish and fruits; animal power for transport, threshing, lifting water for irrigation, crushing sugarcane; wind energy for lifting water and electricity generation.</a:t>
            </a:r>
            <a:endParaRPr lang="en-IN" dirty="0"/>
          </a:p>
        </p:txBody>
      </p:sp>
      <p:sp>
        <p:nvSpPr>
          <p:cNvPr id="4" name="Footer Placeholder 4">
            <a:extLst>
              <a:ext uri="{FF2B5EF4-FFF2-40B4-BE49-F238E27FC236}">
                <a16:creationId xmlns:a16="http://schemas.microsoft.com/office/drawing/2014/main" id="{0A5206FE-AD3F-4982-AE5E-0B6845A36DF0}"/>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52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F271-C19D-4B81-B818-D92B078EF441}"/>
              </a:ext>
            </a:extLst>
          </p:cNvPr>
          <p:cNvSpPr>
            <a:spLocks noGrp="1"/>
          </p:cNvSpPr>
          <p:nvPr>
            <p:ph type="title"/>
          </p:nvPr>
        </p:nvSpPr>
        <p:spPr/>
        <p:txBody>
          <a:bodyPr/>
          <a:lstStyle/>
          <a:p>
            <a:r>
              <a:rPr lang="en-US" dirty="0">
                <a:solidFill>
                  <a:srgbClr val="FF0000"/>
                </a:solidFill>
              </a:rPr>
              <a:t>Renewable and Non-Renewable Energy</a:t>
            </a:r>
            <a:endParaRPr lang="en-IN" dirty="0">
              <a:solidFill>
                <a:srgbClr val="FF0000"/>
              </a:solidFill>
            </a:endParaRPr>
          </a:p>
        </p:txBody>
      </p:sp>
      <p:sp>
        <p:nvSpPr>
          <p:cNvPr id="3" name="Content Placeholder 2">
            <a:extLst>
              <a:ext uri="{FF2B5EF4-FFF2-40B4-BE49-F238E27FC236}">
                <a16:creationId xmlns:a16="http://schemas.microsoft.com/office/drawing/2014/main" id="{87A835C7-D24D-4D8A-B5F9-82B6D6F32E3A}"/>
              </a:ext>
            </a:extLst>
          </p:cNvPr>
          <p:cNvSpPr>
            <a:spLocks noGrp="1"/>
          </p:cNvSpPr>
          <p:nvPr>
            <p:ph idx="1"/>
          </p:nvPr>
        </p:nvSpPr>
        <p:spPr/>
        <p:txBody>
          <a:bodyPr>
            <a:normAutofit fontScale="92500" lnSpcReduction="10000"/>
          </a:bodyPr>
          <a:lstStyle/>
          <a:p>
            <a:r>
              <a:rPr lang="en-US" sz="3200" dirty="0"/>
              <a:t>Renewable energy is energy obtained from sources that are essentially inexhaustible. Examples of renewable resources include wind power, solar power, geothermal energy, tidal power and hydroelectric power (See Figure 1.2). The most important feature of renewable energy is that it can be harnessed without the release of harmful pollutants. Non-renewable energy is the conventional fossil fuels such as coal, oil and gas, which are likely to deplete with time. </a:t>
            </a:r>
            <a:endParaRPr lang="en-IN" sz="3200" dirty="0"/>
          </a:p>
        </p:txBody>
      </p:sp>
      <p:sp>
        <p:nvSpPr>
          <p:cNvPr id="4" name="Footer Placeholder 4">
            <a:extLst>
              <a:ext uri="{FF2B5EF4-FFF2-40B4-BE49-F238E27FC236}">
                <a16:creationId xmlns:a16="http://schemas.microsoft.com/office/drawing/2014/main" id="{24A53DFE-70F6-49FB-8ED2-B3A1B12880F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7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A0003C-43F0-47A0-B055-B008548AC2DD}"/>
              </a:ext>
            </a:extLst>
          </p:cNvPr>
          <p:cNvPicPr>
            <a:picLocks noGrp="1" noChangeAspect="1"/>
          </p:cNvPicPr>
          <p:nvPr>
            <p:ph idx="1"/>
          </p:nvPr>
        </p:nvPicPr>
        <p:blipFill>
          <a:blip r:embed="rId2"/>
          <a:stretch>
            <a:fillRect/>
          </a:stretch>
        </p:blipFill>
        <p:spPr>
          <a:xfrm>
            <a:off x="848609" y="1126378"/>
            <a:ext cx="10333418" cy="4351338"/>
          </a:xfrm>
        </p:spPr>
      </p:pic>
      <p:sp>
        <p:nvSpPr>
          <p:cNvPr id="6" name="Footer Placeholder 4">
            <a:extLst>
              <a:ext uri="{FF2B5EF4-FFF2-40B4-BE49-F238E27FC236}">
                <a16:creationId xmlns:a16="http://schemas.microsoft.com/office/drawing/2014/main" id="{D5E2DBB6-06BB-4273-ABE5-8E7F25A2E977}"/>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18WJ1A02B2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05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131</TotalTime>
  <Words>1023</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Celestial</vt:lpstr>
      <vt:lpstr>PowerPoint Presentation</vt:lpstr>
      <vt:lpstr>PowerPoint Presentation</vt:lpstr>
      <vt:lpstr>INTRODUCTION</vt:lpstr>
      <vt:lpstr>PowerPoint Presentation</vt:lpstr>
      <vt:lpstr>Primary and Secondary Energy</vt:lpstr>
      <vt:lpstr>Commercial Energy and Non-Commercial Energy</vt:lpstr>
      <vt:lpstr>PowerPoint Presentation</vt:lpstr>
      <vt:lpstr>Renewable and Non-Renewable Energy</vt:lpstr>
      <vt:lpstr>PowerPoint Presentation</vt:lpstr>
      <vt:lpstr>Solar Energy Scenario in India</vt:lpstr>
      <vt:lpstr>PowerPoint Presentation</vt:lpstr>
      <vt:lpstr>Grid Connected Overview:</vt:lpstr>
      <vt:lpstr>Wind Energy Scenario in India</vt:lpstr>
      <vt:lpstr>Solar PV AC Power Control System</vt:lpstr>
      <vt:lpstr>Simulink Model:</vt:lpstr>
      <vt:lpstr>STRUCTURE OF AC &amp; DC MICROGRID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Bachu</dc:creator>
  <cp:lastModifiedBy>Madhuthrisha</cp:lastModifiedBy>
  <cp:revision>6</cp:revision>
  <dcterms:created xsi:type="dcterms:W3CDTF">2022-01-25T05:46:38Z</dcterms:created>
  <dcterms:modified xsi:type="dcterms:W3CDTF">2022-02-10T16:20:37Z</dcterms:modified>
</cp:coreProperties>
</file>