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4"/>
  </p:sldMasterIdLst>
  <p:sldIdLst>
    <p:sldId id="257" r:id="rId5"/>
    <p:sldId id="259" r:id="rId6"/>
    <p:sldId id="260" r:id="rId7"/>
    <p:sldId id="262" r:id="rId8"/>
    <p:sldId id="263"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85" d="100"/>
          <a:sy n="85" d="100"/>
        </p:scale>
        <p:origin x="57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thrisha" userId="cd2a5b33c6456cf1" providerId="LiveId" clId="{7B01F3F9-74A9-4312-9D46-D7D2237D8FC3}"/>
    <pc:docChg chg="custSel modSld">
      <pc:chgData name="Madhuthrisha" userId="cd2a5b33c6456cf1" providerId="LiveId" clId="{7B01F3F9-74A9-4312-9D46-D7D2237D8FC3}" dt="2022-01-25T09:15:32.619" v="11" actId="207"/>
      <pc:docMkLst>
        <pc:docMk/>
      </pc:docMkLst>
      <pc:sldChg chg="modSp">
        <pc:chgData name="Madhuthrisha" userId="cd2a5b33c6456cf1" providerId="LiveId" clId="{7B01F3F9-74A9-4312-9D46-D7D2237D8FC3}" dt="2022-01-25T09:14:46.348" v="7"/>
        <pc:sldMkLst>
          <pc:docMk/>
          <pc:sldMk cId="3936952544" sldId="259"/>
        </pc:sldMkLst>
        <pc:spChg chg="mod">
          <ac:chgData name="Madhuthrisha" userId="cd2a5b33c6456cf1" providerId="LiveId" clId="{7B01F3F9-74A9-4312-9D46-D7D2237D8FC3}" dt="2022-01-25T09:14:46.348" v="7"/>
          <ac:spMkLst>
            <pc:docMk/>
            <pc:sldMk cId="3936952544" sldId="259"/>
            <ac:spMk id="2" creationId="{1A432A80-FD7B-4A8C-982F-260A2883B0C8}"/>
          </ac:spMkLst>
        </pc:spChg>
      </pc:sldChg>
      <pc:sldChg chg="modSp">
        <pc:chgData name="Madhuthrisha" userId="cd2a5b33c6456cf1" providerId="LiveId" clId="{7B01F3F9-74A9-4312-9D46-D7D2237D8FC3}" dt="2022-01-25T09:14:46.348" v="7"/>
        <pc:sldMkLst>
          <pc:docMk/>
          <pc:sldMk cId="2491397933" sldId="262"/>
        </pc:sldMkLst>
        <pc:spChg chg="mod">
          <ac:chgData name="Madhuthrisha" userId="cd2a5b33c6456cf1" providerId="LiveId" clId="{7B01F3F9-74A9-4312-9D46-D7D2237D8FC3}" dt="2022-01-25T09:14:46.348" v="7"/>
          <ac:spMkLst>
            <pc:docMk/>
            <pc:sldMk cId="2491397933" sldId="262"/>
            <ac:spMk id="2" creationId="{06042F82-ED58-4711-8E05-B34176DB7259}"/>
          </ac:spMkLst>
        </pc:spChg>
        <pc:spChg chg="mod">
          <ac:chgData name="Madhuthrisha" userId="cd2a5b33c6456cf1" providerId="LiveId" clId="{7B01F3F9-74A9-4312-9D46-D7D2237D8FC3}" dt="2022-01-25T09:14:46.348" v="7"/>
          <ac:spMkLst>
            <pc:docMk/>
            <pc:sldMk cId="2491397933" sldId="262"/>
            <ac:spMk id="3" creationId="{6FFF713E-F6B6-47BB-8F4C-B2D91B2CCB6C}"/>
          </ac:spMkLst>
        </pc:spChg>
      </pc:sldChg>
      <pc:sldChg chg="modSp mod">
        <pc:chgData name="Madhuthrisha" userId="cd2a5b33c6456cf1" providerId="LiveId" clId="{7B01F3F9-74A9-4312-9D46-D7D2237D8FC3}" dt="2022-01-25T09:14:46.348" v="7"/>
        <pc:sldMkLst>
          <pc:docMk/>
          <pc:sldMk cId="496243020" sldId="266"/>
        </pc:sldMkLst>
        <pc:spChg chg="mod">
          <ac:chgData name="Madhuthrisha" userId="cd2a5b33c6456cf1" providerId="LiveId" clId="{7B01F3F9-74A9-4312-9D46-D7D2237D8FC3}" dt="2022-01-25T09:14:46.348" v="7"/>
          <ac:spMkLst>
            <pc:docMk/>
            <pc:sldMk cId="496243020" sldId="266"/>
            <ac:spMk id="3" creationId="{72054CD9-BAA6-421E-82C9-195369C27A49}"/>
          </ac:spMkLst>
        </pc:spChg>
      </pc:sldChg>
      <pc:sldChg chg="modSp">
        <pc:chgData name="Madhuthrisha" userId="cd2a5b33c6456cf1" providerId="LiveId" clId="{7B01F3F9-74A9-4312-9D46-D7D2237D8FC3}" dt="2022-01-25T09:14:46.348" v="7"/>
        <pc:sldMkLst>
          <pc:docMk/>
          <pc:sldMk cId="672237205" sldId="267"/>
        </pc:sldMkLst>
        <pc:spChg chg="mod">
          <ac:chgData name="Madhuthrisha" userId="cd2a5b33c6456cf1" providerId="LiveId" clId="{7B01F3F9-74A9-4312-9D46-D7D2237D8FC3}" dt="2022-01-25T09:14:46.348" v="7"/>
          <ac:spMkLst>
            <pc:docMk/>
            <pc:sldMk cId="672237205" sldId="267"/>
            <ac:spMk id="2" creationId="{540D708C-2B5D-402D-AEFE-CB3599881D10}"/>
          </ac:spMkLst>
        </pc:spChg>
        <pc:spChg chg="mod">
          <ac:chgData name="Madhuthrisha" userId="cd2a5b33c6456cf1" providerId="LiveId" clId="{7B01F3F9-74A9-4312-9D46-D7D2237D8FC3}" dt="2022-01-25T09:14:46.348" v="7"/>
          <ac:spMkLst>
            <pc:docMk/>
            <pc:sldMk cId="672237205" sldId="267"/>
            <ac:spMk id="9" creationId="{234D8962-7060-4113-A023-28A9925E46CD}"/>
          </ac:spMkLst>
        </pc:spChg>
      </pc:sldChg>
      <pc:sldChg chg="modSp">
        <pc:chgData name="Madhuthrisha" userId="cd2a5b33c6456cf1" providerId="LiveId" clId="{7B01F3F9-74A9-4312-9D46-D7D2237D8FC3}" dt="2022-01-25T09:14:46.348" v="7"/>
        <pc:sldMkLst>
          <pc:docMk/>
          <pc:sldMk cId="1044502781" sldId="268"/>
        </pc:sldMkLst>
        <pc:spChg chg="mod">
          <ac:chgData name="Madhuthrisha" userId="cd2a5b33c6456cf1" providerId="LiveId" clId="{7B01F3F9-74A9-4312-9D46-D7D2237D8FC3}" dt="2022-01-25T09:14:46.348" v="7"/>
          <ac:spMkLst>
            <pc:docMk/>
            <pc:sldMk cId="1044502781" sldId="268"/>
            <ac:spMk id="2" creationId="{276DF4C8-AD5F-4B72-9393-2CEA38065263}"/>
          </ac:spMkLst>
        </pc:spChg>
        <pc:spChg chg="mod">
          <ac:chgData name="Madhuthrisha" userId="cd2a5b33c6456cf1" providerId="LiveId" clId="{7B01F3F9-74A9-4312-9D46-D7D2237D8FC3}" dt="2022-01-25T09:14:46.348" v="7"/>
          <ac:spMkLst>
            <pc:docMk/>
            <pc:sldMk cId="1044502781" sldId="268"/>
            <ac:spMk id="3" creationId="{26101996-79ED-4BA7-B8A7-A7C40E02A399}"/>
          </ac:spMkLst>
        </pc:spChg>
      </pc:sldChg>
      <pc:sldChg chg="modSp">
        <pc:chgData name="Madhuthrisha" userId="cd2a5b33c6456cf1" providerId="LiveId" clId="{7B01F3F9-74A9-4312-9D46-D7D2237D8FC3}" dt="2022-01-25T09:14:46.348" v="7"/>
        <pc:sldMkLst>
          <pc:docMk/>
          <pc:sldMk cId="327671700" sldId="269"/>
        </pc:sldMkLst>
        <pc:spChg chg="mod">
          <ac:chgData name="Madhuthrisha" userId="cd2a5b33c6456cf1" providerId="LiveId" clId="{7B01F3F9-74A9-4312-9D46-D7D2237D8FC3}" dt="2022-01-25T09:14:46.348" v="7"/>
          <ac:spMkLst>
            <pc:docMk/>
            <pc:sldMk cId="327671700" sldId="269"/>
            <ac:spMk id="2" creationId="{6037DB0D-27F3-4AA2-8CBA-A8D6E74905A6}"/>
          </ac:spMkLst>
        </pc:spChg>
        <pc:spChg chg="mod">
          <ac:chgData name="Madhuthrisha" userId="cd2a5b33c6456cf1" providerId="LiveId" clId="{7B01F3F9-74A9-4312-9D46-D7D2237D8FC3}" dt="2022-01-25T09:14:46.348" v="7"/>
          <ac:spMkLst>
            <pc:docMk/>
            <pc:sldMk cId="327671700" sldId="269"/>
            <ac:spMk id="3" creationId="{2E8E8D80-80BD-40E2-BEFB-F9A921B4E011}"/>
          </ac:spMkLst>
        </pc:spChg>
      </pc:sldChg>
      <pc:sldChg chg="modSp">
        <pc:chgData name="Madhuthrisha" userId="cd2a5b33c6456cf1" providerId="LiveId" clId="{7B01F3F9-74A9-4312-9D46-D7D2237D8FC3}" dt="2022-01-25T09:14:46.348" v="7"/>
        <pc:sldMkLst>
          <pc:docMk/>
          <pc:sldMk cId="1022138043" sldId="270"/>
        </pc:sldMkLst>
        <pc:spChg chg="mod">
          <ac:chgData name="Madhuthrisha" userId="cd2a5b33c6456cf1" providerId="LiveId" clId="{7B01F3F9-74A9-4312-9D46-D7D2237D8FC3}" dt="2022-01-25T09:14:46.348" v="7"/>
          <ac:spMkLst>
            <pc:docMk/>
            <pc:sldMk cId="1022138043" sldId="270"/>
            <ac:spMk id="2" creationId="{4F063D7E-2ABB-4AFD-9D71-2B19D506D1BA}"/>
          </ac:spMkLst>
        </pc:spChg>
        <pc:spChg chg="mod">
          <ac:chgData name="Madhuthrisha" userId="cd2a5b33c6456cf1" providerId="LiveId" clId="{7B01F3F9-74A9-4312-9D46-D7D2237D8FC3}" dt="2022-01-25T09:14:46.348" v="7"/>
          <ac:spMkLst>
            <pc:docMk/>
            <pc:sldMk cId="1022138043" sldId="270"/>
            <ac:spMk id="3" creationId="{B6F423B5-571B-4342-AB70-CB58B0D01BE5}"/>
          </ac:spMkLst>
        </pc:spChg>
      </pc:sldChg>
      <pc:sldChg chg="modSp">
        <pc:chgData name="Madhuthrisha" userId="cd2a5b33c6456cf1" providerId="LiveId" clId="{7B01F3F9-74A9-4312-9D46-D7D2237D8FC3}" dt="2022-01-25T09:14:46.348" v="7"/>
        <pc:sldMkLst>
          <pc:docMk/>
          <pc:sldMk cId="1966479594" sldId="271"/>
        </pc:sldMkLst>
        <pc:spChg chg="mod">
          <ac:chgData name="Madhuthrisha" userId="cd2a5b33c6456cf1" providerId="LiveId" clId="{7B01F3F9-74A9-4312-9D46-D7D2237D8FC3}" dt="2022-01-25T09:14:46.348" v="7"/>
          <ac:spMkLst>
            <pc:docMk/>
            <pc:sldMk cId="1966479594" sldId="271"/>
            <ac:spMk id="2" creationId="{F0D930F4-C53E-4EF0-B10F-6563BB88C803}"/>
          </ac:spMkLst>
        </pc:spChg>
        <pc:spChg chg="mod">
          <ac:chgData name="Madhuthrisha" userId="cd2a5b33c6456cf1" providerId="LiveId" clId="{7B01F3F9-74A9-4312-9D46-D7D2237D8FC3}" dt="2022-01-25T09:14:46.348" v="7"/>
          <ac:spMkLst>
            <pc:docMk/>
            <pc:sldMk cId="1966479594" sldId="271"/>
            <ac:spMk id="3" creationId="{0255B41F-593C-40D4-8061-7C3286443C34}"/>
          </ac:spMkLst>
        </pc:spChg>
      </pc:sldChg>
      <pc:sldChg chg="modSp mod">
        <pc:chgData name="Madhuthrisha" userId="cd2a5b33c6456cf1" providerId="LiveId" clId="{7B01F3F9-74A9-4312-9D46-D7D2237D8FC3}" dt="2022-01-25T09:14:59.809" v="8" actId="207"/>
        <pc:sldMkLst>
          <pc:docMk/>
          <pc:sldMk cId="769443216" sldId="272"/>
        </pc:sldMkLst>
        <pc:spChg chg="mod">
          <ac:chgData name="Madhuthrisha" userId="cd2a5b33c6456cf1" providerId="LiveId" clId="{7B01F3F9-74A9-4312-9D46-D7D2237D8FC3}" dt="2022-01-25T09:14:46.348" v="7"/>
          <ac:spMkLst>
            <pc:docMk/>
            <pc:sldMk cId="769443216" sldId="272"/>
            <ac:spMk id="2" creationId="{A4FE527A-8064-44FE-B276-E30B9623783C}"/>
          </ac:spMkLst>
        </pc:spChg>
        <pc:spChg chg="mod">
          <ac:chgData name="Madhuthrisha" userId="cd2a5b33c6456cf1" providerId="LiveId" clId="{7B01F3F9-74A9-4312-9D46-D7D2237D8FC3}" dt="2022-01-25T09:14:59.809" v="8" actId="207"/>
          <ac:spMkLst>
            <pc:docMk/>
            <pc:sldMk cId="769443216" sldId="272"/>
            <ac:spMk id="3" creationId="{72A8AA55-5D61-4E45-AADD-5F552BF91CF5}"/>
          </ac:spMkLst>
        </pc:spChg>
      </pc:sldChg>
      <pc:sldChg chg="modSp mod">
        <pc:chgData name="Madhuthrisha" userId="cd2a5b33c6456cf1" providerId="LiveId" clId="{7B01F3F9-74A9-4312-9D46-D7D2237D8FC3}" dt="2022-01-25T09:15:07.419" v="9" actId="207"/>
        <pc:sldMkLst>
          <pc:docMk/>
          <pc:sldMk cId="3919146068" sldId="274"/>
        </pc:sldMkLst>
        <pc:spChg chg="mod">
          <ac:chgData name="Madhuthrisha" userId="cd2a5b33c6456cf1" providerId="LiveId" clId="{7B01F3F9-74A9-4312-9D46-D7D2237D8FC3}" dt="2022-01-25T09:14:46.348" v="7"/>
          <ac:spMkLst>
            <pc:docMk/>
            <pc:sldMk cId="3919146068" sldId="274"/>
            <ac:spMk id="2" creationId="{DB7C8E70-49C1-4A52-B94F-9D1FF6BA7E55}"/>
          </ac:spMkLst>
        </pc:spChg>
        <pc:spChg chg="mod">
          <ac:chgData name="Madhuthrisha" userId="cd2a5b33c6456cf1" providerId="LiveId" clId="{7B01F3F9-74A9-4312-9D46-D7D2237D8FC3}" dt="2022-01-25T09:15:07.419" v="9" actId="207"/>
          <ac:spMkLst>
            <pc:docMk/>
            <pc:sldMk cId="3919146068" sldId="274"/>
            <ac:spMk id="3" creationId="{CBD173A9-37CB-467E-8196-7FC51C2FE33E}"/>
          </ac:spMkLst>
        </pc:spChg>
      </pc:sldChg>
      <pc:sldChg chg="modSp">
        <pc:chgData name="Madhuthrisha" userId="cd2a5b33c6456cf1" providerId="LiveId" clId="{7B01F3F9-74A9-4312-9D46-D7D2237D8FC3}" dt="2022-01-25T09:14:46.348" v="7"/>
        <pc:sldMkLst>
          <pc:docMk/>
          <pc:sldMk cId="73477558" sldId="275"/>
        </pc:sldMkLst>
        <pc:spChg chg="mod">
          <ac:chgData name="Madhuthrisha" userId="cd2a5b33c6456cf1" providerId="LiveId" clId="{7B01F3F9-74A9-4312-9D46-D7D2237D8FC3}" dt="2022-01-25T09:14:46.348" v="7"/>
          <ac:spMkLst>
            <pc:docMk/>
            <pc:sldMk cId="73477558" sldId="275"/>
            <ac:spMk id="2" creationId="{44BF22EE-EF66-4BA8-A656-BF8820FDD8D6}"/>
          </ac:spMkLst>
        </pc:spChg>
        <pc:spChg chg="mod">
          <ac:chgData name="Madhuthrisha" userId="cd2a5b33c6456cf1" providerId="LiveId" clId="{7B01F3F9-74A9-4312-9D46-D7D2237D8FC3}" dt="2022-01-25T09:14:46.348" v="7"/>
          <ac:spMkLst>
            <pc:docMk/>
            <pc:sldMk cId="73477558" sldId="275"/>
            <ac:spMk id="3" creationId="{F02AD11F-986E-4D8D-9FBB-C4774966AB8C}"/>
          </ac:spMkLst>
        </pc:spChg>
      </pc:sldChg>
      <pc:sldChg chg="modSp mod">
        <pc:chgData name="Madhuthrisha" userId="cd2a5b33c6456cf1" providerId="LiveId" clId="{7B01F3F9-74A9-4312-9D46-D7D2237D8FC3}" dt="2022-01-25T09:15:23.599" v="10" actId="207"/>
        <pc:sldMkLst>
          <pc:docMk/>
          <pc:sldMk cId="2306070955" sldId="276"/>
        </pc:sldMkLst>
        <pc:spChg chg="mod">
          <ac:chgData name="Madhuthrisha" userId="cd2a5b33c6456cf1" providerId="LiveId" clId="{7B01F3F9-74A9-4312-9D46-D7D2237D8FC3}" dt="2022-01-25T09:14:46.348" v="7"/>
          <ac:spMkLst>
            <pc:docMk/>
            <pc:sldMk cId="2306070955" sldId="276"/>
            <ac:spMk id="2" creationId="{B1EEF605-F5CC-4486-B7A8-E900DBC17CF1}"/>
          </ac:spMkLst>
        </pc:spChg>
        <pc:spChg chg="mod">
          <ac:chgData name="Madhuthrisha" userId="cd2a5b33c6456cf1" providerId="LiveId" clId="{7B01F3F9-74A9-4312-9D46-D7D2237D8FC3}" dt="2022-01-25T09:15:23.599" v="10" actId="207"/>
          <ac:spMkLst>
            <pc:docMk/>
            <pc:sldMk cId="2306070955" sldId="276"/>
            <ac:spMk id="3" creationId="{5FD85ADB-C839-41B9-A939-ED77D71962D3}"/>
          </ac:spMkLst>
        </pc:spChg>
      </pc:sldChg>
      <pc:sldChg chg="modSp mod">
        <pc:chgData name="Madhuthrisha" userId="cd2a5b33c6456cf1" providerId="LiveId" clId="{7B01F3F9-74A9-4312-9D46-D7D2237D8FC3}" dt="2022-01-25T09:15:32.619" v="11" actId="207"/>
        <pc:sldMkLst>
          <pc:docMk/>
          <pc:sldMk cId="1963647715" sldId="277"/>
        </pc:sldMkLst>
        <pc:spChg chg="mod">
          <ac:chgData name="Madhuthrisha" userId="cd2a5b33c6456cf1" providerId="LiveId" clId="{7B01F3F9-74A9-4312-9D46-D7D2237D8FC3}" dt="2022-01-25T09:14:46.348" v="7"/>
          <ac:spMkLst>
            <pc:docMk/>
            <pc:sldMk cId="1963647715" sldId="277"/>
            <ac:spMk id="2" creationId="{3DDC5EF7-D52D-43E8-9321-250824FEBD9E}"/>
          </ac:spMkLst>
        </pc:spChg>
        <pc:spChg chg="mod">
          <ac:chgData name="Madhuthrisha" userId="cd2a5b33c6456cf1" providerId="LiveId" clId="{7B01F3F9-74A9-4312-9D46-D7D2237D8FC3}" dt="2022-01-25T09:15:32.619" v="11" actId="207"/>
          <ac:spMkLst>
            <pc:docMk/>
            <pc:sldMk cId="1963647715" sldId="277"/>
            <ac:spMk id="3" creationId="{9D7B02C9-C469-4730-AA74-84EAF92BF0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08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389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004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243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190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2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49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684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71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45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1/25/2022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553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1/25/2022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236538"/>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745311-4A5B-45EC-9DD4-7282C38BCB34}"/>
              </a:ext>
            </a:extLst>
          </p:cNvPr>
          <p:cNvPicPr>
            <a:picLocks noChangeAspect="1"/>
          </p:cNvPicPr>
          <p:nvPr/>
        </p:nvPicPr>
        <p:blipFill>
          <a:blip r:embed="rId2"/>
          <a:stretch>
            <a:fillRect/>
          </a:stretch>
        </p:blipFill>
        <p:spPr>
          <a:xfrm>
            <a:off x="677030" y="345731"/>
            <a:ext cx="1385036" cy="1379143"/>
          </a:xfrm>
          <a:prstGeom prst="rect">
            <a:avLst/>
          </a:prstGeom>
        </p:spPr>
      </p:pic>
      <p:sp>
        <p:nvSpPr>
          <p:cNvPr id="4" name="TextBox 3">
            <a:extLst>
              <a:ext uri="{FF2B5EF4-FFF2-40B4-BE49-F238E27FC236}">
                <a16:creationId xmlns:a16="http://schemas.microsoft.com/office/drawing/2014/main" id="{CAAE381D-98EB-49B4-B39E-F8FCCF96AE4C}"/>
              </a:ext>
            </a:extLst>
          </p:cNvPr>
          <p:cNvSpPr txBox="1"/>
          <p:nvPr/>
        </p:nvSpPr>
        <p:spPr>
          <a:xfrm>
            <a:off x="2304662" y="252424"/>
            <a:ext cx="8780106" cy="1704569"/>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               GURU NANAK INSTITUTIONS TECHNICAL CAMPUS</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(AUTONOMOUS)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DEPARTMENT OF ELECTRICAL AND ELECTRONICS ENGINEERING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CA1C5E-7F60-4639-BAB9-BB65812DACFD}"/>
              </a:ext>
            </a:extLst>
          </p:cNvPr>
          <p:cNvSpPr txBox="1"/>
          <p:nvPr/>
        </p:nvSpPr>
        <p:spPr>
          <a:xfrm>
            <a:off x="2062066" y="2033585"/>
            <a:ext cx="8565502" cy="1631216"/>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   TOPIC : RENEWABLE ENERGY SOURCE AND GRID PROTECTION</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Presented by : </a:t>
            </a:r>
            <a:r>
              <a:rPr lang="en-IN" sz="2000" b="1" dirty="0" err="1">
                <a:latin typeface="Times New Roman" panose="02020603050405020304" pitchFamily="18" charset="0"/>
                <a:cs typeface="Times New Roman" panose="02020603050405020304" pitchFamily="18" charset="0"/>
              </a:rPr>
              <a:t>G.Manojkumar</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17WJ1A0233</a:t>
            </a:r>
          </a:p>
        </p:txBody>
      </p:sp>
    </p:spTree>
    <p:extLst>
      <p:ext uri="{BB962C8B-B14F-4D97-AF65-F5344CB8AC3E}">
        <p14:creationId xmlns:p14="http://schemas.microsoft.com/office/powerpoint/2010/main" val="399093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3D7E-2ABB-4AFD-9D71-2B19D506D1BA}"/>
              </a:ext>
            </a:extLst>
          </p:cNvPr>
          <p:cNvSpPr>
            <a:spLocks noGrp="1"/>
          </p:cNvSpPr>
          <p:nvPr>
            <p:ph type="title"/>
          </p:nvPr>
        </p:nvSpPr>
        <p:spPr/>
        <p:txBody>
          <a:bodyPr>
            <a:normAutofit/>
          </a:bodyPr>
          <a:lstStyle/>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Wind energy integration in smart grid</a:t>
            </a:r>
          </a:p>
        </p:txBody>
      </p:sp>
      <p:sp>
        <p:nvSpPr>
          <p:cNvPr id="3" name="Content Placeholder 2">
            <a:extLst>
              <a:ext uri="{FF2B5EF4-FFF2-40B4-BE49-F238E27FC236}">
                <a16:creationId xmlns:a16="http://schemas.microsoft.com/office/drawing/2014/main" id="{B6F423B5-571B-4342-AB70-CB58B0D01BE5}"/>
              </a:ext>
            </a:extLst>
          </p:cNvPr>
          <p:cNvSpPr>
            <a:spLocks noGrp="1"/>
          </p:cNvSpPr>
          <p:nvPr>
            <p:ph idx="1"/>
          </p:nvPr>
        </p:nvSpPr>
        <p:spPr/>
        <p:txBody>
          <a:bodyPr/>
          <a:lstStyle/>
          <a:p>
            <a:r>
              <a:rPr lang="en-US" sz="1800" dirty="0">
                <a:latin typeface="Bookman Old Style" panose="02050604050505020204" pitchFamily="18" charset="0"/>
              </a:rPr>
              <a:t>There is communication control that is done for the purpose of controlling the battery charging and preventing the overcharging problem of battery which affects the battery life span and also the charging limit from the very first time of getting overcharged. These types of communication are done by the optical fibers</a:t>
            </a:r>
            <a:r>
              <a:rPr lang="en-US" sz="2000" dirty="0">
                <a:latin typeface="Bookman Old Style" panose="02050604050505020204" pitchFamily="18" charset="0"/>
              </a:rPr>
              <a:t>.</a:t>
            </a:r>
          </a:p>
          <a:p>
            <a:r>
              <a:rPr lang="en-US" sz="1800" dirty="0">
                <a:latin typeface="Bookman Old Style" panose="02050604050505020204" pitchFamily="18" charset="0"/>
              </a:rPr>
              <a:t>The Grid Connectivity unit is mainly serving the inverted AC electricity directing to the three phase power line and filters. This is how the AC electricity generated from wind turbine is connected to the grid. </a:t>
            </a:r>
          </a:p>
          <a:p>
            <a:endParaRPr lang="en-IN" dirty="0"/>
          </a:p>
        </p:txBody>
      </p:sp>
    </p:spTree>
    <p:extLst>
      <p:ext uri="{BB962C8B-B14F-4D97-AF65-F5344CB8AC3E}">
        <p14:creationId xmlns:p14="http://schemas.microsoft.com/office/powerpoint/2010/main" val="102213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30F4-C53E-4EF0-B10F-6563BB88C803}"/>
              </a:ext>
            </a:extLst>
          </p:cNvPr>
          <p:cNvSpPr>
            <a:spLocks noGrp="1"/>
          </p:cNvSpPr>
          <p:nvPr>
            <p:ph type="title"/>
          </p:nvPr>
        </p:nvSpPr>
        <p:spPr/>
        <p:txBody>
          <a:bodyPr>
            <a:normAutofit/>
          </a:bodyPr>
          <a:lstStyle/>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BENEFITS OF INTEGRATING WIND ENERGY TO THE GRID</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55B41F-593C-40D4-8061-7C3286443C34}"/>
              </a:ext>
            </a:extLst>
          </p:cNvPr>
          <p:cNvSpPr>
            <a:spLocks noGrp="1"/>
          </p:cNvSpPr>
          <p:nvPr>
            <p:ph idx="1"/>
          </p:nvPr>
        </p:nvSpPr>
        <p:spPr/>
        <p:txBody>
          <a:bodyPr>
            <a:normAutofit/>
          </a:bodyPr>
          <a:lstStyle/>
          <a:p>
            <a:r>
              <a:rPr lang="en-US" sz="1800" dirty="0">
                <a:latin typeface="Bookman Old Style" panose="02050604050505020204" pitchFamily="18" charset="0"/>
              </a:rPr>
              <a:t>Enhancing the efficiency of the Smart Grid </a:t>
            </a:r>
          </a:p>
          <a:p>
            <a:r>
              <a:rPr lang="en-US" sz="1800" dirty="0">
                <a:latin typeface="Bookman Old Style" panose="02050604050505020204" pitchFamily="18" charset="0"/>
              </a:rPr>
              <a:t>Enriching the power output by adding to the generated electricity and transmitted     electricity. </a:t>
            </a:r>
          </a:p>
          <a:p>
            <a:r>
              <a:rPr lang="en-US" sz="1800" dirty="0">
                <a:latin typeface="Bookman Old Style" panose="02050604050505020204" pitchFamily="18" charset="0"/>
              </a:rPr>
              <a:t> No fuel consumption while generating electricity.</a:t>
            </a:r>
          </a:p>
          <a:p>
            <a:r>
              <a:rPr lang="en-US" sz="1800" dirty="0">
                <a:latin typeface="Bookman Old Style" panose="02050604050505020204" pitchFamily="18" charset="0"/>
              </a:rPr>
              <a:t> Low maintenance cost </a:t>
            </a:r>
          </a:p>
          <a:p>
            <a:r>
              <a:rPr lang="en-US" sz="1800" dirty="0">
                <a:latin typeface="Bookman Old Style" panose="02050604050505020204" pitchFamily="18" charset="0"/>
              </a:rPr>
              <a:t> Efficient in terms of longer payback period.</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196647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527A-8064-44FE-B276-E30B9623783C}"/>
              </a:ext>
            </a:extLst>
          </p:cNvPr>
          <p:cNvSpPr>
            <a:spLocks noGrp="1"/>
          </p:cNvSpPr>
          <p:nvPr>
            <p:ph type="title"/>
          </p:nvPr>
        </p:nvSpPr>
        <p:spPr/>
        <p:txBody>
          <a:bodyPr>
            <a:normAutofit/>
          </a:bodyPr>
          <a:lstStyle/>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solar energy integration in smart grid </a:t>
            </a:r>
          </a:p>
        </p:txBody>
      </p:sp>
      <p:sp>
        <p:nvSpPr>
          <p:cNvPr id="3" name="Content Placeholder 2">
            <a:extLst>
              <a:ext uri="{FF2B5EF4-FFF2-40B4-BE49-F238E27FC236}">
                <a16:creationId xmlns:a16="http://schemas.microsoft.com/office/drawing/2014/main" id="{72A8AA55-5D61-4E45-AADD-5F552BF91CF5}"/>
              </a:ext>
            </a:extLst>
          </p:cNvPr>
          <p:cNvSpPr>
            <a:spLocks noGrp="1"/>
          </p:cNvSpPr>
          <p:nvPr>
            <p:ph idx="1"/>
          </p:nvPr>
        </p:nvSpPr>
        <p:spPr/>
        <p:txBody>
          <a:bodyPr>
            <a:normAutofit/>
          </a:bodyPr>
          <a:lstStyle/>
          <a:p>
            <a:r>
              <a:rPr lang="en-US" sz="1600" b="0" i="0" dirty="0">
                <a:solidFill>
                  <a:srgbClr val="2E2E2E"/>
                </a:solidFill>
                <a:effectLst/>
                <a:latin typeface="NexusSerif"/>
              </a:rPr>
              <a:t> </a:t>
            </a:r>
            <a:r>
              <a:rPr lang="en-US" sz="1600" b="0" i="0" dirty="0">
                <a:effectLst/>
                <a:latin typeface="Bookman Old Style" panose="02050604050505020204" pitchFamily="18" charset="0"/>
              </a:rPr>
              <a:t>There are two types of solar power generation used in integration with grid power - concentrated solar power (CSP) and photovoltaic (PV) power.  CSP generation, sometimes known as solar thermal power generation, is much like conventional thermal power generation that converts thermal energy (steam) into electricity.</a:t>
            </a:r>
          </a:p>
          <a:p>
            <a:r>
              <a:rPr lang="en-US" sz="1600" b="0" i="0" dirty="0">
                <a:effectLst/>
                <a:latin typeface="NexusSerif"/>
              </a:rPr>
              <a:t> </a:t>
            </a:r>
            <a:r>
              <a:rPr lang="en-US" sz="1600" dirty="0">
                <a:latin typeface="Bookman Old Style" panose="02050604050505020204" pitchFamily="18" charset="0"/>
              </a:rPr>
              <a:t>C</a:t>
            </a:r>
            <a:r>
              <a:rPr lang="en-US" sz="1600" b="0" i="0" dirty="0">
                <a:effectLst/>
                <a:latin typeface="Bookman Old Style" panose="02050604050505020204" pitchFamily="18" charset="0"/>
              </a:rPr>
              <a:t>oncentrated solar power systems (CSP) can store energy using thermal energy storage technologies. This capability to store thermal energy has led to better penetration of solar thermal technology using CSP in the power generation industry.</a:t>
            </a:r>
          </a:p>
          <a:p>
            <a:r>
              <a:rPr lang="en-US" sz="1600" b="0" i="0" dirty="0">
                <a:effectLst/>
                <a:latin typeface="Bookman Old Style" panose="02050604050505020204" pitchFamily="18" charset="0"/>
              </a:rPr>
              <a:t>CSP systems are more attractive for large scale power generation as thermal energy storage technologies. Although CSP has better performance for grid integration</a:t>
            </a:r>
            <a:r>
              <a:rPr lang="en-US" sz="1600" dirty="0">
                <a:latin typeface="NexusSerif"/>
              </a:rPr>
              <a:t>.</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76944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8E70-49C1-4A52-B94F-9D1FF6BA7E55}"/>
              </a:ext>
            </a:extLst>
          </p:cNvPr>
          <p:cNvSpPr>
            <a:spLocks noGrp="1"/>
          </p:cNvSpPr>
          <p:nvPr>
            <p:ph type="title"/>
          </p:nvPr>
        </p:nvSpPr>
        <p:spPr/>
        <p:txBody>
          <a:bodyPr/>
          <a:lstStyle/>
          <a:p>
            <a:br>
              <a:rPr lang="en-IN" dirty="0"/>
            </a:br>
            <a:r>
              <a:rPr lang="en-IN" dirty="0"/>
              <a:t>          </a:t>
            </a:r>
            <a:r>
              <a:rPr lang="en-IN" sz="2400" dirty="0">
                <a:latin typeface="Times New Roman" panose="02020603050405020304" pitchFamily="18" charset="0"/>
                <a:cs typeface="Times New Roman" panose="02020603050405020304" pitchFamily="18" charset="0"/>
              </a:rPr>
              <a:t> solar energy integration in smart grid</a:t>
            </a:r>
          </a:p>
        </p:txBody>
      </p:sp>
      <p:sp>
        <p:nvSpPr>
          <p:cNvPr id="3" name="Content Placeholder 2">
            <a:extLst>
              <a:ext uri="{FF2B5EF4-FFF2-40B4-BE49-F238E27FC236}">
                <a16:creationId xmlns:a16="http://schemas.microsoft.com/office/drawing/2014/main" id="{CBD173A9-37CB-467E-8196-7FC51C2FE33E}"/>
              </a:ext>
            </a:extLst>
          </p:cNvPr>
          <p:cNvSpPr>
            <a:spLocks noGrp="1"/>
          </p:cNvSpPr>
          <p:nvPr>
            <p:ph idx="1"/>
          </p:nvPr>
        </p:nvSpPr>
        <p:spPr/>
        <p:txBody>
          <a:bodyPr>
            <a:normAutofit fontScale="92500" lnSpcReduction="10000"/>
          </a:bodyPr>
          <a:lstStyle/>
          <a:p>
            <a:r>
              <a:rPr lang="en-US" sz="1800" b="0" i="0" dirty="0">
                <a:effectLst/>
                <a:latin typeface="Bookman Old Style" panose="02050604050505020204" pitchFamily="18" charset="0"/>
                <a:cs typeface="Times New Roman" panose="02020603050405020304" pitchFamily="18" charset="0"/>
              </a:rPr>
              <a:t>Photovoltaic plant which uses PV modules to feed into the grid essentially consists of different components, but basically the inverter is the most important component for integration.</a:t>
            </a:r>
          </a:p>
          <a:p>
            <a:r>
              <a:rPr lang="en-US" sz="1800" b="0" i="0" dirty="0">
                <a:effectLst/>
                <a:latin typeface="Bookman Old Style" panose="02050604050505020204" pitchFamily="18" charset="0"/>
              </a:rPr>
              <a:t>Photovoltaic (PV) solar panels differ from solar thermal systems in that they do not use the sun’s heat to generate thermal power, instead they use sunlight through the ‘Photovoltaic effect’ to generate direct electric current</a:t>
            </a:r>
            <a:r>
              <a:rPr lang="en-US" sz="1800" dirty="0">
                <a:latin typeface="Bookman Old Style" panose="02050604050505020204" pitchFamily="18" charset="0"/>
              </a:rPr>
              <a:t>(DC).</a:t>
            </a:r>
            <a:r>
              <a:rPr lang="en-US" sz="1800" b="0" i="0" dirty="0">
                <a:effectLst/>
                <a:latin typeface="Bookman Old Style" panose="02050604050505020204" pitchFamily="18" charset="0"/>
              </a:rPr>
              <a:t> The direct current is then converted to alternating current, usually using inverters and other components, in order to be distributed onto the power grid network.</a:t>
            </a:r>
            <a:r>
              <a:rPr lang="en-US" sz="1800" b="0" i="0" dirty="0">
                <a:solidFill>
                  <a:srgbClr val="2E2E2E"/>
                </a:solidFill>
                <a:effectLst/>
                <a:latin typeface="Bookman Old Style" panose="02050604050505020204" pitchFamily="18" charset="0"/>
              </a:rPr>
              <a:t> </a:t>
            </a:r>
          </a:p>
          <a:p>
            <a:pPr marL="0" indent="0">
              <a:buNone/>
            </a:pPr>
            <a:r>
              <a:rPr lang="en-US" sz="1800" b="0" i="0" dirty="0">
                <a:solidFill>
                  <a:srgbClr val="2E2E2E"/>
                </a:solidFill>
                <a:effectLst/>
                <a:latin typeface="Bookman Old Style" panose="02050604050505020204" pitchFamily="18" charset="0"/>
                <a:cs typeface="Times New Roman" panose="02020603050405020304" pitchFamily="18" charset="0"/>
              </a:rPr>
              <a:t> </a:t>
            </a:r>
          </a:p>
          <a:p>
            <a:pPr marL="0" indent="0">
              <a:buNone/>
            </a:pPr>
            <a:r>
              <a:rPr lang="en-US" sz="1800" dirty="0">
                <a:solidFill>
                  <a:srgbClr val="2E2E2E"/>
                </a:solidFill>
                <a:latin typeface="Bookman Old Style" panose="02050604050505020204" pitchFamily="18" charset="0"/>
                <a:cs typeface="Times New Roman" panose="02020603050405020304" pitchFamily="18" charset="0"/>
              </a:rPr>
              <a:t> </a:t>
            </a:r>
            <a:r>
              <a:rPr lang="en-US" sz="1600" b="0" i="0" dirty="0">
                <a:solidFill>
                  <a:srgbClr val="2E2E2E"/>
                </a:solidFill>
                <a:effectLst/>
                <a:latin typeface="Bookman Old Style" panose="02050604050505020204" pitchFamily="18" charset="0"/>
              </a:rPr>
              <a:t> </a:t>
            </a:r>
            <a:endParaRPr lang="en-US" sz="1600" dirty="0">
              <a:solidFill>
                <a:srgbClr val="2E2E2E"/>
              </a:solidFill>
              <a:latin typeface="Bookman Old Style" panose="020506040505050202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14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9985-B9DF-495B-8484-9808E994D5AB}"/>
              </a:ext>
            </a:extLst>
          </p:cNvPr>
          <p:cNvSpPr>
            <a:spLocks noGrp="1"/>
          </p:cNvSpPr>
          <p:nvPr>
            <p:ph type="title"/>
          </p:nvPr>
        </p:nvSpPr>
        <p:spPr>
          <a:xfrm>
            <a:off x="1451579" y="804520"/>
            <a:ext cx="9603275" cy="889810"/>
          </a:xfrm>
        </p:spPr>
        <p:txBody>
          <a:bodyPr>
            <a:normAutofit fontScale="90000"/>
          </a:bodyPr>
          <a:lstStyle/>
          <a:p>
            <a:r>
              <a:rPr lang="en-IN" dirty="0"/>
              <a:t>           </a:t>
            </a:r>
            <a:br>
              <a:rPr lang="en-IN" dirty="0"/>
            </a:br>
            <a:r>
              <a:rPr lang="en-IN" sz="2700" dirty="0"/>
              <a:t>                    </a:t>
            </a:r>
            <a:r>
              <a:rPr lang="en-IN" sz="2700" dirty="0">
                <a:latin typeface="Times New Roman" panose="02020603050405020304" pitchFamily="18" charset="0"/>
                <a:cs typeface="Times New Roman" panose="02020603050405020304" pitchFamily="18" charset="0"/>
              </a:rPr>
              <a:t>diagram of </a:t>
            </a:r>
            <a:r>
              <a:rPr lang="en-IN" sz="2700" dirty="0" err="1">
                <a:latin typeface="Times New Roman" panose="02020603050405020304" pitchFamily="18" charset="0"/>
                <a:cs typeface="Times New Roman" panose="02020603050405020304" pitchFamily="18" charset="0"/>
              </a:rPr>
              <a:t>csp</a:t>
            </a:r>
            <a:r>
              <a:rPr lang="en-IN" sz="2700" dirty="0">
                <a:latin typeface="Times New Roman" panose="02020603050405020304" pitchFamily="18" charset="0"/>
                <a:cs typeface="Times New Roman" panose="02020603050405020304" pitchFamily="18" charset="0"/>
              </a:rPr>
              <a:t> and </a:t>
            </a:r>
            <a:r>
              <a:rPr lang="en-IN" sz="2700" dirty="0" err="1">
                <a:latin typeface="Times New Roman" panose="02020603050405020304" pitchFamily="18" charset="0"/>
                <a:cs typeface="Times New Roman" panose="02020603050405020304" pitchFamily="18" charset="0"/>
              </a:rPr>
              <a:t>pv</a:t>
            </a:r>
            <a:r>
              <a:rPr lang="en-IN" sz="2700" dirty="0">
                <a:latin typeface="Times New Roman" panose="02020603050405020304" pitchFamily="18" charset="0"/>
                <a:cs typeface="Times New Roman" panose="02020603050405020304" pitchFamily="18" charset="0"/>
              </a:rPr>
              <a:t> power station</a:t>
            </a:r>
            <a:endParaRPr lang="en-IN" sz="2700" dirty="0"/>
          </a:p>
        </p:txBody>
      </p:sp>
      <p:pic>
        <p:nvPicPr>
          <p:cNvPr id="4" name="Content Placeholder 3">
            <a:extLst>
              <a:ext uri="{FF2B5EF4-FFF2-40B4-BE49-F238E27FC236}">
                <a16:creationId xmlns:a16="http://schemas.microsoft.com/office/drawing/2014/main" id="{67C53EC2-75F7-4E92-9900-E8AB49A717D6}"/>
              </a:ext>
            </a:extLst>
          </p:cNvPr>
          <p:cNvPicPr>
            <a:picLocks noGrp="1" noChangeAspect="1"/>
          </p:cNvPicPr>
          <p:nvPr>
            <p:ph idx="1"/>
          </p:nvPr>
        </p:nvPicPr>
        <p:blipFill>
          <a:blip r:embed="rId2"/>
          <a:stretch>
            <a:fillRect/>
          </a:stretch>
        </p:blipFill>
        <p:spPr>
          <a:xfrm>
            <a:off x="1451579" y="1971302"/>
            <a:ext cx="4373245" cy="3595780"/>
          </a:xfrm>
          <a:prstGeom prst="rect">
            <a:avLst/>
          </a:prstGeom>
        </p:spPr>
      </p:pic>
      <p:pic>
        <p:nvPicPr>
          <p:cNvPr id="5" name="Picture 4">
            <a:extLst>
              <a:ext uri="{FF2B5EF4-FFF2-40B4-BE49-F238E27FC236}">
                <a16:creationId xmlns:a16="http://schemas.microsoft.com/office/drawing/2014/main" id="{6B1FCF53-C842-4615-B89C-407E44BF90E0}"/>
              </a:ext>
            </a:extLst>
          </p:cNvPr>
          <p:cNvPicPr>
            <a:picLocks noChangeAspect="1"/>
          </p:cNvPicPr>
          <p:nvPr/>
        </p:nvPicPr>
        <p:blipFill>
          <a:blip r:embed="rId3"/>
          <a:stretch>
            <a:fillRect/>
          </a:stretch>
        </p:blipFill>
        <p:spPr>
          <a:xfrm>
            <a:off x="6710642" y="1894915"/>
            <a:ext cx="4705350" cy="4000500"/>
          </a:xfrm>
          <a:prstGeom prst="rect">
            <a:avLst/>
          </a:prstGeom>
        </p:spPr>
      </p:pic>
    </p:spTree>
    <p:extLst>
      <p:ext uri="{BB962C8B-B14F-4D97-AF65-F5344CB8AC3E}">
        <p14:creationId xmlns:p14="http://schemas.microsoft.com/office/powerpoint/2010/main" val="17720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22EE-EF66-4BA8-A656-BF8820FDD8D6}"/>
              </a:ext>
            </a:extLst>
          </p:cNvPr>
          <p:cNvSpPr>
            <a:spLocks noGrp="1"/>
          </p:cNvSpPr>
          <p:nvPr>
            <p:ph type="title"/>
          </p:nvPr>
        </p:nvSpPr>
        <p:spPr/>
        <p:txBody>
          <a:bodyPr>
            <a:normAutofit/>
          </a:bodyPr>
          <a:lstStyle/>
          <a:p>
            <a:r>
              <a:rPr lang="en-US" sz="2000" b="0" i="0" dirty="0">
                <a:solidFill>
                  <a:srgbClr val="111111"/>
                </a:solidFill>
                <a:effectLst/>
                <a:latin typeface="Times New Roman" panose="02020603050405020304" pitchFamily="18" charset="0"/>
                <a:cs typeface="Times New Roman" panose="02020603050405020304" pitchFamily="18" charset="0"/>
              </a:rPr>
              <a:t>              Block diagram of Renewable Energy Sources</a:t>
            </a:r>
            <a:br>
              <a:rPr lang="en-US" sz="2000" b="0" i="0" dirty="0">
                <a:solidFill>
                  <a:srgbClr val="111111"/>
                </a:solidFill>
                <a:effectLst/>
                <a:latin typeface="Times New Roman" panose="02020603050405020304" pitchFamily="18" charset="0"/>
                <a:cs typeface="Times New Roman" panose="02020603050405020304" pitchFamily="18" charset="0"/>
              </a:rPr>
            </a:br>
            <a:r>
              <a:rPr lang="en-US" sz="2000" b="0" i="0" dirty="0">
                <a:solidFill>
                  <a:srgbClr val="111111"/>
                </a:solidFill>
                <a:effectLst/>
                <a:latin typeface="Times New Roman" panose="02020603050405020304" pitchFamily="18" charset="0"/>
                <a:cs typeface="Times New Roman" panose="02020603050405020304" pitchFamily="18" charset="0"/>
              </a:rPr>
              <a:t>                               based on integrated system</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2AD11F-986E-4D8D-9FBB-C4774966AB8C}"/>
              </a:ext>
            </a:extLst>
          </p:cNvPr>
          <p:cNvSpPr>
            <a:spLocks noGrp="1"/>
          </p:cNvSpPr>
          <p:nvPr>
            <p:ph idx="1"/>
          </p:nvPr>
        </p:nvSpPr>
        <p:spPr/>
        <p:txBody>
          <a:bodyPr/>
          <a:lstStyle/>
          <a:p>
            <a:endParaRPr lang="en-IN"/>
          </a:p>
        </p:txBody>
      </p:sp>
      <p:pic>
        <p:nvPicPr>
          <p:cNvPr id="2052" name="Picture 4" descr="Block diagram of Renewable Energy Sources based on integrated system">
            <a:extLst>
              <a:ext uri="{FF2B5EF4-FFF2-40B4-BE49-F238E27FC236}">
                <a16:creationId xmlns:a16="http://schemas.microsoft.com/office/drawing/2014/main" id="{BBEF0F16-4E48-4AD5-AFDA-F822F7C40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671" y="1853754"/>
            <a:ext cx="9701183"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7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F605-F5CC-4486-B7A8-E900DBC17CF1}"/>
              </a:ext>
            </a:extLst>
          </p:cNvPr>
          <p:cNvSpPr>
            <a:spLocks noGrp="1"/>
          </p:cNvSpPr>
          <p:nvPr>
            <p:ph type="title"/>
          </p:nvPr>
        </p:nvSpPr>
        <p:spPr/>
        <p:txBody>
          <a:bodyPr>
            <a:normAutofit fontScale="90000"/>
          </a:bodyPr>
          <a:lstStyle/>
          <a:p>
            <a:r>
              <a:rPr lang="en-IN" sz="2400" dirty="0">
                <a:latin typeface="Times New Roman" panose="02020603050405020304" pitchFamily="18" charset="0"/>
                <a:cs typeface="Times New Roman" panose="02020603050405020304" pitchFamily="18" charset="0"/>
              </a:rPr>
              <a:t>            advantages of Integration of renewable energy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sources in smart grid</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FD85ADB-C839-41B9-A939-ED77D71962D3}"/>
              </a:ext>
            </a:extLst>
          </p:cNvPr>
          <p:cNvSpPr>
            <a:spLocks noGrp="1"/>
          </p:cNvSpPr>
          <p:nvPr>
            <p:ph idx="1"/>
          </p:nvPr>
        </p:nvSpPr>
        <p:spPr>
          <a:xfrm>
            <a:off x="1451579" y="2015732"/>
            <a:ext cx="9603275" cy="4037749"/>
          </a:xfrm>
        </p:spPr>
        <p:txBody>
          <a:bodyPr/>
          <a:lstStyle/>
          <a:p>
            <a:pPr algn="l">
              <a:buFont typeface="Arial" panose="020B0604020202020204" pitchFamily="34" charset="0"/>
              <a:buChar char="•"/>
            </a:pPr>
            <a:r>
              <a:rPr lang="en-US" sz="1800" b="0" i="0" dirty="0">
                <a:effectLst/>
                <a:latin typeface="Bookman Old Style" panose="02050604050505020204" pitchFamily="18" charset="0"/>
              </a:rPr>
              <a:t>Reduce emissions</a:t>
            </a:r>
          </a:p>
          <a:p>
            <a:pPr algn="l">
              <a:buFont typeface="Arial" panose="020B0604020202020204" pitchFamily="34" charset="0"/>
              <a:buChar char="•"/>
            </a:pPr>
            <a:r>
              <a:rPr lang="en-US" sz="1800" b="0" i="0" dirty="0">
                <a:effectLst/>
                <a:latin typeface="Bookman Old Style" panose="02050604050505020204" pitchFamily="18" charset="0"/>
              </a:rPr>
              <a:t>Reduce fuel costs</a:t>
            </a:r>
          </a:p>
          <a:p>
            <a:pPr algn="l">
              <a:buFont typeface="Arial" panose="020B0604020202020204" pitchFamily="34" charset="0"/>
              <a:buChar char="•"/>
            </a:pPr>
            <a:r>
              <a:rPr lang="en-US" sz="1800" b="0" i="0" dirty="0">
                <a:effectLst/>
                <a:latin typeface="Bookman Old Style" panose="02050604050505020204" pitchFamily="18" charset="0"/>
              </a:rPr>
              <a:t>Integrate different sources of renewable energy into a single grid</a:t>
            </a:r>
          </a:p>
          <a:p>
            <a:pPr algn="l">
              <a:buFont typeface="Arial" panose="020B0604020202020204" pitchFamily="34" charset="0"/>
              <a:buChar char="•"/>
            </a:pPr>
            <a:r>
              <a:rPr lang="en-US" sz="1800" b="0" i="0" dirty="0">
                <a:effectLst/>
                <a:latin typeface="Bookman Old Style" panose="02050604050505020204" pitchFamily="18" charset="0"/>
              </a:rPr>
              <a:t>Provide instant feedback on energy production and consumption</a:t>
            </a:r>
          </a:p>
          <a:p>
            <a:pPr algn="l">
              <a:buFont typeface="Arial" panose="020B0604020202020204" pitchFamily="34" charset="0"/>
              <a:buChar char="•"/>
            </a:pPr>
            <a:r>
              <a:rPr lang="en-US" sz="1800" b="0" i="0" dirty="0">
                <a:effectLst/>
                <a:latin typeface="Bookman Old Style" panose="02050604050505020204" pitchFamily="18" charset="0"/>
              </a:rPr>
              <a:t>Provide energy according to demand, making it more efficient</a:t>
            </a:r>
          </a:p>
          <a:p>
            <a:pPr algn="l">
              <a:buFont typeface="Arial" panose="020B0604020202020204" pitchFamily="34" charset="0"/>
              <a:buChar char="•"/>
            </a:pPr>
            <a:r>
              <a:rPr lang="en-IN" sz="1800" b="0" i="0" dirty="0">
                <a:effectLst/>
                <a:latin typeface="Bookman Old Style" panose="02050604050505020204" pitchFamily="18" charset="0"/>
              </a:rPr>
              <a:t>A smart grid integrates various different technologies, including communications systems, smart meters, sensors and measurement devices, smart power generation devices, phasor measurement units and power system automation technologies, including AI.</a:t>
            </a:r>
            <a:endParaRPr lang="en-US" sz="1800" b="0" i="0" dirty="0">
              <a:effectLst/>
              <a:latin typeface="Bookman Old Style" panose="02050604050505020204" pitchFamily="18" charset="0"/>
            </a:endParaRPr>
          </a:p>
          <a:p>
            <a:pPr algn="l">
              <a:buFont typeface="Arial" panose="020B0604020202020204" pitchFamily="34" charset="0"/>
              <a:buChar char="•"/>
            </a:pPr>
            <a:endParaRPr lang="en-US" sz="1800" b="0" i="0" dirty="0">
              <a:solidFill>
                <a:srgbClr val="000000"/>
              </a:solidFill>
              <a:effectLst/>
              <a:latin typeface="Bookman Old Style" panose="02050604050505020204" pitchFamily="18" charset="0"/>
            </a:endParaRPr>
          </a:p>
          <a:p>
            <a:endParaRPr lang="en-IN" dirty="0"/>
          </a:p>
        </p:txBody>
      </p:sp>
    </p:spTree>
    <p:extLst>
      <p:ext uri="{BB962C8B-B14F-4D97-AF65-F5344CB8AC3E}">
        <p14:creationId xmlns:p14="http://schemas.microsoft.com/office/powerpoint/2010/main" val="230607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5EF7-D52D-43E8-9321-250824FEBD9E}"/>
              </a:ext>
            </a:extLst>
          </p:cNvPr>
          <p:cNvSpPr>
            <a:spLocks noGrp="1"/>
          </p:cNvSpPr>
          <p:nvPr>
            <p:ph type="title"/>
          </p:nvPr>
        </p:nvSpPr>
        <p:spPr/>
        <p:txBody>
          <a:bodyPr>
            <a:normAutofit fontScale="90000"/>
          </a:bodyPr>
          <a:lstStyle/>
          <a:p>
            <a:r>
              <a:rPr lang="en-IN" sz="2400" dirty="0">
                <a:latin typeface="Times New Roman" panose="02020603050405020304" pitchFamily="18" charset="0"/>
                <a:cs typeface="Times New Roman" panose="02020603050405020304" pitchFamily="18" charset="0"/>
              </a:rPr>
              <a:t>         disadvantages of Integration of renewable energy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sources in smart grid</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7B02C9-C469-4730-AA74-84EAF92BF0AC}"/>
              </a:ext>
            </a:extLst>
          </p:cNvPr>
          <p:cNvSpPr>
            <a:spLocks noGrp="1"/>
          </p:cNvSpPr>
          <p:nvPr>
            <p:ph idx="1"/>
          </p:nvPr>
        </p:nvSpPr>
        <p:spPr/>
        <p:txBody>
          <a:bodyPr>
            <a:normAutofit fontScale="85000" lnSpcReduction="10000"/>
          </a:bodyPr>
          <a:lstStyle/>
          <a:p>
            <a:pPr algn="l" fontAlgn="base"/>
            <a:r>
              <a:rPr lang="en-US" b="0" i="0" dirty="0">
                <a:effectLst/>
                <a:latin typeface="Arial" panose="020B0604020202020204" pitchFamily="34" charset="0"/>
              </a:rPr>
              <a:t>Continuous communication network should be available.</a:t>
            </a:r>
          </a:p>
          <a:p>
            <a:pPr algn="l" fontAlgn="base"/>
            <a:r>
              <a:rPr lang="en-US" b="0" i="0" dirty="0">
                <a:effectLst/>
                <a:latin typeface="Arial" panose="020B0604020202020204" pitchFamily="34" charset="0"/>
              </a:rPr>
              <a:t>During emergency situation, network congestion or performance are big challenges in smart grid system</a:t>
            </a:r>
          </a:p>
          <a:p>
            <a:pPr algn="l" fontAlgn="base"/>
            <a:r>
              <a:rPr lang="en-US" b="0" i="0" dirty="0">
                <a:effectLst/>
                <a:latin typeface="Arial" panose="020B0604020202020204" pitchFamily="34" charset="0"/>
              </a:rPr>
              <a:t>Cellular network providers do not provide guaranteed service in abnormal situations such as wind storm, heavy rain and lightening conditions.</a:t>
            </a:r>
          </a:p>
          <a:p>
            <a:pPr algn="l" fontAlgn="base"/>
            <a:r>
              <a:rPr lang="en-US" b="0" i="0" dirty="0">
                <a:effectLst/>
                <a:latin typeface="Arial" panose="020B0604020202020204" pitchFamily="34" charset="0"/>
              </a:rPr>
              <a:t>Some smart meters can be hacked which can be used to increase or decrease the demand for power. It is expensive to install smart meter compare to traditional old electricity meter.</a:t>
            </a:r>
            <a:br>
              <a:rPr lang="en-US" b="0" i="0" dirty="0">
                <a:solidFill>
                  <a:srgbClr val="555555"/>
                </a:solidFill>
                <a:effectLst/>
                <a:latin typeface="Arial" panose="020B0604020202020204" pitchFamily="34" charset="0"/>
              </a:rPr>
            </a:br>
            <a:br>
              <a:rPr lang="en-US" b="0" i="0" dirty="0">
                <a:solidFill>
                  <a:srgbClr val="555555"/>
                </a:solidFill>
                <a:effectLst/>
                <a:latin typeface="Arial" panose="020B0604020202020204" pitchFamily="34" charset="0"/>
              </a:rPr>
            </a:br>
            <a:br>
              <a:rPr lang="en-US" b="0" i="0" dirty="0">
                <a:solidFill>
                  <a:srgbClr val="555555"/>
                </a:solidFill>
                <a:effectLst/>
                <a:latin typeface="Arial" panose="020B0604020202020204" pitchFamily="34" charset="0"/>
              </a:rPr>
            </a:br>
            <a:endParaRPr lang="en-IN" dirty="0"/>
          </a:p>
        </p:txBody>
      </p:sp>
    </p:spTree>
    <p:extLst>
      <p:ext uri="{BB962C8B-B14F-4D97-AF65-F5344CB8AC3E}">
        <p14:creationId xmlns:p14="http://schemas.microsoft.com/office/powerpoint/2010/main" val="196364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373E20-8B06-4F27-8F25-0CBFB18E8B80}"/>
              </a:ext>
            </a:extLst>
          </p:cNvPr>
          <p:cNvPicPr>
            <a:picLocks noChangeAspect="1"/>
          </p:cNvPicPr>
          <p:nvPr/>
        </p:nvPicPr>
        <p:blipFill>
          <a:blip r:embed="rId2"/>
          <a:stretch>
            <a:fillRect/>
          </a:stretch>
        </p:blipFill>
        <p:spPr>
          <a:xfrm>
            <a:off x="3074334" y="1459006"/>
            <a:ext cx="5505450" cy="2667000"/>
          </a:xfrm>
          <a:prstGeom prst="rect">
            <a:avLst/>
          </a:prstGeom>
        </p:spPr>
      </p:pic>
    </p:spTree>
    <p:extLst>
      <p:ext uri="{BB962C8B-B14F-4D97-AF65-F5344CB8AC3E}">
        <p14:creationId xmlns:p14="http://schemas.microsoft.com/office/powerpoint/2010/main" val="134615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2A80-FD7B-4A8C-982F-260A2883B0C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8281D63-F562-4F72-BE0E-74F831B263E2}"/>
              </a:ext>
            </a:extLst>
          </p:cNvPr>
          <p:cNvSpPr>
            <a:spLocks noGrp="1"/>
          </p:cNvSpPr>
          <p:nvPr>
            <p:ph idx="1"/>
          </p:nvPr>
        </p:nvSpPr>
        <p:spPr>
          <a:xfrm>
            <a:off x="1451579" y="1972236"/>
            <a:ext cx="9603275" cy="3944470"/>
          </a:xfrm>
        </p:spPr>
        <p:txBody>
          <a:bodyPr>
            <a:normAutofit/>
          </a:bodyPr>
          <a:lstStyle/>
          <a:p>
            <a:pPr>
              <a:buFont typeface="Wingdings" panose="05000000000000000000" pitchFamily="2" charset="2"/>
              <a:buChar char="Ø"/>
            </a:pPr>
            <a:r>
              <a:rPr lang="en-IN" dirty="0"/>
              <a:t>RENEWABLE ENERGY SOURCE</a:t>
            </a:r>
          </a:p>
          <a:p>
            <a:pPr lvl="1">
              <a:buFont typeface="Wingdings" panose="05000000000000000000" pitchFamily="2" charset="2"/>
              <a:buChar char="q"/>
            </a:pPr>
            <a:r>
              <a:rPr lang="en-IN" dirty="0"/>
              <a:t>DEF : The Energy resources which can be used to produce again and again are known as renewable energy sources.</a:t>
            </a:r>
          </a:p>
          <a:p>
            <a:pPr marL="457200" lvl="1" indent="0">
              <a:buNone/>
            </a:pPr>
            <a:endParaRPr lang="en-IN" dirty="0"/>
          </a:p>
          <a:p>
            <a:pPr lvl="1">
              <a:buFont typeface="Wingdings" panose="05000000000000000000" pitchFamily="2" charset="2"/>
              <a:buChar char="§"/>
            </a:pPr>
            <a:r>
              <a:rPr lang="en-US" b="0" i="0" dirty="0">
                <a:solidFill>
                  <a:srgbClr val="202122"/>
                </a:solidFill>
                <a:effectLst/>
                <a:latin typeface="Arial" panose="020B0604020202020204" pitchFamily="34" charset="0"/>
              </a:rPr>
              <a:t>Renewable energy capacity additions in 2020 expanded by more than 45% from 2019, including 90% more new wind power(green) and a 23% expansion of new </a:t>
            </a:r>
            <a:r>
              <a:rPr lang="en-US" b="0" i="0">
                <a:solidFill>
                  <a:srgbClr val="202122"/>
                </a:solidFill>
                <a:effectLst/>
                <a:latin typeface="Arial" panose="020B0604020202020204" pitchFamily="34" charset="0"/>
              </a:rPr>
              <a:t>solar photovoltaic.</a:t>
            </a:r>
            <a:endParaRPr lang="en-IN" dirty="0"/>
          </a:p>
        </p:txBody>
      </p:sp>
    </p:spTree>
    <p:extLst>
      <p:ext uri="{BB962C8B-B14F-4D97-AF65-F5344CB8AC3E}">
        <p14:creationId xmlns:p14="http://schemas.microsoft.com/office/powerpoint/2010/main" val="393695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AF53-4B9E-4D4B-977D-C8964E078E15}"/>
              </a:ext>
            </a:extLst>
          </p:cNvPr>
          <p:cNvSpPr>
            <a:spLocks noGrp="1"/>
          </p:cNvSpPr>
          <p:nvPr>
            <p:ph type="title"/>
          </p:nvPr>
        </p:nvSpPr>
        <p:spPr>
          <a:xfrm>
            <a:off x="1451579" y="804520"/>
            <a:ext cx="9603275" cy="719480"/>
          </a:xfrm>
        </p:spPr>
        <p:txBody>
          <a:bodyPr>
            <a:normAutofit/>
          </a:bodyPr>
          <a:lstStyle/>
          <a:p>
            <a:r>
              <a:rPr lang="en-US" sz="2400" b="1" dirty="0">
                <a:latin typeface="Times New Roman" panose="02020603050405020304" pitchFamily="18" charset="0"/>
                <a:cs typeface="Times New Roman" panose="02020603050405020304" pitchFamily="18" charset="0"/>
              </a:rPr>
              <a:t>         Major form of renewable energy sources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885230-6382-4311-9664-116742A392D7}"/>
              </a:ext>
            </a:extLst>
          </p:cNvPr>
          <p:cNvSpPr>
            <a:spLocks noGrp="1"/>
          </p:cNvSpPr>
          <p:nvPr>
            <p:ph idx="1"/>
          </p:nvPr>
        </p:nvSpPr>
        <p:spPr>
          <a:xfrm>
            <a:off x="1451579" y="2015732"/>
            <a:ext cx="9603275" cy="3829256"/>
          </a:xfrm>
        </p:spPr>
        <p:txBody>
          <a:bodyPr/>
          <a:lstStyle/>
          <a:p>
            <a:r>
              <a:rPr lang="en-IN" dirty="0"/>
              <a:t>The main items under RES are as follows: </a:t>
            </a:r>
          </a:p>
          <a:p>
            <a:pPr lvl="1">
              <a:buFont typeface="Wingdings" panose="05000000000000000000" pitchFamily="2" charset="2"/>
              <a:buChar char="§"/>
            </a:pPr>
            <a:r>
              <a:rPr lang="en-IN" dirty="0"/>
              <a:t>Wind Power</a:t>
            </a:r>
          </a:p>
          <a:p>
            <a:pPr lvl="1">
              <a:buFont typeface="Wingdings" panose="05000000000000000000" pitchFamily="2" charset="2"/>
              <a:buChar char="§"/>
            </a:pPr>
            <a:r>
              <a:rPr lang="en-IN" dirty="0"/>
              <a:t>Solar Power</a:t>
            </a:r>
          </a:p>
          <a:p>
            <a:pPr lvl="1">
              <a:buFont typeface="Wingdings" panose="05000000000000000000" pitchFamily="2" charset="2"/>
              <a:buChar char="§"/>
            </a:pPr>
            <a:r>
              <a:rPr lang="en-IN" dirty="0"/>
              <a:t>Hydro Power</a:t>
            </a:r>
          </a:p>
          <a:p>
            <a:pPr lvl="1">
              <a:buFont typeface="Wingdings" panose="05000000000000000000" pitchFamily="2" charset="2"/>
              <a:buChar char="§"/>
            </a:pPr>
            <a:r>
              <a:rPr lang="en-IN" dirty="0"/>
              <a:t>Geothermal</a:t>
            </a:r>
          </a:p>
          <a:p>
            <a:pPr lvl="1">
              <a:buFont typeface="Wingdings" panose="05000000000000000000" pitchFamily="2" charset="2"/>
              <a:buChar char="§"/>
            </a:pPr>
            <a:r>
              <a:rPr lang="en-IN" dirty="0"/>
              <a:t>Biomass Energy</a:t>
            </a:r>
          </a:p>
          <a:p>
            <a:pPr marL="0" indent="0">
              <a:buNone/>
            </a:pPr>
            <a:endParaRPr lang="en-IN" dirty="0"/>
          </a:p>
        </p:txBody>
      </p:sp>
      <p:pic>
        <p:nvPicPr>
          <p:cNvPr id="4" name="Picture 3">
            <a:extLst>
              <a:ext uri="{FF2B5EF4-FFF2-40B4-BE49-F238E27FC236}">
                <a16:creationId xmlns:a16="http://schemas.microsoft.com/office/drawing/2014/main" id="{8CD32EE9-E866-4334-ADFC-C66869FA5867}"/>
              </a:ext>
            </a:extLst>
          </p:cNvPr>
          <p:cNvPicPr>
            <a:picLocks noChangeAspect="1"/>
          </p:cNvPicPr>
          <p:nvPr/>
        </p:nvPicPr>
        <p:blipFill>
          <a:blip r:embed="rId2"/>
          <a:stretch>
            <a:fillRect/>
          </a:stretch>
        </p:blipFill>
        <p:spPr>
          <a:xfrm>
            <a:off x="6239435" y="2296161"/>
            <a:ext cx="4500986" cy="3351604"/>
          </a:xfrm>
          <a:prstGeom prst="rect">
            <a:avLst/>
          </a:prstGeom>
        </p:spPr>
      </p:pic>
    </p:spTree>
    <p:extLst>
      <p:ext uri="{BB962C8B-B14F-4D97-AF65-F5344CB8AC3E}">
        <p14:creationId xmlns:p14="http://schemas.microsoft.com/office/powerpoint/2010/main" val="118068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2F82-ED58-4711-8E05-B34176DB725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Smart grid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FF713E-F6B6-47BB-8F4C-B2D91B2CCB6C}"/>
              </a:ext>
            </a:extLst>
          </p:cNvPr>
          <p:cNvSpPr>
            <a:spLocks noGrp="1"/>
          </p:cNvSpPr>
          <p:nvPr>
            <p:ph idx="1"/>
          </p:nvPr>
        </p:nvSpPr>
        <p:spPr/>
        <p:txBody>
          <a:bodyPr/>
          <a:lstStyle/>
          <a:p>
            <a:pPr>
              <a:lnSpc>
                <a:spcPct val="150000"/>
              </a:lnSpc>
              <a:buClr>
                <a:schemeClr val="tx1"/>
              </a:buClr>
            </a:pPr>
            <a:r>
              <a:rPr lang="en-US" b="0" i="0" dirty="0">
                <a:effectLst/>
                <a:latin typeface="Book Antiqua" panose="02040602050305030304" pitchFamily="18" charset="0"/>
              </a:rPr>
              <a:t>A smart grid is an electricity network enabling a two-way flow of electricity and data with digital communications technology enabling to detect, react and pro-act to changes in usage and multiple issues.</a:t>
            </a:r>
          </a:p>
          <a:p>
            <a:pPr>
              <a:lnSpc>
                <a:spcPct val="150000"/>
              </a:lnSpc>
              <a:buClr>
                <a:schemeClr val="tx1"/>
              </a:buClr>
            </a:pPr>
            <a:r>
              <a:rPr lang="en-US" b="0" i="0" dirty="0">
                <a:effectLst/>
                <a:latin typeface="Book Antiqua" panose="02040602050305030304" pitchFamily="18" charset="0"/>
              </a:rPr>
              <a:t> Smart grids have self-healing capabilities and enable electricity customers to become active participants</a:t>
            </a:r>
            <a:r>
              <a:rPr lang="en-US" b="0" i="0" dirty="0">
                <a:effectLst/>
                <a:latin typeface="Verdana" panose="020B0604030504040204" pitchFamily="34" charset="0"/>
              </a:rPr>
              <a:t>.</a:t>
            </a:r>
            <a:endParaRPr lang="en-IN" dirty="0"/>
          </a:p>
        </p:txBody>
      </p:sp>
    </p:spTree>
    <p:extLst>
      <p:ext uri="{BB962C8B-B14F-4D97-AF65-F5344CB8AC3E}">
        <p14:creationId xmlns:p14="http://schemas.microsoft.com/office/powerpoint/2010/main" val="249139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9C48-D99C-4096-B961-F6D3BB093107}"/>
              </a:ext>
            </a:extLst>
          </p:cNvPr>
          <p:cNvSpPr>
            <a:spLocks noGrp="1"/>
          </p:cNvSpPr>
          <p:nvPr>
            <p:ph type="title"/>
          </p:nvPr>
        </p:nvSpPr>
        <p:spPr>
          <a:xfrm>
            <a:off x="1451579" y="804520"/>
            <a:ext cx="9603275" cy="779184"/>
          </a:xfrm>
        </p:spPr>
        <p:txBody>
          <a:bodyPr/>
          <a:lstStyle/>
          <a:p>
            <a:r>
              <a:rPr lang="en-US" b="1" dirty="0">
                <a:latin typeface="Times New Roman" panose="02020603050405020304" pitchFamily="18" charset="0"/>
                <a:cs typeface="Times New Roman" panose="02020603050405020304" pitchFamily="18" charset="0"/>
              </a:rPr>
              <a:t>Smart grid</a:t>
            </a:r>
            <a:endParaRPr lang="en-IN" b="1" dirty="0">
              <a:latin typeface="Times New Roman" panose="02020603050405020304" pitchFamily="18" charset="0"/>
              <a:cs typeface="Times New Roman" panose="02020603050405020304" pitchFamily="18" charset="0"/>
            </a:endParaRPr>
          </a:p>
        </p:txBody>
      </p:sp>
      <p:pic>
        <p:nvPicPr>
          <p:cNvPr id="1026" name="Picture 2" descr="Blockchain for smart grid - ScienceDirect">
            <a:extLst>
              <a:ext uri="{FF2B5EF4-FFF2-40B4-BE49-F238E27FC236}">
                <a16:creationId xmlns:a16="http://schemas.microsoft.com/office/drawing/2014/main" id="{261D04D5-A05F-4B71-9A0B-64EDF9B37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3640" y="2047089"/>
            <a:ext cx="7956501" cy="4006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15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1D33-E67D-4E06-AF2F-D0162B7403D0}"/>
              </a:ext>
            </a:extLst>
          </p:cNvPr>
          <p:cNvSpPr>
            <a:spLocks noGrp="1"/>
          </p:cNvSpPr>
          <p:nvPr>
            <p:ph type="title"/>
          </p:nvPr>
        </p:nvSpPr>
        <p:spPr>
          <a:xfrm>
            <a:off x="1310326" y="744718"/>
            <a:ext cx="9907571" cy="980387"/>
          </a:xfrm>
        </p:spPr>
        <p:txBody>
          <a:bodyPr>
            <a:normAutofit/>
          </a:bodyPr>
          <a:lstStyle/>
          <a:p>
            <a:r>
              <a:rPr lang="en-IN" sz="2400" dirty="0"/>
              <a:t>              </a:t>
            </a:r>
            <a:r>
              <a:rPr lang="en-IN" sz="2400" dirty="0">
                <a:latin typeface="Times New Roman" panose="02020603050405020304" pitchFamily="18" charset="0"/>
                <a:cs typeface="Times New Roman" panose="02020603050405020304" pitchFamily="18" charset="0"/>
              </a:rPr>
              <a:t>Integration of renewable energy sources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in smart grid</a:t>
            </a:r>
          </a:p>
        </p:txBody>
      </p:sp>
      <p:sp>
        <p:nvSpPr>
          <p:cNvPr id="3" name="Content Placeholder 2">
            <a:extLst>
              <a:ext uri="{FF2B5EF4-FFF2-40B4-BE49-F238E27FC236}">
                <a16:creationId xmlns:a16="http://schemas.microsoft.com/office/drawing/2014/main" id="{72054CD9-BAA6-421E-82C9-195369C27A49}"/>
              </a:ext>
            </a:extLst>
          </p:cNvPr>
          <p:cNvSpPr>
            <a:spLocks noGrp="1"/>
          </p:cNvSpPr>
          <p:nvPr>
            <p:ph idx="1"/>
          </p:nvPr>
        </p:nvSpPr>
        <p:spPr/>
        <p:txBody>
          <a:bodyPr>
            <a:normAutofit fontScale="92500" lnSpcReduction="10000"/>
          </a:bodyPr>
          <a:lstStyle/>
          <a:p>
            <a:r>
              <a:rPr lang="en-US" sz="1900" dirty="0">
                <a:latin typeface="Bookman Old Style" panose="02050604050505020204" pitchFamily="18" charset="0"/>
              </a:rPr>
              <a:t>Smart grid is nothing but the electricity network that smartly integrates producers and consumers to efficiently deliver electricity which is sufficiently capable and coverage area accessible, safe, economic, reliable, efficient, and sustainable.</a:t>
            </a:r>
          </a:p>
          <a:p>
            <a:r>
              <a:rPr lang="en-US" sz="1900" dirty="0">
                <a:latin typeface="Bookman Old Style" panose="02050604050505020204" pitchFamily="18" charset="0"/>
              </a:rPr>
              <a:t>Smart grids include centralized and distributed power generation produced considerably by renewable energy sources. They integrate distributed and active resources (i.e. generation, loads, storages and electricity vehicles) into energy markets and power systems.</a:t>
            </a:r>
          </a:p>
          <a:p>
            <a:r>
              <a:rPr lang="en-US" sz="1900" b="0" i="0" dirty="0">
                <a:effectLst/>
                <a:latin typeface="Bookman Old Style" panose="02050604050505020204" pitchFamily="18" charset="0"/>
              </a:rPr>
              <a:t>The most exploited renewable energy sources are hydel energy, wind and photovoltaic sources.</a:t>
            </a:r>
          </a:p>
          <a:p>
            <a:endParaRPr lang="en-US" dirty="0"/>
          </a:p>
          <a:p>
            <a:endParaRPr lang="en-IN" dirty="0"/>
          </a:p>
          <a:p>
            <a:endParaRPr lang="en-US" dirty="0"/>
          </a:p>
        </p:txBody>
      </p:sp>
    </p:spTree>
    <p:extLst>
      <p:ext uri="{BB962C8B-B14F-4D97-AF65-F5344CB8AC3E}">
        <p14:creationId xmlns:p14="http://schemas.microsoft.com/office/powerpoint/2010/main" val="49624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708C-2B5D-402D-AEFE-CB3599881D10}"/>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Wind energy integration in smart grid</a:t>
            </a:r>
          </a:p>
        </p:txBody>
      </p:sp>
      <p:sp>
        <p:nvSpPr>
          <p:cNvPr id="9" name="Content Placeholder 8">
            <a:extLst>
              <a:ext uri="{FF2B5EF4-FFF2-40B4-BE49-F238E27FC236}">
                <a16:creationId xmlns:a16="http://schemas.microsoft.com/office/drawing/2014/main" id="{234D8962-7060-4113-A023-28A9925E46CD}"/>
              </a:ext>
            </a:extLst>
          </p:cNvPr>
          <p:cNvSpPr>
            <a:spLocks noGrp="1"/>
          </p:cNvSpPr>
          <p:nvPr>
            <p:ph idx="1"/>
          </p:nvPr>
        </p:nvSpPr>
        <p:spPr/>
        <p:txBody>
          <a:bodyPr/>
          <a:lstStyle/>
          <a:p>
            <a:r>
              <a:rPr lang="en-US" sz="1600" dirty="0">
                <a:latin typeface="Bookman Old Style" panose="02050604050505020204" pitchFamily="18" charset="0"/>
              </a:rPr>
              <a:t>Integration of wind energy to the grid in terms of increasing efficiency can enhance the power output of the Smart Grid Technology. Based on the block diagram we can divide the whole system into three major parts. Beside the wind turbine, there are:</a:t>
            </a:r>
          </a:p>
          <a:p>
            <a:pPr marL="0" indent="0">
              <a:buNone/>
            </a:pPr>
            <a:endParaRPr lang="en-US" sz="1600" dirty="0">
              <a:latin typeface="Bookman Old Style" panose="02050604050505020204" pitchFamily="18" charset="0"/>
            </a:endParaRPr>
          </a:p>
          <a:p>
            <a:pPr lvl="3">
              <a:buFont typeface="Wingdings" panose="05000000000000000000" pitchFamily="2" charset="2"/>
              <a:buChar char="Ø"/>
            </a:pPr>
            <a:r>
              <a:rPr lang="en-IN" sz="1600" dirty="0">
                <a:latin typeface="Bookman Old Style" panose="02050604050505020204" pitchFamily="18" charset="0"/>
              </a:rPr>
              <a:t>Turbine and speed control box</a:t>
            </a:r>
            <a:r>
              <a:rPr lang="en-IN" dirty="0">
                <a:latin typeface="Bookman Old Style" panose="02050604050505020204" pitchFamily="18" charset="0"/>
              </a:rPr>
              <a:t>   </a:t>
            </a:r>
          </a:p>
          <a:p>
            <a:pPr lvl="3">
              <a:buFont typeface="Wingdings" panose="05000000000000000000" pitchFamily="2" charset="2"/>
              <a:buChar char="Ø"/>
            </a:pPr>
            <a:r>
              <a:rPr lang="en-IN" dirty="0">
                <a:latin typeface="Bookman Old Style" panose="02050604050505020204" pitchFamily="18" charset="0"/>
              </a:rPr>
              <a:t>W</a:t>
            </a:r>
            <a:r>
              <a:rPr lang="en-IN" sz="1600" dirty="0">
                <a:latin typeface="Bookman Old Style" panose="02050604050505020204" pitchFamily="18" charset="0"/>
              </a:rPr>
              <a:t>ind interfacing box and</a:t>
            </a:r>
          </a:p>
          <a:p>
            <a:pPr lvl="3">
              <a:buFont typeface="Wingdings" panose="05000000000000000000" pitchFamily="2" charset="2"/>
              <a:buChar char="Ø"/>
            </a:pPr>
            <a:r>
              <a:rPr lang="en-IN" dirty="0">
                <a:latin typeface="Bookman Old Style" panose="02050604050505020204" pitchFamily="18" charset="0"/>
              </a:rPr>
              <a:t> </a:t>
            </a:r>
            <a:r>
              <a:rPr lang="en-US" sz="1600" dirty="0">
                <a:latin typeface="Bookman Old Style" panose="02050604050505020204" pitchFamily="18" charset="0"/>
              </a:rPr>
              <a:t>Grid Connectivity &amp; Transmission to the AC Grid</a:t>
            </a:r>
            <a:r>
              <a:rPr lang="en-IN" sz="1600" dirty="0">
                <a:latin typeface="Bookman Old Style" panose="02050604050505020204" pitchFamily="18" charset="0"/>
              </a:rPr>
              <a:t>       </a:t>
            </a:r>
            <a:endParaRPr lang="en-US" sz="1600" dirty="0">
              <a:latin typeface="Bookman Old Style" panose="02050604050505020204" pitchFamily="18" charset="0"/>
            </a:endParaRPr>
          </a:p>
        </p:txBody>
      </p:sp>
    </p:spTree>
    <p:extLst>
      <p:ext uri="{BB962C8B-B14F-4D97-AF65-F5344CB8AC3E}">
        <p14:creationId xmlns:p14="http://schemas.microsoft.com/office/powerpoint/2010/main" val="67223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F4C8-AD5F-4B72-9393-2CEA38065263}"/>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block diagram</a:t>
            </a:r>
          </a:p>
        </p:txBody>
      </p:sp>
      <p:sp>
        <p:nvSpPr>
          <p:cNvPr id="3" name="Content Placeholder 2">
            <a:extLst>
              <a:ext uri="{FF2B5EF4-FFF2-40B4-BE49-F238E27FC236}">
                <a16:creationId xmlns:a16="http://schemas.microsoft.com/office/drawing/2014/main" id="{26101996-79ED-4BA7-B8A7-A7C40E02A39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B1F5ECC-2147-4CDF-90A6-B9E94954B83F}"/>
              </a:ext>
            </a:extLst>
          </p:cNvPr>
          <p:cNvPicPr>
            <a:picLocks noChangeAspect="1"/>
          </p:cNvPicPr>
          <p:nvPr/>
        </p:nvPicPr>
        <p:blipFill>
          <a:blip r:embed="rId2"/>
          <a:stretch>
            <a:fillRect/>
          </a:stretch>
        </p:blipFill>
        <p:spPr>
          <a:xfrm>
            <a:off x="1451579" y="1984234"/>
            <a:ext cx="9709480" cy="3941437"/>
          </a:xfrm>
          <a:prstGeom prst="rect">
            <a:avLst/>
          </a:prstGeom>
        </p:spPr>
      </p:pic>
    </p:spTree>
    <p:extLst>
      <p:ext uri="{BB962C8B-B14F-4D97-AF65-F5344CB8AC3E}">
        <p14:creationId xmlns:p14="http://schemas.microsoft.com/office/powerpoint/2010/main" val="104450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DB0D-27F3-4AA2-8CBA-A8D6E74905A6}"/>
              </a:ext>
            </a:extLst>
          </p:cNvPr>
          <p:cNvSpPr>
            <a:spLocks noGrp="1"/>
          </p:cNvSpPr>
          <p:nvPr>
            <p:ph type="title"/>
          </p:nvPr>
        </p:nvSpPr>
        <p:spPr/>
        <p:txBody>
          <a:bodyPr>
            <a:normAutofit/>
          </a:bodyPr>
          <a:lstStyle/>
          <a:p>
            <a:br>
              <a:rPr lang="en-IN" sz="2400" dirty="0"/>
            </a:br>
            <a:r>
              <a:rPr lang="en-IN" sz="2400" dirty="0"/>
              <a:t>            Wind energy integration in smart grid</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8E8D80-80BD-40E2-BEFB-F9A921B4E011}"/>
              </a:ext>
            </a:extLst>
          </p:cNvPr>
          <p:cNvSpPr>
            <a:spLocks noGrp="1"/>
          </p:cNvSpPr>
          <p:nvPr>
            <p:ph idx="1"/>
          </p:nvPr>
        </p:nvSpPr>
        <p:spPr/>
        <p:txBody>
          <a:bodyPr>
            <a:noAutofit/>
          </a:bodyPr>
          <a:lstStyle/>
          <a:p>
            <a:r>
              <a:rPr lang="en-US" sz="1800" dirty="0">
                <a:latin typeface="Bookman Old Style" panose="02050604050505020204" pitchFamily="18" charset="0"/>
              </a:rPr>
              <a:t>Turbine and Speed Control Box consists of Power and Speed Control devices such as gear boxes </a:t>
            </a:r>
            <a:r>
              <a:rPr lang="en-US" sz="1800" dirty="0" err="1">
                <a:latin typeface="Bookman Old Style" panose="02050604050505020204" pitchFamily="18" charset="0"/>
              </a:rPr>
              <a:t>etc</a:t>
            </a:r>
            <a:r>
              <a:rPr lang="en-US" sz="1800" dirty="0">
                <a:latin typeface="Bookman Old Style" panose="02050604050505020204" pitchFamily="18" charset="0"/>
              </a:rPr>
              <a:t>, generator, turbine control unit and network switches</a:t>
            </a:r>
            <a:r>
              <a:rPr lang="en-US" sz="1800" dirty="0"/>
              <a:t>.</a:t>
            </a:r>
          </a:p>
          <a:p>
            <a:r>
              <a:rPr lang="en-US" sz="1800" dirty="0">
                <a:latin typeface="Bookman Old Style" panose="02050604050505020204" pitchFamily="18" charset="0"/>
              </a:rPr>
              <a:t>Wind Interfacing Box consists of AC to DC rectifier as the electricity generated from the wind turbine is AC. This rectified DC electricity is transmitted through the DC transmission line and then feed into Battery Bank as the reserve system for further use of electricity. Then the DC transmission line is directed to the DC to AC inverter for the transformation of AC electricity. </a:t>
            </a:r>
          </a:p>
          <a:p>
            <a:pPr marL="0" indent="0">
              <a:buNone/>
            </a:pPr>
            <a:endParaRPr lang="en-US" dirty="0">
              <a:latin typeface="Bookman Old Style" panose="02050604050505020204" pitchFamily="18" charset="0"/>
            </a:endParaRPr>
          </a:p>
        </p:txBody>
      </p:sp>
    </p:spTree>
    <p:extLst>
      <p:ext uri="{BB962C8B-B14F-4D97-AF65-F5344CB8AC3E}">
        <p14:creationId xmlns:p14="http://schemas.microsoft.com/office/powerpoint/2010/main" val="3276717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30BC00922FAB4EBA51C7A05A59B590" ma:contentTypeVersion="2" ma:contentTypeDescription="Create a new document." ma:contentTypeScope="" ma:versionID="a88302947a29c0dae2c5efd4d5e71b8a">
  <xsd:schema xmlns:xsd="http://www.w3.org/2001/XMLSchema" xmlns:xs="http://www.w3.org/2001/XMLSchema" xmlns:p="http://schemas.microsoft.com/office/2006/metadata/properties" xmlns:ns3="cbae9164-d36f-4c37-83b3-1b8a27ee6b12" targetNamespace="http://schemas.microsoft.com/office/2006/metadata/properties" ma:root="true" ma:fieldsID="58ea5e838c8140edffebd968a51134fe" ns3:_="">
    <xsd:import namespace="cbae9164-d36f-4c37-83b3-1b8a27ee6b1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ae9164-d36f-4c37-83b3-1b8a27ee6b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AF3618-2CA6-4F40-BA26-25D39F055AFD}">
  <ds:schemaRefs>
    <ds:schemaRef ds:uri="http://schemas.microsoft.com/sharepoint/v3/contenttype/forms"/>
  </ds:schemaRefs>
</ds:datastoreItem>
</file>

<file path=customXml/itemProps2.xml><?xml version="1.0" encoding="utf-8"?>
<ds:datastoreItem xmlns:ds="http://schemas.openxmlformats.org/officeDocument/2006/customXml" ds:itemID="{9EC50CA7-7AEC-42ED-9432-A33466CD4343}">
  <ds:schemaRefs>
    <ds:schemaRef ds:uri="http://schemas.microsoft.com/office/2006/metadata/contentType"/>
    <ds:schemaRef ds:uri="http://schemas.microsoft.com/office/2006/metadata/properties/metaAttributes"/>
    <ds:schemaRef ds:uri="http://www.w3.org/2000/xmlns/"/>
    <ds:schemaRef ds:uri="http://www.w3.org/2001/XMLSchema"/>
    <ds:schemaRef ds:uri="cbae9164-d36f-4c37-83b3-1b8a27ee6b1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AD89B-6A51-4868-AA9B-6FC1DAA68D1E}">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532</TotalTime>
  <Words>1055</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 Antiqua</vt:lpstr>
      <vt:lpstr>Bookman Old Style</vt:lpstr>
      <vt:lpstr>NexusSerif</vt:lpstr>
      <vt:lpstr>Rockwell</vt:lpstr>
      <vt:lpstr>Times New Roman</vt:lpstr>
      <vt:lpstr>Verdana</vt:lpstr>
      <vt:lpstr>Wingdings</vt:lpstr>
      <vt:lpstr>Gallery</vt:lpstr>
      <vt:lpstr>PowerPoint Presentation</vt:lpstr>
      <vt:lpstr>INTRODUCTION</vt:lpstr>
      <vt:lpstr>         Major form of renewable energy sources</vt:lpstr>
      <vt:lpstr>Smart grid</vt:lpstr>
      <vt:lpstr>Smart grid</vt:lpstr>
      <vt:lpstr>              Integration of renewable energy sources                                         in smart grid</vt:lpstr>
      <vt:lpstr>                Wind energy integration in smart grid</vt:lpstr>
      <vt:lpstr>                                                           block diagram</vt:lpstr>
      <vt:lpstr>             Wind energy integration in smart grid</vt:lpstr>
      <vt:lpstr>              Wind energy integration in smart grid</vt:lpstr>
      <vt:lpstr>        BENEFITS OF INTEGRATING WIND ENERGY TO THE GRID</vt:lpstr>
      <vt:lpstr>               solar energy integration in smart grid </vt:lpstr>
      <vt:lpstr>            solar energy integration in smart grid</vt:lpstr>
      <vt:lpstr>                                diagram of csp and pv power station</vt:lpstr>
      <vt:lpstr>              Block diagram of Renewable Energy Sources                                based on integrated system</vt:lpstr>
      <vt:lpstr>            advantages of Integration of renewable energy                                      sources in smart grid                                          </vt:lpstr>
      <vt:lpstr>         disadvantages of Integration of renewable energy                                      sources in smart grid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ALETI SAIMANOHAR REDDY</dc:creator>
  <cp:lastModifiedBy>Madhuthrisha</cp:lastModifiedBy>
  <cp:revision>8</cp:revision>
  <dcterms:created xsi:type="dcterms:W3CDTF">2022-01-12T16:36:03Z</dcterms:created>
  <dcterms:modified xsi:type="dcterms:W3CDTF">2022-01-25T09:15:42Z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0x010100BF30BC00922FAB4EBA51C7A05A59B590</vt:lpwstr>
  </property>
</Properties>
</file>