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1" r:id="rId1"/>
  </p:sldMasterIdLst>
  <p:sldIdLst>
    <p:sldId id="256" r:id="rId2"/>
    <p:sldId id="265" r:id="rId3"/>
    <p:sldId id="266" r:id="rId4"/>
    <p:sldId id="267" r:id="rId5"/>
    <p:sldId id="268" r:id="rId6"/>
    <p:sldId id="269" r:id="rId7"/>
    <p:sldId id="262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623" autoAdjust="0"/>
    <p:restoredTop sz="100000"/>
  </p:normalViewPr>
  <p:slideViewPr>
    <p:cSldViewPr snapToGrid="0">
      <p:cViewPr varScale="1">
        <p:scale>
          <a:sx n="161" d="100"/>
          <a:sy n="161" d="100"/>
        </p:scale>
        <p:origin x="180" y="144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1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docs.net/24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ikidocs.net/24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ikidocs.net/24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ikidocs.net/24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680163" y="3012138"/>
            <a:ext cx="6831673" cy="863576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ko-KR" altLang="en-US" sz="3600" dirty="0"/>
              <a:t>파이썬 기초 </a:t>
            </a:r>
            <a:r>
              <a:rPr lang="en-US" altLang="ko-KR" sz="3600" dirty="0"/>
              <a:t>03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9476E3-5DEE-25C0-EB28-B313295798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3B6225-8558-5327-94FA-0E16D22A4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2518913" cy="806570"/>
          </a:xfrm>
        </p:spPr>
        <p:txBody>
          <a:bodyPr/>
          <a:lstStyle/>
          <a:p>
            <a:r>
              <a:rPr lang="ko-KR" altLang="en-US" dirty="0"/>
              <a:t>문제 </a:t>
            </a:r>
            <a:r>
              <a:rPr lang="en-US" altLang="ko-KR" dirty="0"/>
              <a:t>03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D144F2-6797-A060-C856-957074CDFBAE}"/>
              </a:ext>
            </a:extLst>
          </p:cNvPr>
          <p:cNvSpPr txBox="1"/>
          <p:nvPr/>
        </p:nvSpPr>
        <p:spPr>
          <a:xfrm>
            <a:off x="7967334" y="2853841"/>
            <a:ext cx="1165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출력 결과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080E45FD-32C6-4184-A5D5-4DA3CF90B8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0252" y="3646002"/>
            <a:ext cx="390363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ko-KR" altLang="en-US" dirty="0"/>
              <a:t>최소값과 최대값을 한 번에 구하기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69C3047-78B2-45F9-B7BD-273D9B3C58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1635" y="3223173"/>
            <a:ext cx="2410161" cy="60968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4C38B85-21C8-480F-9E26-1D2F34A620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8079" y="4015334"/>
            <a:ext cx="5163271" cy="67636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DB494B0-518D-4225-8961-986B3CF975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1635" y="3223173"/>
            <a:ext cx="2734057" cy="609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9638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9476E3-5DEE-25C0-EB28-B313295798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3B6225-8558-5327-94FA-0E16D22A4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2518913" cy="806570"/>
          </a:xfrm>
        </p:spPr>
        <p:txBody>
          <a:bodyPr/>
          <a:lstStyle/>
          <a:p>
            <a:r>
              <a:rPr lang="ko-KR" altLang="en-US" dirty="0"/>
              <a:t>문제 </a:t>
            </a:r>
            <a:r>
              <a:rPr lang="en-US" altLang="ko-KR" dirty="0"/>
              <a:t>04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D144F2-6797-A060-C856-957074CDFBAE}"/>
              </a:ext>
            </a:extLst>
          </p:cNvPr>
          <p:cNvSpPr txBox="1"/>
          <p:nvPr/>
        </p:nvSpPr>
        <p:spPr>
          <a:xfrm>
            <a:off x="7967334" y="2853841"/>
            <a:ext cx="1165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출력 결과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080E45FD-32C6-4184-A5D5-4DA3CF90B8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0252" y="3646002"/>
            <a:ext cx="246093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ko-KR" altLang="en-US" dirty="0"/>
              <a:t>리스트 길이 구하기 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69C3047-78B2-45F9-B7BD-273D9B3C58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1635" y="3223173"/>
            <a:ext cx="2410161" cy="60968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DB494B0-518D-4225-8961-986B3CF975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1635" y="3223173"/>
            <a:ext cx="2734057" cy="60968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8EB6718-5E45-423B-9F99-3557D592EE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1635" y="3223173"/>
            <a:ext cx="2734057" cy="60968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3C94D6A-2CF6-4F95-B416-A112ED7D22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91766" y="4015334"/>
            <a:ext cx="4934639" cy="704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3911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9476E3-5DEE-25C0-EB28-B313295798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3B6225-8558-5327-94FA-0E16D22A4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2518913" cy="806570"/>
          </a:xfrm>
        </p:spPr>
        <p:txBody>
          <a:bodyPr/>
          <a:lstStyle/>
          <a:p>
            <a:r>
              <a:rPr lang="ko-KR" altLang="en-US" dirty="0"/>
              <a:t>문제 </a:t>
            </a:r>
            <a:r>
              <a:rPr lang="en-US" altLang="ko-KR" dirty="0"/>
              <a:t>05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D144F2-6797-A060-C856-957074CDFBAE}"/>
              </a:ext>
            </a:extLst>
          </p:cNvPr>
          <p:cNvSpPr txBox="1"/>
          <p:nvPr/>
        </p:nvSpPr>
        <p:spPr>
          <a:xfrm>
            <a:off x="7967334" y="2853841"/>
            <a:ext cx="1165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출력 결과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080E45FD-32C6-4184-A5D5-4DA3CF90B8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0252" y="3646002"/>
            <a:ext cx="246093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5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ko-KR" altLang="en-US" dirty="0"/>
              <a:t>리스트 길이 구하기 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69C3047-78B2-45F9-B7BD-273D9B3C58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1635" y="3223173"/>
            <a:ext cx="2410161" cy="60968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DB494B0-518D-4225-8961-986B3CF975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1635" y="3223173"/>
            <a:ext cx="2734057" cy="60968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5DA1B7D-75C4-44FC-BDE8-22A402F3E1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1766" y="4018070"/>
            <a:ext cx="3229426" cy="70221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A2D98F2-C3A3-4181-BCB5-BEECF97E25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51635" y="3223173"/>
            <a:ext cx="2419688" cy="657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0272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2B9F02-14DD-12BC-D87C-F17004E4A3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BB54A3-A2BA-D9B1-ED3E-115FA99C8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4861" y="2952390"/>
            <a:ext cx="3942277" cy="953219"/>
          </a:xfrm>
        </p:spPr>
        <p:txBody>
          <a:bodyPr>
            <a:noAutofit/>
          </a:bodyPr>
          <a:lstStyle/>
          <a:p>
            <a:r>
              <a:rPr lang="ko-KR" altLang="en-US" sz="5400" b="0" i="0">
                <a:solidFill>
                  <a:srgbClr val="24292F"/>
                </a:solidFill>
                <a:effectLst/>
                <a:latin typeface="Noto Sans KR"/>
              </a:rPr>
              <a:t>클래스</a:t>
            </a:r>
            <a:r>
              <a:rPr lang="en-US" altLang="ko-KR" sz="5400" b="0" i="0" dirty="0">
                <a:solidFill>
                  <a:srgbClr val="24292F"/>
                </a:solidFill>
                <a:effectLst/>
                <a:latin typeface="Noto Sans KR"/>
              </a:rPr>
              <a:t>(class)</a:t>
            </a:r>
            <a:endParaRPr lang="ko-KR" altLang="en-US" sz="5400" dirty="0"/>
          </a:p>
        </p:txBody>
      </p:sp>
    </p:spTree>
    <p:extLst>
      <p:ext uri="{BB962C8B-B14F-4D97-AF65-F5344CB8AC3E}">
        <p14:creationId xmlns:p14="http://schemas.microsoft.com/office/powerpoint/2010/main" val="7688110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2B9F02-14DD-12BC-D87C-F17004E4A3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BB54A3-A2BA-D9B1-ED3E-115FA99C8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645" y="387320"/>
            <a:ext cx="3942277" cy="953219"/>
          </a:xfrm>
        </p:spPr>
        <p:txBody>
          <a:bodyPr>
            <a:noAutofit/>
          </a:bodyPr>
          <a:lstStyle/>
          <a:p>
            <a:r>
              <a:rPr lang="ko-KR" altLang="en-US" b="0" i="0" dirty="0">
                <a:solidFill>
                  <a:srgbClr val="24292F"/>
                </a:solidFill>
                <a:effectLst/>
                <a:latin typeface="Noto Sans KR"/>
              </a:rPr>
              <a:t>클래스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Noto Sans KR"/>
              </a:rPr>
              <a:t>(class)</a:t>
            </a:r>
            <a:endParaRPr lang="ko-KR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ED75957-AC52-4742-A493-6612CF86AE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311" y="1460138"/>
            <a:ext cx="4688094" cy="3937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008D4DA-478E-4897-8EE6-C23A752DAC3F}"/>
              </a:ext>
            </a:extLst>
          </p:cNvPr>
          <p:cNvSpPr txBox="1"/>
          <p:nvPr/>
        </p:nvSpPr>
        <p:spPr>
          <a:xfrm>
            <a:off x="914399" y="5141336"/>
            <a:ext cx="1067591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24292F"/>
                </a:solidFill>
                <a:effectLst/>
                <a:latin typeface="Noto Sans KR"/>
              </a:rPr>
              <a:t>과자 틀 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Noto Sans KR"/>
              </a:rPr>
              <a:t>= 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Noto Sans KR"/>
              </a:rPr>
              <a:t>클래스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24292F"/>
                </a:solidFill>
                <a:effectLst/>
                <a:latin typeface="Noto Sans KR"/>
              </a:rPr>
              <a:t>과자 틀로 찍어 낸 과자 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Noto Sans KR"/>
              </a:rPr>
              <a:t>= 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Noto Sans KR"/>
              </a:rPr>
              <a:t>객체</a:t>
            </a:r>
            <a:endParaRPr lang="en-US" altLang="ko-KR" b="0" i="0" dirty="0">
              <a:solidFill>
                <a:srgbClr val="24292F"/>
              </a:solidFill>
              <a:effectLst/>
              <a:latin typeface="Noto Sans KR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ko-KR" altLang="en-US" b="0" i="0" dirty="0">
              <a:solidFill>
                <a:srgbClr val="24292F"/>
              </a:solidFill>
              <a:effectLst/>
              <a:latin typeface="Noto Sans KR"/>
            </a:endParaRPr>
          </a:p>
          <a:p>
            <a:pPr algn="l"/>
            <a:r>
              <a:rPr lang="ko-KR" altLang="en-US" b="0" i="0" dirty="0">
                <a:solidFill>
                  <a:srgbClr val="24292F"/>
                </a:solidFill>
                <a:effectLst/>
                <a:latin typeface="Noto Sans KR"/>
              </a:rPr>
              <a:t>여기에서 설명할 클래스는 과자 틀과 비슷하다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Noto Sans KR"/>
              </a:rPr>
              <a:t>. 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Noto Sans KR"/>
              </a:rPr>
              <a:t>클래스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Noto Sans KR"/>
              </a:rPr>
              <a:t>(class)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Noto Sans KR"/>
              </a:rPr>
              <a:t>란 똑같은 무언가를 계속 만들어 낼 수 있는 설계 도면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Noto Sans KR"/>
              </a:rPr>
              <a:t>(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Noto Sans KR"/>
              </a:rPr>
              <a:t>과자 틀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Noto Sans KR"/>
              </a:rPr>
              <a:t>), 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Noto Sans KR"/>
              </a:rPr>
              <a:t>객체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Noto Sans KR"/>
              </a:rPr>
              <a:t>(object)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Noto Sans KR"/>
              </a:rPr>
              <a:t>란 클래스로 만든 피조물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Noto Sans KR"/>
              </a:rPr>
              <a:t>(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Noto Sans KR"/>
              </a:rPr>
              <a:t>과자 틀로 찍어 낸 과자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Noto Sans KR"/>
              </a:rPr>
              <a:t>)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Noto Sans KR"/>
              </a:rPr>
              <a:t>을 뜻한다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Noto Sans KR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031619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2B9F02-14DD-12BC-D87C-F17004E4A3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BB54A3-A2BA-D9B1-ED3E-115FA99C8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645" y="387320"/>
            <a:ext cx="3942277" cy="953219"/>
          </a:xfrm>
        </p:spPr>
        <p:txBody>
          <a:bodyPr>
            <a:noAutofit/>
          </a:bodyPr>
          <a:lstStyle/>
          <a:p>
            <a:r>
              <a:rPr lang="ko-KR" altLang="en-US" b="0" i="0" dirty="0">
                <a:solidFill>
                  <a:srgbClr val="24292F"/>
                </a:solidFill>
                <a:effectLst/>
                <a:latin typeface="Noto Sans KR"/>
              </a:rPr>
              <a:t>클래스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Noto Sans KR"/>
              </a:rPr>
              <a:t>(class)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35B437-84A2-4D04-BC14-52AB5CFC5F96}"/>
              </a:ext>
            </a:extLst>
          </p:cNvPr>
          <p:cNvSpPr txBox="1"/>
          <p:nvPr/>
        </p:nvSpPr>
        <p:spPr>
          <a:xfrm>
            <a:off x="2198667" y="2967335"/>
            <a:ext cx="779466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+mn-ea"/>
              </a:rPr>
              <a:t>클래스</a:t>
            </a:r>
            <a:r>
              <a:rPr lang="en-US" altLang="ko-KR" dirty="0">
                <a:latin typeface="+mn-ea"/>
              </a:rPr>
              <a:t>(Class) </a:t>
            </a:r>
            <a:r>
              <a:rPr lang="ko-KR" altLang="en-US" dirty="0">
                <a:latin typeface="+mn-ea"/>
              </a:rPr>
              <a:t>는 객체 지향 프로그래밍</a:t>
            </a:r>
            <a:r>
              <a:rPr lang="en-US" altLang="ko-KR" dirty="0">
                <a:latin typeface="+mn-ea"/>
              </a:rPr>
              <a:t>(OOP)</a:t>
            </a:r>
            <a:r>
              <a:rPr lang="ko-KR" altLang="en-US" dirty="0">
                <a:latin typeface="+mn-ea"/>
              </a:rPr>
              <a:t>을 구현하는 핵심 요소로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클래스를 사용하면 데이터와 관련된 기능을 하나의 구조로 묶어 보다 효율적으로 관리할 수 있으며 코드의 구조화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재사용성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유지보수성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캡슐화 등 다양한 장점 이 있다</a:t>
            </a:r>
            <a:r>
              <a:rPr lang="en-US" altLang="ko-KR" dirty="0">
                <a:latin typeface="+mn-ea"/>
              </a:rPr>
              <a:t>.</a:t>
            </a:r>
          </a:p>
          <a:p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999490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2B9F02-14DD-12BC-D87C-F17004E4A3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BB54A3-A2BA-D9B1-ED3E-115FA99C8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645" y="387320"/>
            <a:ext cx="3942277" cy="953219"/>
          </a:xfrm>
        </p:spPr>
        <p:txBody>
          <a:bodyPr>
            <a:noAutofit/>
          </a:bodyPr>
          <a:lstStyle/>
          <a:p>
            <a:r>
              <a:rPr lang="ko-KR" altLang="en-US" b="0" i="0" dirty="0">
                <a:solidFill>
                  <a:srgbClr val="24292F"/>
                </a:solidFill>
                <a:effectLst/>
                <a:latin typeface="Noto Sans KR"/>
              </a:rPr>
              <a:t>클래스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Noto Sans KR"/>
              </a:rPr>
              <a:t>(class)</a:t>
            </a:r>
            <a:endParaRPr lang="ko-KR" altLang="en-US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86F4454D-CF01-4B83-AC9D-2315317203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0966" y="1827901"/>
            <a:ext cx="383573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1. 클래스 정의 및 객체 생성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dirty="0">
                <a:latin typeface="Arial" panose="020B0604020202020204" pitchFamily="34" charset="0"/>
              </a:rPr>
              <a:t>   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클래스는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class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키워드를 사용하여 정의합니다.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A6FB930-B9AD-4387-B2B6-25E3206CCA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0970" y="2381899"/>
            <a:ext cx="4080427" cy="1878959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B459E1D7-9F50-40CE-BC50-B4DBD3D996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0966" y="4401590"/>
            <a:ext cx="195091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 생성자 (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__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init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__()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  <a:endParaRPr kumimoji="0" lang="ko-KR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EA264A19-F154-405C-A6CB-B473566002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0971" y="4768689"/>
            <a:ext cx="408042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클래스 내에서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__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init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__()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메서드를 사용하면 객체를 생성할 때 초기화 작업을 수행할 수 있</a:t>
            </a:r>
            <a:r>
              <a:rPr kumimoji="0" lang="ko-KR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다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A1A3DA3D-E4E3-4EF7-8B41-764BFA1CF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1401" y="698938"/>
            <a:ext cx="5921104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ko-KR" altLang="en-US" dirty="0"/>
              <a:t>상속 </a:t>
            </a:r>
            <a:r>
              <a:rPr lang="en-US" altLang="ko-KR" dirty="0"/>
              <a:t>(Inheritance)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dirty="0">
                <a:latin typeface="Arial" panose="020B0604020202020204" pitchFamily="34" charset="0"/>
              </a:rPr>
              <a:t>    </a:t>
            </a:r>
            <a:r>
              <a:rPr lang="ko-KR" altLang="en-US" sz="1200" dirty="0"/>
              <a:t>한 클래스가 다른 클래스의 기능을 물려받을 수 있습니다</a:t>
            </a:r>
            <a:r>
              <a:rPr lang="en-US" altLang="ko-KR" sz="1200" dirty="0"/>
              <a:t>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1200" dirty="0"/>
              <a:t>     클래스를 사용하면 기존 클래스를 재사용하면서 </a:t>
            </a:r>
            <a:r>
              <a:rPr lang="ko-KR" altLang="en-US" sz="1200" b="1" dirty="0"/>
              <a:t>새로운 기능을 추가하는 것이     가능</a:t>
            </a:r>
            <a:r>
              <a:rPr lang="ko-KR" altLang="en-US" sz="1200" dirty="0"/>
              <a:t>합니다</a:t>
            </a:r>
            <a:r>
              <a:rPr lang="en-US" altLang="ko-KR" sz="1200" dirty="0"/>
              <a:t>. </a:t>
            </a:r>
            <a:r>
              <a:rPr lang="ko-KR" altLang="en-US" sz="1200" dirty="0"/>
              <a:t>이를 </a:t>
            </a:r>
            <a:r>
              <a:rPr lang="ko-KR" altLang="en-US" sz="1200" b="1" dirty="0"/>
              <a:t>상속</a:t>
            </a:r>
            <a:r>
              <a:rPr lang="ko-KR" altLang="en-US" sz="1200" dirty="0"/>
              <a:t>이라 한다</a:t>
            </a:r>
            <a:r>
              <a:rPr lang="en-US" altLang="ko-KR" sz="1200" dirty="0"/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F66F1BF6-D823-4EDF-8A88-54408B781C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5309" y="1666291"/>
            <a:ext cx="2924583" cy="1886213"/>
          </a:xfrm>
          <a:prstGeom prst="rect">
            <a:avLst/>
          </a:prstGeom>
        </p:spPr>
      </p:pic>
      <p:sp>
        <p:nvSpPr>
          <p:cNvPr id="12" name="Rectangle 1">
            <a:extLst>
              <a:ext uri="{FF2B5EF4-FFF2-40B4-BE49-F238E27FC236}">
                <a16:creationId xmlns:a16="http://schemas.microsoft.com/office/drawing/2014/main" id="{EF859A6C-C9E0-46B7-89D3-7E73BD2E0A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1401" y="3660693"/>
            <a:ext cx="5921104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ko-KR" altLang="en-US" dirty="0"/>
              <a:t>캡슐화 및 데이터 보호</a:t>
            </a:r>
            <a:endParaRPr lang="en-US" altLang="ko-KR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dirty="0">
                <a:latin typeface="Arial" panose="020B0604020202020204" pitchFamily="34" charset="0"/>
              </a:rPr>
              <a:t>   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클래스를 사용하면 특정 데이터를 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외부에서 직접 접근하지 못하게 보호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할 수 있</a:t>
            </a:r>
            <a:r>
              <a:rPr kumimoji="0" lang="ko-KR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다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예를 들어, 아래 코드에서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__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speed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속성은 외부에서 직접 수정할 수 없고,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increase_speed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를 통해서만 변경</a:t>
            </a: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ko-KR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할수</a:t>
            </a:r>
            <a:r>
              <a:rPr kumimoji="0" lang="ko-KR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있다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77E4FEB8-7DA0-4F4F-8657-B99E3EAB9D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693368"/>
            <a:ext cx="3604764" cy="1929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9408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2B9F02-14DD-12BC-D87C-F17004E4A3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BB54A3-A2BA-D9B1-ED3E-115FA99C8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645" y="387320"/>
            <a:ext cx="3942277" cy="953219"/>
          </a:xfrm>
        </p:spPr>
        <p:txBody>
          <a:bodyPr>
            <a:noAutofit/>
          </a:bodyPr>
          <a:lstStyle/>
          <a:p>
            <a:r>
              <a:rPr lang="ko-KR" altLang="en-US" b="0" i="0" dirty="0">
                <a:solidFill>
                  <a:srgbClr val="24292F"/>
                </a:solidFill>
                <a:effectLst/>
                <a:latin typeface="Noto Sans KR"/>
              </a:rPr>
              <a:t>클래스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Noto Sans KR"/>
              </a:rPr>
              <a:t>(class)</a:t>
            </a:r>
            <a:endParaRPr lang="ko-KR" altLang="en-US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86F4454D-CF01-4B83-AC9D-2315317203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0966" y="1643235"/>
            <a:ext cx="6631115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</a:t>
            </a:r>
            <a:r>
              <a:rPr lang="ko-KR" altLang="en-US" dirty="0"/>
              <a:t>코드의 구조화 및 논리적인 조직화</a:t>
            </a:r>
            <a:r>
              <a:rPr lang="en-US" altLang="ko-KR" sz="1200" dirty="0">
                <a:latin typeface="Arial" panose="020B0604020202020204" pitchFamily="34" charset="0"/>
              </a:rPr>
              <a:t>    </a:t>
            </a:r>
          </a:p>
          <a:p>
            <a:r>
              <a:rPr lang="ko-KR" altLang="en-US" sz="1200" dirty="0"/>
              <a:t>클래스를 사용하면 코드의 기능과 데이터를 </a:t>
            </a:r>
            <a:r>
              <a:rPr lang="ko-KR" altLang="en-US" sz="1200" b="1" dirty="0"/>
              <a:t>하나의 단위</a:t>
            </a:r>
            <a:r>
              <a:rPr lang="ko-KR" altLang="en-US" sz="1200" dirty="0"/>
              <a:t>로 묶어서 체계적으로 관리할 수 있다</a:t>
            </a:r>
            <a:r>
              <a:rPr lang="en-US" altLang="ko-KR" sz="1200" dirty="0"/>
              <a:t>. </a:t>
            </a:r>
            <a:r>
              <a:rPr lang="ko-KR" altLang="en-US" sz="1200" dirty="0"/>
              <a:t>예를 들어</a:t>
            </a:r>
            <a:r>
              <a:rPr lang="en-US" altLang="ko-KR" sz="1200" dirty="0"/>
              <a:t>, </a:t>
            </a:r>
            <a:r>
              <a:rPr lang="ko-KR" altLang="en-US" sz="1200" dirty="0"/>
              <a:t>여러 개의 관련된 변수와 함수를 따로 분리해서 작성하기보다는</a:t>
            </a:r>
            <a:r>
              <a:rPr lang="en-US" altLang="ko-KR" sz="1200" dirty="0"/>
              <a:t>, </a:t>
            </a:r>
            <a:r>
              <a:rPr lang="ko-KR" altLang="en-US" sz="1200" dirty="0"/>
              <a:t>하나의 클래스에 정리하면 코드가 훨씬 </a:t>
            </a:r>
            <a:r>
              <a:rPr lang="ko-KR" altLang="en-US" sz="1200" dirty="0" err="1"/>
              <a:t>깔끔해진다</a:t>
            </a:r>
            <a:r>
              <a:rPr lang="en-US" altLang="ko-KR" sz="1200" dirty="0"/>
              <a:t>.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A1A3DA3D-E4E3-4EF7-8B41-764BFA1CF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0967" y="4752282"/>
            <a:ext cx="5949538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ko-KR" altLang="en-US" b="1" dirty="0"/>
              <a:t>코드 재사용성 증가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>
                <a:latin typeface="Arial" panose="020B0604020202020204" pitchFamily="34" charset="0"/>
              </a:rPr>
              <a:t>   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클래스를 만들면 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같은 기능을 반복해서 구현할 필요 없이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쉽게 재사용할 수 있</a:t>
            </a:r>
            <a:r>
              <a:rPr kumimoji="0" lang="ko-KR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다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예를 들어,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Car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클래스가 있으면 다양한 차 객체를 만들 수 있</a:t>
            </a:r>
            <a:r>
              <a:rPr kumimoji="0" lang="ko-KR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다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3B7C1B8-24B6-40A9-B84E-63DC485F22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867" y="2625817"/>
            <a:ext cx="3572141" cy="2067213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243A36D8-1E5D-4BF9-A291-CB4BA2D143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4867" y="5520521"/>
            <a:ext cx="3477110" cy="428685"/>
          </a:xfrm>
          <a:prstGeom prst="rect">
            <a:avLst/>
          </a:prstGeom>
        </p:spPr>
      </p:pic>
      <p:sp>
        <p:nvSpPr>
          <p:cNvPr id="15" name="Rectangle 1">
            <a:extLst>
              <a:ext uri="{FF2B5EF4-FFF2-40B4-BE49-F238E27FC236}">
                <a16:creationId xmlns:a16="http://schemas.microsoft.com/office/drawing/2014/main" id="{047D464F-99CA-403F-8D3A-2D575637B4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0998" y="2439954"/>
            <a:ext cx="5949538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</a:rPr>
              <a:t>3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ko-KR" altLang="en-US" dirty="0"/>
              <a:t>유지보수 및 확장성 향상</a:t>
            </a:r>
            <a:endParaRPr lang="ko-KR" altLang="en-US" b="1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클래스를 사용하면 코드의 특정 부분만 수정하거나 확장하는 것이 훨씬 쉬워져요. 만약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Car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클래스에 새로운 기능을 추가하고 싶다면, 기존 코드를 변경하지 않고도 클래스 내부에 새로운 메서드를 추가하면 됩니다.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3FEF7981-6854-4394-A1EA-CE9D9D8B76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1819" y="3429000"/>
            <a:ext cx="4665060" cy="1876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289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2B9F02-14DD-12BC-D87C-F17004E4A3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BB54A3-A2BA-D9B1-ED3E-115FA99C8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9764" y="2952390"/>
            <a:ext cx="1732471" cy="953219"/>
          </a:xfrm>
        </p:spPr>
        <p:txBody>
          <a:bodyPr>
            <a:normAutofit fontScale="90000"/>
          </a:bodyPr>
          <a:lstStyle/>
          <a:p>
            <a:r>
              <a:rPr lang="ko-KR" altLang="en-US" sz="6000" dirty="0"/>
              <a:t>함 수 </a:t>
            </a:r>
          </a:p>
        </p:txBody>
      </p:sp>
    </p:spTree>
    <p:extLst>
      <p:ext uri="{BB962C8B-B14F-4D97-AF65-F5344CB8AC3E}">
        <p14:creationId xmlns:p14="http://schemas.microsoft.com/office/powerpoint/2010/main" val="410974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3AA742-B500-EF1A-0572-94989DDBE9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A5E4EA-57B9-5768-E5F5-3D1DDCFBB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5451894" cy="806570"/>
          </a:xfrm>
        </p:spPr>
        <p:txBody>
          <a:bodyPr>
            <a:normAutofit/>
          </a:bodyPr>
          <a:lstStyle/>
          <a:p>
            <a:r>
              <a:rPr lang="ko-KR" altLang="en-US" dirty="0"/>
              <a:t>함수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7AB0A8E-1BEF-F5C4-04CC-73F9524335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6334" y="2152442"/>
            <a:ext cx="4815157" cy="156046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3E11535-4518-E71B-D183-8D1A693FA15D}"/>
              </a:ext>
            </a:extLst>
          </p:cNvPr>
          <p:cNvSpPr txBox="1"/>
          <p:nvPr/>
        </p:nvSpPr>
        <p:spPr>
          <a:xfrm>
            <a:off x="1844435" y="3690562"/>
            <a:ext cx="79880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dirty="0" err="1">
                <a:solidFill>
                  <a:srgbClr val="24292F"/>
                </a:solidFill>
                <a:effectLst/>
                <a:latin typeface="Noto Sans KR"/>
              </a:rPr>
              <a:t>입력값을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Noto Sans KR"/>
              </a:rPr>
              <a:t> 가지고 어떤 일을 수행한 후 그 결과물을 내어 놓는 것이 함수의 </a:t>
            </a:r>
            <a:r>
              <a:rPr lang="ko-KR" altLang="en-US" b="0" i="0" dirty="0" err="1">
                <a:solidFill>
                  <a:srgbClr val="24292F"/>
                </a:solidFill>
                <a:effectLst/>
                <a:latin typeface="Noto Sans KR"/>
              </a:rPr>
              <a:t>역활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Noto Sans KR"/>
              </a:rPr>
              <a:t>.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56062B-8A1B-E38C-EE6A-0A22FE640E28}"/>
              </a:ext>
            </a:extLst>
          </p:cNvPr>
          <p:cNvSpPr txBox="1"/>
          <p:nvPr/>
        </p:nvSpPr>
        <p:spPr>
          <a:xfrm>
            <a:off x="1844435" y="1760762"/>
            <a:ext cx="6094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b="1" i="0" dirty="0">
                <a:solidFill>
                  <a:srgbClr val="24292F"/>
                </a:solidFill>
                <a:effectLst/>
                <a:latin typeface="Noto Sans KR"/>
              </a:rPr>
              <a:t>함수란 무엇인가</a:t>
            </a:r>
            <a:r>
              <a:rPr lang="en-US" altLang="ko-KR" b="1" i="0" dirty="0">
                <a:solidFill>
                  <a:srgbClr val="24292F"/>
                </a:solidFill>
                <a:effectLst/>
                <a:latin typeface="Noto Sans KR"/>
              </a:rPr>
              <a:t>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8AB7B2-25EC-4923-86C8-E7730F210FD4}"/>
              </a:ext>
            </a:extLst>
          </p:cNvPr>
          <p:cNvSpPr txBox="1"/>
          <p:nvPr/>
        </p:nvSpPr>
        <p:spPr>
          <a:xfrm>
            <a:off x="1844435" y="4259185"/>
            <a:ext cx="6094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b="1" i="0" dirty="0">
                <a:solidFill>
                  <a:srgbClr val="24292F"/>
                </a:solidFill>
                <a:effectLst/>
                <a:latin typeface="Noto Sans KR"/>
              </a:rPr>
              <a:t>함수를 사용하는 이유는 무엇일까</a:t>
            </a:r>
            <a:r>
              <a:rPr lang="en-US" altLang="ko-KR" b="1" i="0" dirty="0">
                <a:solidFill>
                  <a:srgbClr val="24292F"/>
                </a:solidFill>
                <a:effectLst/>
                <a:latin typeface="Noto Sans KR"/>
              </a:rPr>
              <a:t>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1D3E5E-B6A3-1999-8095-62FD15A02065}"/>
              </a:ext>
            </a:extLst>
          </p:cNvPr>
          <p:cNvSpPr txBox="1"/>
          <p:nvPr/>
        </p:nvSpPr>
        <p:spPr>
          <a:xfrm>
            <a:off x="1946334" y="4650865"/>
            <a:ext cx="942651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ko-KR" altLang="en-US" b="0" i="0" dirty="0">
                <a:solidFill>
                  <a:srgbClr val="24292F"/>
                </a:solidFill>
                <a:effectLst/>
                <a:latin typeface="Noto Sans KR"/>
              </a:rPr>
              <a:t>프로그래밍을 하다 보면 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Noto Sans KR"/>
              </a:rPr>
              <a:t>똑같은 내용을 반복해서 작성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Noto Sans KR"/>
              </a:rPr>
              <a:t>하고 있는 자신을 발견할 때가 종종 있다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Noto Sans KR"/>
              </a:rPr>
              <a:t>. 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Noto Sans KR"/>
              </a:rPr>
              <a:t>이때가 바로 함수가 필요한 때이다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Noto Sans KR"/>
              </a:rPr>
              <a:t>. 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Noto Sans KR"/>
              </a:rPr>
              <a:t>즉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Noto Sans KR"/>
              </a:rPr>
              <a:t>, 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Noto Sans KR"/>
              </a:rPr>
              <a:t>반복되는 부분이 있을 경우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Noto Sans KR"/>
              </a:rPr>
              <a:t>, ‘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Noto Sans KR"/>
              </a:rPr>
              <a:t>반복적으로 사용되는 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Noto Sans KR"/>
              </a:rPr>
              <a:t>가치 있는 </a:t>
            </a:r>
            <a:r>
              <a:rPr lang="ko-KR" altLang="en-US" b="0" i="0" dirty="0" err="1">
                <a:solidFill>
                  <a:srgbClr val="FF0000"/>
                </a:solidFill>
                <a:effectLst/>
                <a:latin typeface="Noto Sans KR"/>
              </a:rPr>
              <a:t>부분’을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Noto Sans KR"/>
              </a:rPr>
              <a:t> 한 뭉치로 묶어 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Noto Sans KR"/>
              </a:rPr>
              <a:t>‘어떤 </a:t>
            </a:r>
            <a:r>
              <a:rPr lang="ko-KR" altLang="en-US" b="0" i="0" dirty="0" err="1">
                <a:solidFill>
                  <a:srgbClr val="24292F"/>
                </a:solidFill>
                <a:effectLst/>
                <a:latin typeface="Noto Sans KR"/>
              </a:rPr>
              <a:t>입력값을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Noto Sans KR"/>
              </a:rPr>
              <a:t> 주었을 때 어떤 </a:t>
            </a:r>
            <a:r>
              <a:rPr lang="ko-KR" altLang="en-US" b="0" i="0" dirty="0" err="1">
                <a:solidFill>
                  <a:srgbClr val="24292F"/>
                </a:solidFill>
                <a:effectLst/>
                <a:latin typeface="Noto Sans KR"/>
              </a:rPr>
              <a:t>결괏값을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Noto Sans KR"/>
              </a:rPr>
              <a:t> </a:t>
            </a:r>
            <a:r>
              <a:rPr lang="ko-KR" altLang="en-US" b="0" i="0" dirty="0" err="1">
                <a:solidFill>
                  <a:srgbClr val="24292F"/>
                </a:solidFill>
                <a:effectLst/>
                <a:latin typeface="Noto Sans KR"/>
              </a:rPr>
              <a:t>리턴해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Noto Sans KR"/>
              </a:rPr>
              <a:t> </a:t>
            </a:r>
            <a:r>
              <a:rPr lang="ko-KR" altLang="en-US" b="0" i="0" dirty="0" err="1">
                <a:solidFill>
                  <a:srgbClr val="24292F"/>
                </a:solidFill>
                <a:effectLst/>
                <a:latin typeface="Noto Sans KR"/>
              </a:rPr>
              <a:t>준다’라는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Noto Sans KR"/>
              </a:rPr>
              <a:t> 식의 함수로 작성한다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Noto Sans KR"/>
              </a:rPr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BA36EB-DEE3-0303-CAD9-F54C3E014E5C}"/>
              </a:ext>
            </a:extLst>
          </p:cNvPr>
          <p:cNvSpPr txBox="1"/>
          <p:nvPr/>
        </p:nvSpPr>
        <p:spPr>
          <a:xfrm>
            <a:off x="9038636" y="6442165"/>
            <a:ext cx="315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hlinkClick r:id="rId3"/>
              </a:rPr>
              <a:t>출처 </a:t>
            </a:r>
            <a:r>
              <a:rPr lang="en-US" altLang="ko-KR" dirty="0">
                <a:hlinkClick r:id="rId3"/>
              </a:rPr>
              <a:t>: https://wikidocs.net/24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664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6A0DC3-8A70-2DFE-4E70-813CE61977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16523B-F50B-2B01-766B-3B6612480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5451894" cy="806570"/>
          </a:xfrm>
        </p:spPr>
        <p:txBody>
          <a:bodyPr>
            <a:normAutofit/>
          </a:bodyPr>
          <a:lstStyle/>
          <a:p>
            <a:r>
              <a:rPr lang="ko-KR" altLang="en-US" dirty="0"/>
              <a:t>함수 의 구조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DBE09C-AE47-8380-8F0C-4DA7AF795B15}"/>
              </a:ext>
            </a:extLst>
          </p:cNvPr>
          <p:cNvSpPr txBox="1"/>
          <p:nvPr/>
        </p:nvSpPr>
        <p:spPr>
          <a:xfrm>
            <a:off x="1773849" y="2828835"/>
            <a:ext cx="281573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i="0" dirty="0">
                <a:solidFill>
                  <a:srgbClr val="444444"/>
                </a:solidFill>
                <a:effectLst/>
                <a:latin typeface="SF Mono"/>
              </a:rPr>
              <a:t>def</a:t>
            </a:r>
            <a:r>
              <a:rPr lang="ko-KR" altLang="en-US" b="0" i="0" dirty="0">
                <a:solidFill>
                  <a:srgbClr val="444444"/>
                </a:solidFill>
                <a:effectLst/>
                <a:latin typeface="SF Mono"/>
              </a:rPr>
              <a:t> </a:t>
            </a:r>
            <a:r>
              <a:rPr lang="ko-KR" altLang="en-US" b="1" i="0" dirty="0">
                <a:solidFill>
                  <a:srgbClr val="880000"/>
                </a:solidFill>
                <a:effectLst/>
                <a:latin typeface="SF Mono"/>
              </a:rPr>
              <a:t>함수</a:t>
            </a:r>
            <a:r>
              <a:rPr lang="en-US" altLang="ko-KR" b="1" i="0" dirty="0">
                <a:solidFill>
                  <a:srgbClr val="880000"/>
                </a:solidFill>
                <a:effectLst/>
                <a:latin typeface="SF Mono"/>
              </a:rPr>
              <a:t>_</a:t>
            </a:r>
            <a:r>
              <a:rPr lang="ko-KR" altLang="en-US" b="1" i="0" dirty="0">
                <a:solidFill>
                  <a:srgbClr val="880000"/>
                </a:solidFill>
                <a:effectLst/>
                <a:latin typeface="SF Mono"/>
              </a:rPr>
              <a:t>이름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SF Mono"/>
              </a:rPr>
              <a:t>(</a:t>
            </a:r>
            <a:r>
              <a:rPr lang="ko-KR" altLang="en-US" b="0" i="0" dirty="0">
                <a:solidFill>
                  <a:srgbClr val="444444"/>
                </a:solidFill>
                <a:effectLst/>
                <a:latin typeface="SF Mono"/>
              </a:rPr>
              <a:t>매개변수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SF Mono"/>
              </a:rPr>
              <a:t>): </a:t>
            </a:r>
          </a:p>
          <a:p>
            <a:r>
              <a:rPr lang="en-US" altLang="ko-KR" b="0" i="0" dirty="0">
                <a:solidFill>
                  <a:srgbClr val="444444"/>
                </a:solidFill>
                <a:effectLst/>
                <a:latin typeface="SF Mono"/>
              </a:rPr>
              <a:t>	</a:t>
            </a:r>
            <a:r>
              <a:rPr lang="ko-KR" altLang="en-US" b="0" i="0" dirty="0">
                <a:solidFill>
                  <a:srgbClr val="444444"/>
                </a:solidFill>
                <a:effectLst/>
                <a:latin typeface="SF Mono"/>
              </a:rPr>
              <a:t>수행할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SF Mono"/>
              </a:rPr>
              <a:t>_</a:t>
            </a:r>
            <a:r>
              <a:rPr lang="ko-KR" altLang="en-US" b="0" i="0" dirty="0">
                <a:solidFill>
                  <a:srgbClr val="444444"/>
                </a:solidFill>
                <a:effectLst/>
                <a:latin typeface="SF Mono"/>
              </a:rPr>
              <a:t>문장</a:t>
            </a:r>
            <a:r>
              <a:rPr lang="en-US" altLang="ko-KR" b="0" i="0" dirty="0">
                <a:solidFill>
                  <a:srgbClr val="880000"/>
                </a:solidFill>
                <a:effectLst/>
                <a:latin typeface="SF Mono"/>
              </a:rPr>
              <a:t>1</a:t>
            </a:r>
            <a:r>
              <a:rPr lang="ko-KR" altLang="en-US" b="0" i="0" dirty="0">
                <a:solidFill>
                  <a:srgbClr val="444444"/>
                </a:solidFill>
                <a:effectLst/>
                <a:latin typeface="SF Mono"/>
              </a:rPr>
              <a:t> </a:t>
            </a:r>
            <a:endParaRPr lang="en-US" altLang="ko-KR" b="0" i="0" dirty="0">
              <a:solidFill>
                <a:srgbClr val="444444"/>
              </a:solidFill>
              <a:effectLst/>
              <a:latin typeface="SF Mono"/>
            </a:endParaRPr>
          </a:p>
          <a:p>
            <a:r>
              <a:rPr lang="en-US" altLang="ko-KR" b="0" i="0" dirty="0">
                <a:solidFill>
                  <a:srgbClr val="444444"/>
                </a:solidFill>
                <a:effectLst/>
                <a:latin typeface="SF Mono"/>
              </a:rPr>
              <a:t>	</a:t>
            </a:r>
            <a:r>
              <a:rPr lang="ko-KR" altLang="en-US" b="0" i="0" dirty="0">
                <a:solidFill>
                  <a:srgbClr val="444444"/>
                </a:solidFill>
                <a:effectLst/>
                <a:latin typeface="SF Mono"/>
              </a:rPr>
              <a:t>수행할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SF Mono"/>
              </a:rPr>
              <a:t>_</a:t>
            </a:r>
            <a:r>
              <a:rPr lang="ko-KR" altLang="en-US" b="0" i="0" dirty="0">
                <a:solidFill>
                  <a:srgbClr val="444444"/>
                </a:solidFill>
                <a:effectLst/>
                <a:latin typeface="SF Mono"/>
              </a:rPr>
              <a:t>문장</a:t>
            </a:r>
            <a:r>
              <a:rPr lang="en-US" altLang="ko-KR" b="0" i="0" dirty="0">
                <a:solidFill>
                  <a:srgbClr val="880000"/>
                </a:solidFill>
                <a:effectLst/>
                <a:latin typeface="SF Mono"/>
              </a:rPr>
              <a:t>2</a:t>
            </a:r>
            <a:endParaRPr lang="en-US" altLang="ko-KR" dirty="0">
              <a:solidFill>
                <a:srgbClr val="444444"/>
              </a:solidFill>
              <a:latin typeface="SF Mono"/>
            </a:endParaRPr>
          </a:p>
          <a:p>
            <a:r>
              <a:rPr lang="en-US" altLang="ko-KR" b="0" i="0" dirty="0">
                <a:solidFill>
                  <a:srgbClr val="444444"/>
                </a:solidFill>
                <a:effectLst/>
                <a:latin typeface="SF Mono"/>
              </a:rPr>
              <a:t>	...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C339F2E-1407-1283-3BA9-286E66D4DB45}"/>
              </a:ext>
            </a:extLst>
          </p:cNvPr>
          <p:cNvSpPr txBox="1"/>
          <p:nvPr/>
        </p:nvSpPr>
        <p:spPr>
          <a:xfrm>
            <a:off x="1371600" y="4703775"/>
            <a:ext cx="1018808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rgbClr val="FF0000"/>
                </a:solidFill>
                <a:effectLst/>
                <a:latin typeface="Noto Sans KR"/>
              </a:rPr>
              <a:t>def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Noto Sans KR"/>
              </a:rPr>
              <a:t>는 함수를 만들 때 사용하는 </a:t>
            </a:r>
            <a:r>
              <a:rPr lang="ko-KR" altLang="en-US" b="0" i="0" dirty="0" err="1">
                <a:solidFill>
                  <a:srgbClr val="FF0000"/>
                </a:solidFill>
                <a:effectLst/>
                <a:latin typeface="Noto Sans KR"/>
              </a:rPr>
              <a:t>예약어이며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Noto Sans KR"/>
              </a:rPr>
              <a:t>, 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Noto Sans KR"/>
              </a:rPr>
              <a:t>함수 이름은 함수를 만드는 사람이 임의로 만들 수 있다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Noto Sans KR"/>
              </a:rPr>
              <a:t>. 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Noto Sans KR"/>
              </a:rPr>
              <a:t>함수 이름 뒤 괄호 안의 매개변수는 이 함수에 입력으로 전달되는 값을 받는 변수이다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Noto Sans KR"/>
              </a:rPr>
              <a:t>. 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Noto Sans KR"/>
              </a:rPr>
              <a:t>이렇게 함수를 정의한 후 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Noto Sans KR"/>
              </a:rPr>
              <a:t>if, while, for 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Noto Sans KR"/>
              </a:rPr>
              <a:t>문 등과 마찬가지로 함수에서 수행할 문장을 입력한다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Noto Sans KR"/>
              </a:rPr>
              <a:t>.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EFA9546-A82A-2152-9710-7087B4620984}"/>
              </a:ext>
            </a:extLst>
          </p:cNvPr>
          <p:cNvSpPr txBox="1"/>
          <p:nvPr/>
        </p:nvSpPr>
        <p:spPr>
          <a:xfrm>
            <a:off x="1719973" y="2166981"/>
            <a:ext cx="2377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함수의 기본적인 형태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2A5CA9B-5FDB-F346-1119-E4967253BCBA}"/>
              </a:ext>
            </a:extLst>
          </p:cNvPr>
          <p:cNvSpPr txBox="1"/>
          <p:nvPr/>
        </p:nvSpPr>
        <p:spPr>
          <a:xfrm>
            <a:off x="9038636" y="6442165"/>
            <a:ext cx="315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hlinkClick r:id="rId2"/>
              </a:rPr>
              <a:t>출처 </a:t>
            </a:r>
            <a:r>
              <a:rPr lang="en-US" altLang="ko-KR" dirty="0">
                <a:hlinkClick r:id="rId2"/>
              </a:rPr>
              <a:t>: https://wikidocs.net/24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4279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E0A1E6-13A3-1BCC-F93B-2F1B7EF9CF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E581F9-D362-97FF-EC00-670B595FB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5451894" cy="806570"/>
          </a:xfrm>
        </p:spPr>
        <p:txBody>
          <a:bodyPr>
            <a:normAutofit/>
          </a:bodyPr>
          <a:lstStyle/>
          <a:p>
            <a:r>
              <a:rPr lang="ko-KR" altLang="en-US" dirty="0"/>
              <a:t>함수 의 예제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CDCBD2-609F-D05F-59BB-D4554292F7EB}"/>
              </a:ext>
            </a:extLst>
          </p:cNvPr>
          <p:cNvSpPr txBox="1"/>
          <p:nvPr/>
        </p:nvSpPr>
        <p:spPr>
          <a:xfrm>
            <a:off x="1773849" y="2828835"/>
            <a:ext cx="192688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i="0" dirty="0">
                <a:solidFill>
                  <a:srgbClr val="444444"/>
                </a:solidFill>
                <a:effectLst/>
                <a:latin typeface="SF Mono"/>
              </a:rPr>
              <a:t>def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SF Mono"/>
              </a:rPr>
              <a:t> </a:t>
            </a:r>
            <a:r>
              <a:rPr lang="en-US" altLang="ko-KR" b="1" i="0" dirty="0">
                <a:solidFill>
                  <a:srgbClr val="880000"/>
                </a:solidFill>
                <a:effectLst/>
                <a:latin typeface="SF Mono"/>
              </a:rPr>
              <a:t>add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SF Mono"/>
              </a:rPr>
              <a:t>(a, b): </a:t>
            </a:r>
          </a:p>
          <a:p>
            <a:r>
              <a:rPr lang="en-US" altLang="ko-KR" dirty="0">
                <a:solidFill>
                  <a:srgbClr val="444444"/>
                </a:solidFill>
                <a:latin typeface="SF Mono"/>
              </a:rPr>
              <a:t>	</a:t>
            </a:r>
            <a:r>
              <a:rPr lang="en-US" altLang="ko-KR" b="1" i="0" dirty="0">
                <a:solidFill>
                  <a:srgbClr val="444444"/>
                </a:solidFill>
                <a:effectLst/>
                <a:latin typeface="SF Mono"/>
              </a:rPr>
              <a:t>return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SF Mono"/>
              </a:rPr>
              <a:t> a + b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7B1AA1-2154-9DC6-A0CC-1CD6D9CB5364}"/>
              </a:ext>
            </a:extLst>
          </p:cNvPr>
          <p:cNvSpPr txBox="1"/>
          <p:nvPr/>
        </p:nvSpPr>
        <p:spPr>
          <a:xfrm>
            <a:off x="1719973" y="2166981"/>
            <a:ext cx="2377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함수의 기본적인 형태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8255032-4C9A-6AAA-C695-33608D824744}"/>
              </a:ext>
            </a:extLst>
          </p:cNvPr>
          <p:cNvSpPr txBox="1"/>
          <p:nvPr/>
        </p:nvSpPr>
        <p:spPr>
          <a:xfrm>
            <a:off x="9038636" y="6442165"/>
            <a:ext cx="315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hlinkClick r:id="rId2"/>
              </a:rPr>
              <a:t>출처 </a:t>
            </a:r>
            <a:r>
              <a:rPr lang="en-US" altLang="ko-KR" dirty="0">
                <a:hlinkClick r:id="rId2"/>
              </a:rPr>
              <a:t>: https://wikidocs.net/24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718F6F-FA9D-E265-369D-7D16DB7C3CC0}"/>
              </a:ext>
            </a:extLst>
          </p:cNvPr>
          <p:cNvSpPr txBox="1"/>
          <p:nvPr/>
        </p:nvSpPr>
        <p:spPr>
          <a:xfrm>
            <a:off x="1773849" y="3767688"/>
            <a:ext cx="899191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dirty="0">
                <a:solidFill>
                  <a:srgbClr val="444444"/>
                </a:solidFill>
                <a:effectLst/>
                <a:latin typeface="SF Mono"/>
              </a:rPr>
              <a:t>이 함수의 이름은 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SF Mono"/>
              </a:rPr>
              <a:t>add</a:t>
            </a:r>
            <a:r>
              <a:rPr lang="ko-KR" altLang="en-US" b="0" i="0" dirty="0">
                <a:solidFill>
                  <a:srgbClr val="444444"/>
                </a:solidFill>
                <a:effectLst/>
                <a:latin typeface="SF Mono"/>
              </a:rPr>
              <a:t>이고 입력으로 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SF Mono"/>
              </a:rPr>
              <a:t>2</a:t>
            </a:r>
            <a:r>
              <a:rPr lang="ko-KR" altLang="en-US" b="0" i="0" dirty="0">
                <a:solidFill>
                  <a:srgbClr val="444444"/>
                </a:solidFill>
                <a:effectLst/>
                <a:latin typeface="SF Mono"/>
              </a:rPr>
              <a:t>개의 값을 받으며 </a:t>
            </a:r>
            <a:r>
              <a:rPr lang="ko-KR" altLang="en-US" b="0" i="0" dirty="0" err="1">
                <a:solidFill>
                  <a:srgbClr val="444444"/>
                </a:solidFill>
                <a:effectLst/>
                <a:latin typeface="SF Mono"/>
              </a:rPr>
              <a:t>리턴값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SF Mono"/>
              </a:rPr>
              <a:t>(</a:t>
            </a:r>
            <a:r>
              <a:rPr lang="ko-KR" altLang="en-US" b="0" i="0" dirty="0" err="1">
                <a:solidFill>
                  <a:srgbClr val="444444"/>
                </a:solidFill>
                <a:effectLst/>
                <a:latin typeface="SF Mono"/>
              </a:rPr>
              <a:t>출력값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SF Mono"/>
              </a:rPr>
              <a:t>)</a:t>
            </a:r>
            <a:r>
              <a:rPr lang="ko-KR" altLang="en-US" b="0" i="0" dirty="0">
                <a:solidFill>
                  <a:srgbClr val="444444"/>
                </a:solidFill>
                <a:effectLst/>
                <a:latin typeface="SF Mono"/>
              </a:rPr>
              <a:t>은 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SF Mono"/>
              </a:rPr>
              <a:t>2</a:t>
            </a:r>
            <a:r>
              <a:rPr lang="ko-KR" altLang="en-US" b="0" i="0" dirty="0">
                <a:solidFill>
                  <a:srgbClr val="444444"/>
                </a:solidFill>
                <a:effectLst/>
                <a:latin typeface="SF Mono"/>
              </a:rPr>
              <a:t>개의 </a:t>
            </a:r>
            <a:r>
              <a:rPr lang="ko-KR" altLang="en-US" b="0" i="0" dirty="0" err="1">
                <a:solidFill>
                  <a:srgbClr val="444444"/>
                </a:solidFill>
                <a:effectLst/>
                <a:latin typeface="SF Mono"/>
              </a:rPr>
              <a:t>입력값을</a:t>
            </a:r>
            <a:r>
              <a:rPr lang="ko-KR" altLang="en-US" b="0" i="0" dirty="0">
                <a:solidFill>
                  <a:srgbClr val="444444"/>
                </a:solidFill>
                <a:effectLst/>
                <a:latin typeface="SF Mono"/>
              </a:rPr>
              <a:t> 더한 값이다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SF Mono"/>
              </a:rPr>
              <a:t>.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4DA012-7C6D-928B-8FF1-94056EAF4D9B}"/>
              </a:ext>
            </a:extLst>
          </p:cNvPr>
          <p:cNvSpPr txBox="1"/>
          <p:nvPr/>
        </p:nvSpPr>
        <p:spPr>
          <a:xfrm>
            <a:off x="1801324" y="4999063"/>
            <a:ext cx="459244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rgbClr val="444444"/>
                </a:solidFill>
                <a:effectLst/>
                <a:latin typeface="SF Mono"/>
              </a:rPr>
              <a:t>c = add(a, b) </a:t>
            </a:r>
            <a:r>
              <a:rPr lang="en-US" altLang="ko-KR" b="0" i="0" dirty="0">
                <a:solidFill>
                  <a:srgbClr val="697070"/>
                </a:solidFill>
                <a:effectLst/>
                <a:latin typeface="SF Mono"/>
              </a:rPr>
              <a:t># add(3, 4)</a:t>
            </a:r>
            <a:r>
              <a:rPr lang="ko-KR" altLang="en-US" b="0" i="0" dirty="0">
                <a:solidFill>
                  <a:srgbClr val="697070"/>
                </a:solidFill>
                <a:effectLst/>
                <a:latin typeface="SF Mono"/>
              </a:rPr>
              <a:t>의 </a:t>
            </a:r>
            <a:r>
              <a:rPr lang="ko-KR" altLang="en-US" b="0" i="0" dirty="0" err="1">
                <a:solidFill>
                  <a:srgbClr val="697070"/>
                </a:solidFill>
                <a:effectLst/>
                <a:latin typeface="SF Mono"/>
              </a:rPr>
              <a:t>리턴값을</a:t>
            </a:r>
            <a:r>
              <a:rPr lang="ko-KR" altLang="en-US" b="0" i="0" dirty="0">
                <a:solidFill>
                  <a:srgbClr val="697070"/>
                </a:solidFill>
                <a:effectLst/>
                <a:latin typeface="SF Mono"/>
              </a:rPr>
              <a:t> </a:t>
            </a:r>
            <a:r>
              <a:rPr lang="en-US" altLang="ko-KR" b="0" i="0" dirty="0">
                <a:solidFill>
                  <a:srgbClr val="697070"/>
                </a:solidFill>
                <a:effectLst/>
                <a:latin typeface="SF Mono"/>
              </a:rPr>
              <a:t>c</a:t>
            </a:r>
            <a:r>
              <a:rPr lang="ko-KR" altLang="en-US" b="0" i="0" dirty="0">
                <a:solidFill>
                  <a:srgbClr val="697070"/>
                </a:solidFill>
                <a:effectLst/>
                <a:latin typeface="SF Mono"/>
              </a:rPr>
              <a:t>에 대입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SF Mono"/>
              </a:rPr>
              <a:t> </a:t>
            </a:r>
          </a:p>
          <a:p>
            <a:r>
              <a:rPr lang="en-US" altLang="ko-KR" b="0" i="0" dirty="0">
                <a:solidFill>
                  <a:srgbClr val="397300"/>
                </a:solidFill>
                <a:effectLst/>
                <a:latin typeface="SF Mono"/>
              </a:rPr>
              <a:t>print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SF Mono"/>
              </a:rPr>
              <a:t>(c)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9EB9DE-AB69-68F6-247B-55387675CA70}"/>
              </a:ext>
            </a:extLst>
          </p:cNvPr>
          <p:cNvSpPr txBox="1"/>
          <p:nvPr/>
        </p:nvSpPr>
        <p:spPr>
          <a:xfrm>
            <a:off x="1719973" y="4626965"/>
            <a:ext cx="61075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24292F"/>
                </a:solidFill>
                <a:latin typeface="Noto Sans KR"/>
              </a:rPr>
              <a:t>a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Noto Sans KR"/>
              </a:rPr>
              <a:t>dd 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Noto Sans KR"/>
              </a:rPr>
              <a:t>함수를 사용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7703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065799-6149-60E4-4FAA-CF21097937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7B38E1-8A6E-7745-225A-651D7541F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5451894" cy="806570"/>
          </a:xfrm>
        </p:spPr>
        <p:txBody>
          <a:bodyPr>
            <a:normAutofit/>
          </a:bodyPr>
          <a:lstStyle/>
          <a:p>
            <a:pPr algn="l"/>
            <a:r>
              <a:rPr lang="ko-KR" altLang="en-US" b="1" i="0" dirty="0">
                <a:solidFill>
                  <a:srgbClr val="24292F"/>
                </a:solidFill>
                <a:effectLst/>
                <a:latin typeface="Noto Sans KR"/>
              </a:rPr>
              <a:t>매개변수와 인수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D7D32C-9ABA-1F6D-429D-01AACC0572A1}"/>
              </a:ext>
            </a:extLst>
          </p:cNvPr>
          <p:cNvSpPr txBox="1"/>
          <p:nvPr/>
        </p:nvSpPr>
        <p:spPr>
          <a:xfrm>
            <a:off x="1773849" y="2505041"/>
            <a:ext cx="394546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i="0" dirty="0">
                <a:solidFill>
                  <a:srgbClr val="444444"/>
                </a:solidFill>
                <a:effectLst/>
                <a:latin typeface="SF Mono"/>
              </a:rPr>
              <a:t>def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SF Mono"/>
              </a:rPr>
              <a:t> </a:t>
            </a:r>
            <a:r>
              <a:rPr lang="en-US" altLang="ko-KR" b="1" i="0" dirty="0">
                <a:solidFill>
                  <a:srgbClr val="880000"/>
                </a:solidFill>
                <a:effectLst/>
                <a:latin typeface="SF Mono"/>
              </a:rPr>
              <a:t>add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SF Mono"/>
              </a:rPr>
              <a:t>(a, b): </a:t>
            </a:r>
            <a:r>
              <a:rPr lang="en-US" altLang="ko-KR" b="0" i="0" dirty="0">
                <a:solidFill>
                  <a:srgbClr val="697070"/>
                </a:solidFill>
                <a:effectLst/>
                <a:latin typeface="SF Mono"/>
              </a:rPr>
              <a:t># a, b</a:t>
            </a:r>
            <a:r>
              <a:rPr lang="ko-KR" altLang="en-US" b="0" i="0" dirty="0">
                <a:solidFill>
                  <a:srgbClr val="697070"/>
                </a:solidFill>
                <a:effectLst/>
                <a:latin typeface="SF Mono"/>
              </a:rPr>
              <a:t>는 매개변수</a:t>
            </a:r>
            <a:endParaRPr lang="en-US" altLang="ko-KR" b="0" i="0" dirty="0">
              <a:solidFill>
                <a:srgbClr val="697070"/>
              </a:solidFill>
              <a:effectLst/>
              <a:latin typeface="SF Mono"/>
            </a:endParaRPr>
          </a:p>
          <a:p>
            <a:r>
              <a:rPr lang="en-US" altLang="ko-KR" b="0" i="0" dirty="0">
                <a:solidFill>
                  <a:srgbClr val="444444"/>
                </a:solidFill>
                <a:effectLst/>
                <a:latin typeface="SF Mono"/>
              </a:rPr>
              <a:t>	</a:t>
            </a:r>
            <a:r>
              <a:rPr lang="ko-KR" altLang="en-US" b="0" i="0" dirty="0">
                <a:solidFill>
                  <a:srgbClr val="444444"/>
                </a:solidFill>
                <a:effectLst/>
                <a:latin typeface="SF Mono"/>
              </a:rPr>
              <a:t> </a:t>
            </a:r>
            <a:r>
              <a:rPr lang="en-US" altLang="ko-KR" b="1" i="0" dirty="0">
                <a:solidFill>
                  <a:srgbClr val="444444"/>
                </a:solidFill>
                <a:effectLst/>
                <a:latin typeface="SF Mono"/>
              </a:rPr>
              <a:t>return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SF Mono"/>
              </a:rPr>
              <a:t> </a:t>
            </a:r>
            <a:r>
              <a:rPr lang="en-US" altLang="ko-KR" b="0" i="0" dirty="0" err="1">
                <a:solidFill>
                  <a:srgbClr val="444444"/>
                </a:solidFill>
                <a:effectLst/>
                <a:latin typeface="SF Mono"/>
              </a:rPr>
              <a:t>a+b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SF Mono"/>
              </a:rPr>
              <a:t> </a:t>
            </a:r>
          </a:p>
          <a:p>
            <a:r>
              <a:rPr lang="en-US" altLang="ko-KR" b="0" i="0" dirty="0">
                <a:solidFill>
                  <a:srgbClr val="397300"/>
                </a:solidFill>
                <a:effectLst/>
                <a:latin typeface="SF Mono"/>
              </a:rPr>
              <a:t>print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SF Mono"/>
              </a:rPr>
              <a:t>(add(</a:t>
            </a:r>
            <a:r>
              <a:rPr lang="en-US" altLang="ko-KR" b="0" i="0" dirty="0">
                <a:solidFill>
                  <a:srgbClr val="880000"/>
                </a:solidFill>
                <a:effectLst/>
                <a:latin typeface="SF Mono"/>
              </a:rPr>
              <a:t>3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SF Mono"/>
              </a:rPr>
              <a:t>, </a:t>
            </a:r>
            <a:r>
              <a:rPr lang="en-US" altLang="ko-KR" b="0" i="0" dirty="0">
                <a:solidFill>
                  <a:srgbClr val="880000"/>
                </a:solidFill>
                <a:effectLst/>
                <a:latin typeface="SF Mono"/>
              </a:rPr>
              <a:t>4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SF Mono"/>
              </a:rPr>
              <a:t>)) </a:t>
            </a:r>
            <a:r>
              <a:rPr lang="en-US" altLang="ko-KR" b="0" i="0" dirty="0">
                <a:solidFill>
                  <a:srgbClr val="697070"/>
                </a:solidFill>
                <a:effectLst/>
                <a:latin typeface="SF Mono"/>
              </a:rPr>
              <a:t># 3, 4</a:t>
            </a:r>
            <a:r>
              <a:rPr lang="ko-KR" altLang="en-US" b="0" i="0" dirty="0">
                <a:solidFill>
                  <a:srgbClr val="697070"/>
                </a:solidFill>
                <a:effectLst/>
                <a:latin typeface="SF Mono"/>
              </a:rPr>
              <a:t>는 인수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79460CC-DACE-C9BE-879F-3A3F8A475657}"/>
              </a:ext>
            </a:extLst>
          </p:cNvPr>
          <p:cNvSpPr txBox="1"/>
          <p:nvPr/>
        </p:nvSpPr>
        <p:spPr>
          <a:xfrm>
            <a:off x="9038636" y="6442165"/>
            <a:ext cx="315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hlinkClick r:id="rId2"/>
              </a:rPr>
              <a:t>출처 </a:t>
            </a:r>
            <a:r>
              <a:rPr lang="en-US" altLang="ko-KR" dirty="0">
                <a:hlinkClick r:id="rId2"/>
              </a:rPr>
              <a:t>: https://wikidocs.net/24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A6662C-DB2B-98A7-A961-0311C9AD1228}"/>
              </a:ext>
            </a:extLst>
          </p:cNvPr>
          <p:cNvSpPr txBox="1"/>
          <p:nvPr/>
        </p:nvSpPr>
        <p:spPr>
          <a:xfrm>
            <a:off x="1773849" y="3776315"/>
            <a:ext cx="899191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dirty="0">
                <a:solidFill>
                  <a:srgbClr val="24292F"/>
                </a:solidFill>
                <a:effectLst/>
                <a:latin typeface="Noto Sans KR"/>
              </a:rPr>
              <a:t>매개변수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Noto Sans KR"/>
              </a:rPr>
              <a:t>(parameter)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Noto Sans KR"/>
              </a:rPr>
              <a:t>와 인수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Noto Sans KR"/>
              </a:rPr>
              <a:t>(arguments)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Noto Sans KR"/>
              </a:rPr>
              <a:t>는 혼용해서 사용하는 용어이므로 잘 기억해 두자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Noto Sans KR"/>
              </a:rPr>
              <a:t>. 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Noto Sans KR"/>
              </a:rPr>
              <a:t>매개변수는 함수에 입력으로 전달된 값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Noto Sans KR"/>
              </a:rPr>
              <a:t>을 받는 변수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Noto Sans KR"/>
              </a:rPr>
              <a:t>, 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Noto Sans KR"/>
              </a:rPr>
              <a:t>인수는 함수를 호출할 때 전달하는 </a:t>
            </a:r>
            <a:r>
              <a:rPr lang="ko-KR" altLang="en-US" b="0" i="0" dirty="0" err="1">
                <a:solidFill>
                  <a:srgbClr val="FF0000"/>
                </a:solidFill>
                <a:effectLst/>
                <a:latin typeface="Noto Sans KR"/>
              </a:rPr>
              <a:t>입력값</a:t>
            </a:r>
            <a:r>
              <a:rPr lang="ko-KR" altLang="en-US" b="0" i="0" dirty="0" err="1">
                <a:solidFill>
                  <a:srgbClr val="24292F"/>
                </a:solidFill>
                <a:effectLst/>
                <a:latin typeface="Noto Sans KR"/>
              </a:rPr>
              <a:t>을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Noto Sans KR"/>
              </a:rPr>
              <a:t> 의미한다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Noto Sans KR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89220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9476E3-5DEE-25C0-EB28-B313295798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3B6225-8558-5327-94FA-0E16D22A4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2518913" cy="806570"/>
          </a:xfrm>
        </p:spPr>
        <p:txBody>
          <a:bodyPr/>
          <a:lstStyle/>
          <a:p>
            <a:r>
              <a:rPr lang="ko-KR" altLang="en-US" dirty="0"/>
              <a:t>예제 </a:t>
            </a:r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D144F2-6797-A060-C856-957074CDFBAE}"/>
              </a:ext>
            </a:extLst>
          </p:cNvPr>
          <p:cNvSpPr txBox="1"/>
          <p:nvPr/>
        </p:nvSpPr>
        <p:spPr>
          <a:xfrm>
            <a:off x="7967334" y="2853841"/>
            <a:ext cx="1165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출력 결과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EACFAACC-1153-E48A-684D-985FFEAFD5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9827" y="3269339"/>
            <a:ext cx="5848709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def greet(name):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 dirty="0">
                <a:latin typeface="Arial" panose="020B0604020202020204" pitchFamily="34" charset="0"/>
              </a:rPr>
              <a:t>	</a:t>
            </a:r>
            <a:r>
              <a:rPr kumimoji="0" lang="en-US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return f"</a:t>
            </a:r>
            <a:r>
              <a:rPr kumimoji="0" lang="ko-KR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안녕하세요</a:t>
            </a:r>
            <a:r>
              <a:rPr kumimoji="0" lang="en-US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{name}</a:t>
            </a:r>
            <a:r>
              <a:rPr kumimoji="0" lang="ko-KR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님</a:t>
            </a:r>
            <a:r>
              <a:rPr kumimoji="0" lang="en-US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!“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print(greet(“</a:t>
            </a:r>
            <a:r>
              <a:rPr lang="en-US" altLang="ko-KR" b="1" dirty="0">
                <a:latin typeface="Arial" panose="020B0604020202020204" pitchFamily="34" charset="0"/>
              </a:rPr>
              <a:t>sang woo</a:t>
            </a:r>
            <a:r>
              <a:rPr kumimoji="0" lang="en-US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")) # </a:t>
            </a:r>
            <a:r>
              <a:rPr kumimoji="0" lang="ko-KR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안녕하세요</a:t>
            </a:r>
            <a:r>
              <a:rPr kumimoji="0" lang="en-US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altLang="ko-KR" b="1" dirty="0" err="1">
                <a:latin typeface="Arial" panose="020B0604020202020204" pitchFamily="34" charset="0"/>
              </a:rPr>
              <a:t>sangwoo</a:t>
            </a:r>
            <a:r>
              <a:rPr kumimoji="0" lang="ko-KR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님</a:t>
            </a:r>
            <a:r>
              <a:rPr kumimoji="0" lang="en-US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!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99CD132-A4DA-43A5-BFF4-363BCC468A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0454" y="3468668"/>
            <a:ext cx="2362530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075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9476E3-5DEE-25C0-EB28-B313295798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3B6225-8558-5327-94FA-0E16D22A4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2518913" cy="806570"/>
          </a:xfrm>
        </p:spPr>
        <p:txBody>
          <a:bodyPr/>
          <a:lstStyle/>
          <a:p>
            <a:r>
              <a:rPr lang="ko-KR" altLang="en-US" dirty="0"/>
              <a:t>문제 </a:t>
            </a:r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D144F2-6797-A060-C856-957074CDFBAE}"/>
              </a:ext>
            </a:extLst>
          </p:cNvPr>
          <p:cNvSpPr txBox="1"/>
          <p:nvPr/>
        </p:nvSpPr>
        <p:spPr>
          <a:xfrm>
            <a:off x="7967334" y="2853841"/>
            <a:ext cx="1165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출력 결과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080E45FD-32C6-4184-A5D5-4DA3CF90B8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0252" y="3646002"/>
            <a:ext cx="189026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1. 최소값 구하기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AEBF078-1343-4AA3-BD7D-B9947894D2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8424" y="4015334"/>
            <a:ext cx="2991267" cy="52394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F0FEF79-39E5-4722-9F53-6B3B2CF344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7508" y="3368091"/>
            <a:ext cx="2457793" cy="53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0204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9476E3-5DEE-25C0-EB28-B313295798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3B6225-8558-5327-94FA-0E16D22A4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2518913" cy="806570"/>
          </a:xfrm>
        </p:spPr>
        <p:txBody>
          <a:bodyPr/>
          <a:lstStyle/>
          <a:p>
            <a:r>
              <a:rPr lang="ko-KR" altLang="en-US" dirty="0"/>
              <a:t>문제 </a:t>
            </a:r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D144F2-6797-A060-C856-957074CDFBAE}"/>
              </a:ext>
            </a:extLst>
          </p:cNvPr>
          <p:cNvSpPr txBox="1"/>
          <p:nvPr/>
        </p:nvSpPr>
        <p:spPr>
          <a:xfrm>
            <a:off x="7967334" y="2853841"/>
            <a:ext cx="1165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출력 결과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080E45FD-32C6-4184-A5D5-4DA3CF90B8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0252" y="3646002"/>
            <a:ext cx="189026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ko-KR" altLang="en-US" dirty="0"/>
              <a:t>최대값 구하기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AEBF078-1343-4AA3-BD7D-B9947894D2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8424" y="4015334"/>
            <a:ext cx="2991267" cy="52394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169C3047-78B2-45F9-B7BD-273D9B3C58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1635" y="3223173"/>
            <a:ext cx="2410161" cy="609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007415"/>
      </p:ext>
    </p:extLst>
  </p:cSld>
  <p:clrMapOvr>
    <a:masterClrMapping/>
  </p:clrMapOvr>
</p:sld>
</file>

<file path=ppt/theme/theme1.xml><?xml version="1.0" encoding="utf-8"?>
<a:theme xmlns:a="http://schemas.openxmlformats.org/drawingml/2006/main" name="자르기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20000000000000000000"/>
        <a:ea typeface=""/>
        <a:cs typeface=""/>
        <a:font script="Jpan" typeface="メイリオ"/>
        <a:font script="Hang" typeface="돋움"/>
        <a:font script="Hans" typeface="华文楷体"/>
        <a:font script="Hant" typeface="Microsoft JhengHei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20000000000000000000"/>
        <a:ea typeface=""/>
        <a:cs typeface=""/>
        <a:font script="Jpan" typeface="メイリオ"/>
        <a:font script="Hang" typeface="돋움"/>
        <a:font script="Hans" typeface="华文楷体"/>
        <a:font script="Hant" typeface="Microsoft JhengHei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5896</TotalTime>
  <Words>736</Words>
  <Application>Microsoft Office PowerPoint</Application>
  <PresentationFormat>와이드스크린</PresentationFormat>
  <Paragraphs>76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4" baseType="lpstr">
      <vt:lpstr>Arial Unicode MS</vt:lpstr>
      <vt:lpstr>Noto Sans KR</vt:lpstr>
      <vt:lpstr>SF Mono</vt:lpstr>
      <vt:lpstr>돋움</vt:lpstr>
      <vt:lpstr>Arial</vt:lpstr>
      <vt:lpstr>Franklin Gothic Book</vt:lpstr>
      <vt:lpstr>자르기</vt:lpstr>
      <vt:lpstr>PowerPoint 프레젠테이션</vt:lpstr>
      <vt:lpstr>함 수 </vt:lpstr>
      <vt:lpstr>함수</vt:lpstr>
      <vt:lpstr>함수 의 구조</vt:lpstr>
      <vt:lpstr>함수 의 예제</vt:lpstr>
      <vt:lpstr>매개변수와 인수</vt:lpstr>
      <vt:lpstr>예제 01</vt:lpstr>
      <vt:lpstr>문제 01</vt:lpstr>
      <vt:lpstr>문제 02</vt:lpstr>
      <vt:lpstr>문제 03</vt:lpstr>
      <vt:lpstr>문제 04</vt:lpstr>
      <vt:lpstr>문제 05</vt:lpstr>
      <vt:lpstr>클래스(class)</vt:lpstr>
      <vt:lpstr>클래스(class)</vt:lpstr>
      <vt:lpstr>클래스(class)</vt:lpstr>
      <vt:lpstr>클래스(class)</vt:lpstr>
      <vt:lpstr>클래스(class)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sang woo lee</dc:creator>
  <cp:lastModifiedBy>lee sang woo</cp:lastModifiedBy>
  <cp:revision>310</cp:revision>
  <dcterms:created xsi:type="dcterms:W3CDTF">2018-03-18T16:38:18Z</dcterms:created>
  <dcterms:modified xsi:type="dcterms:W3CDTF">2025-04-14T16:14:47Z</dcterms:modified>
  <cp:version>1000.0000.01</cp:version>
</cp:coreProperties>
</file>