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23" autoAdjust="0"/>
    <p:restoredTop sz="100000"/>
  </p:normalViewPr>
  <p:slideViewPr>
    <p:cSldViewPr snapToGrid="0">
      <p:cViewPr varScale="1">
        <p:scale>
          <a:sx n="111" d="100"/>
          <a:sy n="111" d="100"/>
        </p:scale>
        <p:origin x="498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2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2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2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24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0163" y="3012138"/>
            <a:ext cx="6831673" cy="86357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600" dirty="0"/>
              <a:t>파이썬 기초 </a:t>
            </a:r>
            <a:r>
              <a:rPr lang="en-US" altLang="ko-KR" sz="3600" dirty="0"/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A0DC3-8A70-2DFE-4E70-813CE6197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6523B-F50B-2B01-766B-3B6612480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451894" cy="806570"/>
          </a:xfrm>
        </p:spPr>
        <p:txBody>
          <a:bodyPr>
            <a:normAutofit/>
          </a:bodyPr>
          <a:lstStyle/>
          <a:p>
            <a:r>
              <a:rPr lang="ko-KR" altLang="en-US" dirty="0"/>
              <a:t>함수 의 구조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DBE09C-AE47-8380-8F0C-4DA7AF795B15}"/>
              </a:ext>
            </a:extLst>
          </p:cNvPr>
          <p:cNvSpPr txBox="1"/>
          <p:nvPr/>
        </p:nvSpPr>
        <p:spPr>
          <a:xfrm>
            <a:off x="1773849" y="2828835"/>
            <a:ext cx="28157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def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ko-KR" altLang="en-US" b="1" i="0" dirty="0">
                <a:solidFill>
                  <a:srgbClr val="880000"/>
                </a:solidFill>
                <a:effectLst/>
                <a:latin typeface="SF Mono"/>
              </a:rPr>
              <a:t>함수</a:t>
            </a:r>
            <a:r>
              <a:rPr lang="en-US" altLang="ko-KR" b="1" i="0" dirty="0">
                <a:solidFill>
                  <a:srgbClr val="880000"/>
                </a:solidFill>
                <a:effectLst/>
                <a:latin typeface="SF Mono"/>
              </a:rPr>
              <a:t>_</a:t>
            </a:r>
            <a:r>
              <a:rPr lang="ko-KR" altLang="en-US" b="1" i="0" dirty="0">
                <a:solidFill>
                  <a:srgbClr val="880000"/>
                </a:solidFill>
                <a:effectLst/>
                <a:latin typeface="SF Mono"/>
              </a:rPr>
              <a:t>이름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매개변수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): </a:t>
            </a:r>
          </a:p>
          <a:p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	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수행할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_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문장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1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endParaRPr lang="en-US" altLang="ko-KR" b="0" i="0" dirty="0">
              <a:solidFill>
                <a:srgbClr val="444444"/>
              </a:solidFill>
              <a:effectLst/>
              <a:latin typeface="SF Mono"/>
            </a:endParaRPr>
          </a:p>
          <a:p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	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수행할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_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문장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2</a:t>
            </a:r>
            <a:endParaRPr lang="en-US" altLang="ko-KR" dirty="0">
              <a:solidFill>
                <a:srgbClr val="444444"/>
              </a:solidFill>
              <a:latin typeface="SF Mono"/>
            </a:endParaRPr>
          </a:p>
          <a:p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	...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339F2E-1407-1283-3BA9-286E66D4DB45}"/>
              </a:ext>
            </a:extLst>
          </p:cNvPr>
          <p:cNvSpPr txBox="1"/>
          <p:nvPr/>
        </p:nvSpPr>
        <p:spPr>
          <a:xfrm>
            <a:off x="1371600" y="4703775"/>
            <a:ext cx="101880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FF0000"/>
                </a:solidFill>
                <a:effectLst/>
                <a:latin typeface="Noto Sans KR"/>
              </a:rPr>
              <a:t>def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는 함수를 만들 때 사용하는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Noto Sans KR"/>
              </a:rPr>
              <a:t>예약어이며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함수 이름은 함수를 만드는 사람이 임의로 만들 수 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함수 이름 뒤 괄호 안의 매개변수는 이 함수에 입력으로 전달되는 값을 받는 변수이다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이렇게 함수를 정의한 후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if, while, for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문 등과 마찬가지로 함수에서 수행할 문장을 입력한다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FA9546-A82A-2152-9710-7087B4620984}"/>
              </a:ext>
            </a:extLst>
          </p:cNvPr>
          <p:cNvSpPr txBox="1"/>
          <p:nvPr/>
        </p:nvSpPr>
        <p:spPr>
          <a:xfrm>
            <a:off x="1719973" y="216698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함수의 기본적인 형태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5CA9B-5FDB-F346-1119-E4967253BCBA}"/>
              </a:ext>
            </a:extLst>
          </p:cNvPr>
          <p:cNvSpPr txBox="1"/>
          <p:nvPr/>
        </p:nvSpPr>
        <p:spPr>
          <a:xfrm>
            <a:off x="9038636" y="6442165"/>
            <a:ext cx="315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2"/>
              </a:rPr>
              <a:t>출처 </a:t>
            </a:r>
            <a:r>
              <a:rPr lang="en-US" altLang="ko-KR" dirty="0">
                <a:hlinkClick r:id="rId2"/>
              </a:rPr>
              <a:t>: https://wikidocs.net/24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279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0A1E6-13A3-1BCC-F93B-2F1B7EF9C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581F9-D362-97FF-EC00-670B595F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451894" cy="806570"/>
          </a:xfrm>
        </p:spPr>
        <p:txBody>
          <a:bodyPr>
            <a:normAutofit/>
          </a:bodyPr>
          <a:lstStyle/>
          <a:p>
            <a:r>
              <a:rPr lang="ko-KR" altLang="en-US" dirty="0"/>
              <a:t>함수 의 예제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DCBD2-609F-D05F-59BB-D4554292F7EB}"/>
              </a:ext>
            </a:extLst>
          </p:cNvPr>
          <p:cNvSpPr txBox="1"/>
          <p:nvPr/>
        </p:nvSpPr>
        <p:spPr>
          <a:xfrm>
            <a:off x="1773849" y="2828835"/>
            <a:ext cx="19268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def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1" i="0" dirty="0">
                <a:solidFill>
                  <a:srgbClr val="880000"/>
                </a:solidFill>
                <a:effectLst/>
                <a:latin typeface="SF Mono"/>
              </a:rPr>
              <a:t>add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(a, b): </a:t>
            </a:r>
          </a:p>
          <a:p>
            <a:r>
              <a:rPr lang="en-US" altLang="ko-KR" dirty="0">
                <a:solidFill>
                  <a:srgbClr val="444444"/>
                </a:solidFill>
                <a:latin typeface="SF Mono"/>
              </a:rPr>
              <a:t>	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return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a + b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7B1AA1-2154-9DC6-A0CC-1CD6D9CB5364}"/>
              </a:ext>
            </a:extLst>
          </p:cNvPr>
          <p:cNvSpPr txBox="1"/>
          <p:nvPr/>
        </p:nvSpPr>
        <p:spPr>
          <a:xfrm>
            <a:off x="1719973" y="216698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함수의 기본적인 형태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255032-4C9A-6AAA-C695-33608D824744}"/>
              </a:ext>
            </a:extLst>
          </p:cNvPr>
          <p:cNvSpPr txBox="1"/>
          <p:nvPr/>
        </p:nvSpPr>
        <p:spPr>
          <a:xfrm>
            <a:off x="9038636" y="6442165"/>
            <a:ext cx="315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2"/>
              </a:rPr>
              <a:t>출처 </a:t>
            </a:r>
            <a:r>
              <a:rPr lang="en-US" altLang="ko-KR" dirty="0">
                <a:hlinkClick r:id="rId2"/>
              </a:rPr>
              <a:t>: https://wikidocs.net/24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18F6F-FA9D-E265-369D-7D16DB7C3CC0}"/>
              </a:ext>
            </a:extLst>
          </p:cNvPr>
          <p:cNvSpPr txBox="1"/>
          <p:nvPr/>
        </p:nvSpPr>
        <p:spPr>
          <a:xfrm>
            <a:off x="1773849" y="3767688"/>
            <a:ext cx="89919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이 함수의 이름은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add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이고 입력으로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2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개의 값을 받으며 </a:t>
            </a:r>
            <a:r>
              <a:rPr lang="ko-KR" altLang="en-US" b="0" i="0" dirty="0" err="1">
                <a:solidFill>
                  <a:srgbClr val="444444"/>
                </a:solidFill>
                <a:effectLst/>
                <a:latin typeface="SF Mono"/>
              </a:rPr>
              <a:t>리턴값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</a:t>
            </a:r>
            <a:r>
              <a:rPr lang="ko-KR" altLang="en-US" b="0" i="0" dirty="0" err="1">
                <a:solidFill>
                  <a:srgbClr val="444444"/>
                </a:solidFill>
                <a:effectLst/>
                <a:latin typeface="SF Mono"/>
              </a:rPr>
              <a:t>출력값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)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은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2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개의 </a:t>
            </a:r>
            <a:r>
              <a:rPr lang="ko-KR" altLang="en-US" b="0" i="0" dirty="0" err="1">
                <a:solidFill>
                  <a:srgbClr val="444444"/>
                </a:solidFill>
                <a:effectLst/>
                <a:latin typeface="SF Mono"/>
              </a:rPr>
              <a:t>입력값을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 더한 값이다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DA012-7C6D-928B-8FF1-94056EAF4D9B}"/>
              </a:ext>
            </a:extLst>
          </p:cNvPr>
          <p:cNvSpPr txBox="1"/>
          <p:nvPr/>
        </p:nvSpPr>
        <p:spPr>
          <a:xfrm>
            <a:off x="1801324" y="4999063"/>
            <a:ext cx="4592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c = add(a, b) </a:t>
            </a:r>
            <a:r>
              <a:rPr lang="en-US" altLang="ko-KR" b="0" i="0" dirty="0">
                <a:solidFill>
                  <a:srgbClr val="697070"/>
                </a:solidFill>
                <a:effectLst/>
                <a:latin typeface="SF Mono"/>
              </a:rPr>
              <a:t># add(3, 4)</a:t>
            </a:r>
            <a:r>
              <a:rPr lang="ko-KR" altLang="en-US" b="0" i="0" dirty="0">
                <a:solidFill>
                  <a:srgbClr val="697070"/>
                </a:solidFill>
                <a:effectLst/>
                <a:latin typeface="SF Mono"/>
              </a:rPr>
              <a:t>의 </a:t>
            </a:r>
            <a:r>
              <a:rPr lang="ko-KR" altLang="en-US" b="0" i="0" dirty="0" err="1">
                <a:solidFill>
                  <a:srgbClr val="697070"/>
                </a:solidFill>
                <a:effectLst/>
                <a:latin typeface="SF Mono"/>
              </a:rPr>
              <a:t>리턴값을</a:t>
            </a:r>
            <a:r>
              <a:rPr lang="ko-KR" altLang="en-US" b="0" i="0" dirty="0">
                <a:solidFill>
                  <a:srgbClr val="697070"/>
                </a:solidFill>
                <a:effectLst/>
                <a:latin typeface="SF Mono"/>
              </a:rPr>
              <a:t> </a:t>
            </a:r>
            <a:r>
              <a:rPr lang="en-US" altLang="ko-KR" b="0" i="0" dirty="0">
                <a:solidFill>
                  <a:srgbClr val="697070"/>
                </a:solidFill>
                <a:effectLst/>
                <a:latin typeface="SF Mono"/>
              </a:rPr>
              <a:t>c</a:t>
            </a:r>
            <a:r>
              <a:rPr lang="ko-KR" altLang="en-US" b="0" i="0" dirty="0">
                <a:solidFill>
                  <a:srgbClr val="697070"/>
                </a:solidFill>
                <a:effectLst/>
                <a:latin typeface="SF Mono"/>
              </a:rPr>
              <a:t>에 대입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</a:p>
          <a:p>
            <a:r>
              <a:rPr lang="en-US" altLang="ko-KR" b="0" i="0" dirty="0">
                <a:solidFill>
                  <a:srgbClr val="397300"/>
                </a:solidFill>
                <a:effectLst/>
                <a:latin typeface="SF Mono"/>
              </a:rPr>
              <a:t>print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(c)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9EB9DE-AB69-68F6-247B-55387675CA70}"/>
              </a:ext>
            </a:extLst>
          </p:cNvPr>
          <p:cNvSpPr txBox="1"/>
          <p:nvPr/>
        </p:nvSpPr>
        <p:spPr>
          <a:xfrm>
            <a:off x="1719973" y="4626965"/>
            <a:ext cx="6107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4292F"/>
                </a:solidFill>
                <a:latin typeface="Noto Sans KR"/>
              </a:rPr>
              <a:t>a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dd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함수를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7703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65799-6149-60E4-4FAA-CF2109793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B38E1-8A6E-7745-225A-651D7541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451894" cy="806570"/>
          </a:xfrm>
        </p:spPr>
        <p:txBody>
          <a:bodyPr>
            <a:normAutofit/>
          </a:bodyPr>
          <a:lstStyle/>
          <a:p>
            <a:pPr algn="l"/>
            <a:r>
              <a:rPr lang="ko-KR" altLang="en-US" b="1" i="0" dirty="0">
                <a:solidFill>
                  <a:srgbClr val="24292F"/>
                </a:solidFill>
                <a:effectLst/>
                <a:latin typeface="Noto Sans KR"/>
              </a:rPr>
              <a:t>매개변수와 인수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7D32C-9ABA-1F6D-429D-01AACC0572A1}"/>
              </a:ext>
            </a:extLst>
          </p:cNvPr>
          <p:cNvSpPr txBox="1"/>
          <p:nvPr/>
        </p:nvSpPr>
        <p:spPr>
          <a:xfrm>
            <a:off x="1773849" y="2505041"/>
            <a:ext cx="3945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def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1" i="0" dirty="0">
                <a:solidFill>
                  <a:srgbClr val="880000"/>
                </a:solidFill>
                <a:effectLst/>
                <a:latin typeface="SF Mono"/>
              </a:rPr>
              <a:t>add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(a, b): </a:t>
            </a:r>
            <a:r>
              <a:rPr lang="en-US" altLang="ko-KR" b="0" i="0" dirty="0">
                <a:solidFill>
                  <a:srgbClr val="697070"/>
                </a:solidFill>
                <a:effectLst/>
                <a:latin typeface="SF Mono"/>
              </a:rPr>
              <a:t># a, b</a:t>
            </a:r>
            <a:r>
              <a:rPr lang="ko-KR" altLang="en-US" b="0" i="0" dirty="0">
                <a:solidFill>
                  <a:srgbClr val="697070"/>
                </a:solidFill>
                <a:effectLst/>
                <a:latin typeface="SF Mono"/>
              </a:rPr>
              <a:t>는 매개변수</a:t>
            </a:r>
            <a:endParaRPr lang="en-US" altLang="ko-KR" b="0" i="0" dirty="0">
              <a:solidFill>
                <a:srgbClr val="697070"/>
              </a:solidFill>
              <a:effectLst/>
              <a:latin typeface="SF Mono"/>
            </a:endParaRPr>
          </a:p>
          <a:p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	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return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a+b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</a:p>
          <a:p>
            <a:r>
              <a:rPr lang="en-US" altLang="ko-KR" b="0" i="0" dirty="0">
                <a:solidFill>
                  <a:srgbClr val="397300"/>
                </a:solidFill>
                <a:effectLst/>
                <a:latin typeface="SF Mono"/>
              </a:rPr>
              <a:t>print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(add(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3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4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)) </a:t>
            </a:r>
            <a:r>
              <a:rPr lang="en-US" altLang="ko-KR" b="0" i="0" dirty="0">
                <a:solidFill>
                  <a:srgbClr val="697070"/>
                </a:solidFill>
                <a:effectLst/>
                <a:latin typeface="SF Mono"/>
              </a:rPr>
              <a:t># 3, 4</a:t>
            </a:r>
            <a:r>
              <a:rPr lang="ko-KR" altLang="en-US" b="0" i="0" dirty="0">
                <a:solidFill>
                  <a:srgbClr val="697070"/>
                </a:solidFill>
                <a:effectLst/>
                <a:latin typeface="SF Mono"/>
              </a:rPr>
              <a:t>는 인수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9460CC-DACE-C9BE-879F-3A3F8A475657}"/>
              </a:ext>
            </a:extLst>
          </p:cNvPr>
          <p:cNvSpPr txBox="1"/>
          <p:nvPr/>
        </p:nvSpPr>
        <p:spPr>
          <a:xfrm>
            <a:off x="9038636" y="6442165"/>
            <a:ext cx="315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2"/>
              </a:rPr>
              <a:t>출처 </a:t>
            </a:r>
            <a:r>
              <a:rPr lang="en-US" altLang="ko-KR" dirty="0">
                <a:hlinkClick r:id="rId2"/>
              </a:rPr>
              <a:t>: https://wikidocs.net/24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6662C-DB2B-98A7-A961-0311C9AD1228}"/>
              </a:ext>
            </a:extLst>
          </p:cNvPr>
          <p:cNvSpPr txBox="1"/>
          <p:nvPr/>
        </p:nvSpPr>
        <p:spPr>
          <a:xfrm>
            <a:off x="1773849" y="3776315"/>
            <a:ext cx="89919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매개변수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(parameter)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와 인수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(arguments)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는 혼용해서 사용하는 용어이므로 잘 기억해 두자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매개변수는 함수에 입력으로 전달된 값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을 받는 변수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인수는 함수를 호출할 때 전달하는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Noto Sans KR"/>
              </a:rPr>
              <a:t>입력값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을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의미한다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92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C9870-8690-FE77-DF78-83A32A772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79A21-8C1A-126E-BA89-FACF3BEA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518913" cy="806570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8C4FDE-B003-8FD5-9000-BE6262C36ABF}"/>
              </a:ext>
            </a:extLst>
          </p:cNvPr>
          <p:cNvSpPr txBox="1"/>
          <p:nvPr/>
        </p:nvSpPr>
        <p:spPr>
          <a:xfrm>
            <a:off x="2032419" y="1946058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E38D53-3157-BF67-80F4-0BBC3031E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876" y="2441454"/>
            <a:ext cx="2924175" cy="2647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61D3C3-0436-AED3-2335-9202894A67EF}"/>
              </a:ext>
            </a:extLst>
          </p:cNvPr>
          <p:cNvSpPr txBox="1"/>
          <p:nvPr/>
        </p:nvSpPr>
        <p:spPr>
          <a:xfrm>
            <a:off x="5564038" y="3580763"/>
            <a:ext cx="511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왼쪽과 같이 출력되도록 </a:t>
            </a:r>
            <a:r>
              <a:rPr lang="en-US" altLang="ko-KR" dirty="0"/>
              <a:t>python </a:t>
            </a:r>
            <a:r>
              <a:rPr lang="ko-KR" altLang="en-US" dirty="0"/>
              <a:t>코드를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573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58DAB-DD64-75E2-6448-BCF60E705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447BD-A6D3-2801-7F7C-49CFE00F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518913" cy="806570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66906-6A9A-BFD4-4CDE-D72A1677AF55}"/>
              </a:ext>
            </a:extLst>
          </p:cNvPr>
          <p:cNvSpPr txBox="1"/>
          <p:nvPr/>
        </p:nvSpPr>
        <p:spPr>
          <a:xfrm>
            <a:off x="6850513" y="4867893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 결과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E957F85-1DC4-C8D7-108A-DAE751DBF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557" y="2692422"/>
            <a:ext cx="707366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문제: 피보나치 수열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생성기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사용자로부터 양의 정수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n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을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입력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피보나치 수열의 처음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n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개의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숫자를 출력합니다.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피보나치 수열이란, 첫 두 숫자는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0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과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1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이며, 이후의 숫자는 앞의 두 숫자를 더한 값으로 구성됩니다.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예를 들어,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 = 7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을 </a:t>
            </a:r>
            <a:r>
              <a:rPr kumimoji="0" lang="ko-KR" altLang="ko-KR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입력받은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경우 출력은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[0, 1, 1, 2, 3, 5, 8]</a:t>
            </a:r>
            <a:r>
              <a:rPr kumimoji="0" lang="ko-KR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가 </a:t>
            </a:r>
            <a:r>
              <a:rPr kumimoji="0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된다</a:t>
            </a:r>
            <a:r>
              <a:rPr kumimoji="0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B47F63C-13F8-CEBC-A577-9F9E2F443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570" y="5237225"/>
            <a:ext cx="42957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1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966D4-D5F5-60F2-A93A-21FE02FA3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43596-DA7A-EADA-A877-F4EB1A11D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518913" cy="806570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45CCEF-AA32-2794-D418-A9D93E6191E5}"/>
              </a:ext>
            </a:extLst>
          </p:cNvPr>
          <p:cNvSpPr txBox="1"/>
          <p:nvPr/>
        </p:nvSpPr>
        <p:spPr>
          <a:xfrm>
            <a:off x="7967334" y="2853841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 결과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B05CD77-6941-E04F-0EA6-C3EF3F7EE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557" y="2553923"/>
            <a:ext cx="707366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ko-KR" altLang="en-US" b="1" dirty="0"/>
              <a:t>문제</a:t>
            </a:r>
            <a:r>
              <a:rPr lang="en-US" altLang="ko-KR" b="1" dirty="0"/>
              <a:t>: </a:t>
            </a:r>
            <a:r>
              <a:rPr lang="ko-KR" altLang="en-US" b="1" dirty="0"/>
              <a:t>문자열 분석기</a:t>
            </a:r>
            <a:endParaRPr lang="ko-KR" altLang="en-US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사용자로부터 문자열을 </a:t>
            </a:r>
            <a:r>
              <a:rPr lang="ko-KR" altLang="en-US" dirty="0" err="1"/>
              <a:t>입력받습니다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입력된 문자열에서 다음 항목들을 분석하고 출력합니다</a:t>
            </a:r>
            <a:r>
              <a:rPr lang="en-US" altLang="ko-K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문자열의 길이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모음</a:t>
            </a:r>
            <a:r>
              <a:rPr lang="en-US" altLang="ko-KR" dirty="0"/>
              <a:t>(a, e, </a:t>
            </a:r>
            <a:r>
              <a:rPr lang="en-US" altLang="ko-KR" dirty="0" err="1"/>
              <a:t>i</a:t>
            </a:r>
            <a:r>
              <a:rPr lang="en-US" altLang="ko-KR" dirty="0"/>
              <a:t>, o, u)</a:t>
            </a:r>
            <a:r>
              <a:rPr lang="ko-KR" altLang="en-US" dirty="0"/>
              <a:t>이 몇 개 있는지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공백</a:t>
            </a:r>
            <a:r>
              <a:rPr lang="en-US" altLang="ko-KR" dirty="0"/>
              <a:t>(</a:t>
            </a:r>
            <a:r>
              <a:rPr lang="ko-KR" altLang="en-US" dirty="0"/>
              <a:t>띄어쓰기</a:t>
            </a:r>
            <a:r>
              <a:rPr lang="en-US" altLang="ko-KR" dirty="0"/>
              <a:t>)</a:t>
            </a:r>
            <a:r>
              <a:rPr lang="ko-KR" altLang="en-US" dirty="0"/>
              <a:t>이 몇 개 있는지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문자열을 뒤집은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10C647-2E7B-FCE6-D50C-29ED31EA8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6217" y="3223173"/>
            <a:ext cx="26765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3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476E3-5DEE-25C0-EB28-B31329579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B6225-8558-5327-94FA-0E16D22A4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518913" cy="806570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144F2-6797-A060-C856-957074CDFBAE}"/>
              </a:ext>
            </a:extLst>
          </p:cNvPr>
          <p:cNvSpPr txBox="1"/>
          <p:nvPr/>
        </p:nvSpPr>
        <p:spPr>
          <a:xfrm>
            <a:off x="7967334" y="2853841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 결과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ACFAACC-1153-E48A-684D-985FFEAFD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827" y="2853841"/>
            <a:ext cx="584870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문제 1: 숫자 빈도수 세기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사용자로부터 숫자로 이루어진 문자열을 입력받습니다.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숫자가 문자열에서 몇 번 나타났는지 출력합니다.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예: "112233" 입력 시, 결과는 </a:t>
            </a:r>
            <a:r>
              <a:rPr kumimoji="0" lang="ko-KR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1: 2회, 2: 2회, 3: 2회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87DA39-78CD-EFB0-4F02-11F4E4E6E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244" y="3210313"/>
            <a:ext cx="35242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75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28B8C-783E-012E-4B35-CF6CDF964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D6CD5-C977-3C7F-68EF-6FD087E6F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518913" cy="806570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6278E-A9BB-1482-0C13-C70DA19861C5}"/>
              </a:ext>
            </a:extLst>
          </p:cNvPr>
          <p:cNvSpPr txBox="1"/>
          <p:nvPr/>
        </p:nvSpPr>
        <p:spPr>
          <a:xfrm>
            <a:off x="7967334" y="2853841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 결과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36EA4B7-E3F8-6C6E-01E7-4AF09519F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827" y="3130839"/>
            <a:ext cx="584870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ko-KR" altLang="en-US" b="1" dirty="0"/>
              <a:t>문제 </a:t>
            </a:r>
            <a:r>
              <a:rPr lang="en-US" altLang="ko-KR" b="1" dirty="0"/>
              <a:t>2: </a:t>
            </a:r>
            <a:r>
              <a:rPr lang="ko-KR" altLang="en-US" b="1" dirty="0" err="1"/>
              <a:t>팰린드롬</a:t>
            </a:r>
            <a:r>
              <a:rPr lang="ko-KR" altLang="en-US" b="1" dirty="0"/>
              <a:t> 확인</a:t>
            </a:r>
            <a:endParaRPr lang="ko-KR" altLang="en-US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사용자로부터 단어를 </a:t>
            </a:r>
            <a:r>
              <a:rPr lang="ko-KR" altLang="en-US" dirty="0" err="1"/>
              <a:t>입력받습니다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입력된 단어가 거꾸로 읽어도 </a:t>
            </a:r>
            <a:r>
              <a:rPr lang="ko-KR" altLang="en-US" dirty="0" err="1"/>
              <a:t>같은지</a:t>
            </a:r>
            <a:r>
              <a:rPr lang="ko-KR" altLang="en-US" dirty="0"/>
              <a:t> 확인합니다</a:t>
            </a:r>
            <a:r>
              <a:rPr lang="en-US" altLang="ko-K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예</a:t>
            </a:r>
            <a:r>
              <a:rPr lang="en-US" altLang="ko-KR" dirty="0"/>
              <a:t>: "level", "radar"</a:t>
            </a:r>
            <a:r>
              <a:rPr lang="ko-KR" altLang="en-US" dirty="0"/>
              <a:t>는 </a:t>
            </a:r>
            <a:r>
              <a:rPr lang="ko-KR" altLang="en-US" dirty="0" err="1"/>
              <a:t>팰린드롬</a:t>
            </a:r>
            <a:r>
              <a:rPr lang="en-US" altLang="ko-KR" dirty="0"/>
              <a:t>, "hello"</a:t>
            </a:r>
            <a:r>
              <a:rPr lang="ko-KR" altLang="en-US" dirty="0"/>
              <a:t>는 아님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38824F-E530-9FC1-54ED-0E5161696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432" y="3301659"/>
            <a:ext cx="2657475" cy="390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4A343D-FDC8-5540-6085-D75D415EB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432" y="3794291"/>
            <a:ext cx="23907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8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B6C7F-E66B-B51B-5C03-E5567B925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D5E45-4203-930D-A219-3B386752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518913" cy="806570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06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EE980-CB18-D848-10D0-B1967962D2FA}"/>
              </a:ext>
            </a:extLst>
          </p:cNvPr>
          <p:cNvSpPr txBox="1"/>
          <p:nvPr/>
        </p:nvSpPr>
        <p:spPr>
          <a:xfrm>
            <a:off x="7967334" y="2853841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 결과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C2F0A80-C2CF-ECCB-10CF-27A68AFC1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827" y="2853841"/>
            <a:ext cx="584870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문제 5: 글자별 빈도수 세기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사용자로부터 문자열을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입력받습니다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문자열에서 각 글자가 몇 번 나타났는지 출력합니다 (공백 제외).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예: "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hello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world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→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50" charset="-127"/>
              </a:rPr>
              <a:t>h: 1회, e: 1회, l: 3회, o: 2회, r: 1회, d: 1회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0773CA-2400-6F53-3AA5-96C62F735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668" y="3253365"/>
            <a:ext cx="25717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94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B9F02-14DD-12BC-D87C-F17004E4A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54A3-A2BA-D9B1-ED3E-115FA99C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9764" y="2952390"/>
            <a:ext cx="1732471" cy="953219"/>
          </a:xfrm>
        </p:spPr>
        <p:txBody>
          <a:bodyPr>
            <a:normAutofit fontScale="90000"/>
          </a:bodyPr>
          <a:lstStyle/>
          <a:p>
            <a:r>
              <a:rPr lang="ko-KR" altLang="en-US" sz="6000" dirty="0"/>
              <a:t>함 수 </a:t>
            </a:r>
          </a:p>
        </p:txBody>
      </p:sp>
    </p:spTree>
    <p:extLst>
      <p:ext uri="{BB962C8B-B14F-4D97-AF65-F5344CB8AC3E}">
        <p14:creationId xmlns:p14="http://schemas.microsoft.com/office/powerpoint/2010/main" val="410974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AA742-B500-EF1A-0572-94989DDBE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5E4EA-57B9-5768-E5F5-3D1DDCFB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451894" cy="806570"/>
          </a:xfrm>
        </p:spPr>
        <p:txBody>
          <a:bodyPr>
            <a:normAutofit/>
          </a:bodyPr>
          <a:lstStyle/>
          <a:p>
            <a:r>
              <a:rPr lang="ko-KR" altLang="en-US" dirty="0"/>
              <a:t>함수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AB0A8E-1BEF-F5C4-04CC-73F952433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334" y="2152442"/>
            <a:ext cx="4815157" cy="15604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E11535-4518-E71B-D183-8D1A693FA15D}"/>
              </a:ext>
            </a:extLst>
          </p:cNvPr>
          <p:cNvSpPr txBox="1"/>
          <p:nvPr/>
        </p:nvSpPr>
        <p:spPr>
          <a:xfrm>
            <a:off x="1844435" y="3690562"/>
            <a:ext cx="7988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입력값을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가지고 어떤 일을 수행한 후 그 결과물을 내어 놓는 것이 함수의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역활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6062B-8A1B-E38C-EE6A-0A22FE640E28}"/>
              </a:ext>
            </a:extLst>
          </p:cNvPr>
          <p:cNvSpPr txBox="1"/>
          <p:nvPr/>
        </p:nvSpPr>
        <p:spPr>
          <a:xfrm>
            <a:off x="1844435" y="1760762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24292F"/>
                </a:solidFill>
                <a:effectLst/>
                <a:latin typeface="Noto Sans KR"/>
              </a:rPr>
              <a:t>함수란 무엇인가</a:t>
            </a:r>
            <a:r>
              <a:rPr lang="en-US" altLang="ko-KR" b="1" i="0" dirty="0">
                <a:solidFill>
                  <a:srgbClr val="24292F"/>
                </a:solidFill>
                <a:effectLst/>
                <a:latin typeface="Noto Sans KR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8AB7B2-25EC-4923-86C8-E7730F210FD4}"/>
              </a:ext>
            </a:extLst>
          </p:cNvPr>
          <p:cNvSpPr txBox="1"/>
          <p:nvPr/>
        </p:nvSpPr>
        <p:spPr>
          <a:xfrm>
            <a:off x="1844435" y="4259185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24292F"/>
                </a:solidFill>
                <a:effectLst/>
                <a:latin typeface="Noto Sans KR"/>
              </a:rPr>
              <a:t>함수를 사용하는 이유는 무엇일까</a:t>
            </a:r>
            <a:r>
              <a:rPr lang="en-US" altLang="ko-KR" b="1" i="0" dirty="0">
                <a:solidFill>
                  <a:srgbClr val="24292F"/>
                </a:solidFill>
                <a:effectLst/>
                <a:latin typeface="Noto Sans KR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1D3E5E-B6A3-1999-8095-62FD15A02065}"/>
              </a:ext>
            </a:extLst>
          </p:cNvPr>
          <p:cNvSpPr txBox="1"/>
          <p:nvPr/>
        </p:nvSpPr>
        <p:spPr>
          <a:xfrm>
            <a:off x="1946334" y="4650865"/>
            <a:ext cx="94265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프로그래밍을 하다 보면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똑같은 내용을 반복해서 작성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하고 있는 자신을 발견할 때가 종종 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이때가 바로 함수가 필요한 때이다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즉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반복되는 부분이 있을 경우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, ‘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반복적으로 사용되는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가치 있는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Noto Sans KR"/>
              </a:rPr>
              <a:t>부분’을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 한 뭉치로 묶어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‘어떤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입력값을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주었을 때 어떤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결괏값을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리턴해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준다’라는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식의 함수로 작성한다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BA36EB-DEE3-0303-CAD9-F54C3E014E5C}"/>
              </a:ext>
            </a:extLst>
          </p:cNvPr>
          <p:cNvSpPr txBox="1"/>
          <p:nvPr/>
        </p:nvSpPr>
        <p:spPr>
          <a:xfrm>
            <a:off x="9038636" y="6442165"/>
            <a:ext cx="315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3"/>
              </a:rPr>
              <a:t>출처 </a:t>
            </a:r>
            <a:r>
              <a:rPr lang="en-US" altLang="ko-KR" dirty="0">
                <a:hlinkClick r:id="rId3"/>
              </a:rPr>
              <a:t>: https://wikidocs.net/24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64791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5764</TotalTime>
  <Words>600</Words>
  <Application>Microsoft Office PowerPoint</Application>
  <PresentationFormat>와이드스크린</PresentationFormat>
  <Paragraphs>68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Arial Unicode MS</vt:lpstr>
      <vt:lpstr>Noto Sans KR</vt:lpstr>
      <vt:lpstr>SF Mono</vt:lpstr>
      <vt:lpstr>Arial</vt:lpstr>
      <vt:lpstr>Franklin Gothic Book</vt:lpstr>
      <vt:lpstr>자르기</vt:lpstr>
      <vt:lpstr>PowerPoint 프레젠테이션</vt:lpstr>
      <vt:lpstr>문제 01</vt:lpstr>
      <vt:lpstr>문제 02</vt:lpstr>
      <vt:lpstr>문제 03</vt:lpstr>
      <vt:lpstr>문제 04</vt:lpstr>
      <vt:lpstr>문제 05</vt:lpstr>
      <vt:lpstr>문제 06</vt:lpstr>
      <vt:lpstr>함 수 </vt:lpstr>
      <vt:lpstr>함수</vt:lpstr>
      <vt:lpstr>함수 의 구조</vt:lpstr>
      <vt:lpstr>함수 의 예제</vt:lpstr>
      <vt:lpstr>매개변수와 인수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 woo lee</dc:creator>
  <cp:lastModifiedBy>sang woo lee</cp:lastModifiedBy>
  <cp:revision>295</cp:revision>
  <dcterms:created xsi:type="dcterms:W3CDTF">2018-03-18T16:38:18Z</dcterms:created>
  <dcterms:modified xsi:type="dcterms:W3CDTF">2025-04-07T10:58:14Z</dcterms:modified>
  <cp:version>1000.0000.01</cp:version>
</cp:coreProperties>
</file>