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2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3" r:id="rId19"/>
    <p:sldId id="284" r:id="rId20"/>
    <p:sldId id="285" r:id="rId21"/>
    <p:sldId id="286" r:id="rId22"/>
    <p:sldId id="282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23" autoAdjust="0"/>
    <p:restoredTop sz="100000"/>
  </p:normalViewPr>
  <p:slideViewPr>
    <p:cSldViewPr snapToGrid="0">
      <p:cViewPr varScale="1">
        <p:scale>
          <a:sx n="161" d="100"/>
          <a:sy n="161" d="100"/>
        </p:scale>
        <p:origin x="180" y="16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1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1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docs.net/2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docs.net/24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680163" y="3012138"/>
            <a:ext cx="6831673" cy="863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3600" dirty="0"/>
              <a:t>파이썬 기초 </a:t>
            </a:r>
            <a:r>
              <a:rPr lang="en-US" altLang="ko-KR" sz="3600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spd="med" mc:Ignorable="hp" hp:hslDur="100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39036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최소값과 최대값을 한 번에 구하기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4C38B85-21C8-480F-9E26-1D2F34A62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079" y="4015334"/>
            <a:ext cx="5163271" cy="67636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494B0-518D-4225-8961-986B3CF97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963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246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리스트 길이 구하기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494B0-518D-4225-8961-986B3CF9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8EB6718-5E45-423B-9F99-3557D592E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E3C94D6A-2CF6-4F95-B416-A112ED7D2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766" y="4015334"/>
            <a:ext cx="493463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91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05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246093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리스트 길이 구하기 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DB494B0-518D-4225-8961-986B3CF9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5" y="3223173"/>
            <a:ext cx="2734057" cy="6096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5DA1B7D-75C4-44FC-BDE8-22A402F3E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1766" y="4018070"/>
            <a:ext cx="3229426" cy="7022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A2D98F2-C3A3-4181-BCB5-BEECF97E2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1635" y="3223173"/>
            <a:ext cx="241968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027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4861" y="295239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sz="5400" b="0" i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sz="5400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768811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D75957-AC52-4742-A493-6612CF86A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311" y="1460138"/>
            <a:ext cx="4688094" cy="3937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08D4DA-478E-4897-8EE6-C23A752DAC3F}"/>
              </a:ext>
            </a:extLst>
          </p:cNvPr>
          <p:cNvSpPr txBox="1"/>
          <p:nvPr/>
        </p:nvSpPr>
        <p:spPr>
          <a:xfrm>
            <a:off x="914399" y="5141336"/>
            <a:ext cx="1067591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=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틀로 찍어 낸 과자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=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객체</a:t>
            </a:r>
            <a:endParaRPr lang="en-US" altLang="ko-KR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b="0" i="0" dirty="0">
              <a:solidFill>
                <a:srgbClr val="24292F"/>
              </a:solidFill>
              <a:effectLst/>
              <a:latin typeface="Noto Sans KR"/>
            </a:endParaRPr>
          </a:p>
          <a:p>
            <a:pPr algn="l"/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여기에서 설명할 클래스는 과자 틀과 비슷하다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란 똑같은 무언가를 계속 만들어 낼 수 있는 설계 도면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객체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(object)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란 클래스로 만든 피조물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과자 틀로 찍어 낸 과자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뜻한다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3161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35B437-84A2-4D04-BC14-52AB5CFC5F96}"/>
              </a:ext>
            </a:extLst>
          </p:cNvPr>
          <p:cNvSpPr txBox="1"/>
          <p:nvPr/>
        </p:nvSpPr>
        <p:spPr>
          <a:xfrm>
            <a:off x="2198667" y="2967335"/>
            <a:ext cx="7794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+mn-ea"/>
              </a:rPr>
              <a:t>클래스</a:t>
            </a:r>
            <a:r>
              <a:rPr lang="en-US" altLang="ko-KR" dirty="0">
                <a:latin typeface="+mn-ea"/>
              </a:rPr>
              <a:t>(Class) </a:t>
            </a:r>
            <a:r>
              <a:rPr lang="ko-KR" altLang="en-US" dirty="0">
                <a:latin typeface="+mn-ea"/>
              </a:rPr>
              <a:t>는 객체 지향 프로그래밍</a:t>
            </a:r>
            <a:r>
              <a:rPr lang="en-US" altLang="ko-KR" dirty="0">
                <a:latin typeface="+mn-ea"/>
              </a:rPr>
              <a:t>(OOP)</a:t>
            </a:r>
            <a:r>
              <a:rPr lang="ko-KR" altLang="en-US" dirty="0">
                <a:latin typeface="+mn-ea"/>
              </a:rPr>
              <a:t>을 구현하는 핵심 요소로</a:t>
            </a:r>
            <a:r>
              <a:rPr lang="en-US" altLang="ko-KR" dirty="0">
                <a:latin typeface="+mn-ea"/>
              </a:rPr>
              <a:t> </a:t>
            </a:r>
            <a:r>
              <a:rPr lang="ko-KR" altLang="en-US" dirty="0">
                <a:latin typeface="+mn-ea"/>
              </a:rPr>
              <a:t>클래스를 사용하면 데이터와 관련된 기능을 하나의 구조로 묶어 보다 효율적으로 관리할 수 있으며 코드의 구조화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재사용성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유지보수성</a:t>
            </a:r>
            <a:r>
              <a:rPr lang="en-US" altLang="ko-KR" dirty="0">
                <a:latin typeface="+mn-ea"/>
              </a:rPr>
              <a:t>, </a:t>
            </a:r>
            <a:r>
              <a:rPr lang="ko-KR" altLang="en-US" dirty="0">
                <a:latin typeface="+mn-ea"/>
              </a:rPr>
              <a:t>캡슐화 등 다양한 장점 이 있다</a:t>
            </a:r>
            <a:r>
              <a:rPr lang="en-US" altLang="ko-KR" dirty="0">
                <a:latin typeface="+mn-ea"/>
              </a:rPr>
              <a:t>.</a:t>
            </a:r>
          </a:p>
          <a:p>
            <a:endParaRPr lang="en-US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99949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F4454D-CF01-4B83-AC9D-23153172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1827901"/>
            <a:ext cx="383573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클래스 정의 및 객체 생성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클래스는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키워드를 사용하여 정의합니다.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6FB930-B9AD-4387-B2B6-25E3206C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970" y="2381899"/>
            <a:ext cx="4080427" cy="187895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B459E1D7-9F50-40CE-BC50-B4DBD3D9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4401590"/>
            <a:ext cx="1950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생성자 (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A264A19-F154-405C-A6CB-B473566002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0971" y="4768689"/>
            <a:ext cx="40804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 내에서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init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메서드를 사용하면 객체를 생성할 때 초기화 작업을 수행할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A3DA3D-E4E3-4EF7-8B41-764BFA1C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01" y="698938"/>
            <a:ext cx="59211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상속 </a:t>
            </a:r>
            <a:r>
              <a:rPr lang="en-US" altLang="ko-KR" dirty="0"/>
              <a:t>(Inheritance)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lang="ko-KR" altLang="en-US" sz="1200" dirty="0"/>
              <a:t>한 클래스가 다른 클래스의 기능을 물려받을 수 있습니다</a:t>
            </a:r>
            <a:r>
              <a:rPr lang="en-US" altLang="ko-KR" sz="1200" dirty="0"/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200" dirty="0"/>
              <a:t>     클래스를 사용하면 기존 클래스를 재사용하면서 </a:t>
            </a:r>
            <a:r>
              <a:rPr lang="ko-KR" altLang="en-US" sz="1200" b="1" dirty="0"/>
              <a:t>새로운 기능을 추가하는 것이     가능</a:t>
            </a:r>
            <a:r>
              <a:rPr lang="ko-KR" altLang="en-US" sz="1200" dirty="0"/>
              <a:t>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이를 </a:t>
            </a:r>
            <a:r>
              <a:rPr lang="ko-KR" altLang="en-US" sz="1200" b="1" dirty="0"/>
              <a:t>상속</a:t>
            </a:r>
            <a:r>
              <a:rPr lang="ko-KR" altLang="en-US" sz="1200" dirty="0"/>
              <a:t>이라 한다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6F1BF6-D823-4EDF-8A88-54408B781C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5309" y="1666291"/>
            <a:ext cx="2924583" cy="1886213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EF859A6C-C9E0-46B7-89D3-7E73BD2E0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401" y="3660693"/>
            <a:ext cx="5921104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캡슐화 및 데이터 보호</a:t>
            </a:r>
            <a:endParaRPr lang="en-US" altLang="ko-KR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클래스를 사용하면 특정 데이터를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외부에서 직접 접근하지 못하게 보호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아래 코드에서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__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속성은 외부에서 직접 수정할 수 없고,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increase_speed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통해서만 변경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할수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있다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7E4FEB8-7DA0-4F4F-8657-B99E3EAB9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693368"/>
            <a:ext cx="3604764" cy="192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0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F4454D-CF01-4B83-AC9D-231531720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1643235"/>
            <a:ext cx="663111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dirty="0"/>
              <a:t>코드의 구조화 및 논리적인 조직화</a:t>
            </a:r>
            <a:r>
              <a:rPr lang="en-US" altLang="ko-KR" sz="1200" dirty="0">
                <a:latin typeface="Arial" panose="020B0604020202020204" pitchFamily="34" charset="0"/>
              </a:rPr>
              <a:t>    </a:t>
            </a:r>
          </a:p>
          <a:p>
            <a:r>
              <a:rPr lang="ko-KR" altLang="en-US" sz="1200" dirty="0"/>
              <a:t>클래스를 사용하면 코드의 기능과 데이터를 </a:t>
            </a:r>
            <a:r>
              <a:rPr lang="ko-KR" altLang="en-US" sz="1200" b="1" dirty="0"/>
              <a:t>하나의 단위</a:t>
            </a:r>
            <a:r>
              <a:rPr lang="ko-KR" altLang="en-US" sz="1200" dirty="0"/>
              <a:t>로 묶어서 체계적으로 관리할 수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예를 들어</a:t>
            </a:r>
            <a:r>
              <a:rPr lang="en-US" altLang="ko-KR" sz="1200" dirty="0"/>
              <a:t>, </a:t>
            </a:r>
            <a:r>
              <a:rPr lang="ko-KR" altLang="en-US" sz="1200" dirty="0"/>
              <a:t>여러 개의 관련된 변수와 함수를 따로 분리해서 작성하기보다는</a:t>
            </a:r>
            <a:r>
              <a:rPr lang="en-US" altLang="ko-KR" sz="1200" dirty="0"/>
              <a:t>, </a:t>
            </a:r>
            <a:r>
              <a:rPr lang="ko-KR" altLang="en-US" sz="1200" dirty="0"/>
              <a:t>하나의 클래스에 정리하면 코드가 훨씬 </a:t>
            </a:r>
            <a:r>
              <a:rPr lang="ko-KR" altLang="en-US" sz="1200" dirty="0" err="1"/>
              <a:t>깔끔해진다</a:t>
            </a:r>
            <a:r>
              <a:rPr lang="en-US" altLang="ko-KR" sz="1200" dirty="0"/>
              <a:t>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A3DA3D-E4E3-4EF7-8B41-764BFA1C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966" y="4844022"/>
            <a:ext cx="582085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b="1" dirty="0"/>
              <a:t>코드 재사용성 증가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sz="1200" dirty="0">
                <a:latin typeface="Arial" panose="020B0604020202020204" pitchFamily="34" charset="0"/>
              </a:rPr>
              <a:t>  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클래스를 만들면 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같은 기능을 반복해서 구현할 필요 없이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쉽게 재사용할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클래스가 있으면 다양한 차 객체를 만들 수 있</a:t>
            </a:r>
            <a:r>
              <a:rPr kumimoji="0" lang="ko-KR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다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B7C1B8-24B6-40A9-B84E-63DC485F2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67" y="2625817"/>
            <a:ext cx="3572141" cy="206721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43A36D8-1E5D-4BF9-A291-CB4BA2D14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866" y="5612261"/>
            <a:ext cx="3477110" cy="428685"/>
          </a:xfrm>
          <a:prstGeom prst="rect">
            <a:avLst/>
          </a:prstGeom>
        </p:spPr>
      </p:pic>
      <p:sp>
        <p:nvSpPr>
          <p:cNvPr id="15" name="Rectangle 1">
            <a:extLst>
              <a:ext uri="{FF2B5EF4-FFF2-40B4-BE49-F238E27FC236}">
                <a16:creationId xmlns:a16="http://schemas.microsoft.com/office/drawing/2014/main" id="{047D464F-99CA-403F-8D3A-2D575637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98" y="2439954"/>
            <a:ext cx="5949538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 dirty="0">
                <a:latin typeface="Arial" panose="020B0604020202020204" pitchFamily="34" charset="0"/>
              </a:rPr>
              <a:t>3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유지보수 및 확장성 향상</a:t>
            </a:r>
            <a:endParaRPr lang="ko-KR" altLang="en-U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클래스를 사용하면 코드의 특정 부분만 수정하거나 확장하는 것이 훨씬 쉬워져요. 만약 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클래스에 새로운 기능을 추가하고 싶다면, 기존 코드를 변경하지 않고도 클래스 내부에 새로운 메서드를 추가하면 됩니다.</a:t>
            </a: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FEF7981-6854-4394-A1EA-CE9D9D8B7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819" y="3429000"/>
            <a:ext cx="4665060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28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6FF41-A17F-4645-9BA4-8E279EED9091}"/>
              </a:ext>
            </a:extLst>
          </p:cNvPr>
          <p:cNvSpPr txBox="1"/>
          <p:nvPr/>
        </p:nvSpPr>
        <p:spPr>
          <a:xfrm>
            <a:off x="1706417" y="2305615"/>
            <a:ext cx="43895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 1"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 2"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95B1-02C8-4F73-8E1A-DD5111F284C3}"/>
              </a:ext>
            </a:extLst>
          </p:cNvPr>
          <p:cNvSpPr txBox="1"/>
          <p:nvPr/>
        </p:nvSpPr>
        <p:spPr>
          <a:xfrm>
            <a:off x="1706417" y="4809574"/>
            <a:ext cx="30475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C11D3C9-7E25-47FF-A5E3-07C1892AF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890761"/>
            <a:ext cx="5753903" cy="1076475"/>
          </a:xfrm>
          <a:prstGeom prst="rect">
            <a:avLst/>
          </a:prstGeom>
        </p:spPr>
      </p:pic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F96B05-6510-4AD1-AEFB-873500A4F14B}"/>
              </a:ext>
            </a:extLst>
          </p:cNvPr>
          <p:cNvSpPr/>
          <p:nvPr/>
        </p:nvSpPr>
        <p:spPr>
          <a:xfrm>
            <a:off x="6096000" y="2987054"/>
            <a:ext cx="750125" cy="16165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B14275C-BDBF-4B71-99B5-BDF7B408F129}"/>
              </a:ext>
            </a:extLst>
          </p:cNvPr>
          <p:cNvSpPr/>
          <p:nvPr/>
        </p:nvSpPr>
        <p:spPr>
          <a:xfrm>
            <a:off x="6107876" y="3635211"/>
            <a:ext cx="4591792" cy="161651"/>
          </a:xfrm>
          <a:prstGeom prst="round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67E62-0524-4AA5-B6B6-46A3E4D2D974}"/>
              </a:ext>
            </a:extLst>
          </p:cNvPr>
          <p:cNvSpPr txBox="1"/>
          <p:nvPr/>
        </p:nvSpPr>
        <p:spPr>
          <a:xfrm>
            <a:off x="6022274" y="4378687"/>
            <a:ext cx="61697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func2()는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정상적으로 출력되지만 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func1()은 매개변수를 받을 자리가 없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음에도</a:t>
            </a:r>
            <a:r>
              <a:rPr kumimoji="0" lang="ko-KR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매개변수 1개가 전달되었다는 에러가 발생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된다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16376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6FF41-A17F-4645-9BA4-8E279EED9091}"/>
              </a:ext>
            </a:extLst>
          </p:cNvPr>
          <p:cNvSpPr txBox="1"/>
          <p:nvPr/>
        </p:nvSpPr>
        <p:spPr>
          <a:xfrm>
            <a:off x="1706417" y="2305615"/>
            <a:ext cx="4389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 1"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 2"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"self ="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95B1-02C8-4F73-8E1A-DD5111F284C3}"/>
              </a:ext>
            </a:extLst>
          </p:cNvPr>
          <p:cNvSpPr txBox="1"/>
          <p:nvPr/>
        </p:nvSpPr>
        <p:spPr>
          <a:xfrm>
            <a:off x="1706417" y="4809574"/>
            <a:ext cx="3441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 = 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265E1-5475-4E0E-B6CA-688C9D44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0" y="2512387"/>
            <a:ext cx="2029108" cy="67636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7833C9C-85AB-4958-BBE1-7841DC84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15712"/>
            <a:ext cx="1734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4EFDF-2A72-43EE-BA4D-8D1E5522F095}"/>
              </a:ext>
            </a:extLst>
          </p:cNvPr>
          <p:cNvSpPr txBox="1"/>
          <p:nvPr/>
        </p:nvSpPr>
        <p:spPr>
          <a:xfrm>
            <a:off x="6096000" y="3188756"/>
            <a:ext cx="57248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위의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사진에서보듯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self의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id값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(=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주소값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foo의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id값이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동일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것을 확인할 수 있다.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객체 이름(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)에 바인딩 되어있는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주소값을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self를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통해 받아온다는 의미다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 과정을 통해 동일한 클래스를 사용하여 생성한 여러 객체를 구분할 수 있게 되는 것이다.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즉, 객체를 생성할 때마다 새로운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주소값이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바인딩되고,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객체명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)에 바인딩 되어있는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주소값을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self를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통해 읽어오는 것이다.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42412-69F1-41F1-BE94-1916E40DD55D}"/>
              </a:ext>
            </a:extLst>
          </p:cNvPr>
          <p:cNvSpPr txBox="1"/>
          <p:nvPr/>
        </p:nvSpPr>
        <p:spPr>
          <a:xfrm>
            <a:off x="6096990" y="4423283"/>
            <a:ext cx="60950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이전페이지 에서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객체를 통해 func1()을 사용할 때, 매개변수가 없음에도 매개변수 1개가 전달되었다는 에러 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시지를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확인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했는데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이는 눈에 보이지는 않지만, 객체의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주소값이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함수의 인자로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넘어간다는 것을 의미한다.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8577CA-9FA2-4FDF-807E-3C94ED20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99" y="5054214"/>
            <a:ext cx="3077997" cy="154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0112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764" y="2952390"/>
            <a:ext cx="1732471" cy="953219"/>
          </a:xfrm>
        </p:spPr>
        <p:txBody>
          <a:bodyPr>
            <a:normAutofit fontScale="90000"/>
          </a:bodyPr>
          <a:lstStyle/>
          <a:p>
            <a:r>
              <a:rPr lang="ko-KR" altLang="en-US" sz="6000" dirty="0"/>
              <a:t>함 수 </a:t>
            </a:r>
          </a:p>
        </p:txBody>
      </p:sp>
    </p:spTree>
    <p:extLst>
      <p:ext uri="{BB962C8B-B14F-4D97-AF65-F5344CB8AC3E}">
        <p14:creationId xmlns:p14="http://schemas.microsoft.com/office/powerpoint/2010/main" val="410974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E6FF41-A17F-4645-9BA4-8E279EED9091}"/>
              </a:ext>
            </a:extLst>
          </p:cNvPr>
          <p:cNvSpPr txBox="1"/>
          <p:nvPr/>
        </p:nvSpPr>
        <p:spPr>
          <a:xfrm>
            <a:off x="1706417" y="2305615"/>
            <a:ext cx="438958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func1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 1"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"function 2"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"self ="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2B95B1-02C8-4F73-8E1A-DD5111F284C3}"/>
              </a:ext>
            </a:extLst>
          </p:cNvPr>
          <p:cNvSpPr txBox="1"/>
          <p:nvPr/>
        </p:nvSpPr>
        <p:spPr>
          <a:xfrm>
            <a:off x="1706417" y="4809574"/>
            <a:ext cx="344153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func2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"foo = "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ko-KR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altLang="ko-KR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E6265E1-5475-4E0E-B6CA-688C9D446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0" y="2512387"/>
            <a:ext cx="2029108" cy="676369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7833C9C-85AB-4958-BBE1-7841DC84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115712"/>
            <a:ext cx="173499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04EFDF-2A72-43EE-BA4D-8D1E5522F095}"/>
              </a:ext>
            </a:extLst>
          </p:cNvPr>
          <p:cNvSpPr txBox="1"/>
          <p:nvPr/>
        </p:nvSpPr>
        <p:spPr>
          <a:xfrm>
            <a:off x="6096000" y="3188756"/>
            <a:ext cx="57248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위의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사진에서보듯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self의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id값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(=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주소값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)과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foo의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id값이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동일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한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것을 확인할 수 있다.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즉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,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객체 이름(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foo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)에 바인딩 되어있는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주소값을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self를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 통해 받아온다는 의미다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 과정을 통해 동일한 클래스를 사용하여 생성한 여러 객체를 구분할 수 있게 되는 것이다.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즉, 객체를 생성할 때마다 새로운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주소값이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바인딩되고, 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객체명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(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)에 바인딩 되어있는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주소값을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self를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통해 읽어오는 것이다.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D42412-69F1-41F1-BE94-1916E40DD55D}"/>
              </a:ext>
            </a:extLst>
          </p:cNvPr>
          <p:cNvSpPr txBox="1"/>
          <p:nvPr/>
        </p:nvSpPr>
        <p:spPr>
          <a:xfrm>
            <a:off x="6096990" y="4423283"/>
            <a:ext cx="60950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이전페이지 에서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foo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객체를 통해 func1()을 사용할 때, 매개변수가 없음에도 매개변수 1개가 전달되었다는 에러 메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시지를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확인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했는데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.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이는 눈에 보이지는 않지만, 객체의 메모리 </a:t>
            </a:r>
            <a:r>
              <a:rPr kumimoji="0" lang="ko-KR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주소값이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함수의 인자로 </a:t>
            </a:r>
            <a:r>
              <a:rPr kumimoji="0" lang="ko-KR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넘어간다는 것을 의미한다. </a:t>
            </a:r>
            <a:endParaRPr kumimoji="0" lang="ko-KR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828577CA-9FA2-4FDF-807E-3C94ED204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799" y="5054214"/>
            <a:ext cx="3077997" cy="1542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51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B54A3-A2BA-D9B1-ED3E-115FA99C8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645" y="387320"/>
            <a:ext cx="3942277" cy="953219"/>
          </a:xfrm>
        </p:spPr>
        <p:txBody>
          <a:bodyPr>
            <a:no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클래스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(class)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DBD30A-373F-498A-B4EF-C3906A222F75}"/>
              </a:ext>
            </a:extLst>
          </p:cNvPr>
          <p:cNvSpPr txBox="1"/>
          <p:nvPr/>
        </p:nvSpPr>
        <p:spPr>
          <a:xfrm>
            <a:off x="1349334" y="2500331"/>
            <a:ext cx="105319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self를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사용하는 이유</a:t>
            </a: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이전에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설명했듯이, 동일한 클래스로 생성된 여러</a:t>
            </a:r>
            <a:r>
              <a:rPr kumimoji="0" lang="ko-KR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개의 객체를 구분하기 위해서다. 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각각의 객체마다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갖고있는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</a:rPr>
              <a:t> 정보가 다르기때문에, 각 객체마다 고유한 메모리 영역을 보유하는 것이다.</a:t>
            </a:r>
            <a:endParaRPr kumimoji="0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6A3200D8-B7A6-4D24-B873-66B52EE4B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922" y="3977659"/>
            <a:ext cx="5726958" cy="226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647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B9F02-14DD-12BC-D87C-F17004E4A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C3A0D6-73B1-4EAF-A646-617C8BC47EF5}"/>
              </a:ext>
            </a:extLst>
          </p:cNvPr>
          <p:cNvSpPr txBox="1">
            <a:spLocks/>
          </p:cNvSpPr>
          <p:nvPr/>
        </p:nvSpPr>
        <p:spPr>
          <a:xfrm>
            <a:off x="704675" y="0"/>
            <a:ext cx="4036130" cy="7097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1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ko-KR" altLang="en-US">
                <a:latin typeface="굴림체"/>
                <a:ea typeface="굴림체"/>
              </a:rPr>
              <a:t>실습</a:t>
            </a:r>
            <a:endParaRPr lang="ko-KR" altLang="en-US" dirty="0">
              <a:latin typeface="굴림체"/>
              <a:ea typeface="굴림체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69852E7-F4D9-4EBC-A1AD-E9C4DDC7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8897" y="2418540"/>
            <a:ext cx="785552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문제: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다음 요구사항을 만족하는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BankAccount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클래스를 작성하세요: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BankAccount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owner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(예금주)와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balance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(잔액)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속성으로 가집니다.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BankAccount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클래스에는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deposit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메서드가 있으며, 이 메서드는 특정 금액을 예금하고 잔액을 증가시킵니다.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BankAccount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클래스에는 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withdraw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amount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메서드가 있으며, 이 메서드는 특정 금액을 출금하고 잔액을 감소시킵니다. </a:t>
            </a:r>
            <a:endParaRPr kumimoji="0" lang="en-US" altLang="ko-KR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단, 잔액보다 큰 금액을 출금하려 하면 "잔액 부족!" 메시지를 출력해야 합니다.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BankAccount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객체를 생성하고 예금 및 출금 메서드를 테스트하여 결과를 확인하세요.</a:t>
            </a:r>
            <a:r>
              <a:rPr kumimoji="0" lang="ko-KR" altLang="ko-KR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예제 실행: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B1F79B-E0E4-41A7-AE1B-8820AEA9D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7601" y="4439460"/>
            <a:ext cx="4001058" cy="104789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32DEF9-F041-4A90-AACB-6307493EAB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343" y="4439460"/>
            <a:ext cx="3048425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29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675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4E78C6-67A5-FE99-F251-57709EB346A6}"/>
              </a:ext>
            </a:extLst>
          </p:cNvPr>
          <p:cNvSpPr txBox="1"/>
          <p:nvPr/>
        </p:nvSpPr>
        <p:spPr>
          <a:xfrm>
            <a:off x="704675" y="1253793"/>
            <a:ext cx="11487325" cy="2764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latinLnBrk="1"/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1.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비행기를 나타내는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Plane </a:t>
            </a:r>
            <a:r>
              <a:rPr lang="ko-KR" altLang="en-US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이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라는 이름의 클래스를 설계하라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Plane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클래스는 제작사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예를 들어서 에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어버스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모델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(A380), 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최대 </a:t>
            </a:r>
            <a:r>
              <a:rPr lang="ko-KR" altLang="ko-KR" sz="18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승객수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(500)</a:t>
            </a:r>
            <a:r>
              <a:rPr lang="ko-KR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필드로 가지고 있다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 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(1)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필드를 정의하라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필드는 전용 멤버로 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(2)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모든 필드에 대한 접근자와 설정자 메소드를 작성한다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(3) Plane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클래스의 생성자를 정의하라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는 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Plane class 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의 필드를 매개변수로 가진다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.</a:t>
            </a:r>
            <a:endParaRPr lang="en-US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맑은 고딕" panose="020B0503020000020004" pitchFamily="50" charset="-127"/>
              <a:cs typeface="굴림" panose="020B0600000101010101" pitchFamily="50" charset="-127"/>
            </a:endParaRP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(4) </a:t>
            </a:r>
            <a:r>
              <a:rPr lang="en-US" altLang="ko-KR" sz="1400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함초롬바탕" panose="02030604000101010101" pitchFamily="18" charset="-127"/>
                <a:cs typeface="굴림" panose="020B0600000101010101" pitchFamily="50" charset="-127"/>
              </a:rPr>
              <a:t>PlaneTest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라는 이름의 클래스를 만</a:t>
            </a:r>
            <a:r>
              <a:rPr lang="ko-KR" altLang="en-US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들고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 Plane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를 </a:t>
            </a:r>
            <a:r>
              <a:rPr lang="ko-KR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생성하고 접근자와 설정자를 호출하여 보라</a:t>
            </a:r>
            <a:r>
              <a:rPr lang="en-US" altLang="ko-KR" sz="140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</a:p>
          <a:p>
            <a:pPr algn="just" latinLnBrk="1">
              <a:lnSpc>
                <a:spcPct val="160000"/>
              </a:lnSpc>
            </a:pP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(5) </a:t>
            </a:r>
            <a:r>
              <a:rPr lang="ko-KR" altLang="en-US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지금까지 만들어진 객체들을 출력해 보라</a:t>
            </a:r>
            <a:r>
              <a:rPr lang="en-US" altLang="ko-KR" sz="1400" dirty="0">
                <a:solidFill>
                  <a:srgbClr val="000000"/>
                </a:solidFill>
                <a:latin typeface="함초롬바탕" panose="02030604000101010101" pitchFamily="18" charset="-127"/>
                <a:ea typeface="맑은 고딕" panose="020B0503020000020004" pitchFamily="50" charset="-127"/>
                <a:cs typeface="굴림" panose="020B0600000101010101" pitchFamily="50" charset="-127"/>
              </a:rPr>
              <a:t>.</a:t>
            </a:r>
            <a:endParaRPr lang="ko-KR" altLang="ko-KR" sz="140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굴림" panose="020B0600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0FDF0-96BD-3B90-0060-A10EA67E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668" y="4720525"/>
            <a:ext cx="1295400" cy="1028700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47C519E-7375-42CC-A012-5F22B5102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9668" y="4300294"/>
            <a:ext cx="258676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23AAD-23E8-45D8-BF6D-3F9D9BDBE019}"/>
              </a:ext>
            </a:extLst>
          </p:cNvPr>
          <p:cNvSpPr txBox="1"/>
          <p:nvPr/>
        </p:nvSpPr>
        <p:spPr>
          <a:xfrm>
            <a:off x="3681673" y="4300294"/>
            <a:ext cx="28579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class </a:t>
            </a:r>
            <a:r>
              <a:rPr lang="en-US" altLang="ko-KR" sz="1200" b="0" dirty="0" err="1">
                <a:effectLst/>
                <a:latin typeface="Consolas" panose="020B0609020204030204" pitchFamily="49" charset="0"/>
              </a:rPr>
              <a:t>PlaneTest</a:t>
            </a:r>
            <a:r>
              <a:rPr lang="en-US" altLang="ko-KR" sz="1200" b="0" dirty="0"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plane1 = plane("A320",200)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plane2 = plane("A330",300)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plane3 = plane("A340",400)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plane1.set_name("A350")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plane1.set_person(500)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print(plane1.get_name())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print(plane1.get_person())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print(plane2.get_name())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print(plane2.get_person())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print(plane3.get_name())</a:t>
            </a:r>
          </a:p>
          <a:p>
            <a:r>
              <a:rPr lang="en-US" altLang="ko-KR" sz="1200" b="0" dirty="0">
                <a:effectLst/>
                <a:latin typeface="Consolas" panose="020B0609020204030204" pitchFamily="49" charset="0"/>
              </a:rPr>
              <a:t>   print(plane3.get_person())  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D6ACCEF-4827-42A7-A984-30ACAE415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807" y="5234875"/>
            <a:ext cx="19178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1800" b="0" err="1">
                <a:effectLst/>
                <a:latin typeface="Consolas" panose="020B0609020204030204" pitchFamily="49" charset="0"/>
              </a:rPr>
              <a:t>PlaneTest</a:t>
            </a:r>
            <a:r>
              <a:rPr lang="en-US" altLang="ko-KR" sz="1800" b="0" dirty="0"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800" b="0" dirty="0">
                <a:effectLst/>
                <a:latin typeface="Consolas" panose="020B0609020204030204" pitchFamily="49" charset="0"/>
              </a:rPr>
              <a:t>구현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7931773"/>
      </p:ext>
    </p:extLst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457" y="0"/>
            <a:ext cx="4036130" cy="709788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굴림체"/>
                <a:ea typeface="굴림체"/>
              </a:rPr>
              <a:t>실습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0FE5DB5-AB4C-00FE-B1BD-8C6239D8283D}"/>
              </a:ext>
            </a:extLst>
          </p:cNvPr>
          <p:cNvGraphicFramePr>
            <a:graphicFrameLocks noGrp="1"/>
          </p:cNvGraphicFramePr>
          <p:nvPr/>
        </p:nvGraphicFramePr>
        <p:xfrm>
          <a:off x="1571780" y="3475863"/>
          <a:ext cx="2933700" cy="11144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77900">
                  <a:extLst>
                    <a:ext uri="{9D8B030D-6E8A-4147-A177-3AD203B41FA5}">
                      <a16:colId xmlns:a16="http://schemas.microsoft.com/office/drawing/2014/main" val="1933760507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423684473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304595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문자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메뉴명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단가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0641236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H </a:t>
                      </a:r>
                      <a:r>
                        <a:rPr lang="ko-KR" sz="1100" kern="0" dirty="0">
                          <a:effectLst/>
                        </a:rPr>
                        <a:t>또는 </a:t>
                      </a:r>
                      <a:r>
                        <a:rPr lang="en-US" sz="1100" kern="0" dirty="0">
                          <a:effectLst/>
                        </a:rPr>
                        <a:t>h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햄버거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2500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502435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I </a:t>
                      </a:r>
                      <a:r>
                        <a:rPr lang="ko-KR" sz="1100" kern="0" dirty="0">
                          <a:effectLst/>
                        </a:rPr>
                        <a:t>또는</a:t>
                      </a:r>
                      <a:r>
                        <a:rPr lang="en-US" sz="1100" kern="0" dirty="0">
                          <a:effectLst/>
                        </a:rPr>
                        <a:t> </a:t>
                      </a:r>
                      <a:r>
                        <a:rPr lang="en-US" sz="1100" kern="0" dirty="0" err="1">
                          <a:effectLst/>
                        </a:rPr>
                        <a:t>i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아이스크림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1500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126178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P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p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>
                          <a:effectLst/>
                        </a:rPr>
                        <a:t>감자튀김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3000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470608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>
                          <a:effectLst/>
                        </a:rPr>
                        <a:t>C </a:t>
                      </a:r>
                      <a:r>
                        <a:rPr lang="ko-KR" sz="1100" kern="0">
                          <a:effectLst/>
                        </a:rPr>
                        <a:t>또는 </a:t>
                      </a:r>
                      <a:r>
                        <a:rPr lang="en-US" sz="1100" kern="0">
                          <a:effectLst/>
                        </a:rPr>
                        <a:t>c</a:t>
                      </a:r>
                      <a:endParaRPr lang="ko-KR" sz="10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ko-KR" sz="1100" kern="0" dirty="0">
                          <a:effectLst/>
                        </a:rPr>
                        <a:t>치킨조각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US" sz="1100" kern="0" dirty="0">
                          <a:effectLst/>
                        </a:rPr>
                        <a:t>1000</a:t>
                      </a:r>
                      <a:endParaRPr lang="ko-KR" sz="10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757413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79D26B4-2E9F-72EB-4820-5F37ECAB70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23" y="4845019"/>
            <a:ext cx="5377837" cy="1892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대한 객체를 생성하고 테스트 하는 클래스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public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FastFoodTest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lang="en-US" altLang="ko-KR" sz="1100" b="0" i="0" dirty="0">
                <a:solidFill>
                  <a:srgbClr val="CB7832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 __name__ == </a:t>
            </a:r>
            <a:r>
              <a:rPr lang="en-US" altLang="ko-KR" sz="1100" b="0" i="0" dirty="0">
                <a:solidFill>
                  <a:srgbClr val="6A8759"/>
                </a:solidFill>
                <a:effectLst/>
                <a:latin typeface="Courier New" panose="02070309020205020404" pitchFamily="49" charset="0"/>
              </a:rPr>
              <a:t>"__main__"</a:t>
            </a:r>
            <a:r>
              <a:rPr lang="en-US" altLang="ko-KR" sz="1100" b="0" i="0" dirty="0">
                <a:solidFill>
                  <a:srgbClr val="BABABA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       </a:t>
            </a: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 객체  선언</a:t>
            </a:r>
            <a:endParaRPr lang="en-US" altLang="ko-KR" sz="800" dirty="0"/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 입력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n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입력하면 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생성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메뉴로 입력 받은 문자를 생성자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사용자로부터 구입개수 입력 받아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매개변수로 전달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 가격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100" b="0" i="0" u="none" strike="noStrike" cap="none" normalizeH="0" baseline="0" dirty="0" err="1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반복문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종료 후 거스름돈 계산하여 출력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676C6-E675-C65A-FC33-EA91BDB6D0EA}"/>
              </a:ext>
            </a:extLst>
          </p:cNvPr>
          <p:cNvSpPr txBox="1"/>
          <p:nvPr/>
        </p:nvSpPr>
        <p:spPr>
          <a:xfrm>
            <a:off x="903015" y="1236833"/>
            <a:ext cx="89573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FastFood</a:t>
            </a:r>
            <a:r>
              <a:rPr lang="en-US" altLang="ko-KR" sz="10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필드 선언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(String),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(int)-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전용 멤버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35" indent="-635" algn="just" fontAlgn="base" latinLnBrk="0"/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		//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생성자 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–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매개변수로 받은 문자를 </a:t>
            </a:r>
            <a:r>
              <a:rPr lang="en-US" altLang="ko-KR" sz="1000" kern="0" dirty="0" err="1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lang="ko-KR" altLang="ko-KR" sz="1000" kern="0" dirty="0"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클래스에 있는 메소드 매개변수로 전달하고 반환 받은 값을 필드로 초기화 </a:t>
            </a:r>
            <a:endParaRPr lang="ko-KR" altLang="ko-KR" sz="10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costCal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구입가격을 계산하여 필드에 저장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=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 * 개수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).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개수는 매개변수로 받는다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반환값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없음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구입가격 필드에 대한 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접근자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객체 내용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</a:t>
            </a:r>
            <a:r>
              <a:rPr kumimoji="0" lang="ko-KR" altLang="en-US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메뉴명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,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단가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)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을 문자열로 반환하는 </a:t>
            </a:r>
            <a:r>
              <a:rPr kumimoji="0" lang="en-US" altLang="ko-KR" sz="10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toString</a:t>
            </a:r>
            <a:r>
              <a:rPr kumimoji="0" lang="en-US" altLang="ko-KR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 </a:t>
            </a:r>
            <a:r>
              <a:rPr kumimoji="0" lang="ko-KR" altLang="en-US" sz="1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</a:t>
            </a:r>
            <a:endParaRPr kumimoji="0" lang="ko-KR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D7D97D-A465-BA35-1835-7BBDB1F68149}"/>
              </a:ext>
            </a:extLst>
          </p:cNvPr>
          <p:cNvSpPr txBox="1"/>
          <p:nvPr/>
        </p:nvSpPr>
        <p:spPr>
          <a:xfrm>
            <a:off x="897423" y="709788"/>
            <a:ext cx="92698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패스트푸드점 메뉴관리를 위한 클래스를 작성하고 테스트하는 프로그램을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작성하시오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. 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45FB68-EE36-93A1-9B05-14C1A88DD1F6}"/>
              </a:ext>
            </a:extLst>
          </p:cNvPr>
          <p:cNvSpPr txBox="1"/>
          <p:nvPr/>
        </p:nvSpPr>
        <p:spPr>
          <a:xfrm>
            <a:off x="903015" y="2794930"/>
            <a:ext cx="697544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7F0055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class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MenuProc</a:t>
            </a:r>
            <a:r>
              <a:rPr lang="en-US" altLang="ko-KR" sz="1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():</a:t>
            </a:r>
            <a:endParaRPr kumimoji="0" lang="en-US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// 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menuName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메뉴명을 반환하는 정적 메소드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/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  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//</a:t>
            </a:r>
            <a:r>
              <a:rPr kumimoji="0" lang="en-US" altLang="ko-KR" sz="1100" b="0" i="0" u="none" strike="noStrike" cap="none" normalizeH="0" baseline="0" dirty="0" err="1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vaLue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()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메소드 정의 </a:t>
            </a:r>
            <a:r>
              <a:rPr kumimoji="0" lang="en-US" altLang="ko-KR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: </a:t>
            </a:r>
            <a:r>
              <a:rPr kumimoji="0" lang="ko-KR" altLang="en-US" sz="11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굴림" panose="020B0600000101010101" pitchFamily="50" charset="-127"/>
              </a:rPr>
              <a:t>문자를 매개변수로 받아 가격을 반환하는 정적 메소드  </a:t>
            </a:r>
            <a:endParaRPr kumimoji="0" lang="ko-KR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22FD46D-42C4-47B4-B6C1-1FBF32D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326" y="4494924"/>
            <a:ext cx="2707278" cy="2363076"/>
          </a:xfrm>
          <a:prstGeom prst="rect">
            <a:avLst/>
          </a:prstGeom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209650BA-F87A-4AB7-BB60-69F2C83D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6265" y="3959174"/>
            <a:ext cx="139225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191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실행 결과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61421987"/>
      </p:ext>
    </p:extLst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AA742-B500-EF1A-0572-94989DDBE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A5E4EA-57B9-5768-E5F5-3D1DDCFBB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AB0A8E-1BEF-F5C4-04CC-73F952433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334" y="2152442"/>
            <a:ext cx="4815157" cy="156046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11535-4518-E71B-D183-8D1A693FA15D}"/>
              </a:ext>
            </a:extLst>
          </p:cNvPr>
          <p:cNvSpPr txBox="1"/>
          <p:nvPr/>
        </p:nvSpPr>
        <p:spPr>
          <a:xfrm>
            <a:off x="1844435" y="3690562"/>
            <a:ext cx="7988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가지고 어떤 일을 수행한 후 그 결과물을 내어 놓는 것이 함수의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역활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56062B-8A1B-E38C-EE6A-0A22FE640E28}"/>
              </a:ext>
            </a:extLst>
          </p:cNvPr>
          <p:cNvSpPr txBox="1"/>
          <p:nvPr/>
        </p:nvSpPr>
        <p:spPr>
          <a:xfrm>
            <a:off x="1844435" y="176076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함수란 무엇인가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AB7B2-25EC-4923-86C8-E7730F210FD4}"/>
              </a:ext>
            </a:extLst>
          </p:cNvPr>
          <p:cNvSpPr txBox="1"/>
          <p:nvPr/>
        </p:nvSpPr>
        <p:spPr>
          <a:xfrm>
            <a:off x="1844435" y="425918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함수를 사용하는 이유는 무엇일까</a:t>
            </a:r>
            <a:r>
              <a:rPr lang="en-US" altLang="ko-KR" b="1" i="0" dirty="0">
                <a:solidFill>
                  <a:srgbClr val="24292F"/>
                </a:solidFill>
                <a:effectLst/>
                <a:latin typeface="Noto Sans KR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1D3E5E-B6A3-1999-8095-62FD15A02065}"/>
              </a:ext>
            </a:extLst>
          </p:cNvPr>
          <p:cNvSpPr txBox="1"/>
          <p:nvPr/>
        </p:nvSpPr>
        <p:spPr>
          <a:xfrm>
            <a:off x="1946334" y="4650865"/>
            <a:ext cx="94265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프로그래밍을 하다 보면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똑같은 내용을 반복해서 작성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하고 있는 자신을 발견할 때가 종종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이때가 바로 함수가 필요한 때이다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즉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반복되는 부분이 있을 경우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‘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반복적으로 사용되는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가치 있는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부분’을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 한 뭉치로 묶어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‘어떤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입력값을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주었을 때 어떤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결괏값을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리턴해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준다’라는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식의 함수로 작성한다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BA36EB-DEE3-0303-CAD9-F54C3E014E5C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3"/>
              </a:rPr>
              <a:t>출처 </a:t>
            </a:r>
            <a:r>
              <a:rPr lang="en-US" altLang="ko-KR" dirty="0">
                <a:hlinkClick r:id="rId3"/>
              </a:rPr>
              <a:t>: https://wikidocs.net/24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664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A0DC3-8A70-2DFE-4E70-813CE6197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6523B-F50B-2B01-766B-3B661248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의 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DBE09C-AE47-8380-8F0C-4DA7AF795B15}"/>
              </a:ext>
            </a:extLst>
          </p:cNvPr>
          <p:cNvSpPr txBox="1"/>
          <p:nvPr/>
        </p:nvSpPr>
        <p:spPr>
          <a:xfrm>
            <a:off x="1773849" y="2828835"/>
            <a:ext cx="28157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ko-KR" altLang="en-US" b="1" i="0" dirty="0">
                <a:solidFill>
                  <a:srgbClr val="880000"/>
                </a:solidFill>
                <a:effectLst/>
                <a:latin typeface="SF Mono"/>
              </a:rPr>
              <a:t>함수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_</a:t>
            </a:r>
            <a:r>
              <a:rPr lang="ko-KR" altLang="en-US" b="1" i="0" dirty="0">
                <a:solidFill>
                  <a:srgbClr val="880000"/>
                </a:solidFill>
                <a:effectLst/>
                <a:latin typeface="SF Mono"/>
              </a:rPr>
              <a:t>이름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매개변수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):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수행할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_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문장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1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endParaRPr lang="en-US" altLang="ko-KR" b="0" i="0" dirty="0">
              <a:solidFill>
                <a:srgbClr val="444444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수행할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_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문장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2</a:t>
            </a:r>
            <a:endParaRPr lang="en-US" altLang="ko-KR" dirty="0">
              <a:solidFill>
                <a:srgbClr val="444444"/>
              </a:solidFill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...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339F2E-1407-1283-3BA9-286E66D4DB45}"/>
              </a:ext>
            </a:extLst>
          </p:cNvPr>
          <p:cNvSpPr txBox="1"/>
          <p:nvPr/>
        </p:nvSpPr>
        <p:spPr>
          <a:xfrm>
            <a:off x="1371600" y="4703775"/>
            <a:ext cx="1018808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FF0000"/>
                </a:solidFill>
                <a:effectLst/>
                <a:latin typeface="Noto Sans KR"/>
              </a:rPr>
              <a:t>def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는 함수를 만들 때 사용하는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예약어이며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함수 이름은 함수를 만드는 사람이 임의로 만들 수 있다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 이름 뒤 괄호 안의 매개변수는 이 함수에 입력으로 전달되는 값을 받는 변수이다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이렇게 함수를 정의한 후 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if, while, for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문 등과 마찬가지로 함수에서 수행할 문장을 입력한다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FA9546-A82A-2152-9710-7087B4620984}"/>
              </a:ext>
            </a:extLst>
          </p:cNvPr>
          <p:cNvSpPr txBox="1"/>
          <p:nvPr/>
        </p:nvSpPr>
        <p:spPr>
          <a:xfrm>
            <a:off x="1719973" y="21669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기본적인 형태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CA9B-5FDB-F346-1119-E4967253BCBA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427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0A1E6-13A3-1BCC-F93B-2F1B7EF9C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E581F9-D362-97FF-EC00-670B595FB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r>
              <a:rPr lang="ko-KR" altLang="en-US" dirty="0"/>
              <a:t>함수 의 예제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DCBD2-609F-D05F-59BB-D4554292F7EB}"/>
              </a:ext>
            </a:extLst>
          </p:cNvPr>
          <p:cNvSpPr txBox="1"/>
          <p:nvPr/>
        </p:nvSpPr>
        <p:spPr>
          <a:xfrm>
            <a:off x="1773849" y="2828835"/>
            <a:ext cx="19268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(a, b): </a:t>
            </a:r>
          </a:p>
          <a:p>
            <a:r>
              <a:rPr lang="en-US" altLang="ko-KR" dirty="0">
                <a:solidFill>
                  <a:srgbClr val="444444"/>
                </a:solidFill>
                <a:latin typeface="SF Mono"/>
              </a:rPr>
              <a:t>	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a + b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B1AA1-2154-9DC6-A0CC-1CD6D9CB5364}"/>
              </a:ext>
            </a:extLst>
          </p:cNvPr>
          <p:cNvSpPr txBox="1"/>
          <p:nvPr/>
        </p:nvSpPr>
        <p:spPr>
          <a:xfrm>
            <a:off x="1719973" y="2166981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함수의 기본적인 형태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5032-4C9A-6AAA-C695-33608D824744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718F6F-FA9D-E265-369D-7D16DB7C3CC0}"/>
              </a:ext>
            </a:extLst>
          </p:cNvPr>
          <p:cNvSpPr txBox="1"/>
          <p:nvPr/>
        </p:nvSpPr>
        <p:spPr>
          <a:xfrm>
            <a:off x="1773849" y="3767688"/>
            <a:ext cx="89919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 함수의 이름은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add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이고 입력으로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개의 값을 받으며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리턴값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출력값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은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2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개의 </a:t>
            </a:r>
            <a:r>
              <a:rPr lang="ko-KR" altLang="en-US" b="0" i="0" dirty="0" err="1">
                <a:solidFill>
                  <a:srgbClr val="444444"/>
                </a:solidFill>
                <a:effectLst/>
                <a:latin typeface="SF Mono"/>
              </a:rPr>
              <a:t>입력값을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더한 값이다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.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DA012-7C6D-928B-8FF1-94056EAF4D9B}"/>
              </a:ext>
            </a:extLst>
          </p:cNvPr>
          <p:cNvSpPr txBox="1"/>
          <p:nvPr/>
        </p:nvSpPr>
        <p:spPr>
          <a:xfrm>
            <a:off x="1801324" y="4999063"/>
            <a:ext cx="4592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c = add(a, b)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add(3, 4)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의 </a:t>
            </a:r>
            <a:r>
              <a:rPr lang="ko-KR" altLang="en-US" b="0" i="0" dirty="0" err="1">
                <a:solidFill>
                  <a:srgbClr val="697070"/>
                </a:solidFill>
                <a:effectLst/>
                <a:latin typeface="SF Mono"/>
              </a:rPr>
              <a:t>리턴값을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c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에 대입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(c)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9EB9DE-AB69-68F6-247B-55387675CA70}"/>
              </a:ext>
            </a:extLst>
          </p:cNvPr>
          <p:cNvSpPr txBox="1"/>
          <p:nvPr/>
        </p:nvSpPr>
        <p:spPr>
          <a:xfrm>
            <a:off x="1719973" y="4626965"/>
            <a:ext cx="61075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4292F"/>
                </a:solidFill>
                <a:latin typeface="Noto Sans KR"/>
              </a:rPr>
              <a:t>a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dd 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함수를 사용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7703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65799-6149-60E4-4FAA-CF210979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B38E1-8A6E-7745-225A-651D7541F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5451894" cy="806570"/>
          </a:xfrm>
        </p:spPr>
        <p:txBody>
          <a:bodyPr>
            <a:normAutofit/>
          </a:bodyPr>
          <a:lstStyle/>
          <a:p>
            <a:pPr algn="l"/>
            <a:r>
              <a:rPr lang="ko-KR" altLang="en-US" b="1" i="0" dirty="0">
                <a:solidFill>
                  <a:srgbClr val="24292F"/>
                </a:solidFill>
                <a:effectLst/>
                <a:latin typeface="Noto Sans KR"/>
              </a:rPr>
              <a:t>매개변수와 인수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D32C-9ABA-1F6D-429D-01AACC0572A1}"/>
              </a:ext>
            </a:extLst>
          </p:cNvPr>
          <p:cNvSpPr txBox="1"/>
          <p:nvPr/>
        </p:nvSpPr>
        <p:spPr>
          <a:xfrm>
            <a:off x="1773849" y="2505041"/>
            <a:ext cx="39454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def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880000"/>
                </a:solidFill>
                <a:effectLst/>
                <a:latin typeface="SF Mono"/>
              </a:rPr>
              <a:t>add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(a, b):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a, b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는 매개변수</a:t>
            </a:r>
            <a:endParaRPr lang="en-US" altLang="ko-KR" b="0" i="0" dirty="0">
              <a:solidFill>
                <a:srgbClr val="697070"/>
              </a:solidFill>
              <a:effectLst/>
              <a:latin typeface="SF Mono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	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1" i="0" dirty="0">
                <a:solidFill>
                  <a:srgbClr val="444444"/>
                </a:solidFill>
                <a:effectLst/>
                <a:latin typeface="SF Mono"/>
              </a:rPr>
              <a:t>return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F Mono"/>
              </a:rPr>
              <a:t>a+b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 </a:t>
            </a:r>
          </a:p>
          <a:p>
            <a:r>
              <a:rPr lang="en-US" altLang="ko-KR" b="0" i="0" dirty="0">
                <a:solidFill>
                  <a:srgbClr val="397300"/>
                </a:solidFill>
                <a:effectLst/>
                <a:latin typeface="SF Mono"/>
              </a:rPr>
              <a:t>print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(add(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3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, </a:t>
            </a:r>
            <a:r>
              <a:rPr lang="en-US" altLang="ko-KR" b="0" i="0" dirty="0">
                <a:solidFill>
                  <a:srgbClr val="880000"/>
                </a:solidFill>
                <a:effectLst/>
                <a:latin typeface="SF Mono"/>
              </a:rPr>
              <a:t>4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F Mono"/>
              </a:rPr>
              <a:t>)) </a:t>
            </a:r>
            <a:r>
              <a:rPr lang="en-US" altLang="ko-KR" b="0" i="0" dirty="0">
                <a:solidFill>
                  <a:srgbClr val="697070"/>
                </a:solidFill>
                <a:effectLst/>
                <a:latin typeface="SF Mono"/>
              </a:rPr>
              <a:t># 3, 4</a:t>
            </a:r>
            <a:r>
              <a:rPr lang="ko-KR" altLang="en-US" b="0" i="0" dirty="0">
                <a:solidFill>
                  <a:srgbClr val="697070"/>
                </a:solidFill>
                <a:effectLst/>
                <a:latin typeface="SF Mono"/>
              </a:rPr>
              <a:t>는 인수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9460CC-DACE-C9BE-879F-3A3F8A475657}"/>
              </a:ext>
            </a:extLst>
          </p:cNvPr>
          <p:cNvSpPr txBox="1"/>
          <p:nvPr/>
        </p:nvSpPr>
        <p:spPr>
          <a:xfrm>
            <a:off x="9038636" y="6442165"/>
            <a:ext cx="315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hlinkClick r:id="rId2"/>
              </a:rPr>
              <a:t>출처 </a:t>
            </a:r>
            <a:r>
              <a:rPr lang="en-US" altLang="ko-KR" dirty="0">
                <a:hlinkClick r:id="rId2"/>
              </a:rPr>
              <a:t>: https://wikidocs.net/24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A6662C-DB2B-98A7-A961-0311C9AD1228}"/>
              </a:ext>
            </a:extLst>
          </p:cNvPr>
          <p:cNvSpPr txBox="1"/>
          <p:nvPr/>
        </p:nvSpPr>
        <p:spPr>
          <a:xfrm>
            <a:off x="1773849" y="3776315"/>
            <a:ext cx="89919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매개변수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(parameter)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와 인수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(arguments)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는 혼용해서 사용하는 용어이므로 잘 기억해 두자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매개변수는 함수에 입력으로 전달된 값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을 받는 변수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,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Noto Sans KR"/>
              </a:rPr>
              <a:t>인수는 함수를 호출할 때 전달하는 </a:t>
            </a:r>
            <a:r>
              <a:rPr lang="ko-KR" altLang="en-US" b="0" i="0" dirty="0" err="1">
                <a:solidFill>
                  <a:srgbClr val="FF0000"/>
                </a:solidFill>
                <a:effectLst/>
                <a:latin typeface="Noto Sans KR"/>
              </a:rPr>
              <a:t>입력값</a:t>
            </a:r>
            <a:r>
              <a:rPr lang="ko-KR" altLang="en-US" b="0" i="0" dirty="0" err="1">
                <a:solidFill>
                  <a:srgbClr val="24292F"/>
                </a:solidFill>
                <a:effectLst/>
                <a:latin typeface="Noto Sans KR"/>
              </a:rPr>
              <a:t>을</a:t>
            </a:r>
            <a:r>
              <a:rPr lang="ko-KR" altLang="en-US" b="0" i="0" dirty="0">
                <a:solidFill>
                  <a:srgbClr val="24292F"/>
                </a:solidFill>
                <a:effectLst/>
                <a:latin typeface="Noto Sans KR"/>
              </a:rPr>
              <a:t> 의미한다</a:t>
            </a:r>
            <a:r>
              <a:rPr lang="en-US" altLang="ko-KR" b="0" i="0" dirty="0">
                <a:solidFill>
                  <a:srgbClr val="24292F"/>
                </a:solidFill>
                <a:effectLst/>
                <a:latin typeface="Noto Sans KR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922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ACFAACC-1153-E48A-684D-985FFEAFD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9827" y="3269339"/>
            <a:ext cx="584870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 greet(name):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Arial" panose="020B0604020202020204" pitchFamily="34" charset="0"/>
              </a:rPr>
              <a:t>	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f"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안녕하세요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{name}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print(greet(“</a:t>
            </a:r>
            <a:r>
              <a:rPr lang="en-US" altLang="ko-KR" b="1" dirty="0">
                <a:latin typeface="Arial" panose="020B0604020202020204" pitchFamily="34" charset="0"/>
              </a:rPr>
              <a:t>sang woo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")) # 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안녕하세요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R" b="1" dirty="0" err="1">
                <a:latin typeface="Arial" panose="020B0604020202020204" pitchFamily="34" charset="0"/>
              </a:rPr>
              <a:t>sangwoo</a:t>
            </a:r>
            <a:r>
              <a:rPr kumimoji="0" lang="ko-KR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님</a:t>
            </a: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99CD132-A4DA-43A5-BFF4-363BCC46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0454" y="3468668"/>
            <a:ext cx="2362530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7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1890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최소값 구하기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EBF078-1343-4AA3-BD7D-B994789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24" y="4015334"/>
            <a:ext cx="2991267" cy="52394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F0FEF79-39E5-4722-9F53-6B3B2CF3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508" y="3368091"/>
            <a:ext cx="2457793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020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476E3-5DEE-25C0-EB28-B31329579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B6225-8558-5327-94FA-0E16D22A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2518913" cy="806570"/>
          </a:xfrm>
        </p:spPr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144F2-6797-A060-C856-957074CDFBAE}"/>
              </a:ext>
            </a:extLst>
          </p:cNvPr>
          <p:cNvSpPr txBox="1"/>
          <p:nvPr/>
        </p:nvSpPr>
        <p:spPr>
          <a:xfrm>
            <a:off x="7967334" y="2853841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출력 결과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0E45FD-32C6-4184-A5D5-4DA3CF90B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2" y="3646002"/>
            <a:ext cx="18902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ko-KR" altLang="en-US" dirty="0"/>
              <a:t>최대값 구하기</a:t>
            </a: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AEBF078-1343-4AA3-BD7D-B9947894D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424" y="4015334"/>
            <a:ext cx="2991267" cy="5239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69C3047-78B2-45F9-B7BD-273D9B3C5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635" y="3223173"/>
            <a:ext cx="2410161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07415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20000000000000000000"/>
        <a:ea typeface=""/>
        <a:cs typeface=""/>
        <a:font script="Jpan" typeface="メイリオ"/>
        <a:font script="Hang" typeface="돋움"/>
        <a:font script="Hans" typeface="华文楷体"/>
        <a:font script="Hant" typeface="Microsoft JhengHei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1747</Words>
  <Application>Microsoft Office PowerPoint</Application>
  <PresentationFormat>와이드스크린</PresentationFormat>
  <Paragraphs>196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6" baseType="lpstr">
      <vt:lpstr>Arial Unicode MS</vt:lpstr>
      <vt:lpstr>Noto Sans KR</vt:lpstr>
      <vt:lpstr>SF Mono</vt:lpstr>
      <vt:lpstr>굴림체</vt:lpstr>
      <vt:lpstr>돋움</vt:lpstr>
      <vt:lpstr>맑은 고딕</vt:lpstr>
      <vt:lpstr>함초롬바탕</vt:lpstr>
      <vt:lpstr>Arial</vt:lpstr>
      <vt:lpstr>Consolas</vt:lpstr>
      <vt:lpstr>Courier New</vt:lpstr>
      <vt:lpstr>Franklin Gothic Book</vt:lpstr>
      <vt:lpstr>자르기</vt:lpstr>
      <vt:lpstr>PowerPoint 프레젠테이션</vt:lpstr>
      <vt:lpstr>함 수 </vt:lpstr>
      <vt:lpstr>함수</vt:lpstr>
      <vt:lpstr>함수 의 구조</vt:lpstr>
      <vt:lpstr>함수 의 예제</vt:lpstr>
      <vt:lpstr>매개변수와 인수</vt:lpstr>
      <vt:lpstr>예제 01</vt:lpstr>
      <vt:lpstr>문제 01</vt:lpstr>
      <vt:lpstr>문제 02</vt:lpstr>
      <vt:lpstr>문제 03</vt:lpstr>
      <vt:lpstr>문제 04</vt:lpstr>
      <vt:lpstr>문제 05</vt:lpstr>
      <vt:lpstr>클래스(class)</vt:lpstr>
      <vt:lpstr>클래스(class)</vt:lpstr>
      <vt:lpstr>클래스(class)</vt:lpstr>
      <vt:lpstr>클래스(class)</vt:lpstr>
      <vt:lpstr>클래스(class)</vt:lpstr>
      <vt:lpstr>클래스(class)</vt:lpstr>
      <vt:lpstr>클래스(class)</vt:lpstr>
      <vt:lpstr>클래스(class)</vt:lpstr>
      <vt:lpstr>클래스(class)</vt:lpstr>
      <vt:lpstr>PowerPoint 프레젠테이션</vt:lpstr>
      <vt:lpstr>실습</vt:lpstr>
      <vt:lpstr>실습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 lee</dc:creator>
  <cp:lastModifiedBy>lee sang woo</cp:lastModifiedBy>
  <cp:revision>327</cp:revision>
  <dcterms:created xsi:type="dcterms:W3CDTF">2018-03-18T16:38:18Z</dcterms:created>
  <dcterms:modified xsi:type="dcterms:W3CDTF">2025-04-17T17:09:27Z</dcterms:modified>
  <cp:version>1000.0000.01</cp:version>
</cp:coreProperties>
</file>