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irm9aWBi2XSbSmBFX4yrmiYhrc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a90759933b_0_78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g2a90759933b_0_78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g2a90759933b_0_7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a90759933b_0_113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2a90759933b_0_113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g2a90759933b_0_1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a90759933b_0_1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a90759933b_0_1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863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g2a90759933b_0_119"/>
          <p:cNvSpPr txBox="1"/>
          <p:nvPr>
            <p:ph type="ctrTitle"/>
          </p:nvPr>
        </p:nvSpPr>
        <p:spPr>
          <a:xfrm>
            <a:off x="2781300" y="2619351"/>
            <a:ext cx="662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57" name="Google Shape;57;g2a90759933b_0_119"/>
          <p:cNvSpPr txBox="1"/>
          <p:nvPr>
            <p:ph idx="1" type="subTitle"/>
          </p:nvPr>
        </p:nvSpPr>
        <p:spPr>
          <a:xfrm>
            <a:off x="1524000" y="5264622"/>
            <a:ext cx="91440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58" name="Google Shape;58;g2a90759933b_0_1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2a90759933b_0_119"/>
          <p:cNvSpPr txBox="1"/>
          <p:nvPr>
            <p:ph idx="2" type="body"/>
          </p:nvPr>
        </p:nvSpPr>
        <p:spPr>
          <a:xfrm>
            <a:off x="1524000" y="6230124"/>
            <a:ext cx="9144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g2a90759933b_0_119"/>
          <p:cNvSpPr txBox="1"/>
          <p:nvPr>
            <p:ph idx="3" type="body"/>
          </p:nvPr>
        </p:nvSpPr>
        <p:spPr>
          <a:xfrm>
            <a:off x="1338470" y="291519"/>
            <a:ext cx="9144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90759933b_0_126"/>
          <p:cNvSpPr txBox="1"/>
          <p:nvPr>
            <p:ph type="title"/>
          </p:nvPr>
        </p:nvSpPr>
        <p:spPr>
          <a:xfrm>
            <a:off x="343672" y="323488"/>
            <a:ext cx="8797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3" name="Google Shape;63;g2a90759933b_0_126"/>
          <p:cNvSpPr txBox="1"/>
          <p:nvPr>
            <p:ph idx="10" type="dt"/>
          </p:nvPr>
        </p:nvSpPr>
        <p:spPr>
          <a:xfrm>
            <a:off x="8592159" y="6622164"/>
            <a:ext cx="2741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2a90759933b_0_126"/>
          <p:cNvSpPr txBox="1"/>
          <p:nvPr>
            <p:ph idx="1" type="body"/>
          </p:nvPr>
        </p:nvSpPr>
        <p:spPr>
          <a:xfrm>
            <a:off x="447675" y="1676401"/>
            <a:ext cx="10749300" cy="4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a90759933b_0_82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2a90759933b_0_8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a90759933b_0_8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2a90759933b_0_8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2a90759933b_0_8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a90759933b_0_8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g2a90759933b_0_89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2a90759933b_0_89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2a90759933b_0_8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a90759933b_0_9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2a90759933b_0_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a90759933b_0_9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2a90759933b_0_9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2a90759933b_0_9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a90759933b_0_101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g2a90759933b_0_10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a90759933b_0_10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2a90759933b_0_104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2a90759933b_0_104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2a90759933b_0_104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g2a90759933b_0_10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a90759933b_0_1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g2a90759933b_0_1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a90759933b_0_7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2a90759933b_0_7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2a90759933b_0_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ctrTitle"/>
          </p:nvPr>
        </p:nvSpPr>
        <p:spPr>
          <a:xfrm>
            <a:off x="2781300" y="2000625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</a:pPr>
            <a:r>
              <a:rPr lang="en-GB"/>
              <a:t>BRITISH AIRWAYS</a:t>
            </a:r>
            <a:endParaRPr/>
          </a:p>
        </p:txBody>
      </p:sp>
      <p:sp>
        <p:nvSpPr>
          <p:cNvPr id="70" name="Google Shape;70;p1"/>
          <p:cNvSpPr txBox="1"/>
          <p:nvPr>
            <p:ph idx="1" type="subTitle"/>
          </p:nvPr>
        </p:nvSpPr>
        <p:spPr>
          <a:xfrm>
            <a:off x="1485672" y="3649364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</a:pPr>
            <a:r>
              <a:rPr lang="en-GB"/>
              <a:t>CUSTOMER RATINGS ANALYSIS AND INSIGHTS</a:t>
            </a:r>
            <a:endParaRPr/>
          </a:p>
        </p:txBody>
      </p:sp>
      <p:sp>
        <p:nvSpPr>
          <p:cNvPr id="71" name="Google Shape;71;p1"/>
          <p:cNvSpPr txBox="1"/>
          <p:nvPr>
            <p:ph idx="2" type="body"/>
          </p:nvPr>
        </p:nvSpPr>
        <p:spPr>
          <a:xfrm>
            <a:off x="1524000" y="6230124"/>
            <a:ext cx="914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900"/>
              <a:buNone/>
            </a:pPr>
            <a:r>
              <a:rPr lang="en-GB"/>
              <a:t>2023-12-30</a:t>
            </a:r>
            <a:endParaRPr/>
          </a:p>
        </p:txBody>
      </p:sp>
      <p:sp>
        <p:nvSpPr>
          <p:cNvPr id="72" name="Google Shape;72;p1"/>
          <p:cNvSpPr txBox="1"/>
          <p:nvPr/>
        </p:nvSpPr>
        <p:spPr>
          <a:xfrm>
            <a:off x="2174500" y="4633325"/>
            <a:ext cx="79953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Name:Bhatt Dhyey Nileshbhai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GB"/>
              <a:t>KEY METRICS	</a:t>
            </a:r>
            <a:endParaRPr/>
          </a:p>
        </p:txBody>
      </p:sp>
      <p:sp>
        <p:nvSpPr>
          <p:cNvPr id="78" name="Google Shape;78;p2"/>
          <p:cNvSpPr txBox="1"/>
          <p:nvPr>
            <p:ph idx="1" type="body"/>
          </p:nvPr>
        </p:nvSpPr>
        <p:spPr>
          <a:xfrm>
            <a:off x="183638" y="5295696"/>
            <a:ext cx="5256168" cy="1352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lang="en-GB" sz="1400"/>
              <a:t>All Customers liked Cabin crew service and staff, general economy seats. </a:t>
            </a:r>
            <a:r>
              <a:rPr i="1" lang="en-GB" sz="1400">
                <a:solidFill>
                  <a:srgbClr val="2AB5EC"/>
                </a:solidFill>
              </a:rPr>
              <a:t>Many</a:t>
            </a:r>
            <a:r>
              <a:rPr lang="en-GB" sz="1400"/>
              <a:t> </a:t>
            </a:r>
            <a:r>
              <a:rPr i="1" lang="en-GB" sz="1400">
                <a:solidFill>
                  <a:srgbClr val="2AB5EC"/>
                </a:solidFill>
              </a:rPr>
              <a:t>travelled</a:t>
            </a:r>
            <a:r>
              <a:rPr lang="en-GB" sz="1400"/>
              <a:t> in </a:t>
            </a:r>
            <a:r>
              <a:rPr i="1" lang="en-GB" sz="1400">
                <a:solidFill>
                  <a:srgbClr val="2AB5EC"/>
                </a:solidFill>
              </a:rPr>
              <a:t>Business</a:t>
            </a:r>
            <a:r>
              <a:rPr lang="en-GB" sz="1400"/>
              <a:t> class.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rgbClr val="C00000"/>
              </a:buClr>
              <a:buSzPts val="1200"/>
              <a:buNone/>
            </a:pPr>
            <a:r>
              <a:rPr lang="en-GB" sz="1200">
                <a:solidFill>
                  <a:srgbClr val="C00000"/>
                </a:solidFill>
              </a:rPr>
              <a:t>Focus on </a:t>
            </a:r>
            <a:r>
              <a:rPr lang="en-GB" sz="1200"/>
              <a:t>– Economy class service, seats, enhance inflight entertainment experience and importantly </a:t>
            </a:r>
            <a:r>
              <a:rPr lang="en-GB" sz="1200">
                <a:solidFill>
                  <a:srgbClr val="C00000"/>
                </a:solidFill>
              </a:rPr>
              <a:t>Delays</a:t>
            </a:r>
            <a:r>
              <a:rPr lang="en-GB" sz="1200"/>
              <a:t>. </a:t>
            </a:r>
            <a:r>
              <a:rPr lang="en-GB" sz="1200">
                <a:solidFill>
                  <a:srgbClr val="C00000"/>
                </a:solidFill>
              </a:rPr>
              <a:t>Enhance</a:t>
            </a:r>
            <a:r>
              <a:rPr lang="en-GB" sz="1200"/>
              <a:t> the experience of business class, it seems customers want value for money. </a:t>
            </a:r>
            <a:r>
              <a:rPr lang="en-GB" sz="1200">
                <a:solidFill>
                  <a:srgbClr val="C00000"/>
                </a:solidFill>
              </a:rPr>
              <a:t>Improve</a:t>
            </a:r>
            <a:r>
              <a:rPr lang="en-GB" sz="1200"/>
              <a:t> Customer service on refund requests and process. </a:t>
            </a:r>
            <a:endParaRPr/>
          </a:p>
        </p:txBody>
      </p:sp>
      <p:grpSp>
        <p:nvGrpSpPr>
          <p:cNvPr id="79" name="Google Shape;79;p2"/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80" name="Google Shape;80;p2"/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7E98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083F57"/>
                  </a:solidFill>
                  <a:latin typeface="Calibri"/>
                  <a:ea typeface="Calibri"/>
                  <a:cs typeface="Calibri"/>
                  <a:sym typeface="Calibri"/>
                </a:rPr>
                <a:t>Average Overall Rating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rgbClr val="083F57"/>
                  </a:solidFill>
                  <a:latin typeface="Calibri"/>
                  <a:ea typeface="Calibri"/>
                  <a:cs typeface="Calibri"/>
                  <a:sym typeface="Calibri"/>
                </a:rPr>
                <a:t>4.61 /10</a:t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fmla="val 24599" name="adj"/>
                <a:gd fmla="val 105146" name="hf"/>
                <a:gd fmla="val 110557" name="vf"/>
              </a:avLst>
            </a:prstGeom>
            <a:solidFill>
              <a:srgbClr val="FFC000"/>
            </a:solidFill>
            <a:ln cap="flat" cmpd="sng" w="12700">
              <a:solidFill>
                <a:srgbClr val="7E98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635638" y="1194562"/>
            <a:ext cx="1887872" cy="99105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7E989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83F57"/>
                </a:solidFill>
                <a:latin typeface="Calibri"/>
                <a:ea typeface="Calibri"/>
                <a:cs typeface="Calibri"/>
                <a:sym typeface="Calibri"/>
              </a:rPr>
              <a:t>Reviews from </a:t>
            </a:r>
            <a:r>
              <a:rPr b="1" lang="en-GB" sz="2400">
                <a:solidFill>
                  <a:srgbClr val="083F57"/>
                </a:solidFill>
                <a:latin typeface="Calibri"/>
                <a:ea typeface="Calibri"/>
                <a:cs typeface="Calibri"/>
                <a:sym typeface="Calibri"/>
              </a:rPr>
              <a:t>70</a:t>
            </a:r>
            <a:r>
              <a:rPr lang="en-GB" sz="1800">
                <a:solidFill>
                  <a:srgbClr val="083F57"/>
                </a:solidFill>
                <a:latin typeface="Calibri"/>
                <a:ea typeface="Calibri"/>
                <a:cs typeface="Calibri"/>
                <a:sym typeface="Calibri"/>
              </a:rPr>
              <a:t> Countries</a:t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4742391" y="1184916"/>
            <a:ext cx="1887215" cy="99105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7E989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83F57"/>
                </a:solidFill>
                <a:latin typeface="Calibri"/>
                <a:ea typeface="Calibri"/>
                <a:cs typeface="Calibri"/>
                <a:sym typeface="Calibri"/>
              </a:rPr>
              <a:t>3413</a:t>
            </a:r>
            <a:r>
              <a:rPr lang="en-GB" sz="1800">
                <a:solidFill>
                  <a:srgbClr val="083F57"/>
                </a:solidFill>
                <a:latin typeface="Calibri"/>
                <a:ea typeface="Calibri"/>
                <a:cs typeface="Calibri"/>
                <a:sym typeface="Calibri"/>
              </a:rPr>
              <a:t> Total reviews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83F57"/>
                </a:solidFill>
                <a:latin typeface="Calibri"/>
                <a:ea typeface="Calibri"/>
                <a:cs typeface="Calibri"/>
                <a:sym typeface="Calibri"/>
              </a:rPr>
              <a:t>collected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5610695" y="2289774"/>
            <a:ext cx="2878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600"/>
              <a:buFont typeface="Arial"/>
              <a:buNone/>
            </a:pPr>
            <a:r>
              <a:rPr b="1" i="0" lang="en-GB" sz="1600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rPr>
              <a:t>What customers are happy and unsatisfied about for different ratings class:</a:t>
            </a:r>
            <a:endParaRPr/>
          </a:p>
          <a:p>
            <a:pPr indent="-184150" lvl="0" marL="1714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/>
              <a:buChar char="-"/>
            </a:pPr>
            <a:r>
              <a:rPr b="1" i="0" lang="en-GB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rPr>
              <a:t>7-10 ratings wrote about </a:t>
            </a:r>
            <a:r>
              <a:rPr b="1" i="1" lang="en-GB">
                <a:solidFill>
                  <a:srgbClr val="2AB5EC"/>
                </a:solidFill>
                <a:latin typeface="Arial"/>
                <a:ea typeface="Arial"/>
                <a:cs typeface="Arial"/>
                <a:sym typeface="Arial"/>
              </a:rPr>
              <a:t>comfortable seats, </a:t>
            </a:r>
            <a:r>
              <a:rPr b="1" i="1" lang="en-GB">
                <a:solidFill>
                  <a:srgbClr val="2AB5EC"/>
                </a:solidFill>
              </a:rPr>
              <a:t>cabin crew friendly behaviour</a:t>
            </a:r>
            <a:r>
              <a:rPr b="1" i="1" lang="en-GB">
                <a:solidFill>
                  <a:srgbClr val="2AB5E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GB">
                <a:solidFill>
                  <a:srgbClr val="2AB5EC"/>
                </a:solidFill>
              </a:rPr>
              <a:t>good</a:t>
            </a:r>
            <a:r>
              <a:rPr b="1" i="1" lang="en-GB">
                <a:solidFill>
                  <a:srgbClr val="2AB5EC"/>
                </a:solidFill>
                <a:latin typeface="Arial"/>
                <a:ea typeface="Arial"/>
                <a:cs typeface="Arial"/>
                <a:sym typeface="Arial"/>
              </a:rPr>
              <a:t> food </a:t>
            </a:r>
            <a:r>
              <a:rPr b="1" i="1" lang="en-GB">
                <a:solidFill>
                  <a:srgbClr val="2AB5EC"/>
                </a:solidFill>
              </a:rPr>
              <a:t>selection</a:t>
            </a:r>
            <a:r>
              <a:rPr b="1" i="1" lang="en-GB">
                <a:solidFill>
                  <a:srgbClr val="2AB5E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>
              <a:solidFill>
                <a:srgbClr val="0B55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Char char="-"/>
            </a:pPr>
            <a:r>
              <a:rPr b="1" lang="en-GB">
                <a:solidFill>
                  <a:srgbClr val="0B5574"/>
                </a:solidFill>
              </a:rPr>
              <a:t>4</a:t>
            </a:r>
            <a:r>
              <a:rPr b="1" i="0" lang="en-GB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rPr>
              <a:t>-6 ratings </a:t>
            </a:r>
            <a:r>
              <a:rPr b="1" i="0" lang="en-GB">
                <a:solidFill>
                  <a:srgbClr val="2AB5EC"/>
                </a:solidFill>
                <a:latin typeface="Arial"/>
                <a:ea typeface="Arial"/>
                <a:cs typeface="Arial"/>
                <a:sym typeface="Arial"/>
              </a:rPr>
              <a:t>faced problem </a:t>
            </a:r>
            <a:r>
              <a:rPr b="1" i="0" lang="en-GB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b="1" i="0" lang="en-GB">
                <a:solidFill>
                  <a:srgbClr val="2AB5EC"/>
                </a:solidFill>
                <a:latin typeface="Arial"/>
                <a:ea typeface="Arial"/>
                <a:cs typeface="Arial"/>
                <a:sym typeface="Arial"/>
              </a:rPr>
              <a:t>small entertainment screen, long passport check queue, bad business class experience. </a:t>
            </a:r>
            <a:endParaRPr/>
          </a:p>
          <a:p>
            <a:pPr indent="-184150" lvl="0" marL="1714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/>
              <a:buChar char="-"/>
            </a:pPr>
            <a:r>
              <a:rPr b="1" i="0" lang="en-GB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rPr>
              <a:t>1-3 ratings wrote </a:t>
            </a:r>
            <a:r>
              <a:rPr b="1" i="0" lang="en-GB">
                <a:solidFill>
                  <a:srgbClr val="2AB5EC"/>
                </a:solidFill>
                <a:latin typeface="Arial"/>
                <a:ea typeface="Arial"/>
                <a:cs typeface="Arial"/>
                <a:sym typeface="Arial"/>
              </a:rPr>
              <a:t>dissatisfaction</a:t>
            </a:r>
            <a:r>
              <a:rPr b="1" i="0" lang="en-GB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b="1" i="0" lang="en-GB">
                <a:solidFill>
                  <a:srgbClr val="2AB5EC"/>
                </a:solidFill>
                <a:latin typeface="Arial"/>
                <a:ea typeface="Arial"/>
                <a:cs typeface="Arial"/>
                <a:sym typeface="Arial"/>
              </a:rPr>
              <a:t>congested</a:t>
            </a:r>
            <a:r>
              <a:rPr b="1" i="0" lang="en-GB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>
                <a:solidFill>
                  <a:srgbClr val="2AB5EC"/>
                </a:solidFill>
                <a:latin typeface="Arial"/>
                <a:ea typeface="Arial"/>
                <a:cs typeface="Arial"/>
                <a:sym typeface="Arial"/>
              </a:rPr>
              <a:t>middle</a:t>
            </a:r>
            <a:r>
              <a:rPr b="1" i="0" lang="en-GB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>
                <a:solidFill>
                  <a:srgbClr val="2AB5EC"/>
                </a:solidFill>
                <a:latin typeface="Arial"/>
                <a:ea typeface="Arial"/>
                <a:cs typeface="Arial"/>
                <a:sym typeface="Arial"/>
              </a:rPr>
              <a:t>seat and small screen </a:t>
            </a:r>
            <a:r>
              <a:rPr b="1" i="0" lang="en-GB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rPr>
              <a:t>while they </a:t>
            </a:r>
            <a:r>
              <a:rPr b="1" i="0" lang="en-GB">
                <a:solidFill>
                  <a:srgbClr val="2AB5EC"/>
                </a:solidFill>
                <a:latin typeface="Arial"/>
                <a:ea typeface="Arial"/>
                <a:cs typeface="Arial"/>
                <a:sym typeface="Arial"/>
              </a:rPr>
              <a:t>liked the seats and the food</a:t>
            </a:r>
            <a:r>
              <a:rPr b="1" i="0" lang="en-GB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1" i="0">
              <a:solidFill>
                <a:srgbClr val="2AB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None/>
            </a:pPr>
            <a:r>
              <a:t/>
            </a:r>
            <a:endParaRPr b="1" i="0" sz="1200">
              <a:solidFill>
                <a:srgbClr val="0B55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25" y="2228500"/>
            <a:ext cx="5017674" cy="281480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"/>
          <p:cNvSpPr txBox="1"/>
          <p:nvPr/>
        </p:nvSpPr>
        <p:spPr>
          <a:xfrm>
            <a:off x="8430325" y="3880625"/>
            <a:ext cx="3646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8659811" y="4298825"/>
            <a:ext cx="3211552" cy="4428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63% Positive</a:t>
            </a:r>
          </a:p>
        </p:txBody>
      </p:sp>
      <p:sp>
        <p:nvSpPr>
          <p:cNvPr id="88" name="Google Shape;88;p2"/>
          <p:cNvSpPr/>
          <p:nvPr/>
        </p:nvSpPr>
        <p:spPr>
          <a:xfrm>
            <a:off x="8659811" y="4974213"/>
            <a:ext cx="3459937" cy="5509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33% Negative</a:t>
            </a:r>
          </a:p>
        </p:txBody>
      </p:sp>
      <p:sp>
        <p:nvSpPr>
          <p:cNvPr id="89" name="Google Shape;89;p2"/>
          <p:cNvSpPr/>
          <p:nvPr/>
        </p:nvSpPr>
        <p:spPr>
          <a:xfrm>
            <a:off x="8647811" y="5649625"/>
            <a:ext cx="2739563" cy="4428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FF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4% Neutral</a:t>
            </a:r>
          </a:p>
        </p:txBody>
      </p:sp>
      <p:pic>
        <p:nvPicPr>
          <p:cNvPr id="90" name="Google Shape;9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6825" y="323500"/>
            <a:ext cx="3459949" cy="345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2022-02-22T07:39:05Z</dcterms:created>
  <dc:creator>Jake Pearce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