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2" r:id="rId9"/>
    <p:sldId id="273" r:id="rId10"/>
    <p:sldId id="263" r:id="rId11"/>
    <p:sldId id="264" r:id="rId12"/>
    <p:sldId id="265" r:id="rId13"/>
    <p:sldId id="274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en Thurst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5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yey Jignesh Patel" userId="ccb040e1-afb9-4242-9178-17a772a8e57e" providerId="ADAL" clId="{E2EC7ABC-D5D3-42AB-B3DF-0770788D7B72}"/>
    <pc:docChg chg="modSld">
      <pc:chgData name="Dhyey Jignesh Patel" userId="ccb040e1-afb9-4242-9178-17a772a8e57e" providerId="ADAL" clId="{E2EC7ABC-D5D3-42AB-B3DF-0770788D7B72}" dt="2020-10-13T17:24:59.188" v="0" actId="20577"/>
      <pc:docMkLst>
        <pc:docMk/>
      </pc:docMkLst>
      <pc:sldChg chg="modSp mod">
        <pc:chgData name="Dhyey Jignesh Patel" userId="ccb040e1-afb9-4242-9178-17a772a8e57e" providerId="ADAL" clId="{E2EC7ABC-D5D3-42AB-B3DF-0770788D7B72}" dt="2020-10-13T17:24:59.188" v="0" actId="20577"/>
        <pc:sldMkLst>
          <pc:docMk/>
          <pc:sldMk cId="0" sldId="256"/>
        </pc:sldMkLst>
        <pc:spChg chg="mod">
          <ac:chgData name="Dhyey Jignesh Patel" userId="ccb040e1-afb9-4242-9178-17a772a8e57e" providerId="ADAL" clId="{E2EC7ABC-D5D3-42AB-B3DF-0770788D7B72}" dt="2020-10-13T17:24:59.188" v="0" actId="20577"/>
          <ac:spMkLst>
            <pc:docMk/>
            <pc:sldMk cId="0" sldId="256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4457a21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94457a21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4457a21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4457a21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4457a21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4457a21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4457a21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94457a21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ed7f29a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ed7f29a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ed7f29a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ed7f29a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4457a2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4457a21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ed7f29a7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ed7f29a7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ed7f29a7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ed7f29a7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94457a21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94457a21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ed7f29a7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ed7f29a7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ed7f29a7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ed7f29a7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Nunito" panose="020B060402020202020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Managerial Recommendations for a College Town Movie Theater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294967295"/>
          </p:nvPr>
        </p:nvSpPr>
        <p:spPr>
          <a:xfrm>
            <a:off x="1631502" y="3501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 panose="020B0604020202020204" charset="0"/>
              </a:rPr>
              <a:t>Social Media Analytics &amp; Digital Marketing</a:t>
            </a:r>
            <a:endParaRPr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49" y="845600"/>
            <a:ext cx="7610475" cy="649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Findings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494971"/>
            <a:ext cx="7505700" cy="3287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Services and Items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" b="1" dirty="0">
                <a:latin typeface="Nunito" panose="020B0604020202020204" charset="0"/>
              </a:rPr>
              <a:t>Arcade, </a:t>
            </a:r>
            <a:r>
              <a:rPr lang="en-CA" b="1" dirty="0">
                <a:latin typeface="Nunito" panose="020B0604020202020204" charset="0"/>
              </a:rPr>
              <a:t>food and drink, comfortable chairs and </a:t>
            </a:r>
            <a:r>
              <a:rPr lang="en" b="1" dirty="0">
                <a:latin typeface="Nunito" panose="020B0604020202020204" charset="0"/>
              </a:rPr>
              <a:t>clean restrooms </a:t>
            </a:r>
            <a:r>
              <a:rPr lang="en-CA" dirty="0">
                <a:latin typeface="Nunito" panose="020B0604020202020204" charset="0"/>
              </a:rPr>
              <a:t>are relatively easier and cheaper to control</a:t>
            </a:r>
            <a:endParaRPr lang="en" dirty="0">
              <a:latin typeface="Nunito" panose="020B0604020202020204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CA" dirty="0">
                <a:latin typeface="Nunito" panose="020B0604020202020204" charset="0"/>
              </a:rPr>
              <a:t>The </a:t>
            </a:r>
            <a:r>
              <a:rPr lang="en" dirty="0">
                <a:latin typeface="Nunito" panose="020B0604020202020204" charset="0"/>
              </a:rPr>
              <a:t>majority of respondents value </a:t>
            </a:r>
            <a:r>
              <a:rPr lang="en" b="1" dirty="0">
                <a:latin typeface="Nunito" panose="020B0604020202020204" charset="0"/>
              </a:rPr>
              <a:t>comfortable chairs, sound quality, clean restrooms, size of screen, and auditorium type chairs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CA" dirty="0">
                <a:latin typeface="Nunito" panose="020B0604020202020204" charset="0"/>
              </a:rPr>
              <a:t>Lower year students who spend more, place importance on </a:t>
            </a:r>
            <a:r>
              <a:rPr lang="en-CA" b="1" dirty="0">
                <a:latin typeface="Nunito" panose="020B0604020202020204" charset="0"/>
              </a:rPr>
              <a:t>food &amp; drink, comfortable chairs,</a:t>
            </a:r>
            <a:r>
              <a:rPr lang="en-CA" dirty="0">
                <a:latin typeface="Nunito" panose="020B0604020202020204" charset="0"/>
              </a:rPr>
              <a:t> </a:t>
            </a:r>
            <a:r>
              <a:rPr lang="en-CA" b="1" dirty="0">
                <a:latin typeface="Nunito" panose="020B0604020202020204" charset="0"/>
              </a:rPr>
              <a:t>auditorium type chairs, and size of screen</a:t>
            </a:r>
            <a:endParaRPr b="1" dirty="0">
              <a:latin typeface="Nunito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b="1" dirty="0"/>
              <a:t>Information Sources</a:t>
            </a:r>
            <a:endParaRPr b="1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CA" b="1" dirty="0">
                <a:latin typeface="Nunito" panose="020B0604020202020204" charset="0"/>
              </a:rPr>
              <a:t>Newspaper, internet and phone </a:t>
            </a:r>
            <a:r>
              <a:rPr lang="en-CA" dirty="0">
                <a:latin typeface="Nunito" panose="020B0604020202020204" charset="0"/>
              </a:rPr>
              <a:t>are relatively easier to focus on and are cheaper to control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CA" dirty="0">
                <a:latin typeface="Nunito" panose="020B0604020202020204" charset="0"/>
              </a:rPr>
              <a:t>Majority of respondents </a:t>
            </a:r>
            <a:r>
              <a:rPr lang="en" dirty="0">
                <a:latin typeface="Nunito" panose="020B0604020202020204" charset="0"/>
              </a:rPr>
              <a:t>value being informed via the </a:t>
            </a:r>
            <a:r>
              <a:rPr lang="en" b="1" dirty="0">
                <a:latin typeface="Nunito" panose="020B0604020202020204" charset="0"/>
              </a:rPr>
              <a:t>internet and through friends &amp; family 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CA" dirty="0">
                <a:latin typeface="Nunito" panose="020B0604020202020204" charset="0"/>
              </a:rPr>
              <a:t>Lower year students who spend more, value </a:t>
            </a:r>
            <a:r>
              <a:rPr lang="en-CA" b="1" dirty="0">
                <a:latin typeface="Nunito" panose="020B0604020202020204" charset="0"/>
              </a:rPr>
              <a:t>internet and phone advertising</a:t>
            </a:r>
            <a:r>
              <a:rPr lang="en-CA" dirty="0">
                <a:latin typeface="Nunito" panose="020B0604020202020204" charset="0"/>
              </a:rPr>
              <a:t> more than average</a:t>
            </a:r>
            <a:endParaRPr b="1" dirty="0">
              <a:latin typeface="Nunito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Purchasing Tickets</a:t>
            </a:r>
            <a:endParaRPr b="1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Nunito" panose="020B0604020202020204" charset="0"/>
              </a:rPr>
              <a:t>The only factor that can be </a:t>
            </a:r>
            <a:r>
              <a:rPr lang="en-CA" dirty="0">
                <a:latin typeface="Nunito" panose="020B0604020202020204" charset="0"/>
              </a:rPr>
              <a:t>influenced and is inexpensive, is how people purchase over the </a:t>
            </a:r>
            <a:r>
              <a:rPr lang="en-CA" b="1" dirty="0">
                <a:latin typeface="Nunito" panose="020B0604020202020204" charset="0"/>
              </a:rPr>
              <a:t>internet</a:t>
            </a:r>
            <a:endParaRPr lang="en" b="1" dirty="0">
              <a:latin typeface="Nunito" panose="020B0604020202020204" charset="0"/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Nunito" panose="020B0604020202020204" charset="0"/>
              </a:rPr>
              <a:t>In general, people prefer to purchase at the </a:t>
            </a:r>
            <a:r>
              <a:rPr lang="en" b="1" dirty="0">
                <a:latin typeface="Nunito" panose="020B0604020202020204" charset="0"/>
              </a:rPr>
              <a:t>theat</a:t>
            </a:r>
            <a:r>
              <a:rPr lang="en-CA" b="1" dirty="0">
                <a:latin typeface="Nunito" panose="020B0604020202020204" charset="0"/>
              </a:rPr>
              <a:t>re</a:t>
            </a:r>
            <a:endParaRPr lang="en" b="1" dirty="0">
              <a:latin typeface="Nunito" panose="020B0604020202020204" charset="0"/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CA" dirty="0">
                <a:latin typeface="Nunito" panose="020B0604020202020204" charset="0"/>
              </a:rPr>
              <a:t>Lower year students who spend more </a:t>
            </a:r>
            <a:r>
              <a:rPr lang="en-CA" b="1" dirty="0">
                <a:latin typeface="Nunito" panose="020B0604020202020204" charset="0"/>
              </a:rPr>
              <a:t>prefer purchasing at the theatre</a:t>
            </a:r>
            <a:r>
              <a:rPr lang="en-CA" dirty="0">
                <a:latin typeface="Nunito" panose="020B0604020202020204" charset="0"/>
              </a:rPr>
              <a:t>, however, a growing number are using the </a:t>
            </a:r>
            <a:r>
              <a:rPr lang="en-CA" b="1" dirty="0">
                <a:latin typeface="Nunito" panose="020B0604020202020204" charset="0"/>
              </a:rPr>
              <a:t>internet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b="1" dirty="0">
              <a:latin typeface="Nunito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819149" y="845600"/>
            <a:ext cx="7838621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Important Findings - </a:t>
            </a:r>
            <a:r>
              <a:rPr lang="en-CA" dirty="0"/>
              <a:t>Services and Items</a:t>
            </a: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294932" y="1606550"/>
            <a:ext cx="8064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ANOVA: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E81DA-004A-46F0-9226-C883D943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2" y="1958932"/>
            <a:ext cx="3115411" cy="249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7E7BF-3E7B-4257-8891-86EA43EC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170" y="1664535"/>
            <a:ext cx="5434003" cy="3264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D976D4-A411-4CDC-8161-E1A68951CE80}"/>
              </a:ext>
            </a:extLst>
          </p:cNvPr>
          <p:cNvSpPr/>
          <p:nvPr/>
        </p:nvSpPr>
        <p:spPr>
          <a:xfrm>
            <a:off x="5392569" y="2278744"/>
            <a:ext cx="594573" cy="4063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84878-659D-44D7-A38C-BEE8447AD781}"/>
              </a:ext>
            </a:extLst>
          </p:cNvPr>
          <p:cNvSpPr/>
          <p:nvPr/>
        </p:nvSpPr>
        <p:spPr>
          <a:xfrm>
            <a:off x="4274713" y="3036426"/>
            <a:ext cx="594573" cy="6562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DBF77A-EB78-4F17-AA97-28385AE96E63}"/>
              </a:ext>
            </a:extLst>
          </p:cNvPr>
          <p:cNvSpPr/>
          <p:nvPr/>
        </p:nvSpPr>
        <p:spPr>
          <a:xfrm>
            <a:off x="5987141" y="2496457"/>
            <a:ext cx="529773" cy="5290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465D9-FF83-4EB8-A241-1A3214683592}"/>
              </a:ext>
            </a:extLst>
          </p:cNvPr>
          <p:cNvSpPr/>
          <p:nvPr/>
        </p:nvSpPr>
        <p:spPr>
          <a:xfrm>
            <a:off x="6516914" y="2496457"/>
            <a:ext cx="594573" cy="5290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CD07EC-7992-4169-8F8A-7A97C3096460}"/>
              </a:ext>
            </a:extLst>
          </p:cNvPr>
          <p:cNvSpPr/>
          <p:nvPr/>
        </p:nvSpPr>
        <p:spPr>
          <a:xfrm>
            <a:off x="8200826" y="2368550"/>
            <a:ext cx="594573" cy="4063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751536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Important Findings - </a:t>
            </a:r>
            <a:r>
              <a:rPr lang="en-CA" dirty="0"/>
              <a:t>Information Sources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22"/>
          <p:cNvSpPr txBox="1"/>
          <p:nvPr/>
        </p:nvSpPr>
        <p:spPr>
          <a:xfrm>
            <a:off x="496236" y="1800200"/>
            <a:ext cx="8796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ANOVA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E7FED-2BE9-4387-9812-A9B74B54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6" y="2167400"/>
            <a:ext cx="393192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DC349-8DCF-4A3B-8EFE-9CEFF887C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686" y="1800200"/>
            <a:ext cx="4490669" cy="30815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64AB56-0C0C-4CD9-A3BA-6BB9EE26D1E3}"/>
              </a:ext>
            </a:extLst>
          </p:cNvPr>
          <p:cNvSpPr/>
          <p:nvPr/>
        </p:nvSpPr>
        <p:spPr>
          <a:xfrm>
            <a:off x="5378055" y="2404791"/>
            <a:ext cx="594573" cy="62411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2E82D4-4839-4D8B-AD62-6936BB9E2985}"/>
              </a:ext>
            </a:extLst>
          </p:cNvPr>
          <p:cNvSpPr/>
          <p:nvPr/>
        </p:nvSpPr>
        <p:spPr>
          <a:xfrm>
            <a:off x="6055447" y="3012837"/>
            <a:ext cx="594573" cy="6562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D253-BC67-4AD5-B3D5-BEECB9C5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Important Findings - </a:t>
            </a:r>
            <a:r>
              <a:rPr lang="en-CA" dirty="0"/>
              <a:t>Purchasing Tickets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5082-FF38-44B6-BFD3-F45597D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53" y="1567543"/>
            <a:ext cx="4789436" cy="3316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23D590-E8B6-4B25-AF49-3F7D1C81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2" y="1557012"/>
            <a:ext cx="3863340" cy="16687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27E3A-3E36-4078-9A1F-5FFB4947DCDA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976914"/>
            <a:ext cx="740229" cy="1451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64C39-9173-4619-802F-7FEB6A80650C}"/>
              </a:ext>
            </a:extLst>
          </p:cNvPr>
          <p:cNvCxnSpPr>
            <a:cxnSpLocks/>
          </p:cNvCxnSpPr>
          <p:nvPr/>
        </p:nvCxnSpPr>
        <p:spPr>
          <a:xfrm flipH="1">
            <a:off x="5588000" y="2169887"/>
            <a:ext cx="747486" cy="1416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1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Services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80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most </a:t>
            </a:r>
            <a:r>
              <a:rPr lang="en" b="1" dirty="0"/>
              <a:t>valuable investments </a:t>
            </a:r>
            <a:r>
              <a:rPr lang="en" dirty="0"/>
              <a:t>will be in </a:t>
            </a:r>
            <a:r>
              <a:rPr lang="en" b="1" dirty="0"/>
              <a:t>comfortable chairs and clean restroom</a:t>
            </a:r>
            <a:r>
              <a:rPr lang="en-CA" b="1" dirty="0"/>
              <a:t>s</a:t>
            </a:r>
            <a:endParaRPr lang="en"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is relatively easy  to </a:t>
            </a:r>
            <a:r>
              <a:rPr lang="en-CA" dirty="0"/>
              <a:t>fund</a:t>
            </a:r>
            <a:r>
              <a:rPr lang="en" dirty="0"/>
              <a:t> with </a:t>
            </a:r>
            <a:r>
              <a:rPr lang="en" b="1" dirty="0"/>
              <a:t>limited capital expenditures</a:t>
            </a:r>
            <a:r>
              <a:rPr lang="en" dirty="0"/>
              <a:t> and is something that the </a:t>
            </a:r>
            <a:r>
              <a:rPr lang="en" b="1" dirty="0"/>
              <a:t>theat</a:t>
            </a:r>
            <a:r>
              <a:rPr lang="en-CA" b="1" dirty="0"/>
              <a:t>re</a:t>
            </a:r>
            <a:r>
              <a:rPr lang="en" b="1" dirty="0"/>
              <a:t> can control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These investments will not only help in </a:t>
            </a:r>
            <a:r>
              <a:rPr lang="en" b="1" dirty="0"/>
              <a:t>improving movie attendance</a:t>
            </a:r>
            <a:r>
              <a:rPr lang="en" dirty="0"/>
              <a:t>, but will also make lower year students </a:t>
            </a:r>
            <a:r>
              <a:rPr lang="en" b="1" dirty="0"/>
              <a:t>want to return</a:t>
            </a:r>
            <a:r>
              <a:rPr lang="en" dirty="0"/>
              <a:t> as they progress through university, </a:t>
            </a:r>
            <a:r>
              <a:rPr lang="en-CA" dirty="0"/>
              <a:t>thus driving up revenue in the long-term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While food &amp; drink is important </a:t>
            </a:r>
            <a:r>
              <a:rPr lang="en-CA" dirty="0"/>
              <a:t>to those who spend more</a:t>
            </a:r>
            <a:r>
              <a:rPr lang="en" dirty="0"/>
              <a:t>, </a:t>
            </a:r>
            <a:r>
              <a:rPr lang="en-CA" dirty="0"/>
              <a:t>majority of people</a:t>
            </a:r>
            <a:r>
              <a:rPr lang="en" dirty="0"/>
              <a:t> tend to be </a:t>
            </a:r>
            <a:r>
              <a:rPr lang="en" b="1" dirty="0"/>
              <a:t>less concerned with high quality food</a:t>
            </a:r>
            <a:r>
              <a:rPr lang="en" dirty="0"/>
              <a:t> and </a:t>
            </a:r>
            <a:r>
              <a:rPr lang="en" b="1" dirty="0"/>
              <a:t>more concerned about simply having food to snack 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b="1" dirty="0"/>
              <a:t>Auditorium style </a:t>
            </a:r>
            <a:r>
              <a:rPr lang="en-CA" dirty="0"/>
              <a:t>seating and the </a:t>
            </a:r>
            <a:r>
              <a:rPr lang="en-CA" b="1" dirty="0"/>
              <a:t>size of screen </a:t>
            </a:r>
            <a:r>
              <a:rPr lang="en-CA" dirty="0"/>
              <a:t>are both </a:t>
            </a:r>
            <a:r>
              <a:rPr lang="en-CA" b="1" dirty="0"/>
              <a:t>important to the general population</a:t>
            </a:r>
            <a:r>
              <a:rPr lang="en-CA" dirty="0"/>
              <a:t> </a:t>
            </a:r>
            <a:r>
              <a:rPr lang="en-CA" i="1" dirty="0"/>
              <a:t>and</a:t>
            </a:r>
            <a:r>
              <a:rPr lang="en-CA" dirty="0"/>
              <a:t> important to lower year students who spend more, but controlling these services </a:t>
            </a:r>
            <a:r>
              <a:rPr lang="en-CA" b="1" dirty="0"/>
              <a:t>would cost more than ensuring comfortable chairs</a:t>
            </a:r>
            <a:r>
              <a:rPr lang="en-CA" dirty="0"/>
              <a:t>. This can be altered in the long-term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– Information Source and Purchasing Method</a:t>
            </a: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819150" y="1834949"/>
            <a:ext cx="7505700" cy="3016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Investments </a:t>
            </a:r>
            <a:r>
              <a:rPr lang="en" dirty="0"/>
              <a:t>should be made to </a:t>
            </a:r>
            <a:r>
              <a:rPr lang="en" b="1" dirty="0"/>
              <a:t>improve internet advertisements, the movie theat</a:t>
            </a:r>
            <a:r>
              <a:rPr lang="en-CA" b="1" dirty="0"/>
              <a:t>re</a:t>
            </a:r>
            <a:r>
              <a:rPr lang="en" b="1" dirty="0"/>
              <a:t> website, and a mobile phone app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From a marketing perspective, </a:t>
            </a:r>
            <a:r>
              <a:rPr lang="en" b="1" dirty="0"/>
              <a:t>phone advertisements</a:t>
            </a:r>
            <a:r>
              <a:rPr lang="en" dirty="0"/>
              <a:t> are most important to </a:t>
            </a:r>
            <a:r>
              <a:rPr lang="en-CA" dirty="0"/>
              <a:t>the higher spending respondents</a:t>
            </a:r>
            <a:r>
              <a:rPr lang="en" dirty="0"/>
              <a:t>, while</a:t>
            </a:r>
            <a:r>
              <a:rPr lang="en" b="1" dirty="0"/>
              <a:t> internet advertisements </a:t>
            </a:r>
            <a:r>
              <a:rPr lang="en" dirty="0"/>
              <a:t>are most effective with the general population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general </a:t>
            </a:r>
            <a:r>
              <a:rPr lang="en-CA" dirty="0"/>
              <a:t>respondents</a:t>
            </a:r>
            <a:r>
              <a:rPr lang="en" dirty="0"/>
              <a:t> prefer to </a:t>
            </a:r>
            <a:r>
              <a:rPr lang="en" b="1" dirty="0"/>
              <a:t>purchase </a:t>
            </a:r>
            <a:r>
              <a:rPr lang="en" dirty="0"/>
              <a:t>their tickets at the</a:t>
            </a:r>
            <a:r>
              <a:rPr lang="en" b="1" dirty="0"/>
              <a:t> theat</a:t>
            </a:r>
            <a:r>
              <a:rPr lang="en-CA" b="1" dirty="0"/>
              <a:t>re</a:t>
            </a:r>
            <a:r>
              <a:rPr lang="en" b="1" dirty="0"/>
              <a:t>, </a:t>
            </a:r>
            <a:r>
              <a:rPr lang="en-CA" dirty="0"/>
              <a:t>however, demographics are shifting towards </a:t>
            </a:r>
            <a:r>
              <a:rPr lang="en-CA" b="1" dirty="0"/>
              <a:t>placing preference on the internet </a:t>
            </a:r>
            <a:r>
              <a:rPr lang="en-CA" dirty="0"/>
              <a:t>as lower years age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By </a:t>
            </a:r>
            <a:r>
              <a:rPr lang="en" b="1" dirty="0"/>
              <a:t>improving internet advertisement and the movie theater website,</a:t>
            </a:r>
            <a:r>
              <a:rPr lang="en" dirty="0"/>
              <a:t> a greater number of people will be informed of the </a:t>
            </a:r>
            <a:r>
              <a:rPr lang="en" b="1" dirty="0"/>
              <a:t>services that the theater offers </a:t>
            </a:r>
            <a:r>
              <a:rPr lang="en-CA" b="1" dirty="0"/>
              <a:t>thus amplifying reach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Lastly, developing a </a:t>
            </a:r>
            <a:r>
              <a:rPr lang="en" b="1" dirty="0"/>
              <a:t>mobile phone app</a:t>
            </a:r>
            <a:r>
              <a:rPr lang="en" dirty="0"/>
              <a:t> would be </a:t>
            </a:r>
            <a:r>
              <a:rPr lang="en" b="1" dirty="0"/>
              <a:t>highly effective</a:t>
            </a:r>
            <a:r>
              <a:rPr lang="en" dirty="0"/>
              <a:t> in </a:t>
            </a:r>
            <a:r>
              <a:rPr lang="en" b="1" dirty="0"/>
              <a:t>increasing </a:t>
            </a:r>
            <a:r>
              <a:rPr lang="en" dirty="0"/>
              <a:t>the number of lower year students that </a:t>
            </a:r>
            <a:r>
              <a:rPr lang="en" b="1" dirty="0"/>
              <a:t>attend </a:t>
            </a:r>
            <a:r>
              <a:rPr lang="en" dirty="0"/>
              <a:t>movies, as they prefer to use their phones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A mobile app also </a:t>
            </a:r>
            <a:r>
              <a:rPr lang="en-CA" dirty="0">
                <a:latin typeface="Nunito" panose="020B0604020202020204" charset="0"/>
              </a:rPr>
              <a:t>remains</a:t>
            </a:r>
            <a:r>
              <a:rPr lang="en" dirty="0">
                <a:latin typeface="Nunito" panose="020B0604020202020204" charset="0"/>
              </a:rPr>
              <a:t> on </a:t>
            </a:r>
            <a:r>
              <a:rPr lang="en-CA" dirty="0">
                <a:latin typeface="Nunito" panose="020B0604020202020204" charset="0"/>
              </a:rPr>
              <a:t>the user’s</a:t>
            </a:r>
            <a:r>
              <a:rPr lang="en" dirty="0">
                <a:latin typeface="Nunito" panose="020B0604020202020204" charset="0"/>
              </a:rPr>
              <a:t> </a:t>
            </a:r>
            <a:r>
              <a:rPr lang="en-CA" dirty="0">
                <a:latin typeface="Nunito" panose="020B0604020202020204" charset="0"/>
              </a:rPr>
              <a:t>device </a:t>
            </a:r>
            <a:r>
              <a:rPr lang="en" dirty="0">
                <a:latin typeface="Nunito" panose="020B0604020202020204" charset="0"/>
              </a:rPr>
              <a:t>for extended periods of time, which will act as a reminder as the </a:t>
            </a:r>
            <a:r>
              <a:rPr lang="en-CA" dirty="0">
                <a:latin typeface="Nunito" panose="020B0604020202020204" charset="0"/>
              </a:rPr>
              <a:t>lower year students</a:t>
            </a:r>
            <a:r>
              <a:rPr lang="en" dirty="0">
                <a:latin typeface="Nunito" panose="020B0604020202020204" charset="0"/>
              </a:rPr>
              <a:t> become upper year students!</a:t>
            </a:r>
            <a:endParaRPr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Loyalty Program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819150" y="1589925"/>
            <a:ext cx="7505700" cy="29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To provide </a:t>
            </a:r>
            <a:r>
              <a:rPr lang="en" b="1" dirty="0"/>
              <a:t>incentive </a:t>
            </a:r>
            <a:r>
              <a:rPr lang="en" dirty="0"/>
              <a:t>for lower year students to continue </a:t>
            </a:r>
            <a:r>
              <a:rPr lang="en" b="1" dirty="0"/>
              <a:t>returning </a:t>
            </a:r>
            <a:r>
              <a:rPr lang="en" dirty="0"/>
              <a:t>to the theater, a </a:t>
            </a:r>
            <a:r>
              <a:rPr lang="en" b="1" dirty="0"/>
              <a:t>loyalty program should be implemented 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program will allow people to </a:t>
            </a:r>
            <a:r>
              <a:rPr lang="en" b="1" dirty="0"/>
              <a:t>collect points</a:t>
            </a:r>
            <a:r>
              <a:rPr lang="en" dirty="0"/>
              <a:t> (movie credits) via an app on their mobile devices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For every </a:t>
            </a:r>
            <a:r>
              <a:rPr lang="en" b="1" dirty="0"/>
              <a:t>four movies</a:t>
            </a:r>
            <a:r>
              <a:rPr lang="en" dirty="0"/>
              <a:t> that students attend, the</a:t>
            </a:r>
            <a:r>
              <a:rPr lang="en" b="1" dirty="0"/>
              <a:t> fifth movie is 50% off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This </a:t>
            </a:r>
            <a:r>
              <a:rPr lang="en" b="1" dirty="0">
                <a:latin typeface="Nunito" panose="020B0604020202020204" charset="0"/>
              </a:rPr>
              <a:t>encourages </a:t>
            </a:r>
            <a:r>
              <a:rPr lang="en" dirty="0">
                <a:latin typeface="Nunito" panose="020B0604020202020204" charset="0"/>
              </a:rPr>
              <a:t>people to </a:t>
            </a:r>
            <a:r>
              <a:rPr lang="en" b="1" dirty="0">
                <a:latin typeface="Nunito" panose="020B0604020202020204" charset="0"/>
              </a:rPr>
              <a:t>attend more movies </a:t>
            </a:r>
            <a:r>
              <a:rPr lang="en" dirty="0">
                <a:latin typeface="Nunito" panose="020B0604020202020204" charset="0"/>
              </a:rPr>
              <a:t>than they currently do</a:t>
            </a:r>
            <a:endParaRPr dirty="0">
              <a:latin typeface="Nunito" panose="020B0604020202020204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It will also </a:t>
            </a:r>
            <a:r>
              <a:rPr lang="en" b="1" dirty="0">
                <a:latin typeface="Nunito" panose="020B0604020202020204" charset="0"/>
              </a:rPr>
              <a:t>encourage groups </a:t>
            </a:r>
            <a:r>
              <a:rPr lang="en" dirty="0">
                <a:latin typeface="Nunito" panose="020B0604020202020204" charset="0"/>
              </a:rPr>
              <a:t>of people to come together, as everyone will want to collect points</a:t>
            </a:r>
            <a:endParaRPr dirty="0">
              <a:latin typeface="Nunito" panose="020B0604020202020204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Additionally, while the fifth movie is discounted, the money that people save on movie tickets will allow them to </a:t>
            </a:r>
            <a:r>
              <a:rPr lang="en" b="1" dirty="0">
                <a:latin typeface="Nunito" panose="020B0604020202020204" charset="0"/>
              </a:rPr>
              <a:t>spend more on food &amp; drinks</a:t>
            </a:r>
            <a:endParaRPr b="1" dirty="0">
              <a:latin typeface="Nunito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Lastly, people will also </a:t>
            </a:r>
            <a:r>
              <a:rPr lang="en" b="1" dirty="0"/>
              <a:t>earn points by purchasing food &amp; drinks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Once enough points have been collected, students receive credit for a free medium popcorn</a:t>
            </a:r>
            <a:endParaRPr dirty="0">
              <a:latin typeface="Nunito" panose="020B0604020202020204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This will </a:t>
            </a:r>
            <a:r>
              <a:rPr lang="en" b="1" dirty="0">
                <a:latin typeface="Nunito" panose="020B0604020202020204" charset="0"/>
              </a:rPr>
              <a:t>increase </a:t>
            </a:r>
            <a:r>
              <a:rPr lang="en" dirty="0">
                <a:latin typeface="Nunito" panose="020B0604020202020204" charset="0"/>
              </a:rPr>
              <a:t>the amount that people </a:t>
            </a:r>
            <a:r>
              <a:rPr lang="en" b="1" dirty="0">
                <a:latin typeface="Nunito" panose="020B0604020202020204" charset="0"/>
              </a:rPr>
              <a:t>spend </a:t>
            </a:r>
            <a:r>
              <a:rPr lang="en" dirty="0">
                <a:latin typeface="Nunito" panose="020B0604020202020204" charset="0"/>
              </a:rPr>
              <a:t>while at the movies</a:t>
            </a:r>
            <a:endParaRPr dirty="0">
              <a:latin typeface="Nunito" panose="020B060402020202020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Risks &amp; Mitigation</a:t>
            </a:r>
            <a:r>
              <a:rPr lang="en-CA" dirty="0"/>
              <a:t>s</a:t>
            </a:r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819150" y="1571600"/>
            <a:ext cx="7505700" cy="29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Renovations to improve the seating will prevent the theater from showing movies during the renovation period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Historical data can be analyzed to determine what time of year has the lowest attendance, so construction can take place during this period</a:t>
            </a:r>
            <a:endParaRPr dirty="0">
              <a:latin typeface="Nunito" panose="020B0604020202020204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This will also be an opportunity to market a </a:t>
            </a:r>
            <a:r>
              <a:rPr lang="en" b="1" dirty="0">
                <a:latin typeface="Nunito" panose="020B0604020202020204" charset="0"/>
              </a:rPr>
              <a:t>“Re-Opening”</a:t>
            </a:r>
            <a:r>
              <a:rPr lang="en" dirty="0">
                <a:latin typeface="Nunito" panose="020B0604020202020204" charset="0"/>
              </a:rPr>
              <a:t> which will </a:t>
            </a:r>
            <a:r>
              <a:rPr lang="en" b="1" dirty="0">
                <a:latin typeface="Nunito" panose="020B0604020202020204" charset="0"/>
              </a:rPr>
              <a:t>excite </a:t>
            </a:r>
            <a:r>
              <a:rPr lang="en" dirty="0">
                <a:latin typeface="Nunito" panose="020B0604020202020204" charset="0"/>
              </a:rPr>
              <a:t>people and draw in many </a:t>
            </a:r>
            <a:r>
              <a:rPr lang="en" b="1" dirty="0">
                <a:latin typeface="Nunito" panose="020B0604020202020204" charset="0"/>
              </a:rPr>
              <a:t>new customers</a:t>
            </a:r>
            <a:endParaRPr b="1" dirty="0">
              <a:latin typeface="Nunito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By focusing on lower year students, upper year students may be less inclined to come to movies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While the focus is on lower year students, things that upper year students value are still implemented</a:t>
            </a:r>
            <a:endParaRPr dirty="0">
              <a:latin typeface="Nunito" panose="020B0604020202020204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The goal is to </a:t>
            </a:r>
            <a:r>
              <a:rPr lang="en" b="1" dirty="0">
                <a:latin typeface="Nunito" panose="020B0604020202020204" charset="0"/>
              </a:rPr>
              <a:t>retain </a:t>
            </a:r>
            <a:r>
              <a:rPr lang="en" dirty="0">
                <a:latin typeface="Nunito" panose="020B0604020202020204" charset="0"/>
              </a:rPr>
              <a:t>the current lower year students as the get older, so </a:t>
            </a:r>
            <a:r>
              <a:rPr lang="en" b="1" dirty="0">
                <a:latin typeface="Nunito" panose="020B0604020202020204" charset="0"/>
              </a:rPr>
              <a:t>upper year attendance will increase over the next 2-3 years</a:t>
            </a:r>
            <a:endParaRPr b="1" dirty="0">
              <a:latin typeface="Nunito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If the assumption that the average movie ticket of $15 is incorrect, this may affect the model that was built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This is a </a:t>
            </a:r>
            <a:r>
              <a:rPr lang="en" b="1" dirty="0">
                <a:latin typeface="Nunito" panose="020B0604020202020204" charset="0"/>
              </a:rPr>
              <a:t>flexible model </a:t>
            </a:r>
            <a:r>
              <a:rPr lang="en" dirty="0">
                <a:latin typeface="Nunito" panose="020B0604020202020204" charset="0"/>
              </a:rPr>
              <a:t>that can be adjusted by changing the average ticket price</a:t>
            </a:r>
            <a:endParaRPr dirty="0">
              <a:latin typeface="Nunito" panose="020B0604020202020204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Nunito" panose="020B0604020202020204" charset="0"/>
              </a:rPr>
              <a:t>The results will show </a:t>
            </a:r>
            <a:r>
              <a:rPr lang="en" b="1" dirty="0">
                <a:latin typeface="Nunito" panose="020B0604020202020204" charset="0"/>
              </a:rPr>
              <a:t>similar trends </a:t>
            </a:r>
            <a:r>
              <a:rPr lang="en" dirty="0">
                <a:latin typeface="Nunito" panose="020B0604020202020204" charset="0"/>
              </a:rPr>
              <a:t>even if the values differ slightly </a:t>
            </a:r>
            <a:endParaRPr dirty="0">
              <a:latin typeface="Nunito" panose="020B060402020202020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102175" y="1781300"/>
            <a:ext cx="6958200" cy="23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Goal: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ea typeface="Calibri"/>
                <a:cs typeface="Calibri"/>
                <a:sym typeface="Calibri"/>
              </a:rPr>
              <a:t>Analyze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data using a variety of techniques to </a:t>
            </a:r>
            <a:r>
              <a:rPr lang="en-CA" b="1" dirty="0">
                <a:latin typeface="Calibri"/>
                <a:ea typeface="Calibri"/>
                <a:cs typeface="Calibri"/>
                <a:sym typeface="Calibri"/>
              </a:rPr>
              <a:t>segment</a:t>
            </a:r>
            <a:r>
              <a:rPr lang="en-CA" dirty="0">
                <a:latin typeface="Calibri"/>
                <a:ea typeface="Calibri"/>
                <a:cs typeface="Calibri"/>
                <a:sym typeface="Calibri"/>
              </a:rPr>
              <a:t> the respondents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attend movies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and what they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value most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about their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movie theater experience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Use this information to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capitalize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on the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current customer base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increase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number of university students who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attend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movies, how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many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movies they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attend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, and how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much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they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spend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while at the movies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Cleaning and Developing</a:t>
            </a:r>
            <a:r>
              <a:rPr lang="en" dirty="0"/>
              <a:t> the Data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668699"/>
            <a:ext cx="7505700" cy="315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Nunito" panose="020B0604020202020204" charset="0"/>
              </a:rPr>
              <a:t>First, the data is restructured with more </a:t>
            </a:r>
            <a:r>
              <a:rPr lang="en" b="1" dirty="0">
                <a:latin typeface="Nunito" panose="020B0604020202020204" charset="0"/>
              </a:rPr>
              <a:t>meaningful</a:t>
            </a:r>
            <a:r>
              <a:rPr lang="en" dirty="0">
                <a:latin typeface="Nunito" panose="020B0604020202020204" charset="0"/>
              </a:rPr>
              <a:t> descriptions and poor data is removed</a:t>
            </a:r>
            <a:endParaRPr dirty="0">
              <a:latin typeface="Nunito" panose="020B060402020202020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sz="1300" dirty="0">
                <a:latin typeface="Nunito" panose="020B0604020202020204" charset="0"/>
              </a:rPr>
              <a:t>I.e. Q5a renamed to ‘Arcade’</a:t>
            </a:r>
            <a:endParaRPr lang="en" sz="1300" dirty="0">
              <a:latin typeface="Nunito" panose="020B060402020202020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sz="1300" dirty="0">
                <a:latin typeface="Nunito" panose="020B0604020202020204" charset="0"/>
              </a:rPr>
              <a:t>I</a:t>
            </a:r>
            <a:r>
              <a:rPr lang="en" sz="1300" dirty="0">
                <a:latin typeface="Nunito" panose="020B0604020202020204" charset="0"/>
              </a:rPr>
              <a:t>.e. those who responded ‘7’ to questions with bounds from 1 to 4 were discarded</a:t>
            </a:r>
            <a:endParaRPr sz="1300" dirty="0">
              <a:latin typeface="Nunito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Nunito" panose="020B0604020202020204" charset="0"/>
              </a:rPr>
              <a:t>A </a:t>
            </a:r>
            <a:r>
              <a:rPr lang="en" b="1" dirty="0">
                <a:latin typeface="Nunito" panose="020B0604020202020204" charset="0"/>
              </a:rPr>
              <a:t>new variable</a:t>
            </a:r>
            <a:r>
              <a:rPr lang="en" dirty="0">
                <a:latin typeface="Nunito" panose="020B0604020202020204" charset="0"/>
              </a:rPr>
              <a:t> is created to provide important insight </a:t>
            </a:r>
            <a:r>
              <a:rPr lang="en-CA" dirty="0">
                <a:latin typeface="Nunito" panose="020B0604020202020204" charset="0"/>
              </a:rPr>
              <a:t>relevant to the success of the theatre -</a:t>
            </a:r>
            <a:r>
              <a:rPr lang="en" dirty="0">
                <a:latin typeface="Nunito" panose="020B0604020202020204" charset="0"/>
              </a:rPr>
              <a:t> </a:t>
            </a:r>
            <a:r>
              <a:rPr lang="en" b="1" dirty="0">
                <a:latin typeface="Nunito" panose="020B0604020202020204" charset="0"/>
              </a:rPr>
              <a:t>Monthly</a:t>
            </a:r>
            <a:r>
              <a:rPr lang="en" dirty="0">
                <a:latin typeface="Nunito" panose="020B0604020202020204" charset="0"/>
              </a:rPr>
              <a:t> </a:t>
            </a:r>
            <a:r>
              <a:rPr lang="en" b="1" dirty="0">
                <a:latin typeface="Nunito" panose="020B0604020202020204" charset="0"/>
              </a:rPr>
              <a:t>Revenue Generated per Customer:</a:t>
            </a:r>
            <a:endParaRPr b="1" dirty="0">
              <a:latin typeface="Nunito" panose="020B060402020202020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sz="1300" dirty="0">
                <a:latin typeface="Nunito" panose="020B0604020202020204" charset="0"/>
              </a:rPr>
              <a:t>By converting Question 4 – Extra Food Spend to average dollar amounts, the survey</a:t>
            </a:r>
            <a:r>
              <a:rPr lang="en" sz="1300" dirty="0">
                <a:latin typeface="Nunito" panose="020B0604020202020204" charset="0"/>
              </a:rPr>
              <a:t> reveals, on average, </a:t>
            </a:r>
            <a:r>
              <a:rPr lang="en-CA" sz="1300" dirty="0">
                <a:latin typeface="Nunito" panose="020B0604020202020204" charset="0"/>
              </a:rPr>
              <a:t>customers</a:t>
            </a:r>
            <a:r>
              <a:rPr lang="en" sz="1300" dirty="0">
                <a:latin typeface="Nunito" panose="020B0604020202020204" charset="0"/>
              </a:rPr>
              <a:t> spend an </a:t>
            </a:r>
            <a:r>
              <a:rPr lang="en" sz="1300" b="1" dirty="0">
                <a:latin typeface="Nunito" panose="020B0604020202020204" charset="0"/>
              </a:rPr>
              <a:t>additional $4.41</a:t>
            </a:r>
            <a:r>
              <a:rPr lang="en" sz="1300" dirty="0">
                <a:latin typeface="Nunito" panose="020B0604020202020204" charset="0"/>
              </a:rPr>
              <a:t> while at the movies, with a standard deviation of $4.34</a:t>
            </a:r>
            <a:endParaRPr sz="1300" dirty="0">
              <a:latin typeface="Nunito" panose="020B060402020202020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 b="1" dirty="0">
                <a:latin typeface="Nunito" panose="020B0604020202020204" charset="0"/>
              </a:rPr>
              <a:t>Assuming</a:t>
            </a:r>
            <a:r>
              <a:rPr lang="en" sz="1300" dirty="0">
                <a:latin typeface="Nunito" panose="020B0604020202020204" charset="0"/>
              </a:rPr>
              <a:t> that the average movie </a:t>
            </a:r>
            <a:r>
              <a:rPr lang="en-CA" sz="1300" dirty="0">
                <a:latin typeface="Nunito" panose="020B0604020202020204" charset="0"/>
              </a:rPr>
              <a:t>ticket </a:t>
            </a:r>
            <a:r>
              <a:rPr lang="en" sz="1300" dirty="0">
                <a:latin typeface="Nunito" panose="020B0604020202020204" charset="0"/>
              </a:rPr>
              <a:t>costs </a:t>
            </a:r>
            <a:r>
              <a:rPr lang="en" sz="1300" b="1" dirty="0">
                <a:latin typeface="Nunito" panose="020B0604020202020204" charset="0"/>
              </a:rPr>
              <a:t>$15</a:t>
            </a:r>
            <a:r>
              <a:rPr lang="en" sz="1300" dirty="0">
                <a:latin typeface="Nunito" panose="020B0604020202020204" charset="0"/>
              </a:rPr>
              <a:t>, the average </a:t>
            </a:r>
            <a:r>
              <a:rPr lang="en-CA" sz="1300" dirty="0">
                <a:latin typeface="Nunito" panose="020B0604020202020204" charset="0"/>
              </a:rPr>
              <a:t>total </a:t>
            </a:r>
            <a:r>
              <a:rPr lang="en" sz="1300" dirty="0">
                <a:latin typeface="Nunito" panose="020B0604020202020204" charset="0"/>
              </a:rPr>
              <a:t>revenue generated per customer is $31.50, with a median of $18.80 and standard deviation of $29.90. Since there were outliers, the median of $18.80 provides a better description of the c</a:t>
            </a:r>
            <a:r>
              <a:rPr lang="en-CA" sz="1300" dirty="0" err="1">
                <a:latin typeface="Nunito" panose="020B0604020202020204" charset="0"/>
              </a:rPr>
              <a:t>onsumer</a:t>
            </a:r>
            <a:r>
              <a:rPr lang="en" sz="1300" dirty="0">
                <a:latin typeface="Nunito" panose="020B0604020202020204" charset="0"/>
              </a:rPr>
              <a:t> market</a:t>
            </a:r>
            <a:endParaRPr sz="1300" dirty="0">
              <a:latin typeface="Nunito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7488-F11B-483D-8B0A-CCF897E3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Levels of Control of Different Offerings</a:t>
            </a:r>
          </a:p>
        </p:txBody>
      </p:sp>
      <p:sp>
        <p:nvSpPr>
          <p:cNvPr id="5" name="Google Shape;141;p15">
            <a:extLst>
              <a:ext uri="{FF2B5EF4-FFF2-40B4-BE49-F238E27FC236}">
                <a16:creationId xmlns:a16="http://schemas.microsoft.com/office/drawing/2014/main" id="{036E91DC-C5DA-4B8C-9A38-A6D39F633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385" y="1600884"/>
            <a:ext cx="2537223" cy="2980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>
                <a:latin typeface="Nunito" panose="020B0604020202020204" charset="0"/>
              </a:rPr>
              <a:t>Next, the survey responses in Question 5, 7 and 8 were analyzed for the ease in adjusting if needed</a:t>
            </a:r>
          </a:p>
          <a:p>
            <a:r>
              <a:rPr lang="en-CA" dirty="0">
                <a:latin typeface="Nunito" panose="020B0604020202020204" charset="0"/>
              </a:rPr>
              <a:t>Highly dependent on the current layout and processes of the theatre</a:t>
            </a:r>
          </a:p>
          <a:p>
            <a:r>
              <a:rPr lang="en-CA" dirty="0">
                <a:latin typeface="Nunito" panose="020B0604020202020204" charset="0"/>
              </a:rPr>
              <a:t>The services which require </a:t>
            </a:r>
            <a:r>
              <a:rPr lang="en-CA" b="1" dirty="0">
                <a:latin typeface="Nunito" panose="020B0604020202020204" charset="0"/>
              </a:rPr>
              <a:t>little to no </a:t>
            </a:r>
            <a:r>
              <a:rPr lang="en-CA" b="1" dirty="0" err="1">
                <a:latin typeface="Nunito" panose="020B0604020202020204" charset="0"/>
              </a:rPr>
              <a:t>CapEx</a:t>
            </a:r>
            <a:r>
              <a:rPr lang="en-CA" dirty="0">
                <a:latin typeface="Nunito" panose="020B0604020202020204" charset="0"/>
              </a:rPr>
              <a:t> should be targeted first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A08784-D865-4F26-AA4C-DD56565D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07" y="1600884"/>
            <a:ext cx="6186505" cy="29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-CA" dirty="0"/>
              <a:t>Demographic </a:t>
            </a:r>
            <a:r>
              <a:rPr lang="en" dirty="0"/>
              <a:t>Metrics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50730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dirty="0"/>
              <a:t>Physical Activity, </a:t>
            </a:r>
            <a:r>
              <a:rPr lang="en" dirty="0"/>
              <a:t> </a:t>
            </a:r>
            <a:r>
              <a:rPr lang="en-CA" dirty="0"/>
              <a:t>Social Activity, Gender, Ethnicity, University Year, and Age were all tested for correlation against Revenue per Customer per Month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-CA" dirty="0">
                <a:latin typeface="Nunito" panose="020B0604020202020204" charset="0"/>
              </a:rPr>
              <a:t>The </a:t>
            </a:r>
            <a:r>
              <a:rPr lang="en-CA" b="1" dirty="0">
                <a:latin typeface="Nunito" panose="020B0604020202020204" charset="0"/>
              </a:rPr>
              <a:t>only relevant metrics </a:t>
            </a:r>
            <a:r>
              <a:rPr lang="en-CA" dirty="0">
                <a:latin typeface="Nunito" panose="020B0604020202020204" charset="0"/>
              </a:rPr>
              <a:t>were </a:t>
            </a:r>
            <a:r>
              <a:rPr lang="en-CA" b="1" dirty="0">
                <a:latin typeface="Nunito" panose="020B0604020202020204" charset="0"/>
              </a:rPr>
              <a:t>University Year </a:t>
            </a:r>
            <a:r>
              <a:rPr lang="en-CA" dirty="0">
                <a:latin typeface="Nunito" panose="020B0604020202020204" charset="0"/>
              </a:rPr>
              <a:t>and </a:t>
            </a:r>
            <a:r>
              <a:rPr lang="en-CA" b="1" dirty="0">
                <a:latin typeface="Nunito" panose="020B0604020202020204" charset="0"/>
              </a:rPr>
              <a:t>Ethnicity</a:t>
            </a:r>
            <a:r>
              <a:rPr lang="en-CA" dirty="0">
                <a:latin typeface="Nunito" panose="020B0604020202020204" charset="0"/>
              </a:rPr>
              <a:t>, however, a marketing plan would be more conducive with a </a:t>
            </a:r>
            <a:r>
              <a:rPr lang="en-CA" b="1" dirty="0">
                <a:latin typeface="Nunito" panose="020B0604020202020204" charset="0"/>
              </a:rPr>
              <a:t>sole focus </a:t>
            </a:r>
            <a:r>
              <a:rPr lang="en-CA" dirty="0">
                <a:latin typeface="Nunito" panose="020B0604020202020204" charset="0"/>
              </a:rPr>
              <a:t>on </a:t>
            </a:r>
            <a:r>
              <a:rPr lang="en-CA" b="1" dirty="0">
                <a:latin typeface="Nunito" panose="020B0604020202020204" charset="0"/>
              </a:rPr>
              <a:t>University Year</a:t>
            </a:r>
            <a:endParaRPr lang="en" b="1" dirty="0">
              <a:latin typeface="Nuni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DAE16-BA63-47A5-B247-D3F8425D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0" y="2571750"/>
            <a:ext cx="4227869" cy="2262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67F2C-B25C-491C-BA29-0417FC9A2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929" y="2571750"/>
            <a:ext cx="4227869" cy="22620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8483-2168-4468-815A-4DB46620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Demographic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5E018-E7D8-437A-A25C-7C274DEC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442924"/>
            <a:ext cx="4362710" cy="3464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B6D3F-AF55-4663-A298-30185338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0" y="1442924"/>
            <a:ext cx="4362710" cy="3464832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42C12578-84A9-4683-A5EA-24BDFE7411C4}"/>
              </a:ext>
            </a:extLst>
          </p:cNvPr>
          <p:cNvSpPr/>
          <p:nvPr/>
        </p:nvSpPr>
        <p:spPr>
          <a:xfrm rot="10800000">
            <a:off x="1621631" y="3114675"/>
            <a:ext cx="178595" cy="1285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E0A4B-16CB-4A63-854F-6358D355C62D}"/>
              </a:ext>
            </a:extLst>
          </p:cNvPr>
          <p:cNvSpPr txBox="1"/>
          <p:nvPr/>
        </p:nvSpPr>
        <p:spPr>
          <a:xfrm>
            <a:off x="1800226" y="3630186"/>
            <a:ext cx="1243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Nunito" panose="020B0604020202020204" charset="0"/>
              </a:rPr>
              <a:t>Serve this gap</a:t>
            </a:r>
          </a:p>
        </p:txBody>
      </p:sp>
    </p:spTree>
    <p:extLst>
      <p:ext uri="{BB962C8B-B14F-4D97-AF65-F5344CB8AC3E}">
        <p14:creationId xmlns:p14="http://schemas.microsoft.com/office/powerpoint/2010/main" val="53876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Year is a Strong Indicator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35755" y="1464469"/>
            <a:ext cx="8501063" cy="16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There is a </a:t>
            </a:r>
            <a:r>
              <a:rPr lang="en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strong indication </a:t>
            </a:r>
            <a:r>
              <a:rPr lang="en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that depending on what </a:t>
            </a:r>
            <a:r>
              <a:rPr lang="en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year </a:t>
            </a:r>
            <a:r>
              <a:rPr lang="en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 student is in, </a:t>
            </a:r>
            <a:r>
              <a:rPr lang="en-CA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it</a:t>
            </a:r>
            <a:r>
              <a:rPr lang="en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will </a:t>
            </a:r>
            <a:r>
              <a:rPr lang="en-CA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have an e</a:t>
            </a:r>
            <a:r>
              <a:rPr lang="en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ffect </a:t>
            </a:r>
            <a:r>
              <a:rPr lang="en-CA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on </a:t>
            </a:r>
            <a:r>
              <a:rPr lang="en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their movie </a:t>
            </a:r>
            <a:r>
              <a:rPr lang="en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attendance </a:t>
            </a:r>
            <a:r>
              <a:rPr lang="en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and the </a:t>
            </a:r>
            <a:r>
              <a:rPr lang="en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amount of revenue</a:t>
            </a:r>
            <a:r>
              <a:rPr lang="en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that they </a:t>
            </a:r>
            <a:r>
              <a:rPr lang="en-CA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generate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CA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This is confirmed by an ANOVA</a:t>
            </a: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Generally, both the plot and ANOVA show that there is a </a:t>
            </a:r>
            <a:r>
              <a:rPr lang="en" sz="1100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significant difference </a:t>
            </a:r>
            <a:r>
              <a:rPr lang="en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between </a:t>
            </a:r>
            <a:r>
              <a:rPr lang="en-CA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the mean revenue per customer of a lower year student and upper year</a:t>
            </a:r>
            <a:endParaRPr sz="1100" dirty="0">
              <a:solidFill>
                <a:schemeClr val="dk2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 </a:t>
            </a:r>
            <a:r>
              <a:rPr lang="en" sz="1100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lower year </a:t>
            </a:r>
            <a:r>
              <a:rPr lang="en-CA" sz="1100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student </a:t>
            </a:r>
            <a:r>
              <a:rPr lang="en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tends to result in a </a:t>
            </a:r>
            <a:r>
              <a:rPr lang="en" sz="1100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higher attendance </a:t>
            </a:r>
            <a:r>
              <a:rPr lang="en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of movies and </a:t>
            </a:r>
            <a:r>
              <a:rPr lang="en-CA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thus</a:t>
            </a:r>
            <a:r>
              <a:rPr lang="en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" sz="1100" b="1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higher spending </a:t>
            </a:r>
            <a:r>
              <a:rPr lang="en" sz="1100" dirty="0">
                <a:solidFill>
                  <a:schemeClr val="dk2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at the theater</a:t>
            </a:r>
            <a:endParaRPr sz="1100" dirty="0">
              <a:solidFill>
                <a:schemeClr val="dk2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59;p18">
            <a:extLst>
              <a:ext uri="{FF2B5EF4-FFF2-40B4-BE49-F238E27FC236}">
                <a16:creationId xmlns:a16="http://schemas.microsoft.com/office/drawing/2014/main" id="{26895777-2DC8-407F-9826-CD05161787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01" y="2890526"/>
            <a:ext cx="7708798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2;p18">
            <a:extLst>
              <a:ext uri="{FF2B5EF4-FFF2-40B4-BE49-F238E27FC236}">
                <a16:creationId xmlns:a16="http://schemas.microsoft.com/office/drawing/2014/main" id="{58E78A36-3463-43AB-B5A9-434F3F2405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313" y="3820601"/>
            <a:ext cx="4783086" cy="10658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0;p18">
            <a:extLst>
              <a:ext uri="{FF2B5EF4-FFF2-40B4-BE49-F238E27FC236}">
                <a16:creationId xmlns:a16="http://schemas.microsoft.com/office/drawing/2014/main" id="{EE633A95-767C-4A2D-A618-A93FCC8D49DF}"/>
              </a:ext>
            </a:extLst>
          </p:cNvPr>
          <p:cNvSpPr txBox="1"/>
          <p:nvPr/>
        </p:nvSpPr>
        <p:spPr>
          <a:xfrm>
            <a:off x="2863913" y="4137614"/>
            <a:ext cx="7794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ANOVA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675" y="1407886"/>
            <a:ext cx="7174650" cy="27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University Year </a:t>
            </a:r>
            <a:r>
              <a:rPr lang="en-CA" dirty="0"/>
              <a:t>is</a:t>
            </a:r>
            <a:r>
              <a:rPr lang="en" dirty="0"/>
              <a:t> a Strong Indicator</a:t>
            </a:r>
            <a:endParaRPr dirty="0"/>
          </a:p>
        </p:txBody>
      </p:sp>
      <p:sp>
        <p:nvSpPr>
          <p:cNvPr id="168" name="Google Shape;168;p19"/>
          <p:cNvSpPr txBox="1"/>
          <p:nvPr/>
        </p:nvSpPr>
        <p:spPr>
          <a:xfrm>
            <a:off x="1150200" y="4183470"/>
            <a:ext cx="6843600" cy="57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Nunito" panose="020B0604020202020204" charset="0"/>
                <a:ea typeface="Calibri"/>
                <a:cs typeface="Calibri"/>
                <a:sym typeface="Calibri"/>
              </a:rPr>
              <a:t>Visualization of the </a:t>
            </a:r>
            <a:r>
              <a:rPr lang="en" b="1" dirty="0">
                <a:latin typeface="Nunito" panose="020B0604020202020204" charset="0"/>
                <a:ea typeface="Calibri"/>
                <a:cs typeface="Calibri"/>
                <a:sym typeface="Calibri"/>
              </a:rPr>
              <a:t>higher spending by lower year students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Nunito" panose="020B0604020202020204" charset="0"/>
                <a:ea typeface="Calibri"/>
                <a:cs typeface="Calibri"/>
                <a:sym typeface="Calibri"/>
              </a:rPr>
              <a:t>Median difference of $18.75 </a:t>
            </a:r>
            <a:r>
              <a:rPr lang="en-CA" dirty="0">
                <a:latin typeface="Nunito" panose="020B0604020202020204" charset="0"/>
                <a:ea typeface="Calibri"/>
                <a:cs typeface="Calibri"/>
                <a:sym typeface="Calibri"/>
              </a:rPr>
              <a:t>per customer per month</a:t>
            </a:r>
            <a:endParaRPr lang="en" dirty="0"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0D3C-4306-4DF9-B7E5-76D68AE9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Criteria for Recommendations – 3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44B5-23A9-47C8-B253-78CD82FD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1" y="1647371"/>
            <a:ext cx="7842931" cy="2600829"/>
          </a:xfrm>
        </p:spPr>
        <p:txBody>
          <a:bodyPr numCol="1"/>
          <a:lstStyle/>
          <a:p>
            <a:pPr marL="48895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CA" dirty="0"/>
              <a:t>Bias decision towards offerings that are </a:t>
            </a:r>
            <a:r>
              <a:rPr lang="en-CA" b="1" dirty="0"/>
              <a:t>relatively easy to control and are inexpensive</a:t>
            </a:r>
            <a:endParaRPr lang="en-CA" dirty="0"/>
          </a:p>
          <a:p>
            <a:pPr marL="9461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CA" dirty="0">
                <a:latin typeface="Nunito" panose="020B0604020202020204" charset="0"/>
              </a:rPr>
              <a:t>I.e. Clean restrooms are easier to control and cheaper vs. installing larger screens</a:t>
            </a:r>
          </a:p>
          <a:p>
            <a:pPr marL="488950" lvl="0" indent="-342900">
              <a:lnSpc>
                <a:spcPct val="100000"/>
              </a:lnSpc>
              <a:buFont typeface="+mj-lt"/>
              <a:buAutoNum type="arabicPeriod"/>
            </a:pPr>
            <a:endParaRPr lang="en-CA" dirty="0"/>
          </a:p>
          <a:p>
            <a:pPr marL="48895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CA" dirty="0"/>
              <a:t>If a certain </a:t>
            </a:r>
            <a:r>
              <a:rPr lang="en-CA" b="1" dirty="0"/>
              <a:t>customer brings in more revenue</a:t>
            </a:r>
            <a:r>
              <a:rPr lang="en-CA" dirty="0"/>
              <a:t>, their </a:t>
            </a:r>
            <a:r>
              <a:rPr lang="en-CA" b="1" dirty="0"/>
              <a:t>preferences</a:t>
            </a:r>
            <a:r>
              <a:rPr lang="en-CA" dirty="0"/>
              <a:t> are </a:t>
            </a:r>
            <a:r>
              <a:rPr lang="en-CA" b="1" dirty="0"/>
              <a:t>more important </a:t>
            </a:r>
            <a:r>
              <a:rPr lang="en-CA" dirty="0"/>
              <a:t>than a lower spending customer </a:t>
            </a:r>
          </a:p>
          <a:p>
            <a:pPr marL="488950" lvl="0" indent="-342900">
              <a:lnSpc>
                <a:spcPct val="100000"/>
              </a:lnSpc>
              <a:buFont typeface="+mj-lt"/>
              <a:buAutoNum type="arabicPeriod"/>
            </a:pPr>
            <a:endParaRPr lang="en-CA" dirty="0"/>
          </a:p>
          <a:p>
            <a:pPr marL="48895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CA" dirty="0"/>
              <a:t>Lower year students are the </a:t>
            </a:r>
            <a:r>
              <a:rPr lang="en-CA" b="1" dirty="0"/>
              <a:t>ideal target </a:t>
            </a:r>
            <a:r>
              <a:rPr lang="en-CA" dirty="0"/>
              <a:t>market because they have </a:t>
            </a:r>
            <a:r>
              <a:rPr lang="en-CA" b="1" dirty="0"/>
              <a:t>spending </a:t>
            </a:r>
            <a:r>
              <a:rPr lang="en-CA" dirty="0"/>
              <a:t>compared to upper year students and will be residing in the university town longer than upper year students. </a:t>
            </a:r>
          </a:p>
          <a:p>
            <a:pPr marL="9461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CA" dirty="0">
                <a:latin typeface="Nunito" panose="020B0604020202020204" charset="0"/>
              </a:rPr>
              <a:t>By </a:t>
            </a:r>
            <a:r>
              <a:rPr lang="en-CA" b="1" dirty="0">
                <a:latin typeface="Nunito" panose="020B0604020202020204" charset="0"/>
              </a:rPr>
              <a:t>improving the experience </a:t>
            </a:r>
            <a:r>
              <a:rPr lang="en-CA" dirty="0">
                <a:latin typeface="Nunito" panose="020B0604020202020204" charset="0"/>
              </a:rPr>
              <a:t>for lower year students, this will translate into having them </a:t>
            </a:r>
            <a:r>
              <a:rPr lang="en-CA" b="1" dirty="0">
                <a:latin typeface="Nunito" panose="020B0604020202020204" charset="0"/>
              </a:rPr>
              <a:t>return </a:t>
            </a:r>
            <a:r>
              <a:rPr lang="en-CA" dirty="0">
                <a:latin typeface="Nunito" panose="020B0604020202020204" charset="0"/>
              </a:rPr>
              <a:t>to the theater </a:t>
            </a:r>
            <a:r>
              <a:rPr lang="en-CA" b="1" dirty="0">
                <a:latin typeface="Nunito" panose="020B0604020202020204" charset="0"/>
              </a:rPr>
              <a:t>as they get older</a:t>
            </a:r>
            <a:endParaRPr lang="en-CA" dirty="0"/>
          </a:p>
          <a:p>
            <a:pPr marL="488950" indent="-342900">
              <a:lnSpc>
                <a:spcPct val="100000"/>
              </a:lnSpc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9788593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1415</Words>
  <Application>Microsoft Office PowerPoint</Application>
  <PresentationFormat>On-screen Show (16:9)</PresentationFormat>
  <Paragraphs>92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Courier New</vt:lpstr>
      <vt:lpstr>Nunito</vt:lpstr>
      <vt:lpstr>Arial</vt:lpstr>
      <vt:lpstr>Shift</vt:lpstr>
      <vt:lpstr>Managerial Recommendations for a College Town Movie Theater</vt:lpstr>
      <vt:lpstr>Overview </vt:lpstr>
      <vt:lpstr>Cleaning and Developing the Data</vt:lpstr>
      <vt:lpstr>Levels of Control of Different Offerings</vt:lpstr>
      <vt:lpstr>Key Demographic Metrics</vt:lpstr>
      <vt:lpstr>Key Demographic Metrics</vt:lpstr>
      <vt:lpstr>University Year is a Strong Indicator  </vt:lpstr>
      <vt:lpstr>University Year is a Strong Indicator</vt:lpstr>
      <vt:lpstr>Criteria for Recommendations – 3 Factors</vt:lpstr>
      <vt:lpstr>Important Findings</vt:lpstr>
      <vt:lpstr>Important Findings - Services and Items</vt:lpstr>
      <vt:lpstr>Important Findings - Information Sources </vt:lpstr>
      <vt:lpstr>Important Findings - Purchasing Tickets</vt:lpstr>
      <vt:lpstr>Recommendations - Services</vt:lpstr>
      <vt:lpstr>Recommendations – Information Source and Purchasing Method</vt:lpstr>
      <vt:lpstr>Recommendations - Loyalty Program</vt:lpstr>
      <vt:lpstr>Risks &amp;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Managerial Recommendations for a College Town Movie Theater</dc:title>
  <dc:creator>Owen Thurston</dc:creator>
  <cp:lastModifiedBy>Dhyey Patel</cp:lastModifiedBy>
  <cp:revision>17</cp:revision>
  <dcterms:modified xsi:type="dcterms:W3CDTF">2020-10-13T17:25:20Z</dcterms:modified>
</cp:coreProperties>
</file>