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exend Dec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LexendDeca-bold.fntdata"/><Relationship Id="rId12" Type="http://schemas.openxmlformats.org/officeDocument/2006/relationships/slide" Target="slides/slide7.xml"/><Relationship Id="rId23" Type="http://schemas.openxmlformats.org/officeDocument/2006/relationships/font" Target="fonts/LexendDe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13aefdaa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13aefdaa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38f9674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38f9674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38f9674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38f9674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38f9674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38f9674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38f9674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38f9674a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350af882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350af88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350af882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350af882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35a54f20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35a54f20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35a54f20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35a54f20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35a54f20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35a54f2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350af88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350af88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35a54f2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35a54f2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350af882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350af882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350af882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350af882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399989e5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399989e5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350af882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350af882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35a54f20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35a54f20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673875" y="679100"/>
            <a:ext cx="4539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Parallel Quick Sort</a:t>
            </a:r>
            <a:endParaRPr/>
          </a:p>
        </p:txBody>
      </p:sp>
      <p:sp>
        <p:nvSpPr>
          <p:cNvPr id="65" name="Google Shape;65;p14"/>
          <p:cNvSpPr txBox="1"/>
          <p:nvPr/>
        </p:nvSpPr>
        <p:spPr>
          <a:xfrm>
            <a:off x="762550" y="2382000"/>
            <a:ext cx="4057500" cy="23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uli"/>
                <a:ea typeface="Muli"/>
                <a:cs typeface="Muli"/>
                <a:sym typeface="Muli"/>
              </a:rPr>
              <a:t>Dhyey Desai</a:t>
            </a:r>
            <a:endParaRPr sz="2400">
              <a:solidFill>
                <a:schemeClr val="lt1"/>
              </a:solidFill>
              <a:latin typeface="Muli"/>
              <a:ea typeface="Muli"/>
              <a:cs typeface="Muli"/>
              <a:sym typeface="Muli"/>
            </a:endParaRPr>
          </a:p>
          <a:p>
            <a:pPr indent="0" lvl="0" marL="0" rtl="0" algn="l">
              <a:spcBef>
                <a:spcPts val="0"/>
              </a:spcBef>
              <a:spcAft>
                <a:spcPts val="0"/>
              </a:spcAft>
              <a:buNone/>
            </a:pPr>
            <a:r>
              <a:rPr lang="en" sz="2400">
                <a:solidFill>
                  <a:schemeClr val="lt1"/>
                </a:solidFill>
                <a:latin typeface="Muli"/>
                <a:ea typeface="Muli"/>
                <a:cs typeface="Muli"/>
                <a:sym typeface="Muli"/>
              </a:rPr>
              <a:t>Darshit Desai</a:t>
            </a:r>
            <a:endParaRPr sz="2400">
              <a:solidFill>
                <a:schemeClr val="lt1"/>
              </a:solidFill>
              <a:latin typeface="Muli"/>
              <a:ea typeface="Muli"/>
              <a:cs typeface="Muli"/>
              <a:sym typeface="Muli"/>
            </a:endParaRPr>
          </a:p>
          <a:p>
            <a:pPr indent="0" lvl="0" marL="0" rtl="0" algn="l">
              <a:spcBef>
                <a:spcPts val="0"/>
              </a:spcBef>
              <a:spcAft>
                <a:spcPts val="0"/>
              </a:spcAft>
              <a:buNone/>
            </a:pPr>
            <a:r>
              <a:rPr lang="en" sz="2400">
                <a:solidFill>
                  <a:schemeClr val="lt1"/>
                </a:solidFill>
                <a:latin typeface="Muli"/>
                <a:ea typeface="Muli"/>
                <a:cs typeface="Muli"/>
                <a:sym typeface="Muli"/>
              </a:rPr>
              <a:t>Lency Lakhani</a:t>
            </a:r>
            <a:endParaRPr sz="2400">
              <a:solidFill>
                <a:schemeClr val="lt1"/>
              </a:solidFill>
              <a:latin typeface="Muli"/>
              <a:ea typeface="Muli"/>
              <a:cs typeface="Muli"/>
              <a:sym typeface="Muli"/>
            </a:endParaRPr>
          </a:p>
          <a:p>
            <a:pPr indent="0" lvl="0" marL="0" rtl="0" algn="l">
              <a:spcBef>
                <a:spcPts val="0"/>
              </a:spcBef>
              <a:spcAft>
                <a:spcPts val="0"/>
              </a:spcAft>
              <a:buNone/>
            </a:pPr>
            <a:r>
              <a:t/>
            </a:r>
            <a:endParaRPr sz="2400">
              <a:solidFill>
                <a:schemeClr val="lt1"/>
              </a:solidFill>
              <a:latin typeface="Muli"/>
              <a:ea typeface="Muli"/>
              <a:cs typeface="Muli"/>
              <a:sym typeface="Muli"/>
            </a:endParaRPr>
          </a:p>
          <a:p>
            <a:pPr indent="0" lvl="0" marL="0" rtl="0" algn="l">
              <a:spcBef>
                <a:spcPts val="0"/>
              </a:spcBef>
              <a:spcAft>
                <a:spcPts val="0"/>
              </a:spcAft>
              <a:buNone/>
            </a:pPr>
            <a:r>
              <a:t/>
            </a:r>
            <a:endParaRPr sz="2400">
              <a:solidFill>
                <a:schemeClr val="lt1"/>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Technical Difficulties</a:t>
            </a:r>
            <a:endParaRPr/>
          </a:p>
        </p:txBody>
      </p:sp>
      <p:sp>
        <p:nvSpPr>
          <p:cNvPr id="124" name="Google Shape;124;p23"/>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 = int[100];</a:t>
            </a:r>
            <a:endParaRPr/>
          </a:p>
          <a:p>
            <a:pPr indent="0" lvl="0" marL="0" rtl="0" algn="l">
              <a:spcBef>
                <a:spcPts val="600"/>
              </a:spcBef>
              <a:spcAft>
                <a:spcPts val="0"/>
              </a:spcAft>
              <a:buNone/>
            </a:pPr>
            <a:r>
              <a:rPr lang="en"/>
              <a:t>N = 6;</a:t>
            </a:r>
            <a:endParaRPr/>
          </a:p>
          <a:p>
            <a:pPr indent="-381000" lvl="0" marL="457200" rtl="0" algn="l">
              <a:spcBef>
                <a:spcPts val="600"/>
              </a:spcBef>
              <a:spcAft>
                <a:spcPts val="0"/>
              </a:spcAft>
              <a:buSzPts val="2400"/>
              <a:buChar char="⬡"/>
            </a:pPr>
            <a:r>
              <a:rPr lang="en"/>
              <a:t>Then, to divide subarray for each processor we will do 100 / 6 which is nearly to 16.</a:t>
            </a:r>
            <a:endParaRPr/>
          </a:p>
          <a:p>
            <a:pPr indent="-381000" lvl="0" marL="457200" rtl="0" algn="l">
              <a:spcBef>
                <a:spcPts val="0"/>
              </a:spcBef>
              <a:spcAft>
                <a:spcPts val="0"/>
              </a:spcAft>
              <a:buSzPts val="2400"/>
              <a:buChar char="⬡"/>
            </a:pPr>
            <a:r>
              <a:rPr lang="en"/>
              <a:t>But, there are still 4 elements which are not sort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Solution</a:t>
            </a:r>
            <a:endParaRPr/>
          </a:p>
        </p:txBody>
      </p:sp>
      <p:pic>
        <p:nvPicPr>
          <p:cNvPr id="130" name="Google Shape;130;p24"/>
          <p:cNvPicPr preferRelativeResize="0"/>
          <p:nvPr/>
        </p:nvPicPr>
        <p:blipFill>
          <a:blip r:embed="rId3">
            <a:alphaModFix/>
          </a:blip>
          <a:stretch>
            <a:fillRect/>
          </a:stretch>
        </p:blipFill>
        <p:spPr>
          <a:xfrm>
            <a:off x="580550" y="1318650"/>
            <a:ext cx="7143750" cy="1438275"/>
          </a:xfrm>
          <a:prstGeom prst="rect">
            <a:avLst/>
          </a:prstGeom>
          <a:noFill/>
          <a:ln>
            <a:noFill/>
          </a:ln>
        </p:spPr>
      </p:pic>
      <p:pic>
        <p:nvPicPr>
          <p:cNvPr id="131" name="Google Shape;131;p24"/>
          <p:cNvPicPr preferRelativeResize="0"/>
          <p:nvPr/>
        </p:nvPicPr>
        <p:blipFill>
          <a:blip r:embed="rId4">
            <a:alphaModFix/>
          </a:blip>
          <a:stretch>
            <a:fillRect/>
          </a:stretch>
        </p:blipFill>
        <p:spPr>
          <a:xfrm>
            <a:off x="152400" y="3137925"/>
            <a:ext cx="8839200" cy="13314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Another Solution</a:t>
            </a:r>
            <a:endParaRPr/>
          </a:p>
        </p:txBody>
      </p:sp>
      <p:sp>
        <p:nvSpPr>
          <p:cNvPr id="137" name="Google Shape;137;p2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Each processor start partitioning of their respective subarray with use of pivot. </a:t>
            </a:r>
            <a:endParaRPr/>
          </a:p>
          <a:p>
            <a:pPr indent="-381000" lvl="0" marL="457200" rtl="0" algn="l">
              <a:spcBef>
                <a:spcPts val="0"/>
              </a:spcBef>
              <a:spcAft>
                <a:spcPts val="0"/>
              </a:spcAft>
              <a:buSzPts val="2400"/>
              <a:buChar char="⬡"/>
            </a:pPr>
            <a:r>
              <a:rPr lang="en"/>
              <a:t>Send one part of data to another processor and again start partitioning on another part.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Solution</a:t>
            </a:r>
            <a:endParaRPr/>
          </a:p>
        </p:txBody>
      </p:sp>
      <p:pic>
        <p:nvPicPr>
          <p:cNvPr id="143" name="Google Shape;143;p26"/>
          <p:cNvPicPr preferRelativeResize="0"/>
          <p:nvPr/>
        </p:nvPicPr>
        <p:blipFill>
          <a:blip r:embed="rId3">
            <a:alphaModFix/>
          </a:blip>
          <a:stretch>
            <a:fillRect/>
          </a:stretch>
        </p:blipFill>
        <p:spPr>
          <a:xfrm>
            <a:off x="872500" y="1539075"/>
            <a:ext cx="7553325" cy="263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Shortcomings</a:t>
            </a:r>
            <a:endParaRPr/>
          </a:p>
        </p:txBody>
      </p:sp>
      <p:sp>
        <p:nvSpPr>
          <p:cNvPr id="149" name="Google Shape;149;p27"/>
          <p:cNvSpPr txBox="1"/>
          <p:nvPr>
            <p:ph idx="1" type="body"/>
          </p:nvPr>
        </p:nvSpPr>
        <p:spPr>
          <a:xfrm>
            <a:off x="580550" y="1352550"/>
            <a:ext cx="79548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Limited Parallelism: </a:t>
            </a:r>
            <a:endParaRPr/>
          </a:p>
          <a:p>
            <a:pPr indent="0" lvl="0" marL="0" rtl="0" algn="l">
              <a:spcBef>
                <a:spcPts val="600"/>
              </a:spcBef>
              <a:spcAft>
                <a:spcPts val="0"/>
              </a:spcAft>
              <a:buNone/>
            </a:pPr>
            <a:r>
              <a:rPr lang="en"/>
              <a:t>Depending on the nature of the dataset, achieving high parallelism might be challenging. Certain datasets may not partition well, limiting the efficiency gains from parallel processing.</a:t>
            </a:r>
            <a:endParaRPr/>
          </a:p>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Shortcomings</a:t>
            </a:r>
            <a:endParaRPr/>
          </a:p>
        </p:txBody>
      </p:sp>
      <p:sp>
        <p:nvSpPr>
          <p:cNvPr id="155" name="Google Shape;155;p28"/>
          <p:cNvSpPr txBox="1"/>
          <p:nvPr>
            <p:ph idx="1" type="body"/>
          </p:nvPr>
        </p:nvSpPr>
        <p:spPr>
          <a:xfrm>
            <a:off x="580550" y="1352550"/>
            <a:ext cx="70620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Overhead: Introducing parallelism comes with overhead, including communication between processors and potential contention for shared resources. In some cases, this overhead may offset the benefits of parallelization for small datasets.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Shortcomings</a:t>
            </a:r>
            <a:endParaRPr/>
          </a:p>
        </p:txBody>
      </p:sp>
      <p:sp>
        <p:nvSpPr>
          <p:cNvPr id="161" name="Google Shape;161;p29"/>
          <p:cNvSpPr txBox="1"/>
          <p:nvPr>
            <p:ph idx="1" type="body"/>
          </p:nvPr>
        </p:nvSpPr>
        <p:spPr>
          <a:xfrm>
            <a:off x="580550" y="1352550"/>
            <a:ext cx="78675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Dependency on Processor Count:</a:t>
            </a:r>
            <a:endParaRPr/>
          </a:p>
          <a:p>
            <a:pPr indent="0" lvl="0" marL="0" rtl="0" algn="l">
              <a:spcBef>
                <a:spcPts val="600"/>
              </a:spcBef>
              <a:spcAft>
                <a:spcPts val="0"/>
              </a:spcAft>
              <a:buNone/>
            </a:pPr>
            <a:r>
              <a:rPr lang="en"/>
              <a:t>The performance of the parallel QuickSort implementation could be sensitive to the number of available processors. If the number of processors is not optimal or changes dynamically, the efficiency of the parallelization strategy may be affected.</a:t>
            </a:r>
            <a:endParaRPr/>
          </a:p>
          <a:p>
            <a:pPr indent="0" lvl="0" marL="0" rtl="0" algn="l">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a:t>
            </a:r>
            <a:endParaRPr/>
          </a:p>
        </p:txBody>
      </p:sp>
      <p:sp>
        <p:nvSpPr>
          <p:cNvPr id="167" name="Google Shape;167;p30"/>
          <p:cNvSpPr txBox="1"/>
          <p:nvPr>
            <p:ph idx="1" type="body"/>
          </p:nvPr>
        </p:nvSpPr>
        <p:spPr>
          <a:xfrm>
            <a:off x="580550" y="1352550"/>
            <a:ext cx="81060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900"/>
              <a:t>In concluding our exploration of Parallel QuickSort, we've witnessed its prowess in accelerating the sorting of extensive datasets. </a:t>
            </a:r>
            <a:endParaRPr sz="1900"/>
          </a:p>
          <a:p>
            <a:pPr indent="0" lvl="0" marL="0" rtl="0" algn="l">
              <a:spcBef>
                <a:spcPts val="600"/>
              </a:spcBef>
              <a:spcAft>
                <a:spcPts val="0"/>
              </a:spcAft>
              <a:buNone/>
            </a:pPr>
            <a:r>
              <a:t/>
            </a:r>
            <a:endParaRPr sz="1900"/>
          </a:p>
          <a:p>
            <a:pPr indent="0" lvl="0" marL="0" rtl="0" algn="l">
              <a:spcBef>
                <a:spcPts val="600"/>
              </a:spcBef>
              <a:spcAft>
                <a:spcPts val="0"/>
              </a:spcAft>
              <a:buNone/>
            </a:pPr>
            <a:r>
              <a:rPr lang="en" sz="1900"/>
              <a:t>Key Takeaways:</a:t>
            </a:r>
            <a:endParaRPr sz="1900"/>
          </a:p>
          <a:p>
            <a:pPr indent="0" lvl="0" marL="0" rtl="0" algn="l">
              <a:spcBef>
                <a:spcPts val="600"/>
              </a:spcBef>
              <a:spcAft>
                <a:spcPts val="0"/>
              </a:spcAft>
              <a:buNone/>
            </a:pPr>
            <a:r>
              <a:rPr lang="en" sz="1900"/>
              <a:t>Strengths: Speed, scalability, and adaptability make Parallel QuickSort effective for high-performance sorting tasks.</a:t>
            </a:r>
            <a:endParaRPr sz="1900"/>
          </a:p>
          <a:p>
            <a:pPr indent="0" lvl="0" marL="0" rtl="0" algn="l">
              <a:spcBef>
                <a:spcPts val="600"/>
              </a:spcBef>
              <a:spcAft>
                <a:spcPts val="0"/>
              </a:spcAft>
              <a:buNone/>
            </a:pPr>
            <a:r>
              <a:rPr lang="en" sz="1900"/>
              <a:t>Challenges: Load imbalance and communication overhead demand careful consideration in optimizing its performance.</a:t>
            </a:r>
            <a:endParaRPr sz="1900"/>
          </a:p>
          <a:p>
            <a:pPr indent="0" lvl="0" marL="0" rtl="0" algn="l">
              <a:spcBef>
                <a:spcPts val="600"/>
              </a:spcBef>
              <a:spcAft>
                <a:spcPts val="0"/>
              </a:spcAft>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Quick Sort - Analogy	</a:t>
            </a:r>
            <a:endParaRPr/>
          </a:p>
        </p:txBody>
      </p:sp>
      <p:sp>
        <p:nvSpPr>
          <p:cNvPr id="71" name="Google Shape;71;p15"/>
          <p:cNvSpPr txBox="1"/>
          <p:nvPr>
            <p:ph idx="1" type="body"/>
          </p:nvPr>
        </p:nvSpPr>
        <p:spPr>
          <a:xfrm>
            <a:off x="580550" y="1340625"/>
            <a:ext cx="81420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You know how sorting is like tidying up a messy room, but for computers? </a:t>
            </a:r>
            <a:endParaRPr/>
          </a:p>
          <a:p>
            <a:pPr indent="0" lvl="0" marL="0" rtl="0" algn="l">
              <a:spcBef>
                <a:spcPts val="600"/>
              </a:spcBef>
              <a:spcAft>
                <a:spcPts val="0"/>
              </a:spcAft>
              <a:buNone/>
            </a:pPr>
            <a:r>
              <a:rPr lang="en"/>
              <a:t>Well, imagine you have this super cool way, QuickSort, to do it fast. But as things get bigger (like a crazy huge closet), QuickSort by itself can get a bit slow. That's where the idea of Parallel QuickSort comes in.</a:t>
            </a:r>
            <a:endParaRPr/>
          </a:p>
          <a:p>
            <a:pPr indent="0" lvl="0" marL="0" rtl="0" algn="l">
              <a:spcBef>
                <a:spcPts val="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Problem:</a:t>
            </a:r>
            <a:endParaRPr/>
          </a:p>
        </p:txBody>
      </p:sp>
      <p:sp>
        <p:nvSpPr>
          <p:cNvPr id="77" name="Google Shape;77;p16"/>
          <p:cNvSpPr txBox="1"/>
          <p:nvPr>
            <p:ph idx="1" type="body"/>
          </p:nvPr>
        </p:nvSpPr>
        <p:spPr>
          <a:xfrm>
            <a:off x="580550" y="1173525"/>
            <a:ext cx="83091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QuickSort is a well-known sorting algorithm due to its average-case time complexity of O(n log n). </a:t>
            </a:r>
            <a:endParaRPr/>
          </a:p>
          <a:p>
            <a:pPr indent="0" lvl="0" marL="0" rtl="0" algn="l">
              <a:spcBef>
                <a:spcPts val="600"/>
              </a:spcBef>
              <a:spcAft>
                <a:spcPts val="0"/>
              </a:spcAft>
              <a:buNone/>
            </a:pPr>
            <a:r>
              <a:rPr lang="en"/>
              <a:t>However, as datasets grow in size, sequential QuickSort may face performance challenges. </a:t>
            </a:r>
            <a:endParaRPr/>
          </a:p>
          <a:p>
            <a:pPr indent="0" lvl="0" marL="0" rtl="0" algn="l">
              <a:spcBef>
                <a:spcPts val="600"/>
              </a:spcBef>
              <a:spcAft>
                <a:spcPts val="0"/>
              </a:spcAft>
              <a:buNone/>
            </a:pPr>
            <a:r>
              <a:rPr lang="en"/>
              <a:t>Motivated by the need for efficient sorting in high-performance computing, we explore the parallelization of QuickSort to take advantage of multiple processing units and accelerate the sorting 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80550" y="12242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Problem  - Analogy:</a:t>
            </a:r>
            <a:endParaRPr/>
          </a:p>
        </p:txBody>
      </p:sp>
      <p:sp>
        <p:nvSpPr>
          <p:cNvPr id="83" name="Google Shape;83;p17"/>
          <p:cNvSpPr txBox="1"/>
          <p:nvPr>
            <p:ph idx="1" type="body"/>
          </p:nvPr>
        </p:nvSpPr>
        <p:spPr>
          <a:xfrm>
            <a:off x="536850" y="846300"/>
            <a:ext cx="8070300" cy="345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You're organizing a big pile of books. Instead of sorting them one by one, you can split the pile among friends. Each friend sorts their stack independently, and when everyone's done, you just combine the sorted stacks.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It takes advantage of many hands working at the same time, making the whole sorting job much faster, especially when you're dealing with a massive book collection.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Problem:</a:t>
            </a:r>
            <a:endParaRPr/>
          </a:p>
        </p:txBody>
      </p:sp>
      <p:sp>
        <p:nvSpPr>
          <p:cNvPr id="89" name="Google Shape;89;p18"/>
          <p:cNvSpPr txBox="1"/>
          <p:nvPr>
            <p:ph idx="1" type="body"/>
          </p:nvPr>
        </p:nvSpPr>
        <p:spPr>
          <a:xfrm>
            <a:off x="580550" y="1352550"/>
            <a:ext cx="81573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We chose C++ for implementing the parallel QuickSort algorithm due to its powerful features, efficient memory management, and support for low-level programming constructs, which are essential for optimizing parallel algorithms and achieving high performance in computational tasks.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MPI Commands:	</a:t>
            </a:r>
            <a:endParaRPr/>
          </a:p>
        </p:txBody>
      </p:sp>
      <p:sp>
        <p:nvSpPr>
          <p:cNvPr id="95" name="Google Shape;95;p19"/>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t>MPI_Init: Used for initializing the MPI environment.</a:t>
            </a:r>
            <a:endParaRPr sz="1500"/>
          </a:p>
          <a:p>
            <a:pPr indent="0" lvl="0" marL="0" rtl="0" algn="l">
              <a:spcBef>
                <a:spcPts val="600"/>
              </a:spcBef>
              <a:spcAft>
                <a:spcPts val="0"/>
              </a:spcAft>
              <a:buNone/>
            </a:pPr>
            <a:r>
              <a:rPr lang="en" sz="1500"/>
              <a:t>MPI_Comm_rank: Retrieves the rank of the calling process.</a:t>
            </a:r>
            <a:endParaRPr sz="1500"/>
          </a:p>
          <a:p>
            <a:pPr indent="0" lvl="0" marL="0" rtl="0" algn="l">
              <a:spcBef>
                <a:spcPts val="600"/>
              </a:spcBef>
              <a:spcAft>
                <a:spcPts val="0"/>
              </a:spcAft>
              <a:buNone/>
            </a:pPr>
            <a:r>
              <a:rPr lang="en" sz="1500"/>
              <a:t>MPI_Comm_size:Retrieves the size of the communicator</a:t>
            </a:r>
            <a:endParaRPr sz="1500"/>
          </a:p>
          <a:p>
            <a:pPr indent="0" lvl="0" marL="0" rtl="0" algn="l">
              <a:spcBef>
                <a:spcPts val="600"/>
              </a:spcBef>
              <a:spcAft>
                <a:spcPts val="0"/>
              </a:spcAft>
              <a:buNone/>
            </a:pPr>
            <a:r>
              <a:t/>
            </a:r>
            <a:endParaRPr sz="1500"/>
          </a:p>
        </p:txBody>
      </p:sp>
      <p:pic>
        <p:nvPicPr>
          <p:cNvPr id="96" name="Google Shape;96;p19"/>
          <p:cNvPicPr preferRelativeResize="0"/>
          <p:nvPr/>
        </p:nvPicPr>
        <p:blipFill>
          <a:blip r:embed="rId3">
            <a:alphaModFix/>
          </a:blip>
          <a:stretch>
            <a:fillRect/>
          </a:stretch>
        </p:blipFill>
        <p:spPr>
          <a:xfrm>
            <a:off x="580557" y="2726532"/>
            <a:ext cx="6278450" cy="190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MPI Commands:	</a:t>
            </a:r>
            <a:endParaRPr/>
          </a:p>
        </p:txBody>
      </p:sp>
      <p:sp>
        <p:nvSpPr>
          <p:cNvPr id="102" name="Google Shape;102;p20"/>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MPI Send: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MPI </a:t>
            </a:r>
            <a:r>
              <a:rPr lang="en"/>
              <a:t>Receive</a:t>
            </a:r>
            <a:r>
              <a:rPr lang="en"/>
              <a:t>:</a:t>
            </a:r>
            <a:endParaRPr/>
          </a:p>
          <a:p>
            <a:pPr indent="0" lvl="0" marL="0" rtl="0" algn="l">
              <a:spcBef>
                <a:spcPts val="600"/>
              </a:spcBef>
              <a:spcAft>
                <a:spcPts val="0"/>
              </a:spcAft>
              <a:buNone/>
            </a:pPr>
            <a:r>
              <a:t/>
            </a:r>
            <a:endParaRPr/>
          </a:p>
        </p:txBody>
      </p:sp>
      <p:pic>
        <p:nvPicPr>
          <p:cNvPr id="103" name="Google Shape;103;p20"/>
          <p:cNvPicPr preferRelativeResize="0"/>
          <p:nvPr/>
        </p:nvPicPr>
        <p:blipFill>
          <a:blip r:embed="rId3">
            <a:alphaModFix/>
          </a:blip>
          <a:stretch>
            <a:fillRect/>
          </a:stretch>
        </p:blipFill>
        <p:spPr>
          <a:xfrm>
            <a:off x="580550" y="1877350"/>
            <a:ext cx="6371649" cy="600125"/>
          </a:xfrm>
          <a:prstGeom prst="rect">
            <a:avLst/>
          </a:prstGeom>
          <a:noFill/>
          <a:ln>
            <a:noFill/>
          </a:ln>
        </p:spPr>
      </p:pic>
      <p:pic>
        <p:nvPicPr>
          <p:cNvPr id="104" name="Google Shape;104;p20"/>
          <p:cNvPicPr preferRelativeResize="0"/>
          <p:nvPr/>
        </p:nvPicPr>
        <p:blipFill>
          <a:blip r:embed="rId4">
            <a:alphaModFix/>
          </a:blip>
          <a:stretch>
            <a:fillRect/>
          </a:stretch>
        </p:blipFill>
        <p:spPr>
          <a:xfrm>
            <a:off x="665575" y="3341975"/>
            <a:ext cx="6994200" cy="50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MPI Commands:</a:t>
            </a:r>
            <a:endParaRPr/>
          </a:p>
        </p:txBody>
      </p:sp>
      <p:sp>
        <p:nvSpPr>
          <p:cNvPr id="110" name="Google Shape;110;p21"/>
          <p:cNvSpPr txBox="1"/>
          <p:nvPr>
            <p:ph idx="1" type="body"/>
          </p:nvPr>
        </p:nvSpPr>
        <p:spPr>
          <a:xfrm>
            <a:off x="580550" y="1352550"/>
            <a:ext cx="82170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MPI_Wtime:</a:t>
            </a:r>
            <a:endParaRPr sz="1800"/>
          </a:p>
          <a:p>
            <a:pPr indent="0" lvl="0" marL="0" rtl="0" algn="l">
              <a:spcBef>
                <a:spcPts val="600"/>
              </a:spcBef>
              <a:spcAft>
                <a:spcPts val="0"/>
              </a:spcAft>
              <a:buNone/>
            </a:pPr>
            <a:r>
              <a:rPr lang="en" sz="1800"/>
              <a:t>Returns an elapsed time on the calling processor. Used for measuring the execution time of the program.</a:t>
            </a:r>
            <a:endParaRPr sz="1800"/>
          </a:p>
          <a:p>
            <a:pPr indent="0" lvl="0" marL="0" rtl="0" algn="l">
              <a:spcBef>
                <a:spcPts val="600"/>
              </a:spcBef>
              <a:spcAft>
                <a:spcPts val="0"/>
              </a:spcAft>
              <a:buNone/>
            </a:pPr>
            <a:r>
              <a:rPr lang="en" sz="1800"/>
              <a:t>MPI_Finalize:</a:t>
            </a:r>
            <a:endParaRPr sz="1800"/>
          </a:p>
          <a:p>
            <a:pPr indent="0" lvl="0" marL="0" rtl="0" algn="l">
              <a:spcBef>
                <a:spcPts val="600"/>
              </a:spcBef>
              <a:spcAft>
                <a:spcPts val="0"/>
              </a:spcAft>
              <a:buNone/>
            </a:pPr>
            <a:r>
              <a:rPr lang="en" sz="1800"/>
              <a:t>Finalizes the MPI environment, indicating that the program has finished using MPI.</a:t>
            </a:r>
            <a:endParaRPr sz="1800"/>
          </a:p>
        </p:txBody>
      </p:sp>
      <p:pic>
        <p:nvPicPr>
          <p:cNvPr id="111" name="Google Shape;111;p21"/>
          <p:cNvPicPr preferRelativeResize="0"/>
          <p:nvPr/>
        </p:nvPicPr>
        <p:blipFill>
          <a:blip r:embed="rId3">
            <a:alphaModFix/>
          </a:blip>
          <a:stretch>
            <a:fillRect/>
          </a:stretch>
        </p:blipFill>
        <p:spPr>
          <a:xfrm>
            <a:off x="889475" y="3611163"/>
            <a:ext cx="3166675" cy="569125"/>
          </a:xfrm>
          <a:prstGeom prst="rect">
            <a:avLst/>
          </a:prstGeom>
          <a:noFill/>
          <a:ln>
            <a:noFill/>
          </a:ln>
        </p:spPr>
      </p:pic>
      <p:pic>
        <p:nvPicPr>
          <p:cNvPr id="112" name="Google Shape;112;p21"/>
          <p:cNvPicPr preferRelativeResize="0"/>
          <p:nvPr/>
        </p:nvPicPr>
        <p:blipFill>
          <a:blip r:embed="rId4">
            <a:alphaModFix/>
          </a:blip>
          <a:stretch>
            <a:fillRect/>
          </a:stretch>
        </p:blipFill>
        <p:spPr>
          <a:xfrm>
            <a:off x="4572000" y="3569500"/>
            <a:ext cx="2642425" cy="65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Technical Difficulties:	</a:t>
            </a:r>
            <a:endParaRPr/>
          </a:p>
        </p:txBody>
      </p:sp>
      <p:sp>
        <p:nvSpPr>
          <p:cNvPr id="118" name="Google Shape;118;p22"/>
          <p:cNvSpPr txBox="1"/>
          <p:nvPr>
            <p:ph idx="1" type="body"/>
          </p:nvPr>
        </p:nvSpPr>
        <p:spPr>
          <a:xfrm>
            <a:off x="580550" y="1352550"/>
            <a:ext cx="76287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One of the challenges we encountered in parallelizing the QuickSort algorithm was efficiently dividing the array among different processors. The task was to ensure that each processor received a manageable sub-array for sorting without introducing unnecessary overhead.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