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33197A4-156E-45AE-B10B-782393B24410}">
  <a:tblStyle styleId="{233197A4-156E-45AE-B10B-782393B244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e300fb4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e300fb4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Ashish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e300fb4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e300fb4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e300fb432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e300fb432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e300fb43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e300fb43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Shourya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e300fb43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e300fb43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Shourya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e300fb432_2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e300fb432_2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Optimization for Netflix Stock Price Prediction</a:t>
            </a:r>
            <a:endParaRPr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45A5FDD-0B81-D2B6-2EFC-E20E80A33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Shourya Mukherjee, </a:t>
            </a:r>
            <a:r>
              <a:rPr lang="en-US" dirty="0" err="1"/>
              <a:t>Snehashish</a:t>
            </a:r>
            <a:r>
              <a:rPr lang="en-US" dirty="0"/>
              <a:t> Reddy Manda, Dhiren </a:t>
            </a:r>
            <a:r>
              <a:rPr lang="en-US" dirty="0" err="1"/>
              <a:t>Gangishetty</a:t>
            </a:r>
            <a:r>
              <a:rPr lang="en-US" dirty="0"/>
              <a:t>, Girish </a:t>
            </a:r>
            <a:r>
              <a:rPr lang="en-US" dirty="0" err="1"/>
              <a:t>Rengadurai</a:t>
            </a:r>
            <a:r>
              <a:rPr lang="en-US" dirty="0"/>
              <a:t>, Dhyey Shah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60" name="Google Shape;60;p14" title="Screenshot 2025-04-22 at 11.25.4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786424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227150" y="1989125"/>
            <a:ext cx="30570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3C78D8"/>
                </a:solidFill>
              </a:rPr>
              <a:t>Number of titles in the IMDB database added to Netflix per month</a:t>
            </a:r>
            <a:endParaRPr sz="1500" b="1">
              <a:solidFill>
                <a:srgbClr val="3C78D8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236425" y="3248825"/>
            <a:ext cx="30570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FF0000"/>
                </a:solidFill>
              </a:rPr>
              <a:t>Displays the stock price at the beginning of the first day of each month.</a:t>
            </a:r>
            <a:endParaRPr sz="15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68" name="Google Shape;68;p15" title="Screenshot 2025-04-22 at 11.26.1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679073" cy="37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284050" y="3122600"/>
            <a:ext cx="30570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6AA84F"/>
                </a:solidFill>
              </a:rPr>
              <a:t>Filters only titles that have IMDB score greater than 8.0</a:t>
            </a:r>
            <a:endParaRPr sz="1500" b="1">
              <a:solidFill>
                <a:srgbClr val="6AA84F"/>
              </a:solidFill>
            </a:endParaRPr>
          </a:p>
        </p:txBody>
      </p:sp>
      <p:cxnSp>
        <p:nvCxnSpPr>
          <p:cNvPr id="70" name="Google Shape;70;p15"/>
          <p:cNvCxnSpPr/>
          <p:nvPr/>
        </p:nvCxnSpPr>
        <p:spPr>
          <a:xfrm rot="10800000">
            <a:off x="4630800" y="2859500"/>
            <a:ext cx="3900" cy="1190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71;p15"/>
          <p:cNvSpPr txBox="1"/>
          <p:nvPr/>
        </p:nvSpPr>
        <p:spPr>
          <a:xfrm>
            <a:off x="3579575" y="2522525"/>
            <a:ext cx="15735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</a:rPr>
              <a:t>Breaking Bad (9.5)</a:t>
            </a:r>
            <a:endParaRPr sz="1200" b="1">
              <a:solidFill>
                <a:srgbClr val="FF0000"/>
              </a:solidFill>
            </a:endParaRPr>
          </a:p>
        </p:txBody>
      </p:sp>
      <p:cxnSp>
        <p:nvCxnSpPr>
          <p:cNvPr id="72" name="Google Shape;72;p15"/>
          <p:cNvCxnSpPr/>
          <p:nvPr/>
        </p:nvCxnSpPr>
        <p:spPr>
          <a:xfrm rot="10800000">
            <a:off x="5535675" y="2602325"/>
            <a:ext cx="3900" cy="1190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" name="Google Shape;73;p15"/>
          <p:cNvSpPr txBox="1"/>
          <p:nvPr/>
        </p:nvSpPr>
        <p:spPr>
          <a:xfrm>
            <a:off x="4941650" y="2265350"/>
            <a:ext cx="1144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</a:rPr>
              <a:t>Sherlock (9.1)</a:t>
            </a:r>
            <a:endParaRPr sz="1100" b="1">
              <a:solidFill>
                <a:srgbClr val="FF0000"/>
              </a:solidFill>
            </a:endParaRPr>
          </a:p>
        </p:txBody>
      </p:sp>
      <p:cxnSp>
        <p:nvCxnSpPr>
          <p:cNvPr id="74" name="Google Shape;74;p15"/>
          <p:cNvCxnSpPr/>
          <p:nvPr/>
        </p:nvCxnSpPr>
        <p:spPr>
          <a:xfrm rot="10800000" flipH="1">
            <a:off x="6828750" y="1764350"/>
            <a:ext cx="1200" cy="60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/>
          <p:nvPr/>
        </p:nvSpPr>
        <p:spPr>
          <a:xfrm>
            <a:off x="6002825" y="1612025"/>
            <a:ext cx="11448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</a:rPr>
              <a:t>Attack on Titan (9.1)</a:t>
            </a:r>
            <a:endParaRPr sz="1100" b="1">
              <a:solidFill>
                <a:srgbClr val="FF0000"/>
              </a:solidFill>
            </a:endParaRPr>
          </a:p>
        </p:txBody>
      </p:sp>
      <p:cxnSp>
        <p:nvCxnSpPr>
          <p:cNvPr id="76" name="Google Shape;76;p15"/>
          <p:cNvCxnSpPr/>
          <p:nvPr/>
        </p:nvCxnSpPr>
        <p:spPr>
          <a:xfrm rot="10800000" flipH="1">
            <a:off x="6550500" y="2909150"/>
            <a:ext cx="1200" cy="607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7" name="Google Shape;77;p15"/>
          <p:cNvSpPr txBox="1"/>
          <p:nvPr/>
        </p:nvSpPr>
        <p:spPr>
          <a:xfrm>
            <a:off x="6550500" y="3053225"/>
            <a:ext cx="1102200" cy="2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</a:rPr>
              <a:t>LOTR: Return of the King (9.0)</a:t>
            </a:r>
            <a:endParaRPr sz="11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4296848" y="2738157"/>
            <a:ext cx="1858200" cy="37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Logistic Regression</a:t>
            </a:r>
            <a:endParaRPr sz="1300" b="1"/>
          </a:p>
        </p:txBody>
      </p:sp>
      <p:sp>
        <p:nvSpPr>
          <p:cNvPr id="84" name="Google Shape;84;p16"/>
          <p:cNvSpPr/>
          <p:nvPr/>
        </p:nvSpPr>
        <p:spPr>
          <a:xfrm>
            <a:off x="2244173" y="1862007"/>
            <a:ext cx="657300" cy="3714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Open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2244173" y="2300082"/>
            <a:ext cx="819300" cy="3714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Close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2244173" y="2738157"/>
            <a:ext cx="819300" cy="3714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Volume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2287073" y="3176307"/>
            <a:ext cx="709500" cy="3714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High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2287073" y="3614457"/>
            <a:ext cx="571500" cy="3714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Low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2053673" y="1175007"/>
            <a:ext cx="1514400" cy="5727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FF"/>
                </a:solidFill>
              </a:rPr>
              <a:t>Monthly Price Movement</a:t>
            </a:r>
            <a:endParaRPr sz="1300">
              <a:solidFill>
                <a:srgbClr val="0000FF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822323" y="2683407"/>
            <a:ext cx="12573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</a:rPr>
              <a:t>Features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1041323" y="1220907"/>
            <a:ext cx="8193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</a:rPr>
              <a:t>Label</a:t>
            </a:r>
            <a:endParaRPr sz="1800" b="1">
              <a:solidFill>
                <a:srgbClr val="0000FF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2053673" y="4100007"/>
            <a:ext cx="2024100" cy="5727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High Rated Titles Added Last Month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822323" y="4100007"/>
            <a:ext cx="1257300" cy="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6AA84F"/>
                </a:solidFill>
              </a:rPr>
              <a:t>Features</a:t>
            </a:r>
            <a:endParaRPr sz="1800" b="1">
              <a:solidFill>
                <a:srgbClr val="6AA84F"/>
              </a:solidFill>
            </a:endParaRPr>
          </a:p>
        </p:txBody>
      </p:sp>
      <p:cxnSp>
        <p:nvCxnSpPr>
          <p:cNvPr id="94" name="Google Shape;94;p16"/>
          <p:cNvCxnSpPr>
            <a:stCxn id="89" idx="3"/>
            <a:endCxn id="83" idx="1"/>
          </p:cNvCxnSpPr>
          <p:nvPr/>
        </p:nvCxnSpPr>
        <p:spPr>
          <a:xfrm>
            <a:off x="3568073" y="1461357"/>
            <a:ext cx="728700" cy="1462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" name="Google Shape;95;p16"/>
          <p:cNvCxnSpPr>
            <a:stCxn id="84" idx="3"/>
            <a:endCxn id="83" idx="1"/>
          </p:cNvCxnSpPr>
          <p:nvPr/>
        </p:nvCxnSpPr>
        <p:spPr>
          <a:xfrm>
            <a:off x="2901473" y="2047707"/>
            <a:ext cx="1395300" cy="87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16"/>
          <p:cNvCxnSpPr>
            <a:stCxn id="85" idx="3"/>
            <a:endCxn id="83" idx="1"/>
          </p:cNvCxnSpPr>
          <p:nvPr/>
        </p:nvCxnSpPr>
        <p:spPr>
          <a:xfrm>
            <a:off x="3063473" y="2485782"/>
            <a:ext cx="1233300" cy="438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16"/>
          <p:cNvCxnSpPr>
            <a:stCxn id="86" idx="3"/>
            <a:endCxn id="83" idx="1"/>
          </p:cNvCxnSpPr>
          <p:nvPr/>
        </p:nvCxnSpPr>
        <p:spPr>
          <a:xfrm>
            <a:off x="3063473" y="2923857"/>
            <a:ext cx="1233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16"/>
          <p:cNvCxnSpPr>
            <a:stCxn id="87" idx="3"/>
            <a:endCxn id="83" idx="1"/>
          </p:cNvCxnSpPr>
          <p:nvPr/>
        </p:nvCxnSpPr>
        <p:spPr>
          <a:xfrm rot="10800000" flipH="1">
            <a:off x="2996573" y="2923707"/>
            <a:ext cx="1300200" cy="438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6"/>
          <p:cNvCxnSpPr>
            <a:stCxn id="88" idx="3"/>
            <a:endCxn id="83" idx="1"/>
          </p:cNvCxnSpPr>
          <p:nvPr/>
        </p:nvCxnSpPr>
        <p:spPr>
          <a:xfrm rot="10800000" flipH="1">
            <a:off x="2858573" y="2923857"/>
            <a:ext cx="1438200" cy="876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6"/>
          <p:cNvCxnSpPr>
            <a:stCxn id="92" idx="3"/>
            <a:endCxn id="83" idx="1"/>
          </p:cNvCxnSpPr>
          <p:nvPr/>
        </p:nvCxnSpPr>
        <p:spPr>
          <a:xfrm rot="10800000" flipH="1">
            <a:off x="4077773" y="2923857"/>
            <a:ext cx="219000" cy="14625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6"/>
          <p:cNvSpPr/>
          <p:nvPr/>
        </p:nvSpPr>
        <p:spPr>
          <a:xfrm>
            <a:off x="4425698" y="1861995"/>
            <a:ext cx="1600500" cy="37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L2 Regularization</a:t>
            </a:r>
            <a:endParaRPr sz="1300"/>
          </a:p>
        </p:txBody>
      </p:sp>
      <p:cxnSp>
        <p:nvCxnSpPr>
          <p:cNvPr id="102" name="Google Shape;102;p16"/>
          <p:cNvCxnSpPr>
            <a:stCxn id="83" idx="0"/>
            <a:endCxn id="101" idx="2"/>
          </p:cNvCxnSpPr>
          <p:nvPr/>
        </p:nvCxnSpPr>
        <p:spPr>
          <a:xfrm rot="10800000">
            <a:off x="5225948" y="2233257"/>
            <a:ext cx="0" cy="50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" name="Google Shape;103;p16"/>
          <p:cNvSpPr/>
          <p:nvPr/>
        </p:nvSpPr>
        <p:spPr>
          <a:xfrm>
            <a:off x="6473273" y="1514605"/>
            <a:ext cx="1600500" cy="809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Grid Search Hyperparameter Tuning</a:t>
            </a:r>
            <a:endParaRPr sz="1300"/>
          </a:p>
        </p:txBody>
      </p:sp>
      <p:sp>
        <p:nvSpPr>
          <p:cNvPr id="104" name="Google Shape;104;p16"/>
          <p:cNvSpPr/>
          <p:nvPr/>
        </p:nvSpPr>
        <p:spPr>
          <a:xfrm>
            <a:off x="6473273" y="2637515"/>
            <a:ext cx="1600500" cy="572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k-fold Cross Validation</a:t>
            </a:r>
            <a:endParaRPr sz="1300"/>
          </a:p>
        </p:txBody>
      </p:sp>
      <p:cxnSp>
        <p:nvCxnSpPr>
          <p:cNvPr id="105" name="Google Shape;105;p16"/>
          <p:cNvCxnSpPr>
            <a:stCxn id="101" idx="3"/>
            <a:endCxn id="103" idx="1"/>
          </p:cNvCxnSpPr>
          <p:nvPr/>
        </p:nvCxnSpPr>
        <p:spPr>
          <a:xfrm rot="10800000" flipH="1">
            <a:off x="6026198" y="1919295"/>
            <a:ext cx="447000" cy="128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6" name="Google Shape;106;p16"/>
          <p:cNvCxnSpPr>
            <a:stCxn id="103" idx="2"/>
            <a:endCxn id="104" idx="0"/>
          </p:cNvCxnSpPr>
          <p:nvPr/>
        </p:nvCxnSpPr>
        <p:spPr>
          <a:xfrm>
            <a:off x="7273523" y="2324005"/>
            <a:ext cx="0" cy="31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7" name="Google Shape;107;p16"/>
          <p:cNvSpPr/>
          <p:nvPr/>
        </p:nvSpPr>
        <p:spPr>
          <a:xfrm>
            <a:off x="6473273" y="3547707"/>
            <a:ext cx="1600500" cy="37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Label Prediction</a:t>
            </a:r>
            <a:endParaRPr sz="1300" b="1"/>
          </a:p>
        </p:txBody>
      </p:sp>
      <p:cxnSp>
        <p:nvCxnSpPr>
          <p:cNvPr id="108" name="Google Shape;108;p16"/>
          <p:cNvCxnSpPr>
            <a:stCxn id="104" idx="2"/>
            <a:endCxn id="107" idx="0"/>
          </p:cNvCxnSpPr>
          <p:nvPr/>
        </p:nvCxnSpPr>
        <p:spPr>
          <a:xfrm>
            <a:off x="7273523" y="3210215"/>
            <a:ext cx="0" cy="337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3295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This particular case achieves 96% accuracy.</a:t>
            </a:r>
            <a:endParaRPr b="1"/>
          </a:p>
        </p:txBody>
      </p:sp>
      <p:pic>
        <p:nvPicPr>
          <p:cNvPr id="115" name="Google Shape;115;p17" title="Screenshot 2025-04-22 at 11.27.34 AM.png"/>
          <p:cNvPicPr preferRelativeResize="0"/>
          <p:nvPr/>
        </p:nvPicPr>
        <p:blipFill rotWithShape="1">
          <a:blip r:embed="rId3">
            <a:alphaModFix/>
          </a:blip>
          <a:srcRect l="1574" t="1152" b="1143"/>
          <a:stretch/>
        </p:blipFill>
        <p:spPr>
          <a:xfrm>
            <a:off x="366825" y="2517175"/>
            <a:ext cx="3132699" cy="24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 title="Screenshot 2025-04-22 at 11.27.58 AM.png"/>
          <p:cNvPicPr preferRelativeResize="0"/>
          <p:nvPr/>
        </p:nvPicPr>
        <p:blipFill rotWithShape="1">
          <a:blip r:embed="rId4">
            <a:alphaModFix/>
          </a:blip>
          <a:srcRect b="2143"/>
          <a:stretch/>
        </p:blipFill>
        <p:spPr>
          <a:xfrm>
            <a:off x="3698950" y="2314625"/>
            <a:ext cx="5445049" cy="26098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7" name="Google Shape;117;p17"/>
          <p:cNvGraphicFramePr/>
          <p:nvPr/>
        </p:nvGraphicFramePr>
        <p:xfrm>
          <a:off x="6241500" y="600100"/>
          <a:ext cx="2266950" cy="1457250"/>
        </p:xfrm>
        <a:graphic>
          <a:graphicData uri="http://schemas.openxmlformats.org/drawingml/2006/table">
            <a:tbl>
              <a:tblPr>
                <a:noFill/>
                <a:tableStyleId>{233197A4-156E-45AE-B10B-782393B24410}</a:tableStyleId>
              </a:tblPr>
              <a:tblGrid>
                <a:gridCol w="1684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6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Metric</a:t>
                      </a:r>
                      <a:endParaRPr sz="1200" b="1"/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Value</a:t>
                      </a:r>
                      <a:endParaRPr sz="1200" b="1"/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Mean Accuracy</a:t>
                      </a:r>
                      <a:endParaRPr sz="1200"/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0.9055</a:t>
                      </a:r>
                      <a:endParaRPr sz="1200"/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Standard Deviation</a:t>
                      </a:r>
                      <a:endParaRPr sz="1200"/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0.0518</a:t>
                      </a:r>
                      <a:endParaRPr sz="1200"/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Min Accuracy</a:t>
                      </a:r>
                      <a:endParaRPr sz="1200"/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0.7</a:t>
                      </a:r>
                      <a:endParaRPr sz="1200"/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Max Accuracy</a:t>
                      </a:r>
                      <a:endParaRPr sz="1200"/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8" name="Google Shape;118;p17"/>
          <p:cNvGraphicFramePr/>
          <p:nvPr/>
        </p:nvGraphicFramePr>
        <p:xfrm>
          <a:off x="2962275" y="516275"/>
          <a:ext cx="2752725" cy="1702980"/>
        </p:xfrm>
        <a:graphic>
          <a:graphicData uri="http://schemas.openxmlformats.org/drawingml/2006/table">
            <a:tbl>
              <a:tblPr>
                <a:noFill/>
                <a:tableStyleId>{233197A4-156E-45AE-B10B-782393B24410}</a:tableStyleId>
              </a:tblPr>
              <a:tblGrid>
                <a:gridCol w="275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Feature Set</a:t>
                      </a:r>
                      <a:endParaRPr sz="1200" b="1"/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Open</a:t>
                      </a:r>
                      <a:endParaRPr sz="1200"/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Close</a:t>
                      </a:r>
                      <a:endParaRPr sz="1200"/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Prev_Close</a:t>
                      </a:r>
                      <a:endParaRPr sz="1200"/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Volume</a:t>
                      </a:r>
                      <a:endParaRPr sz="1200"/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High_Rated_Titles_Added_Last_Month</a:t>
                      </a:r>
                      <a:endParaRPr sz="1200"/>
                    </a:p>
                  </a:txBody>
                  <a:tcPr marL="9525" marR="9525" marT="9525" marB="91425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274100" y="2666950"/>
            <a:ext cx="2329500" cy="8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195" b="1">
                <a:solidFill>
                  <a:srgbClr val="45818E"/>
                </a:solidFill>
              </a:rPr>
              <a:t>The model was trained on 70% of the total data. The remaining 30% was used as test data.</a:t>
            </a:r>
            <a:endParaRPr sz="1195" b="1">
              <a:solidFill>
                <a:srgbClr val="45818E"/>
              </a:solidFill>
            </a:endParaRPr>
          </a:p>
        </p:txBody>
      </p:sp>
      <p:sp>
        <p:nvSpPr>
          <p:cNvPr id="120" name="Google Shape;120;p17"/>
          <p:cNvSpPr txBox="1">
            <a:spLocks noGrp="1"/>
          </p:cNvSpPr>
          <p:nvPr>
            <p:ph type="body" idx="1"/>
          </p:nvPr>
        </p:nvSpPr>
        <p:spPr>
          <a:xfrm>
            <a:off x="4407450" y="3648025"/>
            <a:ext cx="1602900" cy="7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095" b="1">
                <a:solidFill>
                  <a:srgbClr val="45818E"/>
                </a:solidFill>
              </a:rPr>
              <a:t>Choice of training data creates variability in model accuracy. </a:t>
            </a:r>
            <a:endParaRPr sz="1095" b="1">
              <a:solidFill>
                <a:srgbClr val="45818E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Macintosh PowerPoint</Application>
  <PresentationFormat>On-screen Show (16:9)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Simple Light</vt:lpstr>
      <vt:lpstr>Feature Optimization for Netflix Stock Price Prediction</vt:lpstr>
      <vt:lpstr>Exploratory Data Analysis</vt:lpstr>
      <vt:lpstr>Exploratory Data Analysis</vt:lpstr>
      <vt:lpstr>Methods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Mukherjee, Shourya</cp:lastModifiedBy>
  <cp:revision>1</cp:revision>
  <dcterms:modified xsi:type="dcterms:W3CDTF">2025-04-22T22:38:58Z</dcterms:modified>
</cp:coreProperties>
</file>