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5"/>
  </p:notesMasterIdLst>
  <p:sldIdLst>
    <p:sldId id="256" r:id="rId2"/>
    <p:sldId id="294" r:id="rId3"/>
    <p:sldId id="292" r:id="rId4"/>
    <p:sldId id="295" r:id="rId5"/>
    <p:sldId id="296" r:id="rId6"/>
    <p:sldId id="297" r:id="rId7"/>
    <p:sldId id="291" r:id="rId8"/>
    <p:sldId id="288" r:id="rId9"/>
    <p:sldId id="298" r:id="rId10"/>
    <p:sldId id="290" r:id="rId11"/>
    <p:sldId id="289" r:id="rId12"/>
    <p:sldId id="299" r:id="rId13"/>
    <p:sldId id="300" r:id="rId14"/>
  </p:sldIdLst>
  <p:sldSz cx="9144000" cy="5143500" type="screen16x9"/>
  <p:notesSz cx="6858000" cy="9144000"/>
  <p:embeddedFontLst>
    <p:embeddedFont>
      <p:font typeface="Comic Sans MS" panose="030F0702030302020204" pitchFamily="66" charset="0"/>
      <p:regular r:id="rId16"/>
      <p:bold r:id="rId17"/>
      <p:italic r:id="rId18"/>
      <p:boldItalic r:id="rId19"/>
    </p:embeddedFont>
    <p:embeddedFont>
      <p:font typeface="Fira Sans" panose="020B0503050000020004" pitchFamily="34" charset="0"/>
      <p:regular r:id="rId20"/>
      <p:bold r:id="rId21"/>
      <p:italic r:id="rId22"/>
      <p:boldItalic r:id="rId23"/>
    </p:embeddedFont>
    <p:embeddedFont>
      <p:font typeface="Fira Sans Black" panose="020B0A03050000020004" pitchFamily="34" charset="0"/>
      <p:bold r:id="rId24"/>
      <p:boldItalic r:id="rId25"/>
    </p:embeddedFont>
    <p:embeddedFont>
      <p:font typeface="Fira Sans Medium" panose="020B0603050000020004" pitchFamily="34" charset="0"/>
      <p:regular r:id="rId26"/>
      <p:bold r:id="rId27"/>
      <p:italic r:id="rId28"/>
      <p:boldItalic r:id="rId29"/>
    </p:embeddedFont>
    <p:embeddedFont>
      <p:font typeface="Tahoma" panose="020B0604030504040204" pitchFamily="3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
          <p15:clr>
            <a:srgbClr val="FF0000"/>
          </p15:clr>
        </p15:guide>
        <p15:guide id="2" orient="horz" pos="257">
          <p15:clr>
            <a:srgbClr val="FF0000"/>
          </p15:clr>
        </p15:guide>
        <p15:guide id="3" pos="5472">
          <p15:clr>
            <a:srgbClr val="FF0000"/>
          </p15:clr>
        </p15:guide>
        <p15:guide id="4" orient="horz" pos="2984">
          <p15:clr>
            <a:srgbClr val="FC373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pos="288"/>
        <p:guide orient="horz" pos="257"/>
        <p:guide pos="5472"/>
        <p:guide orient="horz" pos="29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91256546aa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91256546a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766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9174c77f78_2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9174c77f78_2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198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9174c77f78_2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9174c77f78_2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07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91256546aa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91256546a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615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91256546aa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91256546a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2352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91256546aa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91256546a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276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91256546aa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91256546a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922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91256546aa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91256546a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8417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91256546aa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91256546a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37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04482" y="682942"/>
            <a:ext cx="351472" cy="18502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2800"/>
              <a:buNone/>
              <a:defRPr sz="1100" b="1" i="0">
                <a:solidFill>
                  <a:srgbClr val="EC9D00"/>
                </a:solidFill>
                <a:latin typeface="Tahoma"/>
                <a:ea typeface="Tahoma"/>
                <a:cs typeface="Tahoma"/>
                <a:sym typeface="Tahom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183005"/>
            <a:ext cx="822960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800"/>
              <a:buNone/>
              <a:defRPr/>
            </a:lvl1pPr>
            <a:lvl2pPr marL="914400" lvl="1" indent="-228600" algn="l">
              <a:spcBef>
                <a:spcPts val="1600"/>
              </a:spcBef>
              <a:spcAft>
                <a:spcPts val="0"/>
              </a:spcAft>
              <a:buSzPts val="1400"/>
              <a:buNone/>
              <a:defRPr/>
            </a:lvl2pPr>
            <a:lvl3pPr marL="1371600" lvl="2" indent="-228600" algn="l">
              <a:spcBef>
                <a:spcPts val="1600"/>
              </a:spcBef>
              <a:spcAft>
                <a:spcPts val="0"/>
              </a:spcAft>
              <a:buSzPts val="1400"/>
              <a:buNone/>
              <a:defRPr/>
            </a:lvl3pPr>
            <a:lvl4pPr marL="1828800" lvl="3" indent="-228600" algn="l">
              <a:spcBef>
                <a:spcPts val="1600"/>
              </a:spcBef>
              <a:spcAft>
                <a:spcPts val="0"/>
              </a:spcAft>
              <a:buSzPts val="1400"/>
              <a:buNone/>
              <a:defRPr/>
            </a:lvl4pPr>
            <a:lvl5pPr marL="2286000" lvl="4" indent="-228600" algn="l">
              <a:spcBef>
                <a:spcPts val="1600"/>
              </a:spcBef>
              <a:spcAft>
                <a:spcPts val="0"/>
              </a:spcAft>
              <a:buSzPts val="1400"/>
              <a:buNone/>
              <a:defRPr/>
            </a:lvl5pPr>
            <a:lvl6pPr marL="2743200" lvl="5" indent="-228600" algn="l">
              <a:spcBef>
                <a:spcPts val="1600"/>
              </a:spcBef>
              <a:spcAft>
                <a:spcPts val="0"/>
              </a:spcAft>
              <a:buSzPts val="1400"/>
              <a:buNone/>
              <a:defRPr/>
            </a:lvl6pPr>
            <a:lvl7pPr marL="3200400" lvl="6" indent="-228600" algn="l">
              <a:spcBef>
                <a:spcPts val="1600"/>
              </a:spcBef>
              <a:spcAft>
                <a:spcPts val="0"/>
              </a:spcAft>
              <a:buSzPts val="1400"/>
              <a:buNone/>
              <a:defRPr/>
            </a:lvl7pPr>
            <a:lvl8pPr marL="3657600" lvl="7" indent="-228600" algn="l">
              <a:spcBef>
                <a:spcPts val="1600"/>
              </a:spcBef>
              <a:spcAft>
                <a:spcPts val="0"/>
              </a:spcAft>
              <a:buSzPts val="1400"/>
              <a:buNone/>
              <a:defRPr/>
            </a:lvl8pPr>
            <a:lvl9pPr marL="4114800" lvl="8" indent="-228600" algn="l">
              <a:spcBef>
                <a:spcPts val="1600"/>
              </a:spcBef>
              <a:spcAft>
                <a:spcPts val="1600"/>
              </a:spcAft>
              <a:buSzPts val="1400"/>
              <a:buNone/>
              <a:defRPr/>
            </a:lvl9pPr>
          </a:lstStyle>
          <a:p>
            <a:endParaRPr/>
          </a:p>
        </p:txBody>
      </p:sp>
      <p:sp>
        <p:nvSpPr>
          <p:cNvPr id="53" name="Google Shape;53;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18/12/22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3094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dhykac/DataCo_Supply_Chain/blob/main/Late_Delivery_Risk_Supply_Chain_Analysis.ipynb" TargetMode="External"/><Relationship Id="rId3" Type="http://schemas.openxmlformats.org/officeDocument/2006/relationships/image" Target="../media/image11.jpg"/><Relationship Id="rId7" Type="http://schemas.openxmlformats.org/officeDocument/2006/relationships/image" Target="../media/image13.jpg"/><Relationship Id="rId2" Type="http://schemas.openxmlformats.org/officeDocument/2006/relationships/hyperlink" Target="https://www.instagram.com/dhykac/" TargetMode="External"/><Relationship Id="rId1" Type="http://schemas.openxmlformats.org/officeDocument/2006/relationships/slideLayout" Target="../slideLayouts/slideLayout10.xml"/><Relationship Id="rId6" Type="http://schemas.openxmlformats.org/officeDocument/2006/relationships/hyperlink" Target="https://www.linkedin.com/in/dhykac/" TargetMode="External"/><Relationship Id="rId5" Type="http://schemas.openxmlformats.org/officeDocument/2006/relationships/image" Target="../media/image12.jpg"/><Relationship Id="rId4" Type="http://schemas.openxmlformats.org/officeDocument/2006/relationships/hyperlink" Target="https://github.com/dhyka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8" name="Google Shape;68;p17"/>
          <p:cNvSpPr/>
          <p:nvPr/>
        </p:nvSpPr>
        <p:spPr>
          <a:xfrm rot="-568966">
            <a:off x="5962660" y="1005762"/>
            <a:ext cx="300741" cy="13420"/>
          </a:xfrm>
          <a:custGeom>
            <a:avLst/>
            <a:gdLst/>
            <a:ahLst/>
            <a:cxnLst/>
            <a:rect l="l" t="t" r="r" b="b"/>
            <a:pathLst>
              <a:path w="10442" h="535" extrusionOk="0">
                <a:moveTo>
                  <a:pt x="1" y="0"/>
                </a:moveTo>
                <a:lnTo>
                  <a:pt x="10441" y="53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rot="-321656">
            <a:off x="5140049" y="506265"/>
            <a:ext cx="1578508" cy="2057299"/>
          </a:xfrm>
          <a:custGeom>
            <a:avLst/>
            <a:gdLst/>
            <a:ahLst/>
            <a:cxnLst/>
            <a:rect l="l" t="t" r="r" b="b"/>
            <a:pathLst>
              <a:path w="54774" h="81950" extrusionOk="0">
                <a:moveTo>
                  <a:pt x="14436" y="1"/>
                </a:moveTo>
                <a:cubicBezTo>
                  <a:pt x="8533" y="1"/>
                  <a:pt x="3627" y="4658"/>
                  <a:pt x="3337" y="10625"/>
                </a:cubicBezTo>
                <a:lnTo>
                  <a:pt x="68" y="75905"/>
                </a:lnTo>
                <a:cubicBezTo>
                  <a:pt x="1" y="77940"/>
                  <a:pt x="1535" y="79708"/>
                  <a:pt x="3570" y="79774"/>
                </a:cubicBezTo>
                <a:lnTo>
                  <a:pt x="47001" y="81943"/>
                </a:lnTo>
                <a:cubicBezTo>
                  <a:pt x="47082" y="81947"/>
                  <a:pt x="47163" y="81950"/>
                  <a:pt x="47243" y="81950"/>
                </a:cubicBezTo>
                <a:cubicBezTo>
                  <a:pt x="49340" y="81950"/>
                  <a:pt x="51108" y="80290"/>
                  <a:pt x="51204" y="78073"/>
                </a:cubicBezTo>
                <a:lnTo>
                  <a:pt x="54440" y="13160"/>
                </a:lnTo>
                <a:cubicBezTo>
                  <a:pt x="54773" y="6989"/>
                  <a:pt x="50037" y="1718"/>
                  <a:pt x="43866" y="1418"/>
                </a:cubicBezTo>
                <a:lnTo>
                  <a:pt x="15045" y="17"/>
                </a:lnTo>
                <a:cubicBezTo>
                  <a:pt x="14841" y="6"/>
                  <a:pt x="14638" y="1"/>
                  <a:pt x="14436" y="1"/>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rot="-321656">
            <a:off x="5059645" y="513810"/>
            <a:ext cx="1578508" cy="2057299"/>
          </a:xfrm>
          <a:custGeom>
            <a:avLst/>
            <a:gdLst/>
            <a:ahLst/>
            <a:cxnLst/>
            <a:rect l="l" t="t" r="r" b="b"/>
            <a:pathLst>
              <a:path w="54774" h="81950" extrusionOk="0">
                <a:moveTo>
                  <a:pt x="14436" y="1"/>
                </a:moveTo>
                <a:cubicBezTo>
                  <a:pt x="8533" y="1"/>
                  <a:pt x="3627" y="4658"/>
                  <a:pt x="3337" y="10625"/>
                </a:cubicBezTo>
                <a:lnTo>
                  <a:pt x="68" y="75905"/>
                </a:lnTo>
                <a:cubicBezTo>
                  <a:pt x="1" y="77940"/>
                  <a:pt x="1535" y="79708"/>
                  <a:pt x="3570" y="79774"/>
                </a:cubicBezTo>
                <a:lnTo>
                  <a:pt x="47001" y="81943"/>
                </a:lnTo>
                <a:cubicBezTo>
                  <a:pt x="47082" y="81947"/>
                  <a:pt x="47163" y="81950"/>
                  <a:pt x="47243" y="81950"/>
                </a:cubicBezTo>
                <a:cubicBezTo>
                  <a:pt x="49343" y="81950"/>
                  <a:pt x="51140" y="80290"/>
                  <a:pt x="51204" y="78073"/>
                </a:cubicBezTo>
                <a:lnTo>
                  <a:pt x="54440" y="13160"/>
                </a:lnTo>
                <a:cubicBezTo>
                  <a:pt x="54773" y="6989"/>
                  <a:pt x="50037" y="1718"/>
                  <a:pt x="43866" y="1418"/>
                </a:cubicBezTo>
                <a:lnTo>
                  <a:pt x="15045" y="17"/>
                </a:lnTo>
                <a:cubicBezTo>
                  <a:pt x="14841" y="6"/>
                  <a:pt x="14638" y="1"/>
                  <a:pt x="14436" y="1"/>
                </a:cubicBezTo>
                <a:close/>
              </a:path>
            </a:pathLst>
          </a:custGeom>
          <a:solidFill>
            <a:srgbClr val="FFFFFF"/>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rot="-321656">
            <a:off x="4794600" y="514239"/>
            <a:ext cx="1447758" cy="350381"/>
          </a:xfrm>
          <a:custGeom>
            <a:avLst/>
            <a:gdLst/>
            <a:ahLst/>
            <a:cxnLst/>
            <a:rect l="l" t="t" r="r" b="b"/>
            <a:pathLst>
              <a:path w="50237" h="13957" extrusionOk="0">
                <a:moveTo>
                  <a:pt x="8708" y="0"/>
                </a:moveTo>
                <a:cubicBezTo>
                  <a:pt x="4175" y="0"/>
                  <a:pt x="393" y="3745"/>
                  <a:pt x="167" y="8519"/>
                </a:cubicBezTo>
                <a:lnTo>
                  <a:pt x="0" y="11888"/>
                </a:lnTo>
                <a:lnTo>
                  <a:pt x="41530" y="13957"/>
                </a:lnTo>
                <a:lnTo>
                  <a:pt x="41697" y="10587"/>
                </a:lnTo>
                <a:cubicBezTo>
                  <a:pt x="41930" y="5784"/>
                  <a:pt x="45700" y="2081"/>
                  <a:pt x="50236" y="2048"/>
                </a:cubicBezTo>
                <a:lnTo>
                  <a:pt x="9174" y="13"/>
                </a:lnTo>
                <a:cubicBezTo>
                  <a:pt x="9018" y="4"/>
                  <a:pt x="8863" y="0"/>
                  <a:pt x="8708" y="0"/>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txBox="1">
            <a:spLocks noGrp="1"/>
          </p:cNvSpPr>
          <p:nvPr>
            <p:ph type="ctrTitle"/>
          </p:nvPr>
        </p:nvSpPr>
        <p:spPr>
          <a:xfrm>
            <a:off x="325952" y="1476451"/>
            <a:ext cx="6454801" cy="7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solidFill>
                  <a:srgbClr val="000000"/>
                </a:solidFill>
                <a:latin typeface="Fira Sans"/>
                <a:ea typeface="Fira Sans"/>
                <a:cs typeface="Fira Sans"/>
                <a:sym typeface="Fira Sans"/>
              </a:rPr>
              <a:t>Product Movement</a:t>
            </a:r>
            <a:br>
              <a:rPr lang="en" sz="3000" b="1" dirty="0">
                <a:solidFill>
                  <a:srgbClr val="000000"/>
                </a:solidFill>
                <a:latin typeface="Fira Sans"/>
                <a:ea typeface="Fira Sans"/>
                <a:cs typeface="Fira Sans"/>
                <a:sym typeface="Fira Sans"/>
              </a:rPr>
            </a:br>
            <a:r>
              <a:rPr lang="en" sz="3000" b="1" dirty="0">
                <a:solidFill>
                  <a:srgbClr val="000000"/>
                </a:solidFill>
                <a:latin typeface="Fira Sans"/>
                <a:ea typeface="Fira Sans"/>
                <a:cs typeface="Fira Sans"/>
                <a:sym typeface="Fira Sans"/>
              </a:rPr>
              <a:t>Categorized Analysis</a:t>
            </a:r>
            <a:endParaRPr sz="3000" b="1" dirty="0">
              <a:solidFill>
                <a:srgbClr val="000000"/>
              </a:solidFill>
              <a:latin typeface="Fira Sans"/>
              <a:ea typeface="Fira Sans"/>
              <a:cs typeface="Fira Sans"/>
              <a:sym typeface="Fira Sans"/>
            </a:endParaRPr>
          </a:p>
        </p:txBody>
      </p:sp>
      <p:sp>
        <p:nvSpPr>
          <p:cNvPr id="74" name="Google Shape;74;p17"/>
          <p:cNvSpPr/>
          <p:nvPr/>
        </p:nvSpPr>
        <p:spPr>
          <a:xfrm>
            <a:off x="5154909" y="2919298"/>
            <a:ext cx="596680" cy="752654"/>
          </a:xfrm>
          <a:custGeom>
            <a:avLst/>
            <a:gdLst/>
            <a:ahLst/>
            <a:cxnLst/>
            <a:rect l="l" t="t" r="r" b="b"/>
            <a:pathLst>
              <a:path w="24885" h="31390" fill="none" extrusionOk="0">
                <a:moveTo>
                  <a:pt x="0" y="1"/>
                </a:moveTo>
                <a:cubicBezTo>
                  <a:pt x="0" y="1"/>
                  <a:pt x="6138" y="22984"/>
                  <a:pt x="24885" y="31390"/>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rot="-321652">
            <a:off x="5341895" y="1318063"/>
            <a:ext cx="408998" cy="16771"/>
          </a:xfrm>
          <a:custGeom>
            <a:avLst/>
            <a:gdLst/>
            <a:ahLst/>
            <a:cxnLst/>
            <a:rect l="l" t="t" r="r" b="b"/>
            <a:pathLst>
              <a:path w="14912" h="702" extrusionOk="0">
                <a:moveTo>
                  <a:pt x="1" y="1"/>
                </a:moveTo>
                <a:lnTo>
                  <a:pt x="14911" y="7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rot="-321256">
            <a:off x="6132825" y="1338198"/>
            <a:ext cx="49072" cy="2270"/>
          </a:xfrm>
          <a:custGeom>
            <a:avLst/>
            <a:gdLst/>
            <a:ahLst/>
            <a:cxnLst/>
            <a:rect l="l" t="t" r="r" b="b"/>
            <a:pathLst>
              <a:path w="1902" h="101" extrusionOk="0">
                <a:moveTo>
                  <a:pt x="0" y="0"/>
                </a:moveTo>
                <a:lnTo>
                  <a:pt x="1901" y="1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rot="286622">
            <a:off x="5032346" y="1111067"/>
            <a:ext cx="514079" cy="447750"/>
          </a:xfrm>
          <a:custGeom>
            <a:avLst/>
            <a:gdLst/>
            <a:ahLst/>
            <a:cxnLst/>
            <a:rect l="l" t="t" r="r" b="b"/>
            <a:pathLst>
              <a:path w="20682" h="20683" fill="none" extrusionOk="0">
                <a:moveTo>
                  <a:pt x="0" y="20682"/>
                </a:moveTo>
                <a:cubicBezTo>
                  <a:pt x="0" y="20682"/>
                  <a:pt x="5337" y="8440"/>
                  <a:pt x="20681" y="1"/>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rot="-321598">
            <a:off x="5281800" y="1105575"/>
            <a:ext cx="292034" cy="12229"/>
          </a:xfrm>
          <a:custGeom>
            <a:avLst/>
            <a:gdLst/>
            <a:ahLst/>
            <a:cxnLst/>
            <a:rect l="l" t="t" r="r" b="b"/>
            <a:pathLst>
              <a:path w="10442" h="502" extrusionOk="0">
                <a:moveTo>
                  <a:pt x="1" y="1"/>
                </a:moveTo>
                <a:lnTo>
                  <a:pt x="10442" y="5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rot="-321568">
            <a:off x="5328799" y="1225842"/>
            <a:ext cx="609782" cy="23089"/>
          </a:xfrm>
          <a:custGeom>
            <a:avLst/>
            <a:gdLst/>
            <a:ahLst/>
            <a:cxnLst/>
            <a:rect l="l" t="t" r="r" b="b"/>
            <a:pathLst>
              <a:path w="20749" h="902" extrusionOk="0">
                <a:moveTo>
                  <a:pt x="0" y="1"/>
                </a:moveTo>
                <a:lnTo>
                  <a:pt x="20748" y="9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321595">
            <a:off x="5308892" y="1209267"/>
            <a:ext cx="650900" cy="55573"/>
          </a:xfrm>
          <a:custGeom>
            <a:avLst/>
            <a:gdLst/>
            <a:ahLst/>
            <a:cxnLst/>
            <a:rect l="l" t="t" r="r" b="b"/>
            <a:pathLst>
              <a:path w="22150" h="2171" extrusionOk="0">
                <a:moveTo>
                  <a:pt x="645" y="0"/>
                </a:moveTo>
                <a:cubicBezTo>
                  <a:pt x="304" y="0"/>
                  <a:pt x="34" y="287"/>
                  <a:pt x="34" y="603"/>
                </a:cubicBezTo>
                <a:cubicBezTo>
                  <a:pt x="0" y="970"/>
                  <a:pt x="300" y="1270"/>
                  <a:pt x="634" y="1270"/>
                </a:cubicBezTo>
                <a:lnTo>
                  <a:pt x="21449" y="2171"/>
                </a:lnTo>
                <a:cubicBezTo>
                  <a:pt x="21782" y="2171"/>
                  <a:pt x="22049" y="1937"/>
                  <a:pt x="22116" y="1604"/>
                </a:cubicBezTo>
                <a:cubicBezTo>
                  <a:pt x="22149" y="1204"/>
                  <a:pt x="21849" y="937"/>
                  <a:pt x="21516" y="937"/>
                </a:cubicBezTo>
                <a:lnTo>
                  <a:pt x="701" y="3"/>
                </a:lnTo>
                <a:cubicBezTo>
                  <a:pt x="682" y="1"/>
                  <a:pt x="663" y="0"/>
                  <a:pt x="645" y="0"/>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rot="-321595">
            <a:off x="5298288" y="1059795"/>
            <a:ext cx="477405" cy="51324"/>
          </a:xfrm>
          <a:custGeom>
            <a:avLst/>
            <a:gdLst/>
            <a:ahLst/>
            <a:cxnLst/>
            <a:rect l="l" t="t" r="r" b="b"/>
            <a:pathLst>
              <a:path w="16246" h="2005" extrusionOk="0">
                <a:moveTo>
                  <a:pt x="650" y="0"/>
                </a:moveTo>
                <a:cubicBezTo>
                  <a:pt x="334" y="0"/>
                  <a:pt x="34" y="287"/>
                  <a:pt x="34" y="603"/>
                </a:cubicBezTo>
                <a:cubicBezTo>
                  <a:pt x="0" y="970"/>
                  <a:pt x="301" y="1270"/>
                  <a:pt x="634" y="1270"/>
                </a:cubicBezTo>
                <a:lnTo>
                  <a:pt x="15578" y="2004"/>
                </a:lnTo>
                <a:cubicBezTo>
                  <a:pt x="15912" y="2004"/>
                  <a:pt x="16179" y="1771"/>
                  <a:pt x="16212" y="1437"/>
                </a:cubicBezTo>
                <a:cubicBezTo>
                  <a:pt x="16245" y="1037"/>
                  <a:pt x="15978" y="770"/>
                  <a:pt x="15645" y="770"/>
                </a:cubicBezTo>
                <a:lnTo>
                  <a:pt x="701" y="3"/>
                </a:lnTo>
                <a:cubicBezTo>
                  <a:pt x="684" y="1"/>
                  <a:pt x="667" y="0"/>
                  <a:pt x="650" y="0"/>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rot="-321598">
            <a:off x="5306890" y="1370558"/>
            <a:ext cx="240714" cy="10597"/>
          </a:xfrm>
          <a:custGeom>
            <a:avLst/>
            <a:gdLst/>
            <a:ahLst/>
            <a:cxnLst/>
            <a:rect l="l" t="t" r="r" b="b"/>
            <a:pathLst>
              <a:path w="8607" h="435" extrusionOk="0">
                <a:moveTo>
                  <a:pt x="0" y="1"/>
                </a:moveTo>
                <a:lnTo>
                  <a:pt x="8606" y="43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rot="608236">
            <a:off x="5321828" y="1823275"/>
            <a:ext cx="157831" cy="117958"/>
          </a:xfrm>
          <a:custGeom>
            <a:avLst/>
            <a:gdLst/>
            <a:ahLst/>
            <a:cxnLst/>
            <a:rect l="l" t="t" r="r" b="b"/>
            <a:pathLst>
              <a:path w="6072" h="4538" extrusionOk="0">
                <a:moveTo>
                  <a:pt x="1" y="4537"/>
                </a:moveTo>
                <a:lnTo>
                  <a:pt x="607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rot="1041858">
            <a:off x="4152495" y="895247"/>
            <a:ext cx="2146561" cy="2169002"/>
          </a:xfrm>
          <a:custGeom>
            <a:avLst/>
            <a:gdLst/>
            <a:ahLst/>
            <a:cxnLst/>
            <a:rect l="l" t="t" r="r" b="b"/>
            <a:pathLst>
              <a:path w="62946" h="68016" extrusionOk="0">
                <a:moveTo>
                  <a:pt x="28421" y="0"/>
                </a:moveTo>
                <a:lnTo>
                  <a:pt x="28120" y="5170"/>
                </a:lnTo>
                <a:lnTo>
                  <a:pt x="23350" y="4036"/>
                </a:lnTo>
                <a:lnTo>
                  <a:pt x="23050" y="8906"/>
                </a:lnTo>
                <a:lnTo>
                  <a:pt x="18547" y="7872"/>
                </a:lnTo>
                <a:lnTo>
                  <a:pt x="18280" y="12576"/>
                </a:lnTo>
                <a:lnTo>
                  <a:pt x="13843" y="11508"/>
                </a:lnTo>
                <a:lnTo>
                  <a:pt x="13577" y="16178"/>
                </a:lnTo>
                <a:lnTo>
                  <a:pt x="9173" y="15077"/>
                </a:lnTo>
                <a:lnTo>
                  <a:pt x="8907" y="19314"/>
                </a:lnTo>
                <a:lnTo>
                  <a:pt x="4070" y="18146"/>
                </a:lnTo>
                <a:lnTo>
                  <a:pt x="3736" y="23217"/>
                </a:lnTo>
                <a:lnTo>
                  <a:pt x="0" y="22516"/>
                </a:lnTo>
                <a:lnTo>
                  <a:pt x="33891" y="68015"/>
                </a:lnTo>
                <a:lnTo>
                  <a:pt x="62945" y="46367"/>
                </a:lnTo>
                <a:lnTo>
                  <a:pt x="28421" y="0"/>
                </a:lnTo>
                <a:close/>
              </a:path>
            </a:pathLst>
          </a:custGeom>
          <a:solidFill>
            <a:schemeClr val="accent6"/>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p:nvPr/>
        </p:nvSpPr>
        <p:spPr>
          <a:xfrm rot="1041496">
            <a:off x="4608794" y="1349413"/>
            <a:ext cx="269065" cy="189634"/>
          </a:xfrm>
          <a:custGeom>
            <a:avLst/>
            <a:gdLst/>
            <a:ahLst/>
            <a:cxnLst/>
            <a:rect l="l" t="t" r="r" b="b"/>
            <a:pathLst>
              <a:path w="8907" h="6605" extrusionOk="0">
                <a:moveTo>
                  <a:pt x="0" y="6605"/>
                </a:moveTo>
                <a:lnTo>
                  <a:pt x="890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rot="1041496">
            <a:off x="4587564" y="1331554"/>
            <a:ext cx="312414" cy="225838"/>
          </a:xfrm>
          <a:custGeom>
            <a:avLst/>
            <a:gdLst/>
            <a:ahLst/>
            <a:cxnLst/>
            <a:rect l="l" t="t" r="r" b="b"/>
            <a:pathLst>
              <a:path w="10342" h="7866" extrusionOk="0">
                <a:moveTo>
                  <a:pt x="9633" y="1"/>
                </a:moveTo>
                <a:cubicBezTo>
                  <a:pt x="9502" y="1"/>
                  <a:pt x="9366" y="44"/>
                  <a:pt x="9241" y="127"/>
                </a:cubicBezTo>
                <a:lnTo>
                  <a:pt x="334" y="6765"/>
                </a:lnTo>
                <a:cubicBezTo>
                  <a:pt x="34" y="6965"/>
                  <a:pt x="1" y="7332"/>
                  <a:pt x="201" y="7632"/>
                </a:cubicBezTo>
                <a:cubicBezTo>
                  <a:pt x="334" y="7799"/>
                  <a:pt x="501" y="7866"/>
                  <a:pt x="701" y="7866"/>
                </a:cubicBezTo>
                <a:cubicBezTo>
                  <a:pt x="835" y="7866"/>
                  <a:pt x="935" y="7832"/>
                  <a:pt x="1068" y="7766"/>
                </a:cubicBezTo>
                <a:lnTo>
                  <a:pt x="10008" y="1128"/>
                </a:lnTo>
                <a:cubicBezTo>
                  <a:pt x="10275" y="927"/>
                  <a:pt x="10342" y="527"/>
                  <a:pt x="10108" y="260"/>
                </a:cubicBezTo>
                <a:cubicBezTo>
                  <a:pt x="9991" y="85"/>
                  <a:pt x="9817" y="1"/>
                  <a:pt x="96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rot="1041496">
            <a:off x="4671623" y="1347284"/>
            <a:ext cx="496805" cy="351505"/>
          </a:xfrm>
          <a:custGeom>
            <a:avLst/>
            <a:gdLst/>
            <a:ahLst/>
            <a:cxnLst/>
            <a:rect l="l" t="t" r="r" b="b"/>
            <a:pathLst>
              <a:path w="16446" h="12243" extrusionOk="0">
                <a:moveTo>
                  <a:pt x="0" y="12243"/>
                </a:moveTo>
                <a:lnTo>
                  <a:pt x="1644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rot="1041496">
            <a:off x="4650264" y="1330224"/>
            <a:ext cx="539127" cy="386733"/>
          </a:xfrm>
          <a:custGeom>
            <a:avLst/>
            <a:gdLst/>
            <a:ahLst/>
            <a:cxnLst/>
            <a:rect l="l" t="t" r="r" b="b"/>
            <a:pathLst>
              <a:path w="17847" h="13470" extrusionOk="0">
                <a:moveTo>
                  <a:pt x="17158" y="0"/>
                </a:moveTo>
                <a:cubicBezTo>
                  <a:pt x="17025" y="0"/>
                  <a:pt x="16890" y="43"/>
                  <a:pt x="16779" y="126"/>
                </a:cubicBezTo>
                <a:lnTo>
                  <a:pt x="334" y="12335"/>
                </a:lnTo>
                <a:cubicBezTo>
                  <a:pt x="67" y="12535"/>
                  <a:pt x="1" y="12936"/>
                  <a:pt x="234" y="13202"/>
                </a:cubicBezTo>
                <a:cubicBezTo>
                  <a:pt x="334" y="13369"/>
                  <a:pt x="501" y="13469"/>
                  <a:pt x="735" y="13469"/>
                </a:cubicBezTo>
                <a:cubicBezTo>
                  <a:pt x="901" y="13469"/>
                  <a:pt x="1001" y="13436"/>
                  <a:pt x="1101" y="13336"/>
                </a:cubicBezTo>
                <a:lnTo>
                  <a:pt x="17513" y="1127"/>
                </a:lnTo>
                <a:cubicBezTo>
                  <a:pt x="17813" y="927"/>
                  <a:pt x="17847" y="527"/>
                  <a:pt x="17647" y="260"/>
                </a:cubicBezTo>
                <a:cubicBezTo>
                  <a:pt x="17530" y="85"/>
                  <a:pt x="17345" y="0"/>
                  <a:pt x="17158" y="0"/>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rot="1041496">
            <a:off x="5281364" y="1373919"/>
            <a:ext cx="65522" cy="47918"/>
          </a:xfrm>
          <a:custGeom>
            <a:avLst/>
            <a:gdLst/>
            <a:ahLst/>
            <a:cxnLst/>
            <a:rect l="l" t="t" r="r" b="b"/>
            <a:pathLst>
              <a:path w="2169" h="1669" extrusionOk="0">
                <a:moveTo>
                  <a:pt x="1" y="1668"/>
                </a:moveTo>
                <a:lnTo>
                  <a:pt x="216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rot="1041496">
            <a:off x="5260012" y="1357017"/>
            <a:ext cx="108840" cy="83146"/>
          </a:xfrm>
          <a:custGeom>
            <a:avLst/>
            <a:gdLst/>
            <a:ahLst/>
            <a:cxnLst/>
            <a:rect l="l" t="t" r="r" b="b"/>
            <a:pathLst>
              <a:path w="3603" h="2896" extrusionOk="0">
                <a:moveTo>
                  <a:pt x="2928" y="0"/>
                </a:moveTo>
                <a:cubicBezTo>
                  <a:pt x="2797" y="0"/>
                  <a:pt x="2660" y="43"/>
                  <a:pt x="2535" y="127"/>
                </a:cubicBezTo>
                <a:lnTo>
                  <a:pt x="334" y="1761"/>
                </a:lnTo>
                <a:cubicBezTo>
                  <a:pt x="33" y="1961"/>
                  <a:pt x="0" y="2328"/>
                  <a:pt x="200" y="2628"/>
                </a:cubicBezTo>
                <a:cubicBezTo>
                  <a:pt x="334" y="2795"/>
                  <a:pt x="500" y="2895"/>
                  <a:pt x="701" y="2895"/>
                </a:cubicBezTo>
                <a:cubicBezTo>
                  <a:pt x="801" y="2895"/>
                  <a:pt x="934" y="2829"/>
                  <a:pt x="1067" y="2762"/>
                </a:cubicBezTo>
                <a:lnTo>
                  <a:pt x="3269" y="1127"/>
                </a:lnTo>
                <a:cubicBezTo>
                  <a:pt x="3569" y="927"/>
                  <a:pt x="3603" y="560"/>
                  <a:pt x="3402" y="260"/>
                </a:cubicBezTo>
                <a:cubicBezTo>
                  <a:pt x="3286" y="85"/>
                  <a:pt x="3112" y="0"/>
                  <a:pt x="2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rot="1041496">
            <a:off x="4710406" y="1690117"/>
            <a:ext cx="181401" cy="129313"/>
          </a:xfrm>
          <a:custGeom>
            <a:avLst/>
            <a:gdLst/>
            <a:ahLst/>
            <a:cxnLst/>
            <a:rect l="l" t="t" r="r" b="b"/>
            <a:pathLst>
              <a:path w="6005" h="4504" extrusionOk="0">
                <a:moveTo>
                  <a:pt x="1" y="4504"/>
                </a:moveTo>
                <a:lnTo>
                  <a:pt x="600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rot="1041496">
            <a:off x="4688126" y="1672585"/>
            <a:ext cx="225746" cy="165029"/>
          </a:xfrm>
          <a:custGeom>
            <a:avLst/>
            <a:gdLst/>
            <a:ahLst/>
            <a:cxnLst/>
            <a:rect l="l" t="t" r="r" b="b"/>
            <a:pathLst>
              <a:path w="7473" h="5748" extrusionOk="0">
                <a:moveTo>
                  <a:pt x="6786" y="1"/>
                </a:moveTo>
                <a:cubicBezTo>
                  <a:pt x="6652" y="1"/>
                  <a:pt x="6517" y="46"/>
                  <a:pt x="6405" y="144"/>
                </a:cubicBezTo>
                <a:lnTo>
                  <a:pt x="334" y="4647"/>
                </a:lnTo>
                <a:cubicBezTo>
                  <a:pt x="67" y="4847"/>
                  <a:pt x="1" y="5214"/>
                  <a:pt x="234" y="5514"/>
                </a:cubicBezTo>
                <a:cubicBezTo>
                  <a:pt x="334" y="5681"/>
                  <a:pt x="501" y="5748"/>
                  <a:pt x="735" y="5748"/>
                </a:cubicBezTo>
                <a:cubicBezTo>
                  <a:pt x="835" y="5748"/>
                  <a:pt x="968" y="5714"/>
                  <a:pt x="1102" y="5648"/>
                </a:cubicBezTo>
                <a:lnTo>
                  <a:pt x="7139" y="1144"/>
                </a:lnTo>
                <a:cubicBezTo>
                  <a:pt x="7439" y="911"/>
                  <a:pt x="7473" y="544"/>
                  <a:pt x="7273" y="244"/>
                </a:cubicBezTo>
                <a:cubicBezTo>
                  <a:pt x="7156" y="88"/>
                  <a:pt x="6972" y="1"/>
                  <a:pt x="6786" y="1"/>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rot="1041496">
            <a:off x="5030797" y="1500315"/>
            <a:ext cx="355732" cy="250960"/>
          </a:xfrm>
          <a:custGeom>
            <a:avLst/>
            <a:gdLst/>
            <a:ahLst/>
            <a:cxnLst/>
            <a:rect l="l" t="t" r="r" b="b"/>
            <a:pathLst>
              <a:path w="11776" h="8741" extrusionOk="0">
                <a:moveTo>
                  <a:pt x="1" y="8740"/>
                </a:moveTo>
                <a:lnTo>
                  <a:pt x="1177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rot="1041496">
            <a:off x="5009691" y="1481864"/>
            <a:ext cx="398054" cy="287624"/>
          </a:xfrm>
          <a:custGeom>
            <a:avLst/>
            <a:gdLst/>
            <a:ahLst/>
            <a:cxnLst/>
            <a:rect l="l" t="t" r="r" b="b"/>
            <a:pathLst>
              <a:path w="13177" h="10018" extrusionOk="0">
                <a:moveTo>
                  <a:pt x="12489" y="1"/>
                </a:moveTo>
                <a:cubicBezTo>
                  <a:pt x="12355" y="1"/>
                  <a:pt x="12220" y="46"/>
                  <a:pt x="12109" y="143"/>
                </a:cubicBezTo>
                <a:lnTo>
                  <a:pt x="334" y="8883"/>
                </a:lnTo>
                <a:cubicBezTo>
                  <a:pt x="34" y="9083"/>
                  <a:pt x="0" y="9483"/>
                  <a:pt x="200" y="9750"/>
                </a:cubicBezTo>
                <a:cubicBezTo>
                  <a:pt x="334" y="9917"/>
                  <a:pt x="501" y="10017"/>
                  <a:pt x="701" y="10017"/>
                </a:cubicBezTo>
                <a:cubicBezTo>
                  <a:pt x="834" y="10017"/>
                  <a:pt x="968" y="9984"/>
                  <a:pt x="1101" y="9884"/>
                </a:cubicBezTo>
                <a:lnTo>
                  <a:pt x="12843" y="1144"/>
                </a:lnTo>
                <a:cubicBezTo>
                  <a:pt x="13143" y="910"/>
                  <a:pt x="13176" y="544"/>
                  <a:pt x="12976" y="243"/>
                </a:cubicBezTo>
                <a:cubicBezTo>
                  <a:pt x="12860" y="88"/>
                  <a:pt x="12675" y="1"/>
                  <a:pt x="12489" y="1"/>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rot="1041496">
            <a:off x="4822670" y="1829082"/>
            <a:ext cx="399051" cy="281594"/>
          </a:xfrm>
          <a:custGeom>
            <a:avLst/>
            <a:gdLst/>
            <a:ahLst/>
            <a:cxnLst/>
            <a:rect l="l" t="t" r="r" b="b"/>
            <a:pathLst>
              <a:path w="13210" h="9808" extrusionOk="0">
                <a:moveTo>
                  <a:pt x="0" y="9807"/>
                </a:moveTo>
                <a:lnTo>
                  <a:pt x="132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rot="-470981">
            <a:off x="6438496" y="2989392"/>
            <a:ext cx="848100" cy="672374"/>
          </a:xfrm>
          <a:custGeom>
            <a:avLst/>
            <a:gdLst/>
            <a:ahLst/>
            <a:cxnLst/>
            <a:rect l="l" t="t" r="r" b="b"/>
            <a:pathLst>
              <a:path w="31390" h="24886" fill="none" extrusionOk="0">
                <a:moveTo>
                  <a:pt x="0" y="24885"/>
                </a:moveTo>
                <a:cubicBezTo>
                  <a:pt x="0" y="24885"/>
                  <a:pt x="22983" y="18748"/>
                  <a:pt x="31389" y="1"/>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rot="-470981">
            <a:off x="6508374" y="958460"/>
            <a:ext cx="558790" cy="558817"/>
          </a:xfrm>
          <a:custGeom>
            <a:avLst/>
            <a:gdLst/>
            <a:ahLst/>
            <a:cxnLst/>
            <a:rect l="l" t="t" r="r" b="b"/>
            <a:pathLst>
              <a:path w="20682" h="20683" fill="none" extrusionOk="0">
                <a:moveTo>
                  <a:pt x="0" y="1"/>
                </a:moveTo>
                <a:cubicBezTo>
                  <a:pt x="0" y="1"/>
                  <a:pt x="12242" y="5338"/>
                  <a:pt x="20682" y="20682"/>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rot="-470981">
            <a:off x="5694668" y="517218"/>
            <a:ext cx="2635298" cy="3551619"/>
          </a:xfrm>
          <a:custGeom>
            <a:avLst/>
            <a:gdLst/>
            <a:ahLst/>
            <a:cxnLst/>
            <a:rect l="l" t="t" r="r" b="b"/>
            <a:pathLst>
              <a:path w="97538" h="131453" extrusionOk="0">
                <a:moveTo>
                  <a:pt x="41206" y="0"/>
                </a:moveTo>
                <a:cubicBezTo>
                  <a:pt x="37188" y="0"/>
                  <a:pt x="33471" y="2581"/>
                  <a:pt x="32224" y="6595"/>
                </a:cubicBezTo>
                <a:lnTo>
                  <a:pt x="1535" y="104965"/>
                </a:lnTo>
                <a:cubicBezTo>
                  <a:pt x="1" y="109935"/>
                  <a:pt x="2736" y="115172"/>
                  <a:pt x="7706" y="116740"/>
                </a:cubicBezTo>
                <a:lnTo>
                  <a:pt x="53539" y="131017"/>
                </a:lnTo>
                <a:cubicBezTo>
                  <a:pt x="54476" y="131312"/>
                  <a:pt x="55422" y="131453"/>
                  <a:pt x="56351" y="131453"/>
                </a:cubicBezTo>
                <a:cubicBezTo>
                  <a:pt x="60352" y="131453"/>
                  <a:pt x="64035" y="128852"/>
                  <a:pt x="65281" y="124846"/>
                </a:cubicBezTo>
                <a:lnTo>
                  <a:pt x="95969" y="26509"/>
                </a:lnTo>
                <a:cubicBezTo>
                  <a:pt x="97537" y="21539"/>
                  <a:pt x="94768" y="16268"/>
                  <a:pt x="89798" y="14734"/>
                </a:cubicBezTo>
                <a:lnTo>
                  <a:pt x="43999" y="423"/>
                </a:lnTo>
                <a:cubicBezTo>
                  <a:pt x="43070" y="137"/>
                  <a:pt x="42130" y="0"/>
                  <a:pt x="41206" y="0"/>
                </a:cubicBezTo>
                <a:close/>
              </a:path>
            </a:pathLst>
          </a:custGeom>
          <a:solidFill>
            <a:schemeClr val="dk2"/>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rot="-470981">
            <a:off x="6255694" y="752882"/>
            <a:ext cx="1776363" cy="1510532"/>
          </a:xfrm>
          <a:custGeom>
            <a:avLst/>
            <a:gdLst/>
            <a:ahLst/>
            <a:cxnLst/>
            <a:rect l="l" t="t" r="r" b="b"/>
            <a:pathLst>
              <a:path w="65747" h="55908" extrusionOk="0">
                <a:moveTo>
                  <a:pt x="12242" y="0"/>
                </a:moveTo>
                <a:lnTo>
                  <a:pt x="0" y="39195"/>
                </a:lnTo>
                <a:lnTo>
                  <a:pt x="53505" y="55907"/>
                </a:lnTo>
                <a:lnTo>
                  <a:pt x="65747" y="16712"/>
                </a:lnTo>
                <a:lnTo>
                  <a:pt x="122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rot="-470981">
            <a:off x="6238652" y="737079"/>
            <a:ext cx="1809731" cy="1543494"/>
          </a:xfrm>
          <a:custGeom>
            <a:avLst/>
            <a:gdLst/>
            <a:ahLst/>
            <a:cxnLst/>
            <a:rect l="l" t="t" r="r" b="b"/>
            <a:pathLst>
              <a:path w="66982" h="57128" extrusionOk="0">
                <a:moveTo>
                  <a:pt x="13310" y="1421"/>
                </a:moveTo>
                <a:lnTo>
                  <a:pt x="65580" y="17700"/>
                </a:lnTo>
                <a:lnTo>
                  <a:pt x="53705" y="55694"/>
                </a:lnTo>
                <a:lnTo>
                  <a:pt x="1435" y="39382"/>
                </a:lnTo>
                <a:lnTo>
                  <a:pt x="13310" y="1421"/>
                </a:lnTo>
                <a:close/>
                <a:moveTo>
                  <a:pt x="12851" y="0"/>
                </a:moveTo>
                <a:cubicBezTo>
                  <a:pt x="12754" y="0"/>
                  <a:pt x="12648" y="24"/>
                  <a:pt x="12543" y="87"/>
                </a:cubicBezTo>
                <a:cubicBezTo>
                  <a:pt x="12442" y="154"/>
                  <a:pt x="12309" y="287"/>
                  <a:pt x="12276" y="454"/>
                </a:cubicBezTo>
                <a:lnTo>
                  <a:pt x="34" y="39649"/>
                </a:lnTo>
                <a:cubicBezTo>
                  <a:pt x="0" y="39782"/>
                  <a:pt x="0" y="39949"/>
                  <a:pt x="100" y="40116"/>
                </a:cubicBezTo>
                <a:cubicBezTo>
                  <a:pt x="167" y="40216"/>
                  <a:pt x="300" y="40349"/>
                  <a:pt x="467" y="40383"/>
                </a:cubicBezTo>
                <a:lnTo>
                  <a:pt x="53972" y="57061"/>
                </a:lnTo>
                <a:cubicBezTo>
                  <a:pt x="54005" y="57128"/>
                  <a:pt x="54072" y="57128"/>
                  <a:pt x="54139" y="57128"/>
                </a:cubicBezTo>
                <a:cubicBezTo>
                  <a:pt x="54372" y="57128"/>
                  <a:pt x="54639" y="56961"/>
                  <a:pt x="54706" y="56661"/>
                </a:cubicBezTo>
                <a:lnTo>
                  <a:pt x="66915" y="17466"/>
                </a:lnTo>
                <a:cubicBezTo>
                  <a:pt x="66981" y="17333"/>
                  <a:pt x="66981" y="17166"/>
                  <a:pt x="66881" y="16999"/>
                </a:cubicBezTo>
                <a:cubicBezTo>
                  <a:pt x="66815" y="16866"/>
                  <a:pt x="66681" y="16766"/>
                  <a:pt x="66514" y="16699"/>
                </a:cubicBezTo>
                <a:lnTo>
                  <a:pt x="13010" y="20"/>
                </a:lnTo>
                <a:cubicBezTo>
                  <a:pt x="12961" y="8"/>
                  <a:pt x="12907" y="0"/>
                  <a:pt x="12851" y="0"/>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rot="-470981">
            <a:off x="6743485" y="646515"/>
            <a:ext cx="1032850" cy="338132"/>
          </a:xfrm>
          <a:custGeom>
            <a:avLst/>
            <a:gdLst/>
            <a:ahLst/>
            <a:cxnLst/>
            <a:rect l="l" t="t" r="r" b="b"/>
            <a:pathLst>
              <a:path w="38228" h="12515" extrusionOk="0">
                <a:moveTo>
                  <a:pt x="496" y="0"/>
                </a:moveTo>
                <a:cubicBezTo>
                  <a:pt x="294" y="0"/>
                  <a:pt x="124" y="126"/>
                  <a:pt x="34" y="305"/>
                </a:cubicBezTo>
                <a:cubicBezTo>
                  <a:pt x="0" y="539"/>
                  <a:pt x="134" y="772"/>
                  <a:pt x="334" y="839"/>
                </a:cubicBezTo>
                <a:lnTo>
                  <a:pt x="37661" y="12514"/>
                </a:lnTo>
                <a:lnTo>
                  <a:pt x="37761" y="12514"/>
                </a:lnTo>
                <a:cubicBezTo>
                  <a:pt x="37927" y="12514"/>
                  <a:pt x="38094" y="12381"/>
                  <a:pt x="38194" y="12214"/>
                </a:cubicBezTo>
                <a:cubicBezTo>
                  <a:pt x="38228" y="11980"/>
                  <a:pt x="38094" y="11747"/>
                  <a:pt x="37894" y="11680"/>
                </a:cubicBezTo>
                <a:lnTo>
                  <a:pt x="567" y="5"/>
                </a:lnTo>
                <a:cubicBezTo>
                  <a:pt x="543" y="2"/>
                  <a:pt x="520" y="0"/>
                  <a:pt x="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rot="-470981">
            <a:off x="6453983" y="2087586"/>
            <a:ext cx="332594" cy="204149"/>
          </a:xfrm>
          <a:custGeom>
            <a:avLst/>
            <a:gdLst/>
            <a:ahLst/>
            <a:cxnLst/>
            <a:rect l="l" t="t" r="r" b="b"/>
            <a:pathLst>
              <a:path w="12310" h="7556" extrusionOk="0">
                <a:moveTo>
                  <a:pt x="1954" y="430"/>
                </a:moveTo>
                <a:cubicBezTo>
                  <a:pt x="2013" y="430"/>
                  <a:pt x="2074" y="438"/>
                  <a:pt x="2135" y="450"/>
                </a:cubicBezTo>
                <a:lnTo>
                  <a:pt x="11342" y="3352"/>
                </a:lnTo>
                <a:cubicBezTo>
                  <a:pt x="11509" y="3386"/>
                  <a:pt x="11642" y="3452"/>
                  <a:pt x="11709" y="3619"/>
                </a:cubicBezTo>
                <a:cubicBezTo>
                  <a:pt x="11809" y="3753"/>
                  <a:pt x="11809" y="3919"/>
                  <a:pt x="11776" y="4086"/>
                </a:cubicBezTo>
                <a:lnTo>
                  <a:pt x="10975" y="6688"/>
                </a:lnTo>
                <a:cubicBezTo>
                  <a:pt x="10868" y="6957"/>
                  <a:pt x="10630" y="7117"/>
                  <a:pt x="10368" y="7117"/>
                </a:cubicBezTo>
                <a:cubicBezTo>
                  <a:pt x="10304" y="7117"/>
                  <a:pt x="10239" y="7108"/>
                  <a:pt x="10175" y="7088"/>
                </a:cubicBezTo>
                <a:lnTo>
                  <a:pt x="1001" y="4253"/>
                </a:lnTo>
                <a:cubicBezTo>
                  <a:pt x="668" y="4120"/>
                  <a:pt x="501" y="3786"/>
                  <a:pt x="601" y="3452"/>
                </a:cubicBezTo>
                <a:lnTo>
                  <a:pt x="1368" y="884"/>
                </a:lnTo>
                <a:cubicBezTo>
                  <a:pt x="1435" y="717"/>
                  <a:pt x="1502" y="584"/>
                  <a:pt x="1668" y="517"/>
                </a:cubicBezTo>
                <a:cubicBezTo>
                  <a:pt x="1753" y="454"/>
                  <a:pt x="1851" y="430"/>
                  <a:pt x="1954" y="430"/>
                </a:cubicBezTo>
                <a:close/>
                <a:moveTo>
                  <a:pt x="2023" y="1"/>
                </a:moveTo>
                <a:cubicBezTo>
                  <a:pt x="1849" y="1"/>
                  <a:pt x="1676" y="52"/>
                  <a:pt x="1502" y="117"/>
                </a:cubicBezTo>
                <a:cubicBezTo>
                  <a:pt x="1268" y="250"/>
                  <a:pt x="1101" y="517"/>
                  <a:pt x="1001" y="751"/>
                </a:cubicBezTo>
                <a:lnTo>
                  <a:pt x="234" y="3352"/>
                </a:lnTo>
                <a:cubicBezTo>
                  <a:pt x="1" y="3886"/>
                  <a:pt x="334" y="4453"/>
                  <a:pt x="901" y="4620"/>
                </a:cubicBezTo>
                <a:lnTo>
                  <a:pt x="10108" y="7522"/>
                </a:lnTo>
                <a:cubicBezTo>
                  <a:pt x="10175" y="7555"/>
                  <a:pt x="10308" y="7555"/>
                  <a:pt x="10408" y="7555"/>
                </a:cubicBezTo>
                <a:cubicBezTo>
                  <a:pt x="10808" y="7555"/>
                  <a:pt x="11242" y="7255"/>
                  <a:pt x="11409" y="6855"/>
                </a:cubicBezTo>
                <a:lnTo>
                  <a:pt x="12209" y="4220"/>
                </a:lnTo>
                <a:cubicBezTo>
                  <a:pt x="12309" y="3953"/>
                  <a:pt x="12276" y="3686"/>
                  <a:pt x="12143" y="3419"/>
                </a:cubicBezTo>
                <a:cubicBezTo>
                  <a:pt x="12009" y="3186"/>
                  <a:pt x="11776" y="3019"/>
                  <a:pt x="11509" y="2919"/>
                </a:cubicBezTo>
                <a:lnTo>
                  <a:pt x="2302" y="50"/>
                </a:lnTo>
                <a:cubicBezTo>
                  <a:pt x="2209" y="15"/>
                  <a:pt x="2116"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rot="-470981">
            <a:off x="6854346" y="2154249"/>
            <a:ext cx="328973" cy="203474"/>
          </a:xfrm>
          <a:custGeom>
            <a:avLst/>
            <a:gdLst/>
            <a:ahLst/>
            <a:cxnLst/>
            <a:rect l="l" t="t" r="r" b="b"/>
            <a:pathLst>
              <a:path w="12176" h="7531" extrusionOk="0">
                <a:moveTo>
                  <a:pt x="1797" y="437"/>
                </a:moveTo>
                <a:cubicBezTo>
                  <a:pt x="1863" y="437"/>
                  <a:pt x="1933" y="445"/>
                  <a:pt x="2002" y="459"/>
                </a:cubicBezTo>
                <a:lnTo>
                  <a:pt x="11242" y="3328"/>
                </a:lnTo>
                <a:cubicBezTo>
                  <a:pt x="11408" y="3395"/>
                  <a:pt x="11508" y="3461"/>
                  <a:pt x="11608" y="3628"/>
                </a:cubicBezTo>
                <a:cubicBezTo>
                  <a:pt x="11675" y="3762"/>
                  <a:pt x="11675" y="3928"/>
                  <a:pt x="11642" y="4095"/>
                </a:cubicBezTo>
                <a:lnTo>
                  <a:pt x="10841" y="6664"/>
                </a:lnTo>
                <a:cubicBezTo>
                  <a:pt x="10808" y="6830"/>
                  <a:pt x="10741" y="6964"/>
                  <a:pt x="10574" y="7064"/>
                </a:cubicBezTo>
                <a:cubicBezTo>
                  <a:pt x="10496" y="7103"/>
                  <a:pt x="10407" y="7119"/>
                  <a:pt x="10312" y="7119"/>
                </a:cubicBezTo>
                <a:cubicBezTo>
                  <a:pt x="10246" y="7119"/>
                  <a:pt x="10177" y="7111"/>
                  <a:pt x="10107" y="7097"/>
                </a:cubicBezTo>
                <a:lnTo>
                  <a:pt x="901" y="4229"/>
                </a:lnTo>
                <a:cubicBezTo>
                  <a:pt x="734" y="4162"/>
                  <a:pt x="601" y="4095"/>
                  <a:pt x="501" y="3928"/>
                </a:cubicBezTo>
                <a:cubicBezTo>
                  <a:pt x="434" y="3795"/>
                  <a:pt x="434" y="3628"/>
                  <a:pt x="467" y="3461"/>
                </a:cubicBezTo>
                <a:lnTo>
                  <a:pt x="1268" y="893"/>
                </a:lnTo>
                <a:cubicBezTo>
                  <a:pt x="1301" y="726"/>
                  <a:pt x="1401" y="593"/>
                  <a:pt x="1535" y="493"/>
                </a:cubicBezTo>
                <a:cubicBezTo>
                  <a:pt x="1613" y="453"/>
                  <a:pt x="1702" y="437"/>
                  <a:pt x="1797" y="437"/>
                </a:cubicBezTo>
                <a:close/>
                <a:moveTo>
                  <a:pt x="1869" y="1"/>
                </a:moveTo>
                <a:cubicBezTo>
                  <a:pt x="1708" y="1"/>
                  <a:pt x="1543" y="45"/>
                  <a:pt x="1401" y="126"/>
                </a:cubicBezTo>
                <a:cubicBezTo>
                  <a:pt x="1134" y="259"/>
                  <a:pt x="968" y="493"/>
                  <a:pt x="901" y="759"/>
                </a:cubicBezTo>
                <a:lnTo>
                  <a:pt x="100" y="3328"/>
                </a:lnTo>
                <a:cubicBezTo>
                  <a:pt x="0" y="3595"/>
                  <a:pt x="67" y="3895"/>
                  <a:pt x="167" y="4129"/>
                </a:cubicBezTo>
                <a:cubicBezTo>
                  <a:pt x="300" y="4395"/>
                  <a:pt x="567" y="4562"/>
                  <a:pt x="801" y="4629"/>
                </a:cubicBezTo>
                <a:lnTo>
                  <a:pt x="10007" y="7498"/>
                </a:lnTo>
                <a:cubicBezTo>
                  <a:pt x="10107" y="7531"/>
                  <a:pt x="10174" y="7531"/>
                  <a:pt x="10308" y="7531"/>
                </a:cubicBezTo>
                <a:cubicBezTo>
                  <a:pt x="10474" y="7531"/>
                  <a:pt x="10641" y="7498"/>
                  <a:pt x="10808" y="7431"/>
                </a:cubicBezTo>
                <a:cubicBezTo>
                  <a:pt x="11075" y="7297"/>
                  <a:pt x="11242" y="7064"/>
                  <a:pt x="11308" y="6797"/>
                </a:cubicBezTo>
                <a:lnTo>
                  <a:pt x="12109" y="4229"/>
                </a:lnTo>
                <a:cubicBezTo>
                  <a:pt x="12176" y="3962"/>
                  <a:pt x="12142" y="3662"/>
                  <a:pt x="12009" y="3428"/>
                </a:cubicBezTo>
                <a:cubicBezTo>
                  <a:pt x="11909" y="3161"/>
                  <a:pt x="11642" y="2994"/>
                  <a:pt x="11408" y="2928"/>
                </a:cubicBezTo>
                <a:lnTo>
                  <a:pt x="2168" y="59"/>
                </a:lnTo>
                <a:cubicBezTo>
                  <a:pt x="2076" y="19"/>
                  <a:pt x="1974" y="1"/>
                  <a:pt x="1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rot="-470981">
            <a:off x="7254912" y="2221539"/>
            <a:ext cx="332594" cy="204392"/>
          </a:xfrm>
          <a:custGeom>
            <a:avLst/>
            <a:gdLst/>
            <a:ahLst/>
            <a:cxnLst/>
            <a:rect l="l" t="t" r="r" b="b"/>
            <a:pathLst>
              <a:path w="12310" h="7565" extrusionOk="0">
                <a:moveTo>
                  <a:pt x="1897" y="438"/>
                </a:moveTo>
                <a:cubicBezTo>
                  <a:pt x="1964" y="438"/>
                  <a:pt x="2033" y="446"/>
                  <a:pt x="2102" y="459"/>
                </a:cubicBezTo>
                <a:lnTo>
                  <a:pt x="11309" y="3328"/>
                </a:lnTo>
                <a:cubicBezTo>
                  <a:pt x="11476" y="3395"/>
                  <a:pt x="11609" y="3462"/>
                  <a:pt x="11676" y="3628"/>
                </a:cubicBezTo>
                <a:cubicBezTo>
                  <a:pt x="11776" y="3762"/>
                  <a:pt x="11776" y="3929"/>
                  <a:pt x="11742" y="4095"/>
                </a:cubicBezTo>
                <a:lnTo>
                  <a:pt x="10942" y="6664"/>
                </a:lnTo>
                <a:cubicBezTo>
                  <a:pt x="10909" y="6831"/>
                  <a:pt x="10808" y="6964"/>
                  <a:pt x="10642" y="7064"/>
                </a:cubicBezTo>
                <a:cubicBezTo>
                  <a:pt x="10564" y="7103"/>
                  <a:pt x="10474" y="7119"/>
                  <a:pt x="10380" y="7119"/>
                </a:cubicBezTo>
                <a:cubicBezTo>
                  <a:pt x="10313" y="7119"/>
                  <a:pt x="10244" y="7111"/>
                  <a:pt x="10175" y="7098"/>
                </a:cubicBezTo>
                <a:lnTo>
                  <a:pt x="968" y="4262"/>
                </a:lnTo>
                <a:cubicBezTo>
                  <a:pt x="635" y="4129"/>
                  <a:pt x="468" y="3795"/>
                  <a:pt x="534" y="3462"/>
                </a:cubicBezTo>
                <a:lnTo>
                  <a:pt x="1335" y="893"/>
                </a:lnTo>
                <a:cubicBezTo>
                  <a:pt x="1368" y="726"/>
                  <a:pt x="1468" y="593"/>
                  <a:pt x="1635" y="493"/>
                </a:cubicBezTo>
                <a:cubicBezTo>
                  <a:pt x="1713" y="454"/>
                  <a:pt x="1803" y="438"/>
                  <a:pt x="1897" y="438"/>
                </a:cubicBezTo>
                <a:close/>
                <a:moveTo>
                  <a:pt x="1987" y="1"/>
                </a:moveTo>
                <a:cubicBezTo>
                  <a:pt x="1825" y="1"/>
                  <a:pt x="1663" y="45"/>
                  <a:pt x="1502" y="126"/>
                </a:cubicBezTo>
                <a:cubicBezTo>
                  <a:pt x="1268" y="259"/>
                  <a:pt x="1102" y="493"/>
                  <a:pt x="1001" y="760"/>
                </a:cubicBezTo>
                <a:lnTo>
                  <a:pt x="201" y="3328"/>
                </a:lnTo>
                <a:cubicBezTo>
                  <a:pt x="1" y="3862"/>
                  <a:pt x="334" y="4462"/>
                  <a:pt x="901" y="4629"/>
                </a:cubicBezTo>
                <a:lnTo>
                  <a:pt x="10108" y="7498"/>
                </a:lnTo>
                <a:cubicBezTo>
                  <a:pt x="10175" y="7565"/>
                  <a:pt x="10275" y="7565"/>
                  <a:pt x="10408" y="7565"/>
                </a:cubicBezTo>
                <a:cubicBezTo>
                  <a:pt x="10575" y="7565"/>
                  <a:pt x="10742" y="7498"/>
                  <a:pt x="10942" y="7431"/>
                </a:cubicBezTo>
                <a:cubicBezTo>
                  <a:pt x="11175" y="7298"/>
                  <a:pt x="11342" y="7031"/>
                  <a:pt x="11442" y="6797"/>
                </a:cubicBezTo>
                <a:lnTo>
                  <a:pt x="12209" y="4195"/>
                </a:lnTo>
                <a:cubicBezTo>
                  <a:pt x="12310" y="3962"/>
                  <a:pt x="12276" y="3662"/>
                  <a:pt x="12143" y="3428"/>
                </a:cubicBezTo>
                <a:cubicBezTo>
                  <a:pt x="12009" y="3161"/>
                  <a:pt x="11776" y="2995"/>
                  <a:pt x="11509" y="2928"/>
                </a:cubicBezTo>
                <a:lnTo>
                  <a:pt x="2302" y="59"/>
                </a:lnTo>
                <a:cubicBezTo>
                  <a:pt x="2197" y="20"/>
                  <a:pt x="2092" y="1"/>
                  <a:pt x="19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rot="-470981">
            <a:off x="6225730" y="2446711"/>
            <a:ext cx="425401" cy="351317"/>
          </a:xfrm>
          <a:custGeom>
            <a:avLst/>
            <a:gdLst/>
            <a:ahLst/>
            <a:cxnLst/>
            <a:rect l="l" t="t" r="r" b="b"/>
            <a:pathLst>
              <a:path w="15745" h="13003" extrusionOk="0">
                <a:moveTo>
                  <a:pt x="5139" y="1"/>
                </a:moveTo>
                <a:cubicBezTo>
                  <a:pt x="3652" y="1"/>
                  <a:pt x="2253" y="971"/>
                  <a:pt x="1768" y="2506"/>
                </a:cubicBezTo>
                <a:lnTo>
                  <a:pt x="567" y="6342"/>
                </a:lnTo>
                <a:cubicBezTo>
                  <a:pt x="0" y="8177"/>
                  <a:pt x="1034" y="10178"/>
                  <a:pt x="2902" y="10745"/>
                </a:cubicBezTo>
                <a:lnTo>
                  <a:pt x="9541" y="12847"/>
                </a:lnTo>
                <a:cubicBezTo>
                  <a:pt x="9881" y="12952"/>
                  <a:pt x="10226" y="13002"/>
                  <a:pt x="10568" y="13002"/>
                </a:cubicBezTo>
                <a:cubicBezTo>
                  <a:pt x="12069" y="13002"/>
                  <a:pt x="13488" y="12034"/>
                  <a:pt x="13977" y="10512"/>
                </a:cubicBezTo>
                <a:lnTo>
                  <a:pt x="15178" y="6676"/>
                </a:lnTo>
                <a:cubicBezTo>
                  <a:pt x="15745" y="4841"/>
                  <a:pt x="14711" y="2840"/>
                  <a:pt x="12843" y="2239"/>
                </a:cubicBezTo>
                <a:lnTo>
                  <a:pt x="6205" y="171"/>
                </a:lnTo>
                <a:cubicBezTo>
                  <a:pt x="5852" y="56"/>
                  <a:pt x="5493" y="1"/>
                  <a:pt x="5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rot="-470981">
            <a:off x="6730530" y="2531734"/>
            <a:ext cx="426320" cy="350804"/>
          </a:xfrm>
          <a:custGeom>
            <a:avLst/>
            <a:gdLst/>
            <a:ahLst/>
            <a:cxnLst/>
            <a:rect l="l" t="t" r="r" b="b"/>
            <a:pathLst>
              <a:path w="15779" h="12984" extrusionOk="0">
                <a:moveTo>
                  <a:pt x="5189" y="0"/>
                </a:moveTo>
                <a:cubicBezTo>
                  <a:pt x="3697" y="0"/>
                  <a:pt x="2289" y="989"/>
                  <a:pt x="1802" y="2503"/>
                </a:cubicBezTo>
                <a:lnTo>
                  <a:pt x="601" y="6339"/>
                </a:lnTo>
                <a:cubicBezTo>
                  <a:pt x="1" y="8174"/>
                  <a:pt x="1068" y="10175"/>
                  <a:pt x="2936" y="10742"/>
                </a:cubicBezTo>
                <a:lnTo>
                  <a:pt x="9574" y="12844"/>
                </a:lnTo>
                <a:cubicBezTo>
                  <a:pt x="9901" y="12939"/>
                  <a:pt x="10233" y="12984"/>
                  <a:pt x="10561" y="12984"/>
                </a:cubicBezTo>
                <a:cubicBezTo>
                  <a:pt x="12076" y="12984"/>
                  <a:pt x="13511" y="12017"/>
                  <a:pt x="13978" y="10509"/>
                </a:cubicBezTo>
                <a:lnTo>
                  <a:pt x="15178" y="6673"/>
                </a:lnTo>
                <a:cubicBezTo>
                  <a:pt x="15779" y="4838"/>
                  <a:pt x="14745" y="2837"/>
                  <a:pt x="12843" y="2236"/>
                </a:cubicBezTo>
                <a:lnTo>
                  <a:pt x="6239" y="168"/>
                </a:lnTo>
                <a:cubicBezTo>
                  <a:pt x="5891" y="54"/>
                  <a:pt x="5538" y="0"/>
                  <a:pt x="5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rot="-470981">
            <a:off x="7227819" y="2614478"/>
            <a:ext cx="426320" cy="351209"/>
          </a:xfrm>
          <a:custGeom>
            <a:avLst/>
            <a:gdLst/>
            <a:ahLst/>
            <a:cxnLst/>
            <a:rect l="l" t="t" r="r" b="b"/>
            <a:pathLst>
              <a:path w="15779" h="12999" extrusionOk="0">
                <a:moveTo>
                  <a:pt x="5178" y="0"/>
                </a:moveTo>
                <a:cubicBezTo>
                  <a:pt x="3678" y="0"/>
                  <a:pt x="2264" y="968"/>
                  <a:pt x="1802" y="2490"/>
                </a:cubicBezTo>
                <a:lnTo>
                  <a:pt x="601" y="6326"/>
                </a:lnTo>
                <a:cubicBezTo>
                  <a:pt x="1" y="8161"/>
                  <a:pt x="1035" y="10162"/>
                  <a:pt x="2936" y="10763"/>
                </a:cubicBezTo>
                <a:lnTo>
                  <a:pt x="9541" y="12831"/>
                </a:lnTo>
                <a:cubicBezTo>
                  <a:pt x="9901" y="12945"/>
                  <a:pt x="10262" y="12999"/>
                  <a:pt x="10615" y="12999"/>
                </a:cubicBezTo>
                <a:cubicBezTo>
                  <a:pt x="12127" y="12999"/>
                  <a:pt x="13491" y="12010"/>
                  <a:pt x="13977" y="10496"/>
                </a:cubicBezTo>
                <a:lnTo>
                  <a:pt x="15178" y="6660"/>
                </a:lnTo>
                <a:cubicBezTo>
                  <a:pt x="15779" y="4825"/>
                  <a:pt x="14711" y="2824"/>
                  <a:pt x="12843" y="2257"/>
                </a:cubicBezTo>
                <a:lnTo>
                  <a:pt x="6205" y="155"/>
                </a:lnTo>
                <a:cubicBezTo>
                  <a:pt x="5865" y="50"/>
                  <a:pt x="5519" y="0"/>
                  <a:pt x="5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rot="-470981">
            <a:off x="6159336" y="2842484"/>
            <a:ext cx="426320" cy="351290"/>
          </a:xfrm>
          <a:custGeom>
            <a:avLst/>
            <a:gdLst/>
            <a:ahLst/>
            <a:cxnLst/>
            <a:rect l="l" t="t" r="r" b="b"/>
            <a:pathLst>
              <a:path w="15779" h="13002" extrusionOk="0">
                <a:moveTo>
                  <a:pt x="5170" y="1"/>
                </a:moveTo>
                <a:cubicBezTo>
                  <a:pt x="3676" y="1"/>
                  <a:pt x="2260" y="970"/>
                  <a:pt x="1802" y="2506"/>
                </a:cubicBezTo>
                <a:lnTo>
                  <a:pt x="601" y="6342"/>
                </a:lnTo>
                <a:cubicBezTo>
                  <a:pt x="1" y="8177"/>
                  <a:pt x="1068" y="10178"/>
                  <a:pt x="2936" y="10745"/>
                </a:cubicBezTo>
                <a:lnTo>
                  <a:pt x="9574" y="12847"/>
                </a:lnTo>
                <a:cubicBezTo>
                  <a:pt x="9914" y="12952"/>
                  <a:pt x="10260" y="13002"/>
                  <a:pt x="10601" y="13002"/>
                </a:cubicBezTo>
                <a:cubicBezTo>
                  <a:pt x="12102" y="13002"/>
                  <a:pt x="13516" y="12034"/>
                  <a:pt x="13978" y="10512"/>
                </a:cubicBezTo>
                <a:lnTo>
                  <a:pt x="15178" y="6676"/>
                </a:lnTo>
                <a:cubicBezTo>
                  <a:pt x="15779" y="4841"/>
                  <a:pt x="14745" y="2840"/>
                  <a:pt x="12843" y="2239"/>
                </a:cubicBezTo>
                <a:lnTo>
                  <a:pt x="6239" y="171"/>
                </a:lnTo>
                <a:cubicBezTo>
                  <a:pt x="5886" y="56"/>
                  <a:pt x="5525" y="1"/>
                  <a:pt x="5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rot="-470981">
            <a:off x="6664922" y="2926028"/>
            <a:ext cx="425428" cy="351804"/>
          </a:xfrm>
          <a:custGeom>
            <a:avLst/>
            <a:gdLst/>
            <a:ahLst/>
            <a:cxnLst/>
            <a:rect l="l" t="t" r="r" b="b"/>
            <a:pathLst>
              <a:path w="15746" h="13021" extrusionOk="0">
                <a:moveTo>
                  <a:pt x="5178" y="1"/>
                </a:moveTo>
                <a:cubicBezTo>
                  <a:pt x="3677" y="1"/>
                  <a:pt x="2258" y="969"/>
                  <a:pt x="1769" y="2491"/>
                </a:cubicBezTo>
                <a:lnTo>
                  <a:pt x="568" y="6327"/>
                </a:lnTo>
                <a:cubicBezTo>
                  <a:pt x="1" y="8195"/>
                  <a:pt x="1035" y="10197"/>
                  <a:pt x="2903" y="10764"/>
                </a:cubicBezTo>
                <a:lnTo>
                  <a:pt x="9541" y="12865"/>
                </a:lnTo>
                <a:cubicBezTo>
                  <a:pt x="9881" y="12970"/>
                  <a:pt x="10227" y="13020"/>
                  <a:pt x="10568" y="13020"/>
                </a:cubicBezTo>
                <a:cubicBezTo>
                  <a:pt x="12069" y="13020"/>
                  <a:pt x="13488" y="12052"/>
                  <a:pt x="13977" y="10530"/>
                </a:cubicBezTo>
                <a:lnTo>
                  <a:pt x="15178" y="6661"/>
                </a:lnTo>
                <a:cubicBezTo>
                  <a:pt x="15745" y="4826"/>
                  <a:pt x="14711" y="2825"/>
                  <a:pt x="12843" y="2258"/>
                </a:cubicBezTo>
                <a:lnTo>
                  <a:pt x="6205" y="156"/>
                </a:lnTo>
                <a:cubicBezTo>
                  <a:pt x="5865" y="51"/>
                  <a:pt x="5520" y="1"/>
                  <a:pt x="5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rot="-470981">
            <a:off x="7162344" y="3010222"/>
            <a:ext cx="425428" cy="351236"/>
          </a:xfrm>
          <a:custGeom>
            <a:avLst/>
            <a:gdLst/>
            <a:ahLst/>
            <a:cxnLst/>
            <a:rect l="l" t="t" r="r" b="b"/>
            <a:pathLst>
              <a:path w="15746" h="13000" extrusionOk="0">
                <a:moveTo>
                  <a:pt x="5178" y="1"/>
                </a:moveTo>
                <a:cubicBezTo>
                  <a:pt x="3677" y="1"/>
                  <a:pt x="2258" y="969"/>
                  <a:pt x="1768" y="2491"/>
                </a:cubicBezTo>
                <a:lnTo>
                  <a:pt x="568" y="6327"/>
                </a:lnTo>
                <a:cubicBezTo>
                  <a:pt x="1" y="8162"/>
                  <a:pt x="1035" y="10163"/>
                  <a:pt x="2903" y="10764"/>
                </a:cubicBezTo>
                <a:lnTo>
                  <a:pt x="9541" y="12832"/>
                </a:lnTo>
                <a:cubicBezTo>
                  <a:pt x="9894" y="12945"/>
                  <a:pt x="10252" y="12999"/>
                  <a:pt x="10602" y="12999"/>
                </a:cubicBezTo>
                <a:cubicBezTo>
                  <a:pt x="12104" y="12999"/>
                  <a:pt x="13484" y="12011"/>
                  <a:pt x="13944" y="10497"/>
                </a:cubicBezTo>
                <a:lnTo>
                  <a:pt x="15178" y="6661"/>
                </a:lnTo>
                <a:cubicBezTo>
                  <a:pt x="15745" y="4826"/>
                  <a:pt x="14711" y="2825"/>
                  <a:pt x="12843" y="2258"/>
                </a:cubicBezTo>
                <a:lnTo>
                  <a:pt x="6205" y="156"/>
                </a:lnTo>
                <a:cubicBezTo>
                  <a:pt x="5865" y="51"/>
                  <a:pt x="5519" y="1"/>
                  <a:pt x="5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rot="-470981">
            <a:off x="6093841" y="3238338"/>
            <a:ext cx="425428" cy="350804"/>
          </a:xfrm>
          <a:custGeom>
            <a:avLst/>
            <a:gdLst/>
            <a:ahLst/>
            <a:cxnLst/>
            <a:rect l="l" t="t" r="r" b="b"/>
            <a:pathLst>
              <a:path w="15746" h="12984" extrusionOk="0">
                <a:moveTo>
                  <a:pt x="5156" y="0"/>
                </a:moveTo>
                <a:cubicBezTo>
                  <a:pt x="3663" y="0"/>
                  <a:pt x="2255" y="989"/>
                  <a:pt x="1769" y="2503"/>
                </a:cubicBezTo>
                <a:lnTo>
                  <a:pt x="568" y="6339"/>
                </a:lnTo>
                <a:cubicBezTo>
                  <a:pt x="1" y="8174"/>
                  <a:pt x="1035" y="10175"/>
                  <a:pt x="2903" y="10742"/>
                </a:cubicBezTo>
                <a:lnTo>
                  <a:pt x="9541" y="12844"/>
                </a:lnTo>
                <a:cubicBezTo>
                  <a:pt x="9867" y="12939"/>
                  <a:pt x="10199" y="12984"/>
                  <a:pt x="10527" y="12984"/>
                </a:cubicBezTo>
                <a:cubicBezTo>
                  <a:pt x="12044" y="12984"/>
                  <a:pt x="13484" y="12017"/>
                  <a:pt x="13977" y="10509"/>
                </a:cubicBezTo>
                <a:lnTo>
                  <a:pt x="15178" y="6673"/>
                </a:lnTo>
                <a:cubicBezTo>
                  <a:pt x="15745" y="4838"/>
                  <a:pt x="14711" y="2836"/>
                  <a:pt x="12843" y="2236"/>
                </a:cubicBezTo>
                <a:lnTo>
                  <a:pt x="6205" y="168"/>
                </a:lnTo>
                <a:cubicBezTo>
                  <a:pt x="5858" y="54"/>
                  <a:pt x="5505" y="0"/>
                  <a:pt x="5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rot="-470981">
            <a:off x="6598557" y="3321799"/>
            <a:ext cx="426320" cy="351804"/>
          </a:xfrm>
          <a:custGeom>
            <a:avLst/>
            <a:gdLst/>
            <a:ahLst/>
            <a:cxnLst/>
            <a:rect l="l" t="t" r="r" b="b"/>
            <a:pathLst>
              <a:path w="15779" h="13021" extrusionOk="0">
                <a:moveTo>
                  <a:pt x="5180" y="1"/>
                </a:moveTo>
                <a:cubicBezTo>
                  <a:pt x="3679" y="1"/>
                  <a:pt x="2264" y="974"/>
                  <a:pt x="1802" y="2524"/>
                </a:cubicBezTo>
                <a:lnTo>
                  <a:pt x="601" y="6360"/>
                </a:lnTo>
                <a:cubicBezTo>
                  <a:pt x="0" y="8195"/>
                  <a:pt x="1068" y="10196"/>
                  <a:pt x="2936" y="10763"/>
                </a:cubicBezTo>
                <a:lnTo>
                  <a:pt x="9540" y="12865"/>
                </a:lnTo>
                <a:cubicBezTo>
                  <a:pt x="9887" y="12970"/>
                  <a:pt x="10237" y="13020"/>
                  <a:pt x="10583" y="13020"/>
                </a:cubicBezTo>
                <a:cubicBezTo>
                  <a:pt x="12101" y="13020"/>
                  <a:pt x="13515" y="12052"/>
                  <a:pt x="13977" y="10530"/>
                </a:cubicBezTo>
                <a:lnTo>
                  <a:pt x="15178" y="6694"/>
                </a:lnTo>
                <a:cubicBezTo>
                  <a:pt x="15778" y="4826"/>
                  <a:pt x="14711" y="2824"/>
                  <a:pt x="12843" y="2257"/>
                </a:cubicBezTo>
                <a:lnTo>
                  <a:pt x="6205" y="156"/>
                </a:lnTo>
                <a:cubicBezTo>
                  <a:pt x="5866" y="51"/>
                  <a:pt x="5521" y="1"/>
                  <a:pt x="5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rot="-470981">
            <a:off x="7095810" y="3404764"/>
            <a:ext cx="426293" cy="351236"/>
          </a:xfrm>
          <a:custGeom>
            <a:avLst/>
            <a:gdLst/>
            <a:ahLst/>
            <a:cxnLst/>
            <a:rect l="l" t="t" r="r" b="b"/>
            <a:pathLst>
              <a:path w="15778" h="13000" extrusionOk="0">
                <a:moveTo>
                  <a:pt x="5155" y="1"/>
                </a:moveTo>
                <a:cubicBezTo>
                  <a:pt x="3663" y="1"/>
                  <a:pt x="2261" y="989"/>
                  <a:pt x="1801" y="2504"/>
                </a:cubicBezTo>
                <a:lnTo>
                  <a:pt x="600" y="6340"/>
                </a:lnTo>
                <a:cubicBezTo>
                  <a:pt x="0" y="8174"/>
                  <a:pt x="1034" y="10176"/>
                  <a:pt x="2935" y="10743"/>
                </a:cubicBezTo>
                <a:lnTo>
                  <a:pt x="9540" y="12844"/>
                </a:lnTo>
                <a:cubicBezTo>
                  <a:pt x="9893" y="12949"/>
                  <a:pt x="10246" y="12999"/>
                  <a:pt x="10592" y="12999"/>
                </a:cubicBezTo>
                <a:cubicBezTo>
                  <a:pt x="12113" y="12999"/>
                  <a:pt x="13488" y="12031"/>
                  <a:pt x="13977" y="10509"/>
                </a:cubicBezTo>
                <a:lnTo>
                  <a:pt x="15178" y="6673"/>
                </a:lnTo>
                <a:cubicBezTo>
                  <a:pt x="15778" y="4839"/>
                  <a:pt x="14711" y="2837"/>
                  <a:pt x="12843" y="2237"/>
                </a:cubicBezTo>
                <a:lnTo>
                  <a:pt x="6204" y="169"/>
                </a:lnTo>
                <a:cubicBezTo>
                  <a:pt x="5857" y="55"/>
                  <a:pt x="5504" y="1"/>
                  <a:pt x="5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rot="-1918222">
            <a:off x="3516993" y="2097839"/>
            <a:ext cx="1411204" cy="1218611"/>
          </a:xfrm>
          <a:custGeom>
            <a:avLst/>
            <a:gdLst/>
            <a:ahLst/>
            <a:cxnLst/>
            <a:rect l="l" t="t" r="r" b="b"/>
            <a:pathLst>
              <a:path w="31290" h="27021" extrusionOk="0">
                <a:moveTo>
                  <a:pt x="18948" y="1"/>
                </a:moveTo>
                <a:lnTo>
                  <a:pt x="19248" y="7173"/>
                </a:lnTo>
                <a:cubicBezTo>
                  <a:pt x="11376" y="7273"/>
                  <a:pt x="7873" y="10809"/>
                  <a:pt x="7806" y="10809"/>
                </a:cubicBezTo>
                <a:cubicBezTo>
                  <a:pt x="1" y="17847"/>
                  <a:pt x="2169" y="27020"/>
                  <a:pt x="2169" y="27020"/>
                </a:cubicBezTo>
                <a:cubicBezTo>
                  <a:pt x="7179" y="17819"/>
                  <a:pt x="14364" y="16639"/>
                  <a:pt x="17721" y="16639"/>
                </a:cubicBezTo>
                <a:cubicBezTo>
                  <a:pt x="18879" y="16639"/>
                  <a:pt x="19581" y="16780"/>
                  <a:pt x="19581" y="16780"/>
                </a:cubicBezTo>
                <a:lnTo>
                  <a:pt x="19848" y="23951"/>
                </a:lnTo>
                <a:lnTo>
                  <a:pt x="31290" y="11509"/>
                </a:lnTo>
                <a:lnTo>
                  <a:pt x="18948" y="1"/>
                </a:lnTo>
                <a:close/>
              </a:path>
            </a:pathLst>
          </a:custGeom>
          <a:solidFill>
            <a:schemeClr val="accent1"/>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rot="-1642003">
            <a:off x="6793915" y="3320668"/>
            <a:ext cx="1647590" cy="1346967"/>
          </a:xfrm>
          <a:custGeom>
            <a:avLst/>
            <a:gdLst/>
            <a:ahLst/>
            <a:cxnLst/>
            <a:rect l="l" t="t" r="r" b="b"/>
            <a:pathLst>
              <a:path w="31623" h="25853" extrusionOk="0">
                <a:moveTo>
                  <a:pt x="30055" y="0"/>
                </a:moveTo>
                <a:lnTo>
                  <a:pt x="30055" y="0"/>
                </a:lnTo>
                <a:cubicBezTo>
                  <a:pt x="24948" y="8067"/>
                  <a:pt x="18479" y="9369"/>
                  <a:pt x="14836" y="9369"/>
                </a:cubicBezTo>
                <a:cubicBezTo>
                  <a:pt x="13102" y="9369"/>
                  <a:pt x="12009" y="9074"/>
                  <a:pt x="12009" y="9074"/>
                </a:cubicBezTo>
                <a:lnTo>
                  <a:pt x="12209" y="1902"/>
                </a:lnTo>
                <a:lnTo>
                  <a:pt x="0" y="13543"/>
                </a:lnTo>
                <a:lnTo>
                  <a:pt x="11542" y="25852"/>
                </a:lnTo>
                <a:lnTo>
                  <a:pt x="11775" y="18680"/>
                </a:lnTo>
                <a:cubicBezTo>
                  <a:pt x="12295" y="18711"/>
                  <a:pt x="12796" y="18726"/>
                  <a:pt x="13280" y="18726"/>
                </a:cubicBezTo>
                <a:cubicBezTo>
                  <a:pt x="20124" y="18726"/>
                  <a:pt x="23381" y="15841"/>
                  <a:pt x="23350" y="15778"/>
                </a:cubicBezTo>
                <a:cubicBezTo>
                  <a:pt x="31622" y="9307"/>
                  <a:pt x="30055" y="1"/>
                  <a:pt x="30055" y="0"/>
                </a:cubicBezTo>
                <a:close/>
              </a:path>
            </a:pathLst>
          </a:custGeom>
          <a:solidFill>
            <a:schemeClr val="accent1"/>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3919000">
            <a:off x="4823636" y="2509675"/>
            <a:ext cx="1417212" cy="1420128"/>
          </a:xfrm>
          <a:custGeom>
            <a:avLst/>
            <a:gdLst/>
            <a:ahLst/>
            <a:cxnLst/>
            <a:rect l="l" t="t" r="r" b="b"/>
            <a:pathLst>
              <a:path w="32191" h="32258" extrusionOk="0">
                <a:moveTo>
                  <a:pt x="16166" y="8148"/>
                </a:moveTo>
                <a:cubicBezTo>
                  <a:pt x="18205" y="8148"/>
                  <a:pt x="20249" y="8924"/>
                  <a:pt x="21816" y="10475"/>
                </a:cubicBezTo>
                <a:cubicBezTo>
                  <a:pt x="24885" y="13611"/>
                  <a:pt x="24885" y="18647"/>
                  <a:pt x="21816" y="21716"/>
                </a:cubicBezTo>
                <a:cubicBezTo>
                  <a:pt x="20265" y="23267"/>
                  <a:pt x="18230" y="24043"/>
                  <a:pt x="16191" y="24043"/>
                </a:cubicBezTo>
                <a:cubicBezTo>
                  <a:pt x="14153" y="24043"/>
                  <a:pt x="12109" y="23267"/>
                  <a:pt x="10542" y="21716"/>
                </a:cubicBezTo>
                <a:cubicBezTo>
                  <a:pt x="7439" y="18647"/>
                  <a:pt x="7439" y="13611"/>
                  <a:pt x="10542" y="10475"/>
                </a:cubicBezTo>
                <a:cubicBezTo>
                  <a:pt x="12093" y="8924"/>
                  <a:pt x="14127" y="8148"/>
                  <a:pt x="16166" y="8148"/>
                </a:cubicBezTo>
                <a:close/>
                <a:moveTo>
                  <a:pt x="13544" y="1"/>
                </a:moveTo>
                <a:lnTo>
                  <a:pt x="10308" y="868"/>
                </a:lnTo>
                <a:lnTo>
                  <a:pt x="10141" y="3470"/>
                </a:lnTo>
                <a:cubicBezTo>
                  <a:pt x="9474" y="3804"/>
                  <a:pt x="8807" y="4170"/>
                  <a:pt x="8173" y="4604"/>
                </a:cubicBezTo>
                <a:lnTo>
                  <a:pt x="5838" y="3470"/>
                </a:lnTo>
                <a:lnTo>
                  <a:pt x="3470" y="5838"/>
                </a:lnTo>
                <a:lnTo>
                  <a:pt x="4571" y="8173"/>
                </a:lnTo>
                <a:cubicBezTo>
                  <a:pt x="4170" y="8807"/>
                  <a:pt x="3803" y="9474"/>
                  <a:pt x="3470" y="10141"/>
                </a:cubicBezTo>
                <a:lnTo>
                  <a:pt x="868" y="10308"/>
                </a:lnTo>
                <a:lnTo>
                  <a:pt x="1" y="13544"/>
                </a:lnTo>
                <a:lnTo>
                  <a:pt x="2169" y="15012"/>
                </a:lnTo>
                <a:cubicBezTo>
                  <a:pt x="2136" y="15378"/>
                  <a:pt x="2136" y="15779"/>
                  <a:pt x="2136" y="16146"/>
                </a:cubicBezTo>
                <a:cubicBezTo>
                  <a:pt x="2136" y="16513"/>
                  <a:pt x="2136" y="16880"/>
                  <a:pt x="2169" y="17246"/>
                </a:cubicBezTo>
                <a:lnTo>
                  <a:pt x="1" y="18714"/>
                </a:lnTo>
                <a:lnTo>
                  <a:pt x="868" y="21983"/>
                </a:lnTo>
                <a:lnTo>
                  <a:pt x="3470" y="22150"/>
                </a:lnTo>
                <a:cubicBezTo>
                  <a:pt x="3803" y="22817"/>
                  <a:pt x="4170" y="23484"/>
                  <a:pt x="4571" y="24085"/>
                </a:cubicBezTo>
                <a:lnTo>
                  <a:pt x="3470" y="26420"/>
                </a:lnTo>
                <a:lnTo>
                  <a:pt x="5838" y="28821"/>
                </a:lnTo>
                <a:lnTo>
                  <a:pt x="8173" y="27687"/>
                </a:lnTo>
                <a:cubicBezTo>
                  <a:pt x="8807" y="28088"/>
                  <a:pt x="9474" y="28488"/>
                  <a:pt x="10141" y="28821"/>
                </a:cubicBezTo>
                <a:lnTo>
                  <a:pt x="10308" y="31390"/>
                </a:lnTo>
                <a:lnTo>
                  <a:pt x="13544" y="32257"/>
                </a:lnTo>
                <a:lnTo>
                  <a:pt x="15011" y="30122"/>
                </a:lnTo>
                <a:cubicBezTo>
                  <a:pt x="15378" y="30156"/>
                  <a:pt x="15745" y="30156"/>
                  <a:pt x="16146" y="30156"/>
                </a:cubicBezTo>
                <a:cubicBezTo>
                  <a:pt x="16513" y="30156"/>
                  <a:pt x="16879" y="30156"/>
                  <a:pt x="17246" y="30122"/>
                </a:cubicBezTo>
                <a:lnTo>
                  <a:pt x="18681" y="32257"/>
                </a:lnTo>
                <a:lnTo>
                  <a:pt x="21916" y="31390"/>
                </a:lnTo>
                <a:lnTo>
                  <a:pt x="22083" y="28821"/>
                </a:lnTo>
                <a:cubicBezTo>
                  <a:pt x="22750" y="28488"/>
                  <a:pt x="23417" y="28088"/>
                  <a:pt x="24051" y="27687"/>
                </a:cubicBezTo>
                <a:lnTo>
                  <a:pt x="26386" y="28855"/>
                </a:lnTo>
                <a:lnTo>
                  <a:pt x="28755" y="26486"/>
                </a:lnTo>
                <a:lnTo>
                  <a:pt x="27587" y="24151"/>
                </a:lnTo>
                <a:cubicBezTo>
                  <a:pt x="28021" y="23518"/>
                  <a:pt x="28388" y="22850"/>
                  <a:pt x="28721" y="22183"/>
                </a:cubicBezTo>
                <a:lnTo>
                  <a:pt x="31290" y="22017"/>
                </a:lnTo>
                <a:lnTo>
                  <a:pt x="32190" y="18781"/>
                </a:lnTo>
                <a:lnTo>
                  <a:pt x="30022" y="17313"/>
                </a:lnTo>
                <a:cubicBezTo>
                  <a:pt x="30056" y="16946"/>
                  <a:pt x="30056" y="16546"/>
                  <a:pt x="30056" y="16179"/>
                </a:cubicBezTo>
                <a:cubicBezTo>
                  <a:pt x="30056" y="15812"/>
                  <a:pt x="30056" y="15445"/>
                  <a:pt x="30022" y="15045"/>
                </a:cubicBezTo>
                <a:lnTo>
                  <a:pt x="32190" y="13611"/>
                </a:lnTo>
                <a:lnTo>
                  <a:pt x="31290" y="10342"/>
                </a:lnTo>
                <a:lnTo>
                  <a:pt x="28721" y="10175"/>
                </a:lnTo>
                <a:cubicBezTo>
                  <a:pt x="28388" y="9508"/>
                  <a:pt x="28021" y="8840"/>
                  <a:pt x="27587" y="8207"/>
                </a:cubicBezTo>
                <a:lnTo>
                  <a:pt x="28821" y="5838"/>
                </a:lnTo>
                <a:lnTo>
                  <a:pt x="26420" y="3470"/>
                </a:lnTo>
                <a:lnTo>
                  <a:pt x="24085" y="4604"/>
                </a:lnTo>
                <a:cubicBezTo>
                  <a:pt x="23484" y="4170"/>
                  <a:pt x="22817" y="3804"/>
                  <a:pt x="22150" y="3470"/>
                </a:cubicBezTo>
                <a:lnTo>
                  <a:pt x="21983" y="868"/>
                </a:lnTo>
                <a:lnTo>
                  <a:pt x="18714" y="1"/>
                </a:lnTo>
                <a:lnTo>
                  <a:pt x="17246" y="2169"/>
                </a:lnTo>
                <a:cubicBezTo>
                  <a:pt x="16879" y="2136"/>
                  <a:pt x="16513" y="2136"/>
                  <a:pt x="16146" y="2136"/>
                </a:cubicBezTo>
                <a:cubicBezTo>
                  <a:pt x="15745" y="2136"/>
                  <a:pt x="15378" y="2136"/>
                  <a:pt x="15011" y="2169"/>
                </a:cubicBezTo>
                <a:lnTo>
                  <a:pt x="13544" y="1"/>
                </a:lnTo>
                <a:close/>
              </a:path>
            </a:pathLst>
          </a:custGeom>
          <a:solidFill>
            <a:schemeClr val="lt1"/>
          </a:solidFill>
          <a:ln w="208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3918843">
            <a:off x="4453498" y="3060284"/>
            <a:ext cx="1391680" cy="1392894"/>
          </a:xfrm>
          <a:custGeom>
            <a:avLst/>
            <a:gdLst/>
            <a:ahLst/>
            <a:cxnLst/>
            <a:rect l="l" t="t" r="r" b="b"/>
            <a:pathLst>
              <a:path w="37828" h="37861" extrusionOk="0">
                <a:moveTo>
                  <a:pt x="18960" y="6697"/>
                </a:moveTo>
                <a:cubicBezTo>
                  <a:pt x="22074" y="6697"/>
                  <a:pt x="25185" y="7889"/>
                  <a:pt x="27553" y="10274"/>
                </a:cubicBezTo>
                <a:cubicBezTo>
                  <a:pt x="32323" y="15044"/>
                  <a:pt x="32323" y="22716"/>
                  <a:pt x="27553" y="27487"/>
                </a:cubicBezTo>
                <a:cubicBezTo>
                  <a:pt x="25185" y="29855"/>
                  <a:pt x="22074" y="31039"/>
                  <a:pt x="18960" y="31039"/>
                </a:cubicBezTo>
                <a:cubicBezTo>
                  <a:pt x="15845" y="31039"/>
                  <a:pt x="12726" y="29855"/>
                  <a:pt x="10341" y="27487"/>
                </a:cubicBezTo>
                <a:cubicBezTo>
                  <a:pt x="5604" y="22716"/>
                  <a:pt x="5604" y="15011"/>
                  <a:pt x="10341" y="10274"/>
                </a:cubicBezTo>
                <a:cubicBezTo>
                  <a:pt x="12726" y="7889"/>
                  <a:pt x="15845" y="6697"/>
                  <a:pt x="18960" y="6697"/>
                </a:cubicBezTo>
                <a:close/>
                <a:moveTo>
                  <a:pt x="15878" y="0"/>
                </a:moveTo>
                <a:lnTo>
                  <a:pt x="12109" y="1001"/>
                </a:lnTo>
                <a:lnTo>
                  <a:pt x="11875" y="4036"/>
                </a:lnTo>
                <a:cubicBezTo>
                  <a:pt x="11108" y="4437"/>
                  <a:pt x="10341" y="4837"/>
                  <a:pt x="9607" y="5371"/>
                </a:cubicBezTo>
                <a:lnTo>
                  <a:pt x="6838" y="4036"/>
                </a:lnTo>
                <a:lnTo>
                  <a:pt x="4036" y="6838"/>
                </a:lnTo>
                <a:lnTo>
                  <a:pt x="5371" y="9607"/>
                </a:lnTo>
                <a:cubicBezTo>
                  <a:pt x="4870" y="10341"/>
                  <a:pt x="4437" y="11108"/>
                  <a:pt x="4036" y="11875"/>
                </a:cubicBezTo>
                <a:lnTo>
                  <a:pt x="1001" y="12109"/>
                </a:lnTo>
                <a:lnTo>
                  <a:pt x="0" y="15878"/>
                </a:lnTo>
                <a:lnTo>
                  <a:pt x="2535" y="17613"/>
                </a:lnTo>
                <a:cubicBezTo>
                  <a:pt x="2502" y="18046"/>
                  <a:pt x="2502" y="18480"/>
                  <a:pt x="2502" y="18947"/>
                </a:cubicBezTo>
                <a:cubicBezTo>
                  <a:pt x="2502" y="19381"/>
                  <a:pt x="2502" y="19848"/>
                  <a:pt x="2535" y="20281"/>
                </a:cubicBezTo>
                <a:lnTo>
                  <a:pt x="0" y="21983"/>
                </a:lnTo>
                <a:lnTo>
                  <a:pt x="1001" y="25785"/>
                </a:lnTo>
                <a:lnTo>
                  <a:pt x="4036" y="25985"/>
                </a:lnTo>
                <a:cubicBezTo>
                  <a:pt x="4437" y="26786"/>
                  <a:pt x="4870" y="27520"/>
                  <a:pt x="5371" y="28287"/>
                </a:cubicBezTo>
                <a:lnTo>
                  <a:pt x="4036" y="31022"/>
                </a:lnTo>
                <a:lnTo>
                  <a:pt x="6838" y="33824"/>
                </a:lnTo>
                <a:lnTo>
                  <a:pt x="9607" y="32490"/>
                </a:lnTo>
                <a:cubicBezTo>
                  <a:pt x="10341" y="32990"/>
                  <a:pt x="11108" y="33457"/>
                  <a:pt x="11875" y="33824"/>
                </a:cubicBezTo>
                <a:lnTo>
                  <a:pt x="12109" y="36860"/>
                </a:lnTo>
                <a:lnTo>
                  <a:pt x="15878" y="37861"/>
                </a:lnTo>
                <a:lnTo>
                  <a:pt x="17613" y="35325"/>
                </a:lnTo>
                <a:cubicBezTo>
                  <a:pt x="18046" y="35359"/>
                  <a:pt x="18480" y="35359"/>
                  <a:pt x="18947" y="35359"/>
                </a:cubicBezTo>
                <a:cubicBezTo>
                  <a:pt x="19381" y="35359"/>
                  <a:pt x="19814" y="35359"/>
                  <a:pt x="20281" y="35325"/>
                </a:cubicBezTo>
                <a:lnTo>
                  <a:pt x="21949" y="37861"/>
                </a:lnTo>
                <a:lnTo>
                  <a:pt x="25719" y="36860"/>
                </a:lnTo>
                <a:lnTo>
                  <a:pt x="25952" y="33824"/>
                </a:lnTo>
                <a:cubicBezTo>
                  <a:pt x="26719" y="33457"/>
                  <a:pt x="27486" y="32990"/>
                  <a:pt x="28220" y="32490"/>
                </a:cubicBezTo>
                <a:lnTo>
                  <a:pt x="30989" y="33824"/>
                </a:lnTo>
                <a:lnTo>
                  <a:pt x="33791" y="31022"/>
                </a:lnTo>
                <a:lnTo>
                  <a:pt x="32457" y="28287"/>
                </a:lnTo>
                <a:cubicBezTo>
                  <a:pt x="32957" y="27520"/>
                  <a:pt x="33391" y="26786"/>
                  <a:pt x="33791" y="25985"/>
                </a:cubicBezTo>
                <a:lnTo>
                  <a:pt x="36826" y="25785"/>
                </a:lnTo>
                <a:lnTo>
                  <a:pt x="37827" y="21983"/>
                </a:lnTo>
                <a:lnTo>
                  <a:pt x="35292" y="20281"/>
                </a:lnTo>
                <a:cubicBezTo>
                  <a:pt x="35325" y="19814"/>
                  <a:pt x="35325" y="19381"/>
                  <a:pt x="35325" y="18947"/>
                </a:cubicBezTo>
                <a:cubicBezTo>
                  <a:pt x="35325" y="18513"/>
                  <a:pt x="35325" y="18046"/>
                  <a:pt x="35292" y="17613"/>
                </a:cubicBezTo>
                <a:lnTo>
                  <a:pt x="37827" y="15878"/>
                </a:lnTo>
                <a:lnTo>
                  <a:pt x="36826" y="12109"/>
                </a:lnTo>
                <a:lnTo>
                  <a:pt x="33791" y="11875"/>
                </a:lnTo>
                <a:cubicBezTo>
                  <a:pt x="33391" y="11108"/>
                  <a:pt x="32990" y="10341"/>
                  <a:pt x="32457" y="9607"/>
                </a:cubicBezTo>
                <a:lnTo>
                  <a:pt x="33824" y="6838"/>
                </a:lnTo>
                <a:lnTo>
                  <a:pt x="31022" y="4036"/>
                </a:lnTo>
                <a:lnTo>
                  <a:pt x="28287" y="5371"/>
                </a:lnTo>
                <a:cubicBezTo>
                  <a:pt x="27520" y="4870"/>
                  <a:pt x="26786" y="4437"/>
                  <a:pt x="25985" y="4036"/>
                </a:cubicBezTo>
                <a:lnTo>
                  <a:pt x="25785" y="1001"/>
                </a:lnTo>
                <a:lnTo>
                  <a:pt x="21983" y="0"/>
                </a:lnTo>
                <a:lnTo>
                  <a:pt x="20281" y="2535"/>
                </a:lnTo>
                <a:cubicBezTo>
                  <a:pt x="19814" y="2502"/>
                  <a:pt x="19381" y="2502"/>
                  <a:pt x="18947" y="2502"/>
                </a:cubicBezTo>
                <a:cubicBezTo>
                  <a:pt x="18480" y="2502"/>
                  <a:pt x="18013" y="2502"/>
                  <a:pt x="17613" y="2535"/>
                </a:cubicBezTo>
                <a:lnTo>
                  <a:pt x="15878" y="0"/>
                </a:lnTo>
                <a:close/>
              </a:path>
            </a:pathLst>
          </a:custGeom>
          <a:solidFill>
            <a:srgbClr val="82C0CC"/>
          </a:solidFill>
          <a:ln w="208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txBox="1">
            <a:spLocks noGrp="1"/>
          </p:cNvSpPr>
          <p:nvPr>
            <p:ph type="subTitle" idx="1"/>
          </p:nvPr>
        </p:nvSpPr>
        <p:spPr>
          <a:xfrm>
            <a:off x="445829" y="3210930"/>
            <a:ext cx="2915100" cy="64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500" dirty="0" err="1">
                <a:solidFill>
                  <a:srgbClr val="000000"/>
                </a:solidFill>
                <a:latin typeface="Fira Sans"/>
                <a:ea typeface="Fira Sans"/>
                <a:cs typeface="Fira Sans"/>
                <a:sym typeface="Fira Sans"/>
              </a:rPr>
              <a:t>Andhyka</a:t>
            </a:r>
            <a:r>
              <a:rPr lang="en-US" sz="1500" dirty="0">
                <a:solidFill>
                  <a:srgbClr val="000000"/>
                </a:solidFill>
                <a:latin typeface="Fira Sans"/>
                <a:ea typeface="Fira Sans"/>
                <a:cs typeface="Fira Sans"/>
                <a:sym typeface="Fira Sans"/>
              </a:rPr>
              <a:t> </a:t>
            </a:r>
            <a:r>
              <a:rPr lang="en-US" sz="1500" dirty="0" err="1">
                <a:solidFill>
                  <a:srgbClr val="000000"/>
                </a:solidFill>
                <a:latin typeface="Fira Sans"/>
                <a:ea typeface="Fira Sans"/>
                <a:cs typeface="Fira Sans"/>
                <a:sym typeface="Fira Sans"/>
              </a:rPr>
              <a:t>Cakrabuana</a:t>
            </a:r>
            <a:r>
              <a:rPr lang="en-US" sz="1500" dirty="0">
                <a:solidFill>
                  <a:srgbClr val="000000"/>
                </a:solidFill>
                <a:latin typeface="Fira Sans"/>
                <a:ea typeface="Fira Sans"/>
                <a:cs typeface="Fira Sans"/>
                <a:sym typeface="Fira Sans"/>
              </a:rPr>
              <a:t> </a:t>
            </a:r>
            <a:r>
              <a:rPr lang="en-US" sz="1500" dirty="0" err="1">
                <a:solidFill>
                  <a:srgbClr val="000000"/>
                </a:solidFill>
                <a:latin typeface="Fira Sans"/>
                <a:ea typeface="Fira Sans"/>
                <a:cs typeface="Fira Sans"/>
                <a:sym typeface="Fira Sans"/>
              </a:rPr>
              <a:t>Adhitama</a:t>
            </a:r>
            <a:endParaRPr sz="1500" dirty="0">
              <a:solidFill>
                <a:srgbClr val="000000"/>
              </a:solidFill>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802" name="Google Shape;1802;p42"/>
          <p:cNvSpPr txBox="1">
            <a:spLocks noGrp="1"/>
          </p:cNvSpPr>
          <p:nvPr>
            <p:ph type="title" idx="4294967295"/>
          </p:nvPr>
        </p:nvSpPr>
        <p:spPr>
          <a:xfrm>
            <a:off x="3390890" y="245875"/>
            <a:ext cx="2332276" cy="47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b="1" dirty="0">
                <a:solidFill>
                  <a:srgbClr val="000000"/>
                </a:solidFill>
                <a:latin typeface="Fira Sans"/>
                <a:ea typeface="Fira Sans"/>
                <a:cs typeface="Fira Sans"/>
                <a:sym typeface="Fira Sans"/>
              </a:rPr>
              <a:t>RFM vs K-Means</a:t>
            </a:r>
            <a:endParaRPr sz="2200" b="1" dirty="0">
              <a:solidFill>
                <a:srgbClr val="000000"/>
              </a:solidFill>
              <a:latin typeface="Fira Sans"/>
              <a:ea typeface="Fira Sans"/>
              <a:cs typeface="Fira Sans"/>
              <a:sym typeface="Fira Sans"/>
            </a:endParaRPr>
          </a:p>
        </p:txBody>
      </p:sp>
      <p:pic>
        <p:nvPicPr>
          <p:cNvPr id="3" name="Picture 2">
            <a:extLst>
              <a:ext uri="{FF2B5EF4-FFF2-40B4-BE49-F238E27FC236}">
                <a16:creationId xmlns:a16="http://schemas.microsoft.com/office/drawing/2014/main" id="{9F0D3EF4-50DC-85C3-5BC4-FF3BFF1C1CA0}"/>
              </a:ext>
            </a:extLst>
          </p:cNvPr>
          <p:cNvPicPr>
            <a:picLocks noChangeAspect="1"/>
          </p:cNvPicPr>
          <p:nvPr/>
        </p:nvPicPr>
        <p:blipFill>
          <a:blip r:embed="rId3"/>
          <a:stretch>
            <a:fillRect/>
          </a:stretch>
        </p:blipFill>
        <p:spPr>
          <a:xfrm>
            <a:off x="610384" y="979715"/>
            <a:ext cx="3385622" cy="3345210"/>
          </a:xfrm>
          <a:prstGeom prst="rect">
            <a:avLst/>
          </a:prstGeom>
        </p:spPr>
      </p:pic>
      <p:sp>
        <p:nvSpPr>
          <p:cNvPr id="6" name="Google Shape;1799;p42">
            <a:extLst>
              <a:ext uri="{FF2B5EF4-FFF2-40B4-BE49-F238E27FC236}">
                <a16:creationId xmlns:a16="http://schemas.microsoft.com/office/drawing/2014/main" id="{A34A0D3B-3740-50A1-75CB-54E30296D224}"/>
              </a:ext>
            </a:extLst>
          </p:cNvPr>
          <p:cNvSpPr txBox="1"/>
          <p:nvPr/>
        </p:nvSpPr>
        <p:spPr>
          <a:xfrm>
            <a:off x="4784271" y="1224641"/>
            <a:ext cx="3682094" cy="1314453"/>
          </a:xfrm>
          <a:prstGeom prst="rect">
            <a:avLst/>
          </a:prstGeom>
          <a:noFill/>
          <a:ln>
            <a:noFill/>
          </a:ln>
        </p:spPr>
        <p:txBody>
          <a:bodyPr spcFirstLastPara="1" wrap="square" lIns="0" tIns="7150" rIns="0" bIns="0" anchor="ctr" anchorCtr="0">
            <a:noAutofit/>
          </a:bodyPr>
          <a:lstStyle/>
          <a:p>
            <a:pPr marL="0" marR="0" lvl="0" indent="0" algn="just" rtl="0">
              <a:lnSpc>
                <a:spcPct val="115000"/>
              </a:lnSpc>
              <a:spcBef>
                <a:spcPts val="0"/>
              </a:spcBef>
              <a:spcAft>
                <a:spcPts val="0"/>
              </a:spcAft>
              <a:buNone/>
            </a:pPr>
            <a:r>
              <a:rPr lang="en-US" sz="1200" i="0" dirty="0">
                <a:effectLst/>
                <a:latin typeface="Tahoma" panose="020B0604030504040204" pitchFamily="34" charset="0"/>
                <a:ea typeface="Tahoma" panose="020B0604030504040204" pitchFamily="34" charset="0"/>
                <a:cs typeface="Tahoma" panose="020B0604030504040204" pitchFamily="34" charset="0"/>
              </a:rPr>
              <a:t>There are difference on output of RFM analysis and K-Means machine learning for categorized movement. In the K-Means clustering we got 14 FAST movement category SKUs (-6 from RFM), 45 MED movement category SKUs (+30 from RFM), and 55 SLOW movement category SKUs (-24 from RFM).</a:t>
            </a:r>
            <a:endParaRPr sz="1200" dirty="0">
              <a:latin typeface="Tahoma" panose="020B0604030504040204" pitchFamily="34" charset="0"/>
              <a:ea typeface="Tahoma" panose="020B0604030504040204" pitchFamily="34" charset="0"/>
              <a:cs typeface="Tahoma" panose="020B0604030504040204" pitchFamily="34" charset="0"/>
              <a:sym typeface="Fira Sans"/>
            </a:endParaRPr>
          </a:p>
        </p:txBody>
      </p:sp>
      <p:sp>
        <p:nvSpPr>
          <p:cNvPr id="7" name="Google Shape;1799;p42">
            <a:extLst>
              <a:ext uri="{FF2B5EF4-FFF2-40B4-BE49-F238E27FC236}">
                <a16:creationId xmlns:a16="http://schemas.microsoft.com/office/drawing/2014/main" id="{598FE43F-5E71-838B-00D5-64628EC77E4F}"/>
              </a:ext>
            </a:extLst>
          </p:cNvPr>
          <p:cNvSpPr txBox="1"/>
          <p:nvPr/>
        </p:nvSpPr>
        <p:spPr>
          <a:xfrm>
            <a:off x="4784271" y="2799278"/>
            <a:ext cx="3682094" cy="1314453"/>
          </a:xfrm>
          <a:prstGeom prst="rect">
            <a:avLst/>
          </a:prstGeom>
          <a:noFill/>
          <a:ln>
            <a:noFill/>
          </a:ln>
        </p:spPr>
        <p:txBody>
          <a:bodyPr spcFirstLastPara="1" wrap="square" lIns="0" tIns="7150" rIns="0" bIns="0" anchor="ctr" anchorCtr="0">
            <a:noAutofit/>
          </a:bodyPr>
          <a:lstStyle/>
          <a:p>
            <a:pPr marL="0" marR="0" lvl="0" indent="0" algn="just" rtl="0">
              <a:lnSpc>
                <a:spcPct val="115000"/>
              </a:lnSpc>
              <a:spcBef>
                <a:spcPts val="0"/>
              </a:spcBef>
              <a:spcAft>
                <a:spcPts val="0"/>
              </a:spcAft>
              <a:buNone/>
            </a:pPr>
            <a:r>
              <a:rPr lang="en-US" sz="1200" i="0" dirty="0">
                <a:effectLst/>
                <a:latin typeface="Tahoma" panose="020B0604030504040204" pitchFamily="34" charset="0"/>
                <a:ea typeface="Tahoma" panose="020B0604030504040204" pitchFamily="34" charset="0"/>
                <a:cs typeface="Tahoma" panose="020B0604030504040204" pitchFamily="34" charset="0"/>
              </a:rPr>
              <a:t>However, there are the recommendation from K-Means that we actually could separate from 3 cluster to 4 cluster movement. It will create more detailed movement but also we should consider the warehouse space in order to </a:t>
            </a:r>
            <a:r>
              <a:rPr lang="en-US" sz="1200" i="0" dirty="0" err="1">
                <a:effectLst/>
                <a:latin typeface="Tahoma" panose="020B0604030504040204" pitchFamily="34" charset="0"/>
                <a:ea typeface="Tahoma" panose="020B0604030504040204" pitchFamily="34" charset="0"/>
                <a:cs typeface="Tahoma" panose="020B0604030504040204" pitchFamily="34" charset="0"/>
              </a:rPr>
              <a:t>accomodate</a:t>
            </a:r>
            <a:r>
              <a:rPr lang="en-US" sz="1200" i="0" dirty="0">
                <a:effectLst/>
                <a:latin typeface="Tahoma" panose="020B0604030504040204" pitchFamily="34" charset="0"/>
                <a:ea typeface="Tahoma" panose="020B0604030504040204" pitchFamily="34" charset="0"/>
                <a:cs typeface="Tahoma" panose="020B0604030504040204" pitchFamily="34" charset="0"/>
              </a:rPr>
              <a:t> 4 different categories movement.</a:t>
            </a:r>
            <a:endParaRPr sz="1200" dirty="0">
              <a:latin typeface="Tahoma" panose="020B0604030504040204" pitchFamily="34" charset="0"/>
              <a:ea typeface="Tahoma" panose="020B0604030504040204" pitchFamily="34" charset="0"/>
              <a:cs typeface="Tahoma" panose="020B0604030504040204" pitchFamily="34" charset="0"/>
              <a:sym typeface="Fira Sans"/>
            </a:endParaRPr>
          </a:p>
        </p:txBody>
      </p:sp>
    </p:spTree>
    <p:extLst>
      <p:ext uri="{BB962C8B-B14F-4D97-AF65-F5344CB8AC3E}">
        <p14:creationId xmlns:p14="http://schemas.microsoft.com/office/powerpoint/2010/main" val="424458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42"/>
          <p:cNvSpPr/>
          <p:nvPr/>
        </p:nvSpPr>
        <p:spPr>
          <a:xfrm>
            <a:off x="1157815" y="1037247"/>
            <a:ext cx="1716714" cy="3438070"/>
          </a:xfrm>
          <a:custGeom>
            <a:avLst/>
            <a:gdLst/>
            <a:ahLst/>
            <a:cxnLst/>
            <a:rect l="l" t="t" r="r" b="b"/>
            <a:pathLst>
              <a:path w="28839" h="57756" extrusionOk="0">
                <a:moveTo>
                  <a:pt x="1" y="1"/>
                </a:moveTo>
                <a:lnTo>
                  <a:pt x="1" y="57756"/>
                </a:lnTo>
                <a:cubicBezTo>
                  <a:pt x="2575" y="57756"/>
                  <a:pt x="5031" y="57399"/>
                  <a:pt x="7408" y="56766"/>
                </a:cubicBezTo>
                <a:cubicBezTo>
                  <a:pt x="9904" y="56132"/>
                  <a:pt x="12162" y="55142"/>
                  <a:pt x="14340" y="53914"/>
                </a:cubicBezTo>
                <a:cubicBezTo>
                  <a:pt x="16519" y="52646"/>
                  <a:pt x="18500" y="51141"/>
                  <a:pt x="20282" y="49358"/>
                </a:cubicBezTo>
                <a:cubicBezTo>
                  <a:pt x="22065" y="47576"/>
                  <a:pt x="23610" y="45595"/>
                  <a:pt x="24877" y="43416"/>
                </a:cubicBezTo>
                <a:cubicBezTo>
                  <a:pt x="26145" y="41277"/>
                  <a:pt x="27135" y="38940"/>
                  <a:pt x="27808" y="36484"/>
                </a:cubicBezTo>
                <a:cubicBezTo>
                  <a:pt x="28442" y="34107"/>
                  <a:pt x="28799" y="31612"/>
                  <a:pt x="28838" y="28997"/>
                </a:cubicBezTo>
                <a:lnTo>
                  <a:pt x="28838" y="28839"/>
                </a:lnTo>
                <a:cubicBezTo>
                  <a:pt x="28838" y="26304"/>
                  <a:pt x="28522" y="23887"/>
                  <a:pt x="27888" y="21511"/>
                </a:cubicBezTo>
                <a:cubicBezTo>
                  <a:pt x="27254" y="19015"/>
                  <a:pt x="26264" y="16717"/>
                  <a:pt x="25036" y="14539"/>
                </a:cubicBezTo>
                <a:cubicBezTo>
                  <a:pt x="23808" y="12360"/>
                  <a:pt x="22223" y="10300"/>
                  <a:pt x="20480" y="8518"/>
                </a:cubicBezTo>
                <a:cubicBezTo>
                  <a:pt x="18698" y="6735"/>
                  <a:pt x="16717" y="5151"/>
                  <a:pt x="14499" y="3923"/>
                </a:cubicBezTo>
                <a:cubicBezTo>
                  <a:pt x="12320" y="2695"/>
                  <a:pt x="9983" y="1704"/>
                  <a:pt x="7527" y="991"/>
                </a:cubicBezTo>
                <a:cubicBezTo>
                  <a:pt x="5150" y="357"/>
                  <a:pt x="2615"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p:cNvSpPr/>
          <p:nvPr/>
        </p:nvSpPr>
        <p:spPr>
          <a:xfrm>
            <a:off x="3339035" y="3567491"/>
            <a:ext cx="2254306" cy="797073"/>
          </a:xfrm>
          <a:custGeom>
            <a:avLst/>
            <a:gdLst/>
            <a:ahLst/>
            <a:cxnLst/>
            <a:rect l="l" t="t" r="r" b="b"/>
            <a:pathLst>
              <a:path w="37870" h="13390" extrusionOk="0">
                <a:moveTo>
                  <a:pt x="4001" y="0"/>
                </a:moveTo>
                <a:lnTo>
                  <a:pt x="0" y="6695"/>
                </a:lnTo>
                <a:lnTo>
                  <a:pt x="4001" y="13389"/>
                </a:lnTo>
                <a:lnTo>
                  <a:pt x="31175" y="13389"/>
                </a:lnTo>
                <a:cubicBezTo>
                  <a:pt x="34859" y="13389"/>
                  <a:pt x="37869" y="10418"/>
                  <a:pt x="37869" y="6695"/>
                </a:cubicBezTo>
                <a:cubicBezTo>
                  <a:pt x="37869" y="3011"/>
                  <a:pt x="34898" y="0"/>
                  <a:pt x="31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p:cNvSpPr/>
          <p:nvPr/>
        </p:nvSpPr>
        <p:spPr>
          <a:xfrm>
            <a:off x="1742617" y="3874001"/>
            <a:ext cx="1886486" cy="136854"/>
          </a:xfrm>
          <a:custGeom>
            <a:avLst/>
            <a:gdLst/>
            <a:ahLst/>
            <a:cxnLst/>
            <a:rect l="l" t="t" r="r" b="b"/>
            <a:pathLst>
              <a:path w="31691" h="2299" extrusionOk="0">
                <a:moveTo>
                  <a:pt x="1149" y="1"/>
                </a:moveTo>
                <a:cubicBezTo>
                  <a:pt x="515" y="1"/>
                  <a:pt x="1" y="555"/>
                  <a:pt x="1" y="1150"/>
                </a:cubicBezTo>
                <a:cubicBezTo>
                  <a:pt x="1" y="1783"/>
                  <a:pt x="555" y="2298"/>
                  <a:pt x="1149" y="2298"/>
                </a:cubicBezTo>
                <a:lnTo>
                  <a:pt x="30502" y="2298"/>
                </a:lnTo>
                <a:cubicBezTo>
                  <a:pt x="31175" y="2298"/>
                  <a:pt x="31651" y="1744"/>
                  <a:pt x="31651" y="1150"/>
                </a:cubicBezTo>
                <a:cubicBezTo>
                  <a:pt x="31690" y="555"/>
                  <a:pt x="31175" y="1"/>
                  <a:pt x="30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p:cNvSpPr/>
          <p:nvPr/>
        </p:nvSpPr>
        <p:spPr>
          <a:xfrm>
            <a:off x="3339035" y="1145767"/>
            <a:ext cx="2254306" cy="794692"/>
          </a:xfrm>
          <a:custGeom>
            <a:avLst/>
            <a:gdLst/>
            <a:ahLst/>
            <a:cxnLst/>
            <a:rect l="l" t="t" r="r" b="b"/>
            <a:pathLst>
              <a:path w="37870" h="13350" extrusionOk="0">
                <a:moveTo>
                  <a:pt x="4001" y="0"/>
                </a:moveTo>
                <a:lnTo>
                  <a:pt x="0" y="6655"/>
                </a:lnTo>
                <a:lnTo>
                  <a:pt x="4001" y="13350"/>
                </a:lnTo>
                <a:lnTo>
                  <a:pt x="31175" y="13350"/>
                </a:lnTo>
                <a:cubicBezTo>
                  <a:pt x="34859" y="13350"/>
                  <a:pt x="37869" y="10379"/>
                  <a:pt x="37869" y="6655"/>
                </a:cubicBezTo>
                <a:cubicBezTo>
                  <a:pt x="37869" y="3011"/>
                  <a:pt x="34898" y="0"/>
                  <a:pt x="311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p:cNvSpPr/>
          <p:nvPr/>
        </p:nvSpPr>
        <p:spPr>
          <a:xfrm>
            <a:off x="1742617" y="1471148"/>
            <a:ext cx="1886486" cy="136854"/>
          </a:xfrm>
          <a:custGeom>
            <a:avLst/>
            <a:gdLst/>
            <a:ahLst/>
            <a:cxnLst/>
            <a:rect l="l" t="t" r="r" b="b"/>
            <a:pathLst>
              <a:path w="31691" h="2299" extrusionOk="0">
                <a:moveTo>
                  <a:pt x="1149" y="1"/>
                </a:moveTo>
                <a:cubicBezTo>
                  <a:pt x="515" y="1"/>
                  <a:pt x="1" y="555"/>
                  <a:pt x="1" y="1149"/>
                </a:cubicBezTo>
                <a:cubicBezTo>
                  <a:pt x="1" y="1783"/>
                  <a:pt x="555" y="2298"/>
                  <a:pt x="1149" y="2298"/>
                </a:cubicBezTo>
                <a:lnTo>
                  <a:pt x="30502" y="2298"/>
                </a:lnTo>
                <a:cubicBezTo>
                  <a:pt x="31175" y="2298"/>
                  <a:pt x="31651" y="1744"/>
                  <a:pt x="31651" y="1149"/>
                </a:cubicBezTo>
                <a:cubicBezTo>
                  <a:pt x="31690" y="555"/>
                  <a:pt x="31175" y="1"/>
                  <a:pt x="305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p:cNvSpPr/>
          <p:nvPr/>
        </p:nvSpPr>
        <p:spPr>
          <a:xfrm>
            <a:off x="3339035" y="2320079"/>
            <a:ext cx="2254306" cy="797073"/>
          </a:xfrm>
          <a:custGeom>
            <a:avLst/>
            <a:gdLst/>
            <a:ahLst/>
            <a:cxnLst/>
            <a:rect l="l" t="t" r="r" b="b"/>
            <a:pathLst>
              <a:path w="37870" h="13390" extrusionOk="0">
                <a:moveTo>
                  <a:pt x="4001" y="0"/>
                </a:moveTo>
                <a:lnTo>
                  <a:pt x="0" y="6695"/>
                </a:lnTo>
                <a:lnTo>
                  <a:pt x="4001" y="13389"/>
                </a:lnTo>
                <a:lnTo>
                  <a:pt x="31175" y="13389"/>
                </a:lnTo>
                <a:cubicBezTo>
                  <a:pt x="34859" y="13389"/>
                  <a:pt x="37869" y="10418"/>
                  <a:pt x="37869" y="6695"/>
                </a:cubicBezTo>
                <a:cubicBezTo>
                  <a:pt x="37869" y="3050"/>
                  <a:pt x="34898" y="0"/>
                  <a:pt x="311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p:cNvSpPr/>
          <p:nvPr/>
        </p:nvSpPr>
        <p:spPr>
          <a:xfrm>
            <a:off x="1742617" y="2654925"/>
            <a:ext cx="1886486" cy="134473"/>
          </a:xfrm>
          <a:custGeom>
            <a:avLst/>
            <a:gdLst/>
            <a:ahLst/>
            <a:cxnLst/>
            <a:rect l="l" t="t" r="r" b="b"/>
            <a:pathLst>
              <a:path w="31691" h="2259" extrusionOk="0">
                <a:moveTo>
                  <a:pt x="1149" y="0"/>
                </a:moveTo>
                <a:cubicBezTo>
                  <a:pt x="515" y="0"/>
                  <a:pt x="1" y="515"/>
                  <a:pt x="1" y="1109"/>
                </a:cubicBezTo>
                <a:cubicBezTo>
                  <a:pt x="1" y="1783"/>
                  <a:pt x="555" y="2258"/>
                  <a:pt x="1149" y="2258"/>
                </a:cubicBezTo>
                <a:lnTo>
                  <a:pt x="30502" y="2258"/>
                </a:lnTo>
                <a:cubicBezTo>
                  <a:pt x="31175" y="2258"/>
                  <a:pt x="31651" y="1703"/>
                  <a:pt x="31651" y="1109"/>
                </a:cubicBezTo>
                <a:cubicBezTo>
                  <a:pt x="31690" y="515"/>
                  <a:pt x="31175" y="0"/>
                  <a:pt x="305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p:cNvSpPr/>
          <p:nvPr/>
        </p:nvSpPr>
        <p:spPr>
          <a:xfrm>
            <a:off x="1157815" y="2768088"/>
            <a:ext cx="1278115" cy="1471460"/>
          </a:xfrm>
          <a:custGeom>
            <a:avLst/>
            <a:gdLst/>
            <a:ahLst/>
            <a:cxnLst/>
            <a:rect l="l" t="t" r="r" b="b"/>
            <a:pathLst>
              <a:path w="21471" h="24719" extrusionOk="0">
                <a:moveTo>
                  <a:pt x="1" y="1"/>
                </a:moveTo>
                <a:lnTo>
                  <a:pt x="1" y="2140"/>
                </a:lnTo>
                <a:lnTo>
                  <a:pt x="1" y="24719"/>
                </a:lnTo>
                <a:cubicBezTo>
                  <a:pt x="2219" y="24719"/>
                  <a:pt x="4318" y="24441"/>
                  <a:pt x="6378" y="23887"/>
                </a:cubicBezTo>
                <a:cubicBezTo>
                  <a:pt x="8517" y="23332"/>
                  <a:pt x="10498" y="22500"/>
                  <a:pt x="12360" y="21391"/>
                </a:cubicBezTo>
                <a:cubicBezTo>
                  <a:pt x="14261" y="20322"/>
                  <a:pt x="15964" y="18975"/>
                  <a:pt x="17509" y="17509"/>
                </a:cubicBezTo>
                <a:cubicBezTo>
                  <a:pt x="19054" y="15964"/>
                  <a:pt x="20401" y="14261"/>
                  <a:pt x="21471" y="12399"/>
                </a:cubicBez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p:cNvSpPr/>
          <p:nvPr/>
        </p:nvSpPr>
        <p:spPr>
          <a:xfrm>
            <a:off x="1157815" y="2025295"/>
            <a:ext cx="1480925" cy="1480925"/>
          </a:xfrm>
          <a:custGeom>
            <a:avLst/>
            <a:gdLst/>
            <a:ahLst/>
            <a:cxnLst/>
            <a:rect l="l" t="t" r="r" b="b"/>
            <a:pathLst>
              <a:path w="24878" h="24878" extrusionOk="0">
                <a:moveTo>
                  <a:pt x="21589" y="1"/>
                </a:moveTo>
                <a:lnTo>
                  <a:pt x="1" y="12479"/>
                </a:lnTo>
                <a:lnTo>
                  <a:pt x="21471" y="24877"/>
                </a:lnTo>
                <a:cubicBezTo>
                  <a:pt x="22580" y="23055"/>
                  <a:pt x="23412" y="20995"/>
                  <a:pt x="24006" y="18856"/>
                </a:cubicBezTo>
                <a:cubicBezTo>
                  <a:pt x="24560" y="16836"/>
                  <a:pt x="24838" y="14657"/>
                  <a:pt x="24877" y="12439"/>
                </a:cubicBezTo>
                <a:lnTo>
                  <a:pt x="24877" y="12280"/>
                </a:lnTo>
                <a:cubicBezTo>
                  <a:pt x="24877" y="10181"/>
                  <a:pt x="24600" y="8042"/>
                  <a:pt x="24045" y="6061"/>
                </a:cubicBezTo>
                <a:cubicBezTo>
                  <a:pt x="23491" y="3922"/>
                  <a:pt x="22659" y="1902"/>
                  <a:pt x="21589" y="1"/>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p:cNvSpPr/>
          <p:nvPr/>
        </p:nvSpPr>
        <p:spPr>
          <a:xfrm>
            <a:off x="1155494" y="1277800"/>
            <a:ext cx="1287520" cy="1487949"/>
          </a:xfrm>
          <a:custGeom>
            <a:avLst/>
            <a:gdLst/>
            <a:ahLst/>
            <a:cxnLst/>
            <a:rect l="l" t="t" r="r" b="b"/>
            <a:pathLst>
              <a:path w="21629" h="24996" extrusionOk="0">
                <a:moveTo>
                  <a:pt x="0" y="0"/>
                </a:moveTo>
                <a:lnTo>
                  <a:pt x="0" y="24996"/>
                </a:lnTo>
                <a:lnTo>
                  <a:pt x="21628" y="12518"/>
                </a:lnTo>
                <a:cubicBezTo>
                  <a:pt x="20559" y="10696"/>
                  <a:pt x="19252" y="8913"/>
                  <a:pt x="17707" y="7368"/>
                </a:cubicBezTo>
                <a:cubicBezTo>
                  <a:pt x="16162" y="5823"/>
                  <a:pt x="14419" y="4477"/>
                  <a:pt x="12557" y="3367"/>
                </a:cubicBezTo>
                <a:cubicBezTo>
                  <a:pt x="10656" y="2258"/>
                  <a:pt x="8636" y="1426"/>
                  <a:pt x="6496" y="832"/>
                </a:cubicBezTo>
                <a:cubicBezTo>
                  <a:pt x="4437" y="278"/>
                  <a:pt x="2298" y="0"/>
                  <a:pt x="0" y="0"/>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p:cNvSpPr/>
          <p:nvPr/>
        </p:nvSpPr>
        <p:spPr>
          <a:xfrm>
            <a:off x="106137" y="1801291"/>
            <a:ext cx="2167099" cy="1976075"/>
          </a:xfrm>
          <a:custGeom>
            <a:avLst/>
            <a:gdLst/>
            <a:ahLst/>
            <a:cxnLst/>
            <a:rect l="l" t="t" r="r" b="b"/>
            <a:pathLst>
              <a:path w="36405" h="33196" extrusionOk="0">
                <a:moveTo>
                  <a:pt x="18207" y="0"/>
                </a:moveTo>
                <a:cubicBezTo>
                  <a:pt x="13964" y="0"/>
                  <a:pt x="9725" y="1625"/>
                  <a:pt x="6497" y="4873"/>
                </a:cubicBezTo>
                <a:cubicBezTo>
                  <a:pt x="1" y="11330"/>
                  <a:pt x="1" y="21827"/>
                  <a:pt x="6497" y="28323"/>
                </a:cubicBezTo>
                <a:cubicBezTo>
                  <a:pt x="9725" y="31572"/>
                  <a:pt x="13964" y="33196"/>
                  <a:pt x="18207" y="33196"/>
                </a:cubicBezTo>
                <a:cubicBezTo>
                  <a:pt x="22451" y="33196"/>
                  <a:pt x="26699" y="31572"/>
                  <a:pt x="29947" y="28323"/>
                </a:cubicBezTo>
                <a:cubicBezTo>
                  <a:pt x="36404" y="21827"/>
                  <a:pt x="36404" y="11330"/>
                  <a:pt x="29947" y="4873"/>
                </a:cubicBezTo>
                <a:cubicBezTo>
                  <a:pt x="26699" y="1625"/>
                  <a:pt x="22451" y="0"/>
                  <a:pt x="1820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p:cNvSpPr txBox="1"/>
          <p:nvPr/>
        </p:nvSpPr>
        <p:spPr>
          <a:xfrm>
            <a:off x="533137" y="2304548"/>
            <a:ext cx="1313100" cy="915141"/>
          </a:xfrm>
          <a:prstGeom prst="rect">
            <a:avLst/>
          </a:prstGeom>
          <a:noFill/>
          <a:ln>
            <a:noFill/>
          </a:ln>
        </p:spPr>
        <p:txBody>
          <a:bodyPr spcFirstLastPara="1" wrap="square" lIns="0" tIns="8225" rIns="0" bIns="0" anchor="t" anchorCtr="0">
            <a:noAutofit/>
          </a:bodyPr>
          <a:lstStyle/>
          <a:p>
            <a:pPr marL="0" marR="0" lvl="0" indent="0" algn="ctr" rtl="0">
              <a:lnSpc>
                <a:spcPct val="100000"/>
              </a:lnSpc>
              <a:spcBef>
                <a:spcPts val="0"/>
              </a:spcBef>
              <a:spcAft>
                <a:spcPts val="0"/>
              </a:spcAft>
              <a:buNone/>
            </a:pPr>
            <a:r>
              <a:rPr lang="en" sz="1900" dirty="0">
                <a:solidFill>
                  <a:schemeClr val="dk2"/>
                </a:solidFill>
                <a:latin typeface="Fira Sans Medium"/>
                <a:ea typeface="Fira Sans Medium"/>
                <a:cs typeface="Fira Sans Medium"/>
                <a:sym typeface="Fira Sans Medium"/>
              </a:rPr>
              <a:t>K-Means</a:t>
            </a:r>
          </a:p>
          <a:p>
            <a:pPr marL="0" marR="0" lvl="0" indent="0" algn="ctr" rtl="0">
              <a:lnSpc>
                <a:spcPct val="100000"/>
              </a:lnSpc>
              <a:spcBef>
                <a:spcPts val="0"/>
              </a:spcBef>
              <a:spcAft>
                <a:spcPts val="0"/>
              </a:spcAft>
              <a:buNone/>
            </a:pPr>
            <a:r>
              <a:rPr lang="en" sz="1900" dirty="0">
                <a:solidFill>
                  <a:schemeClr val="dk2"/>
                </a:solidFill>
                <a:latin typeface="Fira Sans Medium"/>
                <a:ea typeface="Fira Sans Medium"/>
                <a:cs typeface="Fira Sans Medium"/>
                <a:sym typeface="Fira Sans Medium"/>
              </a:rPr>
              <a:t>Category Movement</a:t>
            </a:r>
            <a:endParaRPr sz="1900" dirty="0">
              <a:solidFill>
                <a:schemeClr val="dk2"/>
              </a:solidFill>
              <a:latin typeface="Fira Sans Medium"/>
              <a:ea typeface="Fira Sans Medium"/>
              <a:cs typeface="Fira Sans Medium"/>
              <a:sym typeface="Fira Sans Medium"/>
            </a:endParaRPr>
          </a:p>
        </p:txBody>
      </p:sp>
      <p:sp>
        <p:nvSpPr>
          <p:cNvPr id="1796" name="Google Shape;1796;p42"/>
          <p:cNvSpPr txBox="1"/>
          <p:nvPr/>
        </p:nvSpPr>
        <p:spPr>
          <a:xfrm>
            <a:off x="3714271" y="1177806"/>
            <a:ext cx="1657500" cy="762600"/>
          </a:xfrm>
          <a:prstGeom prst="rect">
            <a:avLst/>
          </a:prstGeom>
          <a:noFill/>
          <a:ln>
            <a:noFill/>
          </a:ln>
        </p:spPr>
        <p:txBody>
          <a:bodyPr spcFirstLastPara="1" wrap="square" lIns="0" tIns="7150" rIns="0" bIns="0" anchor="ctr" anchorCtr="0">
            <a:noAutofit/>
          </a:bodyPr>
          <a:lstStyle/>
          <a:p>
            <a:pPr marL="0" marR="0" lvl="0" indent="0" algn="l" rtl="0">
              <a:lnSpc>
                <a:spcPct val="115000"/>
              </a:lnSpc>
              <a:spcBef>
                <a:spcPts val="300"/>
              </a:spcBef>
              <a:spcAft>
                <a:spcPts val="0"/>
              </a:spcAft>
              <a:buNone/>
            </a:pPr>
            <a:r>
              <a:rPr lang="en" sz="2700" b="1" dirty="0">
                <a:solidFill>
                  <a:srgbClr val="FFFFFF"/>
                </a:solidFill>
                <a:latin typeface="Fira Sans"/>
                <a:ea typeface="Fira Sans"/>
                <a:cs typeface="Fira Sans"/>
                <a:sym typeface="Fira Sans"/>
              </a:rPr>
              <a:t>FAST</a:t>
            </a:r>
            <a:endParaRPr sz="3100" dirty="0">
              <a:solidFill>
                <a:srgbClr val="FFFFFF"/>
              </a:solidFill>
              <a:latin typeface="Fira Sans"/>
              <a:ea typeface="Fira Sans"/>
              <a:cs typeface="Fira Sans"/>
              <a:sym typeface="Fira Sans"/>
            </a:endParaRPr>
          </a:p>
        </p:txBody>
      </p:sp>
      <p:sp>
        <p:nvSpPr>
          <p:cNvPr id="1797" name="Google Shape;1797;p42"/>
          <p:cNvSpPr txBox="1"/>
          <p:nvPr/>
        </p:nvSpPr>
        <p:spPr>
          <a:xfrm>
            <a:off x="3714271" y="2338242"/>
            <a:ext cx="1657500" cy="762600"/>
          </a:xfrm>
          <a:prstGeom prst="rect">
            <a:avLst/>
          </a:prstGeom>
          <a:noFill/>
          <a:ln>
            <a:noFill/>
          </a:ln>
        </p:spPr>
        <p:txBody>
          <a:bodyPr spcFirstLastPara="1" wrap="square" lIns="0" tIns="7150" rIns="0" bIns="0" anchor="ctr" anchorCtr="0">
            <a:noAutofit/>
          </a:bodyPr>
          <a:lstStyle/>
          <a:p>
            <a:pPr marL="0" marR="0" lvl="0" indent="0" algn="l" rtl="0">
              <a:lnSpc>
                <a:spcPct val="115000"/>
              </a:lnSpc>
              <a:spcBef>
                <a:spcPts val="300"/>
              </a:spcBef>
              <a:spcAft>
                <a:spcPts val="0"/>
              </a:spcAft>
              <a:buNone/>
            </a:pPr>
            <a:r>
              <a:rPr lang="en" sz="2700" b="1" dirty="0">
                <a:solidFill>
                  <a:srgbClr val="FFFFFF"/>
                </a:solidFill>
                <a:latin typeface="Fira Sans"/>
                <a:ea typeface="Fira Sans"/>
                <a:cs typeface="Fira Sans"/>
                <a:sym typeface="Fira Sans"/>
              </a:rPr>
              <a:t>MED</a:t>
            </a:r>
            <a:endParaRPr sz="3100" dirty="0">
              <a:solidFill>
                <a:srgbClr val="FFFFFF"/>
              </a:solidFill>
              <a:latin typeface="Fira Sans"/>
              <a:ea typeface="Fira Sans"/>
              <a:cs typeface="Fira Sans"/>
              <a:sym typeface="Fira Sans"/>
            </a:endParaRPr>
          </a:p>
        </p:txBody>
      </p:sp>
      <p:sp>
        <p:nvSpPr>
          <p:cNvPr id="1798" name="Google Shape;1798;p42"/>
          <p:cNvSpPr txBox="1"/>
          <p:nvPr/>
        </p:nvSpPr>
        <p:spPr>
          <a:xfrm>
            <a:off x="3714271" y="3584710"/>
            <a:ext cx="1657500" cy="762600"/>
          </a:xfrm>
          <a:prstGeom prst="rect">
            <a:avLst/>
          </a:prstGeom>
          <a:noFill/>
          <a:ln>
            <a:noFill/>
          </a:ln>
        </p:spPr>
        <p:txBody>
          <a:bodyPr spcFirstLastPara="1" wrap="square" lIns="0" tIns="7150" rIns="0" bIns="0" anchor="ctr" anchorCtr="0">
            <a:noAutofit/>
          </a:bodyPr>
          <a:lstStyle/>
          <a:p>
            <a:pPr marL="0" marR="0" lvl="0" indent="0" algn="l" rtl="0">
              <a:lnSpc>
                <a:spcPct val="115000"/>
              </a:lnSpc>
              <a:spcBef>
                <a:spcPts val="300"/>
              </a:spcBef>
              <a:spcAft>
                <a:spcPts val="0"/>
              </a:spcAft>
              <a:buNone/>
            </a:pPr>
            <a:r>
              <a:rPr lang="en" sz="2700" b="1" dirty="0">
                <a:solidFill>
                  <a:srgbClr val="FFFFFF"/>
                </a:solidFill>
                <a:latin typeface="Fira Sans"/>
                <a:ea typeface="Fira Sans"/>
                <a:cs typeface="Fira Sans"/>
                <a:sym typeface="Fira Sans"/>
              </a:rPr>
              <a:t>SLOW</a:t>
            </a:r>
            <a:endParaRPr sz="3100" dirty="0">
              <a:solidFill>
                <a:srgbClr val="FFFFFF"/>
              </a:solidFill>
              <a:latin typeface="Fira Sans"/>
              <a:ea typeface="Fira Sans"/>
              <a:cs typeface="Fira Sans"/>
              <a:sym typeface="Fira Sans"/>
            </a:endParaRPr>
          </a:p>
        </p:txBody>
      </p:sp>
      <p:sp>
        <p:nvSpPr>
          <p:cNvPr id="1799" name="Google Shape;1799;p42"/>
          <p:cNvSpPr txBox="1"/>
          <p:nvPr/>
        </p:nvSpPr>
        <p:spPr>
          <a:xfrm>
            <a:off x="5968577" y="3474366"/>
            <a:ext cx="2963152" cy="936124"/>
          </a:xfrm>
          <a:prstGeom prst="rect">
            <a:avLst/>
          </a:prstGeom>
          <a:noFill/>
          <a:ln>
            <a:noFill/>
          </a:ln>
        </p:spPr>
        <p:txBody>
          <a:bodyPr spcFirstLastPara="1" wrap="square" lIns="0" tIns="7150" rIns="0" bIns="0" anchor="ctr" anchorCtr="0">
            <a:noAutofit/>
          </a:bodyPr>
          <a:lstStyle/>
          <a:p>
            <a:pPr marL="0" marR="0" lvl="0" indent="0" algn="just" rtl="0">
              <a:lnSpc>
                <a:spcPct val="115000"/>
              </a:lnSpc>
              <a:spcBef>
                <a:spcPts val="0"/>
              </a:spcBef>
              <a:spcAft>
                <a:spcPts val="0"/>
              </a:spcAft>
              <a:buNone/>
            </a:pPr>
            <a:r>
              <a:rPr lang="en-US" sz="1000" b="0" i="0" dirty="0">
                <a:effectLst/>
                <a:latin typeface="+mj-lt"/>
              </a:rPr>
              <a:t>This SLOW movement filled by SKUs with slow </a:t>
            </a:r>
            <a:r>
              <a:rPr lang="en-US" sz="1000" b="0" i="0" dirty="0" err="1">
                <a:effectLst/>
                <a:latin typeface="+mj-lt"/>
              </a:rPr>
              <a:t>retentional</a:t>
            </a:r>
            <a:r>
              <a:rPr lang="en-US" sz="1000" b="0" i="0" dirty="0">
                <a:effectLst/>
                <a:latin typeface="+mj-lt"/>
              </a:rPr>
              <a:t> activities and low frequency of order. We could place all SKUs on this category on the </a:t>
            </a:r>
            <a:r>
              <a:rPr lang="en-US" sz="1000" b="0" i="0" dirty="0" err="1">
                <a:effectLst/>
                <a:latin typeface="+mj-lt"/>
              </a:rPr>
              <a:t>farest</a:t>
            </a:r>
            <a:r>
              <a:rPr lang="en-US" sz="1000" b="0" i="0" dirty="0">
                <a:effectLst/>
                <a:latin typeface="+mj-lt"/>
              </a:rPr>
              <a:t> storage.</a:t>
            </a:r>
            <a:endParaRPr sz="1000" dirty="0">
              <a:latin typeface="+mj-lt"/>
              <a:ea typeface="Fira Sans"/>
              <a:cs typeface="Fira Sans"/>
              <a:sym typeface="Fira Sans"/>
            </a:endParaRPr>
          </a:p>
        </p:txBody>
      </p:sp>
      <p:sp>
        <p:nvSpPr>
          <p:cNvPr id="1802" name="Google Shape;1802;p42"/>
          <p:cNvSpPr txBox="1">
            <a:spLocks noGrp="1"/>
          </p:cNvSpPr>
          <p:nvPr>
            <p:ph type="title" idx="4294967295"/>
          </p:nvPr>
        </p:nvSpPr>
        <p:spPr>
          <a:xfrm>
            <a:off x="361938" y="245875"/>
            <a:ext cx="3444300" cy="4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b="1" dirty="0">
                <a:solidFill>
                  <a:srgbClr val="000000"/>
                </a:solidFill>
                <a:latin typeface="Fira Sans"/>
                <a:ea typeface="Fira Sans"/>
                <a:cs typeface="Fira Sans"/>
                <a:sym typeface="Fira Sans"/>
              </a:rPr>
              <a:t>K-Means Output</a:t>
            </a:r>
            <a:endParaRPr sz="2200" b="1" dirty="0">
              <a:solidFill>
                <a:srgbClr val="000000"/>
              </a:solidFill>
              <a:latin typeface="Fira Sans"/>
              <a:ea typeface="Fira Sans"/>
              <a:cs typeface="Fira Sans"/>
              <a:sym typeface="Fira Sans"/>
            </a:endParaRPr>
          </a:p>
        </p:txBody>
      </p:sp>
      <p:sp>
        <p:nvSpPr>
          <p:cNvPr id="4" name="Google Shape;1799;p42">
            <a:extLst>
              <a:ext uri="{FF2B5EF4-FFF2-40B4-BE49-F238E27FC236}">
                <a16:creationId xmlns:a16="http://schemas.microsoft.com/office/drawing/2014/main" id="{A3A005F0-043E-D2D1-C1AE-F8DC4757F063}"/>
              </a:ext>
            </a:extLst>
          </p:cNvPr>
          <p:cNvSpPr txBox="1"/>
          <p:nvPr/>
        </p:nvSpPr>
        <p:spPr>
          <a:xfrm>
            <a:off x="5968577" y="2288220"/>
            <a:ext cx="2963152" cy="936124"/>
          </a:xfrm>
          <a:prstGeom prst="rect">
            <a:avLst/>
          </a:prstGeom>
          <a:noFill/>
          <a:ln>
            <a:noFill/>
          </a:ln>
        </p:spPr>
        <p:txBody>
          <a:bodyPr spcFirstLastPara="1" wrap="square" lIns="0" tIns="7150" rIns="0" bIns="0" anchor="ctr" anchorCtr="0">
            <a:noAutofit/>
          </a:bodyPr>
          <a:lstStyle/>
          <a:p>
            <a:pPr marL="0" marR="0" lvl="0" indent="0" algn="just" rtl="0">
              <a:lnSpc>
                <a:spcPct val="115000"/>
              </a:lnSpc>
              <a:spcBef>
                <a:spcPts val="0"/>
              </a:spcBef>
              <a:spcAft>
                <a:spcPts val="0"/>
              </a:spcAft>
              <a:buNone/>
            </a:pPr>
            <a:r>
              <a:rPr lang="en-US" sz="1000" b="0" i="0" dirty="0">
                <a:effectLst/>
                <a:latin typeface="+mj-lt"/>
              </a:rPr>
              <a:t>These category filled with SKUs with MED movement category, in which have average in value in monetary value and order frequencies but have more slower retention rate than SLOW movement. These SKUs can put on the middle-</a:t>
            </a:r>
            <a:r>
              <a:rPr lang="en-US" sz="1000" b="0" i="0" dirty="0" err="1">
                <a:effectLst/>
                <a:latin typeface="+mj-lt"/>
              </a:rPr>
              <a:t>farest</a:t>
            </a:r>
            <a:r>
              <a:rPr lang="en-US" sz="1000" b="0" i="0" dirty="0">
                <a:effectLst/>
                <a:latin typeface="+mj-lt"/>
              </a:rPr>
              <a:t> storage.</a:t>
            </a:r>
            <a:endParaRPr sz="1000" dirty="0">
              <a:latin typeface="+mj-lt"/>
              <a:ea typeface="Fira Sans"/>
              <a:cs typeface="Fira Sans"/>
              <a:sym typeface="Fira Sans"/>
            </a:endParaRPr>
          </a:p>
        </p:txBody>
      </p:sp>
      <p:sp>
        <p:nvSpPr>
          <p:cNvPr id="5" name="Google Shape;1799;p42">
            <a:extLst>
              <a:ext uri="{FF2B5EF4-FFF2-40B4-BE49-F238E27FC236}">
                <a16:creationId xmlns:a16="http://schemas.microsoft.com/office/drawing/2014/main" id="{1A3425B5-2CA2-E129-0266-6D847A290C82}"/>
              </a:ext>
            </a:extLst>
          </p:cNvPr>
          <p:cNvSpPr txBox="1"/>
          <p:nvPr/>
        </p:nvSpPr>
        <p:spPr>
          <a:xfrm>
            <a:off x="5968577" y="733010"/>
            <a:ext cx="2963152" cy="1304686"/>
          </a:xfrm>
          <a:prstGeom prst="rect">
            <a:avLst/>
          </a:prstGeom>
          <a:noFill/>
          <a:ln>
            <a:noFill/>
          </a:ln>
        </p:spPr>
        <p:txBody>
          <a:bodyPr spcFirstLastPara="1" wrap="square" lIns="0" tIns="7150" rIns="0" bIns="0" anchor="ctr" anchorCtr="0">
            <a:noAutofit/>
          </a:bodyPr>
          <a:lstStyle/>
          <a:p>
            <a:pPr marL="0" marR="0" lvl="0" indent="0" algn="just" rtl="0">
              <a:lnSpc>
                <a:spcPct val="115000"/>
              </a:lnSpc>
              <a:spcBef>
                <a:spcPts val="0"/>
              </a:spcBef>
              <a:spcAft>
                <a:spcPts val="0"/>
              </a:spcAft>
              <a:buNone/>
            </a:pPr>
            <a:r>
              <a:rPr lang="en-US" sz="1000" b="0" i="0" dirty="0">
                <a:effectLst/>
                <a:latin typeface="+mj-lt"/>
              </a:rPr>
              <a:t>For the FAST movement SKUs have all best criteria in 3 point of our analysis : high frequency order, huge monetary value, and fastest retention rate. These SKUs should be put as near as possible from the packing area so it will reduce the cycle time very much in order to cut lead time and produce more benefit to the company.</a:t>
            </a:r>
            <a:endParaRPr sz="1000" dirty="0">
              <a:latin typeface="+mj-lt"/>
              <a:ea typeface="Fira Sans"/>
              <a:cs typeface="Fira Sans"/>
              <a:sym typeface="Fira Sans"/>
            </a:endParaRPr>
          </a:p>
        </p:txBody>
      </p:sp>
    </p:spTree>
    <p:extLst>
      <p:ext uri="{BB962C8B-B14F-4D97-AF65-F5344CB8AC3E}">
        <p14:creationId xmlns:p14="http://schemas.microsoft.com/office/powerpoint/2010/main" val="160679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802" name="Google Shape;1802;p42"/>
          <p:cNvSpPr txBox="1">
            <a:spLocks noGrp="1"/>
          </p:cNvSpPr>
          <p:nvPr>
            <p:ph type="title" idx="4294967295"/>
          </p:nvPr>
        </p:nvSpPr>
        <p:spPr>
          <a:xfrm>
            <a:off x="361937" y="245875"/>
            <a:ext cx="6291955" cy="4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b="1" dirty="0">
                <a:solidFill>
                  <a:srgbClr val="000000"/>
                </a:solidFill>
                <a:latin typeface="Fira Sans"/>
                <a:ea typeface="Fira Sans"/>
                <a:cs typeface="Fira Sans"/>
                <a:sym typeface="Fira Sans"/>
              </a:rPr>
              <a:t>Now see the impact and the recommendation.</a:t>
            </a:r>
            <a:endParaRPr sz="2200" b="1" dirty="0">
              <a:solidFill>
                <a:srgbClr val="000000"/>
              </a:solidFill>
              <a:latin typeface="Fira Sans"/>
              <a:ea typeface="Fira Sans"/>
              <a:cs typeface="Fira Sans"/>
              <a:sym typeface="Fira Sans"/>
            </a:endParaRPr>
          </a:p>
        </p:txBody>
      </p:sp>
      <p:pic>
        <p:nvPicPr>
          <p:cNvPr id="3" name="Picture 2">
            <a:extLst>
              <a:ext uri="{FF2B5EF4-FFF2-40B4-BE49-F238E27FC236}">
                <a16:creationId xmlns:a16="http://schemas.microsoft.com/office/drawing/2014/main" id="{77B7A774-8B7D-2D64-5F9D-15BDB793F509}"/>
              </a:ext>
            </a:extLst>
          </p:cNvPr>
          <p:cNvPicPr>
            <a:picLocks noChangeAspect="1"/>
          </p:cNvPicPr>
          <p:nvPr/>
        </p:nvPicPr>
        <p:blipFill>
          <a:blip r:embed="rId3"/>
          <a:stretch>
            <a:fillRect/>
          </a:stretch>
        </p:blipFill>
        <p:spPr>
          <a:xfrm>
            <a:off x="361938" y="870759"/>
            <a:ext cx="3245017" cy="3810196"/>
          </a:xfrm>
          <a:prstGeom prst="rect">
            <a:avLst/>
          </a:prstGeom>
        </p:spPr>
      </p:pic>
      <p:sp>
        <p:nvSpPr>
          <p:cNvPr id="6" name="Google Shape;1799;p42">
            <a:extLst>
              <a:ext uri="{FF2B5EF4-FFF2-40B4-BE49-F238E27FC236}">
                <a16:creationId xmlns:a16="http://schemas.microsoft.com/office/drawing/2014/main" id="{C4D205E8-DDB1-D95C-F35D-D29DB2383DD7}"/>
              </a:ext>
            </a:extLst>
          </p:cNvPr>
          <p:cNvSpPr txBox="1"/>
          <p:nvPr/>
        </p:nvSpPr>
        <p:spPr>
          <a:xfrm>
            <a:off x="3927021" y="1696827"/>
            <a:ext cx="4563836" cy="3114755"/>
          </a:xfrm>
          <a:prstGeom prst="rect">
            <a:avLst/>
          </a:prstGeom>
          <a:noFill/>
          <a:ln>
            <a:noFill/>
          </a:ln>
        </p:spPr>
        <p:txBody>
          <a:bodyPr spcFirstLastPara="1" wrap="square" lIns="0" tIns="7150" rIns="0" bIns="0" anchor="ctr" anchorCtr="0">
            <a:noAutofit/>
          </a:bodyPr>
          <a:lstStyle/>
          <a:p>
            <a:pPr marL="0" marR="0" lvl="0" indent="0" algn="just" rtl="0">
              <a:lnSpc>
                <a:spcPct val="115000"/>
              </a:lnSpc>
              <a:spcBef>
                <a:spcPts val="0"/>
              </a:spcBef>
              <a:spcAft>
                <a:spcPts val="0"/>
              </a:spcAft>
              <a:buNone/>
            </a:pPr>
            <a:r>
              <a:rPr lang="en-US" sz="1200" dirty="0">
                <a:latin typeface="Tahoma" panose="020B0604030504040204" pitchFamily="34" charset="0"/>
                <a:ea typeface="Tahoma" panose="020B0604030504040204" pitchFamily="34" charset="0"/>
                <a:cs typeface="Tahoma" panose="020B0604030504040204" pitchFamily="34" charset="0"/>
                <a:sym typeface="Fira Sans"/>
              </a:rPr>
              <a:t>	After we get the clustering sample, we found that one of the FAST category is SKU “1350”. For one piece of SKU  1350  we will get USD $321, with assume that working hour for one shift is  8  hours. We can process  160  pcs of the SKU. And then we get monetary value at USD  $ 33,482,941 from order in one shift. However, if we put it on the FAST category and reduce the processing </a:t>
            </a:r>
            <a:r>
              <a:rPr lang="en-US" sz="1200" dirty="0" err="1">
                <a:latin typeface="Tahoma" panose="020B0604030504040204" pitchFamily="34" charset="0"/>
                <a:ea typeface="Tahoma" panose="020B0604030504040204" pitchFamily="34" charset="0"/>
                <a:cs typeface="Tahoma" panose="020B0604030504040204" pitchFamily="34" charset="0"/>
                <a:sym typeface="Fira Sans"/>
              </a:rPr>
              <a:t>leadtime</a:t>
            </a:r>
            <a:r>
              <a:rPr lang="en-US" sz="1200" dirty="0">
                <a:latin typeface="Tahoma" panose="020B0604030504040204" pitchFamily="34" charset="0"/>
                <a:ea typeface="Tahoma" panose="020B0604030504040204" pitchFamily="34" charset="0"/>
                <a:cs typeface="Tahoma" panose="020B0604030504040204" pitchFamily="34" charset="0"/>
                <a:sym typeface="Fira Sans"/>
              </a:rPr>
              <a:t> we can process  240  pcs of the SKU. Impact of that, we can get monetary value at USD  $50,224,412. </a:t>
            </a:r>
            <a:r>
              <a:rPr lang="en-US" sz="1200" b="1" dirty="0">
                <a:latin typeface="Tahoma" panose="020B0604030504040204" pitchFamily="34" charset="0"/>
                <a:ea typeface="Tahoma" panose="020B0604030504040204" pitchFamily="34" charset="0"/>
                <a:cs typeface="Tahoma" panose="020B0604030504040204" pitchFamily="34" charset="0"/>
                <a:sym typeface="Fira Sans"/>
              </a:rPr>
              <a:t>It’s  $16,741,471 more than previous method, which is raise  50% of previous SKU monetary value.</a:t>
            </a:r>
          </a:p>
          <a:p>
            <a:pPr marL="0" marR="0" lvl="0" indent="0" algn="just" rtl="0">
              <a:lnSpc>
                <a:spcPct val="115000"/>
              </a:lnSpc>
              <a:spcBef>
                <a:spcPts val="0"/>
              </a:spcBef>
              <a:spcAft>
                <a:spcPts val="0"/>
              </a:spcAft>
              <a:buNone/>
            </a:pPr>
            <a:r>
              <a:rPr lang="en-US" sz="1200" dirty="0">
                <a:latin typeface="Tahoma" panose="020B0604030504040204" pitchFamily="34" charset="0"/>
                <a:ea typeface="Tahoma" panose="020B0604030504040204" pitchFamily="34" charset="0"/>
                <a:cs typeface="Tahoma" panose="020B0604030504040204" pitchFamily="34" charset="0"/>
                <a:sym typeface="Fira Sans"/>
              </a:rPr>
              <a:t>	At the end of analysis, we recommended to use the categorized movement (either RFM or K-Means method) because this will increase the efficiency of order fulfill and indirectly raise company income around </a:t>
            </a:r>
            <a:r>
              <a:rPr lang="en-US" sz="1200" b="1" dirty="0">
                <a:latin typeface="Tahoma" panose="020B0604030504040204" pitchFamily="34" charset="0"/>
                <a:ea typeface="Tahoma" panose="020B0604030504040204" pitchFamily="34" charset="0"/>
                <a:cs typeface="Tahoma" panose="020B0604030504040204" pitchFamily="34" charset="0"/>
                <a:sym typeface="Fira Sans"/>
              </a:rPr>
              <a:t>50%</a:t>
            </a:r>
            <a:r>
              <a:rPr lang="en-US" sz="1200" dirty="0">
                <a:latin typeface="Tahoma" panose="020B0604030504040204" pitchFamily="34" charset="0"/>
                <a:ea typeface="Tahoma" panose="020B0604030504040204" pitchFamily="34" charset="0"/>
                <a:cs typeface="Tahoma" panose="020B0604030504040204" pitchFamily="34" charset="0"/>
                <a:sym typeface="Fira Sans"/>
              </a:rPr>
              <a:t>.</a:t>
            </a:r>
            <a:endParaRPr lang="en-US" sz="1200" b="1" dirty="0">
              <a:latin typeface="Tahoma" panose="020B0604030504040204" pitchFamily="34" charset="0"/>
              <a:ea typeface="Tahoma" panose="020B0604030504040204" pitchFamily="34" charset="0"/>
              <a:cs typeface="Tahoma" panose="020B0604030504040204" pitchFamily="34" charset="0"/>
              <a:sym typeface="Fira Sans"/>
            </a:endParaRPr>
          </a:p>
          <a:p>
            <a:pPr marL="0" marR="0" lvl="0" indent="0" algn="just" rtl="0">
              <a:lnSpc>
                <a:spcPct val="115000"/>
              </a:lnSpc>
              <a:spcBef>
                <a:spcPts val="0"/>
              </a:spcBef>
              <a:spcAft>
                <a:spcPts val="0"/>
              </a:spcAft>
              <a:buNone/>
            </a:pPr>
            <a:endParaRPr sz="1200" b="1" dirty="0">
              <a:latin typeface="Tahoma" panose="020B0604030504040204" pitchFamily="34" charset="0"/>
              <a:ea typeface="Tahoma" panose="020B0604030504040204" pitchFamily="34" charset="0"/>
              <a:cs typeface="Tahoma" panose="020B0604030504040204" pitchFamily="34" charset="0"/>
              <a:sym typeface="Fira Sans"/>
            </a:endParaRPr>
          </a:p>
        </p:txBody>
      </p:sp>
      <p:pic>
        <p:nvPicPr>
          <p:cNvPr id="8" name="Picture 7">
            <a:extLst>
              <a:ext uri="{FF2B5EF4-FFF2-40B4-BE49-F238E27FC236}">
                <a16:creationId xmlns:a16="http://schemas.microsoft.com/office/drawing/2014/main" id="{7823D2E7-97B0-3D15-88F0-74875331ED9A}"/>
              </a:ext>
            </a:extLst>
          </p:cNvPr>
          <p:cNvPicPr>
            <a:picLocks noChangeAspect="1"/>
          </p:cNvPicPr>
          <p:nvPr/>
        </p:nvPicPr>
        <p:blipFill>
          <a:blip r:embed="rId4"/>
          <a:stretch>
            <a:fillRect/>
          </a:stretch>
        </p:blipFill>
        <p:spPr>
          <a:xfrm>
            <a:off x="5029126" y="858592"/>
            <a:ext cx="2857647" cy="666784"/>
          </a:xfrm>
          <a:prstGeom prst="rect">
            <a:avLst/>
          </a:prstGeom>
        </p:spPr>
      </p:pic>
    </p:spTree>
    <p:extLst>
      <p:ext uri="{BB962C8B-B14F-4D97-AF65-F5344CB8AC3E}">
        <p14:creationId xmlns:p14="http://schemas.microsoft.com/office/powerpoint/2010/main" val="2622654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0975" y="1407057"/>
            <a:ext cx="3624579"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omic Sans MS"/>
                <a:cs typeface="Comic Sans MS"/>
              </a:rPr>
              <a:t>Let’s</a:t>
            </a:r>
            <a:r>
              <a:rPr sz="2400" spc="-25" dirty="0">
                <a:latin typeface="Comic Sans MS"/>
                <a:cs typeface="Comic Sans MS"/>
              </a:rPr>
              <a:t> </a:t>
            </a:r>
            <a:r>
              <a:rPr sz="2400" dirty="0">
                <a:latin typeface="Comic Sans MS"/>
                <a:cs typeface="Comic Sans MS"/>
              </a:rPr>
              <a:t>connect</a:t>
            </a:r>
            <a:r>
              <a:rPr sz="2400" spc="-25" dirty="0">
                <a:latin typeface="Comic Sans MS"/>
                <a:cs typeface="Comic Sans MS"/>
              </a:rPr>
              <a:t> </a:t>
            </a:r>
            <a:r>
              <a:rPr sz="2400" dirty="0">
                <a:latin typeface="Comic Sans MS"/>
                <a:cs typeface="Comic Sans MS"/>
              </a:rPr>
              <a:t>to</a:t>
            </a:r>
            <a:r>
              <a:rPr sz="2400" spc="-20" dirty="0">
                <a:latin typeface="Comic Sans MS"/>
                <a:cs typeface="Comic Sans MS"/>
              </a:rPr>
              <a:t> </a:t>
            </a:r>
            <a:r>
              <a:rPr sz="2400" spc="-10" dirty="0">
                <a:latin typeface="Comic Sans MS"/>
                <a:cs typeface="Comic Sans MS"/>
              </a:rPr>
              <a:t>discuss!</a:t>
            </a:r>
            <a:endParaRPr sz="2400">
              <a:latin typeface="Comic Sans MS"/>
              <a:cs typeface="Comic Sans MS"/>
            </a:endParaRPr>
          </a:p>
        </p:txBody>
      </p:sp>
      <p:pic>
        <p:nvPicPr>
          <p:cNvPr id="3" name="object 3">
            <a:hlinkClick r:id="rId2"/>
          </p:cNvPr>
          <p:cNvPicPr/>
          <p:nvPr/>
        </p:nvPicPr>
        <p:blipFill>
          <a:blip r:embed="rId3" cstate="print"/>
          <a:stretch>
            <a:fillRect/>
          </a:stretch>
        </p:blipFill>
        <p:spPr>
          <a:xfrm>
            <a:off x="5286334" y="2210933"/>
            <a:ext cx="583363" cy="583363"/>
          </a:xfrm>
          <a:prstGeom prst="rect">
            <a:avLst/>
          </a:prstGeom>
        </p:spPr>
      </p:pic>
      <p:pic>
        <p:nvPicPr>
          <p:cNvPr id="4" name="object 4">
            <a:hlinkClick r:id="rId4"/>
          </p:cNvPr>
          <p:cNvPicPr/>
          <p:nvPr/>
        </p:nvPicPr>
        <p:blipFill>
          <a:blip r:embed="rId5" cstate="print"/>
          <a:stretch>
            <a:fillRect/>
          </a:stretch>
        </p:blipFill>
        <p:spPr>
          <a:xfrm>
            <a:off x="4296140" y="2221450"/>
            <a:ext cx="556355" cy="595525"/>
          </a:xfrm>
          <a:prstGeom prst="rect">
            <a:avLst/>
          </a:prstGeom>
        </p:spPr>
      </p:pic>
      <p:pic>
        <p:nvPicPr>
          <p:cNvPr id="5" name="object 5">
            <a:hlinkClick r:id="rId6"/>
          </p:cNvPr>
          <p:cNvPicPr/>
          <p:nvPr/>
        </p:nvPicPr>
        <p:blipFill>
          <a:blip r:embed="rId7" cstate="print"/>
          <a:stretch>
            <a:fillRect/>
          </a:stretch>
        </p:blipFill>
        <p:spPr>
          <a:xfrm>
            <a:off x="3264175" y="2210916"/>
            <a:ext cx="625899" cy="616583"/>
          </a:xfrm>
          <a:prstGeom prst="rect">
            <a:avLst/>
          </a:prstGeom>
        </p:spPr>
      </p:pic>
      <p:sp>
        <p:nvSpPr>
          <p:cNvPr id="6" name="object 6"/>
          <p:cNvSpPr txBox="1"/>
          <p:nvPr/>
        </p:nvSpPr>
        <p:spPr>
          <a:xfrm>
            <a:off x="3894878" y="3269413"/>
            <a:ext cx="1355725" cy="238760"/>
          </a:xfrm>
          <a:prstGeom prst="rect">
            <a:avLst/>
          </a:prstGeom>
        </p:spPr>
        <p:txBody>
          <a:bodyPr vert="horz" wrap="square" lIns="0" tIns="12700" rIns="0" bIns="0" rtlCol="0">
            <a:spAutoFit/>
          </a:bodyPr>
          <a:lstStyle/>
          <a:p>
            <a:pPr marL="12700">
              <a:lnSpc>
                <a:spcPct val="100000"/>
              </a:lnSpc>
              <a:spcBef>
                <a:spcPts val="100"/>
              </a:spcBef>
            </a:pPr>
            <a:r>
              <a:rPr sz="1400" u="heavy" dirty="0">
                <a:solidFill>
                  <a:srgbClr val="0277BD"/>
                </a:solidFill>
                <a:uFill>
                  <a:solidFill>
                    <a:srgbClr val="0277BD"/>
                  </a:solidFill>
                </a:uFill>
                <a:latin typeface="Tahoma"/>
                <a:cs typeface="Tahoma"/>
                <a:hlinkClick r:id="rId8"/>
              </a:rPr>
              <a:t>Full</a:t>
            </a:r>
            <a:r>
              <a:rPr sz="1400" u="heavy" spc="-65" dirty="0">
                <a:solidFill>
                  <a:srgbClr val="0277BD"/>
                </a:solidFill>
                <a:uFill>
                  <a:solidFill>
                    <a:srgbClr val="0277BD"/>
                  </a:solidFill>
                </a:uFill>
                <a:latin typeface="Tahoma"/>
                <a:cs typeface="Tahoma"/>
                <a:hlinkClick r:id="rId8"/>
              </a:rPr>
              <a:t> </a:t>
            </a:r>
            <a:r>
              <a:rPr sz="1400" u="heavy" dirty="0">
                <a:solidFill>
                  <a:srgbClr val="0277BD"/>
                </a:solidFill>
                <a:uFill>
                  <a:solidFill>
                    <a:srgbClr val="0277BD"/>
                  </a:solidFill>
                </a:uFill>
                <a:latin typeface="Tahoma"/>
                <a:cs typeface="Tahoma"/>
                <a:hlinkClick r:id="rId8"/>
              </a:rPr>
              <a:t>Python</a:t>
            </a:r>
            <a:r>
              <a:rPr sz="1400" u="heavy" spc="-60" dirty="0">
                <a:solidFill>
                  <a:srgbClr val="0277BD"/>
                </a:solidFill>
                <a:uFill>
                  <a:solidFill>
                    <a:srgbClr val="0277BD"/>
                  </a:solidFill>
                </a:uFill>
                <a:latin typeface="Tahoma"/>
                <a:cs typeface="Tahoma"/>
                <a:hlinkClick r:id="rId8"/>
              </a:rPr>
              <a:t> </a:t>
            </a:r>
            <a:r>
              <a:rPr sz="1400" u="heavy" spc="-20" dirty="0">
                <a:solidFill>
                  <a:srgbClr val="0277BD"/>
                </a:solidFill>
                <a:uFill>
                  <a:solidFill>
                    <a:srgbClr val="0277BD"/>
                  </a:solidFill>
                </a:uFill>
                <a:latin typeface="Tahoma"/>
                <a:cs typeface="Tahoma"/>
                <a:hlinkClick r:id="rId8"/>
              </a:rPr>
              <a:t>Code</a:t>
            </a:r>
            <a:endParaRPr sz="14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33" name="Google Shape;433;p22"/>
          <p:cNvSpPr txBox="1">
            <a:spLocks noGrp="1"/>
          </p:cNvSpPr>
          <p:nvPr>
            <p:ph type="title"/>
          </p:nvPr>
        </p:nvSpPr>
        <p:spPr>
          <a:xfrm>
            <a:off x="4702628" y="316630"/>
            <a:ext cx="3208565" cy="41815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200" b="1" dirty="0">
                <a:solidFill>
                  <a:srgbClr val="000000"/>
                </a:solidFill>
                <a:latin typeface="Fira Sans"/>
                <a:ea typeface="Fira Sans"/>
                <a:cs typeface="Fira Sans"/>
                <a:sym typeface="Fira Sans"/>
              </a:rPr>
              <a:t>Bu</a:t>
            </a:r>
            <a:r>
              <a:rPr lang="en" sz="2200" dirty="0">
                <a:solidFill>
                  <a:srgbClr val="000000"/>
                </a:solidFill>
                <a:latin typeface="Fira Sans"/>
                <a:ea typeface="Fira Sans"/>
                <a:cs typeface="Fira Sans"/>
                <a:sym typeface="Fira Sans"/>
              </a:rPr>
              <a:t>siness Overview</a:t>
            </a:r>
            <a:endParaRPr sz="2200" b="1" dirty="0">
              <a:solidFill>
                <a:srgbClr val="000000"/>
              </a:solidFill>
              <a:latin typeface="Fira Sans"/>
              <a:ea typeface="Fira Sans"/>
              <a:cs typeface="Fira Sans"/>
              <a:sym typeface="Fira Sans"/>
            </a:endParaRPr>
          </a:p>
        </p:txBody>
      </p:sp>
      <p:pic>
        <p:nvPicPr>
          <p:cNvPr id="5" name="Picture 4">
            <a:extLst>
              <a:ext uri="{FF2B5EF4-FFF2-40B4-BE49-F238E27FC236}">
                <a16:creationId xmlns:a16="http://schemas.microsoft.com/office/drawing/2014/main" id="{1A561A19-9CC9-BE4F-1DAC-EB464760C9F3}"/>
              </a:ext>
            </a:extLst>
          </p:cNvPr>
          <p:cNvPicPr>
            <a:picLocks noChangeAspect="1"/>
          </p:cNvPicPr>
          <p:nvPr/>
        </p:nvPicPr>
        <p:blipFill>
          <a:blip r:embed="rId3"/>
          <a:stretch>
            <a:fillRect/>
          </a:stretch>
        </p:blipFill>
        <p:spPr>
          <a:xfrm>
            <a:off x="0" y="0"/>
            <a:ext cx="3722705" cy="5143500"/>
          </a:xfrm>
          <a:prstGeom prst="rect">
            <a:avLst/>
          </a:prstGeom>
        </p:spPr>
      </p:pic>
      <p:sp>
        <p:nvSpPr>
          <p:cNvPr id="6" name="Google Shape;426;p22">
            <a:extLst>
              <a:ext uri="{FF2B5EF4-FFF2-40B4-BE49-F238E27FC236}">
                <a16:creationId xmlns:a16="http://schemas.microsoft.com/office/drawing/2014/main" id="{22E290EA-DB42-A6D8-3A94-0B6ABC00116D}"/>
              </a:ext>
            </a:extLst>
          </p:cNvPr>
          <p:cNvSpPr txBox="1"/>
          <p:nvPr/>
        </p:nvSpPr>
        <p:spPr>
          <a:xfrm>
            <a:off x="4117964" y="734785"/>
            <a:ext cx="4674971" cy="4092085"/>
          </a:xfrm>
          <a:prstGeom prst="rect">
            <a:avLst/>
          </a:prstGeom>
          <a:noFill/>
          <a:ln>
            <a:noFill/>
          </a:ln>
        </p:spPr>
        <p:txBody>
          <a:bodyPr spcFirstLastPara="1" wrap="square" lIns="0" tIns="9275" rIns="0" bIns="0" anchor="t" anchorCtr="0">
            <a:noAutofit/>
          </a:bodyPr>
          <a:lstStyle/>
          <a:p>
            <a:pPr marL="12700" marR="0" lvl="0" indent="0" algn="just" rtl="0">
              <a:lnSpc>
                <a:spcPct val="100000"/>
              </a:lnSpc>
              <a:spcBef>
                <a:spcPts val="500"/>
              </a:spcBef>
              <a:spcAft>
                <a:spcPts val="0"/>
              </a:spcAft>
              <a:buNone/>
            </a:pPr>
            <a:r>
              <a:rPr lang="en-US" sz="1600" dirty="0">
                <a:solidFill>
                  <a:srgbClr val="040000"/>
                </a:solidFill>
                <a:latin typeface="Fira Sans"/>
                <a:ea typeface="Fira Sans"/>
                <a:cs typeface="Fira Sans"/>
                <a:sym typeface="Fira Sans"/>
              </a:rPr>
              <a:t>One of the common problem on supply chain business is </a:t>
            </a:r>
            <a:r>
              <a:rPr lang="en-US" sz="1600" b="1" dirty="0">
                <a:solidFill>
                  <a:srgbClr val="040000"/>
                </a:solidFill>
                <a:latin typeface="Fira Sans"/>
                <a:ea typeface="Fira Sans"/>
                <a:cs typeface="Fira Sans"/>
                <a:sym typeface="Fira Sans"/>
              </a:rPr>
              <a:t>storage efficiency</a:t>
            </a:r>
            <a:r>
              <a:rPr lang="en-US" sz="1600" dirty="0">
                <a:solidFill>
                  <a:srgbClr val="040000"/>
                </a:solidFill>
                <a:latin typeface="Fira Sans"/>
                <a:ea typeface="Fira Sans"/>
                <a:cs typeface="Fira Sans"/>
                <a:sym typeface="Fira Sans"/>
              </a:rPr>
              <a:t>. In some experience in supply chain, most likely we would see there is a unnecessaries process in every warehouse that would increase the cycle time for manpower to fulfill the order. For example, best selling product placed on the farthest shelf and resulting the picker manpower should walk around for few second until they can deliver the goods to the packing area. With proper </a:t>
            </a:r>
            <a:r>
              <a:rPr lang="en-US" sz="1600" b="1" dirty="0">
                <a:solidFill>
                  <a:srgbClr val="040000"/>
                </a:solidFill>
                <a:latin typeface="Fira Sans"/>
                <a:ea typeface="Fira Sans"/>
                <a:cs typeface="Fira Sans"/>
                <a:sym typeface="Fira Sans"/>
              </a:rPr>
              <a:t>SKUs movement categorized</a:t>
            </a:r>
            <a:r>
              <a:rPr lang="en-US" sz="1600" dirty="0">
                <a:solidFill>
                  <a:srgbClr val="040000"/>
                </a:solidFill>
                <a:latin typeface="Fira Sans"/>
                <a:ea typeface="Fira Sans"/>
                <a:cs typeface="Fira Sans"/>
                <a:sym typeface="Fira Sans"/>
              </a:rPr>
              <a:t>, we can reduce common issues like this. This analysis tried to categorized the movement of SKUs, not only based on how much the SKUs ordered, but also how fast the retention rate and how big the monetary value we can save or gain.</a:t>
            </a:r>
            <a:endParaRPr sz="1600" dirty="0">
              <a:solidFill>
                <a:srgbClr val="040000"/>
              </a:solidFill>
              <a:latin typeface="Fira Sans"/>
              <a:ea typeface="Fira Sans"/>
              <a:cs typeface="Fira Sans"/>
              <a:sym typeface="Fira Sans"/>
            </a:endParaRPr>
          </a:p>
        </p:txBody>
      </p:sp>
    </p:spTree>
    <p:extLst>
      <p:ext uri="{BB962C8B-B14F-4D97-AF65-F5344CB8AC3E}">
        <p14:creationId xmlns:p14="http://schemas.microsoft.com/office/powerpoint/2010/main" val="2036462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2"/>
          <p:cNvSpPr/>
          <p:nvPr/>
        </p:nvSpPr>
        <p:spPr>
          <a:xfrm>
            <a:off x="3455697" y="870185"/>
            <a:ext cx="1181883" cy="1803132"/>
          </a:xfrm>
          <a:custGeom>
            <a:avLst/>
            <a:gdLst/>
            <a:ahLst/>
            <a:cxnLst/>
            <a:rect l="l" t="t" r="r" b="b"/>
            <a:pathLst>
              <a:path w="36793" h="56133" extrusionOk="0">
                <a:moveTo>
                  <a:pt x="18396" y="0"/>
                </a:moveTo>
                <a:lnTo>
                  <a:pt x="1" y="12454"/>
                </a:lnTo>
                <a:lnTo>
                  <a:pt x="1" y="56133"/>
                </a:lnTo>
                <a:lnTo>
                  <a:pt x="36792" y="56133"/>
                </a:lnTo>
                <a:lnTo>
                  <a:pt x="36792" y="12454"/>
                </a:lnTo>
                <a:lnTo>
                  <a:pt x="183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4635884" y="2212517"/>
            <a:ext cx="1803743" cy="1181851"/>
          </a:xfrm>
          <a:custGeom>
            <a:avLst/>
            <a:gdLst/>
            <a:ahLst/>
            <a:cxnLst/>
            <a:rect l="l" t="t" r="r" b="b"/>
            <a:pathLst>
              <a:path w="56152" h="36792" extrusionOk="0">
                <a:moveTo>
                  <a:pt x="1" y="0"/>
                </a:moveTo>
                <a:lnTo>
                  <a:pt x="1" y="36792"/>
                </a:lnTo>
                <a:lnTo>
                  <a:pt x="43697" y="36792"/>
                </a:lnTo>
                <a:lnTo>
                  <a:pt x="56151" y="18396"/>
                </a:lnTo>
                <a:lnTo>
                  <a:pt x="43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2832065" y="2672275"/>
            <a:ext cx="1803164" cy="1181851"/>
          </a:xfrm>
          <a:custGeom>
            <a:avLst/>
            <a:gdLst/>
            <a:ahLst/>
            <a:cxnLst/>
            <a:rect l="l" t="t" r="r" b="b"/>
            <a:pathLst>
              <a:path w="56134" h="36792" extrusionOk="0">
                <a:moveTo>
                  <a:pt x="12455" y="0"/>
                </a:moveTo>
                <a:lnTo>
                  <a:pt x="1" y="18396"/>
                </a:lnTo>
                <a:lnTo>
                  <a:pt x="12455" y="36792"/>
                </a:lnTo>
                <a:lnTo>
                  <a:pt x="56134" y="36792"/>
                </a:lnTo>
                <a:lnTo>
                  <a:pt x="56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4353318" y="2589715"/>
            <a:ext cx="493498" cy="422411"/>
          </a:xfrm>
          <a:custGeom>
            <a:avLst/>
            <a:gdLst/>
            <a:ahLst/>
            <a:cxnLst/>
            <a:rect l="l" t="t" r="r" b="b"/>
            <a:pathLst>
              <a:path w="15363" h="13150" extrusionOk="0">
                <a:moveTo>
                  <a:pt x="8797" y="1"/>
                </a:moveTo>
                <a:cubicBezTo>
                  <a:pt x="2926" y="1"/>
                  <a:pt x="0" y="7067"/>
                  <a:pt x="4140" y="11224"/>
                </a:cubicBezTo>
                <a:cubicBezTo>
                  <a:pt x="5395" y="12479"/>
                  <a:pt x="7083" y="13150"/>
                  <a:pt x="8800" y="13150"/>
                </a:cubicBezTo>
                <a:cubicBezTo>
                  <a:pt x="9646" y="13150"/>
                  <a:pt x="10500" y="12987"/>
                  <a:pt x="11312" y="12651"/>
                </a:cubicBezTo>
                <a:cubicBezTo>
                  <a:pt x="13757" y="11634"/>
                  <a:pt x="15363" y="9226"/>
                  <a:pt x="15363" y="6567"/>
                </a:cubicBezTo>
                <a:cubicBezTo>
                  <a:pt x="15363" y="2945"/>
                  <a:pt x="12419" y="1"/>
                  <a:pt x="87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457202" y="1168302"/>
            <a:ext cx="2381778" cy="160516"/>
          </a:xfrm>
          <a:custGeom>
            <a:avLst/>
            <a:gdLst/>
            <a:ahLst/>
            <a:cxnLst/>
            <a:rect l="l" t="t" r="r" b="b"/>
            <a:pathLst>
              <a:path w="50424" h="4997" fill="none" extrusionOk="0">
                <a:moveTo>
                  <a:pt x="0" y="4996"/>
                </a:moveTo>
                <a:lnTo>
                  <a:pt x="36346" y="4996"/>
                </a:lnTo>
                <a:lnTo>
                  <a:pt x="41342" y="1"/>
                </a:lnTo>
                <a:lnTo>
                  <a:pt x="50424" y="1"/>
                </a:lnTo>
              </a:path>
            </a:pathLst>
          </a:custGeom>
          <a:noFill/>
          <a:ln w="19050" cap="flat" cmpd="sng">
            <a:solidFill>
              <a:srgbClr val="F7962B"/>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457202" y="3561285"/>
            <a:ext cx="2381778" cy="160516"/>
          </a:xfrm>
          <a:custGeom>
            <a:avLst/>
            <a:gdLst/>
            <a:ahLst/>
            <a:cxnLst/>
            <a:rect l="l" t="t" r="r" b="b"/>
            <a:pathLst>
              <a:path w="50424" h="4997" fill="none" extrusionOk="0">
                <a:moveTo>
                  <a:pt x="0" y="4996"/>
                </a:moveTo>
                <a:lnTo>
                  <a:pt x="36346" y="4996"/>
                </a:lnTo>
                <a:lnTo>
                  <a:pt x="41342" y="0"/>
                </a:lnTo>
                <a:lnTo>
                  <a:pt x="50424" y="0"/>
                </a:lnTo>
              </a:path>
            </a:pathLst>
          </a:custGeom>
          <a:noFill/>
          <a:ln w="19050" cap="flat" cmpd="sng">
            <a:solidFill>
              <a:srgbClr val="F7962B"/>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6361148" y="2392944"/>
            <a:ext cx="2325681" cy="160516"/>
          </a:xfrm>
          <a:custGeom>
            <a:avLst/>
            <a:gdLst/>
            <a:ahLst/>
            <a:cxnLst/>
            <a:rect l="l" t="t" r="r" b="b"/>
            <a:pathLst>
              <a:path w="50424" h="4997" fill="none" extrusionOk="0">
                <a:moveTo>
                  <a:pt x="50424" y="4996"/>
                </a:moveTo>
                <a:lnTo>
                  <a:pt x="14078" y="4996"/>
                </a:lnTo>
                <a:lnTo>
                  <a:pt x="9082" y="1"/>
                </a:lnTo>
                <a:lnTo>
                  <a:pt x="0" y="1"/>
                </a:lnTo>
              </a:path>
            </a:pathLst>
          </a:custGeom>
          <a:noFill/>
          <a:ln w="19050" cap="flat" cmpd="sng">
            <a:solidFill>
              <a:srgbClr val="F7962B"/>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txBox="1"/>
          <p:nvPr/>
        </p:nvSpPr>
        <p:spPr>
          <a:xfrm>
            <a:off x="457250" y="3844175"/>
            <a:ext cx="1873200" cy="1095218"/>
          </a:xfrm>
          <a:prstGeom prst="rect">
            <a:avLst/>
          </a:prstGeom>
          <a:noFill/>
          <a:ln>
            <a:noFill/>
          </a:ln>
        </p:spPr>
        <p:txBody>
          <a:bodyPr spcFirstLastPara="1" wrap="square" lIns="0" tIns="9275" rIns="0" bIns="0" anchor="t" anchorCtr="0">
            <a:noAutofit/>
          </a:bodyPr>
          <a:lstStyle/>
          <a:p>
            <a:pPr marL="0" marR="0" lvl="0" indent="0" algn="just" rtl="0">
              <a:lnSpc>
                <a:spcPct val="115000"/>
              </a:lnSpc>
              <a:spcBef>
                <a:spcPts val="0"/>
              </a:spcBef>
              <a:spcAft>
                <a:spcPts val="0"/>
              </a:spcAft>
              <a:buNone/>
            </a:pPr>
            <a:r>
              <a:rPr lang="en" sz="1000" dirty="0">
                <a:solidFill>
                  <a:srgbClr val="040000"/>
                </a:solidFill>
                <a:latin typeface="Fira Sans"/>
                <a:ea typeface="Fira Sans"/>
                <a:cs typeface="Fira Sans"/>
                <a:sym typeface="Fira Sans"/>
              </a:rPr>
              <a:t>After categorizing the SKUs, we can formulate best option in term storage for the SKUs. For example we can put the FAST movement SKUs to the nearest shelf from the packaging area.</a:t>
            </a:r>
            <a:endParaRPr sz="1000" dirty="0">
              <a:latin typeface="Fira Sans"/>
              <a:ea typeface="Fira Sans"/>
              <a:cs typeface="Fira Sans"/>
              <a:sym typeface="Fira Sans"/>
            </a:endParaRPr>
          </a:p>
        </p:txBody>
      </p:sp>
      <p:sp>
        <p:nvSpPr>
          <p:cNvPr id="426" name="Google Shape;426;p22"/>
          <p:cNvSpPr txBox="1"/>
          <p:nvPr/>
        </p:nvSpPr>
        <p:spPr>
          <a:xfrm>
            <a:off x="7024450" y="2662245"/>
            <a:ext cx="1662300" cy="1705647"/>
          </a:xfrm>
          <a:prstGeom prst="rect">
            <a:avLst/>
          </a:prstGeom>
          <a:noFill/>
          <a:ln>
            <a:noFill/>
          </a:ln>
        </p:spPr>
        <p:txBody>
          <a:bodyPr spcFirstLastPara="1" wrap="square" lIns="0" tIns="9275" rIns="0" bIns="0" anchor="t" anchorCtr="0">
            <a:noAutofit/>
          </a:bodyPr>
          <a:lstStyle/>
          <a:p>
            <a:pPr marL="12700" marR="0" lvl="0" indent="0" algn="just" rtl="0">
              <a:lnSpc>
                <a:spcPct val="100000"/>
              </a:lnSpc>
              <a:spcBef>
                <a:spcPts val="500"/>
              </a:spcBef>
              <a:spcAft>
                <a:spcPts val="0"/>
              </a:spcAft>
              <a:buNone/>
            </a:pPr>
            <a:r>
              <a:rPr lang="en-US" sz="1000" dirty="0">
                <a:solidFill>
                  <a:srgbClr val="040000"/>
                </a:solidFill>
                <a:latin typeface="Fira Sans"/>
                <a:ea typeface="Fira Sans"/>
                <a:cs typeface="Fira Sans"/>
                <a:sym typeface="Fira Sans"/>
              </a:rPr>
              <a:t>The more efficient </a:t>
            </a:r>
            <a:r>
              <a:rPr lang="en-US" sz="1000" dirty="0" err="1">
                <a:solidFill>
                  <a:srgbClr val="040000"/>
                </a:solidFill>
                <a:latin typeface="Fira Sans"/>
                <a:ea typeface="Fira Sans"/>
                <a:cs typeface="Fira Sans"/>
                <a:sym typeface="Fira Sans"/>
              </a:rPr>
              <a:t>storaging</a:t>
            </a:r>
            <a:r>
              <a:rPr lang="en-US" sz="1000" dirty="0">
                <a:solidFill>
                  <a:srgbClr val="040000"/>
                </a:solidFill>
                <a:latin typeface="Fira Sans"/>
                <a:ea typeface="Fira Sans"/>
                <a:cs typeface="Fira Sans"/>
                <a:sym typeface="Fira Sans"/>
              </a:rPr>
              <a:t> system = the more less lead time of processing. The categorized SKUs movement will cut-off the lead time most of unnecessary process and will impact more order can be fulfilled at the same times.</a:t>
            </a:r>
            <a:endParaRPr sz="1000" dirty="0">
              <a:solidFill>
                <a:srgbClr val="040000"/>
              </a:solidFill>
              <a:latin typeface="Fira Sans"/>
              <a:ea typeface="Fira Sans"/>
              <a:cs typeface="Fira Sans"/>
              <a:sym typeface="Fira Sans"/>
            </a:endParaRPr>
          </a:p>
        </p:txBody>
      </p:sp>
      <p:sp>
        <p:nvSpPr>
          <p:cNvPr id="427" name="Google Shape;427;p22"/>
          <p:cNvSpPr txBox="1"/>
          <p:nvPr/>
        </p:nvSpPr>
        <p:spPr>
          <a:xfrm>
            <a:off x="457250" y="1437601"/>
            <a:ext cx="2670546" cy="1159565"/>
          </a:xfrm>
          <a:prstGeom prst="rect">
            <a:avLst/>
          </a:prstGeom>
          <a:noFill/>
          <a:ln>
            <a:noFill/>
          </a:ln>
        </p:spPr>
        <p:txBody>
          <a:bodyPr spcFirstLastPara="1" wrap="square" lIns="0" tIns="9275" rIns="0" bIns="0" anchor="t" anchorCtr="0">
            <a:noAutofit/>
          </a:bodyPr>
          <a:lstStyle/>
          <a:p>
            <a:pPr marL="0" marR="0" lvl="0" indent="0" algn="just" rtl="0">
              <a:lnSpc>
                <a:spcPct val="115000"/>
              </a:lnSpc>
              <a:spcBef>
                <a:spcPts val="500"/>
              </a:spcBef>
              <a:spcAft>
                <a:spcPts val="0"/>
              </a:spcAft>
              <a:buNone/>
            </a:pPr>
            <a:r>
              <a:rPr lang="en-US" sz="1000" dirty="0">
                <a:solidFill>
                  <a:srgbClr val="040000"/>
                </a:solidFill>
                <a:latin typeface="Fira Sans"/>
                <a:ea typeface="Fira Sans"/>
                <a:cs typeface="Fira Sans"/>
                <a:sym typeface="Fira Sans"/>
              </a:rPr>
              <a:t>Using categorized movement, it will help us to identify characteristic of the SKUs. Not only best-selling on quantity, but also how fast the customer repeat their buying on SKUs, and also how much the potential value of the SKUs.</a:t>
            </a:r>
            <a:endParaRPr sz="1000" dirty="0">
              <a:solidFill>
                <a:srgbClr val="040000"/>
              </a:solidFill>
              <a:latin typeface="Fira Sans"/>
              <a:ea typeface="Fira Sans"/>
              <a:cs typeface="Fira Sans"/>
              <a:sym typeface="Fira Sans"/>
            </a:endParaRPr>
          </a:p>
        </p:txBody>
      </p:sp>
      <p:sp>
        <p:nvSpPr>
          <p:cNvPr id="429" name="Google Shape;429;p22"/>
          <p:cNvSpPr txBox="1"/>
          <p:nvPr/>
        </p:nvSpPr>
        <p:spPr>
          <a:xfrm>
            <a:off x="5095089" y="4043177"/>
            <a:ext cx="328500" cy="3819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2000" i="1">
                <a:solidFill>
                  <a:srgbClr val="FFFFFF"/>
                </a:solidFill>
                <a:latin typeface="Fira Sans Black"/>
                <a:ea typeface="Fira Sans Black"/>
                <a:cs typeface="Fira Sans Black"/>
                <a:sym typeface="Fira Sans Black"/>
              </a:rPr>
              <a:t>03</a:t>
            </a:r>
            <a:endParaRPr sz="2000">
              <a:latin typeface="Fira Sans Black"/>
              <a:ea typeface="Fira Sans Black"/>
              <a:cs typeface="Fira Sans Black"/>
              <a:sym typeface="Fira Sans Black"/>
            </a:endParaRPr>
          </a:p>
        </p:txBody>
      </p:sp>
      <p:sp>
        <p:nvSpPr>
          <p:cNvPr id="430" name="Google Shape;430;p22"/>
          <p:cNvSpPr txBox="1"/>
          <p:nvPr/>
        </p:nvSpPr>
        <p:spPr>
          <a:xfrm>
            <a:off x="5711359" y="2224401"/>
            <a:ext cx="328500" cy="3819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2000" i="1" dirty="0">
                <a:solidFill>
                  <a:srgbClr val="FFFFFF"/>
                </a:solidFill>
                <a:latin typeface="Fira Sans Black"/>
                <a:ea typeface="Fira Sans Black"/>
                <a:cs typeface="Fira Sans Black"/>
                <a:sym typeface="Fira Sans Black"/>
              </a:rPr>
              <a:t>03</a:t>
            </a:r>
            <a:endParaRPr sz="2000" dirty="0">
              <a:latin typeface="Fira Sans Black"/>
              <a:ea typeface="Fira Sans Black"/>
              <a:cs typeface="Fira Sans Black"/>
              <a:sym typeface="Fira Sans Black"/>
            </a:endParaRPr>
          </a:p>
        </p:txBody>
      </p:sp>
      <p:sp>
        <p:nvSpPr>
          <p:cNvPr id="431" name="Google Shape;431;p22"/>
          <p:cNvSpPr txBox="1"/>
          <p:nvPr/>
        </p:nvSpPr>
        <p:spPr>
          <a:xfrm>
            <a:off x="3904558" y="1176958"/>
            <a:ext cx="328500" cy="3819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2000" i="1">
                <a:solidFill>
                  <a:srgbClr val="FFFFFF"/>
                </a:solidFill>
                <a:latin typeface="Fira Sans Black"/>
                <a:ea typeface="Fira Sans Black"/>
                <a:cs typeface="Fira Sans Black"/>
                <a:sym typeface="Fira Sans Black"/>
              </a:rPr>
              <a:t>01</a:t>
            </a:r>
            <a:endParaRPr sz="2000">
              <a:latin typeface="Fira Sans Black"/>
              <a:ea typeface="Fira Sans Black"/>
              <a:cs typeface="Fira Sans Black"/>
              <a:sym typeface="Fira Sans Black"/>
            </a:endParaRPr>
          </a:p>
        </p:txBody>
      </p:sp>
      <p:sp>
        <p:nvSpPr>
          <p:cNvPr id="432" name="Google Shape;432;p22"/>
          <p:cNvSpPr txBox="1"/>
          <p:nvPr/>
        </p:nvSpPr>
        <p:spPr>
          <a:xfrm>
            <a:off x="3256178" y="2678704"/>
            <a:ext cx="328500" cy="3819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2000" i="1" dirty="0">
                <a:solidFill>
                  <a:srgbClr val="FFFFFF"/>
                </a:solidFill>
                <a:latin typeface="Fira Sans Black"/>
                <a:ea typeface="Fira Sans Black"/>
                <a:cs typeface="Fira Sans Black"/>
                <a:sym typeface="Fira Sans Black"/>
              </a:rPr>
              <a:t>02</a:t>
            </a:r>
            <a:endParaRPr sz="2000" dirty="0">
              <a:latin typeface="Fira Sans Black"/>
              <a:ea typeface="Fira Sans Black"/>
              <a:cs typeface="Fira Sans Black"/>
              <a:sym typeface="Fira Sans Black"/>
            </a:endParaRPr>
          </a:p>
        </p:txBody>
      </p:sp>
      <p:sp>
        <p:nvSpPr>
          <p:cNvPr id="433" name="Google Shape;433;p22"/>
          <p:cNvSpPr txBox="1">
            <a:spLocks noGrp="1"/>
          </p:cNvSpPr>
          <p:nvPr>
            <p:ph type="title"/>
          </p:nvPr>
        </p:nvSpPr>
        <p:spPr>
          <a:xfrm>
            <a:off x="963385" y="365616"/>
            <a:ext cx="7217229" cy="471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200" dirty="0">
                <a:solidFill>
                  <a:srgbClr val="000000"/>
                </a:solidFill>
                <a:latin typeface="Fira Sans"/>
                <a:ea typeface="Fira Sans"/>
                <a:cs typeface="Fira Sans"/>
                <a:sym typeface="Fira Sans"/>
              </a:rPr>
              <a:t>What’s b</a:t>
            </a:r>
            <a:r>
              <a:rPr lang="en" sz="2200" b="1" dirty="0">
                <a:solidFill>
                  <a:srgbClr val="000000"/>
                </a:solidFill>
                <a:latin typeface="Fira Sans"/>
                <a:ea typeface="Fira Sans"/>
                <a:cs typeface="Fira Sans"/>
                <a:sym typeface="Fira Sans"/>
              </a:rPr>
              <a:t>enefit of using Categorized SKU Movement?</a:t>
            </a:r>
            <a:endParaRPr sz="2200" b="1" dirty="0">
              <a:solidFill>
                <a:srgbClr val="000000"/>
              </a:solidFill>
              <a:latin typeface="Fira Sans"/>
              <a:ea typeface="Fira Sans"/>
              <a:cs typeface="Fira Sans"/>
              <a:sym typeface="Fira Sans"/>
            </a:endParaRPr>
          </a:p>
        </p:txBody>
      </p:sp>
      <p:sp>
        <p:nvSpPr>
          <p:cNvPr id="434" name="Google Shape;434;p22"/>
          <p:cNvSpPr txBox="1"/>
          <p:nvPr/>
        </p:nvSpPr>
        <p:spPr>
          <a:xfrm>
            <a:off x="457250" y="949452"/>
            <a:ext cx="1803600" cy="3819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n" sz="1000" b="1" dirty="0">
                <a:solidFill>
                  <a:schemeClr val="dk1"/>
                </a:solidFill>
                <a:latin typeface="Fira Sans"/>
                <a:ea typeface="Fira Sans"/>
                <a:cs typeface="Fira Sans"/>
                <a:sym typeface="Fira Sans"/>
              </a:rPr>
              <a:t>BEST PRODUCT IDENTIFICATION</a:t>
            </a:r>
            <a:endParaRPr sz="1000" dirty="0"/>
          </a:p>
        </p:txBody>
      </p:sp>
      <p:sp>
        <p:nvSpPr>
          <p:cNvPr id="435" name="Google Shape;435;p22"/>
          <p:cNvSpPr txBox="1"/>
          <p:nvPr/>
        </p:nvSpPr>
        <p:spPr>
          <a:xfrm>
            <a:off x="457250" y="3339898"/>
            <a:ext cx="1803600" cy="3819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n" sz="1000" b="1" dirty="0">
                <a:solidFill>
                  <a:schemeClr val="dk1"/>
                </a:solidFill>
                <a:latin typeface="Fira Sans"/>
                <a:ea typeface="Fira Sans"/>
                <a:cs typeface="Fira Sans"/>
                <a:sym typeface="Fira Sans"/>
              </a:rPr>
              <a:t>EFFICIENT WAREHOUSING</a:t>
            </a:r>
            <a:endParaRPr sz="1000" dirty="0"/>
          </a:p>
        </p:txBody>
      </p:sp>
      <p:sp>
        <p:nvSpPr>
          <p:cNvPr id="436" name="Google Shape;436;p22"/>
          <p:cNvSpPr txBox="1"/>
          <p:nvPr/>
        </p:nvSpPr>
        <p:spPr>
          <a:xfrm>
            <a:off x="7024449" y="2171694"/>
            <a:ext cx="2119551" cy="381900"/>
          </a:xfrm>
          <a:prstGeom prst="rect">
            <a:avLst/>
          </a:prstGeom>
          <a:noFill/>
          <a:ln>
            <a:noFill/>
          </a:ln>
        </p:spPr>
        <p:txBody>
          <a:bodyPr spcFirstLastPara="1" wrap="square" lIns="0" tIns="0" rIns="0" bIns="0" anchor="ctr" anchorCtr="0">
            <a:noAutofit/>
          </a:bodyPr>
          <a:lstStyle/>
          <a:p>
            <a:pPr marL="0" lvl="0" indent="0" rtl="0">
              <a:lnSpc>
                <a:spcPct val="115000"/>
              </a:lnSpc>
              <a:spcBef>
                <a:spcPts val="0"/>
              </a:spcBef>
              <a:spcAft>
                <a:spcPts val="0"/>
              </a:spcAft>
              <a:buNone/>
            </a:pPr>
            <a:r>
              <a:rPr lang="en" sz="1000" b="1" dirty="0">
                <a:solidFill>
                  <a:schemeClr val="dk1"/>
                </a:solidFill>
                <a:latin typeface="Fira Sans"/>
                <a:sym typeface="Fira Sans"/>
              </a:rPr>
              <a:t>MORE FASTER ORDER FULFILLMENT</a:t>
            </a:r>
            <a:endParaRPr sz="1000" dirty="0"/>
          </a:p>
        </p:txBody>
      </p:sp>
      <p:grpSp>
        <p:nvGrpSpPr>
          <p:cNvPr id="438" name="Google Shape;438;p22"/>
          <p:cNvGrpSpPr/>
          <p:nvPr/>
        </p:nvGrpSpPr>
        <p:grpSpPr>
          <a:xfrm>
            <a:off x="4965481" y="2544395"/>
            <a:ext cx="518136" cy="518136"/>
            <a:chOff x="4965481" y="2079031"/>
            <a:chExt cx="518136" cy="518136"/>
          </a:xfrm>
        </p:grpSpPr>
        <p:sp>
          <p:nvSpPr>
            <p:cNvPr id="439" name="Google Shape;439;p22"/>
            <p:cNvSpPr/>
            <p:nvPr/>
          </p:nvSpPr>
          <p:spPr>
            <a:xfrm>
              <a:off x="4965481" y="2079031"/>
              <a:ext cx="518136" cy="518136"/>
            </a:xfrm>
            <a:custGeom>
              <a:avLst/>
              <a:gdLst/>
              <a:ahLst/>
              <a:cxnLst/>
              <a:rect l="l" t="t" r="r" b="b"/>
              <a:pathLst>
                <a:path w="16130" h="16130" extrusionOk="0">
                  <a:moveTo>
                    <a:pt x="8065" y="0"/>
                  </a:moveTo>
                  <a:cubicBezTo>
                    <a:pt x="3622" y="0"/>
                    <a:pt x="0" y="3604"/>
                    <a:pt x="0" y="8065"/>
                  </a:cubicBezTo>
                  <a:cubicBezTo>
                    <a:pt x="0" y="12526"/>
                    <a:pt x="3622" y="16130"/>
                    <a:pt x="8065" y="16130"/>
                  </a:cubicBezTo>
                  <a:cubicBezTo>
                    <a:pt x="12526" y="16130"/>
                    <a:pt x="16130" y="12526"/>
                    <a:pt x="16130" y="8065"/>
                  </a:cubicBezTo>
                  <a:cubicBezTo>
                    <a:pt x="16130" y="3604"/>
                    <a:pt x="12526" y="0"/>
                    <a:pt x="8065" y="0"/>
                  </a:cubicBezTo>
                  <a:close/>
                </a:path>
              </a:pathLst>
            </a:custGeom>
            <a:solidFill>
              <a:srgbClr val="E8A33A"/>
            </a:solidFill>
            <a:ln w="5800" cap="flat" cmpd="sng">
              <a:solidFill>
                <a:srgbClr val="E8A33A"/>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22"/>
            <p:cNvGrpSpPr/>
            <p:nvPr/>
          </p:nvGrpSpPr>
          <p:grpSpPr>
            <a:xfrm>
              <a:off x="5060193" y="2248001"/>
              <a:ext cx="328664" cy="216919"/>
              <a:chOff x="238125" y="500800"/>
              <a:chExt cx="7144875" cy="4715625"/>
            </a:xfrm>
          </p:grpSpPr>
          <p:sp>
            <p:nvSpPr>
              <p:cNvPr id="441" name="Google Shape;441;p22"/>
              <p:cNvSpPr/>
              <p:nvPr/>
            </p:nvSpPr>
            <p:spPr>
              <a:xfrm>
                <a:off x="839850" y="3899050"/>
                <a:ext cx="4295875" cy="1317375"/>
              </a:xfrm>
              <a:custGeom>
                <a:avLst/>
                <a:gdLst/>
                <a:ahLst/>
                <a:cxnLst/>
                <a:rect l="l" t="t" r="r" b="b"/>
                <a:pathLst>
                  <a:path w="171835" h="52695" extrusionOk="0">
                    <a:moveTo>
                      <a:pt x="56177" y="16657"/>
                    </a:moveTo>
                    <a:lnTo>
                      <a:pt x="57918" y="17059"/>
                    </a:lnTo>
                    <a:lnTo>
                      <a:pt x="59571" y="17729"/>
                    </a:lnTo>
                    <a:lnTo>
                      <a:pt x="61000" y="18711"/>
                    </a:lnTo>
                    <a:lnTo>
                      <a:pt x="62250" y="19917"/>
                    </a:lnTo>
                    <a:lnTo>
                      <a:pt x="63188" y="21391"/>
                    </a:lnTo>
                    <a:lnTo>
                      <a:pt x="63902" y="22998"/>
                    </a:lnTo>
                    <a:lnTo>
                      <a:pt x="64259" y="24740"/>
                    </a:lnTo>
                    <a:lnTo>
                      <a:pt x="64304" y="25678"/>
                    </a:lnTo>
                    <a:lnTo>
                      <a:pt x="64259" y="26615"/>
                    </a:lnTo>
                    <a:lnTo>
                      <a:pt x="63902" y="28402"/>
                    </a:lnTo>
                    <a:lnTo>
                      <a:pt x="63188" y="30009"/>
                    </a:lnTo>
                    <a:lnTo>
                      <a:pt x="62250" y="31438"/>
                    </a:lnTo>
                    <a:lnTo>
                      <a:pt x="61000" y="32688"/>
                    </a:lnTo>
                    <a:lnTo>
                      <a:pt x="59571" y="33671"/>
                    </a:lnTo>
                    <a:lnTo>
                      <a:pt x="57918" y="34341"/>
                    </a:lnTo>
                    <a:lnTo>
                      <a:pt x="56177" y="34698"/>
                    </a:lnTo>
                    <a:lnTo>
                      <a:pt x="55239" y="34743"/>
                    </a:lnTo>
                    <a:lnTo>
                      <a:pt x="54301" y="34698"/>
                    </a:lnTo>
                    <a:lnTo>
                      <a:pt x="52560" y="34341"/>
                    </a:lnTo>
                    <a:lnTo>
                      <a:pt x="50907" y="33671"/>
                    </a:lnTo>
                    <a:lnTo>
                      <a:pt x="49478" y="32688"/>
                    </a:lnTo>
                    <a:lnTo>
                      <a:pt x="48273" y="31438"/>
                    </a:lnTo>
                    <a:lnTo>
                      <a:pt x="47290" y="30009"/>
                    </a:lnTo>
                    <a:lnTo>
                      <a:pt x="46576" y="28402"/>
                    </a:lnTo>
                    <a:lnTo>
                      <a:pt x="46219" y="26615"/>
                    </a:lnTo>
                    <a:lnTo>
                      <a:pt x="46219" y="25678"/>
                    </a:lnTo>
                    <a:lnTo>
                      <a:pt x="46219" y="24740"/>
                    </a:lnTo>
                    <a:lnTo>
                      <a:pt x="46576" y="22998"/>
                    </a:lnTo>
                    <a:lnTo>
                      <a:pt x="47290" y="21391"/>
                    </a:lnTo>
                    <a:lnTo>
                      <a:pt x="48273" y="19917"/>
                    </a:lnTo>
                    <a:lnTo>
                      <a:pt x="49478" y="18711"/>
                    </a:lnTo>
                    <a:lnTo>
                      <a:pt x="50907" y="17729"/>
                    </a:lnTo>
                    <a:lnTo>
                      <a:pt x="52560" y="17059"/>
                    </a:lnTo>
                    <a:lnTo>
                      <a:pt x="54301" y="16657"/>
                    </a:lnTo>
                    <a:close/>
                    <a:moveTo>
                      <a:pt x="0" y="1"/>
                    </a:moveTo>
                    <a:lnTo>
                      <a:pt x="0" y="16568"/>
                    </a:lnTo>
                    <a:lnTo>
                      <a:pt x="45" y="17506"/>
                    </a:lnTo>
                    <a:lnTo>
                      <a:pt x="402" y="19247"/>
                    </a:lnTo>
                    <a:lnTo>
                      <a:pt x="1117" y="20900"/>
                    </a:lnTo>
                    <a:lnTo>
                      <a:pt x="2054" y="22328"/>
                    </a:lnTo>
                    <a:lnTo>
                      <a:pt x="3305" y="23534"/>
                    </a:lnTo>
                    <a:lnTo>
                      <a:pt x="4734" y="24517"/>
                    </a:lnTo>
                    <a:lnTo>
                      <a:pt x="6341" y="25186"/>
                    </a:lnTo>
                    <a:lnTo>
                      <a:pt x="8128" y="25588"/>
                    </a:lnTo>
                    <a:lnTo>
                      <a:pt x="28401" y="25588"/>
                    </a:lnTo>
                    <a:lnTo>
                      <a:pt x="28401" y="25722"/>
                    </a:lnTo>
                    <a:lnTo>
                      <a:pt x="28356" y="25812"/>
                    </a:lnTo>
                    <a:lnTo>
                      <a:pt x="28401" y="27196"/>
                    </a:lnTo>
                    <a:lnTo>
                      <a:pt x="28669" y="29920"/>
                    </a:lnTo>
                    <a:lnTo>
                      <a:pt x="29205" y="32510"/>
                    </a:lnTo>
                    <a:lnTo>
                      <a:pt x="30009" y="35055"/>
                    </a:lnTo>
                    <a:lnTo>
                      <a:pt x="31036" y="37467"/>
                    </a:lnTo>
                    <a:lnTo>
                      <a:pt x="32286" y="39744"/>
                    </a:lnTo>
                    <a:lnTo>
                      <a:pt x="33715" y="41887"/>
                    </a:lnTo>
                    <a:lnTo>
                      <a:pt x="35367" y="43852"/>
                    </a:lnTo>
                    <a:lnTo>
                      <a:pt x="37198" y="45683"/>
                    </a:lnTo>
                    <a:lnTo>
                      <a:pt x="39163" y="47335"/>
                    </a:lnTo>
                    <a:lnTo>
                      <a:pt x="41307" y="48809"/>
                    </a:lnTo>
                    <a:lnTo>
                      <a:pt x="43584" y="50015"/>
                    </a:lnTo>
                    <a:lnTo>
                      <a:pt x="45995" y="51042"/>
                    </a:lnTo>
                    <a:lnTo>
                      <a:pt x="48541" y="51846"/>
                    </a:lnTo>
                    <a:lnTo>
                      <a:pt x="51131" y="52381"/>
                    </a:lnTo>
                    <a:lnTo>
                      <a:pt x="53855" y="52649"/>
                    </a:lnTo>
                    <a:lnTo>
                      <a:pt x="55239" y="52694"/>
                    </a:lnTo>
                    <a:lnTo>
                      <a:pt x="56623" y="52649"/>
                    </a:lnTo>
                    <a:lnTo>
                      <a:pt x="59347" y="52381"/>
                    </a:lnTo>
                    <a:lnTo>
                      <a:pt x="61937" y="51846"/>
                    </a:lnTo>
                    <a:lnTo>
                      <a:pt x="64483" y="51042"/>
                    </a:lnTo>
                    <a:lnTo>
                      <a:pt x="66894" y="50015"/>
                    </a:lnTo>
                    <a:lnTo>
                      <a:pt x="69172" y="48809"/>
                    </a:lnTo>
                    <a:lnTo>
                      <a:pt x="71315" y="47335"/>
                    </a:lnTo>
                    <a:lnTo>
                      <a:pt x="73280" y="45683"/>
                    </a:lnTo>
                    <a:lnTo>
                      <a:pt x="75111" y="43852"/>
                    </a:lnTo>
                    <a:lnTo>
                      <a:pt x="76763" y="41887"/>
                    </a:lnTo>
                    <a:lnTo>
                      <a:pt x="78237" y="39744"/>
                    </a:lnTo>
                    <a:lnTo>
                      <a:pt x="79442" y="37467"/>
                    </a:lnTo>
                    <a:lnTo>
                      <a:pt x="80469" y="35055"/>
                    </a:lnTo>
                    <a:lnTo>
                      <a:pt x="81273" y="32510"/>
                    </a:lnTo>
                    <a:lnTo>
                      <a:pt x="81809" y="29920"/>
                    </a:lnTo>
                    <a:lnTo>
                      <a:pt x="82077" y="27196"/>
                    </a:lnTo>
                    <a:lnTo>
                      <a:pt x="82122" y="25812"/>
                    </a:lnTo>
                    <a:lnTo>
                      <a:pt x="82122" y="25678"/>
                    </a:lnTo>
                    <a:lnTo>
                      <a:pt x="82077" y="25544"/>
                    </a:lnTo>
                    <a:lnTo>
                      <a:pt x="171790" y="25410"/>
                    </a:lnTo>
                    <a:lnTo>
                      <a:pt x="171834" y="25410"/>
                    </a:lnTo>
                    <a:lnTo>
                      <a:pt x="1718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238125" y="500800"/>
                <a:ext cx="4897600" cy="2967350"/>
              </a:xfrm>
              <a:custGeom>
                <a:avLst/>
                <a:gdLst/>
                <a:ahLst/>
                <a:cxnLst/>
                <a:rect l="l" t="t" r="r" b="b"/>
                <a:pathLst>
                  <a:path w="195904" h="118694" extrusionOk="0">
                    <a:moveTo>
                      <a:pt x="117890" y="25320"/>
                    </a:moveTo>
                    <a:lnTo>
                      <a:pt x="118783" y="25364"/>
                    </a:lnTo>
                    <a:lnTo>
                      <a:pt x="120525" y="25722"/>
                    </a:lnTo>
                    <a:lnTo>
                      <a:pt x="122133" y="26392"/>
                    </a:lnTo>
                    <a:lnTo>
                      <a:pt x="123562" y="27329"/>
                    </a:lnTo>
                    <a:lnTo>
                      <a:pt x="124767" y="28580"/>
                    </a:lnTo>
                    <a:lnTo>
                      <a:pt x="125750" y="29964"/>
                    </a:lnTo>
                    <a:lnTo>
                      <a:pt x="126419" y="31572"/>
                    </a:lnTo>
                    <a:lnTo>
                      <a:pt x="126777" y="33313"/>
                    </a:lnTo>
                    <a:lnTo>
                      <a:pt x="126777" y="34251"/>
                    </a:lnTo>
                    <a:lnTo>
                      <a:pt x="126777" y="82925"/>
                    </a:lnTo>
                    <a:lnTo>
                      <a:pt x="126777" y="83863"/>
                    </a:lnTo>
                    <a:lnTo>
                      <a:pt x="126419" y="85560"/>
                    </a:lnTo>
                    <a:lnTo>
                      <a:pt x="125750" y="87167"/>
                    </a:lnTo>
                    <a:lnTo>
                      <a:pt x="124767" y="88596"/>
                    </a:lnTo>
                    <a:lnTo>
                      <a:pt x="123562" y="89802"/>
                    </a:lnTo>
                    <a:lnTo>
                      <a:pt x="122133" y="90784"/>
                    </a:lnTo>
                    <a:lnTo>
                      <a:pt x="120525" y="91454"/>
                    </a:lnTo>
                    <a:lnTo>
                      <a:pt x="118783" y="91811"/>
                    </a:lnTo>
                    <a:lnTo>
                      <a:pt x="117890" y="91856"/>
                    </a:lnTo>
                    <a:lnTo>
                      <a:pt x="116953" y="91811"/>
                    </a:lnTo>
                    <a:lnTo>
                      <a:pt x="115211" y="91454"/>
                    </a:lnTo>
                    <a:lnTo>
                      <a:pt x="113648" y="90784"/>
                    </a:lnTo>
                    <a:lnTo>
                      <a:pt x="112219" y="89802"/>
                    </a:lnTo>
                    <a:lnTo>
                      <a:pt x="111013" y="88596"/>
                    </a:lnTo>
                    <a:lnTo>
                      <a:pt x="110031" y="87167"/>
                    </a:lnTo>
                    <a:lnTo>
                      <a:pt x="109361" y="85560"/>
                    </a:lnTo>
                    <a:lnTo>
                      <a:pt x="109004" y="83863"/>
                    </a:lnTo>
                    <a:lnTo>
                      <a:pt x="108959" y="82925"/>
                    </a:lnTo>
                    <a:lnTo>
                      <a:pt x="108959" y="34251"/>
                    </a:lnTo>
                    <a:lnTo>
                      <a:pt x="109004" y="33313"/>
                    </a:lnTo>
                    <a:lnTo>
                      <a:pt x="109361" y="31572"/>
                    </a:lnTo>
                    <a:lnTo>
                      <a:pt x="110031" y="29964"/>
                    </a:lnTo>
                    <a:lnTo>
                      <a:pt x="111013" y="28580"/>
                    </a:lnTo>
                    <a:lnTo>
                      <a:pt x="112219" y="27329"/>
                    </a:lnTo>
                    <a:lnTo>
                      <a:pt x="113648" y="26392"/>
                    </a:lnTo>
                    <a:lnTo>
                      <a:pt x="115211" y="25722"/>
                    </a:lnTo>
                    <a:lnTo>
                      <a:pt x="116953" y="25364"/>
                    </a:lnTo>
                    <a:lnTo>
                      <a:pt x="117890" y="25320"/>
                    </a:lnTo>
                    <a:close/>
                    <a:moveTo>
                      <a:pt x="158705" y="25990"/>
                    </a:moveTo>
                    <a:lnTo>
                      <a:pt x="159598" y="26034"/>
                    </a:lnTo>
                    <a:lnTo>
                      <a:pt x="161340" y="26392"/>
                    </a:lnTo>
                    <a:lnTo>
                      <a:pt x="162948" y="27061"/>
                    </a:lnTo>
                    <a:lnTo>
                      <a:pt x="164377" y="28044"/>
                    </a:lnTo>
                    <a:lnTo>
                      <a:pt x="165582" y="29249"/>
                    </a:lnTo>
                    <a:lnTo>
                      <a:pt x="166520" y="30678"/>
                    </a:lnTo>
                    <a:lnTo>
                      <a:pt x="167190" y="32241"/>
                    </a:lnTo>
                    <a:lnTo>
                      <a:pt x="167547" y="33983"/>
                    </a:lnTo>
                    <a:lnTo>
                      <a:pt x="167592" y="34921"/>
                    </a:lnTo>
                    <a:lnTo>
                      <a:pt x="167592" y="83595"/>
                    </a:lnTo>
                    <a:lnTo>
                      <a:pt x="167547" y="84533"/>
                    </a:lnTo>
                    <a:lnTo>
                      <a:pt x="167190" y="86274"/>
                    </a:lnTo>
                    <a:lnTo>
                      <a:pt x="166520" y="87882"/>
                    </a:lnTo>
                    <a:lnTo>
                      <a:pt x="165582" y="89266"/>
                    </a:lnTo>
                    <a:lnTo>
                      <a:pt x="164377" y="90472"/>
                    </a:lnTo>
                    <a:lnTo>
                      <a:pt x="162948" y="91454"/>
                    </a:lnTo>
                    <a:lnTo>
                      <a:pt x="161340" y="92124"/>
                    </a:lnTo>
                    <a:lnTo>
                      <a:pt x="159598" y="92481"/>
                    </a:lnTo>
                    <a:lnTo>
                      <a:pt x="158705" y="92526"/>
                    </a:lnTo>
                    <a:lnTo>
                      <a:pt x="157768" y="92481"/>
                    </a:lnTo>
                    <a:lnTo>
                      <a:pt x="156026" y="92124"/>
                    </a:lnTo>
                    <a:lnTo>
                      <a:pt x="154418" y="91454"/>
                    </a:lnTo>
                    <a:lnTo>
                      <a:pt x="152989" y="90472"/>
                    </a:lnTo>
                    <a:lnTo>
                      <a:pt x="151784" y="89266"/>
                    </a:lnTo>
                    <a:lnTo>
                      <a:pt x="150846" y="87882"/>
                    </a:lnTo>
                    <a:lnTo>
                      <a:pt x="150176" y="86274"/>
                    </a:lnTo>
                    <a:lnTo>
                      <a:pt x="149819" y="84533"/>
                    </a:lnTo>
                    <a:lnTo>
                      <a:pt x="149774" y="83595"/>
                    </a:lnTo>
                    <a:lnTo>
                      <a:pt x="149774" y="34921"/>
                    </a:lnTo>
                    <a:lnTo>
                      <a:pt x="149819" y="33983"/>
                    </a:lnTo>
                    <a:lnTo>
                      <a:pt x="150176" y="32241"/>
                    </a:lnTo>
                    <a:lnTo>
                      <a:pt x="150846" y="30678"/>
                    </a:lnTo>
                    <a:lnTo>
                      <a:pt x="151784" y="29249"/>
                    </a:lnTo>
                    <a:lnTo>
                      <a:pt x="152989" y="28044"/>
                    </a:lnTo>
                    <a:lnTo>
                      <a:pt x="154418" y="27061"/>
                    </a:lnTo>
                    <a:lnTo>
                      <a:pt x="156026" y="26392"/>
                    </a:lnTo>
                    <a:lnTo>
                      <a:pt x="157768" y="26034"/>
                    </a:lnTo>
                    <a:lnTo>
                      <a:pt x="158705" y="25990"/>
                    </a:lnTo>
                    <a:close/>
                    <a:moveTo>
                      <a:pt x="77075" y="26347"/>
                    </a:moveTo>
                    <a:lnTo>
                      <a:pt x="78013" y="26392"/>
                    </a:lnTo>
                    <a:lnTo>
                      <a:pt x="79755" y="26749"/>
                    </a:lnTo>
                    <a:lnTo>
                      <a:pt x="81318" y="27419"/>
                    </a:lnTo>
                    <a:lnTo>
                      <a:pt x="82746" y="28356"/>
                    </a:lnTo>
                    <a:lnTo>
                      <a:pt x="83952" y="29562"/>
                    </a:lnTo>
                    <a:lnTo>
                      <a:pt x="84935" y="30991"/>
                    </a:lnTo>
                    <a:lnTo>
                      <a:pt x="85604" y="32599"/>
                    </a:lnTo>
                    <a:lnTo>
                      <a:pt x="85962" y="34340"/>
                    </a:lnTo>
                    <a:lnTo>
                      <a:pt x="86006" y="35278"/>
                    </a:lnTo>
                    <a:lnTo>
                      <a:pt x="86006" y="83952"/>
                    </a:lnTo>
                    <a:lnTo>
                      <a:pt x="85962" y="84845"/>
                    </a:lnTo>
                    <a:lnTo>
                      <a:pt x="85604" y="86587"/>
                    </a:lnTo>
                    <a:lnTo>
                      <a:pt x="84935" y="88194"/>
                    </a:lnTo>
                    <a:lnTo>
                      <a:pt x="83952" y="89623"/>
                    </a:lnTo>
                    <a:lnTo>
                      <a:pt x="82746" y="90829"/>
                    </a:lnTo>
                    <a:lnTo>
                      <a:pt x="81318" y="91811"/>
                    </a:lnTo>
                    <a:lnTo>
                      <a:pt x="79755" y="92481"/>
                    </a:lnTo>
                    <a:lnTo>
                      <a:pt x="78013" y="92839"/>
                    </a:lnTo>
                    <a:lnTo>
                      <a:pt x="76182" y="92839"/>
                    </a:lnTo>
                    <a:lnTo>
                      <a:pt x="74441" y="92481"/>
                    </a:lnTo>
                    <a:lnTo>
                      <a:pt x="72833" y="91811"/>
                    </a:lnTo>
                    <a:lnTo>
                      <a:pt x="71404" y="90829"/>
                    </a:lnTo>
                    <a:lnTo>
                      <a:pt x="70198" y="89623"/>
                    </a:lnTo>
                    <a:lnTo>
                      <a:pt x="69261" y="88194"/>
                    </a:lnTo>
                    <a:lnTo>
                      <a:pt x="68546" y="86587"/>
                    </a:lnTo>
                    <a:lnTo>
                      <a:pt x="68189" y="84845"/>
                    </a:lnTo>
                    <a:lnTo>
                      <a:pt x="68189" y="83952"/>
                    </a:lnTo>
                    <a:lnTo>
                      <a:pt x="68189" y="35278"/>
                    </a:lnTo>
                    <a:lnTo>
                      <a:pt x="68189" y="34340"/>
                    </a:lnTo>
                    <a:lnTo>
                      <a:pt x="68546" y="32599"/>
                    </a:lnTo>
                    <a:lnTo>
                      <a:pt x="69261" y="30991"/>
                    </a:lnTo>
                    <a:lnTo>
                      <a:pt x="70198" y="29562"/>
                    </a:lnTo>
                    <a:lnTo>
                      <a:pt x="71404" y="28356"/>
                    </a:lnTo>
                    <a:lnTo>
                      <a:pt x="72833" y="27419"/>
                    </a:lnTo>
                    <a:lnTo>
                      <a:pt x="74441" y="26749"/>
                    </a:lnTo>
                    <a:lnTo>
                      <a:pt x="76182" y="26392"/>
                    </a:lnTo>
                    <a:lnTo>
                      <a:pt x="77075" y="26347"/>
                    </a:lnTo>
                    <a:close/>
                    <a:moveTo>
                      <a:pt x="36260" y="26525"/>
                    </a:moveTo>
                    <a:lnTo>
                      <a:pt x="37198" y="26570"/>
                    </a:lnTo>
                    <a:lnTo>
                      <a:pt x="38940" y="26927"/>
                    </a:lnTo>
                    <a:lnTo>
                      <a:pt x="40547" y="27597"/>
                    </a:lnTo>
                    <a:lnTo>
                      <a:pt x="41976" y="28535"/>
                    </a:lnTo>
                    <a:lnTo>
                      <a:pt x="43182" y="29741"/>
                    </a:lnTo>
                    <a:lnTo>
                      <a:pt x="44120" y="31170"/>
                    </a:lnTo>
                    <a:lnTo>
                      <a:pt x="44789" y="32777"/>
                    </a:lnTo>
                    <a:lnTo>
                      <a:pt x="45147" y="34519"/>
                    </a:lnTo>
                    <a:lnTo>
                      <a:pt x="45191" y="35412"/>
                    </a:lnTo>
                    <a:lnTo>
                      <a:pt x="45191" y="84131"/>
                    </a:lnTo>
                    <a:lnTo>
                      <a:pt x="45147" y="85024"/>
                    </a:lnTo>
                    <a:lnTo>
                      <a:pt x="44789" y="86765"/>
                    </a:lnTo>
                    <a:lnTo>
                      <a:pt x="44120" y="88373"/>
                    </a:lnTo>
                    <a:lnTo>
                      <a:pt x="43182" y="89802"/>
                    </a:lnTo>
                    <a:lnTo>
                      <a:pt x="41976" y="91008"/>
                    </a:lnTo>
                    <a:lnTo>
                      <a:pt x="40547" y="91945"/>
                    </a:lnTo>
                    <a:lnTo>
                      <a:pt x="38940" y="92660"/>
                    </a:lnTo>
                    <a:lnTo>
                      <a:pt x="37198" y="93017"/>
                    </a:lnTo>
                    <a:lnTo>
                      <a:pt x="35367" y="93017"/>
                    </a:lnTo>
                    <a:lnTo>
                      <a:pt x="33626" y="92660"/>
                    </a:lnTo>
                    <a:lnTo>
                      <a:pt x="32018" y="91945"/>
                    </a:lnTo>
                    <a:lnTo>
                      <a:pt x="30589" y="91008"/>
                    </a:lnTo>
                    <a:lnTo>
                      <a:pt x="29383" y="89802"/>
                    </a:lnTo>
                    <a:lnTo>
                      <a:pt x="28446" y="88373"/>
                    </a:lnTo>
                    <a:lnTo>
                      <a:pt x="27776" y="86765"/>
                    </a:lnTo>
                    <a:lnTo>
                      <a:pt x="27418" y="85024"/>
                    </a:lnTo>
                    <a:lnTo>
                      <a:pt x="27374" y="84131"/>
                    </a:lnTo>
                    <a:lnTo>
                      <a:pt x="27374" y="35412"/>
                    </a:lnTo>
                    <a:lnTo>
                      <a:pt x="27418" y="34519"/>
                    </a:lnTo>
                    <a:lnTo>
                      <a:pt x="27776" y="32777"/>
                    </a:lnTo>
                    <a:lnTo>
                      <a:pt x="28446" y="31170"/>
                    </a:lnTo>
                    <a:lnTo>
                      <a:pt x="29383" y="29741"/>
                    </a:lnTo>
                    <a:lnTo>
                      <a:pt x="30589" y="28535"/>
                    </a:lnTo>
                    <a:lnTo>
                      <a:pt x="32018" y="27597"/>
                    </a:lnTo>
                    <a:lnTo>
                      <a:pt x="33626" y="26927"/>
                    </a:lnTo>
                    <a:lnTo>
                      <a:pt x="35367" y="26570"/>
                    </a:lnTo>
                    <a:lnTo>
                      <a:pt x="36260" y="26525"/>
                    </a:lnTo>
                    <a:close/>
                    <a:moveTo>
                      <a:pt x="5895" y="0"/>
                    </a:moveTo>
                    <a:lnTo>
                      <a:pt x="4600" y="268"/>
                    </a:lnTo>
                    <a:lnTo>
                      <a:pt x="3438" y="759"/>
                    </a:lnTo>
                    <a:lnTo>
                      <a:pt x="2367" y="1474"/>
                    </a:lnTo>
                    <a:lnTo>
                      <a:pt x="1474" y="2367"/>
                    </a:lnTo>
                    <a:lnTo>
                      <a:pt x="804" y="3439"/>
                    </a:lnTo>
                    <a:lnTo>
                      <a:pt x="268" y="4600"/>
                    </a:lnTo>
                    <a:lnTo>
                      <a:pt x="45" y="5895"/>
                    </a:lnTo>
                    <a:lnTo>
                      <a:pt x="0" y="6565"/>
                    </a:lnTo>
                    <a:lnTo>
                      <a:pt x="0" y="112174"/>
                    </a:lnTo>
                    <a:lnTo>
                      <a:pt x="0" y="112799"/>
                    </a:lnTo>
                    <a:lnTo>
                      <a:pt x="268" y="114005"/>
                    </a:lnTo>
                    <a:lnTo>
                      <a:pt x="714" y="115122"/>
                    </a:lnTo>
                    <a:lnTo>
                      <a:pt x="1340" y="116149"/>
                    </a:lnTo>
                    <a:lnTo>
                      <a:pt x="2143" y="116997"/>
                    </a:lnTo>
                    <a:lnTo>
                      <a:pt x="3081" y="117712"/>
                    </a:lnTo>
                    <a:lnTo>
                      <a:pt x="4153" y="118247"/>
                    </a:lnTo>
                    <a:lnTo>
                      <a:pt x="5314" y="118605"/>
                    </a:lnTo>
                    <a:lnTo>
                      <a:pt x="5939" y="118694"/>
                    </a:lnTo>
                    <a:lnTo>
                      <a:pt x="195903" y="118694"/>
                    </a:lnTo>
                    <a:lnTo>
                      <a:pt x="195903" y="10405"/>
                    </a:lnTo>
                    <a:lnTo>
                      <a:pt x="195903" y="10360"/>
                    </a:lnTo>
                    <a:lnTo>
                      <a:pt x="195903" y="10316"/>
                    </a:lnTo>
                    <a:lnTo>
                      <a:pt x="195903" y="6565"/>
                    </a:lnTo>
                    <a:lnTo>
                      <a:pt x="195859" y="5895"/>
                    </a:lnTo>
                    <a:lnTo>
                      <a:pt x="195591" y="4600"/>
                    </a:lnTo>
                    <a:lnTo>
                      <a:pt x="195100" y="3439"/>
                    </a:lnTo>
                    <a:lnTo>
                      <a:pt x="194385" y="2367"/>
                    </a:lnTo>
                    <a:lnTo>
                      <a:pt x="193492" y="1474"/>
                    </a:lnTo>
                    <a:lnTo>
                      <a:pt x="192465" y="759"/>
                    </a:lnTo>
                    <a:lnTo>
                      <a:pt x="191259" y="268"/>
                    </a:lnTo>
                    <a:lnTo>
                      <a:pt x="1900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5565500" y="998700"/>
                <a:ext cx="1817500" cy="4217725"/>
              </a:xfrm>
              <a:custGeom>
                <a:avLst/>
                <a:gdLst/>
                <a:ahLst/>
                <a:cxnLst/>
                <a:rect l="l" t="t" r="r" b="b"/>
                <a:pathLst>
                  <a:path w="72700" h="168709" extrusionOk="0">
                    <a:moveTo>
                      <a:pt x="34921" y="132582"/>
                    </a:moveTo>
                    <a:lnTo>
                      <a:pt x="36707" y="132984"/>
                    </a:lnTo>
                    <a:lnTo>
                      <a:pt x="38315" y="133654"/>
                    </a:lnTo>
                    <a:lnTo>
                      <a:pt x="39744" y="134636"/>
                    </a:lnTo>
                    <a:lnTo>
                      <a:pt x="40994" y="135842"/>
                    </a:lnTo>
                    <a:lnTo>
                      <a:pt x="41977" y="137315"/>
                    </a:lnTo>
                    <a:lnTo>
                      <a:pt x="42647" y="138923"/>
                    </a:lnTo>
                    <a:lnTo>
                      <a:pt x="43004" y="140665"/>
                    </a:lnTo>
                    <a:lnTo>
                      <a:pt x="43048" y="141602"/>
                    </a:lnTo>
                    <a:lnTo>
                      <a:pt x="43004" y="142540"/>
                    </a:lnTo>
                    <a:lnTo>
                      <a:pt x="42647" y="144326"/>
                    </a:lnTo>
                    <a:lnTo>
                      <a:pt x="41977" y="145934"/>
                    </a:lnTo>
                    <a:lnTo>
                      <a:pt x="40994" y="147363"/>
                    </a:lnTo>
                    <a:lnTo>
                      <a:pt x="39744" y="148613"/>
                    </a:lnTo>
                    <a:lnTo>
                      <a:pt x="38315" y="149596"/>
                    </a:lnTo>
                    <a:lnTo>
                      <a:pt x="36707" y="150265"/>
                    </a:lnTo>
                    <a:lnTo>
                      <a:pt x="34921" y="150623"/>
                    </a:lnTo>
                    <a:lnTo>
                      <a:pt x="33983" y="150667"/>
                    </a:lnTo>
                    <a:lnTo>
                      <a:pt x="33090" y="150623"/>
                    </a:lnTo>
                    <a:lnTo>
                      <a:pt x="31304" y="150265"/>
                    </a:lnTo>
                    <a:lnTo>
                      <a:pt x="29696" y="149596"/>
                    </a:lnTo>
                    <a:lnTo>
                      <a:pt x="28223" y="148613"/>
                    </a:lnTo>
                    <a:lnTo>
                      <a:pt x="27017" y="147363"/>
                    </a:lnTo>
                    <a:lnTo>
                      <a:pt x="26035" y="145934"/>
                    </a:lnTo>
                    <a:lnTo>
                      <a:pt x="25365" y="144326"/>
                    </a:lnTo>
                    <a:lnTo>
                      <a:pt x="25008" y="142540"/>
                    </a:lnTo>
                    <a:lnTo>
                      <a:pt x="24963" y="141602"/>
                    </a:lnTo>
                    <a:lnTo>
                      <a:pt x="25008" y="140665"/>
                    </a:lnTo>
                    <a:lnTo>
                      <a:pt x="25365" y="138923"/>
                    </a:lnTo>
                    <a:lnTo>
                      <a:pt x="26035" y="137315"/>
                    </a:lnTo>
                    <a:lnTo>
                      <a:pt x="27017" y="135842"/>
                    </a:lnTo>
                    <a:lnTo>
                      <a:pt x="28223" y="134636"/>
                    </a:lnTo>
                    <a:lnTo>
                      <a:pt x="29696" y="133654"/>
                    </a:lnTo>
                    <a:lnTo>
                      <a:pt x="31304" y="132984"/>
                    </a:lnTo>
                    <a:lnTo>
                      <a:pt x="33090" y="132582"/>
                    </a:lnTo>
                    <a:close/>
                    <a:moveTo>
                      <a:pt x="1" y="1"/>
                    </a:moveTo>
                    <a:lnTo>
                      <a:pt x="1" y="141424"/>
                    </a:lnTo>
                    <a:lnTo>
                      <a:pt x="7146" y="141424"/>
                    </a:lnTo>
                    <a:lnTo>
                      <a:pt x="7146" y="141602"/>
                    </a:lnTo>
                    <a:lnTo>
                      <a:pt x="7146" y="141826"/>
                    </a:lnTo>
                    <a:lnTo>
                      <a:pt x="7146" y="143210"/>
                    </a:lnTo>
                    <a:lnTo>
                      <a:pt x="7458" y="145934"/>
                    </a:lnTo>
                    <a:lnTo>
                      <a:pt x="7994" y="148524"/>
                    </a:lnTo>
                    <a:lnTo>
                      <a:pt x="8753" y="151069"/>
                    </a:lnTo>
                    <a:lnTo>
                      <a:pt x="9780" y="153481"/>
                    </a:lnTo>
                    <a:lnTo>
                      <a:pt x="11031" y="155758"/>
                    </a:lnTo>
                    <a:lnTo>
                      <a:pt x="12460" y="157901"/>
                    </a:lnTo>
                    <a:lnTo>
                      <a:pt x="14112" y="159866"/>
                    </a:lnTo>
                    <a:lnTo>
                      <a:pt x="15943" y="161697"/>
                    </a:lnTo>
                    <a:lnTo>
                      <a:pt x="17952" y="163349"/>
                    </a:lnTo>
                    <a:lnTo>
                      <a:pt x="20096" y="164823"/>
                    </a:lnTo>
                    <a:lnTo>
                      <a:pt x="22373" y="166029"/>
                    </a:lnTo>
                    <a:lnTo>
                      <a:pt x="24784" y="167056"/>
                    </a:lnTo>
                    <a:lnTo>
                      <a:pt x="27285" y="167860"/>
                    </a:lnTo>
                    <a:lnTo>
                      <a:pt x="29920" y="168395"/>
                    </a:lnTo>
                    <a:lnTo>
                      <a:pt x="32599" y="168663"/>
                    </a:lnTo>
                    <a:lnTo>
                      <a:pt x="33983" y="168708"/>
                    </a:lnTo>
                    <a:lnTo>
                      <a:pt x="35368" y="168663"/>
                    </a:lnTo>
                    <a:lnTo>
                      <a:pt x="38092" y="168395"/>
                    </a:lnTo>
                    <a:lnTo>
                      <a:pt x="40726" y="167860"/>
                    </a:lnTo>
                    <a:lnTo>
                      <a:pt x="43227" y="167056"/>
                    </a:lnTo>
                    <a:lnTo>
                      <a:pt x="45638" y="166029"/>
                    </a:lnTo>
                    <a:lnTo>
                      <a:pt x="47916" y="164823"/>
                    </a:lnTo>
                    <a:lnTo>
                      <a:pt x="50059" y="163349"/>
                    </a:lnTo>
                    <a:lnTo>
                      <a:pt x="52069" y="161697"/>
                    </a:lnTo>
                    <a:lnTo>
                      <a:pt x="53900" y="159866"/>
                    </a:lnTo>
                    <a:lnTo>
                      <a:pt x="55507" y="157901"/>
                    </a:lnTo>
                    <a:lnTo>
                      <a:pt x="56981" y="155758"/>
                    </a:lnTo>
                    <a:lnTo>
                      <a:pt x="58231" y="153481"/>
                    </a:lnTo>
                    <a:lnTo>
                      <a:pt x="59258" y="151069"/>
                    </a:lnTo>
                    <a:lnTo>
                      <a:pt x="60018" y="148524"/>
                    </a:lnTo>
                    <a:lnTo>
                      <a:pt x="60553" y="145934"/>
                    </a:lnTo>
                    <a:lnTo>
                      <a:pt x="60821" y="143210"/>
                    </a:lnTo>
                    <a:lnTo>
                      <a:pt x="60866" y="141826"/>
                    </a:lnTo>
                    <a:lnTo>
                      <a:pt x="60866" y="141602"/>
                    </a:lnTo>
                    <a:lnTo>
                      <a:pt x="60866" y="141424"/>
                    </a:lnTo>
                    <a:lnTo>
                      <a:pt x="63724" y="141424"/>
                    </a:lnTo>
                    <a:lnTo>
                      <a:pt x="64662" y="141379"/>
                    </a:lnTo>
                    <a:lnTo>
                      <a:pt x="66403" y="141022"/>
                    </a:lnTo>
                    <a:lnTo>
                      <a:pt x="68011" y="140352"/>
                    </a:lnTo>
                    <a:lnTo>
                      <a:pt x="69440" y="139370"/>
                    </a:lnTo>
                    <a:lnTo>
                      <a:pt x="70646" y="138164"/>
                    </a:lnTo>
                    <a:lnTo>
                      <a:pt x="71628" y="136735"/>
                    </a:lnTo>
                    <a:lnTo>
                      <a:pt x="72298" y="135127"/>
                    </a:lnTo>
                    <a:lnTo>
                      <a:pt x="72655" y="133341"/>
                    </a:lnTo>
                    <a:lnTo>
                      <a:pt x="72700" y="132448"/>
                    </a:lnTo>
                    <a:lnTo>
                      <a:pt x="72700" y="74218"/>
                    </a:lnTo>
                    <a:lnTo>
                      <a:pt x="72655" y="73369"/>
                    </a:lnTo>
                    <a:lnTo>
                      <a:pt x="72342" y="71717"/>
                    </a:lnTo>
                    <a:lnTo>
                      <a:pt x="72074" y="70913"/>
                    </a:lnTo>
                    <a:lnTo>
                      <a:pt x="31661" y="70913"/>
                    </a:lnTo>
                    <a:lnTo>
                      <a:pt x="30366" y="70868"/>
                    </a:lnTo>
                    <a:lnTo>
                      <a:pt x="27821" y="70288"/>
                    </a:lnTo>
                    <a:lnTo>
                      <a:pt x="25544" y="69216"/>
                    </a:lnTo>
                    <a:lnTo>
                      <a:pt x="23489" y="67743"/>
                    </a:lnTo>
                    <a:lnTo>
                      <a:pt x="21748" y="65822"/>
                    </a:lnTo>
                    <a:lnTo>
                      <a:pt x="20364" y="63590"/>
                    </a:lnTo>
                    <a:lnTo>
                      <a:pt x="19381" y="61089"/>
                    </a:lnTo>
                    <a:lnTo>
                      <a:pt x="18890" y="58365"/>
                    </a:lnTo>
                    <a:lnTo>
                      <a:pt x="18845" y="56936"/>
                    </a:lnTo>
                    <a:lnTo>
                      <a:pt x="18845" y="32911"/>
                    </a:lnTo>
                    <a:lnTo>
                      <a:pt x="18890" y="31572"/>
                    </a:lnTo>
                    <a:lnTo>
                      <a:pt x="19381" y="29026"/>
                    </a:lnTo>
                    <a:lnTo>
                      <a:pt x="20274" y="26660"/>
                    </a:lnTo>
                    <a:lnTo>
                      <a:pt x="21614" y="24606"/>
                    </a:lnTo>
                    <a:lnTo>
                      <a:pt x="23221" y="22819"/>
                    </a:lnTo>
                    <a:lnTo>
                      <a:pt x="25186" y="21435"/>
                    </a:lnTo>
                    <a:lnTo>
                      <a:pt x="27330" y="20408"/>
                    </a:lnTo>
                    <a:lnTo>
                      <a:pt x="29696" y="19917"/>
                    </a:lnTo>
                    <a:lnTo>
                      <a:pt x="30947" y="19872"/>
                    </a:lnTo>
                    <a:lnTo>
                      <a:pt x="49077" y="19872"/>
                    </a:lnTo>
                    <a:lnTo>
                      <a:pt x="43584" y="7726"/>
                    </a:lnTo>
                    <a:lnTo>
                      <a:pt x="43182" y="6877"/>
                    </a:lnTo>
                    <a:lnTo>
                      <a:pt x="42155" y="5270"/>
                    </a:lnTo>
                    <a:lnTo>
                      <a:pt x="40950" y="3841"/>
                    </a:lnTo>
                    <a:lnTo>
                      <a:pt x="39521" y="2635"/>
                    </a:lnTo>
                    <a:lnTo>
                      <a:pt x="37958" y="1608"/>
                    </a:lnTo>
                    <a:lnTo>
                      <a:pt x="36261" y="849"/>
                    </a:lnTo>
                    <a:lnTo>
                      <a:pt x="34475" y="313"/>
                    </a:lnTo>
                    <a:lnTo>
                      <a:pt x="32599" y="45"/>
                    </a:lnTo>
                    <a:lnTo>
                      <a:pt x="31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6482050" y="1940925"/>
                <a:ext cx="684375" cy="385175"/>
              </a:xfrm>
              <a:custGeom>
                <a:avLst/>
                <a:gdLst/>
                <a:ahLst/>
                <a:cxnLst/>
                <a:rect l="l" t="t" r="r" b="b"/>
                <a:pathLst>
                  <a:path w="27375" h="15407" extrusionOk="0">
                    <a:moveTo>
                      <a:pt x="1" y="1"/>
                    </a:moveTo>
                    <a:lnTo>
                      <a:pt x="1" y="15407"/>
                    </a:lnTo>
                    <a:lnTo>
                      <a:pt x="27375" y="15407"/>
                    </a:lnTo>
                    <a:lnTo>
                      <a:pt x="204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 name="Google Shape;455;p22"/>
          <p:cNvGrpSpPr/>
          <p:nvPr/>
        </p:nvGrpSpPr>
        <p:grpSpPr>
          <a:xfrm>
            <a:off x="3762357" y="2994966"/>
            <a:ext cx="518168" cy="518168"/>
            <a:chOff x="3762357" y="2994966"/>
            <a:chExt cx="518168" cy="518168"/>
          </a:xfrm>
        </p:grpSpPr>
        <p:sp>
          <p:nvSpPr>
            <p:cNvPr id="456" name="Google Shape;456;p22"/>
            <p:cNvSpPr/>
            <p:nvPr/>
          </p:nvSpPr>
          <p:spPr>
            <a:xfrm>
              <a:off x="3762357" y="2994966"/>
              <a:ext cx="518168" cy="518168"/>
            </a:xfrm>
            <a:custGeom>
              <a:avLst/>
              <a:gdLst/>
              <a:ahLst/>
              <a:cxnLst/>
              <a:rect l="l" t="t" r="r" b="b"/>
              <a:pathLst>
                <a:path w="16131" h="16131" extrusionOk="0">
                  <a:moveTo>
                    <a:pt x="8065" y="1"/>
                  </a:moveTo>
                  <a:cubicBezTo>
                    <a:pt x="3623" y="1"/>
                    <a:pt x="0" y="3623"/>
                    <a:pt x="0" y="8066"/>
                  </a:cubicBezTo>
                  <a:cubicBezTo>
                    <a:pt x="0" y="12526"/>
                    <a:pt x="3623" y="16130"/>
                    <a:pt x="8065" y="16130"/>
                  </a:cubicBezTo>
                  <a:cubicBezTo>
                    <a:pt x="12526" y="16130"/>
                    <a:pt x="16130" y="12526"/>
                    <a:pt x="16130" y="8066"/>
                  </a:cubicBezTo>
                  <a:cubicBezTo>
                    <a:pt x="16130" y="3623"/>
                    <a:pt x="12526" y="1"/>
                    <a:pt x="8065" y="1"/>
                  </a:cubicBezTo>
                  <a:close/>
                </a:path>
              </a:pathLst>
            </a:custGeom>
            <a:solidFill>
              <a:srgbClr val="E8A33A"/>
            </a:solidFill>
            <a:ln w="5800" cap="flat" cmpd="sng">
              <a:solidFill>
                <a:srgbClr val="E8A33A"/>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22"/>
            <p:cNvGrpSpPr/>
            <p:nvPr/>
          </p:nvGrpSpPr>
          <p:grpSpPr>
            <a:xfrm>
              <a:off x="3863422" y="3074772"/>
              <a:ext cx="316022" cy="346860"/>
              <a:chOff x="1423525" y="238125"/>
              <a:chExt cx="4773750" cy="5239575"/>
            </a:xfrm>
          </p:grpSpPr>
          <p:sp>
            <p:nvSpPr>
              <p:cNvPr id="458" name="Google Shape;458;p22"/>
              <p:cNvSpPr/>
              <p:nvPr/>
            </p:nvSpPr>
            <p:spPr>
              <a:xfrm>
                <a:off x="3653625" y="238125"/>
                <a:ext cx="331575" cy="425725"/>
              </a:xfrm>
              <a:custGeom>
                <a:avLst/>
                <a:gdLst/>
                <a:ahLst/>
                <a:cxnLst/>
                <a:rect l="l" t="t" r="r" b="b"/>
                <a:pathLst>
                  <a:path w="13263" h="17029" extrusionOk="0">
                    <a:moveTo>
                      <a:pt x="0" y="0"/>
                    </a:moveTo>
                    <a:lnTo>
                      <a:pt x="0" y="17029"/>
                    </a:lnTo>
                    <a:lnTo>
                      <a:pt x="13263" y="17029"/>
                    </a:lnTo>
                    <a:lnTo>
                      <a:pt x="132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2858675" y="238125"/>
                <a:ext cx="1921475" cy="1846150"/>
              </a:xfrm>
              <a:custGeom>
                <a:avLst/>
                <a:gdLst/>
                <a:ahLst/>
                <a:cxnLst/>
                <a:rect l="l" t="t" r="r" b="b"/>
                <a:pathLst>
                  <a:path w="76859" h="73846" extrusionOk="0">
                    <a:moveTo>
                      <a:pt x="4061" y="0"/>
                    </a:moveTo>
                    <a:lnTo>
                      <a:pt x="3177" y="196"/>
                    </a:lnTo>
                    <a:lnTo>
                      <a:pt x="2358" y="524"/>
                    </a:lnTo>
                    <a:lnTo>
                      <a:pt x="1638" y="1015"/>
                    </a:lnTo>
                    <a:lnTo>
                      <a:pt x="1049" y="1637"/>
                    </a:lnTo>
                    <a:lnTo>
                      <a:pt x="557" y="2358"/>
                    </a:lnTo>
                    <a:lnTo>
                      <a:pt x="197" y="3176"/>
                    </a:lnTo>
                    <a:lnTo>
                      <a:pt x="33" y="4061"/>
                    </a:lnTo>
                    <a:lnTo>
                      <a:pt x="1" y="4519"/>
                    </a:lnTo>
                    <a:lnTo>
                      <a:pt x="1" y="73845"/>
                    </a:lnTo>
                    <a:lnTo>
                      <a:pt x="76859" y="73845"/>
                    </a:lnTo>
                    <a:lnTo>
                      <a:pt x="76859" y="5076"/>
                    </a:lnTo>
                    <a:lnTo>
                      <a:pt x="76826" y="4552"/>
                    </a:lnTo>
                    <a:lnTo>
                      <a:pt x="76629" y="3537"/>
                    </a:lnTo>
                    <a:lnTo>
                      <a:pt x="76236" y="2653"/>
                    </a:lnTo>
                    <a:lnTo>
                      <a:pt x="75712" y="1834"/>
                    </a:lnTo>
                    <a:lnTo>
                      <a:pt x="75025" y="1146"/>
                    </a:lnTo>
                    <a:lnTo>
                      <a:pt x="74206" y="589"/>
                    </a:lnTo>
                    <a:lnTo>
                      <a:pt x="73289" y="229"/>
                    </a:lnTo>
                    <a:lnTo>
                      <a:pt x="72307" y="33"/>
                    </a:lnTo>
                    <a:lnTo>
                      <a:pt x="71783" y="0"/>
                    </a:lnTo>
                    <a:lnTo>
                      <a:pt x="57734" y="0"/>
                    </a:lnTo>
                    <a:lnTo>
                      <a:pt x="57734" y="23382"/>
                    </a:lnTo>
                    <a:lnTo>
                      <a:pt x="57701" y="24037"/>
                    </a:lnTo>
                    <a:lnTo>
                      <a:pt x="57439" y="25281"/>
                    </a:lnTo>
                    <a:lnTo>
                      <a:pt x="56981" y="26394"/>
                    </a:lnTo>
                    <a:lnTo>
                      <a:pt x="56293" y="27409"/>
                    </a:lnTo>
                    <a:lnTo>
                      <a:pt x="55442" y="28261"/>
                    </a:lnTo>
                    <a:lnTo>
                      <a:pt x="54427" y="28949"/>
                    </a:lnTo>
                    <a:lnTo>
                      <a:pt x="53280" y="29440"/>
                    </a:lnTo>
                    <a:lnTo>
                      <a:pt x="52036" y="29702"/>
                    </a:lnTo>
                    <a:lnTo>
                      <a:pt x="24823" y="29702"/>
                    </a:lnTo>
                    <a:lnTo>
                      <a:pt x="23579" y="29440"/>
                    </a:lnTo>
                    <a:lnTo>
                      <a:pt x="22433" y="28949"/>
                    </a:lnTo>
                    <a:lnTo>
                      <a:pt x="21450" y="28261"/>
                    </a:lnTo>
                    <a:lnTo>
                      <a:pt x="20566" y="27409"/>
                    </a:lnTo>
                    <a:lnTo>
                      <a:pt x="19878" y="26394"/>
                    </a:lnTo>
                    <a:lnTo>
                      <a:pt x="19420" y="25281"/>
                    </a:lnTo>
                    <a:lnTo>
                      <a:pt x="19158" y="24037"/>
                    </a:lnTo>
                    <a:lnTo>
                      <a:pt x="19125" y="23382"/>
                    </a:lnTo>
                    <a:lnTo>
                      <a:pt x="19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2524650" y="2353600"/>
                <a:ext cx="330775" cy="426550"/>
              </a:xfrm>
              <a:custGeom>
                <a:avLst/>
                <a:gdLst/>
                <a:ahLst/>
                <a:cxnLst/>
                <a:rect l="l" t="t" r="r" b="b"/>
                <a:pathLst>
                  <a:path w="13231" h="17062" extrusionOk="0">
                    <a:moveTo>
                      <a:pt x="1" y="0"/>
                    </a:moveTo>
                    <a:lnTo>
                      <a:pt x="1" y="17061"/>
                    </a:lnTo>
                    <a:lnTo>
                      <a:pt x="13231" y="17061"/>
                    </a:lnTo>
                    <a:lnTo>
                      <a:pt x="132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4762125" y="2353600"/>
                <a:ext cx="331575" cy="426550"/>
              </a:xfrm>
              <a:custGeom>
                <a:avLst/>
                <a:gdLst/>
                <a:ahLst/>
                <a:cxnLst/>
                <a:rect l="l" t="t" r="r" b="b"/>
                <a:pathLst>
                  <a:path w="13263" h="17062" extrusionOk="0">
                    <a:moveTo>
                      <a:pt x="0" y="0"/>
                    </a:moveTo>
                    <a:lnTo>
                      <a:pt x="0" y="17061"/>
                    </a:lnTo>
                    <a:lnTo>
                      <a:pt x="13263" y="17061"/>
                    </a:lnTo>
                    <a:lnTo>
                      <a:pt x="132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1423525" y="4358550"/>
                <a:ext cx="4773750" cy="323400"/>
              </a:xfrm>
              <a:custGeom>
                <a:avLst/>
                <a:gdLst/>
                <a:ahLst/>
                <a:cxnLst/>
                <a:rect l="l" t="t" r="r" b="b"/>
                <a:pathLst>
                  <a:path w="190950" h="12936" extrusionOk="0">
                    <a:moveTo>
                      <a:pt x="1835" y="0"/>
                    </a:moveTo>
                    <a:lnTo>
                      <a:pt x="1474" y="33"/>
                    </a:lnTo>
                    <a:lnTo>
                      <a:pt x="787" y="295"/>
                    </a:lnTo>
                    <a:lnTo>
                      <a:pt x="295" y="786"/>
                    </a:lnTo>
                    <a:lnTo>
                      <a:pt x="33" y="1441"/>
                    </a:lnTo>
                    <a:lnTo>
                      <a:pt x="1" y="1834"/>
                    </a:lnTo>
                    <a:lnTo>
                      <a:pt x="1" y="11102"/>
                    </a:lnTo>
                    <a:lnTo>
                      <a:pt x="33" y="11494"/>
                    </a:lnTo>
                    <a:lnTo>
                      <a:pt x="295" y="12149"/>
                    </a:lnTo>
                    <a:lnTo>
                      <a:pt x="787" y="12641"/>
                    </a:lnTo>
                    <a:lnTo>
                      <a:pt x="1474" y="12935"/>
                    </a:lnTo>
                    <a:lnTo>
                      <a:pt x="189509" y="12935"/>
                    </a:lnTo>
                    <a:lnTo>
                      <a:pt x="190164" y="12641"/>
                    </a:lnTo>
                    <a:lnTo>
                      <a:pt x="190655" y="12149"/>
                    </a:lnTo>
                    <a:lnTo>
                      <a:pt x="190950" y="11494"/>
                    </a:lnTo>
                    <a:lnTo>
                      <a:pt x="190950" y="11102"/>
                    </a:lnTo>
                    <a:lnTo>
                      <a:pt x="190950" y="1834"/>
                    </a:lnTo>
                    <a:lnTo>
                      <a:pt x="190950" y="1441"/>
                    </a:lnTo>
                    <a:lnTo>
                      <a:pt x="190655" y="786"/>
                    </a:lnTo>
                    <a:lnTo>
                      <a:pt x="190164" y="295"/>
                    </a:lnTo>
                    <a:lnTo>
                      <a:pt x="189509" y="33"/>
                    </a:lnTo>
                    <a:lnTo>
                      <a:pt x="189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1567625" y="4998750"/>
                <a:ext cx="915300" cy="478950"/>
              </a:xfrm>
              <a:custGeom>
                <a:avLst/>
                <a:gdLst/>
                <a:ahLst/>
                <a:cxnLst/>
                <a:rect l="l" t="t" r="r" b="b"/>
                <a:pathLst>
                  <a:path w="36612" h="19158" extrusionOk="0">
                    <a:moveTo>
                      <a:pt x="0" y="1"/>
                    </a:moveTo>
                    <a:lnTo>
                      <a:pt x="0" y="16014"/>
                    </a:lnTo>
                    <a:lnTo>
                      <a:pt x="66" y="16669"/>
                    </a:lnTo>
                    <a:lnTo>
                      <a:pt x="524" y="17782"/>
                    </a:lnTo>
                    <a:lnTo>
                      <a:pt x="1376" y="18634"/>
                    </a:lnTo>
                    <a:lnTo>
                      <a:pt x="2522" y="19125"/>
                    </a:lnTo>
                    <a:lnTo>
                      <a:pt x="3144" y="19158"/>
                    </a:lnTo>
                    <a:lnTo>
                      <a:pt x="33468" y="19158"/>
                    </a:lnTo>
                    <a:lnTo>
                      <a:pt x="34090" y="19125"/>
                    </a:lnTo>
                    <a:lnTo>
                      <a:pt x="35236" y="18634"/>
                    </a:lnTo>
                    <a:lnTo>
                      <a:pt x="36088" y="17782"/>
                    </a:lnTo>
                    <a:lnTo>
                      <a:pt x="36546" y="16669"/>
                    </a:lnTo>
                    <a:lnTo>
                      <a:pt x="36612" y="16014"/>
                    </a:lnTo>
                    <a:lnTo>
                      <a:pt x="366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3361350" y="4998750"/>
                <a:ext cx="914500" cy="478950"/>
              </a:xfrm>
              <a:custGeom>
                <a:avLst/>
                <a:gdLst/>
                <a:ahLst/>
                <a:cxnLst/>
                <a:rect l="l" t="t" r="r" b="b"/>
                <a:pathLst>
                  <a:path w="36580" h="19158" extrusionOk="0">
                    <a:moveTo>
                      <a:pt x="1" y="1"/>
                    </a:moveTo>
                    <a:lnTo>
                      <a:pt x="1" y="16014"/>
                    </a:lnTo>
                    <a:lnTo>
                      <a:pt x="66" y="16669"/>
                    </a:lnTo>
                    <a:lnTo>
                      <a:pt x="524" y="17782"/>
                    </a:lnTo>
                    <a:lnTo>
                      <a:pt x="1376" y="18634"/>
                    </a:lnTo>
                    <a:lnTo>
                      <a:pt x="2489" y="19125"/>
                    </a:lnTo>
                    <a:lnTo>
                      <a:pt x="3144" y="19158"/>
                    </a:lnTo>
                    <a:lnTo>
                      <a:pt x="33468" y="19158"/>
                    </a:lnTo>
                    <a:lnTo>
                      <a:pt x="34090" y="19125"/>
                    </a:lnTo>
                    <a:lnTo>
                      <a:pt x="35237" y="18634"/>
                    </a:lnTo>
                    <a:lnTo>
                      <a:pt x="36055" y="17782"/>
                    </a:lnTo>
                    <a:lnTo>
                      <a:pt x="36546" y="16669"/>
                    </a:lnTo>
                    <a:lnTo>
                      <a:pt x="36579" y="16014"/>
                    </a:lnTo>
                    <a:lnTo>
                      <a:pt x="365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a:off x="5116600" y="4998750"/>
                <a:ext cx="914500" cy="478950"/>
              </a:xfrm>
              <a:custGeom>
                <a:avLst/>
                <a:gdLst/>
                <a:ahLst/>
                <a:cxnLst/>
                <a:rect l="l" t="t" r="r" b="b"/>
                <a:pathLst>
                  <a:path w="36580" h="19158" extrusionOk="0">
                    <a:moveTo>
                      <a:pt x="1" y="1"/>
                    </a:moveTo>
                    <a:lnTo>
                      <a:pt x="1" y="16014"/>
                    </a:lnTo>
                    <a:lnTo>
                      <a:pt x="33" y="16669"/>
                    </a:lnTo>
                    <a:lnTo>
                      <a:pt x="492" y="17782"/>
                    </a:lnTo>
                    <a:lnTo>
                      <a:pt x="1343" y="18634"/>
                    </a:lnTo>
                    <a:lnTo>
                      <a:pt x="2489" y="19125"/>
                    </a:lnTo>
                    <a:lnTo>
                      <a:pt x="3112" y="19158"/>
                    </a:lnTo>
                    <a:lnTo>
                      <a:pt x="33436" y="19158"/>
                    </a:lnTo>
                    <a:lnTo>
                      <a:pt x="34058" y="19125"/>
                    </a:lnTo>
                    <a:lnTo>
                      <a:pt x="35204" y="18634"/>
                    </a:lnTo>
                    <a:lnTo>
                      <a:pt x="36055" y="17782"/>
                    </a:lnTo>
                    <a:lnTo>
                      <a:pt x="36514" y="16669"/>
                    </a:lnTo>
                    <a:lnTo>
                      <a:pt x="36579" y="16014"/>
                    </a:lnTo>
                    <a:lnTo>
                      <a:pt x="365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1729725" y="2353600"/>
                <a:ext cx="1920650" cy="1688125"/>
              </a:xfrm>
              <a:custGeom>
                <a:avLst/>
                <a:gdLst/>
                <a:ahLst/>
                <a:cxnLst/>
                <a:rect l="l" t="t" r="r" b="b"/>
                <a:pathLst>
                  <a:path w="76826" h="67525" extrusionOk="0">
                    <a:moveTo>
                      <a:pt x="5043" y="0"/>
                    </a:moveTo>
                    <a:lnTo>
                      <a:pt x="4519" y="33"/>
                    </a:lnTo>
                    <a:lnTo>
                      <a:pt x="3537" y="229"/>
                    </a:lnTo>
                    <a:lnTo>
                      <a:pt x="2620" y="589"/>
                    </a:lnTo>
                    <a:lnTo>
                      <a:pt x="1834" y="1146"/>
                    </a:lnTo>
                    <a:lnTo>
                      <a:pt x="1146" y="1834"/>
                    </a:lnTo>
                    <a:lnTo>
                      <a:pt x="590" y="2620"/>
                    </a:lnTo>
                    <a:lnTo>
                      <a:pt x="229" y="3537"/>
                    </a:lnTo>
                    <a:lnTo>
                      <a:pt x="33" y="4519"/>
                    </a:lnTo>
                    <a:lnTo>
                      <a:pt x="0" y="5043"/>
                    </a:lnTo>
                    <a:lnTo>
                      <a:pt x="0" y="67525"/>
                    </a:lnTo>
                    <a:lnTo>
                      <a:pt x="76825" y="67525"/>
                    </a:lnTo>
                    <a:lnTo>
                      <a:pt x="76825" y="2653"/>
                    </a:lnTo>
                    <a:lnTo>
                      <a:pt x="76793" y="2129"/>
                    </a:lnTo>
                    <a:lnTo>
                      <a:pt x="76400" y="1179"/>
                    </a:lnTo>
                    <a:lnTo>
                      <a:pt x="75679" y="459"/>
                    </a:lnTo>
                    <a:lnTo>
                      <a:pt x="74729" y="33"/>
                    </a:lnTo>
                    <a:lnTo>
                      <a:pt x="74173" y="0"/>
                    </a:lnTo>
                    <a:lnTo>
                      <a:pt x="57701" y="0"/>
                    </a:lnTo>
                    <a:lnTo>
                      <a:pt x="57701" y="23382"/>
                    </a:lnTo>
                    <a:lnTo>
                      <a:pt x="57701" y="24037"/>
                    </a:lnTo>
                    <a:lnTo>
                      <a:pt x="57439" y="25281"/>
                    </a:lnTo>
                    <a:lnTo>
                      <a:pt x="56948" y="26394"/>
                    </a:lnTo>
                    <a:lnTo>
                      <a:pt x="56260" y="27410"/>
                    </a:lnTo>
                    <a:lnTo>
                      <a:pt x="55409" y="28294"/>
                    </a:lnTo>
                    <a:lnTo>
                      <a:pt x="54393" y="28949"/>
                    </a:lnTo>
                    <a:lnTo>
                      <a:pt x="53280" y="29440"/>
                    </a:lnTo>
                    <a:lnTo>
                      <a:pt x="52036" y="29702"/>
                    </a:lnTo>
                    <a:lnTo>
                      <a:pt x="51381" y="29735"/>
                    </a:lnTo>
                    <a:lnTo>
                      <a:pt x="25445" y="29735"/>
                    </a:lnTo>
                    <a:lnTo>
                      <a:pt x="24823" y="29702"/>
                    </a:lnTo>
                    <a:lnTo>
                      <a:pt x="23578" y="29440"/>
                    </a:lnTo>
                    <a:lnTo>
                      <a:pt x="22432" y="28949"/>
                    </a:lnTo>
                    <a:lnTo>
                      <a:pt x="21417" y="28294"/>
                    </a:lnTo>
                    <a:lnTo>
                      <a:pt x="20566" y="27410"/>
                    </a:lnTo>
                    <a:lnTo>
                      <a:pt x="19878" y="26394"/>
                    </a:lnTo>
                    <a:lnTo>
                      <a:pt x="19387" y="25281"/>
                    </a:lnTo>
                    <a:lnTo>
                      <a:pt x="19157" y="24037"/>
                    </a:lnTo>
                    <a:lnTo>
                      <a:pt x="19125" y="23382"/>
                    </a:lnTo>
                    <a:lnTo>
                      <a:pt x="19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3967175" y="2353600"/>
                <a:ext cx="1920650" cy="1688125"/>
              </a:xfrm>
              <a:custGeom>
                <a:avLst/>
                <a:gdLst/>
                <a:ahLst/>
                <a:cxnLst/>
                <a:rect l="l" t="t" r="r" b="b"/>
                <a:pathLst>
                  <a:path w="76826" h="67525" extrusionOk="0">
                    <a:moveTo>
                      <a:pt x="2489" y="0"/>
                    </a:moveTo>
                    <a:lnTo>
                      <a:pt x="1965" y="33"/>
                    </a:lnTo>
                    <a:lnTo>
                      <a:pt x="1081" y="426"/>
                    </a:lnTo>
                    <a:lnTo>
                      <a:pt x="426" y="1081"/>
                    </a:lnTo>
                    <a:lnTo>
                      <a:pt x="33" y="1965"/>
                    </a:lnTo>
                    <a:lnTo>
                      <a:pt x="0" y="2489"/>
                    </a:lnTo>
                    <a:lnTo>
                      <a:pt x="0" y="67525"/>
                    </a:lnTo>
                    <a:lnTo>
                      <a:pt x="76826" y="67525"/>
                    </a:lnTo>
                    <a:lnTo>
                      <a:pt x="76826" y="4814"/>
                    </a:lnTo>
                    <a:lnTo>
                      <a:pt x="76826" y="4323"/>
                    </a:lnTo>
                    <a:lnTo>
                      <a:pt x="76629" y="3373"/>
                    </a:lnTo>
                    <a:lnTo>
                      <a:pt x="76269" y="2522"/>
                    </a:lnTo>
                    <a:lnTo>
                      <a:pt x="75745" y="1736"/>
                    </a:lnTo>
                    <a:lnTo>
                      <a:pt x="75090" y="1081"/>
                    </a:lnTo>
                    <a:lnTo>
                      <a:pt x="74337" y="589"/>
                    </a:lnTo>
                    <a:lnTo>
                      <a:pt x="73453" y="197"/>
                    </a:lnTo>
                    <a:lnTo>
                      <a:pt x="72536" y="33"/>
                    </a:lnTo>
                    <a:lnTo>
                      <a:pt x="72044" y="0"/>
                    </a:lnTo>
                    <a:lnTo>
                      <a:pt x="57701" y="0"/>
                    </a:lnTo>
                    <a:lnTo>
                      <a:pt x="57701" y="24299"/>
                    </a:lnTo>
                    <a:lnTo>
                      <a:pt x="57701" y="24855"/>
                    </a:lnTo>
                    <a:lnTo>
                      <a:pt x="57472" y="25903"/>
                    </a:lnTo>
                    <a:lnTo>
                      <a:pt x="57079" y="26886"/>
                    </a:lnTo>
                    <a:lnTo>
                      <a:pt x="56489" y="27737"/>
                    </a:lnTo>
                    <a:lnTo>
                      <a:pt x="55736" y="28490"/>
                    </a:lnTo>
                    <a:lnTo>
                      <a:pt x="54885" y="29080"/>
                    </a:lnTo>
                    <a:lnTo>
                      <a:pt x="53902" y="29473"/>
                    </a:lnTo>
                    <a:lnTo>
                      <a:pt x="52855" y="29702"/>
                    </a:lnTo>
                    <a:lnTo>
                      <a:pt x="52298" y="29735"/>
                    </a:lnTo>
                    <a:lnTo>
                      <a:pt x="24528" y="29735"/>
                    </a:lnTo>
                    <a:lnTo>
                      <a:pt x="23971" y="29702"/>
                    </a:lnTo>
                    <a:lnTo>
                      <a:pt x="22924" y="29473"/>
                    </a:lnTo>
                    <a:lnTo>
                      <a:pt x="21974" y="29080"/>
                    </a:lnTo>
                    <a:lnTo>
                      <a:pt x="21090" y="28490"/>
                    </a:lnTo>
                    <a:lnTo>
                      <a:pt x="20369" y="27737"/>
                    </a:lnTo>
                    <a:lnTo>
                      <a:pt x="19780" y="26886"/>
                    </a:lnTo>
                    <a:lnTo>
                      <a:pt x="19354" y="25903"/>
                    </a:lnTo>
                    <a:lnTo>
                      <a:pt x="19158" y="24855"/>
                    </a:lnTo>
                    <a:lnTo>
                      <a:pt x="19125" y="24299"/>
                    </a:lnTo>
                    <a:lnTo>
                      <a:pt x="191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22"/>
          <p:cNvGrpSpPr/>
          <p:nvPr/>
        </p:nvGrpSpPr>
        <p:grpSpPr>
          <a:xfrm>
            <a:off x="3762357" y="2079031"/>
            <a:ext cx="518168" cy="518136"/>
            <a:chOff x="3762357" y="2079031"/>
            <a:chExt cx="518168" cy="518136"/>
          </a:xfrm>
        </p:grpSpPr>
        <p:sp>
          <p:nvSpPr>
            <p:cNvPr id="469" name="Google Shape;469;p22"/>
            <p:cNvSpPr/>
            <p:nvPr/>
          </p:nvSpPr>
          <p:spPr>
            <a:xfrm>
              <a:off x="3762357" y="2079031"/>
              <a:ext cx="518168" cy="518136"/>
            </a:xfrm>
            <a:custGeom>
              <a:avLst/>
              <a:gdLst/>
              <a:ahLst/>
              <a:cxnLst/>
              <a:rect l="l" t="t" r="r" b="b"/>
              <a:pathLst>
                <a:path w="16131" h="16130" extrusionOk="0">
                  <a:moveTo>
                    <a:pt x="8065" y="0"/>
                  </a:moveTo>
                  <a:cubicBezTo>
                    <a:pt x="3623" y="0"/>
                    <a:pt x="0" y="3604"/>
                    <a:pt x="0" y="8065"/>
                  </a:cubicBezTo>
                  <a:cubicBezTo>
                    <a:pt x="0" y="12526"/>
                    <a:pt x="3623" y="16130"/>
                    <a:pt x="8065" y="16130"/>
                  </a:cubicBezTo>
                  <a:cubicBezTo>
                    <a:pt x="12526" y="16130"/>
                    <a:pt x="16130" y="12526"/>
                    <a:pt x="16130" y="8065"/>
                  </a:cubicBezTo>
                  <a:cubicBezTo>
                    <a:pt x="16130" y="3604"/>
                    <a:pt x="12526" y="0"/>
                    <a:pt x="8065" y="0"/>
                  </a:cubicBezTo>
                  <a:close/>
                </a:path>
              </a:pathLst>
            </a:custGeom>
            <a:solidFill>
              <a:srgbClr val="E8A33A"/>
            </a:solidFill>
            <a:ln w="5800" cap="flat" cmpd="sng">
              <a:solidFill>
                <a:srgbClr val="E8A33A"/>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22"/>
            <p:cNvGrpSpPr/>
            <p:nvPr/>
          </p:nvGrpSpPr>
          <p:grpSpPr>
            <a:xfrm>
              <a:off x="3853306" y="2153444"/>
              <a:ext cx="336248" cy="326741"/>
              <a:chOff x="1120425" y="244000"/>
              <a:chExt cx="5379975" cy="5227850"/>
            </a:xfrm>
          </p:grpSpPr>
          <p:sp>
            <p:nvSpPr>
              <p:cNvPr id="471" name="Google Shape;471;p22"/>
              <p:cNvSpPr/>
              <p:nvPr/>
            </p:nvSpPr>
            <p:spPr>
              <a:xfrm>
                <a:off x="2598225" y="3040750"/>
                <a:ext cx="1022225" cy="1035675"/>
              </a:xfrm>
              <a:custGeom>
                <a:avLst/>
                <a:gdLst/>
                <a:ahLst/>
                <a:cxnLst/>
                <a:rect l="l" t="t" r="r" b="b"/>
                <a:pathLst>
                  <a:path w="40889" h="41427" extrusionOk="0">
                    <a:moveTo>
                      <a:pt x="0" y="0"/>
                    </a:moveTo>
                    <a:lnTo>
                      <a:pt x="4876" y="41426"/>
                    </a:lnTo>
                    <a:lnTo>
                      <a:pt x="40888" y="41426"/>
                    </a:lnTo>
                    <a:lnTo>
                      <a:pt x="408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2"/>
              <p:cNvSpPr/>
              <p:nvPr/>
            </p:nvSpPr>
            <p:spPr>
              <a:xfrm>
                <a:off x="3977675" y="3040750"/>
                <a:ext cx="1025575" cy="1035675"/>
              </a:xfrm>
              <a:custGeom>
                <a:avLst/>
                <a:gdLst/>
                <a:ahLst/>
                <a:cxnLst/>
                <a:rect l="l" t="t" r="r" b="b"/>
                <a:pathLst>
                  <a:path w="41023" h="41427" extrusionOk="0">
                    <a:moveTo>
                      <a:pt x="1" y="0"/>
                    </a:moveTo>
                    <a:lnTo>
                      <a:pt x="34" y="41426"/>
                    </a:lnTo>
                    <a:lnTo>
                      <a:pt x="36114" y="41426"/>
                    </a:lnTo>
                    <a:lnTo>
                      <a:pt x="410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a:off x="2762975" y="4434500"/>
                <a:ext cx="858300" cy="1037350"/>
              </a:xfrm>
              <a:custGeom>
                <a:avLst/>
                <a:gdLst/>
                <a:ahLst/>
                <a:cxnLst/>
                <a:rect l="l" t="t" r="r" b="b"/>
                <a:pathLst>
                  <a:path w="34332" h="41494" extrusionOk="0">
                    <a:moveTo>
                      <a:pt x="1" y="0"/>
                    </a:moveTo>
                    <a:lnTo>
                      <a:pt x="4876" y="41493"/>
                    </a:lnTo>
                    <a:lnTo>
                      <a:pt x="34332" y="41493"/>
                    </a:lnTo>
                    <a:lnTo>
                      <a:pt x="34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2"/>
              <p:cNvSpPr/>
              <p:nvPr/>
            </p:nvSpPr>
            <p:spPr>
              <a:xfrm>
                <a:off x="3978525" y="4434500"/>
                <a:ext cx="859975" cy="1037350"/>
              </a:xfrm>
              <a:custGeom>
                <a:avLst/>
                <a:gdLst/>
                <a:ahLst/>
                <a:cxnLst/>
                <a:rect l="l" t="t" r="r" b="b"/>
                <a:pathLst>
                  <a:path w="34399" h="41494" extrusionOk="0">
                    <a:moveTo>
                      <a:pt x="0" y="0"/>
                    </a:moveTo>
                    <a:lnTo>
                      <a:pt x="34" y="41493"/>
                    </a:lnTo>
                    <a:lnTo>
                      <a:pt x="29456" y="41493"/>
                    </a:lnTo>
                    <a:lnTo>
                      <a:pt x="343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2"/>
              <p:cNvSpPr/>
              <p:nvPr/>
            </p:nvSpPr>
            <p:spPr>
              <a:xfrm>
                <a:off x="5241125" y="3040750"/>
                <a:ext cx="1083600" cy="1035675"/>
              </a:xfrm>
              <a:custGeom>
                <a:avLst/>
                <a:gdLst/>
                <a:ahLst/>
                <a:cxnLst/>
                <a:rect l="l" t="t" r="r" b="b"/>
                <a:pathLst>
                  <a:path w="43344" h="41427" extrusionOk="0">
                    <a:moveTo>
                      <a:pt x="4910" y="0"/>
                    </a:moveTo>
                    <a:lnTo>
                      <a:pt x="1" y="41426"/>
                    </a:lnTo>
                    <a:lnTo>
                      <a:pt x="33356" y="41426"/>
                    </a:lnTo>
                    <a:lnTo>
                      <a:pt x="433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a:off x="1120425" y="2316975"/>
                <a:ext cx="5379975" cy="365700"/>
              </a:xfrm>
              <a:custGeom>
                <a:avLst/>
                <a:gdLst/>
                <a:ahLst/>
                <a:cxnLst/>
                <a:rect l="l" t="t" r="r" b="b"/>
                <a:pathLst>
                  <a:path w="215199" h="14628" extrusionOk="0">
                    <a:moveTo>
                      <a:pt x="2421" y="0"/>
                    </a:moveTo>
                    <a:lnTo>
                      <a:pt x="1950" y="34"/>
                    </a:lnTo>
                    <a:lnTo>
                      <a:pt x="1076" y="404"/>
                    </a:lnTo>
                    <a:lnTo>
                      <a:pt x="403" y="1076"/>
                    </a:lnTo>
                    <a:lnTo>
                      <a:pt x="34" y="1950"/>
                    </a:lnTo>
                    <a:lnTo>
                      <a:pt x="0" y="2421"/>
                    </a:lnTo>
                    <a:lnTo>
                      <a:pt x="0" y="12206"/>
                    </a:lnTo>
                    <a:lnTo>
                      <a:pt x="34" y="12710"/>
                    </a:lnTo>
                    <a:lnTo>
                      <a:pt x="403" y="13551"/>
                    </a:lnTo>
                    <a:lnTo>
                      <a:pt x="1076" y="14224"/>
                    </a:lnTo>
                    <a:lnTo>
                      <a:pt x="1950" y="14593"/>
                    </a:lnTo>
                    <a:lnTo>
                      <a:pt x="2421" y="14627"/>
                    </a:lnTo>
                    <a:lnTo>
                      <a:pt x="212778" y="14627"/>
                    </a:lnTo>
                    <a:lnTo>
                      <a:pt x="213248" y="14593"/>
                    </a:lnTo>
                    <a:lnTo>
                      <a:pt x="214123" y="14224"/>
                    </a:lnTo>
                    <a:lnTo>
                      <a:pt x="214795" y="13551"/>
                    </a:lnTo>
                    <a:lnTo>
                      <a:pt x="215165" y="12710"/>
                    </a:lnTo>
                    <a:lnTo>
                      <a:pt x="215199" y="12206"/>
                    </a:lnTo>
                    <a:lnTo>
                      <a:pt x="215199" y="2421"/>
                    </a:lnTo>
                    <a:lnTo>
                      <a:pt x="215165" y="1950"/>
                    </a:lnTo>
                    <a:lnTo>
                      <a:pt x="214795" y="1076"/>
                    </a:lnTo>
                    <a:lnTo>
                      <a:pt x="214123" y="404"/>
                    </a:lnTo>
                    <a:lnTo>
                      <a:pt x="213248" y="34"/>
                    </a:lnTo>
                    <a:lnTo>
                      <a:pt x="2127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5075525" y="4434500"/>
                <a:ext cx="912950" cy="1037350"/>
              </a:xfrm>
              <a:custGeom>
                <a:avLst/>
                <a:gdLst/>
                <a:ahLst/>
                <a:cxnLst/>
                <a:rect l="l" t="t" r="r" b="b"/>
                <a:pathLst>
                  <a:path w="36518" h="41494" extrusionOk="0">
                    <a:moveTo>
                      <a:pt x="4910" y="0"/>
                    </a:moveTo>
                    <a:lnTo>
                      <a:pt x="1" y="41493"/>
                    </a:lnTo>
                    <a:lnTo>
                      <a:pt x="21890" y="41493"/>
                    </a:lnTo>
                    <a:lnTo>
                      <a:pt x="23000" y="41292"/>
                    </a:lnTo>
                    <a:lnTo>
                      <a:pt x="24042" y="40922"/>
                    </a:lnTo>
                    <a:lnTo>
                      <a:pt x="24984" y="40417"/>
                    </a:lnTo>
                    <a:lnTo>
                      <a:pt x="25824" y="39745"/>
                    </a:lnTo>
                    <a:lnTo>
                      <a:pt x="26564" y="38938"/>
                    </a:lnTo>
                    <a:lnTo>
                      <a:pt x="27169" y="38030"/>
                    </a:lnTo>
                    <a:lnTo>
                      <a:pt x="27607" y="36988"/>
                    </a:lnTo>
                    <a:lnTo>
                      <a:pt x="27741" y="36450"/>
                    </a:lnTo>
                    <a:lnTo>
                      <a:pt x="365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2"/>
              <p:cNvSpPr/>
              <p:nvPr/>
            </p:nvSpPr>
            <p:spPr>
              <a:xfrm>
                <a:off x="1631500" y="4434500"/>
                <a:ext cx="892775" cy="1037350"/>
              </a:xfrm>
              <a:custGeom>
                <a:avLst/>
                <a:gdLst/>
                <a:ahLst/>
                <a:cxnLst/>
                <a:rect l="l" t="t" r="r" b="b"/>
                <a:pathLst>
                  <a:path w="35711" h="41494" extrusionOk="0">
                    <a:moveTo>
                      <a:pt x="1" y="0"/>
                    </a:moveTo>
                    <a:lnTo>
                      <a:pt x="8743" y="36450"/>
                    </a:lnTo>
                    <a:lnTo>
                      <a:pt x="8911" y="36988"/>
                    </a:lnTo>
                    <a:lnTo>
                      <a:pt x="9349" y="38030"/>
                    </a:lnTo>
                    <a:lnTo>
                      <a:pt x="9954" y="38938"/>
                    </a:lnTo>
                    <a:lnTo>
                      <a:pt x="10660" y="39745"/>
                    </a:lnTo>
                    <a:lnTo>
                      <a:pt x="11534" y="40417"/>
                    </a:lnTo>
                    <a:lnTo>
                      <a:pt x="12476" y="40922"/>
                    </a:lnTo>
                    <a:lnTo>
                      <a:pt x="13518" y="41292"/>
                    </a:lnTo>
                    <a:lnTo>
                      <a:pt x="14594" y="41493"/>
                    </a:lnTo>
                    <a:lnTo>
                      <a:pt x="35710" y="41493"/>
                    </a:lnTo>
                    <a:lnTo>
                      <a:pt x="30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a:off x="1296100" y="3040750"/>
                <a:ext cx="1063400" cy="1035675"/>
              </a:xfrm>
              <a:custGeom>
                <a:avLst/>
                <a:gdLst/>
                <a:ahLst/>
                <a:cxnLst/>
                <a:rect l="l" t="t" r="r" b="b"/>
                <a:pathLst>
                  <a:path w="42536" h="41427" extrusionOk="0">
                    <a:moveTo>
                      <a:pt x="1" y="0"/>
                    </a:moveTo>
                    <a:lnTo>
                      <a:pt x="9954" y="41426"/>
                    </a:lnTo>
                    <a:lnTo>
                      <a:pt x="42536" y="41426"/>
                    </a:lnTo>
                    <a:lnTo>
                      <a:pt x="376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4705650" y="244000"/>
                <a:ext cx="1194550" cy="1714900"/>
              </a:xfrm>
              <a:custGeom>
                <a:avLst/>
                <a:gdLst/>
                <a:ahLst/>
                <a:cxnLst/>
                <a:rect l="l" t="t" r="r" b="b"/>
                <a:pathLst>
                  <a:path w="47782" h="68596" extrusionOk="0">
                    <a:moveTo>
                      <a:pt x="7230" y="0"/>
                    </a:moveTo>
                    <a:lnTo>
                      <a:pt x="5851" y="135"/>
                    </a:lnTo>
                    <a:lnTo>
                      <a:pt x="4473" y="505"/>
                    </a:lnTo>
                    <a:lnTo>
                      <a:pt x="3800" y="841"/>
                    </a:lnTo>
                    <a:lnTo>
                      <a:pt x="3161" y="1211"/>
                    </a:lnTo>
                    <a:lnTo>
                      <a:pt x="2085" y="2119"/>
                    </a:lnTo>
                    <a:lnTo>
                      <a:pt x="1178" y="3195"/>
                    </a:lnTo>
                    <a:lnTo>
                      <a:pt x="539" y="4405"/>
                    </a:lnTo>
                    <a:lnTo>
                      <a:pt x="135" y="5717"/>
                    </a:lnTo>
                    <a:lnTo>
                      <a:pt x="1" y="7095"/>
                    </a:lnTo>
                    <a:lnTo>
                      <a:pt x="102" y="8507"/>
                    </a:lnTo>
                    <a:lnTo>
                      <a:pt x="505" y="9852"/>
                    </a:lnTo>
                    <a:lnTo>
                      <a:pt x="841" y="10525"/>
                    </a:lnTo>
                    <a:lnTo>
                      <a:pt x="31574" y="68595"/>
                    </a:lnTo>
                    <a:lnTo>
                      <a:pt x="47782" y="68595"/>
                    </a:lnTo>
                    <a:lnTo>
                      <a:pt x="13484" y="3834"/>
                    </a:lnTo>
                    <a:lnTo>
                      <a:pt x="13114" y="3195"/>
                    </a:lnTo>
                    <a:lnTo>
                      <a:pt x="12207" y="2085"/>
                    </a:lnTo>
                    <a:lnTo>
                      <a:pt x="11131" y="1211"/>
                    </a:lnTo>
                    <a:lnTo>
                      <a:pt x="9920" y="538"/>
                    </a:lnTo>
                    <a:lnTo>
                      <a:pt x="8609" y="135"/>
                    </a:lnTo>
                    <a:lnTo>
                      <a:pt x="72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a:off x="1718925" y="244000"/>
                <a:ext cx="1195400" cy="1714900"/>
              </a:xfrm>
              <a:custGeom>
                <a:avLst/>
                <a:gdLst/>
                <a:ahLst/>
                <a:cxnLst/>
                <a:rect l="l" t="t" r="r" b="b"/>
                <a:pathLst>
                  <a:path w="47816" h="68596" extrusionOk="0">
                    <a:moveTo>
                      <a:pt x="40586" y="0"/>
                    </a:moveTo>
                    <a:lnTo>
                      <a:pt x="39207" y="135"/>
                    </a:lnTo>
                    <a:lnTo>
                      <a:pt x="37896" y="538"/>
                    </a:lnTo>
                    <a:lnTo>
                      <a:pt x="36652" y="1211"/>
                    </a:lnTo>
                    <a:lnTo>
                      <a:pt x="35576" y="2085"/>
                    </a:lnTo>
                    <a:lnTo>
                      <a:pt x="34668" y="3195"/>
                    </a:lnTo>
                    <a:lnTo>
                      <a:pt x="34298" y="3834"/>
                    </a:lnTo>
                    <a:lnTo>
                      <a:pt x="1" y="68595"/>
                    </a:lnTo>
                    <a:lnTo>
                      <a:pt x="16208" y="68595"/>
                    </a:lnTo>
                    <a:lnTo>
                      <a:pt x="46975" y="10525"/>
                    </a:lnTo>
                    <a:lnTo>
                      <a:pt x="47277" y="9852"/>
                    </a:lnTo>
                    <a:lnTo>
                      <a:pt x="47681" y="8474"/>
                    </a:lnTo>
                    <a:lnTo>
                      <a:pt x="47815" y="7095"/>
                    </a:lnTo>
                    <a:lnTo>
                      <a:pt x="47681" y="5717"/>
                    </a:lnTo>
                    <a:lnTo>
                      <a:pt x="47277" y="4405"/>
                    </a:lnTo>
                    <a:lnTo>
                      <a:pt x="46605" y="3195"/>
                    </a:lnTo>
                    <a:lnTo>
                      <a:pt x="45731" y="2119"/>
                    </a:lnTo>
                    <a:lnTo>
                      <a:pt x="44621" y="1211"/>
                    </a:lnTo>
                    <a:lnTo>
                      <a:pt x="43982" y="841"/>
                    </a:lnTo>
                    <a:lnTo>
                      <a:pt x="43343" y="505"/>
                    </a:lnTo>
                    <a:lnTo>
                      <a:pt x="41965" y="135"/>
                    </a:lnTo>
                    <a:lnTo>
                      <a:pt x="40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3775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575062"/>
            <a:ext cx="8839199" cy="3993377"/>
          </a:xfrm>
          <a:prstGeom prst="rect">
            <a:avLst/>
          </a:prstGeom>
        </p:spPr>
      </p:pic>
      <p:sp>
        <p:nvSpPr>
          <p:cNvPr id="3" name="object 3"/>
          <p:cNvSpPr txBox="1"/>
          <p:nvPr/>
        </p:nvSpPr>
        <p:spPr>
          <a:xfrm>
            <a:off x="252100" y="145512"/>
            <a:ext cx="6099714" cy="228268"/>
          </a:xfrm>
          <a:prstGeom prst="rect">
            <a:avLst/>
          </a:prstGeom>
        </p:spPr>
        <p:txBody>
          <a:bodyPr vert="horz" wrap="square" lIns="0" tIns="12700" rIns="0" bIns="0" rtlCol="0">
            <a:spAutoFit/>
          </a:bodyPr>
          <a:lstStyle/>
          <a:p>
            <a:pPr marL="12700">
              <a:lnSpc>
                <a:spcPct val="100000"/>
              </a:lnSpc>
              <a:spcBef>
                <a:spcPts val="100"/>
              </a:spcBef>
            </a:pPr>
            <a:r>
              <a:rPr sz="1400" b="1" spc="-70" dirty="0">
                <a:latin typeface="Tahoma"/>
                <a:cs typeface="Tahoma"/>
              </a:rPr>
              <a:t>DataCo</a:t>
            </a:r>
            <a:r>
              <a:rPr sz="1400" b="1" spc="-110" dirty="0">
                <a:latin typeface="Tahoma"/>
                <a:cs typeface="Tahoma"/>
              </a:rPr>
              <a:t> </a:t>
            </a:r>
            <a:r>
              <a:rPr sz="1400" b="1" spc="-114" dirty="0">
                <a:latin typeface="Tahoma"/>
                <a:cs typeface="Tahoma"/>
              </a:rPr>
              <a:t>Smart</a:t>
            </a:r>
            <a:r>
              <a:rPr sz="1400" b="1" spc="-105" dirty="0">
                <a:latin typeface="Tahoma"/>
                <a:cs typeface="Tahoma"/>
              </a:rPr>
              <a:t> </a:t>
            </a:r>
            <a:r>
              <a:rPr sz="1400" b="1" spc="-100" dirty="0">
                <a:latin typeface="Tahoma"/>
                <a:cs typeface="Tahoma"/>
              </a:rPr>
              <a:t>Supply</a:t>
            </a:r>
            <a:r>
              <a:rPr sz="1400" b="1" spc="-110" dirty="0">
                <a:latin typeface="Tahoma"/>
                <a:cs typeface="Tahoma"/>
              </a:rPr>
              <a:t> </a:t>
            </a:r>
            <a:r>
              <a:rPr sz="1400" b="1" spc="-85" dirty="0">
                <a:latin typeface="Tahoma"/>
                <a:cs typeface="Tahoma"/>
              </a:rPr>
              <a:t>Chain</a:t>
            </a:r>
            <a:r>
              <a:rPr sz="1400" b="1" spc="-105" dirty="0">
                <a:latin typeface="Tahoma"/>
                <a:cs typeface="Tahoma"/>
              </a:rPr>
              <a:t> </a:t>
            </a:r>
            <a:r>
              <a:rPr sz="1400" b="1" spc="-65" dirty="0">
                <a:latin typeface="Tahoma"/>
                <a:cs typeface="Tahoma"/>
              </a:rPr>
              <a:t>for</a:t>
            </a:r>
            <a:r>
              <a:rPr sz="1400" b="1" spc="-105" dirty="0">
                <a:latin typeface="Tahoma"/>
                <a:cs typeface="Tahoma"/>
              </a:rPr>
              <a:t> </a:t>
            </a:r>
            <a:r>
              <a:rPr sz="1400" b="1" spc="-95" dirty="0">
                <a:latin typeface="Tahoma"/>
                <a:cs typeface="Tahoma"/>
              </a:rPr>
              <a:t>Big</a:t>
            </a:r>
            <a:r>
              <a:rPr sz="1400" b="1" spc="-110" dirty="0">
                <a:latin typeface="Tahoma"/>
                <a:cs typeface="Tahoma"/>
              </a:rPr>
              <a:t> </a:t>
            </a:r>
            <a:r>
              <a:rPr sz="1400" b="1" spc="-80" dirty="0">
                <a:latin typeface="Tahoma"/>
                <a:cs typeface="Tahoma"/>
              </a:rPr>
              <a:t>Data</a:t>
            </a:r>
            <a:r>
              <a:rPr sz="1400" b="1" spc="-105" dirty="0">
                <a:latin typeface="Tahoma"/>
                <a:cs typeface="Tahoma"/>
              </a:rPr>
              <a:t> </a:t>
            </a:r>
            <a:r>
              <a:rPr sz="1400" b="1" spc="-35" dirty="0">
                <a:latin typeface="Tahoma"/>
                <a:cs typeface="Tahoma"/>
              </a:rPr>
              <a:t>Analytics</a:t>
            </a:r>
            <a:r>
              <a:rPr lang="en-US" sz="1400" b="1" spc="-35" dirty="0">
                <a:latin typeface="Tahoma"/>
                <a:cs typeface="Tahoma"/>
              </a:rPr>
              <a:t> (only selected features)</a:t>
            </a:r>
            <a:endParaRPr sz="1400" dirty="0">
              <a:latin typeface="Tahoma"/>
              <a:cs typeface="Tahoma"/>
            </a:endParaRPr>
          </a:p>
        </p:txBody>
      </p:sp>
      <p:sp>
        <p:nvSpPr>
          <p:cNvPr id="4" name="object 4"/>
          <p:cNvSpPr txBox="1"/>
          <p:nvPr/>
        </p:nvSpPr>
        <p:spPr>
          <a:xfrm>
            <a:off x="918675" y="3173456"/>
            <a:ext cx="768985" cy="574040"/>
          </a:xfrm>
          <a:prstGeom prst="rect">
            <a:avLst/>
          </a:prstGeom>
        </p:spPr>
        <p:txBody>
          <a:bodyPr vert="horz" wrap="square" lIns="0" tIns="12700" rIns="0" bIns="0" rtlCol="0">
            <a:spAutoFit/>
          </a:bodyPr>
          <a:lstStyle/>
          <a:p>
            <a:pPr marL="12700" marR="5080">
              <a:lnSpc>
                <a:spcPct val="100000"/>
              </a:lnSpc>
              <a:spcBef>
                <a:spcPts val="100"/>
              </a:spcBef>
            </a:pPr>
            <a:r>
              <a:rPr sz="1800" b="1" spc="-100" dirty="0">
                <a:latin typeface="Tahoma"/>
                <a:cs typeface="Tahoma"/>
              </a:rPr>
              <a:t>Python </a:t>
            </a:r>
            <a:r>
              <a:rPr sz="1800" b="1" spc="-90" dirty="0">
                <a:latin typeface="Tahoma"/>
                <a:cs typeface="Tahoma"/>
              </a:rPr>
              <a:t>Library</a:t>
            </a:r>
            <a:endParaRPr sz="1800">
              <a:latin typeface="Tahoma"/>
              <a:cs typeface="Tahoma"/>
            </a:endParaRPr>
          </a:p>
        </p:txBody>
      </p:sp>
      <p:sp>
        <p:nvSpPr>
          <p:cNvPr id="5" name="object 5"/>
          <p:cNvSpPr txBox="1"/>
          <p:nvPr/>
        </p:nvSpPr>
        <p:spPr>
          <a:xfrm>
            <a:off x="2861850" y="1120781"/>
            <a:ext cx="713740" cy="574040"/>
          </a:xfrm>
          <a:prstGeom prst="rect">
            <a:avLst/>
          </a:prstGeom>
        </p:spPr>
        <p:txBody>
          <a:bodyPr vert="horz" wrap="square" lIns="0" tIns="12700" rIns="0" bIns="0" rtlCol="0">
            <a:spAutoFit/>
          </a:bodyPr>
          <a:lstStyle/>
          <a:p>
            <a:pPr marL="12700" marR="5080">
              <a:lnSpc>
                <a:spcPct val="100000"/>
              </a:lnSpc>
              <a:spcBef>
                <a:spcPts val="100"/>
              </a:spcBef>
            </a:pPr>
            <a:r>
              <a:rPr sz="1800" b="1" spc="-20" dirty="0">
                <a:latin typeface="Tahoma"/>
                <a:cs typeface="Tahoma"/>
              </a:rPr>
              <a:t>Data </a:t>
            </a:r>
            <a:r>
              <a:rPr sz="1800" b="1" spc="-95" dirty="0">
                <a:latin typeface="Tahoma"/>
                <a:cs typeface="Tahoma"/>
              </a:rPr>
              <a:t>Proﬁle</a:t>
            </a:r>
            <a:endParaRPr sz="1800">
              <a:latin typeface="Tahoma"/>
              <a:cs typeface="Tahoma"/>
            </a:endParaRPr>
          </a:p>
        </p:txBody>
      </p:sp>
      <p:sp>
        <p:nvSpPr>
          <p:cNvPr id="6" name="object 6"/>
          <p:cNvSpPr txBox="1"/>
          <p:nvPr/>
        </p:nvSpPr>
        <p:spPr>
          <a:xfrm>
            <a:off x="4785124" y="3433452"/>
            <a:ext cx="1005840" cy="243656"/>
          </a:xfrm>
          <a:prstGeom prst="rect">
            <a:avLst/>
          </a:prstGeom>
        </p:spPr>
        <p:txBody>
          <a:bodyPr vert="horz" wrap="square" lIns="0" tIns="12700" rIns="0" bIns="0" rtlCol="0">
            <a:spAutoFit/>
          </a:bodyPr>
          <a:lstStyle/>
          <a:p>
            <a:pPr marL="12700" marR="5080" algn="ctr">
              <a:lnSpc>
                <a:spcPct val="100000"/>
              </a:lnSpc>
              <a:spcBef>
                <a:spcPts val="100"/>
              </a:spcBef>
            </a:pPr>
            <a:r>
              <a:rPr sz="1500" b="1" spc="-70" dirty="0">
                <a:latin typeface="Tahoma"/>
                <a:cs typeface="Tahoma"/>
              </a:rPr>
              <a:t>Null</a:t>
            </a:r>
            <a:r>
              <a:rPr sz="1500" b="1" spc="-125" dirty="0">
                <a:latin typeface="Tahoma"/>
                <a:cs typeface="Tahoma"/>
              </a:rPr>
              <a:t> </a:t>
            </a:r>
            <a:r>
              <a:rPr lang="en-US" sz="1500" b="1" spc="-80" dirty="0">
                <a:latin typeface="Tahoma"/>
                <a:cs typeface="Tahoma"/>
              </a:rPr>
              <a:t>Data</a:t>
            </a:r>
            <a:endParaRPr sz="1500" dirty="0">
              <a:latin typeface="Tahoma"/>
              <a:cs typeface="Tahoma"/>
            </a:endParaRPr>
          </a:p>
        </p:txBody>
      </p:sp>
      <p:sp>
        <p:nvSpPr>
          <p:cNvPr id="7" name="object 7"/>
          <p:cNvSpPr txBox="1"/>
          <p:nvPr/>
        </p:nvSpPr>
        <p:spPr>
          <a:xfrm>
            <a:off x="918675" y="985379"/>
            <a:ext cx="973455" cy="1120820"/>
          </a:xfrm>
          <a:prstGeom prst="rect">
            <a:avLst/>
          </a:prstGeom>
        </p:spPr>
        <p:txBody>
          <a:bodyPr vert="horz" wrap="square" lIns="0" tIns="12700" rIns="0" bIns="0" rtlCol="0">
            <a:spAutoFit/>
          </a:bodyPr>
          <a:lstStyle/>
          <a:p>
            <a:pPr marL="12700" marR="5080" algn="just">
              <a:lnSpc>
                <a:spcPct val="100000"/>
              </a:lnSpc>
              <a:spcBef>
                <a:spcPts val="100"/>
              </a:spcBef>
            </a:pPr>
            <a:r>
              <a:rPr sz="1200" spc="-10" dirty="0">
                <a:latin typeface="Tahoma"/>
                <a:cs typeface="Tahoma"/>
              </a:rPr>
              <a:t>Numpy, Pandas, Matplotlib, Seaborn, </a:t>
            </a:r>
            <a:r>
              <a:rPr sz="1200" spc="-20" dirty="0" err="1">
                <a:latin typeface="Tahoma"/>
                <a:cs typeface="Tahoma"/>
              </a:rPr>
              <a:t>Sklearn</a:t>
            </a:r>
            <a:r>
              <a:rPr lang="en-US" sz="1200" spc="-20" dirty="0">
                <a:latin typeface="Tahoma"/>
                <a:cs typeface="Tahoma"/>
              </a:rPr>
              <a:t>, </a:t>
            </a:r>
            <a:r>
              <a:rPr lang="en-US" sz="1200" spc="-20" dirty="0" err="1">
                <a:latin typeface="Tahoma"/>
                <a:cs typeface="Tahoma"/>
              </a:rPr>
              <a:t>yellowbrick</a:t>
            </a:r>
            <a:endParaRPr sz="1200" dirty="0">
              <a:latin typeface="Tahoma"/>
              <a:cs typeface="Tahoma"/>
            </a:endParaRPr>
          </a:p>
        </p:txBody>
      </p:sp>
      <p:sp>
        <p:nvSpPr>
          <p:cNvPr id="8" name="object 8"/>
          <p:cNvSpPr txBox="1"/>
          <p:nvPr/>
        </p:nvSpPr>
        <p:spPr>
          <a:xfrm>
            <a:off x="2851899" y="2946162"/>
            <a:ext cx="945515" cy="859210"/>
          </a:xfrm>
          <a:prstGeom prst="rect">
            <a:avLst/>
          </a:prstGeom>
        </p:spPr>
        <p:txBody>
          <a:bodyPr vert="horz" wrap="square" lIns="0" tIns="12700" rIns="0" bIns="0" rtlCol="0">
            <a:spAutoFit/>
          </a:bodyPr>
          <a:lstStyle/>
          <a:p>
            <a:pPr marL="12700">
              <a:lnSpc>
                <a:spcPct val="100000"/>
              </a:lnSpc>
              <a:spcBef>
                <a:spcPts val="100"/>
              </a:spcBef>
            </a:pPr>
            <a:r>
              <a:rPr sz="1100" dirty="0">
                <a:latin typeface="Tahoma"/>
                <a:cs typeface="Tahoma"/>
              </a:rPr>
              <a:t>Data</a:t>
            </a:r>
            <a:r>
              <a:rPr sz="1100" spc="-90" dirty="0">
                <a:latin typeface="Tahoma"/>
                <a:cs typeface="Tahoma"/>
              </a:rPr>
              <a:t> </a:t>
            </a:r>
            <a:r>
              <a:rPr sz="1100" spc="-25" dirty="0">
                <a:latin typeface="Tahoma"/>
                <a:cs typeface="Tahoma"/>
              </a:rPr>
              <a:t>has</a:t>
            </a:r>
            <a:r>
              <a:rPr sz="1100" spc="-90" dirty="0">
                <a:latin typeface="Tahoma"/>
                <a:cs typeface="Tahoma"/>
              </a:rPr>
              <a:t> </a:t>
            </a:r>
            <a:r>
              <a:rPr sz="1100" spc="-50" dirty="0">
                <a:latin typeface="Tahoma"/>
                <a:cs typeface="Tahoma"/>
              </a:rPr>
              <a:t>:</a:t>
            </a:r>
            <a:endParaRPr sz="1100" dirty="0">
              <a:latin typeface="Tahoma"/>
              <a:cs typeface="Tahoma"/>
            </a:endParaRPr>
          </a:p>
          <a:p>
            <a:pPr marL="12700">
              <a:lnSpc>
                <a:spcPct val="100000"/>
              </a:lnSpc>
            </a:pPr>
            <a:r>
              <a:rPr sz="1100" spc="-20" dirty="0">
                <a:latin typeface="Tahoma"/>
                <a:cs typeface="Tahoma"/>
              </a:rPr>
              <a:t>-</a:t>
            </a:r>
            <a:r>
              <a:rPr sz="1100" spc="-80" dirty="0">
                <a:latin typeface="Tahoma"/>
                <a:cs typeface="Tahoma"/>
              </a:rPr>
              <a:t> </a:t>
            </a:r>
            <a:r>
              <a:rPr sz="1100" dirty="0">
                <a:latin typeface="Tahoma"/>
                <a:cs typeface="Tahoma"/>
              </a:rPr>
              <a:t>180.519</a:t>
            </a:r>
            <a:r>
              <a:rPr sz="1100" spc="-75" dirty="0">
                <a:latin typeface="Tahoma"/>
                <a:cs typeface="Tahoma"/>
              </a:rPr>
              <a:t> </a:t>
            </a:r>
            <a:r>
              <a:rPr sz="1100" spc="-20" dirty="0">
                <a:latin typeface="Tahoma"/>
                <a:cs typeface="Tahoma"/>
              </a:rPr>
              <a:t>rows</a:t>
            </a:r>
            <a:endParaRPr sz="1100" dirty="0">
              <a:latin typeface="Tahoma"/>
              <a:cs typeface="Tahoma"/>
            </a:endParaRPr>
          </a:p>
          <a:p>
            <a:pPr marL="87630" indent="-75565">
              <a:lnSpc>
                <a:spcPct val="100000"/>
              </a:lnSpc>
              <a:buChar char="-"/>
              <a:tabLst>
                <a:tab pos="88265" algn="l"/>
              </a:tabLst>
            </a:pPr>
            <a:r>
              <a:rPr sz="1100" dirty="0">
                <a:latin typeface="Tahoma"/>
                <a:cs typeface="Tahoma"/>
              </a:rPr>
              <a:t>5</a:t>
            </a:r>
            <a:r>
              <a:rPr sz="1100" spc="-65" dirty="0">
                <a:latin typeface="Tahoma"/>
                <a:cs typeface="Tahoma"/>
              </a:rPr>
              <a:t> </a:t>
            </a:r>
            <a:r>
              <a:rPr sz="1100" spc="-10" dirty="0">
                <a:latin typeface="Tahoma"/>
                <a:cs typeface="Tahoma"/>
              </a:rPr>
              <a:t>columns</a:t>
            </a:r>
            <a:endParaRPr sz="1100" dirty="0">
              <a:latin typeface="Tahoma"/>
              <a:cs typeface="Tahoma"/>
            </a:endParaRPr>
          </a:p>
          <a:p>
            <a:pPr marL="12700">
              <a:lnSpc>
                <a:spcPct val="100000"/>
              </a:lnSpc>
            </a:pPr>
            <a:r>
              <a:rPr sz="1100" spc="-20" dirty="0">
                <a:latin typeface="Tahoma"/>
                <a:cs typeface="Tahoma"/>
              </a:rPr>
              <a:t>-</a:t>
            </a:r>
            <a:r>
              <a:rPr sz="1100" spc="-100" dirty="0">
                <a:latin typeface="Tahoma"/>
                <a:cs typeface="Tahoma"/>
              </a:rPr>
              <a:t> </a:t>
            </a:r>
            <a:r>
              <a:rPr lang="en-US" sz="1100" dirty="0">
                <a:latin typeface="Tahoma"/>
                <a:cs typeface="Tahoma"/>
              </a:rPr>
              <a:t>4</a:t>
            </a:r>
            <a:r>
              <a:rPr sz="1100" spc="-100" dirty="0">
                <a:latin typeface="Tahoma"/>
                <a:cs typeface="Tahoma"/>
              </a:rPr>
              <a:t> </a:t>
            </a:r>
            <a:r>
              <a:rPr sz="1100" spc="-10" dirty="0">
                <a:latin typeface="Tahoma"/>
                <a:cs typeface="Tahoma"/>
              </a:rPr>
              <a:t>Int64</a:t>
            </a:r>
            <a:endParaRPr sz="1100" dirty="0">
              <a:latin typeface="Tahoma"/>
              <a:cs typeface="Tahoma"/>
            </a:endParaRPr>
          </a:p>
          <a:p>
            <a:pPr marL="87630" indent="-75565">
              <a:lnSpc>
                <a:spcPct val="100000"/>
              </a:lnSpc>
              <a:buChar char="-"/>
              <a:tabLst>
                <a:tab pos="88265" algn="l"/>
              </a:tabLst>
            </a:pPr>
            <a:r>
              <a:rPr lang="en-US" sz="1100" dirty="0">
                <a:latin typeface="Tahoma"/>
                <a:cs typeface="Tahoma"/>
              </a:rPr>
              <a:t>1 Object</a:t>
            </a:r>
            <a:endParaRPr sz="1100" dirty="0">
              <a:latin typeface="Tahoma"/>
              <a:cs typeface="Tahoma"/>
            </a:endParaRPr>
          </a:p>
        </p:txBody>
      </p:sp>
      <p:sp>
        <p:nvSpPr>
          <p:cNvPr id="9" name="object 9"/>
          <p:cNvSpPr txBox="1"/>
          <p:nvPr/>
        </p:nvSpPr>
        <p:spPr>
          <a:xfrm>
            <a:off x="4805025" y="939687"/>
            <a:ext cx="1021715" cy="520655"/>
          </a:xfrm>
          <a:prstGeom prst="rect">
            <a:avLst/>
          </a:prstGeom>
        </p:spPr>
        <p:txBody>
          <a:bodyPr vert="horz" wrap="square" lIns="0" tIns="12700" rIns="0" bIns="0" rtlCol="0">
            <a:spAutoFit/>
          </a:bodyPr>
          <a:lstStyle/>
          <a:p>
            <a:pPr marL="12700">
              <a:lnSpc>
                <a:spcPct val="100000"/>
              </a:lnSpc>
              <a:spcBef>
                <a:spcPts val="100"/>
              </a:spcBef>
            </a:pPr>
            <a:r>
              <a:rPr lang="en-US" sz="1100" dirty="0">
                <a:latin typeface="Tahoma"/>
                <a:cs typeface="Tahoma"/>
              </a:rPr>
              <a:t>The data don’t have any null values column.</a:t>
            </a:r>
            <a:endParaRPr sz="1100" dirty="0">
              <a:latin typeface="Tahoma"/>
              <a:cs typeface="Tahoma"/>
            </a:endParaRPr>
          </a:p>
        </p:txBody>
      </p:sp>
      <p:sp>
        <p:nvSpPr>
          <p:cNvPr id="10" name="object 10"/>
          <p:cNvSpPr txBox="1"/>
          <p:nvPr/>
        </p:nvSpPr>
        <p:spPr>
          <a:xfrm>
            <a:off x="6748200" y="1259380"/>
            <a:ext cx="972819" cy="299720"/>
          </a:xfrm>
          <a:prstGeom prst="rect">
            <a:avLst/>
          </a:prstGeom>
        </p:spPr>
        <p:txBody>
          <a:bodyPr vert="horz" wrap="square" lIns="0" tIns="12700" rIns="0" bIns="0" rtlCol="0">
            <a:spAutoFit/>
          </a:bodyPr>
          <a:lstStyle/>
          <a:p>
            <a:pPr marL="12700">
              <a:lnSpc>
                <a:spcPct val="100000"/>
              </a:lnSpc>
              <a:spcBef>
                <a:spcPts val="100"/>
              </a:spcBef>
            </a:pPr>
            <a:r>
              <a:rPr sz="1800" b="1" spc="-100" dirty="0">
                <a:latin typeface="Tahoma"/>
                <a:cs typeface="Tahoma"/>
              </a:rPr>
              <a:t>Selection</a:t>
            </a:r>
            <a:endParaRPr sz="1800">
              <a:latin typeface="Tahoma"/>
              <a:cs typeface="Tahoma"/>
            </a:endParaRPr>
          </a:p>
        </p:txBody>
      </p:sp>
      <p:sp>
        <p:nvSpPr>
          <p:cNvPr id="11" name="object 11"/>
          <p:cNvSpPr txBox="1"/>
          <p:nvPr/>
        </p:nvSpPr>
        <p:spPr>
          <a:xfrm>
            <a:off x="6758150" y="2862070"/>
            <a:ext cx="1038225" cy="166712"/>
          </a:xfrm>
          <a:prstGeom prst="rect">
            <a:avLst/>
          </a:prstGeom>
        </p:spPr>
        <p:txBody>
          <a:bodyPr vert="horz" wrap="square" lIns="0" tIns="12700" rIns="0" bIns="0" rtlCol="0">
            <a:spAutoFit/>
          </a:bodyPr>
          <a:lstStyle/>
          <a:p>
            <a:pPr marL="12700" marR="5080" algn="just">
              <a:lnSpc>
                <a:spcPct val="100000"/>
              </a:lnSpc>
              <a:spcBef>
                <a:spcPts val="100"/>
              </a:spcBef>
            </a:pPr>
            <a:endParaRPr sz="1000" dirty="0">
              <a:latin typeface="Tahoma"/>
              <a:cs typeface="Tahoma"/>
            </a:endParaRPr>
          </a:p>
        </p:txBody>
      </p:sp>
      <p:sp>
        <p:nvSpPr>
          <p:cNvPr id="13" name="object 13"/>
          <p:cNvSpPr txBox="1"/>
          <p:nvPr/>
        </p:nvSpPr>
        <p:spPr>
          <a:xfrm>
            <a:off x="6547436" y="2808547"/>
            <a:ext cx="1687690" cy="1551707"/>
          </a:xfrm>
          <a:prstGeom prst="rect">
            <a:avLst/>
          </a:prstGeom>
        </p:spPr>
        <p:txBody>
          <a:bodyPr vert="horz" wrap="square" lIns="0" tIns="12700" rIns="0" bIns="0" rtlCol="0">
            <a:spAutoFit/>
          </a:bodyPr>
          <a:lstStyle/>
          <a:p>
            <a:pPr marL="12700" marR="5080" indent="4445" algn="just">
              <a:lnSpc>
                <a:spcPct val="100000"/>
              </a:lnSpc>
              <a:spcBef>
                <a:spcPts val="100"/>
              </a:spcBef>
            </a:pPr>
            <a:r>
              <a:rPr lang="en-US" sz="1000" spc="-10" dirty="0">
                <a:latin typeface="Tahoma"/>
                <a:cs typeface="Tahoma"/>
              </a:rPr>
              <a:t>As we know, we only need few features from the data to analyze the RFM of our dataset. They are order date (</a:t>
            </a:r>
            <a:r>
              <a:rPr lang="en-US" sz="1000" spc="-10" dirty="0" err="1">
                <a:latin typeface="Tahoma"/>
                <a:cs typeface="Tahoma"/>
              </a:rPr>
              <a:t>DateOrders</a:t>
            </a:r>
            <a:r>
              <a:rPr lang="en-US" sz="1000" spc="-10" dirty="0">
                <a:latin typeface="Tahoma"/>
                <a:cs typeface="Tahoma"/>
              </a:rPr>
              <a:t>), Customer Id, Order Id, and Order Item Total. Also we need Product Card Id, because we try to analyze the movement of each product.</a:t>
            </a:r>
            <a:endParaRPr sz="100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7900" y="265237"/>
            <a:ext cx="7552055" cy="4562475"/>
            <a:chOff x="1527900" y="265237"/>
            <a:chExt cx="7552055" cy="4562475"/>
          </a:xfrm>
        </p:grpSpPr>
        <p:pic>
          <p:nvPicPr>
            <p:cNvPr id="3" name="object 3"/>
            <p:cNvPicPr/>
            <p:nvPr/>
          </p:nvPicPr>
          <p:blipFill>
            <a:blip r:embed="rId2" cstate="print"/>
            <a:stretch>
              <a:fillRect/>
            </a:stretch>
          </p:blipFill>
          <p:spPr>
            <a:xfrm>
              <a:off x="2974537" y="265237"/>
              <a:ext cx="6105233" cy="4561863"/>
            </a:xfrm>
            <a:prstGeom prst="rect">
              <a:avLst/>
            </a:prstGeom>
          </p:spPr>
        </p:pic>
        <p:pic>
          <p:nvPicPr>
            <p:cNvPr id="4" name="object 4"/>
            <p:cNvPicPr/>
            <p:nvPr/>
          </p:nvPicPr>
          <p:blipFill>
            <a:blip r:embed="rId3" cstate="print"/>
            <a:stretch>
              <a:fillRect/>
            </a:stretch>
          </p:blipFill>
          <p:spPr>
            <a:xfrm>
              <a:off x="1527900" y="352600"/>
              <a:ext cx="3577500" cy="4438300"/>
            </a:xfrm>
            <a:prstGeom prst="rect">
              <a:avLst/>
            </a:prstGeom>
          </p:spPr>
        </p:pic>
      </p:grpSp>
      <p:sp>
        <p:nvSpPr>
          <p:cNvPr id="5" name="object 5"/>
          <p:cNvSpPr txBox="1"/>
          <p:nvPr/>
        </p:nvSpPr>
        <p:spPr>
          <a:xfrm>
            <a:off x="3193100" y="594204"/>
            <a:ext cx="2917825" cy="566822"/>
          </a:xfrm>
          <a:prstGeom prst="rect">
            <a:avLst/>
          </a:prstGeom>
        </p:spPr>
        <p:txBody>
          <a:bodyPr vert="horz" wrap="square" lIns="0" tIns="12700" rIns="0" bIns="0" rtlCol="0">
            <a:spAutoFit/>
          </a:bodyPr>
          <a:lstStyle/>
          <a:p>
            <a:pPr marL="12700" marR="5080" algn="just">
              <a:lnSpc>
                <a:spcPct val="100000"/>
              </a:lnSpc>
              <a:spcBef>
                <a:spcPts val="100"/>
              </a:spcBef>
            </a:pPr>
            <a:r>
              <a:rPr lang="en-US" sz="1200" dirty="0">
                <a:latin typeface="Tahoma"/>
                <a:cs typeface="Tahoma"/>
              </a:rPr>
              <a:t>Rename few columns to make analysis easier and change date order type into datetime64 format.</a:t>
            </a:r>
            <a:endParaRPr sz="1200" dirty="0">
              <a:latin typeface="Tahoma"/>
              <a:cs typeface="Tahoma"/>
            </a:endParaRPr>
          </a:p>
        </p:txBody>
      </p:sp>
      <p:sp>
        <p:nvSpPr>
          <p:cNvPr id="6" name="object 6"/>
          <p:cNvSpPr txBox="1"/>
          <p:nvPr/>
        </p:nvSpPr>
        <p:spPr>
          <a:xfrm>
            <a:off x="3982200" y="1731528"/>
            <a:ext cx="2918460" cy="566822"/>
          </a:xfrm>
          <a:prstGeom prst="rect">
            <a:avLst/>
          </a:prstGeom>
        </p:spPr>
        <p:txBody>
          <a:bodyPr vert="horz" wrap="square" lIns="0" tIns="12700" rIns="0" bIns="0" rtlCol="0">
            <a:spAutoFit/>
          </a:bodyPr>
          <a:lstStyle/>
          <a:p>
            <a:pPr marL="12700" marR="5080" algn="just">
              <a:lnSpc>
                <a:spcPct val="100000"/>
              </a:lnSpc>
              <a:spcBef>
                <a:spcPts val="100"/>
              </a:spcBef>
            </a:pPr>
            <a:r>
              <a:rPr lang="en-US" sz="1200" dirty="0">
                <a:latin typeface="Tahoma"/>
                <a:cs typeface="Tahoma"/>
              </a:rPr>
              <a:t>Make Recency function. The column makes using newest invoice date – invoice date of each order.</a:t>
            </a:r>
          </a:p>
        </p:txBody>
      </p:sp>
      <p:sp>
        <p:nvSpPr>
          <p:cNvPr id="7" name="object 7"/>
          <p:cNvSpPr txBox="1"/>
          <p:nvPr/>
        </p:nvSpPr>
        <p:spPr>
          <a:xfrm>
            <a:off x="4582275" y="2908654"/>
            <a:ext cx="2918460" cy="628377"/>
          </a:xfrm>
          <a:prstGeom prst="rect">
            <a:avLst/>
          </a:prstGeom>
        </p:spPr>
        <p:txBody>
          <a:bodyPr vert="horz" wrap="square" lIns="0" tIns="12700" rIns="0" bIns="0" rtlCol="0">
            <a:spAutoFit/>
          </a:bodyPr>
          <a:lstStyle/>
          <a:p>
            <a:pPr marL="12700" marR="5080" algn="just">
              <a:lnSpc>
                <a:spcPct val="100000"/>
              </a:lnSpc>
              <a:spcBef>
                <a:spcPts val="100"/>
              </a:spcBef>
            </a:pPr>
            <a:r>
              <a:rPr lang="en-US" sz="1000" dirty="0">
                <a:latin typeface="Tahoma"/>
                <a:cs typeface="Tahoma"/>
              </a:rPr>
              <a:t>Make Recency, Frequency, and Monetary column. We use </a:t>
            </a:r>
            <a:r>
              <a:rPr lang="en-US" sz="1000" dirty="0" err="1">
                <a:latin typeface="Tahoma"/>
                <a:cs typeface="Tahoma"/>
              </a:rPr>
              <a:t>groupby</a:t>
            </a:r>
            <a:r>
              <a:rPr lang="en-US" sz="1000" dirty="0">
                <a:latin typeface="Tahoma"/>
                <a:cs typeface="Tahoma"/>
              </a:rPr>
              <a:t> function with recency function for Recency, count invoice for Frequency, and sum for Monetary.</a:t>
            </a:r>
            <a:endParaRPr sz="1000" dirty="0">
              <a:latin typeface="Tahoma"/>
              <a:cs typeface="Tahoma"/>
            </a:endParaRPr>
          </a:p>
        </p:txBody>
      </p:sp>
      <p:sp>
        <p:nvSpPr>
          <p:cNvPr id="8" name="object 8"/>
          <p:cNvSpPr txBox="1"/>
          <p:nvPr/>
        </p:nvSpPr>
        <p:spPr>
          <a:xfrm>
            <a:off x="5391299" y="4006687"/>
            <a:ext cx="3087370" cy="520655"/>
          </a:xfrm>
          <a:prstGeom prst="rect">
            <a:avLst/>
          </a:prstGeom>
        </p:spPr>
        <p:txBody>
          <a:bodyPr vert="horz" wrap="square" lIns="0" tIns="12700" rIns="0" bIns="0" rtlCol="0">
            <a:spAutoFit/>
          </a:bodyPr>
          <a:lstStyle/>
          <a:p>
            <a:pPr marL="12700" marR="5080" algn="just">
              <a:lnSpc>
                <a:spcPct val="100000"/>
              </a:lnSpc>
              <a:spcBef>
                <a:spcPts val="100"/>
              </a:spcBef>
            </a:pPr>
            <a:r>
              <a:rPr lang="en-US" sz="1100" dirty="0">
                <a:latin typeface="Tahoma"/>
                <a:cs typeface="Tahoma"/>
              </a:rPr>
              <a:t>For K-Means clustering, we use </a:t>
            </a:r>
            <a:r>
              <a:rPr lang="en-US" sz="1100" dirty="0" err="1">
                <a:latin typeface="Tahoma"/>
                <a:cs typeface="Tahoma"/>
              </a:rPr>
              <a:t>Standarization</a:t>
            </a:r>
            <a:r>
              <a:rPr lang="en-US" sz="1100" dirty="0">
                <a:latin typeface="Tahoma"/>
                <a:cs typeface="Tahoma"/>
              </a:rPr>
              <a:t> for Recency and Normalization for both Frequency and Monetary.</a:t>
            </a:r>
            <a:endParaRPr sz="1100" dirty="0">
              <a:latin typeface="Tahoma"/>
              <a:cs typeface="Tahoma"/>
            </a:endParaRPr>
          </a:p>
        </p:txBody>
      </p:sp>
      <p:sp>
        <p:nvSpPr>
          <p:cNvPr id="9" name="object 9"/>
          <p:cNvSpPr txBox="1"/>
          <p:nvPr/>
        </p:nvSpPr>
        <p:spPr>
          <a:xfrm>
            <a:off x="391400" y="3389563"/>
            <a:ext cx="1644650" cy="452120"/>
          </a:xfrm>
          <a:prstGeom prst="rect">
            <a:avLst/>
          </a:prstGeom>
        </p:spPr>
        <p:txBody>
          <a:bodyPr vert="horz" wrap="square" lIns="0" tIns="12700" rIns="0" bIns="0" rtlCol="0">
            <a:spAutoFit/>
          </a:bodyPr>
          <a:lstStyle/>
          <a:p>
            <a:pPr marL="12700" marR="5080">
              <a:lnSpc>
                <a:spcPct val="100000"/>
              </a:lnSpc>
              <a:spcBef>
                <a:spcPts val="100"/>
              </a:spcBef>
            </a:pPr>
            <a:r>
              <a:rPr sz="1400" b="1" spc="-95" dirty="0">
                <a:latin typeface="Tahoma"/>
                <a:cs typeface="Tahoma"/>
              </a:rPr>
              <a:t>Lets</a:t>
            </a:r>
            <a:r>
              <a:rPr sz="1400" b="1" spc="-90" dirty="0">
                <a:latin typeface="Tahoma"/>
                <a:cs typeface="Tahoma"/>
              </a:rPr>
              <a:t> </a:t>
            </a:r>
            <a:r>
              <a:rPr sz="1400" b="1" spc="-105" dirty="0">
                <a:latin typeface="Tahoma"/>
                <a:cs typeface="Tahoma"/>
              </a:rPr>
              <a:t>Engineering</a:t>
            </a:r>
            <a:r>
              <a:rPr sz="1400" b="1" spc="-85" dirty="0">
                <a:latin typeface="Tahoma"/>
                <a:cs typeface="Tahoma"/>
              </a:rPr>
              <a:t> </a:t>
            </a:r>
            <a:r>
              <a:rPr sz="1400" b="1" spc="-50" dirty="0">
                <a:latin typeface="Tahoma"/>
                <a:cs typeface="Tahoma"/>
              </a:rPr>
              <a:t>our </a:t>
            </a:r>
            <a:r>
              <a:rPr sz="1400" b="1" spc="-10" dirty="0">
                <a:latin typeface="Tahoma"/>
                <a:cs typeface="Tahoma"/>
              </a:rPr>
              <a:t>dataset!</a:t>
            </a:r>
            <a:endParaRPr sz="140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802" name="Google Shape;1802;p42"/>
          <p:cNvSpPr txBox="1">
            <a:spLocks noGrp="1"/>
          </p:cNvSpPr>
          <p:nvPr>
            <p:ph type="title" idx="4294967295"/>
          </p:nvPr>
        </p:nvSpPr>
        <p:spPr>
          <a:xfrm>
            <a:off x="361938" y="196890"/>
            <a:ext cx="3932476" cy="471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200" b="1" dirty="0">
                <a:solidFill>
                  <a:srgbClr val="000000"/>
                </a:solidFill>
                <a:latin typeface="Fira Sans"/>
                <a:ea typeface="Fira Sans"/>
                <a:cs typeface="Fira Sans"/>
                <a:sym typeface="Fira Sans"/>
              </a:rPr>
              <a:t>Let’s check RFM Scoring!</a:t>
            </a:r>
            <a:endParaRPr sz="2200" b="1" dirty="0">
              <a:solidFill>
                <a:srgbClr val="000000"/>
              </a:solidFill>
              <a:latin typeface="Fira Sans"/>
              <a:ea typeface="Fira Sans"/>
              <a:cs typeface="Fira Sans"/>
              <a:sym typeface="Fira Sans"/>
            </a:endParaRPr>
          </a:p>
        </p:txBody>
      </p:sp>
      <p:pic>
        <p:nvPicPr>
          <p:cNvPr id="5" name="Picture 4">
            <a:extLst>
              <a:ext uri="{FF2B5EF4-FFF2-40B4-BE49-F238E27FC236}">
                <a16:creationId xmlns:a16="http://schemas.microsoft.com/office/drawing/2014/main" id="{4041AAAD-F285-25CF-BE40-FFF4B42437B5}"/>
              </a:ext>
            </a:extLst>
          </p:cNvPr>
          <p:cNvPicPr>
            <a:picLocks noChangeAspect="1"/>
          </p:cNvPicPr>
          <p:nvPr/>
        </p:nvPicPr>
        <p:blipFill>
          <a:blip r:embed="rId3"/>
          <a:stretch>
            <a:fillRect/>
          </a:stretch>
        </p:blipFill>
        <p:spPr>
          <a:xfrm>
            <a:off x="309127" y="825410"/>
            <a:ext cx="4083260" cy="3492679"/>
          </a:xfrm>
          <a:prstGeom prst="rect">
            <a:avLst/>
          </a:prstGeom>
        </p:spPr>
      </p:pic>
      <p:sp>
        <p:nvSpPr>
          <p:cNvPr id="7" name="object 5">
            <a:extLst>
              <a:ext uri="{FF2B5EF4-FFF2-40B4-BE49-F238E27FC236}">
                <a16:creationId xmlns:a16="http://schemas.microsoft.com/office/drawing/2014/main" id="{EBA87FC6-DD35-F91A-B0C9-D3B95AD4D655}"/>
              </a:ext>
            </a:extLst>
          </p:cNvPr>
          <p:cNvSpPr txBox="1"/>
          <p:nvPr/>
        </p:nvSpPr>
        <p:spPr>
          <a:xfrm>
            <a:off x="4940257" y="825410"/>
            <a:ext cx="3632243" cy="3547125"/>
          </a:xfrm>
          <a:prstGeom prst="rect">
            <a:avLst/>
          </a:prstGeom>
        </p:spPr>
        <p:txBody>
          <a:bodyPr vert="horz" wrap="square" lIns="0" tIns="12700" rIns="0" bIns="0" rtlCol="0">
            <a:spAutoFit/>
          </a:bodyPr>
          <a:lstStyle/>
          <a:p>
            <a:pPr marL="12700" marR="5080" algn="just">
              <a:lnSpc>
                <a:spcPct val="100000"/>
              </a:lnSpc>
              <a:spcBef>
                <a:spcPts val="100"/>
              </a:spcBef>
            </a:pPr>
            <a:r>
              <a:rPr lang="en-US" sz="1200" dirty="0">
                <a:latin typeface="Tahoma"/>
                <a:cs typeface="Tahoma"/>
              </a:rPr>
              <a:t>	The RFM analysis is method to create segment of feature based on quantile criteria. For this chance, we tried to segment the SKUs into 3 segment based on scoring from R, F, and M. </a:t>
            </a:r>
          </a:p>
          <a:p>
            <a:pPr marL="12700" marR="5080" algn="just">
              <a:lnSpc>
                <a:spcPct val="100000"/>
              </a:lnSpc>
              <a:spcBef>
                <a:spcPts val="100"/>
              </a:spcBef>
            </a:pPr>
            <a:r>
              <a:rPr lang="en-US" sz="1200" dirty="0">
                <a:latin typeface="Tahoma"/>
                <a:cs typeface="Tahoma"/>
              </a:rPr>
              <a:t>	For the Frequency and Monetary, more higher the values will makes higher score (3). Different case for the Recency, the lower value will makes higher score (3). The difference is because in terms of Recency, the lower value is because the range between SKUs first buy and the next buy is more shorter. That means the customer repeat to buy the SKUs more often than the other SKUs. </a:t>
            </a:r>
          </a:p>
          <a:p>
            <a:pPr marL="12700" marR="5080" algn="just">
              <a:lnSpc>
                <a:spcPct val="100000"/>
              </a:lnSpc>
              <a:spcBef>
                <a:spcPts val="100"/>
              </a:spcBef>
            </a:pPr>
            <a:r>
              <a:rPr lang="en-US" sz="1200" dirty="0">
                <a:latin typeface="Tahoma"/>
                <a:cs typeface="Tahoma"/>
              </a:rPr>
              <a:t>	In terms of recency, we get rid the SKUs with 0 Recency value, because this means SKUs just bought once in the time of analysis so it will be not valid to analyze. And we get rid the Monetary value 0 or minus since it didn’t give any value for the company and we just could put these SKUs on the farthest shelf.</a:t>
            </a:r>
            <a:endParaRPr sz="1200" dirty="0">
              <a:latin typeface="Tahoma"/>
              <a:cs typeface="Tahoma"/>
            </a:endParaRPr>
          </a:p>
        </p:txBody>
      </p:sp>
    </p:spTree>
    <p:extLst>
      <p:ext uri="{BB962C8B-B14F-4D97-AF65-F5344CB8AC3E}">
        <p14:creationId xmlns:p14="http://schemas.microsoft.com/office/powerpoint/2010/main" val="194765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802" name="Google Shape;1802;p42"/>
          <p:cNvSpPr txBox="1">
            <a:spLocks noGrp="1"/>
          </p:cNvSpPr>
          <p:nvPr>
            <p:ph type="title" idx="4294967295"/>
          </p:nvPr>
        </p:nvSpPr>
        <p:spPr>
          <a:xfrm>
            <a:off x="2443830" y="245875"/>
            <a:ext cx="3932476" cy="47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b="1" dirty="0">
                <a:solidFill>
                  <a:srgbClr val="000000"/>
                </a:solidFill>
                <a:latin typeface="Fira Sans"/>
                <a:ea typeface="Fira Sans"/>
                <a:cs typeface="Fira Sans"/>
                <a:sym typeface="Fira Sans"/>
              </a:rPr>
              <a:t>RFM Characteristic per SKU</a:t>
            </a:r>
            <a:endParaRPr sz="2200" b="1" dirty="0">
              <a:solidFill>
                <a:srgbClr val="000000"/>
              </a:solidFill>
              <a:latin typeface="Fira Sans"/>
              <a:ea typeface="Fira Sans"/>
              <a:cs typeface="Fira Sans"/>
              <a:sym typeface="Fira Sans"/>
            </a:endParaRPr>
          </a:p>
        </p:txBody>
      </p:sp>
      <p:sp>
        <p:nvSpPr>
          <p:cNvPr id="6" name="Google Shape;1799;p42">
            <a:extLst>
              <a:ext uri="{FF2B5EF4-FFF2-40B4-BE49-F238E27FC236}">
                <a16:creationId xmlns:a16="http://schemas.microsoft.com/office/drawing/2014/main" id="{A34A0D3B-3740-50A1-75CB-54E30296D224}"/>
              </a:ext>
            </a:extLst>
          </p:cNvPr>
          <p:cNvSpPr txBox="1"/>
          <p:nvPr/>
        </p:nvSpPr>
        <p:spPr>
          <a:xfrm>
            <a:off x="4751614" y="898067"/>
            <a:ext cx="3682094" cy="1020537"/>
          </a:xfrm>
          <a:prstGeom prst="rect">
            <a:avLst/>
          </a:prstGeom>
          <a:noFill/>
          <a:ln>
            <a:noFill/>
          </a:ln>
        </p:spPr>
        <p:txBody>
          <a:bodyPr spcFirstLastPara="1" wrap="square" lIns="0" tIns="7150" rIns="0" bIns="0" anchor="ctr" anchorCtr="0">
            <a:noAutofit/>
          </a:bodyPr>
          <a:lstStyle/>
          <a:p>
            <a:pPr marL="0" marR="0" lvl="0" indent="0" algn="just" rtl="0">
              <a:lnSpc>
                <a:spcPct val="115000"/>
              </a:lnSpc>
              <a:spcBef>
                <a:spcPts val="0"/>
              </a:spcBef>
              <a:spcAft>
                <a:spcPts val="0"/>
              </a:spcAft>
              <a:buNone/>
            </a:pPr>
            <a:r>
              <a:rPr lang="en-US" sz="1000" i="0" dirty="0">
                <a:effectLst/>
                <a:latin typeface="+mj-lt"/>
              </a:rPr>
              <a:t>As we can see from the plot, there different characteristic in R,F,M of all SKUs. Sometimes the SKUs have one or two category with high score, while on the same time have low score on another category. After we create the conditions below :</a:t>
            </a:r>
          </a:p>
        </p:txBody>
      </p:sp>
      <p:pic>
        <p:nvPicPr>
          <p:cNvPr id="2050" name="Picture 2">
            <a:extLst>
              <a:ext uri="{FF2B5EF4-FFF2-40B4-BE49-F238E27FC236}">
                <a16:creationId xmlns:a16="http://schemas.microsoft.com/office/drawing/2014/main" id="{6E8667DE-F6A3-54AB-D640-90BEAFF562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38" y="898067"/>
            <a:ext cx="3714753" cy="3714753"/>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799;p42">
            <a:extLst>
              <a:ext uri="{FF2B5EF4-FFF2-40B4-BE49-F238E27FC236}">
                <a16:creationId xmlns:a16="http://schemas.microsoft.com/office/drawing/2014/main" id="{6129FFA8-C444-B497-7816-434E3CA39470}"/>
              </a:ext>
            </a:extLst>
          </p:cNvPr>
          <p:cNvSpPr txBox="1"/>
          <p:nvPr/>
        </p:nvSpPr>
        <p:spPr>
          <a:xfrm>
            <a:off x="4751614" y="1981196"/>
            <a:ext cx="3682094" cy="1020537"/>
          </a:xfrm>
          <a:prstGeom prst="rect">
            <a:avLst/>
          </a:prstGeom>
          <a:noFill/>
          <a:ln>
            <a:noFill/>
          </a:ln>
        </p:spPr>
        <p:txBody>
          <a:bodyPr spcFirstLastPara="1" wrap="square" lIns="0" tIns="7150" rIns="0" bIns="0" anchor="ctr" anchorCtr="0">
            <a:noAutofit/>
          </a:bodyPr>
          <a:lstStyle/>
          <a:p>
            <a:pPr marL="171450" marR="0" lvl="0" indent="-171450" algn="just" rtl="0">
              <a:lnSpc>
                <a:spcPct val="115000"/>
              </a:lnSpc>
              <a:spcBef>
                <a:spcPts val="0"/>
              </a:spcBef>
              <a:spcAft>
                <a:spcPts val="0"/>
              </a:spcAft>
              <a:buFont typeface="Arial" panose="020B0604020202020204" pitchFamily="34" charset="0"/>
              <a:buChar char="•"/>
            </a:pPr>
            <a:r>
              <a:rPr lang="en-US" sz="1100" b="1" i="0" dirty="0">
                <a:effectLst/>
                <a:latin typeface="+mj-lt"/>
              </a:rPr>
              <a:t>FAST </a:t>
            </a:r>
            <a:r>
              <a:rPr lang="en-US" sz="1100" i="0" dirty="0">
                <a:effectLst/>
                <a:latin typeface="+mj-lt"/>
              </a:rPr>
              <a:t>for SKU with RFM score 333, 233, 323, 332</a:t>
            </a:r>
          </a:p>
          <a:p>
            <a:pPr marL="171450" marR="0" lvl="0" indent="-171450" algn="just" rtl="0">
              <a:lnSpc>
                <a:spcPct val="115000"/>
              </a:lnSpc>
              <a:spcBef>
                <a:spcPts val="0"/>
              </a:spcBef>
              <a:spcAft>
                <a:spcPts val="0"/>
              </a:spcAft>
              <a:buFont typeface="Arial" panose="020B0604020202020204" pitchFamily="34" charset="0"/>
              <a:buChar char="•"/>
            </a:pPr>
            <a:r>
              <a:rPr lang="en-US" sz="1100" b="1" i="0" dirty="0">
                <a:effectLst/>
                <a:latin typeface="+mj-lt"/>
              </a:rPr>
              <a:t>MED </a:t>
            </a:r>
            <a:r>
              <a:rPr lang="en-US" sz="1100" i="0" dirty="0">
                <a:effectLst/>
                <a:latin typeface="+mj-lt"/>
              </a:rPr>
              <a:t>for SKU with RFM score 322, 232, 223, 331, 313, 133</a:t>
            </a:r>
          </a:p>
          <a:p>
            <a:pPr marL="171450" marR="0" lvl="0" indent="-171450" algn="just" rtl="0">
              <a:lnSpc>
                <a:spcPct val="115000"/>
              </a:lnSpc>
              <a:spcBef>
                <a:spcPts val="0"/>
              </a:spcBef>
              <a:spcAft>
                <a:spcPts val="0"/>
              </a:spcAft>
              <a:buFont typeface="Arial" panose="020B0604020202020204" pitchFamily="34" charset="0"/>
              <a:buChar char="•"/>
            </a:pPr>
            <a:r>
              <a:rPr lang="en-US" sz="1100" b="1" i="0" dirty="0">
                <a:effectLst/>
                <a:latin typeface="+mj-lt"/>
              </a:rPr>
              <a:t>SLOW</a:t>
            </a:r>
            <a:r>
              <a:rPr lang="en-US" sz="1100" i="0" dirty="0">
                <a:effectLst/>
                <a:latin typeface="+mj-lt"/>
              </a:rPr>
              <a:t> for SKU with RFM score </a:t>
            </a:r>
            <a:r>
              <a:rPr lang="en-US" sz="1100" i="0" dirty="0" err="1">
                <a:effectLst/>
                <a:latin typeface="+mj-lt"/>
              </a:rPr>
              <a:t>asidae</a:t>
            </a:r>
            <a:r>
              <a:rPr lang="en-US" sz="1100" i="0" dirty="0">
                <a:effectLst/>
                <a:latin typeface="+mj-lt"/>
              </a:rPr>
              <a:t> from FAST and MED</a:t>
            </a:r>
          </a:p>
        </p:txBody>
      </p:sp>
      <p:sp>
        <p:nvSpPr>
          <p:cNvPr id="4" name="Google Shape;1799;p42">
            <a:extLst>
              <a:ext uri="{FF2B5EF4-FFF2-40B4-BE49-F238E27FC236}">
                <a16:creationId xmlns:a16="http://schemas.microsoft.com/office/drawing/2014/main" id="{30262B37-44E7-1EC3-8318-8007DDA111DF}"/>
              </a:ext>
            </a:extLst>
          </p:cNvPr>
          <p:cNvSpPr txBox="1"/>
          <p:nvPr/>
        </p:nvSpPr>
        <p:spPr>
          <a:xfrm>
            <a:off x="4751614" y="3064325"/>
            <a:ext cx="3682094" cy="585111"/>
          </a:xfrm>
          <a:prstGeom prst="rect">
            <a:avLst/>
          </a:prstGeom>
          <a:noFill/>
          <a:ln>
            <a:noFill/>
          </a:ln>
        </p:spPr>
        <p:txBody>
          <a:bodyPr spcFirstLastPara="1" wrap="square" lIns="0" tIns="7150" rIns="0" bIns="0" anchor="ctr" anchorCtr="0">
            <a:noAutofit/>
          </a:bodyPr>
          <a:lstStyle/>
          <a:p>
            <a:pPr marR="0" lvl="0" algn="just" rtl="0">
              <a:lnSpc>
                <a:spcPct val="115000"/>
              </a:lnSpc>
              <a:spcBef>
                <a:spcPts val="0"/>
              </a:spcBef>
              <a:spcAft>
                <a:spcPts val="0"/>
              </a:spcAft>
            </a:pPr>
            <a:r>
              <a:rPr lang="en-US" sz="1000" i="0" dirty="0">
                <a:effectLst/>
                <a:latin typeface="+mj-lt"/>
              </a:rPr>
              <a:t>We get 20 FAST movement category SKUs, 15 MED movement category SKUs, and 79 SLOW movement category SKUs.</a:t>
            </a:r>
          </a:p>
        </p:txBody>
      </p:sp>
    </p:spTree>
    <p:extLst>
      <p:ext uri="{BB962C8B-B14F-4D97-AF65-F5344CB8AC3E}">
        <p14:creationId xmlns:p14="http://schemas.microsoft.com/office/powerpoint/2010/main" val="410818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42"/>
          <p:cNvSpPr/>
          <p:nvPr/>
        </p:nvSpPr>
        <p:spPr>
          <a:xfrm>
            <a:off x="1508878" y="833138"/>
            <a:ext cx="1716714" cy="3438070"/>
          </a:xfrm>
          <a:custGeom>
            <a:avLst/>
            <a:gdLst/>
            <a:ahLst/>
            <a:cxnLst/>
            <a:rect l="l" t="t" r="r" b="b"/>
            <a:pathLst>
              <a:path w="28839" h="57756" extrusionOk="0">
                <a:moveTo>
                  <a:pt x="1" y="1"/>
                </a:moveTo>
                <a:lnTo>
                  <a:pt x="1" y="57756"/>
                </a:lnTo>
                <a:cubicBezTo>
                  <a:pt x="2575" y="57756"/>
                  <a:pt x="5031" y="57399"/>
                  <a:pt x="7408" y="56766"/>
                </a:cubicBezTo>
                <a:cubicBezTo>
                  <a:pt x="9904" y="56132"/>
                  <a:pt x="12162" y="55142"/>
                  <a:pt x="14340" y="53914"/>
                </a:cubicBezTo>
                <a:cubicBezTo>
                  <a:pt x="16519" y="52646"/>
                  <a:pt x="18500" y="51141"/>
                  <a:pt x="20282" y="49358"/>
                </a:cubicBezTo>
                <a:cubicBezTo>
                  <a:pt x="22065" y="47576"/>
                  <a:pt x="23610" y="45595"/>
                  <a:pt x="24877" y="43416"/>
                </a:cubicBezTo>
                <a:cubicBezTo>
                  <a:pt x="26145" y="41277"/>
                  <a:pt x="27135" y="38940"/>
                  <a:pt x="27808" y="36484"/>
                </a:cubicBezTo>
                <a:cubicBezTo>
                  <a:pt x="28442" y="34107"/>
                  <a:pt x="28799" y="31612"/>
                  <a:pt x="28838" y="28997"/>
                </a:cubicBezTo>
                <a:lnTo>
                  <a:pt x="28838" y="28839"/>
                </a:lnTo>
                <a:cubicBezTo>
                  <a:pt x="28838" y="26304"/>
                  <a:pt x="28522" y="23887"/>
                  <a:pt x="27888" y="21511"/>
                </a:cubicBezTo>
                <a:cubicBezTo>
                  <a:pt x="27254" y="19015"/>
                  <a:pt x="26264" y="16717"/>
                  <a:pt x="25036" y="14539"/>
                </a:cubicBezTo>
                <a:cubicBezTo>
                  <a:pt x="23808" y="12360"/>
                  <a:pt x="22223" y="10300"/>
                  <a:pt x="20480" y="8518"/>
                </a:cubicBezTo>
                <a:cubicBezTo>
                  <a:pt x="18698" y="6735"/>
                  <a:pt x="16717" y="5151"/>
                  <a:pt x="14499" y="3923"/>
                </a:cubicBezTo>
                <a:cubicBezTo>
                  <a:pt x="12320" y="2695"/>
                  <a:pt x="9983" y="1704"/>
                  <a:pt x="7527" y="991"/>
                </a:cubicBezTo>
                <a:cubicBezTo>
                  <a:pt x="5150" y="357"/>
                  <a:pt x="2615"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p:cNvSpPr/>
          <p:nvPr/>
        </p:nvSpPr>
        <p:spPr>
          <a:xfrm>
            <a:off x="3690098" y="3363382"/>
            <a:ext cx="2254306" cy="797073"/>
          </a:xfrm>
          <a:custGeom>
            <a:avLst/>
            <a:gdLst/>
            <a:ahLst/>
            <a:cxnLst/>
            <a:rect l="l" t="t" r="r" b="b"/>
            <a:pathLst>
              <a:path w="37870" h="13390" extrusionOk="0">
                <a:moveTo>
                  <a:pt x="4001" y="0"/>
                </a:moveTo>
                <a:lnTo>
                  <a:pt x="0" y="6695"/>
                </a:lnTo>
                <a:lnTo>
                  <a:pt x="4001" y="13389"/>
                </a:lnTo>
                <a:lnTo>
                  <a:pt x="31175" y="13389"/>
                </a:lnTo>
                <a:cubicBezTo>
                  <a:pt x="34859" y="13389"/>
                  <a:pt x="37869" y="10418"/>
                  <a:pt x="37869" y="6695"/>
                </a:cubicBezTo>
                <a:cubicBezTo>
                  <a:pt x="37869" y="3011"/>
                  <a:pt x="34898" y="0"/>
                  <a:pt x="31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p:cNvSpPr/>
          <p:nvPr/>
        </p:nvSpPr>
        <p:spPr>
          <a:xfrm>
            <a:off x="2093680" y="3669892"/>
            <a:ext cx="1886486" cy="136854"/>
          </a:xfrm>
          <a:custGeom>
            <a:avLst/>
            <a:gdLst/>
            <a:ahLst/>
            <a:cxnLst/>
            <a:rect l="l" t="t" r="r" b="b"/>
            <a:pathLst>
              <a:path w="31691" h="2299" extrusionOk="0">
                <a:moveTo>
                  <a:pt x="1149" y="1"/>
                </a:moveTo>
                <a:cubicBezTo>
                  <a:pt x="515" y="1"/>
                  <a:pt x="1" y="555"/>
                  <a:pt x="1" y="1150"/>
                </a:cubicBezTo>
                <a:cubicBezTo>
                  <a:pt x="1" y="1783"/>
                  <a:pt x="555" y="2298"/>
                  <a:pt x="1149" y="2298"/>
                </a:cubicBezTo>
                <a:lnTo>
                  <a:pt x="30502" y="2298"/>
                </a:lnTo>
                <a:cubicBezTo>
                  <a:pt x="31175" y="2298"/>
                  <a:pt x="31651" y="1744"/>
                  <a:pt x="31651" y="1150"/>
                </a:cubicBezTo>
                <a:cubicBezTo>
                  <a:pt x="31690" y="555"/>
                  <a:pt x="31175" y="1"/>
                  <a:pt x="30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p:cNvSpPr/>
          <p:nvPr/>
        </p:nvSpPr>
        <p:spPr>
          <a:xfrm>
            <a:off x="3690098" y="941658"/>
            <a:ext cx="2254306" cy="794692"/>
          </a:xfrm>
          <a:custGeom>
            <a:avLst/>
            <a:gdLst/>
            <a:ahLst/>
            <a:cxnLst/>
            <a:rect l="l" t="t" r="r" b="b"/>
            <a:pathLst>
              <a:path w="37870" h="13350" extrusionOk="0">
                <a:moveTo>
                  <a:pt x="4001" y="0"/>
                </a:moveTo>
                <a:lnTo>
                  <a:pt x="0" y="6655"/>
                </a:lnTo>
                <a:lnTo>
                  <a:pt x="4001" y="13350"/>
                </a:lnTo>
                <a:lnTo>
                  <a:pt x="31175" y="13350"/>
                </a:lnTo>
                <a:cubicBezTo>
                  <a:pt x="34859" y="13350"/>
                  <a:pt x="37869" y="10379"/>
                  <a:pt x="37869" y="6655"/>
                </a:cubicBezTo>
                <a:cubicBezTo>
                  <a:pt x="37869" y="3011"/>
                  <a:pt x="34898" y="0"/>
                  <a:pt x="311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p:cNvSpPr/>
          <p:nvPr/>
        </p:nvSpPr>
        <p:spPr>
          <a:xfrm>
            <a:off x="2093680" y="1267039"/>
            <a:ext cx="1886486" cy="136854"/>
          </a:xfrm>
          <a:custGeom>
            <a:avLst/>
            <a:gdLst/>
            <a:ahLst/>
            <a:cxnLst/>
            <a:rect l="l" t="t" r="r" b="b"/>
            <a:pathLst>
              <a:path w="31691" h="2299" extrusionOk="0">
                <a:moveTo>
                  <a:pt x="1149" y="1"/>
                </a:moveTo>
                <a:cubicBezTo>
                  <a:pt x="515" y="1"/>
                  <a:pt x="1" y="555"/>
                  <a:pt x="1" y="1149"/>
                </a:cubicBezTo>
                <a:cubicBezTo>
                  <a:pt x="1" y="1783"/>
                  <a:pt x="555" y="2298"/>
                  <a:pt x="1149" y="2298"/>
                </a:cubicBezTo>
                <a:lnTo>
                  <a:pt x="30502" y="2298"/>
                </a:lnTo>
                <a:cubicBezTo>
                  <a:pt x="31175" y="2298"/>
                  <a:pt x="31651" y="1744"/>
                  <a:pt x="31651" y="1149"/>
                </a:cubicBezTo>
                <a:cubicBezTo>
                  <a:pt x="31690" y="555"/>
                  <a:pt x="31175" y="1"/>
                  <a:pt x="305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p:cNvSpPr/>
          <p:nvPr/>
        </p:nvSpPr>
        <p:spPr>
          <a:xfrm>
            <a:off x="3690098" y="2115970"/>
            <a:ext cx="2254306" cy="797073"/>
          </a:xfrm>
          <a:custGeom>
            <a:avLst/>
            <a:gdLst/>
            <a:ahLst/>
            <a:cxnLst/>
            <a:rect l="l" t="t" r="r" b="b"/>
            <a:pathLst>
              <a:path w="37870" h="13390" extrusionOk="0">
                <a:moveTo>
                  <a:pt x="4001" y="0"/>
                </a:moveTo>
                <a:lnTo>
                  <a:pt x="0" y="6695"/>
                </a:lnTo>
                <a:lnTo>
                  <a:pt x="4001" y="13389"/>
                </a:lnTo>
                <a:lnTo>
                  <a:pt x="31175" y="13389"/>
                </a:lnTo>
                <a:cubicBezTo>
                  <a:pt x="34859" y="13389"/>
                  <a:pt x="37869" y="10418"/>
                  <a:pt x="37869" y="6695"/>
                </a:cubicBezTo>
                <a:cubicBezTo>
                  <a:pt x="37869" y="3050"/>
                  <a:pt x="34898" y="0"/>
                  <a:pt x="311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p:cNvSpPr/>
          <p:nvPr/>
        </p:nvSpPr>
        <p:spPr>
          <a:xfrm>
            <a:off x="2093680" y="2450816"/>
            <a:ext cx="1886486" cy="134473"/>
          </a:xfrm>
          <a:custGeom>
            <a:avLst/>
            <a:gdLst/>
            <a:ahLst/>
            <a:cxnLst/>
            <a:rect l="l" t="t" r="r" b="b"/>
            <a:pathLst>
              <a:path w="31691" h="2259" extrusionOk="0">
                <a:moveTo>
                  <a:pt x="1149" y="0"/>
                </a:moveTo>
                <a:cubicBezTo>
                  <a:pt x="515" y="0"/>
                  <a:pt x="1" y="515"/>
                  <a:pt x="1" y="1109"/>
                </a:cubicBezTo>
                <a:cubicBezTo>
                  <a:pt x="1" y="1783"/>
                  <a:pt x="555" y="2258"/>
                  <a:pt x="1149" y="2258"/>
                </a:cubicBezTo>
                <a:lnTo>
                  <a:pt x="30502" y="2258"/>
                </a:lnTo>
                <a:cubicBezTo>
                  <a:pt x="31175" y="2258"/>
                  <a:pt x="31651" y="1703"/>
                  <a:pt x="31651" y="1109"/>
                </a:cubicBezTo>
                <a:cubicBezTo>
                  <a:pt x="31690" y="515"/>
                  <a:pt x="31175" y="0"/>
                  <a:pt x="305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p:cNvSpPr/>
          <p:nvPr/>
        </p:nvSpPr>
        <p:spPr>
          <a:xfrm>
            <a:off x="1508878" y="2563979"/>
            <a:ext cx="1278115" cy="1471460"/>
          </a:xfrm>
          <a:custGeom>
            <a:avLst/>
            <a:gdLst/>
            <a:ahLst/>
            <a:cxnLst/>
            <a:rect l="l" t="t" r="r" b="b"/>
            <a:pathLst>
              <a:path w="21471" h="24719" extrusionOk="0">
                <a:moveTo>
                  <a:pt x="1" y="1"/>
                </a:moveTo>
                <a:lnTo>
                  <a:pt x="1" y="2140"/>
                </a:lnTo>
                <a:lnTo>
                  <a:pt x="1" y="24719"/>
                </a:lnTo>
                <a:cubicBezTo>
                  <a:pt x="2219" y="24719"/>
                  <a:pt x="4318" y="24441"/>
                  <a:pt x="6378" y="23887"/>
                </a:cubicBezTo>
                <a:cubicBezTo>
                  <a:pt x="8517" y="23332"/>
                  <a:pt x="10498" y="22500"/>
                  <a:pt x="12360" y="21391"/>
                </a:cubicBezTo>
                <a:cubicBezTo>
                  <a:pt x="14261" y="20322"/>
                  <a:pt x="15964" y="18975"/>
                  <a:pt x="17509" y="17509"/>
                </a:cubicBezTo>
                <a:cubicBezTo>
                  <a:pt x="19054" y="15964"/>
                  <a:pt x="20401" y="14261"/>
                  <a:pt x="21471" y="12399"/>
                </a:cubicBez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p:cNvSpPr/>
          <p:nvPr/>
        </p:nvSpPr>
        <p:spPr>
          <a:xfrm>
            <a:off x="1508878" y="1821186"/>
            <a:ext cx="1480925" cy="1480925"/>
          </a:xfrm>
          <a:custGeom>
            <a:avLst/>
            <a:gdLst/>
            <a:ahLst/>
            <a:cxnLst/>
            <a:rect l="l" t="t" r="r" b="b"/>
            <a:pathLst>
              <a:path w="24878" h="24878" extrusionOk="0">
                <a:moveTo>
                  <a:pt x="21589" y="1"/>
                </a:moveTo>
                <a:lnTo>
                  <a:pt x="1" y="12479"/>
                </a:lnTo>
                <a:lnTo>
                  <a:pt x="21471" y="24877"/>
                </a:lnTo>
                <a:cubicBezTo>
                  <a:pt x="22580" y="23055"/>
                  <a:pt x="23412" y="20995"/>
                  <a:pt x="24006" y="18856"/>
                </a:cubicBezTo>
                <a:cubicBezTo>
                  <a:pt x="24560" y="16836"/>
                  <a:pt x="24838" y="14657"/>
                  <a:pt x="24877" y="12439"/>
                </a:cubicBezTo>
                <a:lnTo>
                  <a:pt x="24877" y="12280"/>
                </a:lnTo>
                <a:cubicBezTo>
                  <a:pt x="24877" y="10181"/>
                  <a:pt x="24600" y="8042"/>
                  <a:pt x="24045" y="6061"/>
                </a:cubicBezTo>
                <a:cubicBezTo>
                  <a:pt x="23491" y="3922"/>
                  <a:pt x="22659" y="1902"/>
                  <a:pt x="21589" y="1"/>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p:cNvSpPr/>
          <p:nvPr/>
        </p:nvSpPr>
        <p:spPr>
          <a:xfrm>
            <a:off x="1506557" y="1073691"/>
            <a:ext cx="1287520" cy="1487949"/>
          </a:xfrm>
          <a:custGeom>
            <a:avLst/>
            <a:gdLst/>
            <a:ahLst/>
            <a:cxnLst/>
            <a:rect l="l" t="t" r="r" b="b"/>
            <a:pathLst>
              <a:path w="21629" h="24996" extrusionOk="0">
                <a:moveTo>
                  <a:pt x="0" y="0"/>
                </a:moveTo>
                <a:lnTo>
                  <a:pt x="0" y="24996"/>
                </a:lnTo>
                <a:lnTo>
                  <a:pt x="21628" y="12518"/>
                </a:lnTo>
                <a:cubicBezTo>
                  <a:pt x="20559" y="10696"/>
                  <a:pt x="19252" y="8913"/>
                  <a:pt x="17707" y="7368"/>
                </a:cubicBezTo>
                <a:cubicBezTo>
                  <a:pt x="16162" y="5823"/>
                  <a:pt x="14419" y="4477"/>
                  <a:pt x="12557" y="3367"/>
                </a:cubicBezTo>
                <a:cubicBezTo>
                  <a:pt x="10656" y="2258"/>
                  <a:pt x="8636" y="1426"/>
                  <a:pt x="6496" y="832"/>
                </a:cubicBezTo>
                <a:cubicBezTo>
                  <a:pt x="4437" y="278"/>
                  <a:pt x="2298" y="0"/>
                  <a:pt x="0" y="0"/>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p:cNvSpPr/>
          <p:nvPr/>
        </p:nvSpPr>
        <p:spPr>
          <a:xfrm>
            <a:off x="457200" y="1597182"/>
            <a:ext cx="2167099" cy="1976075"/>
          </a:xfrm>
          <a:custGeom>
            <a:avLst/>
            <a:gdLst/>
            <a:ahLst/>
            <a:cxnLst/>
            <a:rect l="l" t="t" r="r" b="b"/>
            <a:pathLst>
              <a:path w="36405" h="33196" extrusionOk="0">
                <a:moveTo>
                  <a:pt x="18207" y="0"/>
                </a:moveTo>
                <a:cubicBezTo>
                  <a:pt x="13964" y="0"/>
                  <a:pt x="9725" y="1625"/>
                  <a:pt x="6497" y="4873"/>
                </a:cubicBezTo>
                <a:cubicBezTo>
                  <a:pt x="1" y="11330"/>
                  <a:pt x="1" y="21827"/>
                  <a:pt x="6497" y="28323"/>
                </a:cubicBezTo>
                <a:cubicBezTo>
                  <a:pt x="9725" y="31572"/>
                  <a:pt x="13964" y="33196"/>
                  <a:pt x="18207" y="33196"/>
                </a:cubicBezTo>
                <a:cubicBezTo>
                  <a:pt x="22451" y="33196"/>
                  <a:pt x="26699" y="31572"/>
                  <a:pt x="29947" y="28323"/>
                </a:cubicBezTo>
                <a:cubicBezTo>
                  <a:pt x="36404" y="21827"/>
                  <a:pt x="36404" y="11330"/>
                  <a:pt x="29947" y="4873"/>
                </a:cubicBezTo>
                <a:cubicBezTo>
                  <a:pt x="26699" y="1625"/>
                  <a:pt x="22451" y="0"/>
                  <a:pt x="1820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p:cNvSpPr txBox="1"/>
          <p:nvPr/>
        </p:nvSpPr>
        <p:spPr>
          <a:xfrm>
            <a:off x="884200" y="2110289"/>
            <a:ext cx="1313100" cy="860759"/>
          </a:xfrm>
          <a:prstGeom prst="rect">
            <a:avLst/>
          </a:prstGeom>
          <a:noFill/>
          <a:ln>
            <a:noFill/>
          </a:ln>
        </p:spPr>
        <p:txBody>
          <a:bodyPr spcFirstLastPara="1" wrap="square" lIns="0" tIns="8225" rIns="0" bIns="0" anchor="t" anchorCtr="0">
            <a:noAutofit/>
          </a:bodyPr>
          <a:lstStyle/>
          <a:p>
            <a:pPr marL="0" marR="0" lvl="0" indent="0" algn="ctr" rtl="0">
              <a:lnSpc>
                <a:spcPct val="100000"/>
              </a:lnSpc>
              <a:spcBef>
                <a:spcPts val="0"/>
              </a:spcBef>
              <a:spcAft>
                <a:spcPts val="0"/>
              </a:spcAft>
              <a:buNone/>
            </a:pPr>
            <a:r>
              <a:rPr lang="en" sz="1900" dirty="0">
                <a:solidFill>
                  <a:schemeClr val="dk2"/>
                </a:solidFill>
                <a:latin typeface="Fira Sans Medium"/>
                <a:ea typeface="Fira Sans Medium"/>
                <a:cs typeface="Fira Sans Medium"/>
                <a:sym typeface="Fira Sans Medium"/>
              </a:rPr>
              <a:t>RFM</a:t>
            </a:r>
          </a:p>
          <a:p>
            <a:pPr marL="0" marR="0" lvl="0" indent="0" algn="ctr" rtl="0">
              <a:lnSpc>
                <a:spcPct val="100000"/>
              </a:lnSpc>
              <a:spcBef>
                <a:spcPts val="0"/>
              </a:spcBef>
              <a:spcAft>
                <a:spcPts val="0"/>
              </a:spcAft>
              <a:buNone/>
            </a:pPr>
            <a:r>
              <a:rPr lang="en" sz="1900" dirty="0">
                <a:solidFill>
                  <a:schemeClr val="dk2"/>
                </a:solidFill>
                <a:latin typeface="Fira Sans Medium"/>
                <a:ea typeface="Fira Sans Medium"/>
                <a:cs typeface="Fira Sans Medium"/>
                <a:sym typeface="Fira Sans Medium"/>
              </a:rPr>
              <a:t>Category Movement</a:t>
            </a:r>
            <a:endParaRPr sz="1900" dirty="0">
              <a:solidFill>
                <a:schemeClr val="dk2"/>
              </a:solidFill>
              <a:latin typeface="Fira Sans Medium"/>
              <a:ea typeface="Fira Sans Medium"/>
              <a:cs typeface="Fira Sans Medium"/>
              <a:sym typeface="Fira Sans Medium"/>
            </a:endParaRPr>
          </a:p>
        </p:txBody>
      </p:sp>
      <p:sp>
        <p:nvSpPr>
          <p:cNvPr id="1796" name="Google Shape;1796;p42"/>
          <p:cNvSpPr txBox="1"/>
          <p:nvPr/>
        </p:nvSpPr>
        <p:spPr>
          <a:xfrm>
            <a:off x="4065334" y="973697"/>
            <a:ext cx="1657500" cy="762600"/>
          </a:xfrm>
          <a:prstGeom prst="rect">
            <a:avLst/>
          </a:prstGeom>
          <a:noFill/>
          <a:ln>
            <a:noFill/>
          </a:ln>
        </p:spPr>
        <p:txBody>
          <a:bodyPr spcFirstLastPara="1" wrap="square" lIns="0" tIns="7150" rIns="0" bIns="0" anchor="ctr" anchorCtr="0">
            <a:noAutofit/>
          </a:bodyPr>
          <a:lstStyle/>
          <a:p>
            <a:pPr marL="0" marR="0" lvl="0" indent="0" algn="l" rtl="0">
              <a:lnSpc>
                <a:spcPct val="115000"/>
              </a:lnSpc>
              <a:spcBef>
                <a:spcPts val="300"/>
              </a:spcBef>
              <a:spcAft>
                <a:spcPts val="0"/>
              </a:spcAft>
              <a:buNone/>
            </a:pPr>
            <a:r>
              <a:rPr lang="en" sz="2700" b="1" dirty="0">
                <a:solidFill>
                  <a:srgbClr val="FFFFFF"/>
                </a:solidFill>
                <a:latin typeface="Fira Sans"/>
                <a:ea typeface="Fira Sans"/>
                <a:cs typeface="Fira Sans"/>
                <a:sym typeface="Fira Sans"/>
              </a:rPr>
              <a:t>FAST</a:t>
            </a:r>
            <a:endParaRPr sz="3100" dirty="0">
              <a:solidFill>
                <a:srgbClr val="FFFFFF"/>
              </a:solidFill>
              <a:latin typeface="Fira Sans"/>
              <a:ea typeface="Fira Sans"/>
              <a:cs typeface="Fira Sans"/>
              <a:sym typeface="Fira Sans"/>
            </a:endParaRPr>
          </a:p>
        </p:txBody>
      </p:sp>
      <p:sp>
        <p:nvSpPr>
          <p:cNvPr id="1797" name="Google Shape;1797;p42"/>
          <p:cNvSpPr txBox="1"/>
          <p:nvPr/>
        </p:nvSpPr>
        <p:spPr>
          <a:xfrm>
            <a:off x="4065334" y="2134133"/>
            <a:ext cx="1657500" cy="762600"/>
          </a:xfrm>
          <a:prstGeom prst="rect">
            <a:avLst/>
          </a:prstGeom>
          <a:noFill/>
          <a:ln>
            <a:noFill/>
          </a:ln>
        </p:spPr>
        <p:txBody>
          <a:bodyPr spcFirstLastPara="1" wrap="square" lIns="0" tIns="7150" rIns="0" bIns="0" anchor="ctr" anchorCtr="0">
            <a:noAutofit/>
          </a:bodyPr>
          <a:lstStyle/>
          <a:p>
            <a:pPr marL="0" marR="0" lvl="0" indent="0" algn="l" rtl="0">
              <a:lnSpc>
                <a:spcPct val="115000"/>
              </a:lnSpc>
              <a:spcBef>
                <a:spcPts val="300"/>
              </a:spcBef>
              <a:spcAft>
                <a:spcPts val="0"/>
              </a:spcAft>
              <a:buNone/>
            </a:pPr>
            <a:r>
              <a:rPr lang="en" sz="2700" b="1" dirty="0">
                <a:solidFill>
                  <a:srgbClr val="FFFFFF"/>
                </a:solidFill>
                <a:latin typeface="Fira Sans"/>
                <a:ea typeface="Fira Sans"/>
                <a:cs typeface="Fira Sans"/>
                <a:sym typeface="Fira Sans"/>
              </a:rPr>
              <a:t>MED</a:t>
            </a:r>
            <a:endParaRPr sz="3100" dirty="0">
              <a:solidFill>
                <a:srgbClr val="FFFFFF"/>
              </a:solidFill>
              <a:latin typeface="Fira Sans"/>
              <a:ea typeface="Fira Sans"/>
              <a:cs typeface="Fira Sans"/>
              <a:sym typeface="Fira Sans"/>
            </a:endParaRPr>
          </a:p>
        </p:txBody>
      </p:sp>
      <p:sp>
        <p:nvSpPr>
          <p:cNvPr id="1798" name="Google Shape;1798;p42"/>
          <p:cNvSpPr txBox="1"/>
          <p:nvPr/>
        </p:nvSpPr>
        <p:spPr>
          <a:xfrm>
            <a:off x="4065334" y="3380601"/>
            <a:ext cx="1657500" cy="762600"/>
          </a:xfrm>
          <a:prstGeom prst="rect">
            <a:avLst/>
          </a:prstGeom>
          <a:noFill/>
          <a:ln>
            <a:noFill/>
          </a:ln>
        </p:spPr>
        <p:txBody>
          <a:bodyPr spcFirstLastPara="1" wrap="square" lIns="0" tIns="7150" rIns="0" bIns="0" anchor="ctr" anchorCtr="0">
            <a:noAutofit/>
          </a:bodyPr>
          <a:lstStyle/>
          <a:p>
            <a:pPr marL="0" marR="0" lvl="0" indent="0" algn="l" rtl="0">
              <a:lnSpc>
                <a:spcPct val="115000"/>
              </a:lnSpc>
              <a:spcBef>
                <a:spcPts val="300"/>
              </a:spcBef>
              <a:spcAft>
                <a:spcPts val="0"/>
              </a:spcAft>
              <a:buNone/>
            </a:pPr>
            <a:r>
              <a:rPr lang="en" sz="2700" b="1" dirty="0">
                <a:solidFill>
                  <a:srgbClr val="FFFFFF"/>
                </a:solidFill>
                <a:latin typeface="Fira Sans"/>
                <a:ea typeface="Fira Sans"/>
                <a:cs typeface="Fira Sans"/>
                <a:sym typeface="Fira Sans"/>
              </a:rPr>
              <a:t>SLOW</a:t>
            </a:r>
            <a:endParaRPr sz="3100" dirty="0">
              <a:solidFill>
                <a:srgbClr val="FFFFFF"/>
              </a:solidFill>
              <a:latin typeface="Fira Sans"/>
              <a:ea typeface="Fira Sans"/>
              <a:cs typeface="Fira Sans"/>
              <a:sym typeface="Fira Sans"/>
            </a:endParaRPr>
          </a:p>
        </p:txBody>
      </p:sp>
      <p:sp>
        <p:nvSpPr>
          <p:cNvPr id="1799" name="Google Shape;1799;p42"/>
          <p:cNvSpPr txBox="1"/>
          <p:nvPr/>
        </p:nvSpPr>
        <p:spPr>
          <a:xfrm>
            <a:off x="6162525" y="941658"/>
            <a:ext cx="1600200" cy="649200"/>
          </a:xfrm>
          <a:prstGeom prst="rect">
            <a:avLst/>
          </a:prstGeom>
          <a:noFill/>
          <a:ln>
            <a:noFill/>
          </a:ln>
        </p:spPr>
        <p:txBody>
          <a:bodyPr spcFirstLastPara="1" wrap="square" lIns="0" tIns="7150" rIns="0" bIns="0" anchor="ctr" anchorCtr="0">
            <a:noAutofit/>
          </a:bodyPr>
          <a:lstStyle/>
          <a:p>
            <a:pPr marL="0" marR="0" lvl="0" indent="0" algn="l" rtl="0">
              <a:lnSpc>
                <a:spcPct val="115000"/>
              </a:lnSpc>
              <a:spcBef>
                <a:spcPts val="0"/>
              </a:spcBef>
              <a:spcAft>
                <a:spcPts val="0"/>
              </a:spcAft>
              <a:buNone/>
            </a:pPr>
            <a:r>
              <a:rPr lang="da-DK" sz="1200" dirty="0">
                <a:solidFill>
                  <a:srgbClr val="040000"/>
                </a:solidFill>
                <a:latin typeface="Fira Sans"/>
                <a:ea typeface="Fira Sans"/>
                <a:cs typeface="Fira Sans"/>
                <a:sym typeface="Fira Sans"/>
              </a:rPr>
              <a:t>FAST for SKU with RFM score 333, 233, 323, 332</a:t>
            </a:r>
            <a:endParaRPr sz="1200" dirty="0">
              <a:latin typeface="Fira Sans"/>
              <a:ea typeface="Fira Sans"/>
              <a:cs typeface="Fira Sans"/>
              <a:sym typeface="Fira Sans"/>
            </a:endParaRPr>
          </a:p>
        </p:txBody>
      </p:sp>
      <p:sp>
        <p:nvSpPr>
          <p:cNvPr id="1800" name="Google Shape;1800;p42"/>
          <p:cNvSpPr txBox="1"/>
          <p:nvPr/>
        </p:nvSpPr>
        <p:spPr>
          <a:xfrm>
            <a:off x="6162532" y="2235508"/>
            <a:ext cx="1600200" cy="652200"/>
          </a:xfrm>
          <a:prstGeom prst="rect">
            <a:avLst/>
          </a:prstGeom>
          <a:noFill/>
          <a:ln>
            <a:noFill/>
          </a:ln>
        </p:spPr>
        <p:txBody>
          <a:bodyPr spcFirstLastPara="1" wrap="square" lIns="0" tIns="7150" rIns="0" bIns="0" anchor="ctr" anchorCtr="0">
            <a:noAutofit/>
          </a:bodyPr>
          <a:lstStyle/>
          <a:p>
            <a:pPr marL="0" marR="0" lvl="0" indent="0" algn="l" rtl="0">
              <a:lnSpc>
                <a:spcPct val="115000"/>
              </a:lnSpc>
              <a:spcBef>
                <a:spcPts val="0"/>
              </a:spcBef>
              <a:spcAft>
                <a:spcPts val="0"/>
              </a:spcAft>
              <a:buNone/>
            </a:pPr>
            <a:r>
              <a:rPr lang="da-DK" sz="1200" dirty="0">
                <a:solidFill>
                  <a:srgbClr val="040000"/>
                </a:solidFill>
                <a:latin typeface="Fira Sans"/>
                <a:ea typeface="Fira Sans"/>
                <a:cs typeface="Fira Sans"/>
                <a:sym typeface="Fira Sans"/>
              </a:rPr>
              <a:t>MED for SKU with RFM score 322, 232, 223, 331, 313, 133</a:t>
            </a:r>
            <a:endParaRPr sz="1200" dirty="0">
              <a:latin typeface="Fira Sans"/>
              <a:ea typeface="Fira Sans"/>
              <a:cs typeface="Fira Sans"/>
              <a:sym typeface="Fira Sans"/>
            </a:endParaRPr>
          </a:p>
        </p:txBody>
      </p:sp>
      <p:sp>
        <p:nvSpPr>
          <p:cNvPr id="1801" name="Google Shape;1801;p42"/>
          <p:cNvSpPr txBox="1"/>
          <p:nvPr/>
        </p:nvSpPr>
        <p:spPr>
          <a:xfrm>
            <a:off x="6162532" y="3502485"/>
            <a:ext cx="1602600" cy="652200"/>
          </a:xfrm>
          <a:prstGeom prst="rect">
            <a:avLst/>
          </a:prstGeom>
          <a:noFill/>
          <a:ln>
            <a:noFill/>
          </a:ln>
        </p:spPr>
        <p:txBody>
          <a:bodyPr spcFirstLastPara="1" wrap="square" lIns="0" tIns="7150" rIns="0" bIns="0" anchor="ctr" anchorCtr="0">
            <a:noAutofit/>
          </a:bodyPr>
          <a:lstStyle/>
          <a:p>
            <a:pPr marL="0" marR="0" lvl="0" indent="0" algn="l" rtl="0">
              <a:lnSpc>
                <a:spcPct val="115000"/>
              </a:lnSpc>
              <a:spcBef>
                <a:spcPts val="0"/>
              </a:spcBef>
              <a:spcAft>
                <a:spcPts val="0"/>
              </a:spcAft>
              <a:buNone/>
            </a:pPr>
            <a:r>
              <a:rPr lang="en-US" sz="1200" dirty="0">
                <a:solidFill>
                  <a:srgbClr val="040000"/>
                </a:solidFill>
                <a:latin typeface="Fira Sans"/>
                <a:ea typeface="Fira Sans"/>
                <a:cs typeface="Fira Sans"/>
                <a:sym typeface="Fira Sans"/>
              </a:rPr>
              <a:t>SLOW for SKU with RFM score aside from FAST and MED</a:t>
            </a:r>
            <a:endParaRPr sz="1200" dirty="0">
              <a:solidFill>
                <a:srgbClr val="040000"/>
              </a:solidFill>
              <a:latin typeface="Fira Sans"/>
              <a:ea typeface="Fira Sans"/>
              <a:cs typeface="Fira Sans"/>
              <a:sym typeface="Fira Sans"/>
            </a:endParaRPr>
          </a:p>
        </p:txBody>
      </p:sp>
      <p:sp>
        <p:nvSpPr>
          <p:cNvPr id="1802" name="Google Shape;1802;p42"/>
          <p:cNvSpPr txBox="1">
            <a:spLocks noGrp="1"/>
          </p:cNvSpPr>
          <p:nvPr>
            <p:ph type="title" idx="4294967295"/>
          </p:nvPr>
        </p:nvSpPr>
        <p:spPr>
          <a:xfrm>
            <a:off x="361938" y="245875"/>
            <a:ext cx="3444300" cy="4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b="1" dirty="0">
                <a:solidFill>
                  <a:srgbClr val="000000"/>
                </a:solidFill>
                <a:latin typeface="Fira Sans"/>
                <a:ea typeface="Fira Sans"/>
                <a:cs typeface="Fira Sans"/>
                <a:sym typeface="Fira Sans"/>
              </a:rPr>
              <a:t>R</a:t>
            </a:r>
            <a:r>
              <a:rPr lang="en" sz="2200" b="1" dirty="0">
                <a:solidFill>
                  <a:srgbClr val="000000"/>
                </a:solidFill>
                <a:latin typeface="Fira Sans"/>
                <a:ea typeface="Fira Sans"/>
                <a:cs typeface="Fira Sans"/>
                <a:sym typeface="Fira Sans"/>
              </a:rPr>
              <a:t>FM Output</a:t>
            </a:r>
            <a:endParaRPr sz="2200" b="1" dirty="0">
              <a:solidFill>
                <a:srgbClr val="000000"/>
              </a:solidFill>
              <a:latin typeface="Fira Sans"/>
              <a:ea typeface="Fira Sans"/>
              <a:cs typeface="Fira Sans"/>
              <a:sym typeface="Fira Sans"/>
            </a:endParaRPr>
          </a:p>
        </p:txBody>
      </p:sp>
    </p:spTree>
    <p:extLst>
      <p:ext uri="{BB962C8B-B14F-4D97-AF65-F5344CB8AC3E}">
        <p14:creationId xmlns:p14="http://schemas.microsoft.com/office/powerpoint/2010/main" val="310733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802" name="Google Shape;1802;p42"/>
          <p:cNvSpPr txBox="1">
            <a:spLocks noGrp="1"/>
          </p:cNvSpPr>
          <p:nvPr>
            <p:ph type="title" idx="4294967295"/>
          </p:nvPr>
        </p:nvSpPr>
        <p:spPr>
          <a:xfrm>
            <a:off x="351064" y="245875"/>
            <a:ext cx="6400800" cy="471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200" b="1" dirty="0">
                <a:solidFill>
                  <a:srgbClr val="000000"/>
                </a:solidFill>
                <a:latin typeface="Fira Sans"/>
                <a:ea typeface="Fira Sans"/>
                <a:cs typeface="Fira Sans"/>
                <a:sym typeface="Fira Sans"/>
              </a:rPr>
              <a:t>Let’s try Unsupervised Machine Learning!</a:t>
            </a:r>
            <a:endParaRPr sz="2200" b="1" dirty="0">
              <a:solidFill>
                <a:srgbClr val="000000"/>
              </a:solidFill>
              <a:latin typeface="Fira Sans"/>
              <a:ea typeface="Fira Sans"/>
              <a:cs typeface="Fira Sans"/>
              <a:sym typeface="Fira Sans"/>
            </a:endParaRPr>
          </a:p>
        </p:txBody>
      </p:sp>
      <p:pic>
        <p:nvPicPr>
          <p:cNvPr id="6146" name="Picture 2">
            <a:extLst>
              <a:ext uri="{FF2B5EF4-FFF2-40B4-BE49-F238E27FC236}">
                <a16:creationId xmlns:a16="http://schemas.microsoft.com/office/drawing/2014/main" id="{330DD211-D672-D7C1-C93B-4734C59B1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064" y="950417"/>
            <a:ext cx="4374813" cy="2191204"/>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5">
            <a:extLst>
              <a:ext uri="{FF2B5EF4-FFF2-40B4-BE49-F238E27FC236}">
                <a16:creationId xmlns:a16="http://schemas.microsoft.com/office/drawing/2014/main" id="{A519C3B1-E117-4432-26FF-6F51727E2438}"/>
              </a:ext>
            </a:extLst>
          </p:cNvPr>
          <p:cNvSpPr txBox="1"/>
          <p:nvPr/>
        </p:nvSpPr>
        <p:spPr>
          <a:xfrm>
            <a:off x="4935742" y="1325973"/>
            <a:ext cx="3632243" cy="1305486"/>
          </a:xfrm>
          <a:prstGeom prst="rect">
            <a:avLst/>
          </a:prstGeom>
        </p:spPr>
        <p:txBody>
          <a:bodyPr vert="horz" wrap="square" lIns="0" tIns="12700" rIns="0" bIns="0" rtlCol="0">
            <a:spAutoFit/>
          </a:bodyPr>
          <a:lstStyle/>
          <a:p>
            <a:pPr marL="12700" marR="5080" algn="just">
              <a:lnSpc>
                <a:spcPct val="100000"/>
              </a:lnSpc>
              <a:spcBef>
                <a:spcPts val="100"/>
              </a:spcBef>
            </a:pPr>
            <a:r>
              <a:rPr lang="en-US" dirty="0">
                <a:latin typeface="Tahoma"/>
                <a:cs typeface="Tahoma"/>
              </a:rPr>
              <a:t>After using scaling for our data. We can tried Unsupervised Machine Learning method to create cluster between SKUs. At this chance, we use K-Means clustering. Before start to train the model, we need to find the best K for our datasets.</a:t>
            </a:r>
          </a:p>
        </p:txBody>
      </p:sp>
      <p:sp>
        <p:nvSpPr>
          <p:cNvPr id="4" name="object 5">
            <a:extLst>
              <a:ext uri="{FF2B5EF4-FFF2-40B4-BE49-F238E27FC236}">
                <a16:creationId xmlns:a16="http://schemas.microsoft.com/office/drawing/2014/main" id="{171F66E0-42D1-8BC6-B382-1C11DD19B48A}"/>
              </a:ext>
            </a:extLst>
          </p:cNvPr>
          <p:cNvSpPr txBox="1"/>
          <p:nvPr/>
        </p:nvSpPr>
        <p:spPr>
          <a:xfrm>
            <a:off x="351064" y="3349771"/>
            <a:ext cx="8216921" cy="1090042"/>
          </a:xfrm>
          <a:prstGeom prst="rect">
            <a:avLst/>
          </a:prstGeom>
        </p:spPr>
        <p:txBody>
          <a:bodyPr vert="horz" wrap="square" lIns="0" tIns="12700" rIns="0" bIns="0" rtlCol="0">
            <a:spAutoFit/>
          </a:bodyPr>
          <a:lstStyle/>
          <a:p>
            <a:pPr marL="12700" marR="5080" algn="just">
              <a:lnSpc>
                <a:spcPct val="100000"/>
              </a:lnSpc>
              <a:spcBef>
                <a:spcPts val="100"/>
              </a:spcBef>
            </a:pPr>
            <a:r>
              <a:rPr lang="en-US" dirty="0">
                <a:latin typeface="Tahoma"/>
                <a:cs typeface="Tahoma"/>
              </a:rPr>
              <a:t>To find the best K, we need to search the lowest Inertia. Inertia it’s a value that measure how good the data clustered by K-Means, It calculated by measuring the distance between each data point and centroid, squaring it and sum it to one cluster. The more lower inertia and lower number K will results on good model. At the plot above, we found that the best K is 4. However, in this chance we tried to clustering using K = 3 to see the difference RFM and K-Means clustering.</a:t>
            </a:r>
          </a:p>
        </p:txBody>
      </p:sp>
    </p:spTree>
    <p:extLst>
      <p:ext uri="{BB962C8B-B14F-4D97-AF65-F5344CB8AC3E}">
        <p14:creationId xmlns:p14="http://schemas.microsoft.com/office/powerpoint/2010/main" val="2650782159"/>
      </p:ext>
    </p:extLst>
  </p:cSld>
  <p:clrMapOvr>
    <a:masterClrMapping/>
  </p:clrMapOvr>
</p:sld>
</file>

<file path=ppt/theme/theme1.xml><?xml version="1.0" encoding="utf-8"?>
<a:theme xmlns:a="http://schemas.openxmlformats.org/drawingml/2006/main" name="Supply Chain Infographics by Slidesgo">
  <a:themeElements>
    <a:clrScheme name="Simple Light">
      <a:dk1>
        <a:srgbClr val="000000"/>
      </a:dk1>
      <a:lt1>
        <a:srgbClr val="FFFFFF"/>
      </a:lt1>
      <a:dk2>
        <a:srgbClr val="16697A"/>
      </a:dk2>
      <a:lt2>
        <a:srgbClr val="EEEEEE"/>
      </a:lt2>
      <a:accent1>
        <a:srgbClr val="FFAB40"/>
      </a:accent1>
      <a:accent2>
        <a:srgbClr val="288681"/>
      </a:accent2>
      <a:accent3>
        <a:srgbClr val="78909C"/>
      </a:accent3>
      <a:accent4>
        <a:srgbClr val="E3E9ED"/>
      </a:accent4>
      <a:accent5>
        <a:srgbClr val="6A9DB2"/>
      </a:accent5>
      <a:accent6>
        <a:srgbClr val="85BCD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1413</Words>
  <Application>Microsoft Office PowerPoint</Application>
  <PresentationFormat>On-screen Show (16:9)</PresentationFormat>
  <Paragraphs>72</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Fira Sans</vt:lpstr>
      <vt:lpstr>Fira Sans Medium</vt:lpstr>
      <vt:lpstr>Fira Sans Black</vt:lpstr>
      <vt:lpstr>Comic Sans MS</vt:lpstr>
      <vt:lpstr>Tahoma</vt:lpstr>
      <vt:lpstr>Supply Chain Infographics by Slidesgo</vt:lpstr>
      <vt:lpstr>Product Movement Categorized Analysis</vt:lpstr>
      <vt:lpstr>Business Overview</vt:lpstr>
      <vt:lpstr>What’s benefit of using Categorized SKU Movement?</vt:lpstr>
      <vt:lpstr>PowerPoint Presentation</vt:lpstr>
      <vt:lpstr>PowerPoint Presentation</vt:lpstr>
      <vt:lpstr>Let’s check RFM Scoring!</vt:lpstr>
      <vt:lpstr>RFM Characteristic per SKU</vt:lpstr>
      <vt:lpstr>RFM Output</vt:lpstr>
      <vt:lpstr>Let’s try Unsupervised Machine Learning!</vt:lpstr>
      <vt:lpstr>RFM vs K-Means</vt:lpstr>
      <vt:lpstr>K-Means Output</vt:lpstr>
      <vt:lpstr>Now see the impact and the recommendation.</vt:lpstr>
      <vt:lpstr>Let’s connect to discuss!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dc:title>
  <dc:creator>USER</dc:creator>
  <cp:lastModifiedBy>Hype Fast</cp:lastModifiedBy>
  <cp:revision>19</cp:revision>
  <dcterms:modified xsi:type="dcterms:W3CDTF">2022-12-18T13:09:30Z</dcterms:modified>
</cp:coreProperties>
</file>