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9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946-F4CE-4ED7-B827-342552992993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5622-81BA-4094-A3AD-C999288E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7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946-F4CE-4ED7-B827-342552992993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5622-81BA-4094-A3AD-C999288E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5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946-F4CE-4ED7-B827-342552992993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5622-81BA-4094-A3AD-C999288E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946-F4CE-4ED7-B827-342552992993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5622-81BA-4094-A3AD-C999288E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4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946-F4CE-4ED7-B827-342552992993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5622-81BA-4094-A3AD-C999288E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2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946-F4CE-4ED7-B827-342552992993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5622-81BA-4094-A3AD-C999288E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7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946-F4CE-4ED7-B827-342552992993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5622-81BA-4094-A3AD-C999288E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946-F4CE-4ED7-B827-342552992993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5622-81BA-4094-A3AD-C999288E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3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946-F4CE-4ED7-B827-342552992993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5622-81BA-4094-A3AD-C999288E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946-F4CE-4ED7-B827-342552992993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5622-81BA-4094-A3AD-C999288E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3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5946-F4CE-4ED7-B827-342552992993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5622-81BA-4094-A3AD-C999288E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35946-F4CE-4ED7-B827-342552992993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5622-81BA-4094-A3AD-C999288E4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9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Another Trellis Example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ECE111</a:t>
            </a:r>
          </a:p>
          <a:p>
            <a:r>
              <a:rPr lang="en-US" smtClean="0"/>
              <a:t>Term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9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3022"/>
          </a:xfrm>
        </p:spPr>
        <p:txBody>
          <a:bodyPr/>
          <a:lstStyle/>
          <a:p>
            <a:pPr algn="ctr"/>
            <a:r>
              <a:rPr lang="en-US" b="1" smtClean="0"/>
              <a:t>Sample Trellis: note bad bit @x=4</a:t>
            </a:r>
            <a:endParaRPr lang="en-US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6883" y="1416555"/>
            <a:ext cx="2045368" cy="4351338"/>
          </a:xfrm>
        </p:spPr>
        <p:txBody>
          <a:bodyPr/>
          <a:lstStyle/>
          <a:p>
            <a:r>
              <a:rPr lang="en-US" smtClean="0"/>
              <a:t>blue squares = states</a:t>
            </a:r>
          </a:p>
          <a:p>
            <a:r>
              <a:rPr lang="en-US" smtClean="0"/>
              <a:t>numbers in blue squares = cumulative error count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050" t="22533" r="11002" b="9119"/>
          <a:stretch/>
        </p:blipFill>
        <p:spPr>
          <a:xfrm>
            <a:off x="2372207" y="1034710"/>
            <a:ext cx="8744970" cy="55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4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494"/>
          </a:xfrm>
        </p:spPr>
        <p:txBody>
          <a:bodyPr/>
          <a:lstStyle/>
          <a:p>
            <a:pPr algn="ctr"/>
            <a:r>
              <a:rPr lang="en-US" b="1" smtClean="0"/>
              <a:t>Note error counts in each column</a:t>
            </a:r>
            <a:endParaRPr lang="en-US" b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03851"/>
              </p:ext>
            </p:extLst>
          </p:nvPr>
        </p:nvGraphicFramePr>
        <p:xfrm>
          <a:off x="1633794" y="1206365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380160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45469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116520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40942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58978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8204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512554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864418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6914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718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4*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3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20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1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0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7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3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85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6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678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76284" y="5191432"/>
            <a:ext cx="6559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Step 3: Still one perfect path (Hamming separation of 0)</a:t>
            </a:r>
          </a:p>
          <a:p>
            <a:r>
              <a:rPr lang="en-US" smtClean="0"/>
              <a:t>Step 4: Two best paths have 1 error each (Hamming separation of 1)</a:t>
            </a:r>
          </a:p>
          <a:p>
            <a:r>
              <a:rPr lang="en-US" smtClean="0"/>
              <a:t>Step 5: Down to one best path with 1 bit error </a:t>
            </a:r>
          </a:p>
          <a:p>
            <a:r>
              <a:rPr lang="en-US" smtClean="0"/>
              <a:t>Step 8: Obvious winner -- score 1 because of error at step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0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/>
              <a:t>What was the most likely original data sequence?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3276"/>
            <a:ext cx="10515600" cy="4351338"/>
          </a:xfrm>
        </p:spPr>
        <p:txBody>
          <a:bodyPr/>
          <a:lstStyle/>
          <a:p>
            <a:r>
              <a:rPr lang="en-US" smtClean="0"/>
              <a:t>Reconstructed original sequence =</a:t>
            </a:r>
          </a:p>
          <a:p>
            <a:r>
              <a:rPr lang="en-US" smtClean="0"/>
              <a:t>000 0 1 1 0 1 0 0 0</a:t>
            </a:r>
          </a:p>
          <a:p>
            <a:r>
              <a:rPr lang="en-US" smtClean="0"/>
              <a:t> Run sim of our HW7 with 'o17 and 'o13</a:t>
            </a:r>
          </a:p>
          <a:p>
            <a:r>
              <a:rPr lang="en-US" smtClean="0"/>
              <a:t>Note: Their shift reg runs right to left, which is why I reversed 4'o15 into 4'o13. I also reversed the order of the two tap patterns to match their nomenclature. </a:t>
            </a:r>
            <a:endParaRPr lang="en-US" smtClean="0"/>
          </a:p>
          <a:p>
            <a:r>
              <a:rPr lang="en-US" smtClean="0"/>
              <a:t>Note that our best (lowest-error) path has 1 error, consistent with the single bad bit that was injected.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8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Efficient Viterbi Decoder Architecture </a:t>
            </a:r>
            <a:r>
              <a:rPr lang="en-US" b="1"/>
              <a:t>Traceback </a:t>
            </a:r>
            <a:r>
              <a:rPr lang="en-US" b="1" smtClean="0"/>
              <a:t>Procedure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</a:t>
            </a:r>
            <a:r>
              <a:rPr lang="en-US" smtClean="0"/>
              <a:t>.	Initialize Data Structures</a:t>
            </a:r>
          </a:p>
          <a:p>
            <a:r>
              <a:rPr lang="en-US" smtClean="0"/>
              <a:t>1.1.	Initialize the trellis stage pointer to zero. Initialize the path memory write pointer to zero. Initialize the traceback pointer to zero. Initialize the decoded symbol counter to zero.</a:t>
            </a:r>
          </a:p>
          <a:p>
            <a:r>
              <a:rPr lang="en-US" smtClean="0"/>
              <a:t>1.2.	Initialize the path metric for the known initial state to zero, with the remaining 2M â€“1 path metrics to their maximum value. Go to step 2.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9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</p:spPr>
        <p:txBody>
          <a:bodyPr/>
          <a:lstStyle/>
          <a:p>
            <a:pPr algn="ctr"/>
            <a:r>
              <a:rPr lang="en-US" b="1"/>
              <a:t>2.	Compute Path  Metrics and Survivors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r>
              <a:rPr lang="en-US" smtClean="0"/>
              <a:t>2.1</a:t>
            </a:r>
            <a:r>
              <a:rPr lang="en-US" smtClean="0"/>
              <a:t>.	Increment the trellis stage </a:t>
            </a:r>
            <a:r>
              <a:rPr lang="en-US" smtClean="0"/>
              <a:t>pointer </a:t>
            </a:r>
            <a:r>
              <a:rPr lang="en-US" smtClean="0"/>
              <a:t>and the path memory pointer</a:t>
            </a:r>
            <a:r>
              <a:rPr lang="en-US" smtClean="0"/>
              <a:t>.</a:t>
            </a:r>
          </a:p>
          <a:p>
            <a:r>
              <a:rPr lang="en-US" smtClean="0"/>
              <a:t>2.2</a:t>
            </a:r>
            <a:r>
              <a:rPr lang="en-US" smtClean="0"/>
              <a:t>.	For every trellis node, compute 2k path metrics by summing the path metrics from nodes at the previous stage to the corresponding branch metrics computed at the present stage. </a:t>
            </a:r>
            <a:endParaRPr lang="en-US" smtClean="0"/>
          </a:p>
          <a:p>
            <a:r>
              <a:rPr lang="en-US" smtClean="0"/>
              <a:t>2.3</a:t>
            </a:r>
            <a:r>
              <a:rPr lang="en-US" smtClean="0"/>
              <a:t>.	Compare the 2k paths and select the path with the minimum path metric as the surviving </a:t>
            </a:r>
            <a:r>
              <a:rPr lang="en-US" smtClean="0"/>
              <a:t>path; </a:t>
            </a:r>
            <a:r>
              <a:rPr lang="en-US" smtClean="0"/>
              <a:t>all other incoming paths to the trellis node are no longer considered. </a:t>
            </a:r>
            <a:endParaRPr lang="en-US" smtClean="0"/>
          </a:p>
          <a:p>
            <a:r>
              <a:rPr lang="en-US" smtClean="0"/>
              <a:t>If </a:t>
            </a:r>
            <a:r>
              <a:rPr lang="en-US" smtClean="0"/>
              <a:t>there is a tie between path metrics, </a:t>
            </a:r>
            <a:r>
              <a:rPr lang="en-US" smtClean="0"/>
              <a:t>select </a:t>
            </a:r>
            <a:r>
              <a:rPr lang="en-US" smtClean="0"/>
              <a:t>one </a:t>
            </a:r>
            <a:r>
              <a:rPr lang="en-US" smtClean="0"/>
              <a:t>path arbitrarily.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1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507"/>
          </a:xfrm>
        </p:spPr>
        <p:txBody>
          <a:bodyPr/>
          <a:lstStyle/>
          <a:p>
            <a:r>
              <a:rPr lang="en-US" b="1"/>
              <a:t>2.	Compute Path  Metrics and Survivors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2.4.</a:t>
            </a:r>
            <a:r>
              <a:rPr lang="en-US"/>
              <a:t>	Store the path metric. Update the surviving path by shifting in the surviving backward label to the left hand side of the path memory register where the surviving path currently </a:t>
            </a:r>
            <a:r>
              <a:rPr lang="en-US"/>
              <a:t>terminates</a:t>
            </a:r>
            <a:r>
              <a:rPr lang="en-US" smtClean="0"/>
              <a:t>.</a:t>
            </a:r>
          </a:p>
          <a:p>
            <a:r>
              <a:rPr lang="en-US" smtClean="0"/>
              <a:t>2.5.</a:t>
            </a:r>
            <a:r>
              <a:rPr lang="en-US"/>
              <a:t>	If the path memory write pointer is &lt; T then go to step 2.1, else if the path memory write pointer = T go to step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5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378"/>
            <a:ext cx="10515600" cy="814746"/>
          </a:xfrm>
        </p:spPr>
        <p:txBody>
          <a:bodyPr/>
          <a:lstStyle/>
          <a:p>
            <a:pPr algn="ctr"/>
            <a:r>
              <a:rPr lang="en-US" b="1"/>
              <a:t>3. Traceback and </a:t>
            </a:r>
            <a:r>
              <a:rPr lang="en-US" b="1"/>
              <a:t>Output </a:t>
            </a:r>
            <a:r>
              <a:rPr lang="en-US" b="1" smtClean="0"/>
              <a:t>Decision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3.1</a:t>
            </a:r>
            <a:r>
              <a:rPr lang="en-US" smtClean="0"/>
              <a:t>.	Set </a:t>
            </a:r>
            <a:r>
              <a:rPr lang="en-US" smtClean="0"/>
              <a:t>traceback </a:t>
            </a:r>
            <a:r>
              <a:rPr lang="en-US" smtClean="0"/>
              <a:t>pointer </a:t>
            </a:r>
            <a:r>
              <a:rPr lang="en-US" smtClean="0"/>
              <a:t>to </a:t>
            </a:r>
            <a:r>
              <a:rPr lang="en-US" smtClean="0"/>
              <a:t>T. </a:t>
            </a:r>
            <a:endParaRPr lang="en-US" smtClean="0"/>
          </a:p>
          <a:p>
            <a:r>
              <a:rPr lang="en-US" smtClean="0"/>
              <a:t>T</a:t>
            </a:r>
            <a:r>
              <a:rPr lang="en-US" smtClean="0"/>
              <a:t>raceback </a:t>
            </a:r>
            <a:r>
              <a:rPr lang="en-US" smtClean="0"/>
              <a:t>start state number </a:t>
            </a:r>
            <a:r>
              <a:rPr lang="en-US" smtClean="0"/>
              <a:t>= </a:t>
            </a:r>
            <a:r>
              <a:rPr lang="en-US" smtClean="0"/>
              <a:t>state </a:t>
            </a:r>
            <a:r>
              <a:rPr lang="en-US" smtClean="0"/>
              <a:t>with</a:t>
            </a:r>
            <a:r>
              <a:rPr lang="en-US" smtClean="0"/>
              <a:t> smallest </a:t>
            </a:r>
            <a:r>
              <a:rPr lang="en-US" smtClean="0"/>
              <a:t>path metric. </a:t>
            </a:r>
            <a:endParaRPr lang="en-US" smtClean="0"/>
          </a:p>
          <a:p>
            <a:r>
              <a:rPr lang="en-US" smtClean="0"/>
              <a:t>3.2</a:t>
            </a:r>
            <a:r>
              <a:rPr lang="en-US" smtClean="0"/>
              <a:t>.	</a:t>
            </a:r>
            <a:r>
              <a:rPr lang="en-US" smtClean="0"/>
              <a:t>Combine </a:t>
            </a:r>
            <a:r>
              <a:rPr lang="en-US" smtClean="0"/>
              <a:t>state number and </a:t>
            </a:r>
            <a:r>
              <a:rPr lang="en-US" smtClean="0"/>
              <a:t>traceback </a:t>
            </a:r>
            <a:r>
              <a:rPr lang="en-US" smtClean="0"/>
              <a:t>pointer </a:t>
            </a:r>
            <a:r>
              <a:rPr lang="en-US" smtClean="0"/>
              <a:t>into </a:t>
            </a:r>
            <a:r>
              <a:rPr lang="en-US" smtClean="0"/>
              <a:t>a row-column address used to index path memory. </a:t>
            </a:r>
            <a:endParaRPr lang="en-US" smtClean="0"/>
          </a:p>
          <a:p>
            <a:r>
              <a:rPr lang="en-US" smtClean="0"/>
              <a:t>Use </a:t>
            </a:r>
            <a:r>
              <a:rPr lang="en-US" smtClean="0"/>
              <a:t>this </a:t>
            </a:r>
            <a:r>
              <a:rPr lang="en-US" smtClean="0"/>
              <a:t>to </a:t>
            </a:r>
            <a:r>
              <a:rPr lang="en-US" smtClean="0"/>
              <a:t>read a backward label from path memory. </a:t>
            </a:r>
            <a:endParaRPr lang="en-US" smtClean="0"/>
          </a:p>
          <a:p>
            <a:r>
              <a:rPr lang="en-US" smtClean="0"/>
              <a:t>Determine a </a:t>
            </a:r>
            <a:r>
              <a:rPr lang="en-US" smtClean="0"/>
              <a:t>predecessor state on the surviving path </a:t>
            </a:r>
            <a:r>
              <a:rPr lang="en-US" smtClean="0"/>
              <a:t>from </a:t>
            </a:r>
            <a:r>
              <a:rPr lang="en-US" smtClean="0"/>
              <a:t>the traceback mapping function. </a:t>
            </a:r>
            <a:endParaRPr lang="en-US" smtClean="0"/>
          </a:p>
          <a:p>
            <a:r>
              <a:rPr lang="en-US" smtClean="0"/>
              <a:t>Decrement </a:t>
            </a:r>
            <a:r>
              <a:rPr lang="en-US" smtClean="0"/>
              <a:t>the traceback pointer. </a:t>
            </a:r>
            <a:endParaRPr lang="en-US" smtClean="0"/>
          </a:p>
          <a:p>
            <a:r>
              <a:rPr lang="en-US" smtClean="0"/>
              <a:t>If </a:t>
            </a:r>
            <a:r>
              <a:rPr lang="en-US" smtClean="0"/>
              <a:t>the traceback pointer &gt;1 repeat step 3.2, else go to step </a:t>
            </a:r>
            <a:r>
              <a:rPr lang="en-US" smtClean="0"/>
              <a:t>3.3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9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/>
          <a:lstStyle/>
          <a:p>
            <a:pPr algn="ctr"/>
            <a:r>
              <a:rPr lang="en-US" b="1"/>
              <a:t>3. Traceback and Output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4683"/>
            <a:ext cx="10515600" cy="4351338"/>
          </a:xfrm>
        </p:spPr>
        <p:txBody>
          <a:bodyPr/>
          <a:lstStyle/>
          <a:p>
            <a:r>
              <a:rPr lang="en-US" smtClean="0"/>
              <a:t>3.3</a:t>
            </a:r>
            <a:r>
              <a:rPr lang="en-US"/>
              <a:t>.	Produce a decoded </a:t>
            </a:r>
            <a:r>
              <a:rPr lang="en-US"/>
              <a:t>symbol</a:t>
            </a:r>
            <a:r>
              <a:rPr lang="en-US" smtClean="0"/>
              <a:t>.</a:t>
            </a:r>
          </a:p>
          <a:p>
            <a:r>
              <a:rPr lang="en-US" smtClean="0"/>
              <a:t>3.3.1. Category </a:t>
            </a:r>
            <a:r>
              <a:rPr lang="en-US"/>
              <a:t>1 - A decoder decision is made for one symbol by selecting the rightmost elements  of the traceback mapping register</a:t>
            </a:r>
            <a:r>
              <a:rPr lang="en-US"/>
              <a:t>. </a:t>
            </a:r>
            <a:r>
              <a:rPr lang="en-US" smtClean="0"/>
              <a:t>3.3.2. Category </a:t>
            </a:r>
            <a:r>
              <a:rPr lang="en-US"/>
              <a:t>2 - A decoder decision is made for one symbol by selecting a combination of specific elements from the backward label read from path memory and the rightmost elements  of the traceback mapping </a:t>
            </a:r>
            <a:r>
              <a:rPr lang="en-US"/>
              <a:t>register4</a:t>
            </a:r>
            <a:r>
              <a:rPr lang="en-US" smtClean="0"/>
              <a:t>.</a:t>
            </a:r>
          </a:p>
          <a:p>
            <a:r>
              <a:rPr lang="en-US" smtClean="0"/>
              <a:t>3.4</a:t>
            </a:r>
            <a:r>
              <a:rPr lang="en-US"/>
              <a:t>.	Increment the decoded symbol counter. If the decoded symbol count &lt; N, go to step 2.1, else finish.|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3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289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Another Trellis Example</vt:lpstr>
      <vt:lpstr>Sample Trellis: note bad bit @x=4</vt:lpstr>
      <vt:lpstr>Note error counts in each column</vt:lpstr>
      <vt:lpstr>What was the most likely original data sequence?</vt:lpstr>
      <vt:lpstr>Efficient Viterbi Decoder Architecture Traceback Procedure</vt:lpstr>
      <vt:lpstr>2. Compute Path  Metrics and Survivors</vt:lpstr>
      <vt:lpstr>2. Compute Path  Metrics and Survivors</vt:lpstr>
      <vt:lpstr>3. Traceback and Output Decision</vt:lpstr>
      <vt:lpstr>3. Traceback and Output Decision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Trellis Example</dc:title>
  <dc:creator>John Eldon</dc:creator>
  <cp:lastModifiedBy>John Eldon</cp:lastModifiedBy>
  <cp:revision>24</cp:revision>
  <dcterms:created xsi:type="dcterms:W3CDTF">2023-02-24T14:29:26Z</dcterms:created>
  <dcterms:modified xsi:type="dcterms:W3CDTF">2024-02-27T01:46:41Z</dcterms:modified>
</cp:coreProperties>
</file>