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7" r:id="rId3"/>
    <p:sldId id="258" r:id="rId4"/>
    <p:sldId id="259" r:id="rId5"/>
    <p:sldId id="260" r:id="rId6"/>
    <p:sldId id="261" r:id="rId7"/>
    <p:sldId id="262" r:id="rId8"/>
    <p:sldId id="282"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51" r:id="rId26"/>
    <p:sldId id="352" r:id="rId27"/>
    <p:sldId id="353" r:id="rId28"/>
    <p:sldId id="307" r:id="rId29"/>
    <p:sldId id="308" r:id="rId30"/>
    <p:sldId id="309" r:id="rId31"/>
    <p:sldId id="349" r:id="rId32"/>
    <p:sldId id="310" r:id="rId33"/>
    <p:sldId id="311" r:id="rId34"/>
    <p:sldId id="312" r:id="rId35"/>
    <p:sldId id="313" r:id="rId36"/>
    <p:sldId id="314" r:id="rId37"/>
    <p:sldId id="315" r:id="rId38"/>
    <p:sldId id="316" r:id="rId39"/>
    <p:sldId id="317" r:id="rId40"/>
    <p:sldId id="318" r:id="rId41"/>
    <p:sldId id="319" r:id="rId42"/>
    <p:sldId id="320" r:id="rId43"/>
    <p:sldId id="263" r:id="rId44"/>
    <p:sldId id="264" r:id="rId45"/>
    <p:sldId id="265" r:id="rId46"/>
    <p:sldId id="266" r:id="rId47"/>
    <p:sldId id="283" r:id="rId48"/>
    <p:sldId id="267" r:id="rId49"/>
    <p:sldId id="268" r:id="rId50"/>
    <p:sldId id="269" r:id="rId51"/>
    <p:sldId id="270" r:id="rId52"/>
    <p:sldId id="271" r:id="rId53"/>
    <p:sldId id="272" r:id="rId54"/>
    <p:sldId id="321" r:id="rId55"/>
    <p:sldId id="273" r:id="rId56"/>
    <p:sldId id="274" r:id="rId57"/>
    <p:sldId id="275" r:id="rId58"/>
    <p:sldId id="276" r:id="rId59"/>
    <p:sldId id="277" r:id="rId60"/>
    <p:sldId id="278" r:id="rId61"/>
    <p:sldId id="279" r:id="rId62"/>
    <p:sldId id="284" r:id="rId63"/>
    <p:sldId id="285" r:id="rId64"/>
    <p:sldId id="286" r:id="rId65"/>
    <p:sldId id="322" r:id="rId66"/>
    <p:sldId id="323" r:id="rId67"/>
    <p:sldId id="350" r:id="rId68"/>
    <p:sldId id="324" r:id="rId69"/>
    <p:sldId id="325" r:id="rId70"/>
    <p:sldId id="287" r:id="rId71"/>
    <p:sldId id="288" r:id="rId72"/>
    <p:sldId id="289" r:id="rId73"/>
    <p:sldId id="326" r:id="rId74"/>
    <p:sldId id="327" r:id="rId75"/>
    <p:sldId id="328" r:id="rId76"/>
    <p:sldId id="329" r:id="rId77"/>
    <p:sldId id="354"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8" r:id="rId92"/>
    <p:sldId id="344" r:id="rId93"/>
    <p:sldId id="347" r:id="rId94"/>
    <p:sldId id="345" r:id="rId95"/>
    <p:sldId id="346" r:id="rId96"/>
    <p:sldId id="280" r:id="rId97"/>
    <p:sldId id="281"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1" autoAdjust="0"/>
    <p:restoredTop sz="94660"/>
  </p:normalViewPr>
  <p:slideViewPr>
    <p:cSldViewPr snapToGrid="0">
      <p:cViewPr varScale="1">
        <p:scale>
          <a:sx n="94" d="100"/>
          <a:sy n="94" d="100"/>
        </p:scale>
        <p:origin x="114"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360BE-AD52-45E9-8AA5-686748A0EAA1}"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4821D-3A08-4B72-A00B-2C2342B55A87}" type="slidenum">
              <a:rPr lang="en-US" smtClean="0"/>
              <a:t>‹#›</a:t>
            </a:fld>
            <a:endParaRPr lang="en-US"/>
          </a:p>
        </p:txBody>
      </p:sp>
    </p:spTree>
    <p:extLst>
      <p:ext uri="{BB962C8B-B14F-4D97-AF65-F5344CB8AC3E}">
        <p14:creationId xmlns:p14="http://schemas.microsoft.com/office/powerpoint/2010/main" val="1591948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CB121890-F0A3-410F-A4C5-F82B91A4FD63}" type="slidenum">
              <a:rPr lang="en-GB" altLang="en-US" sz="1200">
                <a:latin typeface="Times New Roman" panose="02020603050405020304" pitchFamily="18" charset="0"/>
              </a:rPr>
              <a:pPr algn="r">
                <a:spcBef>
                  <a:spcPct val="0"/>
                </a:spcBef>
              </a:pPr>
              <a:t>11</a:t>
            </a:fld>
            <a:endParaRPr lang="en-GB" altLang="en-US" sz="1200">
              <a:latin typeface="Times New Roman" panose="02020603050405020304" pitchFamily="18" charset="0"/>
            </a:endParaRPr>
          </a:p>
        </p:txBody>
      </p:sp>
      <p:sp>
        <p:nvSpPr>
          <p:cNvPr id="8195" name="Rectangle 1026"/>
          <p:cNvSpPr>
            <a:spLocks noGrp="1" noRot="1" noChangeAspect="1" noChangeArrowheads="1" noTextEdit="1"/>
          </p:cNvSpPr>
          <p:nvPr>
            <p:ph type="sldImg"/>
          </p:nvPr>
        </p:nvSpPr>
        <p:spPr>
          <a:solidFill>
            <a:srgbClr val="FFFFFF"/>
          </a:solidFill>
          <a:ln/>
        </p:spPr>
      </p:sp>
      <p:sp>
        <p:nvSpPr>
          <p:cNvPr id="8196" name="Rectangle 1027"/>
          <p:cNvSpPr>
            <a:spLocks noGrp="1" noChangeArrowheads="1"/>
          </p:cNvSpPr>
          <p:nvPr>
            <p:ph type="body" idx="1"/>
          </p:nvPr>
        </p:nvSpPr>
        <p:spPr>
          <a:xfrm>
            <a:off x="731838" y="4560888"/>
            <a:ext cx="5851525" cy="4319587"/>
          </a:xfrm>
          <a:solidFill>
            <a:srgbClr val="FFFFFF"/>
          </a:solidFill>
          <a:ln>
            <a:solidFill>
              <a:srgbClr val="000000"/>
            </a:solidFill>
            <a:miter lim="800000"/>
            <a:headEnd/>
            <a:tailEnd/>
          </a:ln>
        </p:spPr>
        <p:txBody>
          <a:bodyPr/>
          <a:lstStyle/>
          <a:p>
            <a:pPr eaLnBrk="1" hangingPunct="1"/>
            <a:endParaRPr lang="en-US" altLang="en-US" smtClean="0"/>
          </a:p>
        </p:txBody>
      </p:sp>
    </p:spTree>
    <p:extLst>
      <p:ext uri="{BB962C8B-B14F-4D97-AF65-F5344CB8AC3E}">
        <p14:creationId xmlns:p14="http://schemas.microsoft.com/office/powerpoint/2010/main" val="791757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8427D64F-A3C7-44F7-875B-01A9A94E4F06}" type="slidenum">
              <a:rPr lang="en-GB" altLang="en-US" sz="1200">
                <a:latin typeface="Times New Roman" panose="02020603050405020304" pitchFamily="18" charset="0"/>
              </a:rPr>
              <a:pPr algn="r">
                <a:spcBef>
                  <a:spcPct val="0"/>
                </a:spcBef>
              </a:pPr>
              <a:t>34</a:t>
            </a:fld>
            <a:endParaRPr lang="en-GB" altLang="en-US" sz="120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xfrm>
            <a:off x="731838" y="4560888"/>
            <a:ext cx="5851525" cy="4319587"/>
          </a:xfrm>
          <a:solidFill>
            <a:srgbClr val="FFFFFF"/>
          </a:solidFill>
          <a:ln>
            <a:solidFill>
              <a:srgbClr val="000000"/>
            </a:solidFill>
            <a:miter lim="800000"/>
            <a:headEnd/>
            <a:tailEnd/>
          </a:ln>
        </p:spPr>
        <p:txBody>
          <a:bodyPr/>
          <a:lstStyle/>
          <a:p>
            <a:pPr eaLnBrk="1" hangingPunct="1"/>
            <a:endParaRPr lang="en-US" altLang="en-US" smtClean="0"/>
          </a:p>
        </p:txBody>
      </p:sp>
    </p:spTree>
    <p:extLst>
      <p:ext uri="{BB962C8B-B14F-4D97-AF65-F5344CB8AC3E}">
        <p14:creationId xmlns:p14="http://schemas.microsoft.com/office/powerpoint/2010/main" val="2070534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CC51E5C4-2DDC-4B83-A251-85D54F9B1329}" type="slidenum">
              <a:rPr lang="en-GB" altLang="en-US" sz="1200">
                <a:latin typeface="Times New Roman" panose="02020603050405020304" pitchFamily="18" charset="0"/>
              </a:rPr>
              <a:pPr algn="r">
                <a:spcBef>
                  <a:spcPct val="0"/>
                </a:spcBef>
              </a:pPr>
              <a:t>35</a:t>
            </a:fld>
            <a:endParaRPr lang="en-GB" altLang="en-US" sz="120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xfrm>
            <a:off x="731838" y="4560888"/>
            <a:ext cx="5851525" cy="4319587"/>
          </a:xfrm>
          <a:solidFill>
            <a:srgbClr val="FFFFFF"/>
          </a:solidFill>
          <a:ln>
            <a:solidFill>
              <a:srgbClr val="000000"/>
            </a:solidFill>
            <a:miter lim="800000"/>
            <a:headEnd/>
            <a:tailEnd/>
          </a:ln>
        </p:spPr>
        <p:txBody>
          <a:bodyPr/>
          <a:lstStyle/>
          <a:p>
            <a:pPr eaLnBrk="1" hangingPunct="1"/>
            <a:endParaRPr lang="en-US" altLang="en-US" smtClean="0"/>
          </a:p>
        </p:txBody>
      </p:sp>
    </p:spTree>
    <p:extLst>
      <p:ext uri="{BB962C8B-B14F-4D97-AF65-F5344CB8AC3E}">
        <p14:creationId xmlns:p14="http://schemas.microsoft.com/office/powerpoint/2010/main" val="47973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94303F19-A720-4FEA-A439-75D39B417DDB}" type="slidenum">
              <a:rPr lang="en-GB" altLang="en-US" sz="1200">
                <a:latin typeface="Times New Roman" panose="02020603050405020304" pitchFamily="18" charset="0"/>
              </a:rPr>
              <a:pPr algn="r">
                <a:spcBef>
                  <a:spcPct val="0"/>
                </a:spcBef>
              </a:pPr>
              <a:t>19</a:t>
            </a:fld>
            <a:endParaRPr lang="en-GB" altLang="en-US" sz="120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xfrm>
            <a:off x="460375" y="720725"/>
            <a:ext cx="6396038" cy="3598863"/>
          </a:xfrm>
          <a:ln w="12700"/>
        </p:spPr>
      </p:sp>
      <p:sp>
        <p:nvSpPr>
          <p:cNvPr id="17412" name="Rectangle 3"/>
          <p:cNvSpPr>
            <a:spLocks noGrp="1" noChangeArrowheads="1"/>
          </p:cNvSpPr>
          <p:nvPr>
            <p:ph type="body" idx="1"/>
          </p:nvPr>
        </p:nvSpPr>
        <p:spPr>
          <a:xfrm>
            <a:off x="731838" y="4560888"/>
            <a:ext cx="5851525" cy="4321175"/>
          </a:xfrm>
          <a:noFill/>
        </p:spPr>
        <p:txBody>
          <a:bodyPr lIns="92075" tIns="46038" rIns="92075" bIns="46038"/>
          <a:lstStyle/>
          <a:p>
            <a:pPr eaLnBrk="1" hangingPunct="1"/>
            <a:endParaRPr lang="en-US" altLang="en-US" smtClean="0"/>
          </a:p>
        </p:txBody>
      </p:sp>
    </p:spTree>
    <p:extLst>
      <p:ext uri="{BB962C8B-B14F-4D97-AF65-F5344CB8AC3E}">
        <p14:creationId xmlns:p14="http://schemas.microsoft.com/office/powerpoint/2010/main" val="2261735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A69EF901-3B2C-4867-9F5A-FD9E94873D31}" type="slidenum">
              <a:rPr lang="en-GB" altLang="en-US" sz="1200">
                <a:latin typeface="Times New Roman" panose="02020603050405020304" pitchFamily="18" charset="0"/>
              </a:rPr>
              <a:pPr algn="r">
                <a:spcBef>
                  <a:spcPct val="0"/>
                </a:spcBef>
              </a:pPr>
              <a:t>20</a:t>
            </a:fld>
            <a:endParaRPr lang="en-GB" altLang="en-US" sz="120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xfrm>
            <a:off x="460375" y="720725"/>
            <a:ext cx="6396038" cy="3598863"/>
          </a:xfrm>
          <a:ln w="12700"/>
        </p:spPr>
      </p:sp>
      <p:sp>
        <p:nvSpPr>
          <p:cNvPr id="19460" name="Rectangle 3"/>
          <p:cNvSpPr>
            <a:spLocks noGrp="1" noChangeArrowheads="1"/>
          </p:cNvSpPr>
          <p:nvPr>
            <p:ph type="body" idx="1"/>
          </p:nvPr>
        </p:nvSpPr>
        <p:spPr>
          <a:xfrm>
            <a:off x="731838" y="4560888"/>
            <a:ext cx="5851525" cy="4321175"/>
          </a:xfrm>
          <a:noFill/>
        </p:spPr>
        <p:txBody>
          <a:bodyPr lIns="92075" tIns="46038" rIns="92075" bIns="46038"/>
          <a:lstStyle/>
          <a:p>
            <a:pPr eaLnBrk="1" hangingPunct="1"/>
            <a:endParaRPr lang="en-US" altLang="en-US" smtClean="0"/>
          </a:p>
        </p:txBody>
      </p:sp>
    </p:spTree>
    <p:extLst>
      <p:ext uri="{BB962C8B-B14F-4D97-AF65-F5344CB8AC3E}">
        <p14:creationId xmlns:p14="http://schemas.microsoft.com/office/powerpoint/2010/main" val="1833958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F8702774-BC71-40B6-A8CC-CBCA2FD16A16}" type="slidenum">
              <a:rPr lang="en-GB" altLang="en-US" sz="1200">
                <a:latin typeface="Times New Roman" panose="02020603050405020304" pitchFamily="18" charset="0"/>
              </a:rPr>
              <a:pPr algn="r">
                <a:spcBef>
                  <a:spcPct val="0"/>
                </a:spcBef>
              </a:pPr>
              <a:t>21</a:t>
            </a:fld>
            <a:endParaRPr lang="en-GB" altLang="en-US" sz="12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460375" y="720725"/>
            <a:ext cx="6396038" cy="3598863"/>
          </a:xfrm>
          <a:ln w="12700"/>
        </p:spPr>
      </p:sp>
      <p:sp>
        <p:nvSpPr>
          <p:cNvPr id="21508" name="Rectangle 3"/>
          <p:cNvSpPr>
            <a:spLocks noGrp="1" noChangeArrowheads="1"/>
          </p:cNvSpPr>
          <p:nvPr>
            <p:ph type="body" idx="1"/>
          </p:nvPr>
        </p:nvSpPr>
        <p:spPr>
          <a:xfrm>
            <a:off x="731838" y="4560888"/>
            <a:ext cx="5851525" cy="4321175"/>
          </a:xfrm>
          <a:noFill/>
        </p:spPr>
        <p:txBody>
          <a:bodyPr lIns="92075" tIns="46038" rIns="92075" bIns="46038"/>
          <a:lstStyle/>
          <a:p>
            <a:pPr eaLnBrk="1" hangingPunct="1"/>
            <a:endParaRPr lang="en-US" altLang="en-US" smtClean="0"/>
          </a:p>
        </p:txBody>
      </p:sp>
    </p:spTree>
    <p:extLst>
      <p:ext uri="{BB962C8B-B14F-4D97-AF65-F5344CB8AC3E}">
        <p14:creationId xmlns:p14="http://schemas.microsoft.com/office/powerpoint/2010/main" val="121748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166F00B0-65A2-4FD3-BBAE-64B46AF12C0D}" type="slidenum">
              <a:rPr lang="en-GB" altLang="en-US" sz="1200">
                <a:latin typeface="Times New Roman" panose="02020603050405020304" pitchFamily="18" charset="0"/>
              </a:rPr>
              <a:pPr algn="r">
                <a:spcBef>
                  <a:spcPct val="0"/>
                </a:spcBef>
              </a:pPr>
              <a:t>22</a:t>
            </a:fld>
            <a:endParaRPr lang="en-GB" altLang="en-US" sz="120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xfrm>
            <a:off x="460375" y="720725"/>
            <a:ext cx="6396038" cy="3598863"/>
          </a:xfrm>
          <a:ln w="12700"/>
        </p:spPr>
      </p:sp>
      <p:sp>
        <p:nvSpPr>
          <p:cNvPr id="23556" name="Rectangle 3"/>
          <p:cNvSpPr>
            <a:spLocks noGrp="1" noChangeArrowheads="1"/>
          </p:cNvSpPr>
          <p:nvPr>
            <p:ph type="body" idx="1"/>
          </p:nvPr>
        </p:nvSpPr>
        <p:spPr>
          <a:xfrm>
            <a:off x="731838" y="4560888"/>
            <a:ext cx="5851525" cy="4321175"/>
          </a:xfrm>
          <a:noFill/>
        </p:spPr>
        <p:txBody>
          <a:bodyPr lIns="92075" tIns="46038" rIns="92075" bIns="46038"/>
          <a:lstStyle/>
          <a:p>
            <a:pPr eaLnBrk="1" hangingPunct="1"/>
            <a:endParaRPr lang="en-US" altLang="en-US" smtClean="0"/>
          </a:p>
        </p:txBody>
      </p:sp>
    </p:spTree>
    <p:extLst>
      <p:ext uri="{BB962C8B-B14F-4D97-AF65-F5344CB8AC3E}">
        <p14:creationId xmlns:p14="http://schemas.microsoft.com/office/powerpoint/2010/main" val="2252931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FAFF31FF-87F0-4560-B1CA-01F46CB6566E}" type="slidenum">
              <a:rPr lang="en-GB" altLang="en-US" sz="1200">
                <a:latin typeface="Times New Roman" panose="02020603050405020304" pitchFamily="18" charset="0"/>
              </a:rPr>
              <a:pPr algn="r">
                <a:spcBef>
                  <a:spcPct val="0"/>
                </a:spcBef>
              </a:pPr>
              <a:t>23</a:t>
            </a:fld>
            <a:endParaRPr lang="en-GB" altLang="en-US" sz="120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xfrm>
            <a:off x="460375" y="720725"/>
            <a:ext cx="6396038" cy="3598863"/>
          </a:xfrm>
          <a:ln w="12700"/>
        </p:spPr>
      </p:sp>
      <p:sp>
        <p:nvSpPr>
          <p:cNvPr id="25604" name="Rectangle 3"/>
          <p:cNvSpPr>
            <a:spLocks noGrp="1" noChangeArrowheads="1"/>
          </p:cNvSpPr>
          <p:nvPr>
            <p:ph type="body" idx="1"/>
          </p:nvPr>
        </p:nvSpPr>
        <p:spPr>
          <a:xfrm>
            <a:off x="731838" y="4560888"/>
            <a:ext cx="5851525" cy="4321175"/>
          </a:xfrm>
          <a:noFill/>
        </p:spPr>
        <p:txBody>
          <a:bodyPr lIns="92075" tIns="46038" rIns="92075" bIns="46038"/>
          <a:lstStyle/>
          <a:p>
            <a:pPr eaLnBrk="1" hangingPunct="1"/>
            <a:endParaRPr lang="en-US" altLang="en-US" smtClean="0"/>
          </a:p>
        </p:txBody>
      </p:sp>
    </p:spTree>
    <p:extLst>
      <p:ext uri="{BB962C8B-B14F-4D97-AF65-F5344CB8AC3E}">
        <p14:creationId xmlns:p14="http://schemas.microsoft.com/office/powerpoint/2010/main" val="3830795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CDF50F55-8235-4253-95D3-A4CEE6B4DACE}" type="slidenum">
              <a:rPr lang="en-GB" altLang="en-US" sz="1200">
                <a:latin typeface="Times New Roman" panose="02020603050405020304" pitchFamily="18" charset="0"/>
              </a:rPr>
              <a:pPr algn="r">
                <a:spcBef>
                  <a:spcPct val="0"/>
                </a:spcBef>
              </a:pPr>
              <a:t>24</a:t>
            </a:fld>
            <a:endParaRPr lang="en-GB" altLang="en-US" sz="120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xfrm>
            <a:off x="460375" y="720725"/>
            <a:ext cx="6396038" cy="3598863"/>
          </a:xfrm>
          <a:ln w="12700"/>
        </p:spPr>
      </p:sp>
      <p:sp>
        <p:nvSpPr>
          <p:cNvPr id="27652" name="Rectangle 3"/>
          <p:cNvSpPr>
            <a:spLocks noGrp="1" noChangeArrowheads="1"/>
          </p:cNvSpPr>
          <p:nvPr>
            <p:ph type="body" idx="1"/>
          </p:nvPr>
        </p:nvSpPr>
        <p:spPr>
          <a:xfrm>
            <a:off x="731838" y="4560888"/>
            <a:ext cx="5851525" cy="4321175"/>
          </a:xfrm>
          <a:noFill/>
        </p:spPr>
        <p:txBody>
          <a:bodyPr lIns="92075" tIns="46038" rIns="92075" bIns="46038"/>
          <a:lstStyle/>
          <a:p>
            <a:pPr eaLnBrk="1" hangingPunct="1"/>
            <a:endParaRPr lang="en-US" altLang="en-US" smtClean="0"/>
          </a:p>
        </p:txBody>
      </p:sp>
    </p:spTree>
    <p:extLst>
      <p:ext uri="{BB962C8B-B14F-4D97-AF65-F5344CB8AC3E}">
        <p14:creationId xmlns:p14="http://schemas.microsoft.com/office/powerpoint/2010/main" val="1409171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ABE93827-A550-48CD-AD1F-C50E15234AD2}" type="slidenum">
              <a:rPr lang="en-GB" altLang="en-US" sz="1200">
                <a:latin typeface="Times New Roman" panose="02020603050405020304" pitchFamily="18" charset="0"/>
              </a:rPr>
              <a:pPr algn="r">
                <a:spcBef>
                  <a:spcPct val="0"/>
                </a:spcBef>
              </a:pPr>
              <a:t>30</a:t>
            </a:fld>
            <a:endParaRPr lang="en-GB" altLang="en-US" sz="120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xfrm>
            <a:off x="460375" y="720725"/>
            <a:ext cx="6396038" cy="3598863"/>
          </a:xfrm>
          <a:ln w="12700"/>
        </p:spPr>
      </p:sp>
      <p:sp>
        <p:nvSpPr>
          <p:cNvPr id="31748" name="Rectangle 3"/>
          <p:cNvSpPr>
            <a:spLocks noGrp="1" noChangeArrowheads="1"/>
          </p:cNvSpPr>
          <p:nvPr>
            <p:ph type="body" idx="1"/>
          </p:nvPr>
        </p:nvSpPr>
        <p:spPr>
          <a:xfrm>
            <a:off x="731838" y="4560888"/>
            <a:ext cx="5851525" cy="4321175"/>
          </a:xfrm>
          <a:noFill/>
        </p:spPr>
        <p:txBody>
          <a:bodyPr lIns="92075" tIns="46038" rIns="92075" bIns="46038"/>
          <a:lstStyle/>
          <a:p>
            <a:pPr eaLnBrk="1" hangingPunct="1"/>
            <a:endParaRPr lang="en-US" altLang="en-US" smtClean="0"/>
          </a:p>
        </p:txBody>
      </p:sp>
    </p:spTree>
    <p:extLst>
      <p:ext uri="{BB962C8B-B14F-4D97-AF65-F5344CB8AC3E}">
        <p14:creationId xmlns:p14="http://schemas.microsoft.com/office/powerpoint/2010/main" val="3193550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8EFB3340-6C04-4744-A5F7-CC1AE9FF0FDE}" type="slidenum">
              <a:rPr lang="en-GB" altLang="en-US" sz="1200">
                <a:latin typeface="Times New Roman" panose="02020603050405020304" pitchFamily="18" charset="0"/>
              </a:rPr>
              <a:pPr algn="r">
                <a:spcBef>
                  <a:spcPct val="0"/>
                </a:spcBef>
              </a:pPr>
              <a:t>32</a:t>
            </a:fld>
            <a:endParaRPr lang="en-GB" altLang="en-US" sz="120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xfrm>
            <a:off x="460375" y="720725"/>
            <a:ext cx="6396038" cy="3598863"/>
          </a:xfrm>
          <a:ln w="12700"/>
        </p:spPr>
      </p:sp>
      <p:sp>
        <p:nvSpPr>
          <p:cNvPr id="33796" name="Rectangle 3"/>
          <p:cNvSpPr>
            <a:spLocks noGrp="1" noChangeArrowheads="1"/>
          </p:cNvSpPr>
          <p:nvPr>
            <p:ph type="body" idx="1"/>
          </p:nvPr>
        </p:nvSpPr>
        <p:spPr>
          <a:xfrm>
            <a:off x="731838" y="4560888"/>
            <a:ext cx="5851525" cy="4321175"/>
          </a:xfrm>
          <a:noFill/>
        </p:spPr>
        <p:txBody>
          <a:bodyPr lIns="92075" tIns="46038" rIns="92075" bIns="46038"/>
          <a:lstStyle/>
          <a:p>
            <a:pPr eaLnBrk="1" hangingPunct="1"/>
            <a:endParaRPr lang="en-US" altLang="en-US" smtClean="0"/>
          </a:p>
        </p:txBody>
      </p:sp>
    </p:spTree>
    <p:extLst>
      <p:ext uri="{BB962C8B-B14F-4D97-AF65-F5344CB8AC3E}">
        <p14:creationId xmlns:p14="http://schemas.microsoft.com/office/powerpoint/2010/main" val="396196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C3AE50-B46C-471A-A0B1-413A4CC6D0B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3D11E-2806-4A1E-AE0B-A2E6B3C92F10}" type="slidenum">
              <a:rPr lang="en-US" smtClean="0"/>
              <a:t>‹#›</a:t>
            </a:fld>
            <a:endParaRPr lang="en-US"/>
          </a:p>
        </p:txBody>
      </p:sp>
    </p:spTree>
    <p:extLst>
      <p:ext uri="{BB962C8B-B14F-4D97-AF65-F5344CB8AC3E}">
        <p14:creationId xmlns:p14="http://schemas.microsoft.com/office/powerpoint/2010/main" val="90146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3AE50-B46C-471A-A0B1-413A4CC6D0B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3D11E-2806-4A1E-AE0B-A2E6B3C92F10}" type="slidenum">
              <a:rPr lang="en-US" smtClean="0"/>
              <a:t>‹#›</a:t>
            </a:fld>
            <a:endParaRPr lang="en-US"/>
          </a:p>
        </p:txBody>
      </p:sp>
    </p:spTree>
    <p:extLst>
      <p:ext uri="{BB962C8B-B14F-4D97-AF65-F5344CB8AC3E}">
        <p14:creationId xmlns:p14="http://schemas.microsoft.com/office/powerpoint/2010/main" val="412332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3AE50-B46C-471A-A0B1-413A4CC6D0B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3D11E-2806-4A1E-AE0B-A2E6B3C92F10}" type="slidenum">
              <a:rPr lang="en-US" smtClean="0"/>
              <a:t>‹#›</a:t>
            </a:fld>
            <a:endParaRPr lang="en-US"/>
          </a:p>
        </p:txBody>
      </p:sp>
    </p:spTree>
    <p:extLst>
      <p:ext uri="{BB962C8B-B14F-4D97-AF65-F5344CB8AC3E}">
        <p14:creationId xmlns:p14="http://schemas.microsoft.com/office/powerpoint/2010/main" val="1113591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103632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447800"/>
            <a:ext cx="10363200" cy="4648200"/>
          </a:xfrm>
        </p:spPr>
        <p:txBody>
          <a:bodyPr/>
          <a:lstStyle/>
          <a:p>
            <a:endParaRPr lang="en-US"/>
          </a:p>
        </p:txBody>
      </p:sp>
      <p:sp>
        <p:nvSpPr>
          <p:cNvPr id="4" name="Date Placeholder 3"/>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r>
              <a:rPr lang="en-US" altLang="en-US"/>
              <a:t>296.3</a:t>
            </a:r>
          </a:p>
        </p:txBody>
      </p:sp>
      <p:sp>
        <p:nvSpPr>
          <p:cNvPr id="6" name="Slide Number Placeholder 5"/>
          <p:cNvSpPr>
            <a:spLocks noGrp="1"/>
          </p:cNvSpPr>
          <p:nvPr>
            <p:ph type="sldNum" sz="quarter" idx="12"/>
          </p:nvPr>
        </p:nvSpPr>
        <p:spPr>
          <a:xfrm>
            <a:off x="8737600" y="6248400"/>
            <a:ext cx="2540000" cy="457200"/>
          </a:xfrm>
        </p:spPr>
        <p:txBody>
          <a:bodyPr/>
          <a:lstStyle>
            <a:lvl1pPr>
              <a:defRPr/>
            </a:lvl1pPr>
          </a:lstStyle>
          <a:p>
            <a:r>
              <a:rPr lang="en-US" altLang="en-US"/>
              <a:t>Page</a:t>
            </a:r>
            <a:fld id="{69A6F1F8-0C67-4FCB-8077-4886E86A9BA6}" type="slidenum">
              <a:rPr lang="en-US" altLang="en-US"/>
              <a:pPr/>
              <a:t>‹#›</a:t>
            </a:fld>
            <a:endParaRPr lang="en-US" altLang="en-US"/>
          </a:p>
        </p:txBody>
      </p:sp>
    </p:spTree>
    <p:extLst>
      <p:ext uri="{BB962C8B-B14F-4D97-AF65-F5344CB8AC3E}">
        <p14:creationId xmlns:p14="http://schemas.microsoft.com/office/powerpoint/2010/main" val="880232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981200"/>
            <a:ext cx="50800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114800"/>
            <a:ext cx="50800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ln/>
        </p:spPr>
        <p:txBody>
          <a:bodyPr/>
          <a:lstStyle>
            <a:lvl1pPr>
              <a:defRPr/>
            </a:lvl1pPr>
          </a:lstStyle>
          <a:p>
            <a:pPr>
              <a:defRPr/>
            </a:pPr>
            <a:fld id="{902CCA6E-2074-4D00-B226-9CA47F034321}" type="slidenum">
              <a:rPr lang="en-US" altLang="en-US"/>
              <a:pPr>
                <a:defRPr/>
              </a:pPr>
              <a:t>‹#›</a:t>
            </a:fld>
            <a:endParaRPr lang="en-US" altLang="en-US"/>
          </a:p>
        </p:txBody>
      </p:sp>
    </p:spTree>
    <p:extLst>
      <p:ext uri="{BB962C8B-B14F-4D97-AF65-F5344CB8AC3E}">
        <p14:creationId xmlns:p14="http://schemas.microsoft.com/office/powerpoint/2010/main" val="72987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3AE50-B46C-471A-A0B1-413A4CC6D0B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3D11E-2806-4A1E-AE0B-A2E6B3C92F10}" type="slidenum">
              <a:rPr lang="en-US" smtClean="0"/>
              <a:t>‹#›</a:t>
            </a:fld>
            <a:endParaRPr lang="en-US"/>
          </a:p>
        </p:txBody>
      </p:sp>
    </p:spTree>
    <p:extLst>
      <p:ext uri="{BB962C8B-B14F-4D97-AF65-F5344CB8AC3E}">
        <p14:creationId xmlns:p14="http://schemas.microsoft.com/office/powerpoint/2010/main" val="128876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C3AE50-B46C-471A-A0B1-413A4CC6D0B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3D11E-2806-4A1E-AE0B-A2E6B3C92F10}" type="slidenum">
              <a:rPr lang="en-US" smtClean="0"/>
              <a:t>‹#›</a:t>
            </a:fld>
            <a:endParaRPr lang="en-US"/>
          </a:p>
        </p:txBody>
      </p:sp>
    </p:spTree>
    <p:extLst>
      <p:ext uri="{BB962C8B-B14F-4D97-AF65-F5344CB8AC3E}">
        <p14:creationId xmlns:p14="http://schemas.microsoft.com/office/powerpoint/2010/main" val="118180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C3AE50-B46C-471A-A0B1-413A4CC6D0B8}"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3D11E-2806-4A1E-AE0B-A2E6B3C92F10}" type="slidenum">
              <a:rPr lang="en-US" smtClean="0"/>
              <a:t>‹#›</a:t>
            </a:fld>
            <a:endParaRPr lang="en-US"/>
          </a:p>
        </p:txBody>
      </p:sp>
    </p:spTree>
    <p:extLst>
      <p:ext uri="{BB962C8B-B14F-4D97-AF65-F5344CB8AC3E}">
        <p14:creationId xmlns:p14="http://schemas.microsoft.com/office/powerpoint/2010/main" val="198051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C3AE50-B46C-471A-A0B1-413A4CC6D0B8}"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B3D11E-2806-4A1E-AE0B-A2E6B3C92F10}" type="slidenum">
              <a:rPr lang="en-US" smtClean="0"/>
              <a:t>‹#›</a:t>
            </a:fld>
            <a:endParaRPr lang="en-US"/>
          </a:p>
        </p:txBody>
      </p:sp>
    </p:spTree>
    <p:extLst>
      <p:ext uri="{BB962C8B-B14F-4D97-AF65-F5344CB8AC3E}">
        <p14:creationId xmlns:p14="http://schemas.microsoft.com/office/powerpoint/2010/main" val="40251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C3AE50-B46C-471A-A0B1-413A4CC6D0B8}"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3D11E-2806-4A1E-AE0B-A2E6B3C92F10}" type="slidenum">
              <a:rPr lang="en-US" smtClean="0"/>
              <a:t>‹#›</a:t>
            </a:fld>
            <a:endParaRPr lang="en-US"/>
          </a:p>
        </p:txBody>
      </p:sp>
    </p:spTree>
    <p:extLst>
      <p:ext uri="{BB962C8B-B14F-4D97-AF65-F5344CB8AC3E}">
        <p14:creationId xmlns:p14="http://schemas.microsoft.com/office/powerpoint/2010/main" val="289780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3AE50-B46C-471A-A0B1-413A4CC6D0B8}"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B3D11E-2806-4A1E-AE0B-A2E6B3C92F10}" type="slidenum">
              <a:rPr lang="en-US" smtClean="0"/>
              <a:t>‹#›</a:t>
            </a:fld>
            <a:endParaRPr lang="en-US"/>
          </a:p>
        </p:txBody>
      </p:sp>
    </p:spTree>
    <p:extLst>
      <p:ext uri="{BB962C8B-B14F-4D97-AF65-F5344CB8AC3E}">
        <p14:creationId xmlns:p14="http://schemas.microsoft.com/office/powerpoint/2010/main" val="171444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C3AE50-B46C-471A-A0B1-413A4CC6D0B8}"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3D11E-2806-4A1E-AE0B-A2E6B3C92F10}" type="slidenum">
              <a:rPr lang="en-US" smtClean="0"/>
              <a:t>‹#›</a:t>
            </a:fld>
            <a:endParaRPr lang="en-US"/>
          </a:p>
        </p:txBody>
      </p:sp>
    </p:spTree>
    <p:extLst>
      <p:ext uri="{BB962C8B-B14F-4D97-AF65-F5344CB8AC3E}">
        <p14:creationId xmlns:p14="http://schemas.microsoft.com/office/powerpoint/2010/main" val="30799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C3AE50-B46C-471A-A0B1-413A4CC6D0B8}"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3D11E-2806-4A1E-AE0B-A2E6B3C92F10}" type="slidenum">
              <a:rPr lang="en-US" smtClean="0"/>
              <a:t>‹#›</a:t>
            </a:fld>
            <a:endParaRPr lang="en-US"/>
          </a:p>
        </p:txBody>
      </p:sp>
    </p:spTree>
    <p:extLst>
      <p:ext uri="{BB962C8B-B14F-4D97-AF65-F5344CB8AC3E}">
        <p14:creationId xmlns:p14="http://schemas.microsoft.com/office/powerpoint/2010/main" val="226158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3AE50-B46C-471A-A0B1-413A4CC6D0B8}" type="datetimeFigureOut">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3D11E-2806-4A1E-AE0B-A2E6B3C92F10}" type="slidenum">
              <a:rPr lang="en-US" smtClean="0"/>
              <a:t>‹#›</a:t>
            </a:fld>
            <a:endParaRPr lang="en-US"/>
          </a:p>
        </p:txBody>
      </p:sp>
    </p:spTree>
    <p:extLst>
      <p:ext uri="{BB962C8B-B14F-4D97-AF65-F5344CB8AC3E}">
        <p14:creationId xmlns:p14="http://schemas.microsoft.com/office/powerpoint/2010/main" val="62721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2" Type="http://schemas.openxmlformats.org/officeDocument/2006/relationships/hyperlink" Target="http://home.netcom.com/~chip.f/viterbi/tutorial.html#specapp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home.netcom.com/~chip.f/viterbi/figs/berchart1.gif"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mobyle.pasteur.fr/cgi-"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Convolutional Encoding</a:t>
            </a:r>
            <a:br>
              <a:rPr lang="en-US" smtClean="0"/>
            </a:br>
            <a:r>
              <a:rPr lang="en-US" smtClean="0"/>
              <a:t>Viterbi Decoding</a:t>
            </a:r>
            <a:endParaRPr lang="en-US"/>
          </a:p>
        </p:txBody>
      </p:sp>
      <p:sp>
        <p:nvSpPr>
          <p:cNvPr id="3" name="Subtitle 2"/>
          <p:cNvSpPr>
            <a:spLocks noGrp="1"/>
          </p:cNvSpPr>
          <p:nvPr>
            <p:ph type="subTitle" idx="1"/>
          </p:nvPr>
        </p:nvSpPr>
        <p:spPr/>
        <p:txBody>
          <a:bodyPr/>
          <a:lstStyle/>
          <a:p>
            <a:r>
              <a:rPr lang="en-US" smtClean="0"/>
              <a:t>WES269 Winter 2022</a:t>
            </a:r>
          </a:p>
          <a:p>
            <a:r>
              <a:rPr lang="en-US" smtClean="0"/>
              <a:t>Lecture 2</a:t>
            </a:r>
            <a:endParaRPr lang="en-US"/>
          </a:p>
        </p:txBody>
      </p:sp>
    </p:spTree>
    <p:extLst>
      <p:ext uri="{BB962C8B-B14F-4D97-AF65-F5344CB8AC3E}">
        <p14:creationId xmlns:p14="http://schemas.microsoft.com/office/powerpoint/2010/main" val="3932481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de-DE" altLang="en-US" smtClean="0"/>
              <a:t>Problem formulation</a:t>
            </a:r>
            <a:endParaRPr lang="en-GB" altLang="en-US" smtClean="0"/>
          </a:p>
        </p:txBody>
      </p:sp>
      <p:sp>
        <p:nvSpPr>
          <p:cNvPr id="61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C908EF0F-4740-45E1-985B-716FFCF828FE}" type="slidenum">
              <a:rPr lang="en-GB" altLang="en-US" sz="1400">
                <a:latin typeface="Arial" panose="020B0604020202020204" pitchFamily="34" charset="0"/>
              </a:rPr>
              <a:pPr algn="r">
                <a:spcBef>
                  <a:spcPct val="0"/>
                </a:spcBef>
              </a:pPr>
              <a:t>10</a:t>
            </a:fld>
            <a:endParaRPr lang="en-GB" altLang="en-US" sz="1400">
              <a:latin typeface="Arial" panose="020B0604020202020204" pitchFamily="34" charset="0"/>
            </a:endParaRPr>
          </a:p>
        </p:txBody>
      </p:sp>
      <p:sp>
        <p:nvSpPr>
          <p:cNvPr id="6148" name="Rectangle 3"/>
          <p:cNvSpPr>
            <a:spLocks noChangeArrowheads="1"/>
          </p:cNvSpPr>
          <p:nvPr/>
        </p:nvSpPr>
        <p:spPr bwMode="auto">
          <a:xfrm>
            <a:off x="4038601" y="2711228"/>
            <a:ext cx="1447800" cy="9019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6149" name="Line 4"/>
          <p:cNvSpPr>
            <a:spLocks noChangeShapeType="1"/>
          </p:cNvSpPr>
          <p:nvPr/>
        </p:nvSpPr>
        <p:spPr bwMode="auto">
          <a:xfrm>
            <a:off x="2667000" y="30480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6150" name="Line 5"/>
          <p:cNvSpPr>
            <a:spLocks noChangeShapeType="1"/>
          </p:cNvSpPr>
          <p:nvPr/>
        </p:nvSpPr>
        <p:spPr bwMode="auto">
          <a:xfrm>
            <a:off x="5638800" y="31242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6151" name="AutoShape 6"/>
          <p:cNvSpPr>
            <a:spLocks noChangeArrowheads="1"/>
          </p:cNvSpPr>
          <p:nvPr/>
        </p:nvSpPr>
        <p:spPr bwMode="auto">
          <a:xfrm>
            <a:off x="6858000" y="2886166"/>
            <a:ext cx="457200" cy="476071"/>
          </a:xfrm>
          <a:prstGeom prst="flowChartOr">
            <a:avLst/>
          </a:prstGeom>
          <a:noFill/>
          <a:ln w="9525">
            <a:solidFill>
              <a:schemeClr val="tx1"/>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6152" name="Line 7"/>
          <p:cNvSpPr>
            <a:spLocks noChangeShapeType="1"/>
          </p:cNvSpPr>
          <p:nvPr/>
        </p:nvSpPr>
        <p:spPr bwMode="auto">
          <a:xfrm>
            <a:off x="7086600" y="20574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6153" name="Line 8"/>
          <p:cNvSpPr>
            <a:spLocks noChangeShapeType="1"/>
          </p:cNvSpPr>
          <p:nvPr/>
        </p:nvSpPr>
        <p:spPr bwMode="auto">
          <a:xfrm>
            <a:off x="7315200" y="31242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6154" name="Text Box 9"/>
          <p:cNvSpPr txBox="1">
            <a:spLocks noChangeArrowheads="1"/>
          </p:cNvSpPr>
          <p:nvPr/>
        </p:nvSpPr>
        <p:spPr bwMode="auto">
          <a:xfrm>
            <a:off x="7162800" y="1828800"/>
            <a:ext cx="685800" cy="33655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a:t>noise</a:t>
            </a:r>
            <a:endParaRPr lang="en-GB" altLang="en-US"/>
          </a:p>
        </p:txBody>
      </p:sp>
      <p:sp>
        <p:nvSpPr>
          <p:cNvPr id="6155" name="Text Box 10"/>
          <p:cNvSpPr txBox="1">
            <a:spLocks noChangeArrowheads="1"/>
          </p:cNvSpPr>
          <p:nvPr/>
        </p:nvSpPr>
        <p:spPr bwMode="auto">
          <a:xfrm>
            <a:off x="2438400" y="2590800"/>
            <a:ext cx="1295400" cy="33655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a:t>information</a:t>
            </a:r>
            <a:endParaRPr lang="en-GB" altLang="en-US"/>
          </a:p>
        </p:txBody>
      </p:sp>
      <p:sp>
        <p:nvSpPr>
          <p:cNvPr id="6156" name="Text Box 11"/>
          <p:cNvSpPr txBox="1">
            <a:spLocks noChangeArrowheads="1"/>
          </p:cNvSpPr>
          <p:nvPr/>
        </p:nvSpPr>
        <p:spPr bwMode="auto">
          <a:xfrm>
            <a:off x="4114799" y="2788799"/>
            <a:ext cx="1447802" cy="5847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a:t>Finite State Machine</a:t>
            </a:r>
            <a:endParaRPr lang="en-GB" altLang="en-US"/>
          </a:p>
        </p:txBody>
      </p:sp>
      <p:sp>
        <p:nvSpPr>
          <p:cNvPr id="6157" name="Text Box 12"/>
          <p:cNvSpPr txBox="1">
            <a:spLocks noChangeArrowheads="1"/>
          </p:cNvSpPr>
          <p:nvPr/>
        </p:nvSpPr>
        <p:spPr bwMode="auto">
          <a:xfrm>
            <a:off x="8686800" y="2895600"/>
            <a:ext cx="1600200" cy="33655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a:t>observation</a:t>
            </a:r>
            <a:endParaRPr lang="en-GB" altLang="en-US"/>
          </a:p>
        </p:txBody>
      </p:sp>
      <p:sp>
        <p:nvSpPr>
          <p:cNvPr id="6158" name="Text Box 13"/>
          <p:cNvSpPr txBox="1">
            <a:spLocks noChangeArrowheads="1"/>
          </p:cNvSpPr>
          <p:nvPr/>
        </p:nvSpPr>
        <p:spPr bwMode="auto">
          <a:xfrm>
            <a:off x="1981200" y="4267201"/>
            <a:ext cx="8077200" cy="217011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a:t>What is the best estimate for the information given the observation?</a:t>
            </a:r>
          </a:p>
          <a:p>
            <a:pPr algn="l" eaLnBrk="1" hangingPunct="1"/>
            <a:endParaRPr lang="de-DE" altLang="en-US"/>
          </a:p>
          <a:p>
            <a:pPr algn="l" eaLnBrk="1" hangingPunct="1"/>
            <a:r>
              <a:rPr lang="de-DE" altLang="en-US">
                <a:solidFill>
                  <a:srgbClr val="FFFFFF"/>
                </a:solidFill>
              </a:rPr>
              <a:t>Maximum Likelihood receiver:</a:t>
            </a:r>
          </a:p>
          <a:p>
            <a:pPr algn="l" eaLnBrk="1" hangingPunct="1"/>
            <a:r>
              <a:rPr lang="de-DE" altLang="en-US">
                <a:solidFill>
                  <a:srgbClr val="FFFFFF"/>
                </a:solidFill>
              </a:rPr>
              <a:t>	max P( Y | X ) = max P( X+N | X ) 	= max P( N )</a:t>
            </a:r>
          </a:p>
          <a:p>
            <a:pPr algn="l" eaLnBrk="1" hangingPunct="1"/>
            <a:r>
              <a:rPr lang="de-DE" altLang="en-US">
                <a:solidFill>
                  <a:srgbClr val="FFFFFF"/>
                </a:solidFill>
              </a:rPr>
              <a:t>	for independent transmissions	= max </a:t>
            </a:r>
            <a:r>
              <a:rPr lang="de-DE" altLang="en-US">
                <a:solidFill>
                  <a:srgbClr val="FFFFFF"/>
                </a:solidFill>
                <a:sym typeface="Symbol" panose="05050102010706020507" pitchFamily="18" charset="2"/>
              </a:rPr>
              <a:t></a:t>
            </a:r>
            <a:r>
              <a:rPr lang="de-DE" altLang="en-US" baseline="-25000">
                <a:solidFill>
                  <a:srgbClr val="FFFFFF"/>
                </a:solidFill>
              </a:rPr>
              <a:t>i=1,L</a:t>
            </a:r>
            <a:r>
              <a:rPr lang="de-DE" altLang="en-US">
                <a:solidFill>
                  <a:srgbClr val="FFFFFF"/>
                </a:solidFill>
                <a:sym typeface="Symbol" panose="05050102010706020507" pitchFamily="18" charset="2"/>
              </a:rPr>
              <a:t> </a:t>
            </a:r>
            <a:r>
              <a:rPr lang="de-DE" altLang="en-US">
                <a:solidFill>
                  <a:srgbClr val="FFFFFF"/>
                </a:solidFill>
              </a:rPr>
              <a:t>P( N</a:t>
            </a:r>
            <a:r>
              <a:rPr lang="de-DE" altLang="en-US" baseline="-25000">
                <a:solidFill>
                  <a:srgbClr val="FFFFFF"/>
                </a:solidFill>
              </a:rPr>
              <a:t>i</a:t>
            </a:r>
            <a:r>
              <a:rPr lang="de-DE" altLang="en-US">
                <a:solidFill>
                  <a:srgbClr val="FFFFFF"/>
                </a:solidFill>
              </a:rPr>
              <a:t> )</a:t>
            </a:r>
          </a:p>
          <a:p>
            <a:pPr algn="l" eaLnBrk="1" hangingPunct="1"/>
            <a:r>
              <a:rPr lang="de-DE" altLang="en-US">
                <a:solidFill>
                  <a:srgbClr val="FFFFFF"/>
                </a:solidFill>
              </a:rPr>
              <a:t>					</a:t>
            </a:r>
            <a:r>
              <a:rPr lang="de-DE" altLang="en-US">
                <a:solidFill>
                  <a:srgbClr val="FFFFFF"/>
                </a:solidFill>
                <a:sym typeface="Symbol" panose="05050102010706020507" pitchFamily="18" charset="2"/>
              </a:rPr>
              <a:t> minimum weight noise sequence</a:t>
            </a:r>
            <a:r>
              <a:rPr lang="de-DE" altLang="en-US"/>
              <a:t> </a:t>
            </a:r>
            <a:endParaRPr lang="en-GB" altLang="en-US"/>
          </a:p>
        </p:txBody>
      </p:sp>
      <p:sp>
        <p:nvSpPr>
          <p:cNvPr id="6159" name="Text Box 14"/>
          <p:cNvSpPr txBox="1">
            <a:spLocks noChangeArrowheads="1"/>
          </p:cNvSpPr>
          <p:nvPr/>
        </p:nvSpPr>
        <p:spPr bwMode="auto">
          <a:xfrm>
            <a:off x="6019800" y="2514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x</a:t>
            </a:r>
            <a:endParaRPr lang="en-GB" altLang="en-US"/>
          </a:p>
        </p:txBody>
      </p:sp>
      <p:sp>
        <p:nvSpPr>
          <p:cNvPr id="6160" name="Text Box 15"/>
          <p:cNvSpPr txBox="1">
            <a:spLocks noChangeArrowheads="1"/>
          </p:cNvSpPr>
          <p:nvPr/>
        </p:nvSpPr>
        <p:spPr bwMode="auto">
          <a:xfrm>
            <a:off x="7086600" y="2514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n</a:t>
            </a:r>
            <a:endParaRPr lang="en-GB" altLang="en-US"/>
          </a:p>
        </p:txBody>
      </p:sp>
      <p:sp>
        <p:nvSpPr>
          <p:cNvPr id="6161" name="Text Box 16"/>
          <p:cNvSpPr txBox="1">
            <a:spLocks noChangeArrowheads="1"/>
          </p:cNvSpPr>
          <p:nvPr/>
        </p:nvSpPr>
        <p:spPr bwMode="auto">
          <a:xfrm>
            <a:off x="8077200" y="32766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y = x + n</a:t>
            </a:r>
            <a:endParaRPr lang="en-GB" altLang="en-US"/>
          </a:p>
        </p:txBody>
      </p:sp>
    </p:spTree>
    <p:extLst>
      <p:ext uri="{BB962C8B-B14F-4D97-AF65-F5344CB8AC3E}">
        <p14:creationId xmlns:p14="http://schemas.microsoft.com/office/powerpoint/2010/main" val="366609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altLang="en-US" smtClean="0"/>
              <a:t>The Noisy Channel Model</a:t>
            </a:r>
          </a:p>
        </p:txBody>
      </p:sp>
      <p:sp>
        <p:nvSpPr>
          <p:cNvPr id="7171" name="Rectangle 3"/>
          <p:cNvSpPr>
            <a:spLocks noGrp="1" noChangeArrowheads="1"/>
          </p:cNvSpPr>
          <p:nvPr>
            <p:ph idx="1"/>
          </p:nvPr>
        </p:nvSpPr>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a:p>
          <a:p>
            <a:pPr eaLnBrk="1" hangingPunct="1"/>
            <a:r>
              <a:rPr lang="en-US" altLang="en-US" smtClean="0"/>
              <a:t>Search through space of all possible sentences.</a:t>
            </a:r>
          </a:p>
          <a:p>
            <a:pPr lvl="1"/>
            <a:r>
              <a:rPr lang="en-US" altLang="en-US" smtClean="0"/>
              <a:t>uh ... that's a kinda big space ...</a:t>
            </a:r>
          </a:p>
          <a:p>
            <a:pPr eaLnBrk="1" hangingPunct="1"/>
            <a:r>
              <a:rPr lang="en-US" altLang="en-US" smtClean="0"/>
              <a:t>Pick the one that is most probably the given the waveform.</a:t>
            </a:r>
          </a:p>
        </p:txBody>
      </p:sp>
      <p:sp>
        <p:nvSpPr>
          <p:cNvPr id="717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3A41641E-3A9D-4D1A-8C55-37ED742EFF3F}" type="slidenum">
              <a:rPr lang="en-GB" altLang="en-US" sz="1400">
                <a:latin typeface="Arial" panose="020B0604020202020204" pitchFamily="34" charset="0"/>
              </a:rPr>
              <a:pPr algn="r">
                <a:spcBef>
                  <a:spcPct val="0"/>
                </a:spcBef>
              </a:pPr>
              <a:t>11</a:t>
            </a:fld>
            <a:endParaRPr lang="en-GB" altLang="en-US" sz="1400">
              <a:latin typeface="Arial" panose="020B0604020202020204" pitchFamily="34" charset="0"/>
            </a:endParaRPr>
          </a:p>
        </p:txBody>
      </p:sp>
      <p:pic>
        <p:nvPicPr>
          <p:cNvPr id="7173" name="Picture 4" descr="nois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68" y="1690688"/>
            <a:ext cx="10637224" cy="229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742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365126"/>
            <a:ext cx="10515600" cy="706930"/>
          </a:xfrm>
        </p:spPr>
        <p:txBody>
          <a:bodyPr/>
          <a:lstStyle/>
          <a:p>
            <a:pPr algn="ctr" eaLnBrk="1" hangingPunct="1"/>
            <a:r>
              <a:rPr lang="de-DE" altLang="en-US" smtClean="0">
                <a:solidFill>
                  <a:srgbClr val="0070C0"/>
                </a:solidFill>
              </a:rPr>
              <a:t>characteristics</a:t>
            </a:r>
            <a:endParaRPr lang="en-GB" altLang="en-US" smtClean="0">
              <a:solidFill>
                <a:srgbClr val="0070C0"/>
              </a:solidFill>
            </a:endParaRPr>
          </a:p>
        </p:txBody>
      </p:sp>
      <p:sp>
        <p:nvSpPr>
          <p:cNvPr id="921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37E56434-ADA5-4C44-A43A-62F7A382D19D}" type="slidenum">
              <a:rPr lang="en-GB" altLang="en-US" sz="1400">
                <a:latin typeface="Arial" panose="020B0604020202020204" pitchFamily="34" charset="0"/>
              </a:rPr>
              <a:pPr algn="r">
                <a:spcBef>
                  <a:spcPct val="0"/>
                </a:spcBef>
              </a:pPr>
              <a:t>12</a:t>
            </a:fld>
            <a:endParaRPr lang="en-GB" altLang="en-US" sz="1400">
              <a:latin typeface="Arial" panose="020B0604020202020204" pitchFamily="34" charset="0"/>
            </a:endParaRPr>
          </a:p>
        </p:txBody>
      </p:sp>
      <p:sp>
        <p:nvSpPr>
          <p:cNvPr id="9223" name="Rectangle 3"/>
          <p:cNvSpPr>
            <a:spLocks noChangeArrowheads="1"/>
          </p:cNvSpPr>
          <p:nvPr/>
        </p:nvSpPr>
        <p:spPr bwMode="auto">
          <a:xfrm>
            <a:off x="1546225" y="1072056"/>
            <a:ext cx="9144000" cy="576894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spcBef>
                <a:spcPct val="0"/>
              </a:spcBef>
            </a:pPr>
            <a:r>
              <a:rPr lang="en-GB" altLang="en-US" sz="2400" smtClean="0">
                <a:latin typeface="Calibri" panose="020F0502020204030204" pitchFamily="34" charset="0"/>
                <a:cs typeface="Calibri" panose="020F0502020204030204" pitchFamily="34" charset="0"/>
              </a:rPr>
              <a:t>Viterbi </a:t>
            </a:r>
            <a:r>
              <a:rPr lang="en-GB" altLang="en-US" sz="2400">
                <a:latin typeface="Calibri" panose="020F0502020204030204" pitchFamily="34" charset="0"/>
                <a:cs typeface="Calibri" panose="020F0502020204030204" pitchFamily="34" charset="0"/>
              </a:rPr>
              <a:t>algorithm </a:t>
            </a:r>
            <a:r>
              <a:rPr lang="en-GB" altLang="en-US" sz="2400" smtClean="0">
                <a:latin typeface="Calibri" panose="020F0502020204030204" pitchFamily="34" charset="0"/>
                <a:cs typeface="Calibri" panose="020F0502020204030204" pitchFamily="34" charset="0"/>
              </a:rPr>
              <a:t>("VA" block) </a:t>
            </a:r>
            <a:r>
              <a:rPr lang="en-US" altLang="en-US" sz="2400" smtClean="0">
                <a:latin typeface="Calibri" panose="020F0502020204030204" pitchFamily="34" charset="0"/>
                <a:cs typeface="Calibri" panose="020F0502020204030204" pitchFamily="34" charset="0"/>
              </a:rPr>
              <a:t>common in </a:t>
            </a:r>
            <a:r>
              <a:rPr lang="en-GB" altLang="en-US" sz="2400" smtClean="0">
                <a:latin typeface="Calibri" panose="020F0502020204030204" pitchFamily="34" charset="0"/>
                <a:cs typeface="Calibri" panose="020F0502020204030204" pitchFamily="34" charset="0"/>
              </a:rPr>
              <a:t>high-speed </a:t>
            </a:r>
            <a:r>
              <a:rPr lang="en-GB" altLang="en-US" sz="2400">
                <a:latin typeface="Calibri" panose="020F0502020204030204" pitchFamily="34" charset="0"/>
                <a:cs typeface="Calibri" panose="020F0502020204030204" pitchFamily="34" charset="0"/>
              </a:rPr>
              <a:t>modems</a:t>
            </a:r>
            <a:r>
              <a:rPr lang="de-DE" altLang="en-US" sz="2400">
                <a:latin typeface="Calibri" panose="020F0502020204030204" pitchFamily="34" charset="0"/>
                <a:cs typeface="Calibri" panose="020F0502020204030204" pitchFamily="34" charset="0"/>
              </a:rPr>
              <a:t>. </a:t>
            </a:r>
            <a:endParaRPr lang="de-DE" altLang="en-US" sz="2400" smtClean="0">
              <a:latin typeface="Calibri" panose="020F0502020204030204" pitchFamily="34" charset="0"/>
              <a:cs typeface="Calibri" panose="020F0502020204030204" pitchFamily="34" charset="0"/>
            </a:endParaRPr>
          </a:p>
          <a:p>
            <a:pPr algn="l" eaLnBrk="1" hangingPunct="1">
              <a:spcBef>
                <a:spcPct val="0"/>
              </a:spcBef>
            </a:pPr>
            <a:r>
              <a:rPr lang="en-GB" altLang="en-US" sz="2400" smtClean="0">
                <a:latin typeface="Calibri" panose="020F0502020204030204" pitchFamily="34" charset="0"/>
                <a:cs typeface="Calibri" panose="020F0502020204030204" pitchFamily="34" charset="0"/>
              </a:rPr>
              <a:t>	key </a:t>
            </a:r>
            <a:r>
              <a:rPr lang="en-GB" altLang="en-US" sz="2400">
                <a:latin typeface="Calibri" panose="020F0502020204030204" pitchFamily="34" charset="0"/>
                <a:cs typeface="Calibri" panose="020F0502020204030204" pitchFamily="34" charset="0"/>
              </a:rPr>
              <a:t>building block of modern information infrastructure</a:t>
            </a:r>
            <a:endParaRPr lang="de-DE" altLang="en-US" sz="2400">
              <a:latin typeface="Calibri" panose="020F0502020204030204" pitchFamily="34" charset="0"/>
              <a:cs typeface="Calibri" panose="020F0502020204030204" pitchFamily="34" charset="0"/>
            </a:endParaRPr>
          </a:p>
          <a:p>
            <a:pPr algn="l" eaLnBrk="1" hangingPunct="1">
              <a:spcBef>
                <a:spcPct val="0"/>
              </a:spcBef>
            </a:pPr>
            <a:r>
              <a:rPr lang="en-GB" altLang="en-US" sz="2400">
                <a:latin typeface="Calibri" panose="020F0502020204030204" pitchFamily="34" charset="0"/>
                <a:cs typeface="Calibri" panose="020F0502020204030204" pitchFamily="34" charset="0"/>
              </a:rPr>
              <a:t>   </a:t>
            </a:r>
            <a:endParaRPr lang="de-DE" altLang="en-US" sz="2400">
              <a:latin typeface="Calibri" panose="020F0502020204030204" pitchFamily="34" charset="0"/>
              <a:cs typeface="Calibri" panose="020F0502020204030204" pitchFamily="34" charset="0"/>
            </a:endParaRPr>
          </a:p>
          <a:p>
            <a:pPr algn="l" eaLnBrk="1" hangingPunct="1">
              <a:spcBef>
                <a:spcPct val="0"/>
              </a:spcBef>
            </a:pPr>
            <a:r>
              <a:rPr lang="en-GB" altLang="en-US" sz="2400" smtClean="0">
                <a:latin typeface="Calibri" panose="020F0502020204030204" pitchFamily="34" charset="0"/>
                <a:cs typeface="Calibri" panose="020F0502020204030204" pitchFamily="34" charset="0"/>
              </a:rPr>
              <a:t>Summary</a:t>
            </a:r>
            <a:r>
              <a:rPr lang="de-DE" altLang="en-US" sz="2400" smtClean="0">
                <a:latin typeface="Calibri" panose="020F0502020204030204" pitchFamily="34" charset="0"/>
                <a:cs typeface="Calibri" panose="020F0502020204030204" pitchFamily="34" charset="0"/>
              </a:rPr>
              <a:t>:</a:t>
            </a:r>
            <a:endParaRPr lang="de-DE" altLang="en-US" sz="2400">
              <a:latin typeface="Calibri" panose="020F0502020204030204" pitchFamily="34" charset="0"/>
              <a:cs typeface="Calibri" panose="020F0502020204030204" pitchFamily="34" charset="0"/>
            </a:endParaRPr>
          </a:p>
          <a:p>
            <a:pPr algn="l" eaLnBrk="1" hangingPunct="1">
              <a:spcBef>
                <a:spcPct val="0"/>
              </a:spcBef>
            </a:pPr>
            <a:r>
              <a:rPr lang="de-DE" altLang="en-US" sz="2400">
                <a:latin typeface="Calibri" panose="020F0502020204030204" pitchFamily="34" charset="0"/>
                <a:cs typeface="Calibri" panose="020F0502020204030204" pitchFamily="34" charset="0"/>
              </a:rPr>
              <a:t>	</a:t>
            </a:r>
            <a:r>
              <a:rPr lang="en-GB" altLang="en-US" sz="2400" smtClean="0">
                <a:latin typeface="Calibri" panose="020F0502020204030204" pitchFamily="34" charset="0"/>
                <a:cs typeface="Calibri" panose="020F0502020204030204" pitchFamily="34" charset="0"/>
              </a:rPr>
              <a:t>VA </a:t>
            </a:r>
            <a:r>
              <a:rPr lang="en-GB" altLang="en-US" sz="2400">
                <a:latin typeface="Calibri" panose="020F0502020204030204" pitchFamily="34" charset="0"/>
                <a:cs typeface="Calibri" panose="020F0502020204030204" pitchFamily="34" charset="0"/>
              </a:rPr>
              <a:t>finds a path through any Markov </a:t>
            </a:r>
            <a:r>
              <a:rPr lang="en-GB" altLang="en-US" sz="2400" smtClean="0">
                <a:latin typeface="Calibri" panose="020F0502020204030204" pitchFamily="34" charset="0"/>
                <a:cs typeface="Calibri" panose="020F0502020204030204" pitchFamily="34" charset="0"/>
              </a:rPr>
              <a:t>graph </a:t>
            </a:r>
          </a:p>
          <a:p>
            <a:pPr algn="l" eaLnBrk="1" hangingPunct="1">
              <a:spcBef>
                <a:spcPct val="0"/>
              </a:spcBef>
            </a:pPr>
            <a:r>
              <a:rPr lang="en-GB" altLang="en-US" sz="2400">
                <a:latin typeface="Calibri" panose="020F0502020204030204" pitchFamily="34" charset="0"/>
                <a:cs typeface="Calibri" panose="020F0502020204030204" pitchFamily="34" charset="0"/>
              </a:rPr>
              <a:t>	</a:t>
            </a:r>
            <a:r>
              <a:rPr lang="en-GB" altLang="en-US" sz="2400" smtClean="0">
                <a:latin typeface="Calibri" panose="020F0502020204030204" pitchFamily="34" charset="0"/>
                <a:cs typeface="Calibri" panose="020F0502020204030204" pitchFamily="34" charset="0"/>
              </a:rPr>
              <a:t>M. graph = </a:t>
            </a:r>
            <a:r>
              <a:rPr lang="en-GB" altLang="en-US" sz="2400">
                <a:latin typeface="Calibri" panose="020F0502020204030204" pitchFamily="34" charset="0"/>
                <a:cs typeface="Calibri" panose="020F0502020204030204" pitchFamily="34" charset="0"/>
              </a:rPr>
              <a:t>sequence of </a:t>
            </a:r>
            <a:r>
              <a:rPr lang="en-GB" altLang="en-US" sz="2400" smtClean="0">
                <a:latin typeface="Calibri" panose="020F0502020204030204" pitchFamily="34" charset="0"/>
                <a:cs typeface="Calibri" panose="020F0502020204030204" pitchFamily="34" charset="0"/>
              </a:rPr>
              <a:t>states governed </a:t>
            </a:r>
            <a:r>
              <a:rPr lang="en-GB" altLang="en-US" sz="2400">
                <a:latin typeface="Calibri" panose="020F0502020204030204" pitchFamily="34" charset="0"/>
                <a:cs typeface="Calibri" panose="020F0502020204030204" pitchFamily="34" charset="0"/>
              </a:rPr>
              <a:t>by a Markov chain. </a:t>
            </a:r>
            <a:endParaRPr lang="de-DE" altLang="en-US" sz="2400">
              <a:latin typeface="Calibri" panose="020F0502020204030204" pitchFamily="34" charset="0"/>
              <a:cs typeface="Calibri" panose="020F0502020204030204" pitchFamily="34" charset="0"/>
            </a:endParaRPr>
          </a:p>
          <a:p>
            <a:pPr algn="l" eaLnBrk="1" hangingPunct="1">
              <a:spcBef>
                <a:spcPct val="0"/>
              </a:spcBef>
            </a:pPr>
            <a:endParaRPr lang="de-DE" altLang="en-US" sz="2400">
              <a:latin typeface="Calibri" panose="020F0502020204030204" pitchFamily="34" charset="0"/>
              <a:cs typeface="Calibri" panose="020F0502020204030204" pitchFamily="34" charset="0"/>
            </a:endParaRPr>
          </a:p>
          <a:p>
            <a:pPr algn="l" eaLnBrk="1" hangingPunct="1">
              <a:spcBef>
                <a:spcPct val="0"/>
              </a:spcBef>
            </a:pPr>
            <a:r>
              <a:rPr lang="en-GB" altLang="en-US" sz="2400" smtClean="0">
                <a:latin typeface="Calibri" panose="020F0502020204030204" pitchFamily="34" charset="0"/>
                <a:cs typeface="Calibri" panose="020F0502020204030204" pitchFamily="34" charset="0"/>
              </a:rPr>
              <a:t>Sample practical </a:t>
            </a:r>
            <a:r>
              <a:rPr lang="en-GB" altLang="en-US" sz="2400">
                <a:latin typeface="Calibri" panose="020F0502020204030204" pitchFamily="34" charset="0"/>
                <a:cs typeface="Calibri" panose="020F0502020204030204" pitchFamily="34" charset="0"/>
              </a:rPr>
              <a:t>applications</a:t>
            </a:r>
            <a:r>
              <a:rPr lang="de-DE" altLang="en-US" sz="2400">
                <a:latin typeface="Calibri" panose="020F0502020204030204" pitchFamily="34" charset="0"/>
                <a:cs typeface="Calibri" panose="020F0502020204030204" pitchFamily="34" charset="0"/>
              </a:rPr>
              <a:t>: </a:t>
            </a:r>
            <a:r>
              <a:rPr lang="en-GB" altLang="en-US" sz="2400">
                <a:latin typeface="Calibri" panose="020F0502020204030204" pitchFamily="34" charset="0"/>
                <a:cs typeface="Calibri" panose="020F0502020204030204" pitchFamily="34" charset="0"/>
              </a:rPr>
              <a:t> </a:t>
            </a:r>
            <a:endParaRPr lang="de-DE" altLang="en-US" sz="2400">
              <a:latin typeface="Calibri" panose="020F0502020204030204" pitchFamily="34" charset="0"/>
              <a:cs typeface="Calibri" panose="020F0502020204030204" pitchFamily="34" charset="0"/>
            </a:endParaRPr>
          </a:p>
          <a:p>
            <a:pPr lvl="1" algn="l" eaLnBrk="1" hangingPunct="1">
              <a:spcBef>
                <a:spcPct val="0"/>
              </a:spcBef>
            </a:pPr>
            <a:r>
              <a:rPr lang="de-DE" altLang="en-US" sz="2400">
                <a:latin typeface="Calibri" panose="020F0502020204030204" pitchFamily="34" charset="0"/>
                <a:cs typeface="Calibri" panose="020F0502020204030204" pitchFamily="34" charset="0"/>
              </a:rPr>
              <a:t>	</a:t>
            </a:r>
            <a:r>
              <a:rPr lang="en-GB" altLang="en-US" sz="2000">
                <a:latin typeface="Calibri" panose="020F0502020204030204" pitchFamily="34" charset="0"/>
                <a:cs typeface="Calibri" panose="020F0502020204030204" pitchFamily="34" charset="0"/>
              </a:rPr>
              <a:t>convolutional decoding and channel trellis decoding. </a:t>
            </a:r>
            <a:endParaRPr lang="de-DE" altLang="en-US" sz="2000">
              <a:latin typeface="Calibri" panose="020F0502020204030204" pitchFamily="34" charset="0"/>
              <a:cs typeface="Calibri" panose="020F0502020204030204" pitchFamily="34" charset="0"/>
            </a:endParaRPr>
          </a:p>
          <a:p>
            <a:pPr lvl="1" algn="l" eaLnBrk="1" hangingPunct="1">
              <a:spcBef>
                <a:spcPct val="0"/>
              </a:spcBef>
            </a:pPr>
            <a:r>
              <a:rPr lang="de-DE" altLang="en-US" sz="2000">
                <a:latin typeface="Calibri" panose="020F0502020204030204" pitchFamily="34" charset="0"/>
                <a:cs typeface="Calibri" panose="020F0502020204030204" pitchFamily="34" charset="0"/>
              </a:rPr>
              <a:t>	</a:t>
            </a:r>
            <a:r>
              <a:rPr lang="en-GB" altLang="en-US" sz="2000">
                <a:latin typeface="Calibri" panose="020F0502020204030204" pitchFamily="34" charset="0"/>
                <a:cs typeface="Calibri" panose="020F0502020204030204" pitchFamily="34" charset="0"/>
              </a:rPr>
              <a:t>fading communication channels, </a:t>
            </a:r>
            <a:endParaRPr lang="de-DE" altLang="en-US" sz="2000">
              <a:latin typeface="Calibri" panose="020F0502020204030204" pitchFamily="34" charset="0"/>
              <a:cs typeface="Calibri" panose="020F0502020204030204" pitchFamily="34" charset="0"/>
            </a:endParaRPr>
          </a:p>
          <a:p>
            <a:pPr lvl="1" algn="l" eaLnBrk="1" hangingPunct="1">
              <a:spcBef>
                <a:spcPct val="0"/>
              </a:spcBef>
            </a:pPr>
            <a:r>
              <a:rPr lang="de-DE" altLang="en-US" sz="2000">
                <a:latin typeface="Calibri" panose="020F0502020204030204" pitchFamily="34" charset="0"/>
                <a:cs typeface="Calibri" panose="020F0502020204030204" pitchFamily="34" charset="0"/>
              </a:rPr>
              <a:t>	</a:t>
            </a:r>
            <a:r>
              <a:rPr lang="en-GB" altLang="en-US" sz="2000">
                <a:latin typeface="Calibri" panose="020F0502020204030204" pitchFamily="34" charset="0"/>
                <a:cs typeface="Calibri" panose="020F0502020204030204" pitchFamily="34" charset="0"/>
              </a:rPr>
              <a:t>partial response channels in recording systems, </a:t>
            </a:r>
            <a:endParaRPr lang="de-DE" altLang="en-US" sz="2000">
              <a:latin typeface="Calibri" panose="020F0502020204030204" pitchFamily="34" charset="0"/>
              <a:cs typeface="Calibri" panose="020F0502020204030204" pitchFamily="34" charset="0"/>
            </a:endParaRPr>
          </a:p>
          <a:p>
            <a:pPr lvl="1" algn="l" eaLnBrk="1" hangingPunct="1">
              <a:spcBef>
                <a:spcPct val="0"/>
              </a:spcBef>
            </a:pPr>
            <a:r>
              <a:rPr lang="de-DE" altLang="en-US" sz="2000">
                <a:latin typeface="Calibri" panose="020F0502020204030204" pitchFamily="34" charset="0"/>
                <a:cs typeface="Calibri" panose="020F0502020204030204" pitchFamily="34" charset="0"/>
              </a:rPr>
              <a:t>	</a:t>
            </a:r>
            <a:r>
              <a:rPr lang="en-GB" altLang="en-US" sz="2000">
                <a:latin typeface="Calibri" panose="020F0502020204030204" pitchFamily="34" charset="0"/>
                <a:cs typeface="Calibri" panose="020F0502020204030204" pitchFamily="34" charset="0"/>
              </a:rPr>
              <a:t>optical character recognition, </a:t>
            </a:r>
            <a:endParaRPr lang="de-DE" altLang="en-US" sz="2000">
              <a:latin typeface="Calibri" panose="020F0502020204030204" pitchFamily="34" charset="0"/>
              <a:cs typeface="Calibri" panose="020F0502020204030204" pitchFamily="34" charset="0"/>
            </a:endParaRPr>
          </a:p>
          <a:p>
            <a:pPr lvl="1" algn="l" eaLnBrk="1" hangingPunct="1">
              <a:spcBef>
                <a:spcPct val="0"/>
              </a:spcBef>
            </a:pPr>
            <a:r>
              <a:rPr lang="de-DE" altLang="en-US" sz="2000">
                <a:latin typeface="Calibri" panose="020F0502020204030204" pitchFamily="34" charset="0"/>
                <a:cs typeface="Calibri" panose="020F0502020204030204" pitchFamily="34" charset="0"/>
              </a:rPr>
              <a:t>	</a:t>
            </a:r>
            <a:r>
              <a:rPr lang="en-GB" altLang="en-US" sz="2000">
                <a:latin typeface="Calibri" panose="020F0502020204030204" pitchFamily="34" charset="0"/>
                <a:cs typeface="Calibri" panose="020F0502020204030204" pitchFamily="34" charset="0"/>
              </a:rPr>
              <a:t>voice recognition. </a:t>
            </a:r>
            <a:endParaRPr lang="de-DE" altLang="en-US" sz="2000">
              <a:latin typeface="Calibri" panose="020F0502020204030204" pitchFamily="34" charset="0"/>
              <a:cs typeface="Calibri" panose="020F0502020204030204" pitchFamily="34" charset="0"/>
            </a:endParaRPr>
          </a:p>
          <a:p>
            <a:pPr lvl="1" algn="l" eaLnBrk="1" hangingPunct="1">
              <a:spcBef>
                <a:spcPct val="0"/>
              </a:spcBef>
            </a:pPr>
            <a:r>
              <a:rPr lang="de-DE" altLang="en-US" sz="2000">
                <a:latin typeface="Calibri" panose="020F0502020204030204" pitchFamily="34" charset="0"/>
                <a:cs typeface="Calibri" panose="020F0502020204030204" pitchFamily="34" charset="0"/>
              </a:rPr>
              <a:t>	</a:t>
            </a:r>
            <a:r>
              <a:rPr lang="en-GB" altLang="en-US" sz="2000">
                <a:latin typeface="Calibri" panose="020F0502020204030204" pitchFamily="34" charset="0"/>
                <a:cs typeface="Calibri" panose="020F0502020204030204" pitchFamily="34" charset="0"/>
              </a:rPr>
              <a:t>DNA sequence </a:t>
            </a:r>
            <a:r>
              <a:rPr lang="en-GB" altLang="en-US" sz="2000" smtClean="0">
                <a:latin typeface="Calibri" panose="020F0502020204030204" pitchFamily="34" charset="0"/>
                <a:cs typeface="Calibri" panose="020F0502020204030204" pitchFamily="34" charset="0"/>
              </a:rPr>
              <a:t>analysis</a:t>
            </a:r>
            <a:r>
              <a:rPr lang="de-DE" altLang="en-US" sz="2000"/>
              <a:t>	</a:t>
            </a:r>
            <a:r>
              <a:rPr lang="en-GB" altLang="en-US" sz="2000"/>
              <a:t>     </a:t>
            </a:r>
            <a:r>
              <a:rPr lang="de-DE" altLang="en-US" sz="2000"/>
              <a:t> </a:t>
            </a:r>
            <a:r>
              <a:rPr lang="en-GB" altLang="en-US" sz="2000"/>
              <a:t> </a:t>
            </a:r>
          </a:p>
        </p:txBody>
      </p:sp>
    </p:spTree>
    <p:extLst>
      <p:ext uri="{BB962C8B-B14F-4D97-AF65-F5344CB8AC3E}">
        <p14:creationId xmlns:p14="http://schemas.microsoft.com/office/powerpoint/2010/main" val="4091959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365126"/>
            <a:ext cx="10515600" cy="823914"/>
          </a:xfrm>
        </p:spPr>
        <p:txBody>
          <a:bodyPr/>
          <a:lstStyle/>
          <a:p>
            <a:pPr algn="ctr" eaLnBrk="1" hangingPunct="1"/>
            <a:r>
              <a:rPr lang="de-DE" altLang="en-US" b="1" smtClean="0">
                <a:solidFill>
                  <a:srgbClr val="002060"/>
                </a:solidFill>
              </a:rPr>
              <a:t>Illustration of the algorithm</a:t>
            </a:r>
            <a:endParaRPr lang="en-GB" altLang="en-US" b="1" smtClean="0">
              <a:solidFill>
                <a:srgbClr val="002060"/>
              </a:solidFill>
            </a:endParaRPr>
          </a:p>
        </p:txBody>
      </p:sp>
      <p:sp>
        <p:nvSpPr>
          <p:cNvPr id="1024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4C214F32-90A7-427B-833A-DC3752E62726}" type="slidenum">
              <a:rPr lang="en-GB" altLang="en-US" sz="1400">
                <a:latin typeface="Arial" panose="020B0604020202020204" pitchFamily="34" charset="0"/>
              </a:rPr>
              <a:pPr algn="r">
                <a:spcBef>
                  <a:spcPct val="0"/>
                </a:spcBef>
              </a:pPr>
              <a:t>13</a:t>
            </a:fld>
            <a:endParaRPr lang="en-GB" altLang="en-US" sz="1400">
              <a:latin typeface="Arial" panose="020B0604020202020204" pitchFamily="34" charset="0"/>
            </a:endParaRPr>
          </a:p>
        </p:txBody>
      </p:sp>
      <p:sp>
        <p:nvSpPr>
          <p:cNvPr id="10244" name="Text Box 3"/>
          <p:cNvSpPr txBox="1">
            <a:spLocks noChangeArrowheads="1"/>
          </p:cNvSpPr>
          <p:nvPr/>
        </p:nvSpPr>
        <p:spPr bwMode="auto">
          <a:xfrm>
            <a:off x="2286000" y="1752600"/>
            <a:ext cx="6400800" cy="38814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endParaRPr lang="de-DE" altLang="en-US"/>
          </a:p>
          <a:p>
            <a:pPr algn="l" eaLnBrk="1" hangingPunct="1"/>
            <a:endParaRPr lang="de-DE" altLang="en-US"/>
          </a:p>
          <a:p>
            <a:pPr algn="l" eaLnBrk="1" hangingPunct="1"/>
            <a:endParaRPr lang="de-DE" altLang="en-US"/>
          </a:p>
          <a:p>
            <a:pPr algn="l" eaLnBrk="1" hangingPunct="1"/>
            <a:r>
              <a:rPr lang="de-DE" altLang="en-US"/>
              <a:t>		st 1	0.7	st 2</a:t>
            </a:r>
          </a:p>
          <a:p>
            <a:pPr algn="l" eaLnBrk="1" hangingPunct="1"/>
            <a:r>
              <a:rPr lang="de-DE" altLang="en-US"/>
              <a:t>          	      0.5			         0.2</a:t>
            </a:r>
          </a:p>
          <a:p>
            <a:pPr algn="l" eaLnBrk="1" hangingPunct="1"/>
            <a:r>
              <a:rPr lang="de-DE" altLang="en-US"/>
              <a:t>IEM		     0.5          1.2		               UNI		         			</a:t>
            </a:r>
          </a:p>
          <a:p>
            <a:pPr algn="l" eaLnBrk="1" hangingPunct="1"/>
            <a:r>
              <a:rPr lang="de-DE" altLang="en-US"/>
              <a:t>            0.8			        0.2</a:t>
            </a:r>
          </a:p>
          <a:p>
            <a:pPr algn="l" eaLnBrk="1" hangingPunct="1"/>
            <a:r>
              <a:rPr lang="de-DE" altLang="en-US"/>
              <a:t>		st 3		st 4</a:t>
            </a:r>
          </a:p>
          <a:p>
            <a:pPr algn="l" eaLnBrk="1" hangingPunct="1"/>
            <a:r>
              <a:rPr lang="de-DE" altLang="en-US"/>
              <a:t>			0.8</a:t>
            </a:r>
          </a:p>
          <a:p>
            <a:pPr algn="l" eaLnBrk="1" hangingPunct="1"/>
            <a:endParaRPr lang="en-GB" altLang="en-US"/>
          </a:p>
        </p:txBody>
      </p:sp>
      <p:sp>
        <p:nvSpPr>
          <p:cNvPr id="10245" name="Line 4"/>
          <p:cNvSpPr>
            <a:spLocks noChangeShapeType="1"/>
          </p:cNvSpPr>
          <p:nvPr/>
        </p:nvSpPr>
        <p:spPr bwMode="auto">
          <a:xfrm flipV="1">
            <a:off x="2895600" y="3048000"/>
            <a:ext cx="1219200" cy="5334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0246" name="Line 5"/>
          <p:cNvSpPr>
            <a:spLocks noChangeShapeType="1"/>
          </p:cNvSpPr>
          <p:nvPr/>
        </p:nvSpPr>
        <p:spPr bwMode="auto">
          <a:xfrm>
            <a:off x="4648200" y="2895600"/>
            <a:ext cx="1219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0247" name="Line 6"/>
          <p:cNvSpPr>
            <a:spLocks noChangeShapeType="1"/>
          </p:cNvSpPr>
          <p:nvPr/>
        </p:nvSpPr>
        <p:spPr bwMode="auto">
          <a:xfrm>
            <a:off x="6553200" y="3048000"/>
            <a:ext cx="1219200" cy="609600"/>
          </a:xfrm>
          <a:prstGeom prst="line">
            <a:avLst/>
          </a:prstGeom>
          <a:noFill/>
          <a:ln w="9525">
            <a:solidFill>
              <a:srgbClr val="FF3300"/>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0248" name="Line 7"/>
          <p:cNvSpPr>
            <a:spLocks noChangeShapeType="1"/>
          </p:cNvSpPr>
          <p:nvPr/>
        </p:nvSpPr>
        <p:spPr bwMode="auto">
          <a:xfrm>
            <a:off x="2895600" y="3886200"/>
            <a:ext cx="1143000" cy="7620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0249" name="Line 8"/>
          <p:cNvSpPr>
            <a:spLocks noChangeShapeType="1"/>
          </p:cNvSpPr>
          <p:nvPr/>
        </p:nvSpPr>
        <p:spPr bwMode="auto">
          <a:xfrm>
            <a:off x="4648200" y="4800600"/>
            <a:ext cx="1219200" cy="0"/>
          </a:xfrm>
          <a:prstGeom prst="line">
            <a:avLst/>
          </a:prstGeom>
          <a:noFill/>
          <a:ln w="9525">
            <a:solidFill>
              <a:srgbClr val="FF33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0250" name="Line 9"/>
          <p:cNvSpPr>
            <a:spLocks noChangeShapeType="1"/>
          </p:cNvSpPr>
          <p:nvPr/>
        </p:nvSpPr>
        <p:spPr bwMode="auto">
          <a:xfrm flipV="1">
            <a:off x="6553200" y="3886200"/>
            <a:ext cx="1143000" cy="7620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0251" name="Line 10"/>
          <p:cNvSpPr>
            <a:spLocks noChangeShapeType="1"/>
          </p:cNvSpPr>
          <p:nvPr/>
        </p:nvSpPr>
        <p:spPr bwMode="auto">
          <a:xfrm>
            <a:off x="4419600" y="3200400"/>
            <a:ext cx="1600200" cy="14478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0252" name="Line 11"/>
          <p:cNvSpPr>
            <a:spLocks noChangeShapeType="1"/>
          </p:cNvSpPr>
          <p:nvPr/>
        </p:nvSpPr>
        <p:spPr bwMode="auto">
          <a:xfrm flipV="1">
            <a:off x="4648200" y="3124200"/>
            <a:ext cx="1219200" cy="1447800"/>
          </a:xfrm>
          <a:prstGeom prst="line">
            <a:avLst/>
          </a:prstGeom>
          <a:noFill/>
          <a:ln w="9525">
            <a:solidFill>
              <a:srgbClr val="FF3300"/>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0253" name="Text Box 12"/>
          <p:cNvSpPr txBox="1">
            <a:spLocks noChangeArrowheads="1"/>
          </p:cNvSpPr>
          <p:nvPr/>
        </p:nvSpPr>
        <p:spPr bwMode="auto">
          <a:xfrm>
            <a:off x="4038600" y="2438401"/>
            <a:ext cx="609600" cy="34607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solidFill>
                  <a:srgbClr val="FFFFFF"/>
                </a:solidFill>
              </a:rPr>
              <a:t>0.5</a:t>
            </a:r>
            <a:endParaRPr lang="en-GB" altLang="en-US">
              <a:solidFill>
                <a:srgbClr val="FFFFFF"/>
              </a:solidFill>
            </a:endParaRPr>
          </a:p>
        </p:txBody>
      </p:sp>
      <p:sp>
        <p:nvSpPr>
          <p:cNvPr id="10254" name="Text Box 13"/>
          <p:cNvSpPr txBox="1">
            <a:spLocks noChangeArrowheads="1"/>
          </p:cNvSpPr>
          <p:nvPr/>
        </p:nvSpPr>
        <p:spPr bwMode="auto">
          <a:xfrm>
            <a:off x="5791200" y="2438401"/>
            <a:ext cx="609600" cy="34607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solidFill>
                  <a:srgbClr val="FFFFFF"/>
                </a:solidFill>
              </a:rPr>
              <a:t>1.2</a:t>
            </a:r>
            <a:endParaRPr lang="en-GB" altLang="en-US">
              <a:solidFill>
                <a:srgbClr val="FFFFFF"/>
              </a:solidFill>
            </a:endParaRPr>
          </a:p>
        </p:txBody>
      </p:sp>
      <p:sp>
        <p:nvSpPr>
          <p:cNvPr id="10255" name="Text Box 14"/>
          <p:cNvSpPr txBox="1">
            <a:spLocks noChangeArrowheads="1"/>
          </p:cNvSpPr>
          <p:nvPr/>
        </p:nvSpPr>
        <p:spPr bwMode="auto">
          <a:xfrm>
            <a:off x="7772400" y="4038601"/>
            <a:ext cx="609600" cy="34607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solidFill>
                  <a:srgbClr val="FFFFFF"/>
                </a:solidFill>
              </a:rPr>
              <a:t>1.2</a:t>
            </a:r>
            <a:endParaRPr lang="en-GB" altLang="en-US">
              <a:solidFill>
                <a:srgbClr val="FFFFFF"/>
              </a:solidFill>
            </a:endParaRPr>
          </a:p>
        </p:txBody>
      </p:sp>
      <p:sp>
        <p:nvSpPr>
          <p:cNvPr id="10256" name="Text Box 15"/>
          <p:cNvSpPr txBox="1">
            <a:spLocks noChangeArrowheads="1"/>
          </p:cNvSpPr>
          <p:nvPr/>
        </p:nvSpPr>
        <p:spPr bwMode="auto">
          <a:xfrm>
            <a:off x="5943600" y="4953001"/>
            <a:ext cx="609600" cy="34607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solidFill>
                  <a:srgbClr val="FFFFFF"/>
                </a:solidFill>
              </a:rPr>
              <a:t>1.0</a:t>
            </a:r>
            <a:endParaRPr lang="en-GB" altLang="en-US">
              <a:solidFill>
                <a:srgbClr val="FFFFFF"/>
              </a:solidFill>
            </a:endParaRPr>
          </a:p>
        </p:txBody>
      </p:sp>
      <p:sp>
        <p:nvSpPr>
          <p:cNvPr id="10257" name="Text Box 16"/>
          <p:cNvSpPr txBox="1">
            <a:spLocks noChangeArrowheads="1"/>
          </p:cNvSpPr>
          <p:nvPr/>
        </p:nvSpPr>
        <p:spPr bwMode="auto">
          <a:xfrm>
            <a:off x="3962400" y="4953001"/>
            <a:ext cx="609600" cy="34607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solidFill>
                  <a:srgbClr val="FFFFFF"/>
                </a:solidFill>
              </a:rPr>
              <a:t>0.8</a:t>
            </a:r>
            <a:endParaRPr lang="en-GB" altLang="en-US">
              <a:solidFill>
                <a:srgbClr val="FFFFFF"/>
              </a:solidFill>
            </a:endParaRPr>
          </a:p>
        </p:txBody>
      </p:sp>
      <p:sp>
        <p:nvSpPr>
          <p:cNvPr id="10258" name="Line 17"/>
          <p:cNvSpPr>
            <a:spLocks noChangeShapeType="1"/>
          </p:cNvSpPr>
          <p:nvPr/>
        </p:nvSpPr>
        <p:spPr bwMode="auto">
          <a:xfrm>
            <a:off x="2743200" y="5943600"/>
            <a:ext cx="1219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0259" name="Text Box 18"/>
          <p:cNvSpPr txBox="1">
            <a:spLocks noChangeArrowheads="1"/>
          </p:cNvSpPr>
          <p:nvPr/>
        </p:nvSpPr>
        <p:spPr bwMode="auto">
          <a:xfrm>
            <a:off x="3886200" y="5791200"/>
            <a:ext cx="1066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survivor</a:t>
            </a:r>
            <a:endParaRPr lang="en-GB" altLang="en-US"/>
          </a:p>
        </p:txBody>
      </p:sp>
      <p:sp>
        <p:nvSpPr>
          <p:cNvPr id="2" name="TextBox 1"/>
          <p:cNvSpPr txBox="1"/>
          <p:nvPr/>
        </p:nvSpPr>
        <p:spPr>
          <a:xfrm>
            <a:off x="2400300" y="1376356"/>
            <a:ext cx="7689926" cy="646331"/>
          </a:xfrm>
          <a:prstGeom prst="rect">
            <a:avLst/>
          </a:prstGeom>
          <a:noFill/>
        </p:spPr>
        <p:txBody>
          <a:bodyPr wrap="none" rtlCol="0">
            <a:spAutoFit/>
          </a:bodyPr>
          <a:lstStyle/>
          <a:p>
            <a:r>
              <a:rPr lang="en-US" smtClean="0"/>
              <a:t>Walk through states (st *). Figure of merit = low diff. = high correlation between </a:t>
            </a:r>
          </a:p>
          <a:p>
            <a:r>
              <a:rPr lang="en-US" smtClean="0"/>
              <a:t>observed data and data output stream from each sequence of states.</a:t>
            </a:r>
            <a:endParaRPr lang="en-US"/>
          </a:p>
        </p:txBody>
      </p:sp>
    </p:spTree>
    <p:extLst>
      <p:ext uri="{BB962C8B-B14F-4D97-AF65-F5344CB8AC3E}">
        <p14:creationId xmlns:p14="http://schemas.microsoft.com/office/powerpoint/2010/main" val="2962070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365126"/>
            <a:ext cx="10515600" cy="657224"/>
          </a:xfrm>
        </p:spPr>
        <p:txBody>
          <a:bodyPr/>
          <a:lstStyle/>
          <a:p>
            <a:pPr algn="ctr" eaLnBrk="1" hangingPunct="1"/>
            <a:r>
              <a:rPr lang="de-DE" altLang="en-US" smtClean="0"/>
              <a:t>Key idea</a:t>
            </a:r>
            <a:endParaRPr lang="en-GB" altLang="en-US" smtClean="0"/>
          </a:p>
        </p:txBody>
      </p:sp>
      <p:sp>
        <p:nvSpPr>
          <p:cNvPr id="1126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2B1484FF-CD27-424F-865A-501CB71D62E8}" type="slidenum">
              <a:rPr lang="en-GB" altLang="en-US" sz="1400">
                <a:latin typeface="Arial" panose="020B0604020202020204" pitchFamily="34" charset="0"/>
              </a:rPr>
              <a:pPr algn="r">
                <a:spcBef>
                  <a:spcPct val="0"/>
                </a:spcBef>
              </a:pPr>
              <a:t>14</a:t>
            </a:fld>
            <a:endParaRPr lang="en-GB" altLang="en-US" sz="1400">
              <a:latin typeface="Arial" panose="020B0604020202020204" pitchFamily="34" charset="0"/>
            </a:endParaRPr>
          </a:p>
        </p:txBody>
      </p:sp>
      <p:sp>
        <p:nvSpPr>
          <p:cNvPr id="11268" name="Text Box 3"/>
          <p:cNvSpPr txBox="1">
            <a:spLocks noChangeArrowheads="1"/>
          </p:cNvSpPr>
          <p:nvPr/>
        </p:nvSpPr>
        <p:spPr bwMode="auto">
          <a:xfrm>
            <a:off x="2286000" y="1828800"/>
            <a:ext cx="2895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endParaRPr lang="en-US" altLang="en-US"/>
          </a:p>
        </p:txBody>
      </p:sp>
      <p:sp>
        <p:nvSpPr>
          <p:cNvPr id="11269" name="Text Box 4"/>
          <p:cNvSpPr txBox="1">
            <a:spLocks noChangeArrowheads="1"/>
          </p:cNvSpPr>
          <p:nvPr/>
        </p:nvSpPr>
        <p:spPr bwMode="auto">
          <a:xfrm>
            <a:off x="1905000" y="4151583"/>
            <a:ext cx="7848600" cy="1615827"/>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800">
                <a:latin typeface="Calibri" panose="020F0502020204030204" pitchFamily="34" charset="0"/>
                <a:cs typeface="Calibri" panose="020F0502020204030204" pitchFamily="34" charset="0"/>
              </a:rPr>
              <a:t>Best path from A to C =  best of </a:t>
            </a:r>
          </a:p>
          <a:p>
            <a:pPr algn="l" eaLnBrk="1" hangingPunct="1"/>
            <a:r>
              <a:rPr lang="de-DE" altLang="en-US" sz="1800">
                <a:latin typeface="Calibri" panose="020F0502020204030204" pitchFamily="34" charset="0"/>
                <a:cs typeface="Calibri" panose="020F0502020204030204" pitchFamily="34" charset="0"/>
              </a:rPr>
              <a:t>			- the path A-F-C </a:t>
            </a:r>
          </a:p>
          <a:p>
            <a:pPr algn="l" eaLnBrk="1" hangingPunct="1"/>
            <a:r>
              <a:rPr lang="de-DE" altLang="en-US" sz="1800">
                <a:latin typeface="Calibri" panose="020F0502020204030204" pitchFamily="34" charset="0"/>
                <a:cs typeface="Calibri" panose="020F0502020204030204" pitchFamily="34" charset="0"/>
              </a:rPr>
              <a:t>			- best path A to B   +  best path from B to C</a:t>
            </a:r>
          </a:p>
          <a:p>
            <a:pPr algn="l" eaLnBrk="1" hangingPunct="1"/>
            <a:r>
              <a:rPr lang="de-DE" altLang="en-US" sz="1800">
                <a:latin typeface="Calibri" panose="020F0502020204030204" pitchFamily="34" charset="0"/>
                <a:cs typeface="Calibri" panose="020F0502020204030204" pitchFamily="34" charset="0"/>
              </a:rPr>
              <a:t>- the path via D does not influence the best way from B to C</a:t>
            </a:r>
            <a:endParaRPr lang="en-GB" altLang="en-US" sz="1800">
              <a:latin typeface="Calibri" panose="020F0502020204030204" pitchFamily="34" charset="0"/>
              <a:cs typeface="Calibri" panose="020F0502020204030204" pitchFamily="34" charset="0"/>
            </a:endParaRPr>
          </a:p>
        </p:txBody>
      </p:sp>
      <p:sp>
        <p:nvSpPr>
          <p:cNvPr id="11270" name="Line 5"/>
          <p:cNvSpPr>
            <a:spLocks noChangeShapeType="1"/>
          </p:cNvSpPr>
          <p:nvPr/>
        </p:nvSpPr>
        <p:spPr bwMode="auto">
          <a:xfrm>
            <a:off x="3048000" y="3505200"/>
            <a:ext cx="2133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1271" name="Line 6"/>
          <p:cNvSpPr>
            <a:spLocks noChangeShapeType="1"/>
          </p:cNvSpPr>
          <p:nvPr/>
        </p:nvSpPr>
        <p:spPr bwMode="auto">
          <a:xfrm>
            <a:off x="2895600" y="2743200"/>
            <a:ext cx="1981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1272" name="Line 7"/>
          <p:cNvSpPr>
            <a:spLocks noChangeShapeType="1"/>
          </p:cNvSpPr>
          <p:nvPr/>
        </p:nvSpPr>
        <p:spPr bwMode="auto">
          <a:xfrm>
            <a:off x="5105400" y="2743200"/>
            <a:ext cx="1981200" cy="0"/>
          </a:xfrm>
          <a:prstGeom prst="line">
            <a:avLst/>
          </a:prstGeom>
          <a:noFill/>
          <a:ln w="9525">
            <a:solidFill>
              <a:srgbClr val="FF3300"/>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1273" name="Line 8"/>
          <p:cNvSpPr>
            <a:spLocks noChangeShapeType="1"/>
          </p:cNvSpPr>
          <p:nvPr/>
        </p:nvSpPr>
        <p:spPr bwMode="auto">
          <a:xfrm>
            <a:off x="2895600" y="2819400"/>
            <a:ext cx="838200" cy="838200"/>
          </a:xfrm>
          <a:prstGeom prst="line">
            <a:avLst/>
          </a:prstGeom>
          <a:noFill/>
          <a:ln w="9525">
            <a:solidFill>
              <a:srgbClr val="FF3300"/>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1274" name="Line 9"/>
          <p:cNvSpPr>
            <a:spLocks noChangeShapeType="1"/>
          </p:cNvSpPr>
          <p:nvPr/>
        </p:nvSpPr>
        <p:spPr bwMode="auto">
          <a:xfrm flipV="1">
            <a:off x="3810000" y="2819400"/>
            <a:ext cx="990600" cy="762000"/>
          </a:xfrm>
          <a:prstGeom prst="line">
            <a:avLst/>
          </a:prstGeom>
          <a:noFill/>
          <a:ln w="9525">
            <a:solidFill>
              <a:srgbClr val="FF3300"/>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1275" name="Text Box 10"/>
          <p:cNvSpPr txBox="1">
            <a:spLocks noChangeArrowheads="1"/>
          </p:cNvSpPr>
          <p:nvPr/>
        </p:nvSpPr>
        <p:spPr bwMode="auto">
          <a:xfrm>
            <a:off x="2286000" y="2438400"/>
            <a:ext cx="609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A</a:t>
            </a:r>
            <a:endParaRPr lang="en-GB" altLang="en-US"/>
          </a:p>
        </p:txBody>
      </p:sp>
      <p:sp>
        <p:nvSpPr>
          <p:cNvPr id="11276" name="Text Box 11"/>
          <p:cNvSpPr txBox="1">
            <a:spLocks noChangeArrowheads="1"/>
          </p:cNvSpPr>
          <p:nvPr/>
        </p:nvSpPr>
        <p:spPr bwMode="auto">
          <a:xfrm>
            <a:off x="4648200" y="2362200"/>
            <a:ext cx="609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B</a:t>
            </a:r>
            <a:endParaRPr lang="en-GB" altLang="en-US"/>
          </a:p>
        </p:txBody>
      </p:sp>
      <p:sp>
        <p:nvSpPr>
          <p:cNvPr id="11277" name="Text Box 12"/>
          <p:cNvSpPr txBox="1">
            <a:spLocks noChangeArrowheads="1"/>
          </p:cNvSpPr>
          <p:nvPr/>
        </p:nvSpPr>
        <p:spPr bwMode="auto">
          <a:xfrm>
            <a:off x="7162800" y="2590800"/>
            <a:ext cx="609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C</a:t>
            </a:r>
            <a:endParaRPr lang="en-GB" altLang="en-US"/>
          </a:p>
        </p:txBody>
      </p:sp>
      <p:sp>
        <p:nvSpPr>
          <p:cNvPr id="11278" name="Line 13"/>
          <p:cNvSpPr>
            <a:spLocks noChangeShapeType="1"/>
          </p:cNvSpPr>
          <p:nvPr/>
        </p:nvSpPr>
        <p:spPr bwMode="auto">
          <a:xfrm>
            <a:off x="4953000" y="2819400"/>
            <a:ext cx="838200" cy="838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1279" name="Line 14"/>
          <p:cNvSpPr>
            <a:spLocks noChangeShapeType="1"/>
          </p:cNvSpPr>
          <p:nvPr/>
        </p:nvSpPr>
        <p:spPr bwMode="auto">
          <a:xfrm flipV="1">
            <a:off x="6019800" y="2895600"/>
            <a:ext cx="914400" cy="6858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1280" name="Text Box 15"/>
          <p:cNvSpPr txBox="1">
            <a:spLocks noChangeArrowheads="1"/>
          </p:cNvSpPr>
          <p:nvPr/>
        </p:nvSpPr>
        <p:spPr bwMode="auto">
          <a:xfrm>
            <a:off x="3429000" y="3200400"/>
            <a:ext cx="609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D</a:t>
            </a:r>
            <a:endParaRPr lang="en-GB" altLang="en-US"/>
          </a:p>
        </p:txBody>
      </p:sp>
      <p:sp>
        <p:nvSpPr>
          <p:cNvPr id="11281" name="Text Box 16"/>
          <p:cNvSpPr txBox="1">
            <a:spLocks noChangeArrowheads="1"/>
          </p:cNvSpPr>
          <p:nvPr/>
        </p:nvSpPr>
        <p:spPr bwMode="auto">
          <a:xfrm>
            <a:off x="5638800" y="3200400"/>
            <a:ext cx="609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E</a:t>
            </a:r>
            <a:endParaRPr lang="en-GB" altLang="en-US"/>
          </a:p>
        </p:txBody>
      </p:sp>
      <p:sp>
        <p:nvSpPr>
          <p:cNvPr id="11282" name="Text Box 17"/>
          <p:cNvSpPr txBox="1">
            <a:spLocks noChangeArrowheads="1"/>
          </p:cNvSpPr>
          <p:nvPr/>
        </p:nvSpPr>
        <p:spPr bwMode="auto">
          <a:xfrm>
            <a:off x="4648200" y="1752600"/>
            <a:ext cx="609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F</a:t>
            </a:r>
            <a:endParaRPr lang="en-GB" altLang="en-US"/>
          </a:p>
        </p:txBody>
      </p:sp>
      <p:sp>
        <p:nvSpPr>
          <p:cNvPr id="11283" name="Line 18"/>
          <p:cNvSpPr>
            <a:spLocks noChangeShapeType="1"/>
          </p:cNvSpPr>
          <p:nvPr/>
        </p:nvSpPr>
        <p:spPr bwMode="auto">
          <a:xfrm flipV="1">
            <a:off x="2895600" y="1981200"/>
            <a:ext cx="1828800" cy="609600"/>
          </a:xfrm>
          <a:prstGeom prst="line">
            <a:avLst/>
          </a:prstGeom>
          <a:noFill/>
          <a:ln w="9525">
            <a:solidFill>
              <a:srgbClr val="FF3300"/>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1284" name="Line 19"/>
          <p:cNvSpPr>
            <a:spLocks noChangeShapeType="1"/>
          </p:cNvSpPr>
          <p:nvPr/>
        </p:nvSpPr>
        <p:spPr bwMode="auto">
          <a:xfrm>
            <a:off x="5105400" y="1981200"/>
            <a:ext cx="1828800" cy="609600"/>
          </a:xfrm>
          <a:prstGeom prst="line">
            <a:avLst/>
          </a:prstGeom>
          <a:noFill/>
          <a:ln w="9525">
            <a:solidFill>
              <a:srgbClr val="FF3300"/>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Tree>
    <p:extLst>
      <p:ext uri="{BB962C8B-B14F-4D97-AF65-F5344CB8AC3E}">
        <p14:creationId xmlns:p14="http://schemas.microsoft.com/office/powerpoint/2010/main" val="356643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de-DE" altLang="en-US" smtClean="0"/>
              <a:t>Application to convolutional code</a:t>
            </a:r>
            <a:endParaRPr lang="en-GB" altLang="en-US" smtClean="0"/>
          </a:p>
        </p:txBody>
      </p:sp>
      <p:sp>
        <p:nvSpPr>
          <p:cNvPr id="1229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7E1FA1F0-87B4-4E43-9D07-F602B63B84B9}" type="slidenum">
              <a:rPr lang="en-GB" altLang="en-US" sz="1400">
                <a:latin typeface="Arial" panose="020B0604020202020204" pitchFamily="34" charset="0"/>
              </a:rPr>
              <a:pPr algn="r">
                <a:spcBef>
                  <a:spcPct val="0"/>
                </a:spcBef>
              </a:pPr>
              <a:t>15</a:t>
            </a:fld>
            <a:endParaRPr lang="en-GB" altLang="en-US" sz="1400">
              <a:latin typeface="Arial" panose="020B0604020202020204" pitchFamily="34" charset="0"/>
            </a:endParaRPr>
          </a:p>
        </p:txBody>
      </p:sp>
      <p:sp>
        <p:nvSpPr>
          <p:cNvPr id="12292" name="Line 3"/>
          <p:cNvSpPr>
            <a:spLocks noChangeShapeType="1"/>
          </p:cNvSpPr>
          <p:nvPr/>
        </p:nvSpPr>
        <p:spPr bwMode="auto">
          <a:xfrm>
            <a:off x="2590800" y="2590800"/>
            <a:ext cx="13716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293" name="AutoShape 6"/>
          <p:cNvSpPr>
            <a:spLocks noChangeArrowheads="1"/>
          </p:cNvSpPr>
          <p:nvPr/>
        </p:nvSpPr>
        <p:spPr bwMode="auto">
          <a:xfrm rot="16200000">
            <a:off x="6210300" y="2236530"/>
            <a:ext cx="609600" cy="708541"/>
          </a:xfrm>
          <a:prstGeom prst="can">
            <a:avLst>
              <a:gd name="adj" fmla="val 40625"/>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2294" name="Line 7"/>
          <p:cNvSpPr>
            <a:spLocks noChangeShapeType="1"/>
          </p:cNvSpPr>
          <p:nvPr/>
        </p:nvSpPr>
        <p:spPr bwMode="auto">
          <a:xfrm>
            <a:off x="7010400" y="2590800"/>
            <a:ext cx="9906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295" name="Line 21"/>
          <p:cNvSpPr>
            <a:spLocks noChangeShapeType="1"/>
          </p:cNvSpPr>
          <p:nvPr/>
        </p:nvSpPr>
        <p:spPr bwMode="auto">
          <a:xfrm>
            <a:off x="9067800" y="2590800"/>
            <a:ext cx="10668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296" name="Text Box 22"/>
          <p:cNvSpPr txBox="1">
            <a:spLocks noChangeArrowheads="1"/>
          </p:cNvSpPr>
          <p:nvPr/>
        </p:nvSpPr>
        <p:spPr bwMode="auto">
          <a:xfrm>
            <a:off x="3962400" y="2438401"/>
            <a:ext cx="1066800" cy="3460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encoder</a:t>
            </a:r>
            <a:endParaRPr lang="en-GB" altLang="en-US"/>
          </a:p>
        </p:txBody>
      </p:sp>
      <p:sp>
        <p:nvSpPr>
          <p:cNvPr id="12297" name="Text Box 23"/>
          <p:cNvSpPr txBox="1">
            <a:spLocks noChangeArrowheads="1"/>
          </p:cNvSpPr>
          <p:nvPr/>
        </p:nvSpPr>
        <p:spPr bwMode="auto">
          <a:xfrm>
            <a:off x="8001000" y="2438401"/>
            <a:ext cx="1066800" cy="3460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VD</a:t>
            </a:r>
            <a:endParaRPr lang="en-GB" altLang="en-US"/>
          </a:p>
        </p:txBody>
      </p:sp>
      <p:sp>
        <p:nvSpPr>
          <p:cNvPr id="12298" name="Line 24"/>
          <p:cNvSpPr>
            <a:spLocks noChangeShapeType="1"/>
          </p:cNvSpPr>
          <p:nvPr/>
        </p:nvSpPr>
        <p:spPr bwMode="auto">
          <a:xfrm>
            <a:off x="5029200" y="2590800"/>
            <a:ext cx="11430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299" name="Text Box 25"/>
          <p:cNvSpPr txBox="1">
            <a:spLocks noChangeArrowheads="1"/>
          </p:cNvSpPr>
          <p:nvPr/>
        </p:nvSpPr>
        <p:spPr bwMode="auto">
          <a:xfrm>
            <a:off x="5867400" y="3048000"/>
            <a:ext cx="1371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channel</a:t>
            </a:r>
            <a:endParaRPr lang="en-GB" altLang="en-US"/>
          </a:p>
        </p:txBody>
      </p:sp>
      <p:sp>
        <p:nvSpPr>
          <p:cNvPr id="12300" name="Text Box 26"/>
          <p:cNvSpPr txBox="1">
            <a:spLocks noChangeArrowheads="1"/>
          </p:cNvSpPr>
          <p:nvPr/>
        </p:nvSpPr>
        <p:spPr bwMode="auto">
          <a:xfrm>
            <a:off x="2743200" y="1905000"/>
            <a:ext cx="7467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a:t>Info		         code	         code + noise	 	estimate</a:t>
            </a:r>
            <a:endParaRPr lang="en-GB" altLang="en-US"/>
          </a:p>
        </p:txBody>
      </p:sp>
      <p:sp>
        <p:nvSpPr>
          <p:cNvPr id="12301" name="Rectangle 27"/>
          <p:cNvSpPr>
            <a:spLocks noChangeArrowheads="1"/>
          </p:cNvSpPr>
          <p:nvPr/>
        </p:nvSpPr>
        <p:spPr bwMode="auto">
          <a:xfrm>
            <a:off x="3810000" y="4326523"/>
            <a:ext cx="838200" cy="338554"/>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2302" name="Line 28"/>
          <p:cNvSpPr>
            <a:spLocks noChangeShapeType="1"/>
          </p:cNvSpPr>
          <p:nvPr/>
        </p:nvSpPr>
        <p:spPr bwMode="auto">
          <a:xfrm>
            <a:off x="2667000" y="4495800"/>
            <a:ext cx="11430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303" name="AutoShape 29"/>
          <p:cNvSpPr>
            <a:spLocks noChangeArrowheads="1"/>
          </p:cNvSpPr>
          <p:nvPr/>
        </p:nvSpPr>
        <p:spPr bwMode="auto">
          <a:xfrm>
            <a:off x="4953000" y="3571966"/>
            <a:ext cx="457200" cy="476071"/>
          </a:xfrm>
          <a:prstGeom prst="flowChartOr">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2304" name="Line 30"/>
          <p:cNvSpPr>
            <a:spLocks noChangeShapeType="1"/>
          </p:cNvSpPr>
          <p:nvPr/>
        </p:nvSpPr>
        <p:spPr bwMode="auto">
          <a:xfrm flipV="1">
            <a:off x="3352800" y="3810000"/>
            <a:ext cx="0" cy="6858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305" name="Line 31"/>
          <p:cNvSpPr>
            <a:spLocks noChangeShapeType="1"/>
          </p:cNvSpPr>
          <p:nvPr/>
        </p:nvSpPr>
        <p:spPr bwMode="auto">
          <a:xfrm>
            <a:off x="3352800" y="3810000"/>
            <a:ext cx="1600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306" name="Line 32"/>
          <p:cNvSpPr>
            <a:spLocks noChangeShapeType="1"/>
          </p:cNvSpPr>
          <p:nvPr/>
        </p:nvSpPr>
        <p:spPr bwMode="auto">
          <a:xfrm flipV="1">
            <a:off x="3352800" y="4495800"/>
            <a:ext cx="0" cy="6858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307" name="Line 33"/>
          <p:cNvSpPr>
            <a:spLocks noChangeShapeType="1"/>
          </p:cNvSpPr>
          <p:nvPr/>
        </p:nvSpPr>
        <p:spPr bwMode="auto">
          <a:xfrm>
            <a:off x="3352800" y="5181600"/>
            <a:ext cx="30480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308" name="Line 34"/>
          <p:cNvSpPr>
            <a:spLocks noChangeShapeType="1"/>
          </p:cNvSpPr>
          <p:nvPr/>
        </p:nvSpPr>
        <p:spPr bwMode="auto">
          <a:xfrm>
            <a:off x="5410200" y="3810000"/>
            <a:ext cx="9906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309" name="AutoShape 35"/>
          <p:cNvSpPr>
            <a:spLocks noChangeArrowheads="1"/>
          </p:cNvSpPr>
          <p:nvPr/>
        </p:nvSpPr>
        <p:spPr bwMode="auto">
          <a:xfrm>
            <a:off x="6400800" y="3571966"/>
            <a:ext cx="457200" cy="476071"/>
          </a:xfrm>
          <a:prstGeom prst="flowChartOr">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2310" name="AutoShape 36"/>
          <p:cNvSpPr>
            <a:spLocks noChangeArrowheads="1"/>
          </p:cNvSpPr>
          <p:nvPr/>
        </p:nvSpPr>
        <p:spPr bwMode="auto">
          <a:xfrm>
            <a:off x="6400800" y="4943566"/>
            <a:ext cx="457200" cy="476071"/>
          </a:xfrm>
          <a:prstGeom prst="flowChartOr">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2311" name="Line 37"/>
          <p:cNvSpPr>
            <a:spLocks noChangeShapeType="1"/>
          </p:cNvSpPr>
          <p:nvPr/>
        </p:nvSpPr>
        <p:spPr bwMode="auto">
          <a:xfrm flipV="1">
            <a:off x="6629400" y="4038600"/>
            <a:ext cx="0" cy="3048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312" name="Line 38"/>
          <p:cNvSpPr>
            <a:spLocks noChangeShapeType="1"/>
          </p:cNvSpPr>
          <p:nvPr/>
        </p:nvSpPr>
        <p:spPr bwMode="auto">
          <a:xfrm>
            <a:off x="6629400" y="4648200"/>
            <a:ext cx="0" cy="3048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313" name="Text Box 39"/>
          <p:cNvSpPr txBox="1">
            <a:spLocks noChangeArrowheads="1"/>
          </p:cNvSpPr>
          <p:nvPr/>
        </p:nvSpPr>
        <p:spPr bwMode="auto">
          <a:xfrm>
            <a:off x="6629400" y="4191001"/>
            <a:ext cx="31242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binary noise sequences</a:t>
            </a:r>
          </a:p>
          <a:p>
            <a:pPr algn="l" eaLnBrk="1" hangingPunct="1"/>
            <a:r>
              <a:rPr lang="de-DE" altLang="en-US" sz="1200"/>
              <a:t>P(n1=1)=P(n2=1) = p</a:t>
            </a:r>
            <a:endParaRPr lang="en-GB" altLang="en-US" sz="1200"/>
          </a:p>
        </p:txBody>
      </p:sp>
      <p:sp>
        <p:nvSpPr>
          <p:cNvPr id="12314" name="Line 40"/>
          <p:cNvSpPr>
            <a:spLocks noChangeShapeType="1"/>
          </p:cNvSpPr>
          <p:nvPr/>
        </p:nvSpPr>
        <p:spPr bwMode="auto">
          <a:xfrm>
            <a:off x="6858000" y="3810000"/>
            <a:ext cx="28194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315" name="Line 41"/>
          <p:cNvSpPr>
            <a:spLocks noChangeShapeType="1"/>
          </p:cNvSpPr>
          <p:nvPr/>
        </p:nvSpPr>
        <p:spPr bwMode="auto">
          <a:xfrm>
            <a:off x="6858000" y="5181600"/>
            <a:ext cx="28194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316" name="Line 42"/>
          <p:cNvSpPr>
            <a:spLocks noChangeShapeType="1"/>
          </p:cNvSpPr>
          <p:nvPr/>
        </p:nvSpPr>
        <p:spPr bwMode="auto">
          <a:xfrm flipV="1">
            <a:off x="5181600" y="3962400"/>
            <a:ext cx="0" cy="5334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317" name="Line 43"/>
          <p:cNvSpPr>
            <a:spLocks noChangeShapeType="1"/>
          </p:cNvSpPr>
          <p:nvPr/>
        </p:nvSpPr>
        <p:spPr bwMode="auto">
          <a:xfrm>
            <a:off x="4648200" y="4495800"/>
            <a:ext cx="5334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2318" name="Text Box 44"/>
          <p:cNvSpPr txBox="1">
            <a:spLocks noChangeArrowheads="1"/>
          </p:cNvSpPr>
          <p:nvPr/>
        </p:nvSpPr>
        <p:spPr bwMode="auto">
          <a:xfrm>
            <a:off x="2743200" y="41148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I</a:t>
            </a:r>
            <a:endParaRPr lang="en-GB" altLang="en-US"/>
          </a:p>
        </p:txBody>
      </p:sp>
      <p:sp>
        <p:nvSpPr>
          <p:cNvPr id="12319" name="Text Box 45"/>
          <p:cNvSpPr txBox="1">
            <a:spLocks noChangeArrowheads="1"/>
          </p:cNvSpPr>
          <p:nvPr/>
        </p:nvSpPr>
        <p:spPr bwMode="auto">
          <a:xfrm>
            <a:off x="3810000" y="4267200"/>
            <a:ext cx="838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delay</a:t>
            </a:r>
            <a:endParaRPr lang="en-GB" altLang="en-US"/>
          </a:p>
        </p:txBody>
      </p:sp>
      <p:sp>
        <p:nvSpPr>
          <p:cNvPr id="12320" name="Text Box 46"/>
          <p:cNvSpPr txBox="1">
            <a:spLocks noChangeArrowheads="1"/>
          </p:cNvSpPr>
          <p:nvPr/>
        </p:nvSpPr>
        <p:spPr bwMode="auto">
          <a:xfrm>
            <a:off x="5486400" y="3352800"/>
            <a:ext cx="457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c1</a:t>
            </a:r>
            <a:endParaRPr lang="en-GB" altLang="en-US"/>
          </a:p>
        </p:txBody>
      </p:sp>
      <p:sp>
        <p:nvSpPr>
          <p:cNvPr id="12321" name="Text Box 47"/>
          <p:cNvSpPr txBox="1">
            <a:spLocks noChangeArrowheads="1"/>
          </p:cNvSpPr>
          <p:nvPr/>
        </p:nvSpPr>
        <p:spPr bwMode="auto">
          <a:xfrm>
            <a:off x="5486400" y="4876800"/>
            <a:ext cx="457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c2</a:t>
            </a:r>
            <a:endParaRPr lang="en-GB" altLang="en-US"/>
          </a:p>
        </p:txBody>
      </p:sp>
      <p:sp>
        <p:nvSpPr>
          <p:cNvPr id="12322" name="Text Box 48"/>
          <p:cNvSpPr txBox="1">
            <a:spLocks noChangeArrowheads="1"/>
          </p:cNvSpPr>
          <p:nvPr/>
        </p:nvSpPr>
        <p:spPr bwMode="auto">
          <a:xfrm>
            <a:off x="6172200" y="3962400"/>
            <a:ext cx="457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n1</a:t>
            </a:r>
            <a:endParaRPr lang="en-GB" altLang="en-US"/>
          </a:p>
        </p:txBody>
      </p:sp>
      <p:sp>
        <p:nvSpPr>
          <p:cNvPr id="12323" name="Text Box 49"/>
          <p:cNvSpPr txBox="1">
            <a:spLocks noChangeArrowheads="1"/>
          </p:cNvSpPr>
          <p:nvPr/>
        </p:nvSpPr>
        <p:spPr bwMode="auto">
          <a:xfrm>
            <a:off x="6172200" y="4648200"/>
            <a:ext cx="457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n2</a:t>
            </a:r>
            <a:endParaRPr lang="en-GB" altLang="en-US"/>
          </a:p>
        </p:txBody>
      </p:sp>
      <p:sp>
        <p:nvSpPr>
          <p:cNvPr id="12324" name="Text Box 50"/>
          <p:cNvSpPr txBox="1">
            <a:spLocks noChangeArrowheads="1"/>
          </p:cNvSpPr>
          <p:nvPr/>
        </p:nvSpPr>
        <p:spPr bwMode="auto">
          <a:xfrm>
            <a:off x="8534400" y="3429000"/>
            <a:ext cx="914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c1</a:t>
            </a:r>
            <a:r>
              <a:rPr lang="de-DE" altLang="en-US">
                <a:sym typeface="Symbol" panose="05050102010706020507" pitchFamily="18" charset="2"/>
              </a:rPr>
              <a:t> </a:t>
            </a:r>
            <a:r>
              <a:rPr lang="de-DE" altLang="en-US"/>
              <a:t>n1</a:t>
            </a:r>
            <a:endParaRPr lang="en-GB" altLang="en-US"/>
          </a:p>
        </p:txBody>
      </p:sp>
      <p:sp>
        <p:nvSpPr>
          <p:cNvPr id="12325" name="Text Box 51"/>
          <p:cNvSpPr txBox="1">
            <a:spLocks noChangeArrowheads="1"/>
          </p:cNvSpPr>
          <p:nvPr/>
        </p:nvSpPr>
        <p:spPr bwMode="auto">
          <a:xfrm>
            <a:off x="8610600" y="4724400"/>
            <a:ext cx="914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c2</a:t>
            </a:r>
            <a:r>
              <a:rPr lang="de-DE" altLang="en-US">
                <a:sym typeface="Symbol" panose="05050102010706020507" pitchFamily="18" charset="2"/>
              </a:rPr>
              <a:t> </a:t>
            </a:r>
            <a:r>
              <a:rPr lang="de-DE" altLang="en-US"/>
              <a:t>n2</a:t>
            </a:r>
            <a:endParaRPr lang="en-GB" altLang="en-US"/>
          </a:p>
        </p:txBody>
      </p:sp>
      <p:sp>
        <p:nvSpPr>
          <p:cNvPr id="12326" name="Text Box 52"/>
          <p:cNvSpPr txBox="1">
            <a:spLocks noChangeArrowheads="1"/>
          </p:cNvSpPr>
          <p:nvPr/>
        </p:nvSpPr>
        <p:spPr bwMode="auto">
          <a:xfrm>
            <a:off x="1905000" y="5715000"/>
            <a:ext cx="8229600" cy="59055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mtClean="0"/>
              <a:t>find </a:t>
            </a:r>
            <a:r>
              <a:rPr lang="de-DE" altLang="en-US"/>
              <a:t>sequence I‘ that corresponds to code sequence </a:t>
            </a:r>
            <a:r>
              <a:rPr lang="de-DE" altLang="en-US" smtClean="0"/>
              <a:t>( </a:t>
            </a:r>
            <a:r>
              <a:rPr lang="de-DE" altLang="en-US"/>
              <a:t>c1, c2 ) at minimum distance from (r1,r2) = (c1 </a:t>
            </a:r>
            <a:r>
              <a:rPr lang="de-DE" altLang="en-US">
                <a:sym typeface="Symbol" panose="05050102010706020507" pitchFamily="18" charset="2"/>
              </a:rPr>
              <a:t> n1, c2  n2)</a:t>
            </a:r>
            <a:endParaRPr lang="en-GB" altLang="en-US">
              <a:sym typeface="Symbol" panose="05050102010706020507" pitchFamily="18" charset="2"/>
            </a:endParaRPr>
          </a:p>
        </p:txBody>
      </p:sp>
    </p:spTree>
    <p:extLst>
      <p:ext uri="{BB962C8B-B14F-4D97-AF65-F5344CB8AC3E}">
        <p14:creationId xmlns:p14="http://schemas.microsoft.com/office/powerpoint/2010/main" val="1723805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de-DE" altLang="en-US" smtClean="0"/>
              <a:t>Use encoder state space</a:t>
            </a:r>
            <a:endParaRPr lang="en-GB" altLang="en-US" smtClean="0"/>
          </a:p>
        </p:txBody>
      </p:sp>
      <p:sp>
        <p:nvSpPr>
          <p:cNvPr id="1331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161D9A8A-CF92-46F2-89A9-0CBB23560443}" type="slidenum">
              <a:rPr lang="en-GB" altLang="en-US" sz="1400">
                <a:latin typeface="Arial" panose="020B0604020202020204" pitchFamily="34" charset="0"/>
              </a:rPr>
              <a:pPr algn="r">
                <a:spcBef>
                  <a:spcPct val="0"/>
                </a:spcBef>
              </a:pPr>
              <a:t>16</a:t>
            </a:fld>
            <a:endParaRPr lang="en-GB" altLang="en-US" sz="1400">
              <a:latin typeface="Arial" panose="020B0604020202020204" pitchFamily="34" charset="0"/>
            </a:endParaRPr>
          </a:p>
        </p:txBody>
      </p:sp>
      <p:sp>
        <p:nvSpPr>
          <p:cNvPr id="13316" name="Rectangle 3"/>
          <p:cNvSpPr>
            <a:spLocks noChangeArrowheads="1"/>
          </p:cNvSpPr>
          <p:nvPr/>
        </p:nvSpPr>
        <p:spPr bwMode="auto">
          <a:xfrm>
            <a:off x="2819400" y="2192923"/>
            <a:ext cx="838200" cy="338554"/>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3317" name="Line 4"/>
          <p:cNvSpPr>
            <a:spLocks noChangeShapeType="1"/>
          </p:cNvSpPr>
          <p:nvPr/>
        </p:nvSpPr>
        <p:spPr bwMode="auto">
          <a:xfrm>
            <a:off x="1676400" y="2362200"/>
            <a:ext cx="11430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18" name="AutoShape 5"/>
          <p:cNvSpPr>
            <a:spLocks noChangeArrowheads="1"/>
          </p:cNvSpPr>
          <p:nvPr/>
        </p:nvSpPr>
        <p:spPr bwMode="auto">
          <a:xfrm>
            <a:off x="3962400" y="1438366"/>
            <a:ext cx="457200" cy="476071"/>
          </a:xfrm>
          <a:prstGeom prst="flowChartOr">
            <a:avLst/>
          </a:prstGeom>
          <a:noFill/>
          <a:ln w="95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3319" name="Line 6"/>
          <p:cNvSpPr>
            <a:spLocks noChangeShapeType="1"/>
          </p:cNvSpPr>
          <p:nvPr/>
        </p:nvSpPr>
        <p:spPr bwMode="auto">
          <a:xfrm flipV="1">
            <a:off x="2362200" y="1676400"/>
            <a:ext cx="0" cy="6858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20" name="Line 7"/>
          <p:cNvSpPr>
            <a:spLocks noChangeShapeType="1"/>
          </p:cNvSpPr>
          <p:nvPr/>
        </p:nvSpPr>
        <p:spPr bwMode="auto">
          <a:xfrm>
            <a:off x="2362200" y="1676400"/>
            <a:ext cx="1600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21" name="Line 8"/>
          <p:cNvSpPr>
            <a:spLocks noChangeShapeType="1"/>
          </p:cNvSpPr>
          <p:nvPr/>
        </p:nvSpPr>
        <p:spPr bwMode="auto">
          <a:xfrm flipV="1">
            <a:off x="2362200" y="2362200"/>
            <a:ext cx="0" cy="6858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22" name="Line 9"/>
          <p:cNvSpPr>
            <a:spLocks noChangeShapeType="1"/>
          </p:cNvSpPr>
          <p:nvPr/>
        </p:nvSpPr>
        <p:spPr bwMode="auto">
          <a:xfrm>
            <a:off x="2362200" y="3048000"/>
            <a:ext cx="30480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23" name="Line 10"/>
          <p:cNvSpPr>
            <a:spLocks noChangeShapeType="1"/>
          </p:cNvSpPr>
          <p:nvPr/>
        </p:nvSpPr>
        <p:spPr bwMode="auto">
          <a:xfrm>
            <a:off x="4419600" y="1676400"/>
            <a:ext cx="9906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24" name="Line 11"/>
          <p:cNvSpPr>
            <a:spLocks noChangeShapeType="1"/>
          </p:cNvSpPr>
          <p:nvPr/>
        </p:nvSpPr>
        <p:spPr bwMode="auto">
          <a:xfrm flipV="1">
            <a:off x="4191000" y="1828800"/>
            <a:ext cx="0" cy="5334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25" name="Line 12"/>
          <p:cNvSpPr>
            <a:spLocks noChangeShapeType="1"/>
          </p:cNvSpPr>
          <p:nvPr/>
        </p:nvSpPr>
        <p:spPr bwMode="auto">
          <a:xfrm>
            <a:off x="3657600" y="2362200"/>
            <a:ext cx="5334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26" name="Text Box 13"/>
          <p:cNvSpPr txBox="1">
            <a:spLocks noChangeArrowheads="1"/>
          </p:cNvSpPr>
          <p:nvPr/>
        </p:nvSpPr>
        <p:spPr bwMode="auto">
          <a:xfrm>
            <a:off x="1752600" y="19812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I</a:t>
            </a:r>
            <a:endParaRPr lang="en-GB" altLang="en-US"/>
          </a:p>
        </p:txBody>
      </p:sp>
      <p:sp>
        <p:nvSpPr>
          <p:cNvPr id="13327" name="Text Box 14"/>
          <p:cNvSpPr txBox="1">
            <a:spLocks noChangeArrowheads="1"/>
          </p:cNvSpPr>
          <p:nvPr/>
        </p:nvSpPr>
        <p:spPr bwMode="auto">
          <a:xfrm>
            <a:off x="2819400" y="2133600"/>
            <a:ext cx="838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delay</a:t>
            </a:r>
            <a:endParaRPr lang="en-GB" altLang="en-US"/>
          </a:p>
        </p:txBody>
      </p:sp>
      <p:sp>
        <p:nvSpPr>
          <p:cNvPr id="13328" name="Text Box 15"/>
          <p:cNvSpPr txBox="1">
            <a:spLocks noChangeArrowheads="1"/>
          </p:cNvSpPr>
          <p:nvPr/>
        </p:nvSpPr>
        <p:spPr bwMode="auto">
          <a:xfrm>
            <a:off x="4495800" y="2743200"/>
            <a:ext cx="457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c2</a:t>
            </a:r>
            <a:endParaRPr lang="en-GB" altLang="en-US"/>
          </a:p>
        </p:txBody>
      </p:sp>
      <p:sp>
        <p:nvSpPr>
          <p:cNvPr id="13329" name="Oval 16"/>
          <p:cNvSpPr>
            <a:spLocks noChangeArrowheads="1"/>
          </p:cNvSpPr>
          <p:nvPr/>
        </p:nvSpPr>
        <p:spPr bwMode="auto">
          <a:xfrm>
            <a:off x="2803817" y="38386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3330" name="Oval 17"/>
          <p:cNvSpPr>
            <a:spLocks noChangeArrowheads="1"/>
          </p:cNvSpPr>
          <p:nvPr/>
        </p:nvSpPr>
        <p:spPr bwMode="auto">
          <a:xfrm>
            <a:off x="2803817" y="51340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3331" name="Line 18"/>
          <p:cNvSpPr>
            <a:spLocks noChangeShapeType="1"/>
          </p:cNvSpPr>
          <p:nvPr/>
        </p:nvSpPr>
        <p:spPr bwMode="auto">
          <a:xfrm>
            <a:off x="3048000" y="4114800"/>
            <a:ext cx="1219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32" name="Line 19"/>
          <p:cNvSpPr>
            <a:spLocks noChangeShapeType="1"/>
          </p:cNvSpPr>
          <p:nvPr/>
        </p:nvSpPr>
        <p:spPr bwMode="auto">
          <a:xfrm>
            <a:off x="3048000" y="5410200"/>
            <a:ext cx="1219200" cy="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33" name="Line 20"/>
          <p:cNvSpPr>
            <a:spLocks noChangeShapeType="1"/>
          </p:cNvSpPr>
          <p:nvPr/>
        </p:nvSpPr>
        <p:spPr bwMode="auto">
          <a:xfrm>
            <a:off x="3048000" y="4191000"/>
            <a:ext cx="1143000" cy="114300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34" name="Line 21"/>
          <p:cNvSpPr>
            <a:spLocks noChangeShapeType="1"/>
          </p:cNvSpPr>
          <p:nvPr/>
        </p:nvSpPr>
        <p:spPr bwMode="auto">
          <a:xfrm flipV="1">
            <a:off x="3048000" y="4191000"/>
            <a:ext cx="1143000" cy="10668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35" name="Text Box 22"/>
          <p:cNvSpPr txBox="1">
            <a:spLocks noChangeArrowheads="1"/>
          </p:cNvSpPr>
          <p:nvPr/>
        </p:nvSpPr>
        <p:spPr bwMode="auto">
          <a:xfrm>
            <a:off x="3200400" y="36576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00</a:t>
            </a:r>
            <a:endParaRPr lang="en-GB" altLang="en-US"/>
          </a:p>
        </p:txBody>
      </p:sp>
      <p:sp>
        <p:nvSpPr>
          <p:cNvPr id="13336" name="Text Box 23"/>
          <p:cNvSpPr txBox="1">
            <a:spLocks noChangeArrowheads="1"/>
          </p:cNvSpPr>
          <p:nvPr/>
        </p:nvSpPr>
        <p:spPr bwMode="auto">
          <a:xfrm>
            <a:off x="3276600" y="5486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01</a:t>
            </a:r>
            <a:endParaRPr lang="en-GB" altLang="en-US"/>
          </a:p>
        </p:txBody>
      </p:sp>
      <p:sp>
        <p:nvSpPr>
          <p:cNvPr id="13337" name="Text Box 24"/>
          <p:cNvSpPr txBox="1">
            <a:spLocks noChangeArrowheads="1"/>
          </p:cNvSpPr>
          <p:nvPr/>
        </p:nvSpPr>
        <p:spPr bwMode="auto">
          <a:xfrm>
            <a:off x="2819400" y="4267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11</a:t>
            </a:r>
            <a:endParaRPr lang="en-GB" altLang="en-US"/>
          </a:p>
        </p:txBody>
      </p:sp>
      <p:sp>
        <p:nvSpPr>
          <p:cNvPr id="13338" name="Text Box 25"/>
          <p:cNvSpPr txBox="1">
            <a:spLocks noChangeArrowheads="1"/>
          </p:cNvSpPr>
          <p:nvPr/>
        </p:nvSpPr>
        <p:spPr bwMode="auto">
          <a:xfrm>
            <a:off x="2819400" y="4724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10</a:t>
            </a:r>
            <a:endParaRPr lang="en-GB" altLang="en-US"/>
          </a:p>
        </p:txBody>
      </p:sp>
      <p:sp>
        <p:nvSpPr>
          <p:cNvPr id="13339" name="Text Box 26"/>
          <p:cNvSpPr txBox="1">
            <a:spLocks noChangeArrowheads="1"/>
          </p:cNvSpPr>
          <p:nvPr/>
        </p:nvSpPr>
        <p:spPr bwMode="auto">
          <a:xfrm>
            <a:off x="1828800" y="3810001"/>
            <a:ext cx="7620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State 0</a:t>
            </a:r>
            <a:endParaRPr lang="en-GB" altLang="en-US"/>
          </a:p>
        </p:txBody>
      </p:sp>
      <p:sp>
        <p:nvSpPr>
          <p:cNvPr id="13340" name="Text Box 27"/>
          <p:cNvSpPr txBox="1">
            <a:spLocks noChangeArrowheads="1"/>
          </p:cNvSpPr>
          <p:nvPr/>
        </p:nvSpPr>
        <p:spPr bwMode="auto">
          <a:xfrm>
            <a:off x="1905000" y="5029201"/>
            <a:ext cx="7620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State 1</a:t>
            </a:r>
            <a:endParaRPr lang="en-GB" altLang="en-US"/>
          </a:p>
        </p:txBody>
      </p:sp>
      <p:sp>
        <p:nvSpPr>
          <p:cNvPr id="13341" name="Text Box 28"/>
          <p:cNvSpPr txBox="1">
            <a:spLocks noChangeArrowheads="1"/>
          </p:cNvSpPr>
          <p:nvPr/>
        </p:nvSpPr>
        <p:spPr bwMode="auto">
          <a:xfrm>
            <a:off x="2286000" y="6019800"/>
            <a:ext cx="7620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a:t>Time 	0		1		2		3	</a:t>
            </a:r>
            <a:endParaRPr lang="en-GB" altLang="en-US"/>
          </a:p>
        </p:txBody>
      </p:sp>
      <p:sp>
        <p:nvSpPr>
          <p:cNvPr id="13342" name="Oval 29"/>
          <p:cNvSpPr>
            <a:spLocks noChangeArrowheads="1"/>
          </p:cNvSpPr>
          <p:nvPr/>
        </p:nvSpPr>
        <p:spPr bwMode="auto">
          <a:xfrm>
            <a:off x="4251617" y="38386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3343" name="Oval 30"/>
          <p:cNvSpPr>
            <a:spLocks noChangeArrowheads="1"/>
          </p:cNvSpPr>
          <p:nvPr/>
        </p:nvSpPr>
        <p:spPr bwMode="auto">
          <a:xfrm>
            <a:off x="4251617" y="51340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3344" name="Line 31"/>
          <p:cNvSpPr>
            <a:spLocks noChangeShapeType="1"/>
          </p:cNvSpPr>
          <p:nvPr/>
        </p:nvSpPr>
        <p:spPr bwMode="auto">
          <a:xfrm>
            <a:off x="4495800" y="4114800"/>
            <a:ext cx="1219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45" name="Line 32"/>
          <p:cNvSpPr>
            <a:spLocks noChangeShapeType="1"/>
          </p:cNvSpPr>
          <p:nvPr/>
        </p:nvSpPr>
        <p:spPr bwMode="auto">
          <a:xfrm>
            <a:off x="4495800" y="5410200"/>
            <a:ext cx="1219200" cy="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46" name="Line 33"/>
          <p:cNvSpPr>
            <a:spLocks noChangeShapeType="1"/>
          </p:cNvSpPr>
          <p:nvPr/>
        </p:nvSpPr>
        <p:spPr bwMode="auto">
          <a:xfrm>
            <a:off x="4495800" y="4191000"/>
            <a:ext cx="1143000" cy="114300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47" name="Line 34"/>
          <p:cNvSpPr>
            <a:spLocks noChangeShapeType="1"/>
          </p:cNvSpPr>
          <p:nvPr/>
        </p:nvSpPr>
        <p:spPr bwMode="auto">
          <a:xfrm flipV="1">
            <a:off x="4495800" y="4191000"/>
            <a:ext cx="1143000" cy="10668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48" name="Text Box 35"/>
          <p:cNvSpPr txBox="1">
            <a:spLocks noChangeArrowheads="1"/>
          </p:cNvSpPr>
          <p:nvPr/>
        </p:nvSpPr>
        <p:spPr bwMode="auto">
          <a:xfrm>
            <a:off x="4648200" y="36576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00</a:t>
            </a:r>
            <a:endParaRPr lang="en-GB" altLang="en-US"/>
          </a:p>
        </p:txBody>
      </p:sp>
      <p:sp>
        <p:nvSpPr>
          <p:cNvPr id="13349" name="Text Box 36"/>
          <p:cNvSpPr txBox="1">
            <a:spLocks noChangeArrowheads="1"/>
          </p:cNvSpPr>
          <p:nvPr/>
        </p:nvSpPr>
        <p:spPr bwMode="auto">
          <a:xfrm>
            <a:off x="4724400" y="5486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01</a:t>
            </a:r>
            <a:endParaRPr lang="en-GB" altLang="en-US"/>
          </a:p>
        </p:txBody>
      </p:sp>
      <p:sp>
        <p:nvSpPr>
          <p:cNvPr id="13350" name="Text Box 37"/>
          <p:cNvSpPr txBox="1">
            <a:spLocks noChangeArrowheads="1"/>
          </p:cNvSpPr>
          <p:nvPr/>
        </p:nvSpPr>
        <p:spPr bwMode="auto">
          <a:xfrm>
            <a:off x="4267200" y="4267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11</a:t>
            </a:r>
            <a:endParaRPr lang="en-GB" altLang="en-US"/>
          </a:p>
        </p:txBody>
      </p:sp>
      <p:sp>
        <p:nvSpPr>
          <p:cNvPr id="13351" name="Text Box 38"/>
          <p:cNvSpPr txBox="1">
            <a:spLocks noChangeArrowheads="1"/>
          </p:cNvSpPr>
          <p:nvPr/>
        </p:nvSpPr>
        <p:spPr bwMode="auto">
          <a:xfrm>
            <a:off x="4267200" y="4724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10</a:t>
            </a:r>
            <a:endParaRPr lang="en-GB" altLang="en-US"/>
          </a:p>
        </p:txBody>
      </p:sp>
      <p:sp>
        <p:nvSpPr>
          <p:cNvPr id="13352" name="Oval 39"/>
          <p:cNvSpPr>
            <a:spLocks noChangeArrowheads="1"/>
          </p:cNvSpPr>
          <p:nvPr/>
        </p:nvSpPr>
        <p:spPr bwMode="auto">
          <a:xfrm>
            <a:off x="5699417" y="38386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3353" name="Oval 40"/>
          <p:cNvSpPr>
            <a:spLocks noChangeArrowheads="1"/>
          </p:cNvSpPr>
          <p:nvPr/>
        </p:nvSpPr>
        <p:spPr bwMode="auto">
          <a:xfrm>
            <a:off x="5699417" y="51340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3354" name="Line 41"/>
          <p:cNvSpPr>
            <a:spLocks noChangeShapeType="1"/>
          </p:cNvSpPr>
          <p:nvPr/>
        </p:nvSpPr>
        <p:spPr bwMode="auto">
          <a:xfrm>
            <a:off x="5943600" y="4114800"/>
            <a:ext cx="1219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55" name="Line 42"/>
          <p:cNvSpPr>
            <a:spLocks noChangeShapeType="1"/>
          </p:cNvSpPr>
          <p:nvPr/>
        </p:nvSpPr>
        <p:spPr bwMode="auto">
          <a:xfrm>
            <a:off x="5943600" y="5410200"/>
            <a:ext cx="1219200" cy="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56" name="Line 43"/>
          <p:cNvSpPr>
            <a:spLocks noChangeShapeType="1"/>
          </p:cNvSpPr>
          <p:nvPr/>
        </p:nvSpPr>
        <p:spPr bwMode="auto">
          <a:xfrm>
            <a:off x="5943600" y="4191000"/>
            <a:ext cx="1143000" cy="114300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57" name="Line 44"/>
          <p:cNvSpPr>
            <a:spLocks noChangeShapeType="1"/>
          </p:cNvSpPr>
          <p:nvPr/>
        </p:nvSpPr>
        <p:spPr bwMode="auto">
          <a:xfrm flipV="1">
            <a:off x="5943600" y="4191000"/>
            <a:ext cx="1143000" cy="10668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58" name="Text Box 45"/>
          <p:cNvSpPr txBox="1">
            <a:spLocks noChangeArrowheads="1"/>
          </p:cNvSpPr>
          <p:nvPr/>
        </p:nvSpPr>
        <p:spPr bwMode="auto">
          <a:xfrm>
            <a:off x="6096000" y="36576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00</a:t>
            </a:r>
            <a:endParaRPr lang="en-GB" altLang="en-US"/>
          </a:p>
        </p:txBody>
      </p:sp>
      <p:sp>
        <p:nvSpPr>
          <p:cNvPr id="13359" name="Text Box 46"/>
          <p:cNvSpPr txBox="1">
            <a:spLocks noChangeArrowheads="1"/>
          </p:cNvSpPr>
          <p:nvPr/>
        </p:nvSpPr>
        <p:spPr bwMode="auto">
          <a:xfrm>
            <a:off x="6172200" y="5486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01</a:t>
            </a:r>
            <a:endParaRPr lang="en-GB" altLang="en-US"/>
          </a:p>
        </p:txBody>
      </p:sp>
      <p:sp>
        <p:nvSpPr>
          <p:cNvPr id="13360" name="Text Box 47"/>
          <p:cNvSpPr txBox="1">
            <a:spLocks noChangeArrowheads="1"/>
          </p:cNvSpPr>
          <p:nvPr/>
        </p:nvSpPr>
        <p:spPr bwMode="auto">
          <a:xfrm>
            <a:off x="5715000" y="4267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11</a:t>
            </a:r>
            <a:endParaRPr lang="en-GB" altLang="en-US"/>
          </a:p>
        </p:txBody>
      </p:sp>
      <p:sp>
        <p:nvSpPr>
          <p:cNvPr id="13361" name="Text Box 48"/>
          <p:cNvSpPr txBox="1">
            <a:spLocks noChangeArrowheads="1"/>
          </p:cNvSpPr>
          <p:nvPr/>
        </p:nvSpPr>
        <p:spPr bwMode="auto">
          <a:xfrm>
            <a:off x="5715000" y="4724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10</a:t>
            </a:r>
            <a:endParaRPr lang="en-GB" altLang="en-US"/>
          </a:p>
        </p:txBody>
      </p:sp>
      <p:sp>
        <p:nvSpPr>
          <p:cNvPr id="13362" name="Oval 49"/>
          <p:cNvSpPr>
            <a:spLocks noChangeArrowheads="1"/>
          </p:cNvSpPr>
          <p:nvPr/>
        </p:nvSpPr>
        <p:spPr bwMode="auto">
          <a:xfrm>
            <a:off x="7147217" y="38386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3363" name="Oval 50"/>
          <p:cNvSpPr>
            <a:spLocks noChangeArrowheads="1"/>
          </p:cNvSpPr>
          <p:nvPr/>
        </p:nvSpPr>
        <p:spPr bwMode="auto">
          <a:xfrm>
            <a:off x="7147217" y="51340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3364" name="Line 51"/>
          <p:cNvSpPr>
            <a:spLocks noChangeShapeType="1"/>
          </p:cNvSpPr>
          <p:nvPr/>
        </p:nvSpPr>
        <p:spPr bwMode="auto">
          <a:xfrm>
            <a:off x="7391400" y="4114800"/>
            <a:ext cx="1219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65" name="Line 52"/>
          <p:cNvSpPr>
            <a:spLocks noChangeShapeType="1"/>
          </p:cNvSpPr>
          <p:nvPr/>
        </p:nvSpPr>
        <p:spPr bwMode="auto">
          <a:xfrm>
            <a:off x="7391400" y="5410200"/>
            <a:ext cx="1219200" cy="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66" name="Line 53"/>
          <p:cNvSpPr>
            <a:spLocks noChangeShapeType="1"/>
          </p:cNvSpPr>
          <p:nvPr/>
        </p:nvSpPr>
        <p:spPr bwMode="auto">
          <a:xfrm>
            <a:off x="7391400" y="4191000"/>
            <a:ext cx="1143000" cy="114300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67" name="Line 54"/>
          <p:cNvSpPr>
            <a:spLocks noChangeShapeType="1"/>
          </p:cNvSpPr>
          <p:nvPr/>
        </p:nvSpPr>
        <p:spPr bwMode="auto">
          <a:xfrm flipV="1">
            <a:off x="7391400" y="4191000"/>
            <a:ext cx="1143000" cy="10668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3368" name="Text Box 55"/>
          <p:cNvSpPr txBox="1">
            <a:spLocks noChangeArrowheads="1"/>
          </p:cNvSpPr>
          <p:nvPr/>
        </p:nvSpPr>
        <p:spPr bwMode="auto">
          <a:xfrm>
            <a:off x="7543800" y="36576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00</a:t>
            </a:r>
            <a:endParaRPr lang="en-GB" altLang="en-US"/>
          </a:p>
        </p:txBody>
      </p:sp>
      <p:sp>
        <p:nvSpPr>
          <p:cNvPr id="13369" name="Text Box 56"/>
          <p:cNvSpPr txBox="1">
            <a:spLocks noChangeArrowheads="1"/>
          </p:cNvSpPr>
          <p:nvPr/>
        </p:nvSpPr>
        <p:spPr bwMode="auto">
          <a:xfrm>
            <a:off x="7620000" y="5486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01</a:t>
            </a:r>
            <a:endParaRPr lang="en-GB" altLang="en-US"/>
          </a:p>
        </p:txBody>
      </p:sp>
      <p:sp>
        <p:nvSpPr>
          <p:cNvPr id="13370" name="Text Box 57"/>
          <p:cNvSpPr txBox="1">
            <a:spLocks noChangeArrowheads="1"/>
          </p:cNvSpPr>
          <p:nvPr/>
        </p:nvSpPr>
        <p:spPr bwMode="auto">
          <a:xfrm>
            <a:off x="7162800" y="4267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11</a:t>
            </a:r>
            <a:endParaRPr lang="en-GB" altLang="en-US"/>
          </a:p>
        </p:txBody>
      </p:sp>
      <p:sp>
        <p:nvSpPr>
          <p:cNvPr id="13371" name="Text Box 58"/>
          <p:cNvSpPr txBox="1">
            <a:spLocks noChangeArrowheads="1"/>
          </p:cNvSpPr>
          <p:nvPr/>
        </p:nvSpPr>
        <p:spPr bwMode="auto">
          <a:xfrm>
            <a:off x="7162800" y="4724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10</a:t>
            </a:r>
            <a:endParaRPr lang="en-GB" altLang="en-US"/>
          </a:p>
        </p:txBody>
      </p:sp>
      <p:sp>
        <p:nvSpPr>
          <p:cNvPr id="13372" name="Text Box 59"/>
          <p:cNvSpPr txBox="1">
            <a:spLocks noChangeArrowheads="1"/>
          </p:cNvSpPr>
          <p:nvPr/>
        </p:nvSpPr>
        <p:spPr bwMode="auto">
          <a:xfrm>
            <a:off x="8382000" y="4572000"/>
            <a:ext cx="838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en-GB" altLang="en-US"/>
              <a:t>•••</a:t>
            </a:r>
          </a:p>
        </p:txBody>
      </p:sp>
    </p:spTree>
    <p:extLst>
      <p:ext uri="{BB962C8B-B14F-4D97-AF65-F5344CB8AC3E}">
        <p14:creationId xmlns:p14="http://schemas.microsoft.com/office/powerpoint/2010/main" val="685820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A95879C4-C8AA-4D07-A116-4372244E4D5B}" type="slidenum">
              <a:rPr lang="en-GB" altLang="en-US" sz="1400">
                <a:latin typeface="Arial" panose="020B0604020202020204" pitchFamily="34" charset="0"/>
              </a:rPr>
              <a:pPr algn="r">
                <a:spcBef>
                  <a:spcPct val="0"/>
                </a:spcBef>
              </a:pPr>
              <a:t>17</a:t>
            </a:fld>
            <a:endParaRPr lang="en-GB" altLang="en-US" sz="1400">
              <a:latin typeface="Arial" panose="020B0604020202020204" pitchFamily="34" charset="0"/>
            </a:endParaRPr>
          </a:p>
        </p:txBody>
      </p:sp>
      <p:sp>
        <p:nvSpPr>
          <p:cNvPr id="14339" name="Oval 2"/>
          <p:cNvSpPr>
            <a:spLocks noChangeArrowheads="1"/>
          </p:cNvSpPr>
          <p:nvPr/>
        </p:nvSpPr>
        <p:spPr bwMode="auto">
          <a:xfrm>
            <a:off x="3184817" y="14002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340" name="Line 4"/>
          <p:cNvSpPr>
            <a:spLocks noChangeShapeType="1"/>
          </p:cNvSpPr>
          <p:nvPr/>
        </p:nvSpPr>
        <p:spPr bwMode="auto">
          <a:xfrm>
            <a:off x="3429000" y="1676400"/>
            <a:ext cx="1219200" cy="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41" name="Line 6"/>
          <p:cNvSpPr>
            <a:spLocks noChangeShapeType="1"/>
          </p:cNvSpPr>
          <p:nvPr/>
        </p:nvSpPr>
        <p:spPr bwMode="auto">
          <a:xfrm>
            <a:off x="3429000" y="1752600"/>
            <a:ext cx="1143000" cy="114300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42" name="Text Box 8"/>
          <p:cNvSpPr txBox="1">
            <a:spLocks noChangeArrowheads="1"/>
          </p:cNvSpPr>
          <p:nvPr/>
        </p:nvSpPr>
        <p:spPr bwMode="auto">
          <a:xfrm>
            <a:off x="3581400" y="1219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00</a:t>
            </a:r>
            <a:endParaRPr lang="en-GB" altLang="en-US"/>
          </a:p>
        </p:txBody>
      </p:sp>
      <p:sp>
        <p:nvSpPr>
          <p:cNvPr id="14343" name="Text Box 10"/>
          <p:cNvSpPr txBox="1">
            <a:spLocks noChangeArrowheads="1"/>
          </p:cNvSpPr>
          <p:nvPr/>
        </p:nvSpPr>
        <p:spPr bwMode="auto">
          <a:xfrm>
            <a:off x="3200400" y="18288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11</a:t>
            </a:r>
            <a:endParaRPr lang="en-GB" altLang="en-US"/>
          </a:p>
        </p:txBody>
      </p:sp>
      <p:sp>
        <p:nvSpPr>
          <p:cNvPr id="14344" name="Text Box 12"/>
          <p:cNvSpPr txBox="1">
            <a:spLocks noChangeArrowheads="1"/>
          </p:cNvSpPr>
          <p:nvPr/>
        </p:nvSpPr>
        <p:spPr bwMode="auto">
          <a:xfrm>
            <a:off x="2209800" y="1371601"/>
            <a:ext cx="7620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State 0</a:t>
            </a:r>
            <a:endParaRPr lang="en-GB" altLang="en-US"/>
          </a:p>
        </p:txBody>
      </p:sp>
      <p:sp>
        <p:nvSpPr>
          <p:cNvPr id="14345" name="Text Box 13"/>
          <p:cNvSpPr txBox="1">
            <a:spLocks noChangeArrowheads="1"/>
          </p:cNvSpPr>
          <p:nvPr/>
        </p:nvSpPr>
        <p:spPr bwMode="auto">
          <a:xfrm>
            <a:off x="2286000" y="2590801"/>
            <a:ext cx="7620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State 1</a:t>
            </a:r>
            <a:endParaRPr lang="en-GB" altLang="en-US"/>
          </a:p>
        </p:txBody>
      </p:sp>
      <p:sp>
        <p:nvSpPr>
          <p:cNvPr id="14346" name="Oval 14"/>
          <p:cNvSpPr>
            <a:spLocks noChangeArrowheads="1"/>
          </p:cNvSpPr>
          <p:nvPr/>
        </p:nvSpPr>
        <p:spPr bwMode="auto">
          <a:xfrm>
            <a:off x="4632617" y="14002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347" name="Oval 15"/>
          <p:cNvSpPr>
            <a:spLocks noChangeArrowheads="1"/>
          </p:cNvSpPr>
          <p:nvPr/>
        </p:nvSpPr>
        <p:spPr bwMode="auto">
          <a:xfrm>
            <a:off x="4632617" y="26956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348" name="Line 16"/>
          <p:cNvSpPr>
            <a:spLocks noChangeShapeType="1"/>
          </p:cNvSpPr>
          <p:nvPr/>
        </p:nvSpPr>
        <p:spPr bwMode="auto">
          <a:xfrm>
            <a:off x="4876800" y="1676400"/>
            <a:ext cx="1219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49" name="Line 17"/>
          <p:cNvSpPr>
            <a:spLocks noChangeShapeType="1"/>
          </p:cNvSpPr>
          <p:nvPr/>
        </p:nvSpPr>
        <p:spPr bwMode="auto">
          <a:xfrm>
            <a:off x="4876800" y="2971800"/>
            <a:ext cx="1219200" cy="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50" name="Line 18"/>
          <p:cNvSpPr>
            <a:spLocks noChangeShapeType="1"/>
          </p:cNvSpPr>
          <p:nvPr/>
        </p:nvSpPr>
        <p:spPr bwMode="auto">
          <a:xfrm>
            <a:off x="4876800" y="1752600"/>
            <a:ext cx="1143000" cy="1143000"/>
          </a:xfrm>
          <a:prstGeom prst="line">
            <a:avLst/>
          </a:prstGeom>
          <a:noFill/>
          <a:ln w="38100">
            <a:solidFill>
              <a:schemeClr val="fo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51" name="Line 19"/>
          <p:cNvSpPr>
            <a:spLocks noChangeShapeType="1"/>
          </p:cNvSpPr>
          <p:nvPr/>
        </p:nvSpPr>
        <p:spPr bwMode="auto">
          <a:xfrm flipV="1">
            <a:off x="4876800" y="1752600"/>
            <a:ext cx="1143000" cy="10668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52" name="Text Box 20"/>
          <p:cNvSpPr txBox="1">
            <a:spLocks noChangeArrowheads="1"/>
          </p:cNvSpPr>
          <p:nvPr/>
        </p:nvSpPr>
        <p:spPr bwMode="auto">
          <a:xfrm>
            <a:off x="5029200" y="1219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00</a:t>
            </a:r>
            <a:endParaRPr lang="en-GB" altLang="en-US"/>
          </a:p>
        </p:txBody>
      </p:sp>
      <p:sp>
        <p:nvSpPr>
          <p:cNvPr id="14353" name="Text Box 21"/>
          <p:cNvSpPr txBox="1">
            <a:spLocks noChangeArrowheads="1"/>
          </p:cNvSpPr>
          <p:nvPr/>
        </p:nvSpPr>
        <p:spPr bwMode="auto">
          <a:xfrm>
            <a:off x="5105400" y="3048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01</a:t>
            </a:r>
            <a:endParaRPr lang="en-GB" altLang="en-US"/>
          </a:p>
        </p:txBody>
      </p:sp>
      <p:sp>
        <p:nvSpPr>
          <p:cNvPr id="14354" name="Text Box 22"/>
          <p:cNvSpPr txBox="1">
            <a:spLocks noChangeArrowheads="1"/>
          </p:cNvSpPr>
          <p:nvPr/>
        </p:nvSpPr>
        <p:spPr bwMode="auto">
          <a:xfrm>
            <a:off x="4648200" y="18288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11</a:t>
            </a:r>
            <a:endParaRPr lang="en-GB" altLang="en-US"/>
          </a:p>
        </p:txBody>
      </p:sp>
      <p:sp>
        <p:nvSpPr>
          <p:cNvPr id="14355" name="Text Box 23"/>
          <p:cNvSpPr txBox="1">
            <a:spLocks noChangeArrowheads="1"/>
          </p:cNvSpPr>
          <p:nvPr/>
        </p:nvSpPr>
        <p:spPr bwMode="auto">
          <a:xfrm>
            <a:off x="4648200" y="2286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10</a:t>
            </a:r>
            <a:endParaRPr lang="en-GB" altLang="en-US"/>
          </a:p>
        </p:txBody>
      </p:sp>
      <p:sp>
        <p:nvSpPr>
          <p:cNvPr id="14356" name="Oval 24"/>
          <p:cNvSpPr>
            <a:spLocks noChangeArrowheads="1"/>
          </p:cNvSpPr>
          <p:nvPr/>
        </p:nvSpPr>
        <p:spPr bwMode="auto">
          <a:xfrm>
            <a:off x="6080417" y="14002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357" name="Oval 25"/>
          <p:cNvSpPr>
            <a:spLocks noChangeArrowheads="1"/>
          </p:cNvSpPr>
          <p:nvPr/>
        </p:nvSpPr>
        <p:spPr bwMode="auto">
          <a:xfrm>
            <a:off x="6080417" y="26956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358" name="Line 26"/>
          <p:cNvSpPr>
            <a:spLocks noChangeShapeType="1"/>
          </p:cNvSpPr>
          <p:nvPr/>
        </p:nvSpPr>
        <p:spPr bwMode="auto">
          <a:xfrm>
            <a:off x="6324600" y="1676400"/>
            <a:ext cx="1219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59" name="Line 27"/>
          <p:cNvSpPr>
            <a:spLocks noChangeShapeType="1"/>
          </p:cNvSpPr>
          <p:nvPr/>
        </p:nvSpPr>
        <p:spPr bwMode="auto">
          <a:xfrm>
            <a:off x="6324600" y="2971800"/>
            <a:ext cx="1219200" cy="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60" name="Line 28"/>
          <p:cNvSpPr>
            <a:spLocks noChangeShapeType="1"/>
          </p:cNvSpPr>
          <p:nvPr/>
        </p:nvSpPr>
        <p:spPr bwMode="auto">
          <a:xfrm>
            <a:off x="6324600" y="1752600"/>
            <a:ext cx="1143000" cy="114300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61" name="Line 29"/>
          <p:cNvSpPr>
            <a:spLocks noChangeShapeType="1"/>
          </p:cNvSpPr>
          <p:nvPr/>
        </p:nvSpPr>
        <p:spPr bwMode="auto">
          <a:xfrm flipV="1">
            <a:off x="6324600" y="1752600"/>
            <a:ext cx="1143000" cy="106680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62" name="Text Box 30"/>
          <p:cNvSpPr txBox="1">
            <a:spLocks noChangeArrowheads="1"/>
          </p:cNvSpPr>
          <p:nvPr/>
        </p:nvSpPr>
        <p:spPr bwMode="auto">
          <a:xfrm>
            <a:off x="6477000" y="1219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00</a:t>
            </a:r>
            <a:endParaRPr lang="en-GB" altLang="en-US"/>
          </a:p>
        </p:txBody>
      </p:sp>
      <p:sp>
        <p:nvSpPr>
          <p:cNvPr id="14363" name="Text Box 31"/>
          <p:cNvSpPr txBox="1">
            <a:spLocks noChangeArrowheads="1"/>
          </p:cNvSpPr>
          <p:nvPr/>
        </p:nvSpPr>
        <p:spPr bwMode="auto">
          <a:xfrm>
            <a:off x="6553200" y="3048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01</a:t>
            </a:r>
            <a:endParaRPr lang="en-GB" altLang="en-US"/>
          </a:p>
        </p:txBody>
      </p:sp>
      <p:sp>
        <p:nvSpPr>
          <p:cNvPr id="14364" name="Text Box 32"/>
          <p:cNvSpPr txBox="1">
            <a:spLocks noChangeArrowheads="1"/>
          </p:cNvSpPr>
          <p:nvPr/>
        </p:nvSpPr>
        <p:spPr bwMode="auto">
          <a:xfrm>
            <a:off x="6096000" y="18288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11</a:t>
            </a:r>
            <a:endParaRPr lang="en-GB" altLang="en-US"/>
          </a:p>
        </p:txBody>
      </p:sp>
      <p:sp>
        <p:nvSpPr>
          <p:cNvPr id="14365" name="Text Box 33"/>
          <p:cNvSpPr txBox="1">
            <a:spLocks noChangeArrowheads="1"/>
          </p:cNvSpPr>
          <p:nvPr/>
        </p:nvSpPr>
        <p:spPr bwMode="auto">
          <a:xfrm>
            <a:off x="6096000" y="2286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10</a:t>
            </a:r>
            <a:endParaRPr lang="en-GB" altLang="en-US"/>
          </a:p>
        </p:txBody>
      </p:sp>
      <p:sp>
        <p:nvSpPr>
          <p:cNvPr id="14366" name="Oval 34"/>
          <p:cNvSpPr>
            <a:spLocks noChangeArrowheads="1"/>
          </p:cNvSpPr>
          <p:nvPr/>
        </p:nvSpPr>
        <p:spPr bwMode="auto">
          <a:xfrm>
            <a:off x="7528217" y="14002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367" name="Oval 35"/>
          <p:cNvSpPr>
            <a:spLocks noChangeArrowheads="1"/>
          </p:cNvSpPr>
          <p:nvPr/>
        </p:nvSpPr>
        <p:spPr bwMode="auto">
          <a:xfrm>
            <a:off x="7528217" y="26956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368" name="Line 36"/>
          <p:cNvSpPr>
            <a:spLocks noChangeShapeType="1"/>
          </p:cNvSpPr>
          <p:nvPr/>
        </p:nvSpPr>
        <p:spPr bwMode="auto">
          <a:xfrm>
            <a:off x="7772400" y="1676400"/>
            <a:ext cx="1219200" cy="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69" name="Line 37"/>
          <p:cNvSpPr>
            <a:spLocks noChangeShapeType="1"/>
          </p:cNvSpPr>
          <p:nvPr/>
        </p:nvSpPr>
        <p:spPr bwMode="auto">
          <a:xfrm>
            <a:off x="7772400" y="2971800"/>
            <a:ext cx="1219200" cy="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70" name="Line 38"/>
          <p:cNvSpPr>
            <a:spLocks noChangeShapeType="1"/>
          </p:cNvSpPr>
          <p:nvPr/>
        </p:nvSpPr>
        <p:spPr bwMode="auto">
          <a:xfrm>
            <a:off x="7772400" y="1752600"/>
            <a:ext cx="1143000" cy="114300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71" name="Line 39"/>
          <p:cNvSpPr>
            <a:spLocks noChangeShapeType="1"/>
          </p:cNvSpPr>
          <p:nvPr/>
        </p:nvSpPr>
        <p:spPr bwMode="auto">
          <a:xfrm flipV="1">
            <a:off x="7772400" y="1752600"/>
            <a:ext cx="1143000" cy="10668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72" name="Text Box 40"/>
          <p:cNvSpPr txBox="1">
            <a:spLocks noChangeArrowheads="1"/>
          </p:cNvSpPr>
          <p:nvPr/>
        </p:nvSpPr>
        <p:spPr bwMode="auto">
          <a:xfrm>
            <a:off x="7924800" y="1219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00</a:t>
            </a:r>
            <a:endParaRPr lang="en-GB" altLang="en-US"/>
          </a:p>
        </p:txBody>
      </p:sp>
      <p:sp>
        <p:nvSpPr>
          <p:cNvPr id="14373" name="Text Box 41"/>
          <p:cNvSpPr txBox="1">
            <a:spLocks noChangeArrowheads="1"/>
          </p:cNvSpPr>
          <p:nvPr/>
        </p:nvSpPr>
        <p:spPr bwMode="auto">
          <a:xfrm>
            <a:off x="8001000" y="3048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01</a:t>
            </a:r>
            <a:endParaRPr lang="en-GB" altLang="en-US"/>
          </a:p>
        </p:txBody>
      </p:sp>
      <p:sp>
        <p:nvSpPr>
          <p:cNvPr id="14374" name="Text Box 42"/>
          <p:cNvSpPr txBox="1">
            <a:spLocks noChangeArrowheads="1"/>
          </p:cNvSpPr>
          <p:nvPr/>
        </p:nvSpPr>
        <p:spPr bwMode="auto">
          <a:xfrm>
            <a:off x="7543800" y="18288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11</a:t>
            </a:r>
            <a:endParaRPr lang="en-GB" altLang="en-US"/>
          </a:p>
        </p:txBody>
      </p:sp>
      <p:sp>
        <p:nvSpPr>
          <p:cNvPr id="14375" name="Text Box 43"/>
          <p:cNvSpPr txBox="1">
            <a:spLocks noChangeArrowheads="1"/>
          </p:cNvSpPr>
          <p:nvPr/>
        </p:nvSpPr>
        <p:spPr bwMode="auto">
          <a:xfrm>
            <a:off x="7543800" y="2286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10</a:t>
            </a:r>
            <a:endParaRPr lang="en-GB" altLang="en-US"/>
          </a:p>
        </p:txBody>
      </p:sp>
      <p:sp>
        <p:nvSpPr>
          <p:cNvPr id="14376" name="Text Box 44"/>
          <p:cNvSpPr txBox="1">
            <a:spLocks noChangeArrowheads="1"/>
          </p:cNvSpPr>
          <p:nvPr/>
        </p:nvSpPr>
        <p:spPr bwMode="auto">
          <a:xfrm>
            <a:off x="8763000" y="2133600"/>
            <a:ext cx="838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en-GB" altLang="en-US"/>
              <a:t>•••</a:t>
            </a:r>
          </a:p>
        </p:txBody>
      </p:sp>
      <p:sp>
        <p:nvSpPr>
          <p:cNvPr id="14377" name="Oval 45"/>
          <p:cNvSpPr>
            <a:spLocks noChangeArrowheads="1"/>
          </p:cNvSpPr>
          <p:nvPr/>
        </p:nvSpPr>
        <p:spPr bwMode="auto">
          <a:xfrm>
            <a:off x="3261017" y="42196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378" name="Line 47"/>
          <p:cNvSpPr>
            <a:spLocks noChangeShapeType="1"/>
          </p:cNvSpPr>
          <p:nvPr/>
        </p:nvSpPr>
        <p:spPr bwMode="auto">
          <a:xfrm>
            <a:off x="3505200" y="4495800"/>
            <a:ext cx="1219200" cy="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79" name="Line 49"/>
          <p:cNvSpPr>
            <a:spLocks noChangeShapeType="1"/>
          </p:cNvSpPr>
          <p:nvPr/>
        </p:nvSpPr>
        <p:spPr bwMode="auto">
          <a:xfrm>
            <a:off x="3505200" y="4572000"/>
            <a:ext cx="1143000" cy="114300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80" name="Text Box 51"/>
          <p:cNvSpPr txBox="1">
            <a:spLocks noChangeArrowheads="1"/>
          </p:cNvSpPr>
          <p:nvPr/>
        </p:nvSpPr>
        <p:spPr bwMode="auto">
          <a:xfrm>
            <a:off x="3657600" y="40386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00</a:t>
            </a:r>
            <a:endParaRPr lang="en-GB" altLang="en-US"/>
          </a:p>
        </p:txBody>
      </p:sp>
      <p:sp>
        <p:nvSpPr>
          <p:cNvPr id="14381" name="Text Box 53"/>
          <p:cNvSpPr txBox="1">
            <a:spLocks noChangeArrowheads="1"/>
          </p:cNvSpPr>
          <p:nvPr/>
        </p:nvSpPr>
        <p:spPr bwMode="auto">
          <a:xfrm>
            <a:off x="3276600" y="4648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11</a:t>
            </a:r>
            <a:endParaRPr lang="en-GB" altLang="en-US"/>
          </a:p>
        </p:txBody>
      </p:sp>
      <p:sp>
        <p:nvSpPr>
          <p:cNvPr id="14382" name="Text Box 55"/>
          <p:cNvSpPr txBox="1">
            <a:spLocks noChangeArrowheads="1"/>
          </p:cNvSpPr>
          <p:nvPr/>
        </p:nvSpPr>
        <p:spPr bwMode="auto">
          <a:xfrm>
            <a:off x="2286000" y="4191001"/>
            <a:ext cx="7620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State 0</a:t>
            </a:r>
            <a:endParaRPr lang="en-GB" altLang="en-US"/>
          </a:p>
        </p:txBody>
      </p:sp>
      <p:sp>
        <p:nvSpPr>
          <p:cNvPr id="14383" name="Text Box 56"/>
          <p:cNvSpPr txBox="1">
            <a:spLocks noChangeArrowheads="1"/>
          </p:cNvSpPr>
          <p:nvPr/>
        </p:nvSpPr>
        <p:spPr bwMode="auto">
          <a:xfrm>
            <a:off x="2362200" y="5410201"/>
            <a:ext cx="7620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State 1</a:t>
            </a:r>
            <a:endParaRPr lang="en-GB" altLang="en-US"/>
          </a:p>
        </p:txBody>
      </p:sp>
      <p:sp>
        <p:nvSpPr>
          <p:cNvPr id="14384" name="Oval 57"/>
          <p:cNvSpPr>
            <a:spLocks noChangeArrowheads="1"/>
          </p:cNvSpPr>
          <p:nvPr/>
        </p:nvSpPr>
        <p:spPr bwMode="auto">
          <a:xfrm>
            <a:off x="4708817" y="42196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385" name="Oval 58"/>
          <p:cNvSpPr>
            <a:spLocks noChangeArrowheads="1"/>
          </p:cNvSpPr>
          <p:nvPr/>
        </p:nvSpPr>
        <p:spPr bwMode="auto">
          <a:xfrm>
            <a:off x="4708817" y="55150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386" name="Line 59"/>
          <p:cNvSpPr>
            <a:spLocks noChangeShapeType="1"/>
          </p:cNvSpPr>
          <p:nvPr/>
        </p:nvSpPr>
        <p:spPr bwMode="auto">
          <a:xfrm>
            <a:off x="4953000" y="4495800"/>
            <a:ext cx="12192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87" name="Line 60"/>
          <p:cNvSpPr>
            <a:spLocks noChangeShapeType="1"/>
          </p:cNvSpPr>
          <p:nvPr/>
        </p:nvSpPr>
        <p:spPr bwMode="auto">
          <a:xfrm>
            <a:off x="4953000" y="5791200"/>
            <a:ext cx="1219200" cy="0"/>
          </a:xfrm>
          <a:prstGeom prst="line">
            <a:avLst/>
          </a:prstGeom>
          <a:noFill/>
          <a:ln w="9525">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88" name="Line 61"/>
          <p:cNvSpPr>
            <a:spLocks noChangeShapeType="1"/>
          </p:cNvSpPr>
          <p:nvPr/>
        </p:nvSpPr>
        <p:spPr bwMode="auto">
          <a:xfrm>
            <a:off x="4953000" y="4572000"/>
            <a:ext cx="1143000" cy="1143000"/>
          </a:xfrm>
          <a:prstGeom prst="line">
            <a:avLst/>
          </a:prstGeom>
          <a:noFill/>
          <a:ln w="38100">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89" name="Line 62"/>
          <p:cNvSpPr>
            <a:spLocks noChangeShapeType="1"/>
          </p:cNvSpPr>
          <p:nvPr/>
        </p:nvSpPr>
        <p:spPr bwMode="auto">
          <a:xfrm flipV="1">
            <a:off x="4953000" y="4572000"/>
            <a:ext cx="1143000" cy="1066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90" name="Text Box 63"/>
          <p:cNvSpPr txBox="1">
            <a:spLocks noChangeArrowheads="1"/>
          </p:cNvSpPr>
          <p:nvPr/>
        </p:nvSpPr>
        <p:spPr bwMode="auto">
          <a:xfrm>
            <a:off x="5105400" y="40386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00</a:t>
            </a:r>
            <a:endParaRPr lang="en-GB" altLang="en-US"/>
          </a:p>
        </p:txBody>
      </p:sp>
      <p:sp>
        <p:nvSpPr>
          <p:cNvPr id="14391" name="Text Box 64"/>
          <p:cNvSpPr txBox="1">
            <a:spLocks noChangeArrowheads="1"/>
          </p:cNvSpPr>
          <p:nvPr/>
        </p:nvSpPr>
        <p:spPr bwMode="auto">
          <a:xfrm>
            <a:off x="5181600" y="5867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01</a:t>
            </a:r>
            <a:endParaRPr lang="en-GB" altLang="en-US"/>
          </a:p>
        </p:txBody>
      </p:sp>
      <p:sp>
        <p:nvSpPr>
          <p:cNvPr id="14392" name="Text Box 65"/>
          <p:cNvSpPr txBox="1">
            <a:spLocks noChangeArrowheads="1"/>
          </p:cNvSpPr>
          <p:nvPr/>
        </p:nvSpPr>
        <p:spPr bwMode="auto">
          <a:xfrm>
            <a:off x="4724400" y="4648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11</a:t>
            </a:r>
            <a:endParaRPr lang="en-GB" altLang="en-US"/>
          </a:p>
        </p:txBody>
      </p:sp>
      <p:sp>
        <p:nvSpPr>
          <p:cNvPr id="14393" name="Text Box 66"/>
          <p:cNvSpPr txBox="1">
            <a:spLocks noChangeArrowheads="1"/>
          </p:cNvSpPr>
          <p:nvPr/>
        </p:nvSpPr>
        <p:spPr bwMode="auto">
          <a:xfrm>
            <a:off x="4724400" y="5105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10</a:t>
            </a:r>
            <a:endParaRPr lang="en-GB" altLang="en-US"/>
          </a:p>
        </p:txBody>
      </p:sp>
      <p:sp>
        <p:nvSpPr>
          <p:cNvPr id="14394" name="Oval 67"/>
          <p:cNvSpPr>
            <a:spLocks noChangeArrowheads="1"/>
          </p:cNvSpPr>
          <p:nvPr/>
        </p:nvSpPr>
        <p:spPr bwMode="auto">
          <a:xfrm>
            <a:off x="6156617" y="42196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395" name="Oval 68"/>
          <p:cNvSpPr>
            <a:spLocks noChangeArrowheads="1"/>
          </p:cNvSpPr>
          <p:nvPr/>
        </p:nvSpPr>
        <p:spPr bwMode="auto">
          <a:xfrm>
            <a:off x="6156617" y="55150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396" name="Line 69"/>
          <p:cNvSpPr>
            <a:spLocks noChangeShapeType="1"/>
          </p:cNvSpPr>
          <p:nvPr/>
        </p:nvSpPr>
        <p:spPr bwMode="auto">
          <a:xfrm>
            <a:off x="6400800" y="4495800"/>
            <a:ext cx="12192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97" name="Line 70"/>
          <p:cNvSpPr>
            <a:spLocks noChangeShapeType="1"/>
          </p:cNvSpPr>
          <p:nvPr/>
        </p:nvSpPr>
        <p:spPr bwMode="auto">
          <a:xfrm>
            <a:off x="6400800" y="5791200"/>
            <a:ext cx="1219200" cy="0"/>
          </a:xfrm>
          <a:prstGeom prst="line">
            <a:avLst/>
          </a:prstGeom>
          <a:noFill/>
          <a:ln w="9525">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98" name="Line 71"/>
          <p:cNvSpPr>
            <a:spLocks noChangeShapeType="1"/>
          </p:cNvSpPr>
          <p:nvPr/>
        </p:nvSpPr>
        <p:spPr bwMode="auto">
          <a:xfrm>
            <a:off x="6400800" y="4572000"/>
            <a:ext cx="1143000" cy="114300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399" name="Line 72"/>
          <p:cNvSpPr>
            <a:spLocks noChangeShapeType="1"/>
          </p:cNvSpPr>
          <p:nvPr/>
        </p:nvSpPr>
        <p:spPr bwMode="auto">
          <a:xfrm flipV="1">
            <a:off x="6400800" y="4572000"/>
            <a:ext cx="1143000" cy="106680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400" name="Text Box 73"/>
          <p:cNvSpPr txBox="1">
            <a:spLocks noChangeArrowheads="1"/>
          </p:cNvSpPr>
          <p:nvPr/>
        </p:nvSpPr>
        <p:spPr bwMode="auto">
          <a:xfrm>
            <a:off x="6553200" y="40386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00</a:t>
            </a:r>
            <a:endParaRPr lang="en-GB" altLang="en-US"/>
          </a:p>
        </p:txBody>
      </p:sp>
      <p:sp>
        <p:nvSpPr>
          <p:cNvPr id="14401" name="Text Box 74"/>
          <p:cNvSpPr txBox="1">
            <a:spLocks noChangeArrowheads="1"/>
          </p:cNvSpPr>
          <p:nvPr/>
        </p:nvSpPr>
        <p:spPr bwMode="auto">
          <a:xfrm>
            <a:off x="6629400" y="5867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01</a:t>
            </a:r>
            <a:endParaRPr lang="en-GB" altLang="en-US"/>
          </a:p>
        </p:txBody>
      </p:sp>
      <p:sp>
        <p:nvSpPr>
          <p:cNvPr id="14402" name="Text Box 75"/>
          <p:cNvSpPr txBox="1">
            <a:spLocks noChangeArrowheads="1"/>
          </p:cNvSpPr>
          <p:nvPr/>
        </p:nvSpPr>
        <p:spPr bwMode="auto">
          <a:xfrm>
            <a:off x="6172200" y="4648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11</a:t>
            </a:r>
            <a:endParaRPr lang="en-GB" altLang="en-US"/>
          </a:p>
        </p:txBody>
      </p:sp>
      <p:sp>
        <p:nvSpPr>
          <p:cNvPr id="14403" name="Text Box 76"/>
          <p:cNvSpPr txBox="1">
            <a:spLocks noChangeArrowheads="1"/>
          </p:cNvSpPr>
          <p:nvPr/>
        </p:nvSpPr>
        <p:spPr bwMode="auto">
          <a:xfrm>
            <a:off x="6172200" y="5105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10</a:t>
            </a:r>
            <a:endParaRPr lang="en-GB" altLang="en-US"/>
          </a:p>
        </p:txBody>
      </p:sp>
      <p:sp>
        <p:nvSpPr>
          <p:cNvPr id="14404" name="Oval 77"/>
          <p:cNvSpPr>
            <a:spLocks noChangeArrowheads="1"/>
          </p:cNvSpPr>
          <p:nvPr/>
        </p:nvSpPr>
        <p:spPr bwMode="auto">
          <a:xfrm>
            <a:off x="7604417" y="42196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405" name="Oval 78"/>
          <p:cNvSpPr>
            <a:spLocks noChangeArrowheads="1"/>
          </p:cNvSpPr>
          <p:nvPr/>
        </p:nvSpPr>
        <p:spPr bwMode="auto">
          <a:xfrm>
            <a:off x="7604417" y="55150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406" name="Line 79"/>
          <p:cNvSpPr>
            <a:spLocks noChangeShapeType="1"/>
          </p:cNvSpPr>
          <p:nvPr/>
        </p:nvSpPr>
        <p:spPr bwMode="auto">
          <a:xfrm>
            <a:off x="7848600" y="4495800"/>
            <a:ext cx="1219200" cy="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407" name="Line 80"/>
          <p:cNvSpPr>
            <a:spLocks noChangeShapeType="1"/>
          </p:cNvSpPr>
          <p:nvPr/>
        </p:nvSpPr>
        <p:spPr bwMode="auto">
          <a:xfrm>
            <a:off x="7848600" y="5791200"/>
            <a:ext cx="1219200" cy="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408" name="Line 81"/>
          <p:cNvSpPr>
            <a:spLocks noChangeShapeType="1"/>
          </p:cNvSpPr>
          <p:nvPr/>
        </p:nvSpPr>
        <p:spPr bwMode="auto">
          <a:xfrm>
            <a:off x="7848600" y="4572000"/>
            <a:ext cx="1143000" cy="1143000"/>
          </a:xfrm>
          <a:prstGeom prst="line">
            <a:avLst/>
          </a:prstGeom>
          <a:noFill/>
          <a:ln w="9525">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409" name="Line 82"/>
          <p:cNvSpPr>
            <a:spLocks noChangeShapeType="1"/>
          </p:cNvSpPr>
          <p:nvPr/>
        </p:nvSpPr>
        <p:spPr bwMode="auto">
          <a:xfrm flipV="1">
            <a:off x="7848600" y="4572000"/>
            <a:ext cx="1143000" cy="1066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14410" name="Text Box 83"/>
          <p:cNvSpPr txBox="1">
            <a:spLocks noChangeArrowheads="1"/>
          </p:cNvSpPr>
          <p:nvPr/>
        </p:nvSpPr>
        <p:spPr bwMode="auto">
          <a:xfrm>
            <a:off x="8001000" y="40386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00</a:t>
            </a:r>
            <a:endParaRPr lang="en-GB" altLang="en-US"/>
          </a:p>
        </p:txBody>
      </p:sp>
      <p:sp>
        <p:nvSpPr>
          <p:cNvPr id="14411" name="Text Box 84"/>
          <p:cNvSpPr txBox="1">
            <a:spLocks noChangeArrowheads="1"/>
          </p:cNvSpPr>
          <p:nvPr/>
        </p:nvSpPr>
        <p:spPr bwMode="auto">
          <a:xfrm>
            <a:off x="8077200" y="5867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01</a:t>
            </a:r>
            <a:endParaRPr lang="en-GB" altLang="en-US"/>
          </a:p>
        </p:txBody>
      </p:sp>
      <p:sp>
        <p:nvSpPr>
          <p:cNvPr id="14412" name="Text Box 85"/>
          <p:cNvSpPr txBox="1">
            <a:spLocks noChangeArrowheads="1"/>
          </p:cNvSpPr>
          <p:nvPr/>
        </p:nvSpPr>
        <p:spPr bwMode="auto">
          <a:xfrm>
            <a:off x="7620000" y="4648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11</a:t>
            </a:r>
            <a:endParaRPr lang="en-GB" altLang="en-US"/>
          </a:p>
        </p:txBody>
      </p:sp>
      <p:sp>
        <p:nvSpPr>
          <p:cNvPr id="14413" name="Text Box 86"/>
          <p:cNvSpPr txBox="1">
            <a:spLocks noChangeArrowheads="1"/>
          </p:cNvSpPr>
          <p:nvPr/>
        </p:nvSpPr>
        <p:spPr bwMode="auto">
          <a:xfrm>
            <a:off x="7620000" y="5105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10</a:t>
            </a:r>
            <a:endParaRPr lang="en-GB" altLang="en-US"/>
          </a:p>
        </p:txBody>
      </p:sp>
      <p:sp>
        <p:nvSpPr>
          <p:cNvPr id="14414" name="Text Box 87"/>
          <p:cNvSpPr txBox="1">
            <a:spLocks noChangeArrowheads="1"/>
          </p:cNvSpPr>
          <p:nvPr/>
        </p:nvSpPr>
        <p:spPr bwMode="auto">
          <a:xfrm>
            <a:off x="8839200" y="4953000"/>
            <a:ext cx="838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en-GB" altLang="en-US"/>
              <a:t>•••</a:t>
            </a:r>
          </a:p>
        </p:txBody>
      </p:sp>
      <p:sp>
        <p:nvSpPr>
          <p:cNvPr id="14415" name="Text Box 88"/>
          <p:cNvSpPr txBox="1">
            <a:spLocks noChangeArrowheads="1"/>
          </p:cNvSpPr>
          <p:nvPr/>
        </p:nvSpPr>
        <p:spPr bwMode="auto">
          <a:xfrm>
            <a:off x="2057400" y="914401"/>
            <a:ext cx="7467600" cy="34607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a:t>Encoder output    00	      11                      10                    00</a:t>
            </a:r>
            <a:endParaRPr lang="en-GB" altLang="en-US"/>
          </a:p>
        </p:txBody>
      </p:sp>
      <p:sp>
        <p:nvSpPr>
          <p:cNvPr id="14416" name="Text Box 89"/>
          <p:cNvSpPr txBox="1">
            <a:spLocks noChangeArrowheads="1"/>
          </p:cNvSpPr>
          <p:nvPr/>
        </p:nvSpPr>
        <p:spPr bwMode="auto">
          <a:xfrm>
            <a:off x="2133600" y="3581401"/>
            <a:ext cx="7467600" cy="34607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a:t>channel output    </a:t>
            </a:r>
            <a:r>
              <a:rPr lang="de-DE" altLang="en-US">
                <a:solidFill>
                  <a:schemeClr val="folHlink"/>
                </a:solidFill>
              </a:rPr>
              <a:t>00	      1</a:t>
            </a:r>
            <a:r>
              <a:rPr lang="de-DE" altLang="en-US">
                <a:solidFill>
                  <a:srgbClr val="FF3300"/>
                </a:solidFill>
              </a:rPr>
              <a:t>0</a:t>
            </a:r>
            <a:r>
              <a:rPr lang="de-DE" altLang="en-US">
                <a:solidFill>
                  <a:schemeClr val="folHlink"/>
                </a:solidFill>
              </a:rPr>
              <a:t>                     10                    00</a:t>
            </a:r>
            <a:endParaRPr lang="en-GB" altLang="en-US">
              <a:solidFill>
                <a:schemeClr val="folHlink"/>
              </a:solidFill>
            </a:endParaRPr>
          </a:p>
        </p:txBody>
      </p:sp>
      <p:sp>
        <p:nvSpPr>
          <p:cNvPr id="14417" name="Text Box 90"/>
          <p:cNvSpPr txBox="1">
            <a:spLocks noChangeArrowheads="1"/>
          </p:cNvSpPr>
          <p:nvPr/>
        </p:nvSpPr>
        <p:spPr bwMode="auto">
          <a:xfrm>
            <a:off x="4648200" y="4038601"/>
            <a:ext cx="381000" cy="346075"/>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0</a:t>
            </a:r>
            <a:endParaRPr lang="en-GB" altLang="en-US"/>
          </a:p>
        </p:txBody>
      </p:sp>
      <p:sp>
        <p:nvSpPr>
          <p:cNvPr id="14418" name="Text Box 91"/>
          <p:cNvSpPr txBox="1">
            <a:spLocks noChangeArrowheads="1"/>
          </p:cNvSpPr>
          <p:nvPr/>
        </p:nvSpPr>
        <p:spPr bwMode="auto">
          <a:xfrm>
            <a:off x="4648200" y="5943601"/>
            <a:ext cx="381000" cy="346075"/>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2</a:t>
            </a:r>
            <a:endParaRPr lang="en-GB" altLang="en-US"/>
          </a:p>
        </p:txBody>
      </p:sp>
      <p:sp>
        <p:nvSpPr>
          <p:cNvPr id="14419" name="Text Box 92"/>
          <p:cNvSpPr txBox="1">
            <a:spLocks noChangeArrowheads="1"/>
          </p:cNvSpPr>
          <p:nvPr/>
        </p:nvSpPr>
        <p:spPr bwMode="auto">
          <a:xfrm>
            <a:off x="6096000" y="5943601"/>
            <a:ext cx="381000" cy="346075"/>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a:t>
            </a:r>
            <a:endParaRPr lang="en-GB" altLang="en-US"/>
          </a:p>
        </p:txBody>
      </p:sp>
      <p:sp>
        <p:nvSpPr>
          <p:cNvPr id="14420" name="Text Box 93"/>
          <p:cNvSpPr txBox="1">
            <a:spLocks noChangeArrowheads="1"/>
          </p:cNvSpPr>
          <p:nvPr/>
        </p:nvSpPr>
        <p:spPr bwMode="auto">
          <a:xfrm>
            <a:off x="6096000" y="4038601"/>
            <a:ext cx="381000" cy="346075"/>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a:t>
            </a:r>
            <a:endParaRPr lang="en-GB" altLang="en-US"/>
          </a:p>
        </p:txBody>
      </p:sp>
      <p:sp>
        <p:nvSpPr>
          <p:cNvPr id="14421" name="Text Box 94"/>
          <p:cNvSpPr txBox="1">
            <a:spLocks noChangeArrowheads="1"/>
          </p:cNvSpPr>
          <p:nvPr/>
        </p:nvSpPr>
        <p:spPr bwMode="auto">
          <a:xfrm>
            <a:off x="7543800" y="4038601"/>
            <a:ext cx="381000" cy="346075"/>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a:t>
            </a:r>
            <a:endParaRPr lang="en-GB" altLang="en-US"/>
          </a:p>
        </p:txBody>
      </p:sp>
      <p:sp>
        <p:nvSpPr>
          <p:cNvPr id="14422" name="Text Box 95"/>
          <p:cNvSpPr txBox="1">
            <a:spLocks noChangeArrowheads="1"/>
          </p:cNvSpPr>
          <p:nvPr/>
        </p:nvSpPr>
        <p:spPr bwMode="auto">
          <a:xfrm>
            <a:off x="7543800" y="5943601"/>
            <a:ext cx="381000" cy="346075"/>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2</a:t>
            </a:r>
            <a:endParaRPr lang="en-GB" altLang="en-US"/>
          </a:p>
        </p:txBody>
      </p:sp>
      <p:sp>
        <p:nvSpPr>
          <p:cNvPr id="14423" name="Oval 96"/>
          <p:cNvSpPr>
            <a:spLocks noChangeArrowheads="1"/>
          </p:cNvSpPr>
          <p:nvPr/>
        </p:nvSpPr>
        <p:spPr bwMode="auto">
          <a:xfrm>
            <a:off x="9052217" y="42196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424" name="Oval 97"/>
          <p:cNvSpPr>
            <a:spLocks noChangeArrowheads="1"/>
          </p:cNvSpPr>
          <p:nvPr/>
        </p:nvSpPr>
        <p:spPr bwMode="auto">
          <a:xfrm>
            <a:off x="9052217" y="5515066"/>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425" name="Text Box 98"/>
          <p:cNvSpPr txBox="1">
            <a:spLocks noChangeArrowheads="1"/>
          </p:cNvSpPr>
          <p:nvPr/>
        </p:nvSpPr>
        <p:spPr bwMode="auto">
          <a:xfrm>
            <a:off x="8991600" y="4038601"/>
            <a:ext cx="381000" cy="346075"/>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a:t>
            </a:r>
            <a:endParaRPr lang="en-GB" altLang="en-US"/>
          </a:p>
        </p:txBody>
      </p:sp>
      <p:sp>
        <p:nvSpPr>
          <p:cNvPr id="14426" name="Text Box 99"/>
          <p:cNvSpPr txBox="1">
            <a:spLocks noChangeArrowheads="1"/>
          </p:cNvSpPr>
          <p:nvPr/>
        </p:nvSpPr>
        <p:spPr bwMode="auto">
          <a:xfrm>
            <a:off x="8991600" y="5943601"/>
            <a:ext cx="381000" cy="346075"/>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3</a:t>
            </a:r>
            <a:endParaRPr lang="en-GB" altLang="en-US"/>
          </a:p>
        </p:txBody>
      </p:sp>
      <p:sp>
        <p:nvSpPr>
          <p:cNvPr id="14427" name="Text Box 100"/>
          <p:cNvSpPr txBox="1">
            <a:spLocks noChangeArrowheads="1"/>
          </p:cNvSpPr>
          <p:nvPr/>
        </p:nvSpPr>
        <p:spPr bwMode="auto">
          <a:xfrm>
            <a:off x="9601200" y="4267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best</a:t>
            </a:r>
            <a:endParaRPr lang="en-GB" altLang="en-US"/>
          </a:p>
        </p:txBody>
      </p:sp>
      <p:sp>
        <p:nvSpPr>
          <p:cNvPr id="14428" name="Rectangle 102"/>
          <p:cNvSpPr>
            <a:spLocks noChangeArrowheads="1"/>
          </p:cNvSpPr>
          <p:nvPr/>
        </p:nvSpPr>
        <p:spPr bwMode="auto">
          <a:xfrm>
            <a:off x="5889335" y="1850023"/>
            <a:ext cx="184731" cy="338554"/>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14429" name="Rectangle 103"/>
          <p:cNvSpPr>
            <a:spLocks noChangeArrowheads="1"/>
          </p:cNvSpPr>
          <p:nvPr/>
        </p:nvSpPr>
        <p:spPr bwMode="auto">
          <a:xfrm>
            <a:off x="5889335" y="4745623"/>
            <a:ext cx="184731" cy="338554"/>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4186433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de-DE" altLang="en-US" smtClean="0"/>
              <a:t>Viterbi Decoder action</a:t>
            </a:r>
            <a:endParaRPr lang="en-GB" altLang="en-US" smtClean="0"/>
          </a:p>
        </p:txBody>
      </p:sp>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65F87709-0815-4E85-856B-DE5E0BE4CC11}" type="slidenum">
              <a:rPr lang="en-GB" altLang="en-US" sz="1400">
                <a:latin typeface="Arial" panose="020B0604020202020204" pitchFamily="34" charset="0"/>
              </a:rPr>
              <a:pPr algn="r">
                <a:spcBef>
                  <a:spcPct val="0"/>
                </a:spcBef>
              </a:pPr>
              <a:t>18</a:t>
            </a:fld>
            <a:endParaRPr lang="en-GB" altLang="en-US" sz="1400">
              <a:latin typeface="Arial" panose="020B0604020202020204" pitchFamily="34" charset="0"/>
            </a:endParaRPr>
          </a:p>
        </p:txBody>
      </p:sp>
      <p:sp>
        <p:nvSpPr>
          <p:cNvPr id="15364" name="Text Box 3"/>
          <p:cNvSpPr txBox="1">
            <a:spLocks noChangeArrowheads="1"/>
          </p:cNvSpPr>
          <p:nvPr/>
        </p:nvSpPr>
        <p:spPr bwMode="auto">
          <a:xfrm>
            <a:off x="1100137" y="2000251"/>
            <a:ext cx="9401175" cy="3046988"/>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2400" smtClean="0">
                <a:latin typeface="Calibri" panose="020F0502020204030204" pitchFamily="34" charset="0"/>
                <a:cs typeface="Calibri" panose="020F0502020204030204" pitchFamily="34" charset="0"/>
                <a:sym typeface="Symbol" panose="05050102010706020507" pitchFamily="18" charset="2"/>
              </a:rPr>
              <a:t>Maximum </a:t>
            </a:r>
            <a:r>
              <a:rPr lang="de-DE" altLang="en-US" sz="2400">
                <a:latin typeface="Calibri" panose="020F0502020204030204" pitchFamily="34" charset="0"/>
                <a:cs typeface="Calibri" panose="020F0502020204030204" pitchFamily="34" charset="0"/>
                <a:sym typeface="Symbol" panose="05050102010706020507" pitchFamily="18" charset="2"/>
              </a:rPr>
              <a:t>Likelihood receiver:  find ( c1, c2 ) that maximizes</a:t>
            </a:r>
          </a:p>
          <a:p>
            <a:pPr algn="l" eaLnBrk="1" hangingPunct="1"/>
            <a:endParaRPr lang="de-DE" altLang="en-US" sz="2400">
              <a:latin typeface="Calibri" panose="020F0502020204030204" pitchFamily="34" charset="0"/>
              <a:cs typeface="Calibri" panose="020F0502020204030204" pitchFamily="34" charset="0"/>
              <a:sym typeface="Symbol" panose="05050102010706020507" pitchFamily="18" charset="2"/>
            </a:endParaRPr>
          </a:p>
          <a:p>
            <a:pPr algn="l" eaLnBrk="1" hangingPunct="1"/>
            <a:r>
              <a:rPr lang="de-DE" altLang="en-US" sz="2400">
                <a:latin typeface="Calibri" panose="020F0502020204030204" pitchFamily="34" charset="0"/>
                <a:cs typeface="Calibri" panose="020F0502020204030204" pitchFamily="34" charset="0"/>
                <a:sym typeface="Symbol" panose="05050102010706020507" pitchFamily="18" charset="2"/>
              </a:rPr>
              <a:t>	Probability </a:t>
            </a:r>
            <a:r>
              <a:rPr lang="de-DE" altLang="en-US" sz="2400">
                <a:latin typeface="Calibri" panose="020F0502020204030204" pitchFamily="34" charset="0"/>
                <a:cs typeface="Calibri" panose="020F0502020204030204" pitchFamily="34" charset="0"/>
              </a:rPr>
              <a:t>( r1, r2 | c1, c2 )</a:t>
            </a:r>
            <a:r>
              <a:rPr lang="de-DE" altLang="en-US" sz="2400">
                <a:latin typeface="Calibri" panose="020F0502020204030204" pitchFamily="34" charset="0"/>
                <a:cs typeface="Calibri" panose="020F0502020204030204" pitchFamily="34" charset="0"/>
                <a:sym typeface="Symbol" panose="05050102010706020507" pitchFamily="18" charset="2"/>
              </a:rPr>
              <a:t> 	= Prob </a:t>
            </a:r>
            <a:r>
              <a:rPr lang="de-DE" altLang="en-US" sz="2400">
                <a:latin typeface="Calibri" panose="020F0502020204030204" pitchFamily="34" charset="0"/>
                <a:cs typeface="Calibri" panose="020F0502020204030204" pitchFamily="34" charset="0"/>
              </a:rPr>
              <a:t>( c1 </a:t>
            </a:r>
            <a:r>
              <a:rPr lang="de-DE" altLang="en-US" sz="2400">
                <a:latin typeface="Calibri" panose="020F0502020204030204" pitchFamily="34" charset="0"/>
                <a:cs typeface="Calibri" panose="020F0502020204030204" pitchFamily="34" charset="0"/>
                <a:sym typeface="Symbol" panose="05050102010706020507" pitchFamily="18" charset="2"/>
              </a:rPr>
              <a:t> n1, c2  n2 </a:t>
            </a:r>
            <a:r>
              <a:rPr lang="de-DE" altLang="en-US" sz="2400">
                <a:latin typeface="Calibri" panose="020F0502020204030204" pitchFamily="34" charset="0"/>
                <a:cs typeface="Calibri" panose="020F0502020204030204" pitchFamily="34" charset="0"/>
              </a:rPr>
              <a:t>| c1, c2 </a:t>
            </a:r>
            <a:r>
              <a:rPr lang="de-DE" altLang="en-US" sz="2400">
                <a:latin typeface="Calibri" panose="020F0502020204030204" pitchFamily="34" charset="0"/>
                <a:cs typeface="Calibri" panose="020F0502020204030204" pitchFamily="34" charset="0"/>
                <a:sym typeface="Symbol" panose="05050102010706020507" pitchFamily="18" charset="2"/>
              </a:rPr>
              <a:t>) = </a:t>
            </a:r>
          </a:p>
          <a:p>
            <a:pPr algn="l" eaLnBrk="1" hangingPunct="1"/>
            <a:r>
              <a:rPr lang="de-DE" altLang="en-US" sz="2400">
                <a:latin typeface="Calibri" panose="020F0502020204030204" pitchFamily="34" charset="0"/>
                <a:cs typeface="Calibri" panose="020F0502020204030204" pitchFamily="34" charset="0"/>
                <a:sym typeface="Symbol" panose="05050102010706020507" pitchFamily="18" charset="2"/>
              </a:rPr>
              <a:t>			 	= Prob ( n1, n2 ) </a:t>
            </a:r>
          </a:p>
          <a:p>
            <a:pPr algn="l" eaLnBrk="1" hangingPunct="1"/>
            <a:r>
              <a:rPr lang="de-DE" altLang="en-US" sz="2400">
                <a:latin typeface="Calibri" panose="020F0502020204030204" pitchFamily="34" charset="0"/>
                <a:cs typeface="Calibri" panose="020F0502020204030204" pitchFamily="34" charset="0"/>
                <a:sym typeface="Symbol" panose="05050102010706020507" pitchFamily="18" charset="2"/>
              </a:rPr>
              <a:t>				= minimum # noise digits equal to 1</a:t>
            </a:r>
          </a:p>
          <a:p>
            <a:pPr algn="l" eaLnBrk="1" hangingPunct="1"/>
            <a:endParaRPr lang="en-GB" altLang="en-US">
              <a:sym typeface="Symbol" panose="05050102010706020507" pitchFamily="18" charset="2"/>
            </a:endParaRPr>
          </a:p>
        </p:txBody>
      </p:sp>
    </p:spTree>
    <p:extLst>
      <p:ext uri="{BB962C8B-B14F-4D97-AF65-F5344CB8AC3E}">
        <p14:creationId xmlns:p14="http://schemas.microsoft.com/office/powerpoint/2010/main" val="975379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86410F15-928F-4D48-8F1A-03D83D0BCC66}" type="slidenum">
              <a:rPr lang="en-US" altLang="en-US" sz="1400">
                <a:latin typeface="Arial" panose="020B0604020202020204" pitchFamily="34" charset="0"/>
              </a:rPr>
              <a:pPr algn="r">
                <a:spcBef>
                  <a:spcPct val="0"/>
                </a:spcBef>
              </a:pPr>
              <a:t>19</a:t>
            </a:fld>
            <a:endParaRPr lang="en-US" altLang="en-US" sz="1400">
              <a:latin typeface="Arial" panose="020B0604020202020204" pitchFamily="34" charset="0"/>
            </a:endParaRPr>
          </a:p>
        </p:txBody>
      </p:sp>
      <p:sp>
        <p:nvSpPr>
          <p:cNvPr id="16387" name="Rectangle 2"/>
          <p:cNvSpPr>
            <a:spLocks noGrp="1" noChangeArrowheads="1"/>
          </p:cNvSpPr>
          <p:nvPr>
            <p:ph type="title" idx="4294967295"/>
          </p:nvPr>
        </p:nvSpPr>
        <p:spPr>
          <a:xfrm>
            <a:off x="838200" y="365125"/>
            <a:ext cx="10515600" cy="828055"/>
          </a:xfrm>
          <a:noFill/>
        </p:spPr>
        <p:txBody>
          <a:bodyPr>
            <a:normAutofit/>
          </a:bodyPr>
          <a:lstStyle/>
          <a:p>
            <a:pPr algn="ctr" eaLnBrk="1" hangingPunct="1"/>
            <a:r>
              <a:rPr lang="en-US" altLang="en-US" sz="2800" b="1" i="1">
                <a:solidFill>
                  <a:schemeClr val="tx2"/>
                </a:solidFill>
              </a:rPr>
              <a:t>Distance Properties of Conv. Codes</a:t>
            </a:r>
          </a:p>
        </p:txBody>
      </p:sp>
      <p:sp>
        <p:nvSpPr>
          <p:cNvPr id="16388" name="Rectangle 3"/>
          <p:cNvSpPr>
            <a:spLocks noGrp="1" noChangeArrowheads="1"/>
          </p:cNvSpPr>
          <p:nvPr>
            <p:ph type="body" idx="4294967295"/>
          </p:nvPr>
        </p:nvSpPr>
        <p:spPr>
          <a:noFill/>
        </p:spPr>
        <p:txBody>
          <a:bodyPr/>
          <a:lstStyle/>
          <a:p>
            <a:pPr eaLnBrk="1" hangingPunct="1"/>
            <a:r>
              <a:rPr lang="en-US" altLang="en-US" smtClean="0"/>
              <a:t>Def: The </a:t>
            </a:r>
            <a:r>
              <a:rPr lang="en-US" altLang="en-US" i="1" smtClean="0"/>
              <a:t>free distance</a:t>
            </a:r>
            <a:r>
              <a:rPr lang="en-US" altLang="en-US" smtClean="0"/>
              <a:t>, </a:t>
            </a:r>
            <a:r>
              <a:rPr lang="en-US" altLang="en-US" i="1" smtClean="0"/>
              <a:t>d</a:t>
            </a:r>
            <a:r>
              <a:rPr lang="en-US" altLang="en-US" i="1" baseline="-25000" smtClean="0"/>
              <a:t>free</a:t>
            </a:r>
            <a:r>
              <a:rPr lang="en-US" altLang="en-US" smtClean="0"/>
              <a:t>, = minimum Hamming distance between any two code sequences.</a:t>
            </a:r>
          </a:p>
          <a:p>
            <a:pPr eaLnBrk="1" hangingPunct="1"/>
            <a:r>
              <a:rPr lang="en-US" altLang="en-US" smtClean="0"/>
              <a:t>Criteria for good convolutional codes:</a:t>
            </a:r>
          </a:p>
          <a:p>
            <a:pPr lvl="1" eaLnBrk="1" hangingPunct="1">
              <a:buFontTx/>
              <a:buNone/>
            </a:pPr>
            <a:r>
              <a:rPr lang="en-US" altLang="en-US" smtClean="0"/>
              <a:t>1. Large free distance, </a:t>
            </a:r>
            <a:r>
              <a:rPr lang="en-US" altLang="en-US" i="1" smtClean="0"/>
              <a:t>d</a:t>
            </a:r>
            <a:r>
              <a:rPr lang="en-US" altLang="en-US" i="1" baseline="-25000" smtClean="0"/>
              <a:t>free</a:t>
            </a:r>
            <a:r>
              <a:rPr lang="en-US" altLang="en-US" smtClean="0"/>
              <a:t>.</a:t>
            </a:r>
          </a:p>
          <a:p>
            <a:pPr lvl="1" eaLnBrk="1" hangingPunct="1">
              <a:buFontTx/>
              <a:buNone/>
            </a:pPr>
            <a:r>
              <a:rPr lang="en-US" altLang="en-US" smtClean="0"/>
              <a:t>2. Small numer of information bits = 1 in sequences with low Hamming weight </a:t>
            </a:r>
          </a:p>
          <a:p>
            <a:pPr eaLnBrk="1" hangingPunct="1"/>
            <a:r>
              <a:rPr lang="en-US" altLang="en-US" smtClean="0"/>
              <a:t>There is no known constructive way of designing a convolutional code of given distance properties. </a:t>
            </a:r>
          </a:p>
          <a:p>
            <a:pPr eaLnBrk="1" hangingPunct="1">
              <a:buFontTx/>
              <a:buNone/>
            </a:pPr>
            <a:r>
              <a:rPr lang="en-US" altLang="en-US" smtClean="0"/>
              <a:t>	However, a given code can be analyzed to find its distance properties.</a:t>
            </a:r>
            <a:br>
              <a:rPr lang="en-US" altLang="en-US" smtClean="0"/>
            </a:br>
            <a:endParaRPr lang="en-US" altLang="en-US" smtClean="0"/>
          </a:p>
        </p:txBody>
      </p:sp>
    </p:spTree>
    <p:extLst>
      <p:ext uri="{BB962C8B-B14F-4D97-AF65-F5344CB8AC3E}">
        <p14:creationId xmlns:p14="http://schemas.microsoft.com/office/powerpoint/2010/main" val="2898170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002060"/>
                </a:solidFill>
              </a:rPr>
              <a:t>Interesting quote of the day</a:t>
            </a:r>
            <a:endParaRPr lang="en-US">
              <a:solidFill>
                <a:srgbClr val="002060"/>
              </a:solidFill>
            </a:endParaRPr>
          </a:p>
        </p:txBody>
      </p:sp>
      <p:sp>
        <p:nvSpPr>
          <p:cNvPr id="3" name="Content Placeholder 2"/>
          <p:cNvSpPr>
            <a:spLocks noGrp="1"/>
          </p:cNvSpPr>
          <p:nvPr>
            <p:ph idx="1"/>
          </p:nvPr>
        </p:nvSpPr>
        <p:spPr/>
        <p:txBody>
          <a:bodyPr/>
          <a:lstStyle/>
          <a:p>
            <a:r>
              <a:rPr lang="en-US" altLang="en-US" smtClean="0"/>
              <a:t>"First, computer software and hardware are the most complex and rapidly developing intellectual creations of modem man." </a:t>
            </a:r>
          </a:p>
          <a:p>
            <a:r>
              <a:rPr lang="en-US" altLang="en-US" smtClean="0"/>
              <a:t>	-- p. iii, Internet and Computer Law, P. B. Maggs, J. T. Soma, and J. A. Sprowl, 2001</a:t>
            </a:r>
          </a:p>
          <a:p>
            <a:endParaRPr lang="en-US" smtClean="0"/>
          </a:p>
          <a:p>
            <a:r>
              <a:rPr lang="en-US" smtClean="0"/>
              <a:t>... but you already knew that :)</a:t>
            </a:r>
            <a:endParaRPr lang="en-US"/>
          </a:p>
        </p:txBody>
      </p:sp>
    </p:spTree>
    <p:extLst>
      <p:ext uri="{BB962C8B-B14F-4D97-AF65-F5344CB8AC3E}">
        <p14:creationId xmlns:p14="http://schemas.microsoft.com/office/powerpoint/2010/main" val="11897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F134FD7D-9B9B-4460-BCBD-893E07BC66BE}" type="slidenum">
              <a:rPr lang="en-US" altLang="en-US" sz="1400">
                <a:latin typeface="Arial" panose="020B0604020202020204" pitchFamily="34" charset="0"/>
              </a:rPr>
              <a:pPr algn="r">
                <a:spcBef>
                  <a:spcPct val="0"/>
                </a:spcBef>
              </a:pPr>
              <a:t>20</a:t>
            </a:fld>
            <a:endParaRPr lang="en-US" altLang="en-US" sz="1400">
              <a:latin typeface="Arial" panose="020B0604020202020204" pitchFamily="34" charset="0"/>
            </a:endParaRPr>
          </a:p>
        </p:txBody>
      </p:sp>
      <p:sp>
        <p:nvSpPr>
          <p:cNvPr id="18435" name="Footer Placeholder 4"/>
          <p:cNvSpPr txBox="1">
            <a:spLocks noGrp="1"/>
          </p:cNvSpPr>
          <p:nvPr/>
        </p:nvSpPr>
        <p:spPr bwMode="auto">
          <a:xfrm>
            <a:off x="4648200" y="62484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Comic Sans MS" panose="030F0702030302020204" pitchFamily="66" charset="0"/>
                <a:cs typeface="Arial" panose="020B0604020202020204" pitchFamily="34" charset="0"/>
              </a:defRPr>
            </a:lvl9pPr>
          </a:lstStyle>
          <a:p>
            <a:pPr algn="ctr">
              <a:spcBef>
                <a:spcPct val="0"/>
              </a:spcBef>
              <a:buFontTx/>
              <a:buNone/>
            </a:pPr>
            <a:r>
              <a:rPr lang="en-US" altLang="en-US" sz="1400" i="1">
                <a:latin typeface="Times New Roman" panose="02020603050405020304" pitchFamily="18" charset="0"/>
              </a:rPr>
              <a:t>        Convolutional Codes</a:t>
            </a:r>
            <a:r>
              <a:rPr lang="en-US" altLang="en-US" sz="1400">
                <a:latin typeface="Times New Roman" panose="02020603050405020304" pitchFamily="18" charset="0"/>
              </a:rPr>
              <a:t>		                               </a:t>
            </a:r>
            <a:fld id="{B9DB02AF-9E84-4AFD-BAFA-40C603ED2FAD}" type="slidenum">
              <a:rPr lang="en-US" altLang="en-US" sz="1400">
                <a:latin typeface="Times New Roman" panose="02020603050405020304" pitchFamily="18" charset="0"/>
              </a:rPr>
              <a:pPr algn="ctr">
                <a:spcBef>
                  <a:spcPct val="0"/>
                </a:spcBef>
                <a:buFontTx/>
                <a:buNone/>
              </a:pPr>
              <a:t>20</a:t>
            </a:fld>
            <a:endParaRPr lang="en-US" altLang="en-US" sz="1400">
              <a:latin typeface="Times New Roman" panose="02020603050405020304" pitchFamily="18" charset="0"/>
            </a:endParaRPr>
          </a:p>
        </p:txBody>
      </p:sp>
      <p:sp>
        <p:nvSpPr>
          <p:cNvPr id="18436" name="Rectangle 2"/>
          <p:cNvSpPr>
            <a:spLocks noGrp="1" noChangeArrowheads="1"/>
          </p:cNvSpPr>
          <p:nvPr>
            <p:ph type="title" idx="4294967295"/>
          </p:nvPr>
        </p:nvSpPr>
        <p:spPr>
          <a:xfrm>
            <a:off x="838200" y="365125"/>
            <a:ext cx="10515600" cy="720725"/>
          </a:xfrm>
          <a:noFill/>
        </p:spPr>
        <p:txBody>
          <a:bodyPr>
            <a:normAutofit/>
          </a:bodyPr>
          <a:lstStyle/>
          <a:p>
            <a:pPr algn="ctr" eaLnBrk="1" hangingPunct="1"/>
            <a:r>
              <a:rPr lang="en-US" altLang="en-US" sz="3200"/>
              <a:t>Distance Prop. of Convolutional Codes (cont’d)</a:t>
            </a:r>
          </a:p>
        </p:txBody>
      </p:sp>
      <p:sp>
        <p:nvSpPr>
          <p:cNvPr id="18437" name="Rectangle 3"/>
          <p:cNvSpPr>
            <a:spLocks noGrp="1" noChangeArrowheads="1"/>
          </p:cNvSpPr>
          <p:nvPr>
            <p:ph type="body" idx="4294967295"/>
          </p:nvPr>
        </p:nvSpPr>
        <p:spPr>
          <a:xfrm>
            <a:off x="838200" y="1196969"/>
            <a:ext cx="10515600" cy="4351338"/>
          </a:xfrm>
          <a:noFill/>
        </p:spPr>
        <p:txBody>
          <a:bodyPr>
            <a:noAutofit/>
          </a:bodyPr>
          <a:lstStyle/>
          <a:p>
            <a:pPr eaLnBrk="1" hangingPunct="1"/>
            <a:r>
              <a:rPr lang="en-US" altLang="en-US" sz="3200"/>
              <a:t>Convolutional codes are </a:t>
            </a:r>
            <a:r>
              <a:rPr lang="en-US" altLang="en-US" sz="3200" smtClean="0"/>
              <a:t>linear </a:t>
            </a:r>
            <a:r>
              <a:rPr lang="en-US" altLang="en-US" sz="3200" smtClean="0">
                <a:latin typeface="Bahnschrift Condensed" panose="020B0502040204020203" pitchFamily="34" charset="0"/>
              </a:rPr>
              <a:t>=&gt;</a:t>
            </a:r>
            <a:r>
              <a:rPr lang="en-US" altLang="en-US" sz="3200" smtClean="0"/>
              <a:t> </a:t>
            </a:r>
          </a:p>
          <a:p>
            <a:pPr eaLnBrk="1" hangingPunct="1"/>
            <a:r>
              <a:rPr lang="en-US" altLang="en-US" sz="3200" smtClean="0"/>
              <a:t>Hamming </a:t>
            </a:r>
            <a:r>
              <a:rPr lang="en-US" altLang="en-US" sz="3200"/>
              <a:t>distance between any </a:t>
            </a:r>
            <a:r>
              <a:rPr lang="en-US" altLang="en-US" sz="3200" smtClean="0"/>
              <a:t>two code </a:t>
            </a:r>
            <a:r>
              <a:rPr lang="en-US" altLang="en-US" sz="3200"/>
              <a:t>sequences corresponds to the Hamming distance between the all-zero code sequence and </a:t>
            </a:r>
            <a:r>
              <a:rPr lang="en-US" altLang="en-US" sz="3200" smtClean="0"/>
              <a:t>any </a:t>
            </a:r>
            <a:r>
              <a:rPr lang="en-US" altLang="en-US" sz="3200"/>
              <a:t>nonzero code sequence. </a:t>
            </a:r>
          </a:p>
          <a:p>
            <a:pPr eaLnBrk="1" hangingPunct="1"/>
            <a:r>
              <a:rPr lang="en-US" altLang="en-US" sz="3200"/>
              <a:t>The nonzero sequence of minimum Hamming weight diverges from the all-zero path at some point and remerges with the all-zero path at some later point.</a:t>
            </a:r>
          </a:p>
        </p:txBody>
      </p:sp>
    </p:spTree>
    <p:extLst>
      <p:ext uri="{BB962C8B-B14F-4D97-AF65-F5344CB8AC3E}">
        <p14:creationId xmlns:p14="http://schemas.microsoft.com/office/powerpoint/2010/main" val="2300328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F9E7CA3E-2346-4A56-8228-7E9FCA3133DA}" type="slidenum">
              <a:rPr lang="en-US" altLang="en-US" sz="1400">
                <a:latin typeface="Arial" panose="020B0604020202020204" pitchFamily="34" charset="0"/>
              </a:rPr>
              <a:pPr algn="r">
                <a:spcBef>
                  <a:spcPct val="0"/>
                </a:spcBef>
              </a:pPr>
              <a:t>21</a:t>
            </a:fld>
            <a:endParaRPr lang="en-US" altLang="en-US" sz="1400">
              <a:latin typeface="Arial" panose="020B0604020202020204" pitchFamily="34" charset="0"/>
            </a:endParaRPr>
          </a:p>
        </p:txBody>
      </p:sp>
      <p:sp>
        <p:nvSpPr>
          <p:cNvPr id="20483" name="Rectangle 2"/>
          <p:cNvSpPr>
            <a:spLocks noGrp="1" noChangeArrowheads="1"/>
          </p:cNvSpPr>
          <p:nvPr>
            <p:ph type="title" idx="4294967295"/>
          </p:nvPr>
        </p:nvSpPr>
        <p:spPr>
          <a:xfrm>
            <a:off x="838200" y="365126"/>
            <a:ext cx="10515600" cy="736600"/>
          </a:xfrm>
          <a:noFill/>
        </p:spPr>
        <p:txBody>
          <a:bodyPr/>
          <a:lstStyle/>
          <a:p>
            <a:pPr algn="ctr" eaLnBrk="1" hangingPunct="1"/>
            <a:r>
              <a:rPr lang="en-US" altLang="en-US" sz="2000"/>
              <a:t>Distance Properties: Illustration</a:t>
            </a:r>
          </a:p>
        </p:txBody>
      </p:sp>
      <p:sp>
        <p:nvSpPr>
          <p:cNvPr id="20484" name="Rectangle 3"/>
          <p:cNvSpPr>
            <a:spLocks noGrp="1" noChangeArrowheads="1"/>
          </p:cNvSpPr>
          <p:nvPr>
            <p:ph type="body" idx="4294967295"/>
          </p:nvPr>
        </p:nvSpPr>
        <p:spPr>
          <a:xfrm>
            <a:off x="2286000" y="2514600"/>
            <a:ext cx="7772400" cy="3048000"/>
          </a:xfrm>
          <a:noFill/>
        </p:spPr>
        <p:txBody>
          <a:bodyPr/>
          <a:lstStyle/>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marL="0" indent="0" eaLnBrk="1" hangingPunct="1">
              <a:buNone/>
            </a:pPr>
            <a:endParaRPr lang="en-US" altLang="en-US"/>
          </a:p>
          <a:p>
            <a:pPr marL="0" indent="0" eaLnBrk="1" hangingPunct="1">
              <a:buNone/>
            </a:pPr>
            <a:r>
              <a:rPr lang="en-US" altLang="en-US" sz="1600" u="sng" smtClean="0"/>
              <a:t>sequence </a:t>
            </a:r>
            <a:r>
              <a:rPr lang="en-US" altLang="en-US" sz="1600" u="sng"/>
              <a:t>2</a:t>
            </a:r>
            <a:r>
              <a:rPr lang="en-US" altLang="en-US" sz="1600"/>
              <a:t>: Hamming weight = 5, </a:t>
            </a:r>
            <a:r>
              <a:rPr lang="en-US" altLang="en-US" sz="1600" i="1"/>
              <a:t>d</a:t>
            </a:r>
            <a:r>
              <a:rPr lang="en-US" altLang="en-US" sz="1600" i="1" baseline="-25000"/>
              <a:t>inf</a:t>
            </a:r>
            <a:r>
              <a:rPr lang="en-US" altLang="en-US" sz="1600" i="1"/>
              <a:t> = </a:t>
            </a:r>
            <a:r>
              <a:rPr lang="en-US" altLang="en-US" sz="1600"/>
              <a:t>1</a:t>
            </a:r>
          </a:p>
          <a:p>
            <a:pPr marL="0" indent="0" eaLnBrk="1" hangingPunct="1">
              <a:buNone/>
            </a:pPr>
            <a:r>
              <a:rPr lang="en-US" altLang="en-US" sz="1600" u="sng"/>
              <a:t>sequence 3</a:t>
            </a:r>
            <a:r>
              <a:rPr lang="en-US" altLang="en-US" sz="1600"/>
              <a:t>: Hamming weight = 7, </a:t>
            </a:r>
            <a:r>
              <a:rPr lang="en-US" altLang="en-US" sz="1600" i="1"/>
              <a:t>d</a:t>
            </a:r>
            <a:r>
              <a:rPr lang="en-US" altLang="en-US" sz="1600" i="1" baseline="-25000"/>
              <a:t>inf</a:t>
            </a:r>
            <a:r>
              <a:rPr lang="en-US" altLang="en-US" sz="1600" i="1"/>
              <a:t> = </a:t>
            </a:r>
            <a:r>
              <a:rPr lang="en-US" altLang="en-US" sz="1600"/>
              <a:t>3.</a:t>
            </a:r>
          </a:p>
        </p:txBody>
      </p:sp>
      <p:pic>
        <p:nvPicPr>
          <p:cNvPr id="20485"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114422"/>
            <a:ext cx="9158287" cy="433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957884" y="5586409"/>
            <a:ext cx="2616037" cy="646331"/>
          </a:xfrm>
          <a:prstGeom prst="rect">
            <a:avLst/>
          </a:prstGeom>
          <a:noFill/>
        </p:spPr>
        <p:txBody>
          <a:bodyPr wrap="none" rtlCol="0">
            <a:spAutoFit/>
          </a:bodyPr>
          <a:lstStyle/>
          <a:p>
            <a:r>
              <a:rPr lang="en-US" smtClean="0"/>
              <a:t>seq 2: one wrong move</a:t>
            </a:r>
          </a:p>
          <a:p>
            <a:r>
              <a:rPr lang="en-US" smtClean="0"/>
              <a:t>seq 3: three wrong moves</a:t>
            </a:r>
            <a:endParaRPr lang="en-US"/>
          </a:p>
        </p:txBody>
      </p:sp>
    </p:spTree>
    <p:extLst>
      <p:ext uri="{BB962C8B-B14F-4D97-AF65-F5344CB8AC3E}">
        <p14:creationId xmlns:p14="http://schemas.microsoft.com/office/powerpoint/2010/main" val="1268746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F21FD48B-C0C2-4FD9-B350-C249510C3BFD}" type="slidenum">
              <a:rPr lang="en-US" altLang="en-US" sz="1400">
                <a:latin typeface="Arial" panose="020B0604020202020204" pitchFamily="34" charset="0"/>
              </a:rPr>
              <a:pPr algn="r">
                <a:spcBef>
                  <a:spcPct val="0"/>
                </a:spcBef>
              </a:pPr>
              <a:t>22</a:t>
            </a:fld>
            <a:endParaRPr lang="en-US" altLang="en-US" sz="1400">
              <a:latin typeface="Arial" panose="020B0604020202020204" pitchFamily="34" charset="0"/>
            </a:endParaRPr>
          </a:p>
        </p:txBody>
      </p:sp>
      <p:sp>
        <p:nvSpPr>
          <p:cNvPr id="22531" name="Rectangle 2"/>
          <p:cNvSpPr>
            <a:spLocks noGrp="1" noChangeArrowheads="1"/>
          </p:cNvSpPr>
          <p:nvPr>
            <p:ph type="title" idx="4294967295"/>
          </p:nvPr>
        </p:nvSpPr>
        <p:spPr>
          <a:xfrm>
            <a:off x="838200" y="365125"/>
            <a:ext cx="10515600" cy="898525"/>
          </a:xfrm>
          <a:noFill/>
        </p:spPr>
        <p:txBody>
          <a:bodyPr/>
          <a:lstStyle/>
          <a:p>
            <a:pPr algn="ctr" eaLnBrk="1" hangingPunct="1"/>
            <a:r>
              <a:rPr lang="en-US" altLang="en-US" sz="2000"/>
              <a:t>Modified State Diagram (cont’d)</a:t>
            </a:r>
          </a:p>
        </p:txBody>
      </p:sp>
      <p:sp>
        <p:nvSpPr>
          <p:cNvPr id="22532" name="Rectangle 3"/>
          <p:cNvSpPr>
            <a:spLocks noGrp="1" noChangeArrowheads="1"/>
          </p:cNvSpPr>
          <p:nvPr>
            <p:ph type="body" idx="4294967295"/>
          </p:nvPr>
        </p:nvSpPr>
        <p:spPr>
          <a:xfrm>
            <a:off x="1905000" y="1752600"/>
            <a:ext cx="7772400" cy="4114800"/>
          </a:xfrm>
        </p:spPr>
        <p:txBody>
          <a:bodyPr/>
          <a:lstStyle/>
          <a:p>
            <a:pPr eaLnBrk="1" hangingPunct="1">
              <a:buFontTx/>
              <a:buNone/>
            </a:pPr>
            <a:r>
              <a:rPr lang="de-DE" altLang="en-US" smtClean="0"/>
              <a:t>Path from (00) to (00) is denoted by </a:t>
            </a:r>
          </a:p>
          <a:p>
            <a:pPr eaLnBrk="1" hangingPunct="1">
              <a:buFontTx/>
              <a:buNone/>
            </a:pPr>
            <a:endParaRPr lang="de-DE" altLang="en-US" smtClean="0"/>
          </a:p>
          <a:p>
            <a:pPr eaLnBrk="1" hangingPunct="1">
              <a:buFontTx/>
              <a:buNone/>
            </a:pPr>
            <a:r>
              <a:rPr lang="de-DE" altLang="en-US" smtClean="0"/>
              <a:t>D</a:t>
            </a:r>
            <a:r>
              <a:rPr lang="de-DE" altLang="en-US" baseline="30000" smtClean="0"/>
              <a:t>i</a:t>
            </a:r>
            <a:r>
              <a:rPr lang="de-DE" altLang="en-US" smtClean="0"/>
              <a:t> (weight)</a:t>
            </a:r>
          </a:p>
          <a:p>
            <a:pPr eaLnBrk="1" hangingPunct="1">
              <a:buFontTx/>
              <a:buNone/>
            </a:pPr>
            <a:r>
              <a:rPr lang="de-DE" altLang="en-US" smtClean="0"/>
              <a:t>L</a:t>
            </a:r>
            <a:r>
              <a:rPr lang="de-DE" altLang="en-US" baseline="30000" smtClean="0"/>
              <a:t>j</a:t>
            </a:r>
            <a:r>
              <a:rPr lang="de-DE" altLang="en-US" smtClean="0"/>
              <a:t> (length)</a:t>
            </a:r>
          </a:p>
          <a:p>
            <a:pPr eaLnBrk="1" hangingPunct="1">
              <a:buFontTx/>
              <a:buNone/>
            </a:pPr>
            <a:r>
              <a:rPr lang="de-DE" altLang="en-US" smtClean="0"/>
              <a:t>N</a:t>
            </a:r>
            <a:r>
              <a:rPr lang="de-DE" altLang="en-US" baseline="30000" smtClean="0"/>
              <a:t>k</a:t>
            </a:r>
            <a:r>
              <a:rPr lang="de-DE" altLang="en-US" smtClean="0"/>
              <a:t> (# info 1‘s) </a:t>
            </a:r>
            <a:endParaRPr lang="en-US" altLang="en-US" smtClean="0"/>
          </a:p>
        </p:txBody>
      </p:sp>
      <p:pic>
        <p:nvPicPr>
          <p:cNvPr id="22533"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1" y="2590801"/>
            <a:ext cx="6996112" cy="3276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859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54434BCE-09CA-4996-B4CB-0A826F553143}" type="slidenum">
              <a:rPr lang="en-US" altLang="en-US" sz="1400">
                <a:latin typeface="Arial" panose="020B0604020202020204" pitchFamily="34" charset="0"/>
              </a:rPr>
              <a:pPr algn="r">
                <a:spcBef>
                  <a:spcPct val="0"/>
                </a:spcBef>
              </a:pPr>
              <a:t>23</a:t>
            </a:fld>
            <a:endParaRPr lang="en-US" altLang="en-US" sz="1400">
              <a:latin typeface="Arial" panose="020B0604020202020204" pitchFamily="34" charset="0"/>
            </a:endParaRPr>
          </a:p>
        </p:txBody>
      </p:sp>
      <p:sp>
        <p:nvSpPr>
          <p:cNvPr id="24579" name="Rectangle 2"/>
          <p:cNvSpPr>
            <a:spLocks noGrp="1" noChangeArrowheads="1"/>
          </p:cNvSpPr>
          <p:nvPr>
            <p:ph type="title" idx="4294967295"/>
          </p:nvPr>
        </p:nvSpPr>
        <p:spPr>
          <a:xfrm>
            <a:off x="838200" y="365126"/>
            <a:ext cx="10515600" cy="863600"/>
          </a:xfrm>
          <a:noFill/>
        </p:spPr>
        <p:txBody>
          <a:bodyPr/>
          <a:lstStyle/>
          <a:p>
            <a:pPr algn="ctr" eaLnBrk="1" hangingPunct="1"/>
            <a:r>
              <a:rPr lang="en-US" altLang="en-US" sz="1800"/>
              <a:t>Transfer Function</a:t>
            </a:r>
          </a:p>
        </p:txBody>
      </p:sp>
      <p:sp>
        <p:nvSpPr>
          <p:cNvPr id="24580" name="Rectangle 3"/>
          <p:cNvSpPr>
            <a:spLocks noGrp="1" noChangeArrowheads="1"/>
          </p:cNvSpPr>
          <p:nvPr>
            <p:ph type="body" idx="4294967295"/>
          </p:nvPr>
        </p:nvSpPr>
        <p:spPr>
          <a:noFill/>
        </p:spPr>
        <p:txBody>
          <a:bodyPr/>
          <a:lstStyle/>
          <a:p>
            <a:pPr eaLnBrk="1" hangingPunct="1"/>
            <a:r>
              <a:rPr lang="en-US" altLang="en-US" smtClean="0"/>
              <a:t>The </a:t>
            </a:r>
            <a:r>
              <a:rPr lang="en-US" altLang="en-US" i="1" smtClean="0"/>
              <a:t>transfer function</a:t>
            </a:r>
            <a:r>
              <a:rPr lang="en-US" altLang="en-US" smtClean="0"/>
              <a:t> T(D,L,N) </a:t>
            </a:r>
            <a:endParaRPr lang="en-US" altLang="en-US" baseline="-25000" smtClean="0"/>
          </a:p>
          <a:p>
            <a:pPr lvl="1" eaLnBrk="1" hangingPunct="1">
              <a:buFontTx/>
              <a:buNone/>
            </a:pPr>
            <a:r>
              <a:rPr lang="en-US" altLang="en-US" smtClean="0"/>
              <a:t>	</a:t>
            </a:r>
          </a:p>
          <a:p>
            <a:pPr eaLnBrk="1" hangingPunct="1">
              <a:buFontTx/>
              <a:buNone/>
            </a:pPr>
            <a:endParaRPr lang="en-US" altLang="en-US" smtClean="0"/>
          </a:p>
        </p:txBody>
      </p:sp>
      <p:graphicFrame>
        <p:nvGraphicFramePr>
          <p:cNvPr id="24581" name="Object 4"/>
          <p:cNvGraphicFramePr>
            <a:graphicFrameLocks/>
          </p:cNvGraphicFramePr>
          <p:nvPr/>
        </p:nvGraphicFramePr>
        <p:xfrm>
          <a:off x="3810001" y="3048001"/>
          <a:ext cx="3546475" cy="855663"/>
        </p:xfrm>
        <a:graphic>
          <a:graphicData uri="http://schemas.openxmlformats.org/presentationml/2006/ole">
            <mc:AlternateContent xmlns:mc="http://schemas.openxmlformats.org/markup-compatibility/2006">
              <mc:Choice xmlns:v="urn:schemas-microsoft-com:vml" Requires="v">
                <p:oleObj spid="_x0000_s1131" name="Equation" r:id="rId4" imgW="3548063" imgH="857250" progId="Equation.2">
                  <p:embed/>
                </p:oleObj>
              </mc:Choice>
              <mc:Fallback>
                <p:oleObj name="Equation" r:id="rId4" imgW="3548063" imgH="857250" progId="Equation.2">
                  <p:embed/>
                  <p:pic>
                    <p:nvPicPr>
                      <p:cNvPr id="24581"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1" y="3048001"/>
                        <a:ext cx="3546475"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97617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DF9A2723-45CE-4C43-BF06-0694C20F9BEF}" type="slidenum">
              <a:rPr lang="en-US" altLang="en-US" sz="1400">
                <a:latin typeface="Arial" panose="020B0604020202020204" pitchFamily="34" charset="0"/>
              </a:rPr>
              <a:pPr algn="r">
                <a:spcBef>
                  <a:spcPct val="0"/>
                </a:spcBef>
              </a:pPr>
              <a:t>24</a:t>
            </a:fld>
            <a:endParaRPr lang="en-US" altLang="en-US" sz="1400">
              <a:latin typeface="Arial" panose="020B0604020202020204" pitchFamily="34" charset="0"/>
            </a:endParaRPr>
          </a:p>
        </p:txBody>
      </p:sp>
      <p:sp>
        <p:nvSpPr>
          <p:cNvPr id="26627" name="Rectangle 2"/>
          <p:cNvSpPr>
            <a:spLocks noGrp="1" noChangeArrowheads="1"/>
          </p:cNvSpPr>
          <p:nvPr>
            <p:ph type="title" idx="4294967295"/>
          </p:nvPr>
        </p:nvSpPr>
        <p:spPr>
          <a:xfrm>
            <a:off x="2209800" y="228600"/>
            <a:ext cx="7772400" cy="1143000"/>
          </a:xfrm>
          <a:noFill/>
        </p:spPr>
        <p:txBody>
          <a:bodyPr/>
          <a:lstStyle/>
          <a:p>
            <a:pPr algn="ctr" eaLnBrk="1" hangingPunct="1"/>
            <a:r>
              <a:rPr lang="en-US" altLang="en-US" sz="2000"/>
              <a:t>Transfer Function (cont’d)</a:t>
            </a:r>
          </a:p>
        </p:txBody>
      </p:sp>
      <p:sp>
        <p:nvSpPr>
          <p:cNvPr id="26628" name="Rectangle 3"/>
          <p:cNvSpPr>
            <a:spLocks noGrp="1" noChangeArrowheads="1"/>
          </p:cNvSpPr>
          <p:nvPr>
            <p:ph type="body" idx="4294967295"/>
          </p:nvPr>
        </p:nvSpPr>
        <p:spPr>
          <a:noFill/>
        </p:spPr>
        <p:txBody>
          <a:bodyPr>
            <a:noAutofit/>
          </a:bodyPr>
          <a:lstStyle/>
          <a:p>
            <a:pPr eaLnBrk="1" hangingPunct="1">
              <a:lnSpc>
                <a:spcPct val="90000"/>
              </a:lnSpc>
            </a:pPr>
            <a:r>
              <a:rPr lang="en-US" altLang="en-US" sz="2400"/>
              <a:t>Performing long division:</a:t>
            </a:r>
          </a:p>
          <a:p>
            <a:pPr lvl="1" eaLnBrk="1" hangingPunct="1">
              <a:lnSpc>
                <a:spcPct val="90000"/>
              </a:lnSpc>
              <a:buFontTx/>
              <a:buNone/>
            </a:pPr>
            <a:r>
              <a:rPr lang="en-US" altLang="en-US"/>
              <a:t>T(D,L,N) = D</a:t>
            </a:r>
            <a:r>
              <a:rPr lang="en-US" altLang="en-US" baseline="30000"/>
              <a:t>5</a:t>
            </a:r>
            <a:r>
              <a:rPr lang="en-US" altLang="en-US"/>
              <a:t>L</a:t>
            </a:r>
            <a:r>
              <a:rPr lang="en-US" altLang="en-US" baseline="30000"/>
              <a:t>3</a:t>
            </a:r>
            <a:r>
              <a:rPr lang="en-US" altLang="en-US"/>
              <a:t>N + D</a:t>
            </a:r>
            <a:r>
              <a:rPr lang="en-US" altLang="en-US" baseline="30000"/>
              <a:t>6</a:t>
            </a:r>
            <a:r>
              <a:rPr lang="en-US" altLang="en-US"/>
              <a:t>L</a:t>
            </a:r>
            <a:r>
              <a:rPr lang="en-US" altLang="en-US" baseline="30000"/>
              <a:t>4</a:t>
            </a:r>
            <a:r>
              <a:rPr lang="en-US" altLang="en-US"/>
              <a:t>N</a:t>
            </a:r>
            <a:r>
              <a:rPr lang="en-US" altLang="en-US" baseline="30000"/>
              <a:t>2</a:t>
            </a:r>
            <a:r>
              <a:rPr lang="en-US" altLang="en-US"/>
              <a:t> + D</a:t>
            </a:r>
            <a:r>
              <a:rPr lang="en-US" altLang="en-US" baseline="30000"/>
              <a:t>6</a:t>
            </a:r>
            <a:r>
              <a:rPr lang="en-US" altLang="en-US"/>
              <a:t>L</a:t>
            </a:r>
            <a:r>
              <a:rPr lang="en-US" altLang="en-US" baseline="30000"/>
              <a:t>5</a:t>
            </a:r>
            <a:r>
              <a:rPr lang="en-US" altLang="en-US"/>
              <a:t>N</a:t>
            </a:r>
            <a:r>
              <a:rPr lang="en-US" altLang="en-US" baseline="30000"/>
              <a:t>2</a:t>
            </a:r>
            <a:r>
              <a:rPr lang="en-US" altLang="en-US"/>
              <a:t> + D</a:t>
            </a:r>
            <a:r>
              <a:rPr lang="en-US" altLang="en-US" baseline="30000"/>
              <a:t>7</a:t>
            </a:r>
            <a:r>
              <a:rPr lang="en-US" altLang="en-US"/>
              <a:t>L</a:t>
            </a:r>
            <a:r>
              <a:rPr lang="en-US" altLang="en-US" baseline="30000"/>
              <a:t>5</a:t>
            </a:r>
            <a:r>
              <a:rPr lang="en-US" altLang="en-US"/>
              <a:t>N</a:t>
            </a:r>
            <a:r>
              <a:rPr lang="en-US" altLang="en-US" baseline="30000"/>
              <a:t>3</a:t>
            </a:r>
            <a:r>
              <a:rPr lang="en-US" altLang="en-US"/>
              <a:t> + ….</a:t>
            </a:r>
          </a:p>
          <a:p>
            <a:pPr lvl="1" eaLnBrk="1" hangingPunct="1">
              <a:lnSpc>
                <a:spcPct val="90000"/>
              </a:lnSpc>
              <a:buFontTx/>
              <a:buNone/>
            </a:pPr>
            <a:endParaRPr lang="en-US" altLang="en-US"/>
          </a:p>
          <a:p>
            <a:pPr eaLnBrk="1" hangingPunct="1">
              <a:lnSpc>
                <a:spcPct val="90000"/>
              </a:lnSpc>
            </a:pPr>
            <a:r>
              <a:rPr lang="en-US" altLang="en-US" sz="2400"/>
              <a:t>If </a:t>
            </a:r>
            <a:r>
              <a:rPr lang="en-US" altLang="en-US" sz="2400" smtClean="0"/>
              <a:t>want </a:t>
            </a:r>
            <a:r>
              <a:rPr lang="en-US" altLang="en-US" sz="2400"/>
              <a:t>Hamming distance </a:t>
            </a:r>
            <a:r>
              <a:rPr lang="en-US" altLang="en-US" sz="2400" smtClean="0"/>
              <a:t>of </a:t>
            </a:r>
            <a:r>
              <a:rPr lang="en-US" altLang="en-US" sz="2400"/>
              <a:t>the code only,</a:t>
            </a:r>
          </a:p>
          <a:p>
            <a:pPr eaLnBrk="1" hangingPunct="1">
              <a:lnSpc>
                <a:spcPct val="90000"/>
              </a:lnSpc>
              <a:buFontTx/>
              <a:buNone/>
            </a:pPr>
            <a:r>
              <a:rPr lang="en-US" altLang="en-US" sz="2400"/>
              <a:t>	 set N = 1 and L = 1 to get the </a:t>
            </a:r>
            <a:r>
              <a:rPr lang="en-US" altLang="en-US" sz="2400" i="1"/>
              <a:t>distance transfer function</a:t>
            </a:r>
            <a:r>
              <a:rPr lang="en-US" altLang="en-US" sz="2400"/>
              <a:t>: </a:t>
            </a:r>
          </a:p>
          <a:p>
            <a:pPr lvl="1" eaLnBrk="1" hangingPunct="1">
              <a:lnSpc>
                <a:spcPct val="90000"/>
              </a:lnSpc>
              <a:buFontTx/>
              <a:buNone/>
            </a:pPr>
            <a:r>
              <a:rPr lang="en-US" altLang="en-US"/>
              <a:t>T (D) = D</a:t>
            </a:r>
            <a:r>
              <a:rPr lang="en-US" altLang="en-US" baseline="30000"/>
              <a:t>5</a:t>
            </a:r>
            <a:r>
              <a:rPr lang="en-US" altLang="en-US"/>
              <a:t> + 2D</a:t>
            </a:r>
            <a:r>
              <a:rPr lang="en-US" altLang="en-US" baseline="30000"/>
              <a:t>6</a:t>
            </a:r>
            <a:r>
              <a:rPr lang="en-US" altLang="en-US"/>
              <a:t> + 4D</a:t>
            </a:r>
            <a:r>
              <a:rPr lang="en-US" altLang="en-US" baseline="30000"/>
              <a:t>7</a:t>
            </a:r>
            <a:r>
              <a:rPr lang="en-US" altLang="en-US"/>
              <a:t> + …</a:t>
            </a:r>
          </a:p>
          <a:p>
            <a:pPr lvl="1" eaLnBrk="1" hangingPunct="1">
              <a:lnSpc>
                <a:spcPct val="90000"/>
              </a:lnSpc>
              <a:buFontTx/>
              <a:buNone/>
            </a:pPr>
            <a:endParaRPr lang="en-US" altLang="en-US"/>
          </a:p>
          <a:p>
            <a:pPr lvl="1" eaLnBrk="1" hangingPunct="1">
              <a:lnSpc>
                <a:spcPct val="90000"/>
              </a:lnSpc>
              <a:buFontTx/>
              <a:buNone/>
            </a:pPr>
            <a:r>
              <a:rPr lang="en-US" altLang="en-US"/>
              <a:t>There is one code sequence of weight 5. Therefore </a:t>
            </a:r>
            <a:r>
              <a:rPr lang="en-US" altLang="en-US" i="1"/>
              <a:t>d</a:t>
            </a:r>
            <a:r>
              <a:rPr lang="en-US" altLang="en-US" i="1" baseline="-25000"/>
              <a:t>free</a:t>
            </a:r>
            <a:r>
              <a:rPr lang="en-US" altLang="en-US"/>
              <a:t>=5. </a:t>
            </a:r>
          </a:p>
          <a:p>
            <a:pPr lvl="1" eaLnBrk="1" hangingPunct="1">
              <a:lnSpc>
                <a:spcPct val="90000"/>
              </a:lnSpc>
              <a:buFontTx/>
              <a:buNone/>
            </a:pPr>
            <a:r>
              <a:rPr lang="en-US" altLang="en-US"/>
              <a:t>There are two code sequences of weight 6,</a:t>
            </a:r>
          </a:p>
          <a:p>
            <a:pPr lvl="1" eaLnBrk="1" hangingPunct="1">
              <a:lnSpc>
                <a:spcPct val="90000"/>
              </a:lnSpc>
              <a:buFontTx/>
              <a:buNone/>
            </a:pPr>
            <a:r>
              <a:rPr lang="en-US" altLang="en-US"/>
              <a:t>		          four code sequences of weight 7, ….</a:t>
            </a:r>
          </a:p>
        </p:txBody>
      </p:sp>
    </p:spTree>
    <p:extLst>
      <p:ext uri="{BB962C8B-B14F-4D97-AF65-F5344CB8AC3E}">
        <p14:creationId xmlns:p14="http://schemas.microsoft.com/office/powerpoint/2010/main" val="1299716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035" t="19112" r="5845"/>
          <a:stretch/>
        </p:blipFill>
        <p:spPr>
          <a:xfrm>
            <a:off x="2798955" y="1018705"/>
            <a:ext cx="6088566" cy="5388830"/>
          </a:xfrm>
          <a:prstGeom prst="rect">
            <a:avLst/>
          </a:prstGeom>
        </p:spPr>
      </p:pic>
      <p:sp>
        <p:nvSpPr>
          <p:cNvPr id="3" name="TextBox 2"/>
          <p:cNvSpPr txBox="1"/>
          <p:nvPr/>
        </p:nvSpPr>
        <p:spPr>
          <a:xfrm>
            <a:off x="2475568" y="390293"/>
            <a:ext cx="6735305" cy="369332"/>
          </a:xfrm>
          <a:prstGeom prst="rect">
            <a:avLst/>
          </a:prstGeom>
          <a:noFill/>
        </p:spPr>
        <p:txBody>
          <a:bodyPr wrap="none" rtlCol="0">
            <a:spAutoFit/>
          </a:bodyPr>
          <a:lstStyle/>
          <a:p>
            <a:r>
              <a:rPr lang="en-US" smtClean="0">
                <a:solidFill>
                  <a:srgbClr val="FF0000"/>
                </a:solidFill>
              </a:rPr>
              <a:t>red = no FEC</a:t>
            </a:r>
            <a:r>
              <a:rPr lang="en-US" smtClean="0"/>
              <a:t>; </a:t>
            </a:r>
            <a:r>
              <a:rPr lang="en-US" smtClean="0">
                <a:solidFill>
                  <a:schemeClr val="tx2"/>
                </a:solidFill>
              </a:rPr>
              <a:t>blue = hard decision Viterbi</a:t>
            </a:r>
            <a:r>
              <a:rPr lang="en-US" smtClean="0"/>
              <a:t>; </a:t>
            </a:r>
            <a:r>
              <a:rPr lang="en-US" smtClean="0">
                <a:solidFill>
                  <a:srgbClr val="00B050"/>
                </a:solidFill>
              </a:rPr>
              <a:t>green = soft decision Viterbi</a:t>
            </a:r>
            <a:endParaRPr lang="en-US">
              <a:solidFill>
                <a:srgbClr val="00B050"/>
              </a:solidFill>
            </a:endParaRPr>
          </a:p>
        </p:txBody>
      </p:sp>
      <p:sp>
        <p:nvSpPr>
          <p:cNvPr id="4" name="TextBox 3"/>
          <p:cNvSpPr txBox="1"/>
          <p:nvPr/>
        </p:nvSpPr>
        <p:spPr>
          <a:xfrm>
            <a:off x="9545444" y="2241395"/>
            <a:ext cx="1953449" cy="2031325"/>
          </a:xfrm>
          <a:prstGeom prst="rect">
            <a:avLst/>
          </a:prstGeom>
          <a:noFill/>
        </p:spPr>
        <p:txBody>
          <a:bodyPr wrap="square" rtlCol="0">
            <a:spAutoFit/>
          </a:bodyPr>
          <a:lstStyle/>
          <a:p>
            <a:r>
              <a:rPr lang="en-US" smtClean="0"/>
              <a:t>This is for a</a:t>
            </a:r>
          </a:p>
          <a:p>
            <a:r>
              <a:rPr lang="en-US" smtClean="0"/>
              <a:t>common (171,133)</a:t>
            </a:r>
          </a:p>
          <a:p>
            <a:r>
              <a:rPr lang="en-US" smtClean="0"/>
              <a:t>trellis</a:t>
            </a:r>
          </a:p>
          <a:p>
            <a:endParaRPr lang="en-US"/>
          </a:p>
          <a:p>
            <a:r>
              <a:rPr lang="en-US" smtClean="0"/>
              <a:t>Note bit error rate = 5*10</a:t>
            </a:r>
            <a:r>
              <a:rPr lang="en-US" baseline="30000" smtClean="0"/>
              <a:t>-1</a:t>
            </a:r>
            <a:r>
              <a:rPr lang="en-US" smtClean="0"/>
              <a:t> is as bad as it gets</a:t>
            </a:r>
            <a:endParaRPr lang="en-US"/>
          </a:p>
        </p:txBody>
      </p:sp>
    </p:spTree>
    <p:extLst>
      <p:ext uri="{BB962C8B-B14F-4D97-AF65-F5344CB8AC3E}">
        <p14:creationId xmlns:p14="http://schemas.microsoft.com/office/powerpoint/2010/main" val="4135987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1071" t="24556" r="8539" b="6025"/>
          <a:stretch/>
        </p:blipFill>
        <p:spPr>
          <a:xfrm>
            <a:off x="1485424" y="2185638"/>
            <a:ext cx="9171692" cy="3858323"/>
          </a:xfrm>
          <a:prstGeom prst="rect">
            <a:avLst/>
          </a:prstGeom>
        </p:spPr>
      </p:pic>
      <p:sp>
        <p:nvSpPr>
          <p:cNvPr id="3" name="TextBox 2"/>
          <p:cNvSpPr txBox="1"/>
          <p:nvPr/>
        </p:nvSpPr>
        <p:spPr>
          <a:xfrm>
            <a:off x="1516566" y="802888"/>
            <a:ext cx="2743443" cy="646331"/>
          </a:xfrm>
          <a:prstGeom prst="rect">
            <a:avLst/>
          </a:prstGeom>
          <a:noFill/>
        </p:spPr>
        <p:txBody>
          <a:bodyPr wrap="none" rtlCol="0">
            <a:spAutoFit/>
          </a:bodyPr>
          <a:lstStyle/>
          <a:p>
            <a:r>
              <a:rPr lang="en-US" smtClean="0"/>
              <a:t>(</a:t>
            </a:r>
            <a:r>
              <a:rPr lang="en-US" smtClean="0">
                <a:solidFill>
                  <a:schemeClr val="bg1">
                    <a:lumMod val="75000"/>
                  </a:schemeClr>
                </a:solidFill>
              </a:rPr>
              <a:t>00</a:t>
            </a:r>
            <a:r>
              <a:rPr lang="en-US" smtClean="0"/>
              <a:t>1)(111)(001) = 171 octal</a:t>
            </a:r>
          </a:p>
          <a:p>
            <a:r>
              <a:rPr lang="en-US" smtClean="0"/>
              <a:t>(</a:t>
            </a:r>
            <a:r>
              <a:rPr lang="en-US" smtClean="0">
                <a:solidFill>
                  <a:schemeClr val="bg1">
                    <a:lumMod val="75000"/>
                  </a:schemeClr>
                </a:solidFill>
              </a:rPr>
              <a:t>00</a:t>
            </a:r>
            <a:r>
              <a:rPr lang="en-US" smtClean="0"/>
              <a:t>1)(011)(011) = 133 octal</a:t>
            </a:r>
            <a:endParaRPr lang="en-US"/>
          </a:p>
        </p:txBody>
      </p:sp>
      <p:sp>
        <p:nvSpPr>
          <p:cNvPr id="4" name="TextBox 3"/>
          <p:cNvSpPr txBox="1"/>
          <p:nvPr/>
        </p:nvSpPr>
        <p:spPr>
          <a:xfrm>
            <a:off x="6278137" y="947854"/>
            <a:ext cx="3810082" cy="369332"/>
          </a:xfrm>
          <a:prstGeom prst="rect">
            <a:avLst/>
          </a:prstGeom>
          <a:noFill/>
        </p:spPr>
        <p:txBody>
          <a:bodyPr wrap="none" rtlCol="0">
            <a:spAutoFit/>
          </a:bodyPr>
          <a:lstStyle/>
          <a:p>
            <a:r>
              <a:rPr lang="en-US" smtClean="0"/>
              <a:t>Same rate as our earlier 3-tap example</a:t>
            </a:r>
            <a:endParaRPr lang="en-US"/>
          </a:p>
        </p:txBody>
      </p:sp>
    </p:spTree>
    <p:extLst>
      <p:ext uri="{BB962C8B-B14F-4D97-AF65-F5344CB8AC3E}">
        <p14:creationId xmlns:p14="http://schemas.microsoft.com/office/powerpoint/2010/main" val="1839101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6429" y="1182029"/>
            <a:ext cx="7281747" cy="1754326"/>
          </a:xfrm>
          <a:prstGeom prst="rect">
            <a:avLst/>
          </a:prstGeom>
          <a:noFill/>
        </p:spPr>
        <p:txBody>
          <a:bodyPr wrap="square" rtlCol="0">
            <a:spAutoFit/>
          </a:bodyPr>
          <a:lstStyle/>
          <a:p>
            <a:r>
              <a:rPr lang="en-US" smtClean="0"/>
              <a:t>So why the longer constraint length?</a:t>
            </a:r>
          </a:p>
          <a:p>
            <a:r>
              <a:rPr lang="en-US" smtClean="0"/>
              <a:t>It's cheap enough at the encoder, but a pain in the decoder.</a:t>
            </a:r>
          </a:p>
          <a:p>
            <a:endParaRPr lang="en-US"/>
          </a:p>
          <a:p>
            <a:r>
              <a:rPr lang="en-US" smtClean="0"/>
              <a:t>Longer constraint length </a:t>
            </a:r>
            <a:r>
              <a:rPr lang="en-US" smtClean="0">
                <a:latin typeface="Bahnschrift Condensed" panose="020B0502040204020203" pitchFamily="34" charset="0"/>
              </a:rPr>
              <a:t>=&gt;</a:t>
            </a:r>
            <a:r>
              <a:rPr lang="en-US" smtClean="0"/>
              <a:t> greater potential distance between output sequences. </a:t>
            </a:r>
          </a:p>
          <a:p>
            <a:r>
              <a:rPr lang="en-US" smtClean="0"/>
              <a:t>A given error or group of errors is less likely to be mis-corrected. </a:t>
            </a:r>
            <a:endParaRPr lang="en-US"/>
          </a:p>
        </p:txBody>
      </p:sp>
    </p:spTree>
    <p:extLst>
      <p:ext uri="{BB962C8B-B14F-4D97-AF65-F5344CB8AC3E}">
        <p14:creationId xmlns:p14="http://schemas.microsoft.com/office/powerpoint/2010/main" val="2968149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914400" y="609600"/>
            <a:ext cx="10363200" cy="598580"/>
          </a:xfrm>
        </p:spPr>
        <p:txBody>
          <a:bodyPr/>
          <a:lstStyle/>
          <a:p>
            <a:pPr algn="ctr" eaLnBrk="1" hangingPunct="1"/>
            <a:r>
              <a:rPr lang="de-DE" altLang="en-US" smtClean="0"/>
              <a:t>performance</a:t>
            </a:r>
            <a:endParaRPr lang="en-US" altLang="en-US" smtClean="0"/>
          </a:p>
        </p:txBody>
      </p:sp>
      <p:sp>
        <p:nvSpPr>
          <p:cNvPr id="28676" name="Rectangle 3"/>
          <p:cNvSpPr>
            <a:spLocks noGrp="1" noChangeArrowheads="1"/>
          </p:cNvSpPr>
          <p:nvPr>
            <p:ph type="body" sz="half" idx="1"/>
          </p:nvPr>
        </p:nvSpPr>
        <p:spPr>
          <a:xfrm>
            <a:off x="1239034" y="2443618"/>
            <a:ext cx="3810000" cy="4114800"/>
          </a:xfrm>
        </p:spPr>
        <p:txBody>
          <a:bodyPr/>
          <a:lstStyle/>
          <a:p>
            <a:pPr eaLnBrk="1" hangingPunct="1"/>
            <a:r>
              <a:rPr lang="de-DE" altLang="en-US" sz="1600"/>
              <a:t>The event error probability </a:t>
            </a:r>
            <a:r>
              <a:rPr lang="de-DE" altLang="en-US" sz="1600" u="sng" smtClean="0"/>
              <a:t>=</a:t>
            </a:r>
            <a:r>
              <a:rPr lang="de-DE" altLang="en-US" sz="1600" smtClean="0"/>
              <a:t> </a:t>
            </a:r>
            <a:r>
              <a:rPr lang="de-DE" altLang="en-US" sz="1600"/>
              <a:t>probability that the decoder selects a code sequence that was not transmitted</a:t>
            </a:r>
          </a:p>
          <a:p>
            <a:pPr eaLnBrk="1" hangingPunct="1"/>
            <a:endParaRPr lang="de-DE" altLang="en-US" sz="1600"/>
          </a:p>
          <a:p>
            <a:pPr eaLnBrk="1" hangingPunct="1"/>
            <a:r>
              <a:rPr lang="de-DE" altLang="en-US" sz="1600"/>
              <a:t>For two codewords the Pairwise Error Probability is</a:t>
            </a:r>
          </a:p>
          <a:p>
            <a:pPr eaLnBrk="1" hangingPunct="1"/>
            <a:endParaRPr lang="de-DE" altLang="en-US" sz="1600"/>
          </a:p>
          <a:p>
            <a:pPr eaLnBrk="1" hangingPunct="1"/>
            <a:endParaRPr lang="de-DE" altLang="en-US" sz="1600"/>
          </a:p>
          <a:p>
            <a:pPr eaLnBrk="1" hangingPunct="1"/>
            <a:endParaRPr lang="de-DE" altLang="en-US" sz="1600"/>
          </a:p>
          <a:p>
            <a:pPr eaLnBrk="1" hangingPunct="1"/>
            <a:r>
              <a:rPr lang="de-DE" altLang="en-US" sz="1600"/>
              <a:t>The upperbound for the event error probability is given by</a:t>
            </a:r>
          </a:p>
          <a:p>
            <a:pPr eaLnBrk="1" hangingPunct="1"/>
            <a:endParaRPr lang="de-DE" altLang="en-US" sz="1600"/>
          </a:p>
          <a:p>
            <a:pPr lvl="1" eaLnBrk="1" hangingPunct="1">
              <a:buFontTx/>
              <a:buNone/>
            </a:pPr>
            <a:endParaRPr lang="de-DE" altLang="en-US" sz="1600"/>
          </a:p>
          <a:p>
            <a:pPr eaLnBrk="1" hangingPunct="1"/>
            <a:endParaRPr lang="en-US" altLang="en-US" sz="1600"/>
          </a:p>
        </p:txBody>
      </p:sp>
      <p:graphicFrame>
        <p:nvGraphicFramePr>
          <p:cNvPr id="28677" name="Object 4"/>
          <p:cNvGraphicFramePr>
            <a:graphicFrameLocks noGrp="1" noChangeAspect="1"/>
          </p:cNvGraphicFramePr>
          <p:nvPr>
            <p:ph sz="quarter" idx="2"/>
          </p:nvPr>
        </p:nvGraphicFramePr>
        <p:xfrm>
          <a:off x="5410200" y="3276601"/>
          <a:ext cx="5105400" cy="1293813"/>
        </p:xfrm>
        <a:graphic>
          <a:graphicData uri="http://schemas.openxmlformats.org/presentationml/2006/ole">
            <mc:AlternateContent xmlns:mc="http://schemas.openxmlformats.org/markup-compatibility/2006">
              <mc:Choice xmlns:v="urn:schemas-microsoft-com:vml" Requires="v">
                <p:oleObj spid="_x0000_s2260" name="Equation" r:id="rId3" imgW="3606800" imgH="914400" progId="Equation.3">
                  <p:embed/>
                </p:oleObj>
              </mc:Choice>
              <mc:Fallback>
                <p:oleObj name="Equation" r:id="rId3" imgW="3606800" imgH="914400" progId="Equation.3">
                  <p:embed/>
                  <p:pic>
                    <p:nvPicPr>
                      <p:cNvPr id="2867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276601"/>
                        <a:ext cx="5105400" cy="1293813"/>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6"/>
          <p:cNvGraphicFramePr>
            <a:graphicFrameLocks noGrp="1" noChangeAspect="1"/>
          </p:cNvGraphicFramePr>
          <p:nvPr>
            <p:ph sz="quarter" idx="3"/>
          </p:nvPr>
        </p:nvGraphicFramePr>
        <p:xfrm>
          <a:off x="5334000" y="5029200"/>
          <a:ext cx="5105400" cy="1176338"/>
        </p:xfrm>
        <a:graphic>
          <a:graphicData uri="http://schemas.openxmlformats.org/presentationml/2006/ole">
            <mc:AlternateContent xmlns:mc="http://schemas.openxmlformats.org/markup-compatibility/2006">
              <mc:Choice xmlns:v="urn:schemas-microsoft-com:vml" Requires="v">
                <p:oleObj spid="_x0000_s2261" name="Equation" r:id="rId5" imgW="3581400" imgH="812800" progId="Equation.3">
                  <p:embed/>
                </p:oleObj>
              </mc:Choice>
              <mc:Fallback>
                <p:oleObj name="Equation" r:id="rId5" imgW="3581400" imgH="812800" progId="Equation.3">
                  <p:embed/>
                  <p:pic>
                    <p:nvPicPr>
                      <p:cNvPr id="2867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5029200"/>
                        <a:ext cx="5105400" cy="1176338"/>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Oval 8"/>
          <p:cNvSpPr>
            <a:spLocks noChangeArrowheads="1"/>
          </p:cNvSpPr>
          <p:nvPr/>
        </p:nvSpPr>
        <p:spPr bwMode="auto">
          <a:xfrm>
            <a:off x="7543800" y="1666966"/>
            <a:ext cx="228600" cy="476071"/>
          </a:xfrm>
          <a:prstGeom prst="ellipse">
            <a:avLst/>
          </a:prstGeom>
          <a:solidFill>
            <a:schemeClr val="accent1"/>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28680" name="Line 9"/>
          <p:cNvSpPr>
            <a:spLocks noChangeShapeType="1"/>
          </p:cNvSpPr>
          <p:nvPr/>
        </p:nvSpPr>
        <p:spPr bwMode="auto">
          <a:xfrm>
            <a:off x="6324600" y="1905000"/>
            <a:ext cx="12192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28681" name="Line 10"/>
          <p:cNvSpPr>
            <a:spLocks noChangeShapeType="1"/>
          </p:cNvSpPr>
          <p:nvPr/>
        </p:nvSpPr>
        <p:spPr bwMode="auto">
          <a:xfrm flipV="1">
            <a:off x="6324600" y="1981200"/>
            <a:ext cx="1219200" cy="762000"/>
          </a:xfrm>
          <a:prstGeom prst="line">
            <a:avLst/>
          </a:prstGeom>
          <a:noFill/>
          <a:ln w="9525">
            <a:solidFill>
              <a:srgbClr val="211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28682" name="Text Box 11"/>
          <p:cNvSpPr txBox="1">
            <a:spLocks noChangeArrowheads="1"/>
          </p:cNvSpPr>
          <p:nvPr/>
        </p:nvSpPr>
        <p:spPr bwMode="auto">
          <a:xfrm>
            <a:off x="6172200" y="1600200"/>
            <a:ext cx="20574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correct</a:t>
            </a:r>
          </a:p>
          <a:p>
            <a:pPr eaLnBrk="1" hangingPunct="1"/>
            <a:r>
              <a:rPr lang="de-DE" altLang="en-US" sz="1200"/>
              <a:t>                                 node</a:t>
            </a:r>
          </a:p>
          <a:p>
            <a:pPr eaLnBrk="1" hangingPunct="1"/>
            <a:endParaRPr lang="de-DE" altLang="en-US" sz="1200"/>
          </a:p>
          <a:p>
            <a:pPr eaLnBrk="1" hangingPunct="1"/>
            <a:r>
              <a:rPr lang="de-DE" altLang="en-US" sz="1200"/>
              <a:t>incorrect</a:t>
            </a:r>
            <a:endParaRPr lang="en-US" altLang="en-US" sz="1200"/>
          </a:p>
        </p:txBody>
      </p:sp>
    </p:spTree>
    <p:extLst>
      <p:ext uri="{BB962C8B-B14F-4D97-AF65-F5344CB8AC3E}">
        <p14:creationId xmlns:p14="http://schemas.microsoft.com/office/powerpoint/2010/main" val="439604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algn="ctr" eaLnBrk="1" hangingPunct="1"/>
            <a:r>
              <a:rPr lang="de-DE" altLang="en-US" smtClean="0"/>
              <a:t>performance</a:t>
            </a:r>
            <a:endParaRPr lang="en-US" altLang="en-US" smtClean="0"/>
          </a:p>
        </p:txBody>
      </p:sp>
      <p:sp>
        <p:nvSpPr>
          <p:cNvPr id="29700" name="Rectangle 3"/>
          <p:cNvSpPr>
            <a:spLocks noGrp="1" noChangeArrowheads="1"/>
          </p:cNvSpPr>
          <p:nvPr>
            <p:ph type="body" sz="half" idx="1"/>
          </p:nvPr>
        </p:nvSpPr>
        <p:spPr>
          <a:xfrm>
            <a:off x="2209800" y="1981200"/>
            <a:ext cx="6781800" cy="4114800"/>
          </a:xfrm>
        </p:spPr>
        <p:txBody>
          <a:bodyPr/>
          <a:lstStyle/>
          <a:p>
            <a:pPr eaLnBrk="1" hangingPunct="1"/>
            <a:r>
              <a:rPr lang="de-DE" altLang="en-US" sz="1600"/>
              <a:t> using the T(D,N,L), </a:t>
            </a:r>
            <a:r>
              <a:rPr lang="de-DE" altLang="en-US" sz="1600" smtClean="0"/>
              <a:t>formulate </a:t>
            </a:r>
            <a:r>
              <a:rPr lang="de-DE" altLang="en-US" sz="1600"/>
              <a:t>this as</a:t>
            </a:r>
          </a:p>
          <a:p>
            <a:pPr eaLnBrk="1" hangingPunct="1"/>
            <a:endParaRPr lang="de-DE" altLang="en-US" sz="1600"/>
          </a:p>
          <a:p>
            <a:pPr eaLnBrk="1" hangingPunct="1"/>
            <a:endParaRPr lang="de-DE" altLang="en-US" sz="1600"/>
          </a:p>
          <a:p>
            <a:pPr eaLnBrk="1" hangingPunct="1"/>
            <a:endParaRPr lang="de-DE" altLang="en-US" sz="1600"/>
          </a:p>
          <a:p>
            <a:pPr eaLnBrk="1" hangingPunct="1"/>
            <a:endParaRPr lang="de-DE" altLang="en-US" sz="1600"/>
          </a:p>
          <a:p>
            <a:pPr eaLnBrk="1" hangingPunct="1"/>
            <a:endParaRPr lang="de-DE" altLang="en-US" sz="1600"/>
          </a:p>
          <a:p>
            <a:pPr eaLnBrk="1" hangingPunct="1"/>
            <a:r>
              <a:rPr lang="de-DE" altLang="en-US" sz="1600"/>
              <a:t>The bit error rate (not probability) is </a:t>
            </a:r>
          </a:p>
          <a:p>
            <a:pPr eaLnBrk="1" hangingPunct="1"/>
            <a:endParaRPr lang="de-DE" altLang="en-US" sz="1600"/>
          </a:p>
          <a:p>
            <a:pPr eaLnBrk="1" hangingPunct="1"/>
            <a:endParaRPr lang="de-DE" altLang="en-US" sz="1600"/>
          </a:p>
          <a:p>
            <a:pPr lvl="1" eaLnBrk="1" hangingPunct="1"/>
            <a:endParaRPr lang="de-DE" altLang="en-US" sz="1600"/>
          </a:p>
          <a:p>
            <a:pPr eaLnBrk="1" hangingPunct="1"/>
            <a:endParaRPr lang="en-US" altLang="en-US" sz="1600"/>
          </a:p>
        </p:txBody>
      </p:sp>
      <p:graphicFrame>
        <p:nvGraphicFramePr>
          <p:cNvPr id="29701" name="Object 9"/>
          <p:cNvGraphicFramePr>
            <a:graphicFrameLocks noGrp="1" noChangeAspect="1"/>
          </p:cNvGraphicFramePr>
          <p:nvPr>
            <p:ph sz="quarter" idx="2"/>
          </p:nvPr>
        </p:nvGraphicFramePr>
        <p:xfrm>
          <a:off x="4038600" y="2667000"/>
          <a:ext cx="4800600" cy="762000"/>
        </p:xfrm>
        <a:graphic>
          <a:graphicData uri="http://schemas.openxmlformats.org/presentationml/2006/ole">
            <mc:AlternateContent xmlns:mc="http://schemas.openxmlformats.org/markup-compatibility/2006">
              <mc:Choice xmlns:v="urn:schemas-microsoft-com:vml" Requires="v">
                <p:oleObj spid="_x0000_s3284" name="Equation" r:id="rId3" imgW="2374900" imgH="381000" progId="Equation.3">
                  <p:embed/>
                </p:oleObj>
              </mc:Choice>
              <mc:Fallback>
                <p:oleObj name="Equation" r:id="rId3" imgW="2374900" imgH="381000" progId="Equation.3">
                  <p:embed/>
                  <p:pic>
                    <p:nvPicPr>
                      <p:cNvPr id="2970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667000"/>
                        <a:ext cx="4800600" cy="7620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11"/>
          <p:cNvGraphicFramePr>
            <a:graphicFrameLocks noGrp="1" noChangeAspect="1"/>
          </p:cNvGraphicFramePr>
          <p:nvPr>
            <p:ph sz="quarter" idx="3"/>
          </p:nvPr>
        </p:nvGraphicFramePr>
        <p:xfrm>
          <a:off x="4038600" y="4572001"/>
          <a:ext cx="4800600" cy="752475"/>
        </p:xfrm>
        <a:graphic>
          <a:graphicData uri="http://schemas.openxmlformats.org/presentationml/2006/ole">
            <mc:AlternateContent xmlns:mc="http://schemas.openxmlformats.org/markup-compatibility/2006">
              <mc:Choice xmlns:v="urn:schemas-microsoft-com:vml" Requires="v">
                <p:oleObj spid="_x0000_s3285" name="Equation" r:id="rId5" imgW="2514600" imgH="381000" progId="Equation.3">
                  <p:embed/>
                </p:oleObj>
              </mc:Choice>
              <mc:Fallback>
                <p:oleObj name="Equation" r:id="rId5" imgW="2514600" imgH="381000" progId="Equation.3">
                  <p:embed/>
                  <p:pic>
                    <p:nvPicPr>
                      <p:cNvPr id="2970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4572001"/>
                        <a:ext cx="4800600" cy="7524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1838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296.3</a:t>
            </a:r>
          </a:p>
        </p:txBody>
      </p:sp>
      <p:sp>
        <p:nvSpPr>
          <p:cNvPr id="6" name="Slide Number Placeholder 5"/>
          <p:cNvSpPr>
            <a:spLocks noGrp="1"/>
          </p:cNvSpPr>
          <p:nvPr>
            <p:ph type="sldNum" sz="quarter" idx="12"/>
          </p:nvPr>
        </p:nvSpPr>
        <p:spPr/>
        <p:txBody>
          <a:bodyPr/>
          <a:lstStyle/>
          <a:p>
            <a:r>
              <a:rPr lang="en-US" altLang="en-US"/>
              <a:t>Page</a:t>
            </a:r>
            <a:fld id="{C2CB92B0-9F9A-4BBB-B3EB-61C2F6AFDF3C}" type="slidenum">
              <a:rPr lang="en-US" altLang="en-US"/>
              <a:pPr/>
              <a:t>3</a:t>
            </a:fld>
            <a:endParaRPr lang="en-US" altLang="en-US"/>
          </a:p>
        </p:txBody>
      </p:sp>
      <p:sp>
        <p:nvSpPr>
          <p:cNvPr id="208898" name="Rectangle 2"/>
          <p:cNvSpPr>
            <a:spLocks noGrp="1" noChangeArrowheads="1"/>
          </p:cNvSpPr>
          <p:nvPr>
            <p:ph type="title"/>
          </p:nvPr>
        </p:nvSpPr>
        <p:spPr/>
        <p:txBody>
          <a:bodyPr/>
          <a:lstStyle/>
          <a:p>
            <a:pPr algn="ctr"/>
            <a:r>
              <a:rPr lang="en-US" altLang="en-US" smtClean="0">
                <a:solidFill>
                  <a:srgbClr val="002060"/>
                </a:solidFill>
              </a:rPr>
              <a:t>Credits: Today’s </a:t>
            </a:r>
            <a:r>
              <a:rPr lang="en-US" altLang="en-US">
                <a:solidFill>
                  <a:srgbClr val="002060"/>
                </a:solidFill>
              </a:rPr>
              <a:t>lecture is based </a:t>
            </a:r>
            <a:r>
              <a:rPr lang="en-US" altLang="en-US" smtClean="0">
                <a:solidFill>
                  <a:srgbClr val="002060"/>
                </a:solidFill>
              </a:rPr>
              <a:t>on</a:t>
            </a:r>
            <a:r>
              <a:rPr lang="en-US" altLang="en-US" smtClean="0"/>
              <a:t>:</a:t>
            </a:r>
            <a:endParaRPr lang="en-US" altLang="en-US"/>
          </a:p>
        </p:txBody>
      </p:sp>
      <p:sp>
        <p:nvSpPr>
          <p:cNvPr id="208899" name="Rectangle 3"/>
          <p:cNvSpPr>
            <a:spLocks noGrp="1" noChangeArrowheads="1"/>
          </p:cNvSpPr>
          <p:nvPr>
            <p:ph type="body" idx="1"/>
          </p:nvPr>
        </p:nvSpPr>
        <p:spPr>
          <a:xfrm>
            <a:off x="1828800" y="1676400"/>
            <a:ext cx="8686800" cy="4648200"/>
          </a:xfrm>
        </p:spPr>
        <p:txBody>
          <a:bodyPr/>
          <a:lstStyle/>
          <a:p>
            <a:pPr algn="ctr"/>
            <a:r>
              <a:rPr lang="en-US" altLang="en-US" b="1" smtClean="0"/>
              <a:t>A </a:t>
            </a:r>
            <a:r>
              <a:rPr lang="en-US" altLang="en-US" b="1"/>
              <a:t>Tutorial on Convolutional Coding with Viterbi Decoding</a:t>
            </a:r>
          </a:p>
          <a:p>
            <a:pPr algn="ctr"/>
            <a:endParaRPr lang="en-US" altLang="en-US" b="1"/>
          </a:p>
          <a:p>
            <a:pPr algn="ctr"/>
            <a:r>
              <a:rPr lang="en-US" altLang="en-US"/>
              <a:t>Chip Fleming</a:t>
            </a:r>
          </a:p>
          <a:p>
            <a:pPr algn="ctr"/>
            <a:r>
              <a:rPr lang="en-US" altLang="en-US">
                <a:hlinkClick r:id="rId2"/>
              </a:rPr>
              <a:t>Spectrum Applications</a:t>
            </a:r>
            <a:r>
              <a:rPr lang="en-US" altLang="en-US"/>
              <a:t> </a:t>
            </a:r>
          </a:p>
        </p:txBody>
      </p:sp>
    </p:spTree>
    <p:extLst>
      <p:ext uri="{BB962C8B-B14F-4D97-AF65-F5344CB8AC3E}">
        <p14:creationId xmlns:p14="http://schemas.microsoft.com/office/powerpoint/2010/main" val="1454315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descr="simulation results char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1209673"/>
            <a:ext cx="6573908" cy="546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4"/>
          <p:cNvSpPr txBox="1">
            <a:spLocks noChangeArrowheads="1"/>
          </p:cNvSpPr>
          <p:nvPr/>
        </p:nvSpPr>
        <p:spPr bwMode="auto">
          <a:xfrm>
            <a:off x="2133600" y="424843"/>
            <a:ext cx="7488012"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800">
                <a:latin typeface="Calibri" panose="020F0502020204030204" pitchFamily="34" charset="0"/>
                <a:cs typeface="Calibri" panose="020F0502020204030204" pitchFamily="34" charset="0"/>
              </a:rPr>
              <a:t>The constraint length of the ½ convolutional code: k = 1 + # memory elements</a:t>
            </a:r>
          </a:p>
          <a:p>
            <a:pPr algn="l" eaLnBrk="1" hangingPunct="1"/>
            <a:r>
              <a:rPr lang="de-DE" altLang="en-US" sz="1800">
                <a:latin typeface="Calibri" panose="020F0502020204030204" pitchFamily="34" charset="0"/>
                <a:cs typeface="Calibri" panose="020F0502020204030204" pitchFamily="34" charset="0"/>
              </a:rPr>
              <a:t>Complexity Viterbi decoding: proportional to 2</a:t>
            </a:r>
            <a:r>
              <a:rPr lang="de-DE" altLang="en-US" sz="1800" baseline="30000">
                <a:latin typeface="Calibri" panose="020F0502020204030204" pitchFamily="34" charset="0"/>
                <a:cs typeface="Calibri" panose="020F0502020204030204" pitchFamily="34" charset="0"/>
              </a:rPr>
              <a:t>K</a:t>
            </a:r>
            <a:r>
              <a:rPr lang="de-DE" altLang="en-US" sz="1800">
                <a:latin typeface="Calibri" panose="020F0502020204030204" pitchFamily="34" charset="0"/>
                <a:cs typeface="Calibri" panose="020F0502020204030204" pitchFamily="34" charset="0"/>
              </a:rPr>
              <a:t>  (number of different states)</a:t>
            </a:r>
            <a:endParaRPr lang="en-US" altLang="en-US" sz="1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64525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6429" y="1505415"/>
            <a:ext cx="8196147" cy="1200329"/>
          </a:xfrm>
          <a:prstGeom prst="rect">
            <a:avLst/>
          </a:prstGeom>
          <a:noFill/>
        </p:spPr>
        <p:txBody>
          <a:bodyPr wrap="square" rtlCol="0">
            <a:spAutoFit/>
          </a:bodyPr>
          <a:lstStyle/>
          <a:p>
            <a:r>
              <a:rPr lang="en-US" smtClean="0"/>
              <a:t>Note with any error correction scheme there is a minimum Eb/No, below which the error "correction" scheme may make things worse. </a:t>
            </a:r>
          </a:p>
          <a:p>
            <a:endParaRPr lang="en-US"/>
          </a:p>
          <a:p>
            <a:r>
              <a:rPr lang="en-US" smtClean="0"/>
              <a:t>Simulink demo</a:t>
            </a:r>
            <a:endParaRPr lang="en-US"/>
          </a:p>
        </p:txBody>
      </p:sp>
    </p:spTree>
    <p:extLst>
      <p:ext uri="{BB962C8B-B14F-4D97-AF65-F5344CB8AC3E}">
        <p14:creationId xmlns:p14="http://schemas.microsoft.com/office/powerpoint/2010/main" val="3955779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816C57D0-94C9-481C-ABA9-0483A20BFE32}" type="slidenum">
              <a:rPr lang="en-US" altLang="en-US" sz="1400">
                <a:latin typeface="Arial" panose="020B0604020202020204" pitchFamily="34" charset="0"/>
              </a:rPr>
              <a:pPr algn="r">
                <a:spcBef>
                  <a:spcPct val="0"/>
                </a:spcBef>
              </a:pPr>
              <a:t>32</a:t>
            </a:fld>
            <a:endParaRPr lang="en-US" altLang="en-US" sz="1400">
              <a:latin typeface="Arial" panose="020B0604020202020204" pitchFamily="34" charset="0"/>
            </a:endParaRPr>
          </a:p>
        </p:txBody>
      </p:sp>
      <p:sp>
        <p:nvSpPr>
          <p:cNvPr id="32771" name="Rectangle 5"/>
          <p:cNvSpPr>
            <a:spLocks noChangeArrowheads="1"/>
          </p:cNvSpPr>
          <p:nvPr/>
        </p:nvSpPr>
        <p:spPr bwMode="auto">
          <a:xfrm>
            <a:off x="1828800" y="630239"/>
            <a:ext cx="8839200"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spcBef>
                <a:spcPct val="0"/>
              </a:spcBef>
            </a:pPr>
            <a:r>
              <a:rPr lang="en-GB" altLang="en-US"/>
              <a:t>			PERFORMANCE:</a:t>
            </a:r>
          </a:p>
          <a:p>
            <a:pPr algn="l" eaLnBrk="1" hangingPunct="1">
              <a:spcBef>
                <a:spcPct val="0"/>
              </a:spcBef>
            </a:pPr>
            <a:endParaRPr lang="en-GB" altLang="en-US"/>
          </a:p>
          <a:p>
            <a:pPr algn="l" eaLnBrk="1" hangingPunct="1">
              <a:spcBef>
                <a:spcPct val="0"/>
              </a:spcBef>
            </a:pPr>
            <a:endParaRPr lang="en-GB" altLang="en-US"/>
          </a:p>
          <a:p>
            <a:pPr algn="l" eaLnBrk="1" hangingPunct="1">
              <a:spcBef>
                <a:spcPct val="0"/>
              </a:spcBef>
            </a:pPr>
            <a:r>
              <a:rPr lang="en-GB" altLang="en-US"/>
              <a:t>theoretical uncoded BER given by                 </a:t>
            </a:r>
          </a:p>
          <a:p>
            <a:pPr algn="l" eaLnBrk="1" hangingPunct="1">
              <a:spcBef>
                <a:spcPct val="0"/>
              </a:spcBef>
            </a:pPr>
            <a:endParaRPr lang="en-GB" altLang="en-US"/>
          </a:p>
          <a:p>
            <a:pPr algn="l" eaLnBrk="1" hangingPunct="1">
              <a:spcBef>
                <a:spcPct val="0"/>
              </a:spcBef>
            </a:pPr>
            <a:r>
              <a:rPr lang="en-GB" altLang="en-US"/>
              <a:t>where Eb is the energy per information bit</a:t>
            </a:r>
          </a:p>
          <a:p>
            <a:pPr algn="l">
              <a:spcBef>
                <a:spcPct val="0"/>
              </a:spcBef>
            </a:pPr>
            <a:endParaRPr lang="en-GB" altLang="en-US"/>
          </a:p>
          <a:p>
            <a:pPr algn="l">
              <a:spcBef>
                <a:spcPct val="0"/>
              </a:spcBef>
            </a:pPr>
            <a:r>
              <a:rPr lang="en-GB" altLang="en-US"/>
              <a:t> </a:t>
            </a:r>
          </a:p>
          <a:p>
            <a:pPr algn="l">
              <a:spcBef>
                <a:spcPct val="0"/>
              </a:spcBef>
            </a:pPr>
            <a:r>
              <a:rPr lang="en-GB" altLang="en-US"/>
              <a:t>   for the uncoded channel, E</a:t>
            </a:r>
            <a:r>
              <a:rPr lang="en-GB" altLang="en-US" baseline="-30000"/>
              <a:t>s</a:t>
            </a:r>
            <a:r>
              <a:rPr lang="en-GB" altLang="en-US"/>
              <a:t>/N</a:t>
            </a:r>
            <a:r>
              <a:rPr lang="en-GB" altLang="en-US" baseline="-30000"/>
              <a:t>0 </a:t>
            </a:r>
            <a:r>
              <a:rPr lang="en-GB" altLang="en-US"/>
              <a:t>= E</a:t>
            </a:r>
            <a:r>
              <a:rPr lang="en-GB" altLang="en-US" baseline="-30000"/>
              <a:t>b</a:t>
            </a:r>
            <a:r>
              <a:rPr lang="en-GB" altLang="en-US"/>
              <a:t>/N</a:t>
            </a:r>
            <a:r>
              <a:rPr lang="en-GB" altLang="en-US" baseline="-30000"/>
              <a:t>0</a:t>
            </a:r>
            <a:r>
              <a:rPr lang="en-GB" altLang="en-US"/>
              <a:t>, since there is one channel symbol per bit.  </a:t>
            </a:r>
          </a:p>
          <a:p>
            <a:pPr algn="l">
              <a:spcBef>
                <a:spcPct val="0"/>
              </a:spcBef>
            </a:pPr>
            <a:endParaRPr lang="en-GB" altLang="en-US"/>
          </a:p>
          <a:p>
            <a:pPr algn="l">
              <a:spcBef>
                <a:spcPct val="0"/>
              </a:spcBef>
            </a:pPr>
            <a:r>
              <a:rPr lang="en-GB" altLang="en-US"/>
              <a:t>   for the coded channel with rate k/n, nE</a:t>
            </a:r>
            <a:r>
              <a:rPr lang="en-GB" altLang="en-US" baseline="-30000"/>
              <a:t>s</a:t>
            </a:r>
            <a:r>
              <a:rPr lang="en-GB" altLang="en-US"/>
              <a:t> </a:t>
            </a:r>
            <a:r>
              <a:rPr lang="en-GB" altLang="en-US" baseline="-30000"/>
              <a:t> </a:t>
            </a:r>
            <a:r>
              <a:rPr lang="en-GB" altLang="en-US"/>
              <a:t>= kE</a:t>
            </a:r>
            <a:r>
              <a:rPr lang="en-GB" altLang="en-US" baseline="-30000"/>
              <a:t>b  </a:t>
            </a:r>
            <a:r>
              <a:rPr lang="en-GB" altLang="en-US"/>
              <a:t>and thus E</a:t>
            </a:r>
            <a:r>
              <a:rPr lang="en-GB" altLang="en-US" baseline="-30000"/>
              <a:t>s</a:t>
            </a:r>
            <a:r>
              <a:rPr lang="en-GB" altLang="en-US"/>
              <a:t> </a:t>
            </a:r>
            <a:r>
              <a:rPr lang="en-GB" altLang="en-US" baseline="-30000"/>
              <a:t> </a:t>
            </a:r>
            <a:r>
              <a:rPr lang="en-GB" altLang="en-US"/>
              <a:t>= E</a:t>
            </a:r>
            <a:r>
              <a:rPr lang="en-GB" altLang="en-US" baseline="-30000"/>
              <a:t>b</a:t>
            </a:r>
            <a:r>
              <a:rPr lang="en-GB" altLang="en-US"/>
              <a:t> k/n</a:t>
            </a:r>
          </a:p>
          <a:p>
            <a:pPr algn="l">
              <a:spcBef>
                <a:spcPct val="0"/>
              </a:spcBef>
            </a:pPr>
            <a:endParaRPr lang="en-GB" altLang="en-US"/>
          </a:p>
          <a:p>
            <a:pPr algn="l">
              <a:spcBef>
                <a:spcPct val="0"/>
              </a:spcBef>
            </a:pPr>
            <a:endParaRPr lang="en-GB" altLang="en-US"/>
          </a:p>
          <a:p>
            <a:pPr algn="l">
              <a:spcBef>
                <a:spcPct val="0"/>
              </a:spcBef>
            </a:pPr>
            <a:r>
              <a:rPr lang="en-GB" altLang="en-US"/>
              <a:t>The loss in the signal to noise ratio is thus -10log</a:t>
            </a:r>
            <a:r>
              <a:rPr lang="en-GB" altLang="en-US" baseline="-25000"/>
              <a:t>10</a:t>
            </a:r>
            <a:r>
              <a:rPr lang="en-GB" altLang="en-US"/>
              <a:t> k/n    dB </a:t>
            </a:r>
          </a:p>
          <a:p>
            <a:pPr algn="l">
              <a:spcBef>
                <a:spcPct val="0"/>
              </a:spcBef>
            </a:pPr>
            <a:endParaRPr lang="en-GB" altLang="en-US"/>
          </a:p>
          <a:p>
            <a:pPr algn="l">
              <a:spcBef>
                <a:spcPct val="0"/>
              </a:spcBef>
            </a:pPr>
            <a:r>
              <a:rPr lang="en-GB" altLang="en-US"/>
              <a:t>	</a:t>
            </a:r>
            <a:r>
              <a:rPr lang="en-GB" altLang="en-US" smtClean="0"/>
              <a:t>rate </a:t>
            </a:r>
            <a:r>
              <a:rPr lang="en-GB" altLang="en-US"/>
              <a:t>½ codes </a:t>
            </a:r>
            <a:r>
              <a:rPr lang="en-GB" altLang="en-US" smtClean="0">
                <a:latin typeface="Bahnschrift Condensed" panose="020B0502040204020203" pitchFamily="34" charset="0"/>
              </a:rPr>
              <a:t>=&gt;</a:t>
            </a:r>
            <a:r>
              <a:rPr lang="en-GB" altLang="en-US" smtClean="0"/>
              <a:t> lose </a:t>
            </a:r>
            <a:r>
              <a:rPr lang="en-GB" altLang="en-US"/>
              <a:t>3 dB </a:t>
            </a:r>
            <a:r>
              <a:rPr lang="en-GB" altLang="en-US" smtClean="0"/>
              <a:t>SNR </a:t>
            </a:r>
            <a:r>
              <a:rPr lang="en-GB" altLang="en-US"/>
              <a:t>at the receiver</a:t>
            </a:r>
          </a:p>
          <a:p>
            <a:pPr algn="l">
              <a:spcBef>
                <a:spcPct val="0"/>
              </a:spcBef>
            </a:pPr>
            <a:endParaRPr lang="en-GB" altLang="en-US"/>
          </a:p>
          <a:p>
            <a:pPr algn="l">
              <a:spcBef>
                <a:spcPct val="0"/>
              </a:spcBef>
            </a:pPr>
            <a:r>
              <a:rPr lang="en-GB" altLang="en-US"/>
              <a:t> </a:t>
            </a:r>
          </a:p>
        </p:txBody>
      </p:sp>
      <p:pic>
        <p:nvPicPr>
          <p:cNvPr id="32772" name="Picture 6" descr="theoretical BER equ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425" y="3063875"/>
            <a:ext cx="15144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773" name="Object 7"/>
          <p:cNvGraphicFramePr>
            <a:graphicFrameLocks noChangeAspect="1"/>
          </p:cNvGraphicFramePr>
          <p:nvPr/>
        </p:nvGraphicFramePr>
        <p:xfrm>
          <a:off x="6781800" y="1143000"/>
          <a:ext cx="2057400" cy="609600"/>
        </p:xfrm>
        <a:graphic>
          <a:graphicData uri="http://schemas.openxmlformats.org/presentationml/2006/ole">
            <mc:AlternateContent xmlns:mc="http://schemas.openxmlformats.org/markup-compatibility/2006">
              <mc:Choice xmlns:v="urn:schemas-microsoft-com:vml" Requires="v">
                <p:oleObj spid="_x0000_s4203" name="Equation" r:id="rId5" imgW="1384300" imgH="381000" progId="Equation.3">
                  <p:embed/>
                </p:oleObj>
              </mc:Choice>
              <mc:Fallback>
                <p:oleObj name="Equation" r:id="rId5" imgW="1384300" imgH="381000" progId="Equation.3">
                  <p:embed/>
                  <p:pic>
                    <p:nvPicPr>
                      <p:cNvPr id="3277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1143000"/>
                        <a:ext cx="2057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14131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838200" y="365126"/>
            <a:ext cx="10515600" cy="683090"/>
          </a:xfrm>
        </p:spPr>
        <p:txBody>
          <a:bodyPr/>
          <a:lstStyle/>
          <a:p>
            <a:pPr algn="ctr" eaLnBrk="1" hangingPunct="1"/>
            <a:r>
              <a:rPr lang="de-DE" altLang="en-US" smtClean="0"/>
              <a:t>metric (not Imperial or English :) )</a:t>
            </a:r>
            <a:endParaRPr lang="en-US" altLang="en-US" smtClean="0"/>
          </a:p>
        </p:txBody>
      </p:sp>
      <p:sp>
        <p:nvSpPr>
          <p:cNvPr id="34820" name="Rectangle 3"/>
          <p:cNvSpPr>
            <a:spLocks noGrp="1" noChangeArrowheads="1"/>
          </p:cNvSpPr>
          <p:nvPr>
            <p:ph type="body" idx="1"/>
          </p:nvPr>
        </p:nvSpPr>
        <p:spPr>
          <a:xfrm>
            <a:off x="2209800" y="1206194"/>
            <a:ext cx="7772400" cy="5031767"/>
          </a:xfrm>
        </p:spPr>
        <p:txBody>
          <a:bodyPr/>
          <a:lstStyle/>
          <a:p>
            <a:pPr eaLnBrk="1" hangingPunct="1"/>
            <a:r>
              <a:rPr lang="de-DE" altLang="en-US" i="1" smtClean="0"/>
              <a:t>We determine the Hamming distance between the received symbols and the code symbols</a:t>
            </a:r>
          </a:p>
          <a:p>
            <a:pPr eaLnBrk="1" hangingPunct="1"/>
            <a:endParaRPr lang="de-DE" altLang="en-US" i="1" smtClean="0"/>
          </a:p>
          <a:p>
            <a:pPr eaLnBrk="1" hangingPunct="1">
              <a:buFontTx/>
              <a:buNone/>
            </a:pPr>
            <a:r>
              <a:rPr lang="en-US" altLang="en-US" i="1" smtClean="0"/>
              <a:t>		d</a:t>
            </a:r>
            <a:r>
              <a:rPr lang="en-US" altLang="en-US" smtClean="0"/>
              <a:t>(</a:t>
            </a:r>
            <a:r>
              <a:rPr lang="en-US" altLang="en-US" i="1" smtClean="0"/>
              <a:t>x</a:t>
            </a:r>
            <a:r>
              <a:rPr lang="en-US" altLang="en-US" smtClean="0"/>
              <a:t>, </a:t>
            </a:r>
            <a:r>
              <a:rPr lang="en-US" altLang="en-US" i="1" smtClean="0"/>
              <a:t>y</a:t>
            </a:r>
            <a:r>
              <a:rPr lang="en-US" altLang="en-US" smtClean="0"/>
              <a:t>) </a:t>
            </a:r>
            <a:r>
              <a:rPr lang="en-US" altLang="en-US" u="sng" smtClean="0"/>
              <a:t>=</a:t>
            </a:r>
            <a:r>
              <a:rPr lang="en-US" altLang="en-US" smtClean="0"/>
              <a:t> metric</a:t>
            </a:r>
          </a:p>
          <a:p>
            <a:pPr eaLnBrk="1" hangingPunct="1">
              <a:buFontTx/>
              <a:buNone/>
            </a:pPr>
            <a:endParaRPr lang="en-US" altLang="en-US" i="1" smtClean="0"/>
          </a:p>
          <a:p>
            <a:pPr eaLnBrk="1" hangingPunct="1">
              <a:buFontTx/>
              <a:buNone/>
            </a:pPr>
            <a:r>
              <a:rPr lang="de-DE" altLang="en-US" i="1" smtClean="0"/>
              <a:t>Properties:</a:t>
            </a:r>
            <a:endParaRPr lang="en-US" altLang="en-US" i="1" smtClean="0"/>
          </a:p>
          <a:p>
            <a:pPr eaLnBrk="1" hangingPunct="1"/>
            <a:r>
              <a:rPr lang="en-US" altLang="en-US" sz="1600" i="1"/>
              <a:t>d</a:t>
            </a:r>
            <a:r>
              <a:rPr lang="en-US" altLang="en-US" sz="1600"/>
              <a:t>(</a:t>
            </a:r>
            <a:r>
              <a:rPr lang="en-US" altLang="en-US" sz="1600" i="1"/>
              <a:t>x</a:t>
            </a:r>
            <a:r>
              <a:rPr lang="en-US" altLang="en-US" sz="1600"/>
              <a:t>, </a:t>
            </a:r>
            <a:r>
              <a:rPr lang="en-US" altLang="en-US" sz="1600" i="1"/>
              <a:t>y</a:t>
            </a:r>
            <a:r>
              <a:rPr lang="en-US" altLang="en-US" sz="1600"/>
              <a:t>) ≥ 0     		</a:t>
            </a:r>
            <a:r>
              <a:rPr lang="en-US" altLang="en-US" sz="1600" smtClean="0"/>
              <a:t>    (</a:t>
            </a:r>
            <a:r>
              <a:rPr lang="en-US" altLang="en-US" sz="1600" i="1"/>
              <a:t>non-negativity</a:t>
            </a:r>
            <a:r>
              <a:rPr lang="en-US" altLang="en-US" sz="1600"/>
              <a:t>) </a:t>
            </a:r>
          </a:p>
          <a:p>
            <a:pPr eaLnBrk="1" hangingPunct="1"/>
            <a:r>
              <a:rPr lang="en-US" altLang="en-US" sz="1600" i="1"/>
              <a:t>d</a:t>
            </a:r>
            <a:r>
              <a:rPr lang="en-US" altLang="en-US" sz="1600"/>
              <a:t>(</a:t>
            </a:r>
            <a:r>
              <a:rPr lang="en-US" altLang="en-US" sz="1600" i="1"/>
              <a:t>x</a:t>
            </a:r>
            <a:r>
              <a:rPr lang="en-US" altLang="en-US" sz="1600"/>
              <a:t>, </a:t>
            </a:r>
            <a:r>
              <a:rPr lang="en-US" altLang="en-US" sz="1600" i="1"/>
              <a:t>y</a:t>
            </a:r>
            <a:r>
              <a:rPr lang="en-US" altLang="en-US" sz="1600"/>
              <a:t>) = 0   if and only if   </a:t>
            </a:r>
            <a:r>
              <a:rPr lang="en-US" altLang="en-US" sz="1600" i="1"/>
              <a:t>x</a:t>
            </a:r>
            <a:r>
              <a:rPr lang="en-US" altLang="en-US" sz="1600"/>
              <a:t> = </a:t>
            </a:r>
            <a:r>
              <a:rPr lang="en-US" altLang="en-US" sz="1600" i="1"/>
              <a:t>y</a:t>
            </a:r>
            <a:r>
              <a:rPr lang="en-US" altLang="en-US" sz="1600"/>
              <a:t>     </a:t>
            </a:r>
            <a:r>
              <a:rPr lang="en-US" altLang="en-US" sz="1600" smtClean="0"/>
              <a:t> (</a:t>
            </a:r>
            <a:r>
              <a:rPr lang="en-US" altLang="en-US" sz="1600" i="1"/>
              <a:t>identity)</a:t>
            </a:r>
            <a:r>
              <a:rPr lang="en-US" altLang="en-US" sz="1600"/>
              <a:t>  </a:t>
            </a:r>
          </a:p>
          <a:p>
            <a:pPr eaLnBrk="1" hangingPunct="1"/>
            <a:r>
              <a:rPr lang="en-US" altLang="en-US" sz="1600" i="1"/>
              <a:t>d</a:t>
            </a:r>
            <a:r>
              <a:rPr lang="en-US" altLang="en-US" sz="1600"/>
              <a:t>(</a:t>
            </a:r>
            <a:r>
              <a:rPr lang="en-US" altLang="en-US" sz="1600" i="1"/>
              <a:t>x</a:t>
            </a:r>
            <a:r>
              <a:rPr lang="en-US" altLang="en-US" sz="1600"/>
              <a:t>, </a:t>
            </a:r>
            <a:r>
              <a:rPr lang="en-US" altLang="en-US" sz="1600" i="1"/>
              <a:t>y</a:t>
            </a:r>
            <a:r>
              <a:rPr lang="en-US" altLang="en-US" sz="1600"/>
              <a:t>) = </a:t>
            </a:r>
            <a:r>
              <a:rPr lang="en-US" altLang="en-US" sz="1600" i="1"/>
              <a:t>d</a:t>
            </a:r>
            <a:r>
              <a:rPr lang="en-US" altLang="en-US" sz="1600"/>
              <a:t>(</a:t>
            </a:r>
            <a:r>
              <a:rPr lang="en-US" altLang="en-US" sz="1600" i="1"/>
              <a:t>y</a:t>
            </a:r>
            <a:r>
              <a:rPr lang="en-US" altLang="en-US" sz="1600"/>
              <a:t>, </a:t>
            </a:r>
            <a:r>
              <a:rPr lang="en-US" altLang="en-US" sz="1600" i="1"/>
              <a:t>x</a:t>
            </a:r>
            <a:r>
              <a:rPr lang="en-US" altLang="en-US" sz="1600"/>
              <a:t>)     		</a:t>
            </a:r>
            <a:r>
              <a:rPr lang="en-US" altLang="en-US" sz="1600" smtClean="0"/>
              <a:t>     (</a:t>
            </a:r>
            <a:r>
              <a:rPr lang="en-US" altLang="en-US" sz="1600" i="1"/>
              <a:t>symmetry</a:t>
            </a:r>
            <a:r>
              <a:rPr lang="en-US" altLang="en-US" sz="1600"/>
              <a:t>) </a:t>
            </a:r>
          </a:p>
          <a:p>
            <a:pPr eaLnBrk="1" hangingPunct="1"/>
            <a:r>
              <a:rPr lang="en-US" altLang="en-US" sz="1600" i="1"/>
              <a:t>d</a:t>
            </a:r>
            <a:r>
              <a:rPr lang="en-US" altLang="en-US" sz="1600"/>
              <a:t>(</a:t>
            </a:r>
            <a:r>
              <a:rPr lang="en-US" altLang="en-US" sz="1600" i="1"/>
              <a:t>x</a:t>
            </a:r>
            <a:r>
              <a:rPr lang="en-US" altLang="en-US" sz="1600"/>
              <a:t>, </a:t>
            </a:r>
            <a:r>
              <a:rPr lang="en-US" altLang="en-US" sz="1600" i="1"/>
              <a:t>z</a:t>
            </a:r>
            <a:r>
              <a:rPr lang="en-US" altLang="en-US" sz="1600"/>
              <a:t>) ≤ </a:t>
            </a:r>
            <a:r>
              <a:rPr lang="en-US" altLang="en-US" sz="1600" i="1"/>
              <a:t>d</a:t>
            </a:r>
            <a:r>
              <a:rPr lang="en-US" altLang="en-US" sz="1600"/>
              <a:t>(</a:t>
            </a:r>
            <a:r>
              <a:rPr lang="en-US" altLang="en-US" sz="1600" i="1"/>
              <a:t>x</a:t>
            </a:r>
            <a:r>
              <a:rPr lang="en-US" altLang="en-US" sz="1600"/>
              <a:t>, </a:t>
            </a:r>
            <a:r>
              <a:rPr lang="en-US" altLang="en-US" sz="1600" i="1"/>
              <a:t>y</a:t>
            </a:r>
            <a:r>
              <a:rPr lang="en-US" altLang="en-US" sz="1600"/>
              <a:t>) + </a:t>
            </a:r>
            <a:r>
              <a:rPr lang="en-US" altLang="en-US" sz="1600" i="1"/>
              <a:t>d</a:t>
            </a:r>
            <a:r>
              <a:rPr lang="en-US" altLang="en-US" sz="1600"/>
              <a:t>(</a:t>
            </a:r>
            <a:r>
              <a:rPr lang="en-US" altLang="en-US" sz="1600" i="1"/>
              <a:t>y</a:t>
            </a:r>
            <a:r>
              <a:rPr lang="en-US" altLang="en-US" sz="1600"/>
              <a:t>, </a:t>
            </a:r>
            <a:r>
              <a:rPr lang="en-US" altLang="en-US" sz="1600" i="1"/>
              <a:t>z</a:t>
            </a:r>
            <a:r>
              <a:rPr lang="en-US" altLang="en-US" sz="1600"/>
              <a:t>)    	 </a:t>
            </a:r>
            <a:r>
              <a:rPr lang="en-US" altLang="en-US" sz="1600" smtClean="0"/>
              <a:t>     (</a:t>
            </a:r>
            <a:r>
              <a:rPr lang="en-US" altLang="en-US" sz="1600" i="1"/>
              <a:t>triangle inequality</a:t>
            </a:r>
            <a:r>
              <a:rPr lang="en-US" altLang="en-US" sz="1600"/>
              <a:t>).</a:t>
            </a:r>
            <a:r>
              <a:rPr lang="en-US" altLang="en-US" smtClean="0"/>
              <a:t> </a:t>
            </a:r>
          </a:p>
        </p:txBody>
      </p:sp>
    </p:spTree>
    <p:extLst>
      <p:ext uri="{BB962C8B-B14F-4D97-AF65-F5344CB8AC3E}">
        <p14:creationId xmlns:p14="http://schemas.microsoft.com/office/powerpoint/2010/main" val="2900950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38200" y="365125"/>
            <a:ext cx="10515600" cy="828055"/>
          </a:xfrm>
        </p:spPr>
        <p:txBody>
          <a:bodyPr/>
          <a:lstStyle/>
          <a:p>
            <a:pPr eaLnBrk="1" hangingPunct="1"/>
            <a:r>
              <a:rPr lang="en-US" altLang="en-US" smtClean="0"/>
              <a:t>Markov model for Dow Jones (stock prices)</a:t>
            </a:r>
          </a:p>
        </p:txBody>
      </p:sp>
      <p:sp>
        <p:nvSpPr>
          <p:cNvPr id="3584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10020552-D782-42B4-B34F-3953563773F6}" type="slidenum">
              <a:rPr lang="en-GB" altLang="en-US" sz="1400">
                <a:latin typeface="Arial" panose="020B0604020202020204" pitchFamily="34" charset="0"/>
              </a:rPr>
              <a:pPr algn="r">
                <a:spcBef>
                  <a:spcPct val="0"/>
                </a:spcBef>
              </a:pPr>
              <a:t>34</a:t>
            </a:fld>
            <a:endParaRPr lang="en-GB" altLang="en-US" sz="1400">
              <a:latin typeface="Arial" panose="020B0604020202020204" pitchFamily="34" charset="0"/>
            </a:endParaRPr>
          </a:p>
        </p:txBody>
      </p:sp>
      <p:pic>
        <p:nvPicPr>
          <p:cNvPr id="35845" name="Picture 4" descr="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1600200"/>
            <a:ext cx="912495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5"/>
          <p:cNvSpPr>
            <a:spLocks noChangeArrowheads="1"/>
          </p:cNvSpPr>
          <p:nvPr/>
        </p:nvSpPr>
        <p:spPr bwMode="auto">
          <a:xfrm>
            <a:off x="4733925" y="6411913"/>
            <a:ext cx="25779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spcBef>
                <a:spcPct val="0"/>
              </a:spcBef>
            </a:pPr>
            <a:r>
              <a:rPr lang="en-US" altLang="en-US">
                <a:latin typeface="Times New Roman" panose="02020603050405020304" pitchFamily="18" charset="0"/>
              </a:rPr>
              <a:t>Figure from Huang et al, via </a:t>
            </a:r>
          </a:p>
        </p:txBody>
      </p:sp>
    </p:spTree>
    <p:extLst>
      <p:ext uri="{BB962C8B-B14F-4D97-AF65-F5344CB8AC3E}">
        <p14:creationId xmlns:p14="http://schemas.microsoft.com/office/powerpoint/2010/main" val="4267616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pPr algn="ctr" eaLnBrk="1" hangingPunct="1"/>
            <a:r>
              <a:rPr lang="en-US" altLang="en-US" smtClean="0"/>
              <a:t>Markov Model for Dow Jones</a:t>
            </a:r>
          </a:p>
        </p:txBody>
      </p:sp>
      <p:sp>
        <p:nvSpPr>
          <p:cNvPr id="37891" name="Rectangle 1027"/>
          <p:cNvSpPr>
            <a:spLocks noGrp="1" noChangeArrowheads="1"/>
          </p:cNvSpPr>
          <p:nvPr>
            <p:ph idx="1"/>
          </p:nvPr>
        </p:nvSpPr>
        <p:spPr/>
        <p:txBody>
          <a:bodyPr/>
          <a:lstStyle/>
          <a:p>
            <a:pPr eaLnBrk="1" hangingPunct="1"/>
            <a:r>
              <a:rPr lang="en-US" altLang="en-US" smtClean="0"/>
              <a:t>What is the probability of 5 consecutive up days?</a:t>
            </a:r>
          </a:p>
          <a:p>
            <a:pPr eaLnBrk="1" hangingPunct="1"/>
            <a:endParaRPr lang="en-US" altLang="en-US" smtClean="0"/>
          </a:p>
          <a:p>
            <a:pPr eaLnBrk="1" hangingPunct="1"/>
            <a:r>
              <a:rPr lang="en-US" altLang="en-US" smtClean="0"/>
              <a:t>Sequence is up-up-up-up-up</a:t>
            </a:r>
          </a:p>
          <a:p>
            <a:pPr eaLnBrk="1" hangingPunct="1">
              <a:buFontTx/>
              <a:buNone/>
            </a:pPr>
            <a:r>
              <a:rPr lang="en-US" altLang="en-US" smtClean="0"/>
              <a:t>		I.e., state sequence is 1-1-1-1-1</a:t>
            </a:r>
          </a:p>
          <a:p>
            <a:pPr eaLnBrk="1" hangingPunct="1">
              <a:buFontTx/>
              <a:buNone/>
            </a:pPr>
            <a:endParaRPr lang="en-US" altLang="en-US" smtClean="0"/>
          </a:p>
          <a:p>
            <a:pPr eaLnBrk="1" hangingPunct="1"/>
            <a:r>
              <a:rPr lang="en-US" altLang="en-US" smtClean="0"/>
              <a:t>P(1,1,1,1,1) = </a:t>
            </a:r>
          </a:p>
          <a:p>
            <a:pPr lvl="1" eaLnBrk="1" hangingPunct="1"/>
            <a:r>
              <a:rPr lang="en-US" altLang="en-US" smtClean="0">
                <a:sym typeface="Symbol" panose="05050102010706020507" pitchFamily="18" charset="2"/>
              </a:rPr>
              <a:t></a:t>
            </a:r>
            <a:r>
              <a:rPr lang="en-US" altLang="en-US" baseline="-25000" smtClean="0">
                <a:sym typeface="Symbol" panose="05050102010706020507" pitchFamily="18" charset="2"/>
              </a:rPr>
              <a:t>1</a:t>
            </a:r>
            <a:r>
              <a:rPr lang="en-US" altLang="en-US" smtClean="0">
                <a:sym typeface="Symbol" panose="05050102010706020507" pitchFamily="18" charset="2"/>
              </a:rPr>
              <a:t>a</a:t>
            </a:r>
            <a:r>
              <a:rPr lang="en-US" altLang="en-US" baseline="-25000" smtClean="0">
                <a:sym typeface="Symbol" panose="05050102010706020507" pitchFamily="18" charset="2"/>
              </a:rPr>
              <a:t>11</a:t>
            </a:r>
            <a:r>
              <a:rPr lang="en-US" altLang="en-US" smtClean="0">
                <a:sym typeface="Symbol" panose="05050102010706020507" pitchFamily="18" charset="2"/>
              </a:rPr>
              <a:t>a</a:t>
            </a:r>
            <a:r>
              <a:rPr lang="en-US" altLang="en-US" baseline="-25000" smtClean="0">
                <a:sym typeface="Symbol" panose="05050102010706020507" pitchFamily="18" charset="2"/>
              </a:rPr>
              <a:t>11</a:t>
            </a:r>
            <a:r>
              <a:rPr lang="en-US" altLang="en-US" smtClean="0">
                <a:sym typeface="Symbol" panose="05050102010706020507" pitchFamily="18" charset="2"/>
              </a:rPr>
              <a:t>a</a:t>
            </a:r>
            <a:r>
              <a:rPr lang="en-US" altLang="en-US" baseline="-25000" smtClean="0">
                <a:sym typeface="Symbol" panose="05050102010706020507" pitchFamily="18" charset="2"/>
              </a:rPr>
              <a:t>11</a:t>
            </a:r>
            <a:r>
              <a:rPr lang="en-US" altLang="en-US" smtClean="0">
                <a:sym typeface="Symbol" panose="05050102010706020507" pitchFamily="18" charset="2"/>
              </a:rPr>
              <a:t>a</a:t>
            </a:r>
            <a:r>
              <a:rPr lang="en-US" altLang="en-US" baseline="-25000" smtClean="0">
                <a:sym typeface="Symbol" panose="05050102010706020507" pitchFamily="18" charset="2"/>
              </a:rPr>
              <a:t>11</a:t>
            </a:r>
            <a:r>
              <a:rPr lang="en-US" altLang="en-US" smtClean="0">
                <a:sym typeface="Symbol" panose="05050102010706020507" pitchFamily="18" charset="2"/>
              </a:rPr>
              <a:t> = 0.5 x (0.6)</a:t>
            </a:r>
            <a:r>
              <a:rPr lang="en-US" altLang="en-US" baseline="30000" smtClean="0">
                <a:sym typeface="Symbol" panose="05050102010706020507" pitchFamily="18" charset="2"/>
              </a:rPr>
              <a:t>4</a:t>
            </a:r>
            <a:r>
              <a:rPr lang="en-US" altLang="en-US" smtClean="0">
                <a:sym typeface="Symbol" panose="05050102010706020507" pitchFamily="18" charset="2"/>
              </a:rPr>
              <a:t> = 0.0648</a:t>
            </a:r>
            <a:endParaRPr lang="en-US" altLang="en-US" smtClean="0"/>
          </a:p>
        </p:txBody>
      </p:sp>
      <p:sp>
        <p:nvSpPr>
          <p:cNvPr id="3789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3909DEF6-D6C2-49D0-A34D-0BF5049EAD7C}" type="slidenum">
              <a:rPr lang="en-GB" altLang="en-US" sz="1400">
                <a:latin typeface="Arial" panose="020B0604020202020204" pitchFamily="34" charset="0"/>
              </a:rPr>
              <a:pPr algn="r">
                <a:spcBef>
                  <a:spcPct val="0"/>
                </a:spcBef>
              </a:pPr>
              <a:t>35</a:t>
            </a:fld>
            <a:endParaRPr lang="en-GB" altLang="en-US" sz="1400">
              <a:latin typeface="Arial" panose="020B0604020202020204" pitchFamily="34" charset="0"/>
            </a:endParaRPr>
          </a:p>
        </p:txBody>
      </p:sp>
    </p:spTree>
    <p:extLst>
      <p:ext uri="{BB962C8B-B14F-4D97-AF65-F5344CB8AC3E}">
        <p14:creationId xmlns:p14="http://schemas.microsoft.com/office/powerpoint/2010/main" val="676696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de-DE" altLang="en-US" smtClean="0"/>
              <a:t>Application to Hidden Markov Models</a:t>
            </a:r>
            <a:endParaRPr lang="en-GB" altLang="en-US" smtClean="0"/>
          </a:p>
        </p:txBody>
      </p:sp>
      <p:sp>
        <p:nvSpPr>
          <p:cNvPr id="39940" name="Text Box 3"/>
          <p:cNvSpPr txBox="1">
            <a:spLocks noChangeArrowheads="1"/>
          </p:cNvSpPr>
          <p:nvPr/>
        </p:nvSpPr>
        <p:spPr bwMode="auto">
          <a:xfrm>
            <a:off x="2209800" y="1676400"/>
            <a:ext cx="77724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mtClean="0">
                <a:latin typeface="Calibri" panose="020F0502020204030204" pitchFamily="34" charset="0"/>
                <a:cs typeface="Calibri" panose="020F0502020204030204" pitchFamily="34" charset="0"/>
              </a:rPr>
              <a:t>Definition</a:t>
            </a:r>
            <a:r>
              <a:rPr lang="de-DE" altLang="en-US">
                <a:latin typeface="Calibri" panose="020F0502020204030204" pitchFamily="34" charset="0"/>
                <a:cs typeface="Calibri" panose="020F0502020204030204" pitchFamily="34" charset="0"/>
              </a:rPr>
              <a:t> </a:t>
            </a:r>
            <a:r>
              <a:rPr lang="de-DE" altLang="en-US" smtClean="0">
                <a:latin typeface="Calibri" panose="020F0502020204030204" pitchFamily="34" charset="0"/>
                <a:cs typeface="Calibri" panose="020F0502020204030204" pitchFamily="34" charset="0"/>
              </a:rPr>
              <a:t>of</a:t>
            </a:r>
            <a:r>
              <a:rPr lang="en-GB" altLang="en-US" smtClean="0">
                <a:latin typeface="Calibri" panose="020F0502020204030204" pitchFamily="34" charset="0"/>
                <a:cs typeface="Calibri" panose="020F0502020204030204" pitchFamily="34" charset="0"/>
              </a:rPr>
              <a:t> </a:t>
            </a:r>
            <a:r>
              <a:rPr lang="de-DE" altLang="en-US" smtClean="0">
                <a:latin typeface="Calibri" panose="020F0502020204030204" pitchFamily="34" charset="0"/>
                <a:cs typeface="Calibri" panose="020F0502020204030204" pitchFamily="34" charset="0"/>
              </a:rPr>
              <a:t>HMM</a:t>
            </a:r>
            <a:r>
              <a:rPr lang="en-GB" altLang="en-US" smtClean="0">
                <a:latin typeface="Calibri" panose="020F0502020204030204" pitchFamily="34" charset="0"/>
                <a:cs typeface="Calibri" panose="020F0502020204030204" pitchFamily="34" charset="0"/>
              </a:rPr>
              <a:t>: </a:t>
            </a:r>
            <a:r>
              <a:rPr lang="en-GB" altLang="en-US" smtClean="0">
                <a:solidFill>
                  <a:srgbClr val="FFFFFF"/>
                </a:solidFill>
                <a:latin typeface="Calibri" panose="020F0502020204030204" pitchFamily="34" charset="0"/>
                <a:cs typeface="Calibri" panose="020F0502020204030204" pitchFamily="34" charset="0"/>
              </a:rPr>
              <a:t>inite </a:t>
            </a:r>
            <a:r>
              <a:rPr lang="en-GB" altLang="en-US">
                <a:solidFill>
                  <a:srgbClr val="FFFFFF"/>
                </a:solidFill>
                <a:latin typeface="Calibri" panose="020F0502020204030204" pitchFamily="34" charset="0"/>
                <a:cs typeface="Calibri" panose="020F0502020204030204" pitchFamily="34" charset="0"/>
              </a:rPr>
              <a:t>set of </a:t>
            </a:r>
            <a:r>
              <a:rPr lang="en-GB" altLang="en-US" i="1">
                <a:solidFill>
                  <a:srgbClr val="FFFFFF"/>
                </a:solidFill>
                <a:latin typeface="Calibri" panose="020F0502020204030204" pitchFamily="34" charset="0"/>
                <a:cs typeface="Calibri" panose="020F0502020204030204" pitchFamily="34" charset="0"/>
              </a:rPr>
              <a:t>states</a:t>
            </a:r>
            <a:r>
              <a:rPr lang="en-GB" altLang="en-US">
                <a:solidFill>
                  <a:srgbClr val="FFFFFF"/>
                </a:solidFill>
                <a:latin typeface="Calibri" panose="020F0502020204030204" pitchFamily="34" charset="0"/>
                <a:cs typeface="Calibri" panose="020F0502020204030204" pitchFamily="34" charset="0"/>
              </a:rPr>
              <a:t>,</a:t>
            </a:r>
            <a:r>
              <a:rPr lang="de-DE" altLang="en-US">
                <a:solidFill>
                  <a:srgbClr val="FFFFFF"/>
                </a:solidFill>
                <a:latin typeface="Calibri" panose="020F0502020204030204" pitchFamily="34" charset="0"/>
                <a:cs typeface="Calibri" panose="020F0502020204030204" pitchFamily="34" charset="0"/>
              </a:rPr>
              <a:t> </a:t>
            </a:r>
            <a:r>
              <a:rPr lang="en-GB" altLang="en-US">
                <a:solidFill>
                  <a:srgbClr val="FFFFFF"/>
                </a:solidFill>
                <a:latin typeface="Calibri" panose="020F0502020204030204" pitchFamily="34" charset="0"/>
                <a:cs typeface="Calibri" panose="020F0502020204030204" pitchFamily="34" charset="0"/>
              </a:rPr>
              <a:t>each of which is associated with a</a:t>
            </a:r>
            <a:r>
              <a:rPr lang="de-DE" altLang="en-US">
                <a:solidFill>
                  <a:srgbClr val="FFFFFF"/>
                </a:solidFill>
                <a:latin typeface="Calibri" panose="020F0502020204030204" pitchFamily="34" charset="0"/>
                <a:cs typeface="Calibri" panose="020F0502020204030204" pitchFamily="34" charset="0"/>
              </a:rPr>
              <a:t> </a:t>
            </a:r>
            <a:r>
              <a:rPr lang="en-GB" altLang="en-US">
                <a:solidFill>
                  <a:srgbClr val="FFFFFF"/>
                </a:solidFill>
                <a:latin typeface="Calibri" panose="020F0502020204030204" pitchFamily="34" charset="0"/>
                <a:cs typeface="Calibri" panose="020F0502020204030204" pitchFamily="34" charset="0"/>
              </a:rPr>
              <a:t>probability </a:t>
            </a:r>
            <a:r>
              <a:rPr lang="de-DE" altLang="en-US">
                <a:solidFill>
                  <a:srgbClr val="FFFFFF"/>
                </a:solidFill>
                <a:latin typeface="Calibri" panose="020F0502020204030204" pitchFamily="34" charset="0"/>
                <a:cs typeface="Calibri" panose="020F0502020204030204" pitchFamily="34" charset="0"/>
              </a:rPr>
              <a:t>	</a:t>
            </a:r>
            <a:r>
              <a:rPr lang="en-GB" altLang="en-US">
                <a:solidFill>
                  <a:srgbClr val="FFFFFF"/>
                </a:solidFill>
                <a:latin typeface="Calibri" panose="020F0502020204030204" pitchFamily="34" charset="0"/>
                <a:cs typeface="Calibri" panose="020F0502020204030204" pitchFamily="34" charset="0"/>
              </a:rPr>
              <a:t>distribution.</a:t>
            </a:r>
            <a:r>
              <a:rPr lang="en-GB" altLang="en-US">
                <a:latin typeface="Calibri" panose="020F0502020204030204" pitchFamily="34" charset="0"/>
                <a:cs typeface="Calibri" panose="020F0502020204030204" pitchFamily="34" charset="0"/>
              </a:rPr>
              <a:t> </a:t>
            </a:r>
            <a:endParaRPr lang="de-DE" altLang="en-US">
              <a:latin typeface="Calibri" panose="020F0502020204030204" pitchFamily="34" charset="0"/>
              <a:cs typeface="Calibri" panose="020F0502020204030204" pitchFamily="34" charset="0"/>
            </a:endParaRPr>
          </a:p>
          <a:p>
            <a:pPr algn="l" eaLnBrk="1" hangingPunct="1"/>
            <a:r>
              <a:rPr lang="de-DE" altLang="en-US">
                <a:latin typeface="Calibri" panose="020F0502020204030204" pitchFamily="34" charset="0"/>
                <a:cs typeface="Calibri" panose="020F0502020204030204" pitchFamily="34" charset="0"/>
              </a:rPr>
              <a:t>	t</a:t>
            </a:r>
            <a:r>
              <a:rPr lang="en-GB" altLang="en-US">
                <a:latin typeface="Calibri" panose="020F0502020204030204" pitchFamily="34" charset="0"/>
                <a:cs typeface="Calibri" panose="020F0502020204030204" pitchFamily="34" charset="0"/>
              </a:rPr>
              <a:t>ransitions among the states are governed by a set of probabilities </a:t>
            </a:r>
            <a:r>
              <a:rPr lang="de-DE" altLang="en-US">
                <a:latin typeface="Calibri" panose="020F0502020204030204" pitchFamily="34" charset="0"/>
                <a:cs typeface="Calibri" panose="020F0502020204030204" pitchFamily="34" charset="0"/>
              </a:rPr>
              <a:t>	</a:t>
            </a:r>
            <a:r>
              <a:rPr lang="en-GB" altLang="en-US">
                <a:latin typeface="Calibri" panose="020F0502020204030204" pitchFamily="34" charset="0"/>
                <a:cs typeface="Calibri" panose="020F0502020204030204" pitchFamily="34" charset="0"/>
              </a:rPr>
              <a:t>called </a:t>
            </a:r>
            <a:r>
              <a:rPr lang="en-GB" altLang="en-US" i="1">
                <a:latin typeface="Calibri" panose="020F0502020204030204" pitchFamily="34" charset="0"/>
                <a:cs typeface="Calibri" panose="020F0502020204030204" pitchFamily="34" charset="0"/>
              </a:rPr>
              <a:t>transition probabilities.</a:t>
            </a:r>
            <a:r>
              <a:rPr lang="en-GB" altLang="en-US">
                <a:latin typeface="Calibri" panose="020F0502020204030204" pitchFamily="34" charset="0"/>
                <a:cs typeface="Calibri" panose="020F0502020204030204" pitchFamily="34" charset="0"/>
              </a:rPr>
              <a:t> </a:t>
            </a:r>
            <a:r>
              <a:rPr lang="en-GB" altLang="en-US" smtClean="0">
                <a:solidFill>
                  <a:srgbClr val="FFFFFF"/>
                </a:solidFill>
                <a:latin typeface="Calibri" panose="020F0502020204030204" pitchFamily="34" charset="0"/>
                <a:cs typeface="Calibri" panose="020F0502020204030204" pitchFamily="34" charset="0"/>
              </a:rPr>
              <a:t>ome </a:t>
            </a:r>
            <a:r>
              <a:rPr lang="en-GB" altLang="en-US">
                <a:solidFill>
                  <a:srgbClr val="FFFFFF"/>
                </a:solidFill>
                <a:latin typeface="Calibri" panose="020F0502020204030204" pitchFamily="34" charset="0"/>
                <a:cs typeface="Calibri" panose="020F0502020204030204" pitchFamily="34" charset="0"/>
              </a:rPr>
              <a:t>or </a:t>
            </a:r>
            <a:r>
              <a:rPr lang="en-GB" altLang="en-US" i="1">
                <a:solidFill>
                  <a:srgbClr val="FFFFFF"/>
                </a:solidFill>
                <a:latin typeface="Calibri" panose="020F0502020204030204" pitchFamily="34" charset="0"/>
                <a:cs typeface="Calibri" panose="020F0502020204030204" pitchFamily="34" charset="0"/>
              </a:rPr>
              <a:t>observation</a:t>
            </a:r>
            <a:r>
              <a:rPr lang="en-GB" altLang="en-US">
                <a:solidFill>
                  <a:srgbClr val="FFFFFF"/>
                </a:solidFill>
                <a:latin typeface="Calibri" panose="020F0502020204030204" pitchFamily="34" charset="0"/>
                <a:cs typeface="Calibri" panose="020F0502020204030204" pitchFamily="34" charset="0"/>
              </a:rPr>
              <a:t> can be generated, </a:t>
            </a:r>
            <a:r>
              <a:rPr lang="de-DE" altLang="en-US">
                <a:solidFill>
                  <a:srgbClr val="FFFFFF"/>
                </a:solidFill>
                <a:latin typeface="Calibri" panose="020F0502020204030204" pitchFamily="34" charset="0"/>
                <a:cs typeface="Calibri" panose="020F0502020204030204" pitchFamily="34" charset="0"/>
              </a:rPr>
              <a:t>	</a:t>
            </a:r>
            <a:r>
              <a:rPr lang="en-GB" altLang="en-US">
                <a:solidFill>
                  <a:srgbClr val="FFFFFF"/>
                </a:solidFill>
                <a:latin typeface="Calibri" panose="020F0502020204030204" pitchFamily="34" charset="0"/>
                <a:cs typeface="Calibri" panose="020F0502020204030204" pitchFamily="34" charset="0"/>
              </a:rPr>
              <a:t>according to the associated probability distribution.</a:t>
            </a:r>
            <a:r>
              <a:rPr lang="en-GB" altLang="en-US">
                <a:latin typeface="Calibri" panose="020F0502020204030204" pitchFamily="34" charset="0"/>
                <a:cs typeface="Calibri" panose="020F0502020204030204" pitchFamily="34" charset="0"/>
              </a:rPr>
              <a:t> </a:t>
            </a:r>
            <a:endParaRPr lang="de-DE" altLang="en-US">
              <a:latin typeface="Calibri" panose="020F0502020204030204" pitchFamily="34" charset="0"/>
              <a:cs typeface="Calibri" panose="020F0502020204030204" pitchFamily="34" charset="0"/>
            </a:endParaRPr>
          </a:p>
          <a:p>
            <a:pPr algn="l" eaLnBrk="1" hangingPunct="1"/>
            <a:r>
              <a:rPr lang="de-DE" altLang="en-US">
                <a:latin typeface="Calibri" panose="020F0502020204030204" pitchFamily="34" charset="0"/>
                <a:cs typeface="Calibri" panose="020F0502020204030204" pitchFamily="34" charset="0"/>
              </a:rPr>
              <a:t>	</a:t>
            </a:r>
            <a:r>
              <a:rPr lang="en-GB" altLang="en-US" smtClean="0">
                <a:latin typeface="Calibri" panose="020F0502020204030204" pitchFamily="34" charset="0"/>
                <a:cs typeface="Calibri" panose="020F0502020204030204" pitchFamily="34" charset="0"/>
              </a:rPr>
              <a:t>Only </a:t>
            </a:r>
            <a:r>
              <a:rPr lang="en-GB" altLang="en-US">
                <a:latin typeface="Calibri" panose="020F0502020204030204" pitchFamily="34" charset="0"/>
                <a:cs typeface="Calibri" panose="020F0502020204030204" pitchFamily="34" charset="0"/>
              </a:rPr>
              <a:t>the </a:t>
            </a:r>
            <a:r>
              <a:rPr lang="en-GB" altLang="en-US" b="1">
                <a:latin typeface="Calibri" panose="020F0502020204030204" pitchFamily="34" charset="0"/>
                <a:cs typeface="Calibri" panose="020F0502020204030204" pitchFamily="34" charset="0"/>
              </a:rPr>
              <a:t>outcome</a:t>
            </a:r>
            <a:r>
              <a:rPr lang="en-GB" altLang="en-US">
                <a:latin typeface="Calibri" panose="020F0502020204030204" pitchFamily="34" charset="0"/>
                <a:cs typeface="Calibri" panose="020F0502020204030204" pitchFamily="34" charset="0"/>
              </a:rPr>
              <a:t>, not the </a:t>
            </a:r>
            <a:r>
              <a:rPr lang="en-GB" altLang="en-US" smtClean="0">
                <a:latin typeface="Calibri" panose="020F0502020204030204" pitchFamily="34" charset="0"/>
                <a:cs typeface="Calibri" panose="020F0502020204030204" pitchFamily="34" charset="0"/>
              </a:rPr>
              <a:t>state, is </a:t>
            </a:r>
            <a:r>
              <a:rPr lang="en-GB" altLang="en-US">
                <a:latin typeface="Calibri" panose="020F0502020204030204" pitchFamily="34" charset="0"/>
                <a:cs typeface="Calibri" panose="020F0502020204030204" pitchFamily="34" charset="0"/>
              </a:rPr>
              <a:t>visible to an external </a:t>
            </a:r>
            <a:r>
              <a:rPr lang="en-GB" altLang="en-US" smtClean="0">
                <a:latin typeface="Calibri" panose="020F0502020204030204" pitchFamily="34" charset="0"/>
                <a:cs typeface="Calibri" panose="020F0502020204030204" pitchFamily="34" charset="0"/>
              </a:rPr>
              <a:t>observer</a:t>
            </a:r>
          </a:p>
          <a:p>
            <a:pPr algn="l" eaLnBrk="1" hangingPunct="1"/>
            <a:r>
              <a:rPr lang="en-GB" altLang="en-US" smtClean="0">
                <a:latin typeface="Calibri" panose="020F0502020204030204" pitchFamily="34" charset="0"/>
                <a:cs typeface="Calibri" panose="020F0502020204030204" pitchFamily="34" charset="0"/>
              </a:rPr>
              <a:t> </a:t>
            </a:r>
            <a:r>
              <a:rPr lang="de-DE" altLang="en-US">
                <a:latin typeface="Calibri" panose="020F0502020204030204" pitchFamily="34" charset="0"/>
                <a:cs typeface="Calibri" panose="020F0502020204030204" pitchFamily="34" charset="0"/>
              </a:rPr>
              <a:t>	</a:t>
            </a:r>
            <a:r>
              <a:rPr lang="de-DE" altLang="en-US" smtClean="0">
                <a:latin typeface="Calibri" panose="020F0502020204030204" pitchFamily="34" charset="0"/>
                <a:cs typeface="Calibri" panose="020F0502020204030204" pitchFamily="34" charset="0"/>
              </a:rPr>
              <a:t>S</a:t>
            </a:r>
            <a:r>
              <a:rPr lang="en-GB" altLang="en-US" smtClean="0">
                <a:latin typeface="Calibri" panose="020F0502020204030204" pitchFamily="34" charset="0"/>
                <a:cs typeface="Calibri" panose="020F0502020204030204" pitchFamily="34" charset="0"/>
              </a:rPr>
              <a:t>tates </a:t>
            </a:r>
            <a:r>
              <a:rPr lang="en-GB" altLang="en-US">
                <a:latin typeface="Calibri" panose="020F0502020204030204" pitchFamily="34" charset="0"/>
                <a:cs typeface="Calibri" panose="020F0502020204030204" pitchFamily="34" charset="0"/>
              </a:rPr>
              <a:t>are ``hidden'' to the outside; hence the </a:t>
            </a:r>
            <a:r>
              <a:rPr lang="en-GB" altLang="en-US" smtClean="0">
                <a:latin typeface="Calibri" panose="020F0502020204030204" pitchFamily="34" charset="0"/>
                <a:cs typeface="Calibri" panose="020F0502020204030204" pitchFamily="34" charset="0"/>
              </a:rPr>
              <a:t>name Hidden </a:t>
            </a:r>
            <a:r>
              <a:rPr lang="en-GB" altLang="en-US">
                <a:latin typeface="Calibri" panose="020F0502020204030204" pitchFamily="34" charset="0"/>
                <a:cs typeface="Calibri" panose="020F0502020204030204" pitchFamily="34" charset="0"/>
              </a:rPr>
              <a:t>Markov Model.</a:t>
            </a:r>
            <a:br>
              <a:rPr lang="en-GB" altLang="en-US">
                <a:latin typeface="Calibri" panose="020F0502020204030204" pitchFamily="34" charset="0"/>
                <a:cs typeface="Calibri" panose="020F0502020204030204" pitchFamily="34" charset="0"/>
              </a:rPr>
            </a:br>
            <a:endParaRPr lang="en-GB" altLang="en-US">
              <a:latin typeface="Calibri" panose="020F0502020204030204" pitchFamily="34" charset="0"/>
              <a:cs typeface="Calibri" panose="020F0502020204030204" pitchFamily="34" charset="0"/>
            </a:endParaRPr>
          </a:p>
          <a:p>
            <a:pPr algn="l" eaLnBrk="1" hangingPunct="1"/>
            <a:endParaRPr lang="en-GB" altLang="en-US">
              <a:latin typeface="Calibri" panose="020F0502020204030204" pitchFamily="34" charset="0"/>
              <a:cs typeface="Calibri" panose="020F0502020204030204" pitchFamily="34" charset="0"/>
            </a:endParaRPr>
          </a:p>
        </p:txBody>
      </p:sp>
      <p:sp>
        <p:nvSpPr>
          <p:cNvPr id="39941" name="Text Box 4"/>
          <p:cNvSpPr txBox="1">
            <a:spLocks noChangeArrowheads="1"/>
          </p:cNvSpPr>
          <p:nvPr/>
        </p:nvSpPr>
        <p:spPr bwMode="auto">
          <a:xfrm>
            <a:off x="2057400" y="4380573"/>
            <a:ext cx="6553200" cy="3460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EXAMPLE APPLICATION: speech recognition and synthesis</a:t>
            </a:r>
            <a:endParaRPr lang="en-GB" altLang="en-US"/>
          </a:p>
        </p:txBody>
      </p:sp>
    </p:spTree>
    <p:extLst>
      <p:ext uri="{BB962C8B-B14F-4D97-AF65-F5344CB8AC3E}">
        <p14:creationId xmlns:p14="http://schemas.microsoft.com/office/powerpoint/2010/main" val="2681708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de-DE" altLang="en-US" smtClean="0"/>
              <a:t>Example HMM for Dow Jones </a:t>
            </a:r>
            <a:r>
              <a:rPr lang="de-DE" altLang="en-US" sz="1200"/>
              <a:t>(from Huang et al.)</a:t>
            </a:r>
            <a:endParaRPr lang="en-GB" altLang="en-US" sz="1200"/>
          </a:p>
        </p:txBody>
      </p:sp>
      <p:sp>
        <p:nvSpPr>
          <p:cNvPr id="409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48CF8D39-52DF-478E-8D91-7BB1EE7610D8}" type="slidenum">
              <a:rPr lang="en-GB" altLang="en-US" sz="1400">
                <a:latin typeface="Arial" panose="020B0604020202020204" pitchFamily="34" charset="0"/>
              </a:rPr>
              <a:pPr algn="r">
                <a:spcBef>
                  <a:spcPct val="0"/>
                </a:spcBef>
              </a:pPr>
              <a:t>37</a:t>
            </a:fld>
            <a:endParaRPr lang="en-GB" altLang="en-US" sz="1400">
              <a:latin typeface="Arial" panose="020B0604020202020204" pitchFamily="34" charset="0"/>
            </a:endParaRPr>
          </a:p>
        </p:txBody>
      </p:sp>
      <p:sp>
        <p:nvSpPr>
          <p:cNvPr id="40964" name="Oval 3"/>
          <p:cNvSpPr>
            <a:spLocks noChangeArrowheads="1"/>
          </p:cNvSpPr>
          <p:nvPr/>
        </p:nvSpPr>
        <p:spPr bwMode="auto">
          <a:xfrm>
            <a:off x="3756317" y="28480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0965" name="Oval 4"/>
          <p:cNvSpPr>
            <a:spLocks noChangeArrowheads="1"/>
          </p:cNvSpPr>
          <p:nvPr/>
        </p:nvSpPr>
        <p:spPr bwMode="auto">
          <a:xfrm>
            <a:off x="6804317" y="28480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0966" name="Oval 5"/>
          <p:cNvSpPr>
            <a:spLocks noChangeArrowheads="1"/>
          </p:cNvSpPr>
          <p:nvPr/>
        </p:nvSpPr>
        <p:spPr bwMode="auto">
          <a:xfrm>
            <a:off x="5356517" y="47530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0967" name="Line 6"/>
          <p:cNvSpPr>
            <a:spLocks noChangeShapeType="1"/>
          </p:cNvSpPr>
          <p:nvPr/>
        </p:nvSpPr>
        <p:spPr bwMode="auto">
          <a:xfrm>
            <a:off x="4267200" y="2819400"/>
            <a:ext cx="22860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0968" name="Line 7"/>
          <p:cNvSpPr>
            <a:spLocks noChangeShapeType="1"/>
          </p:cNvSpPr>
          <p:nvPr/>
        </p:nvSpPr>
        <p:spPr bwMode="auto">
          <a:xfrm flipH="1">
            <a:off x="4267200" y="3276600"/>
            <a:ext cx="22860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0969" name="Line 8"/>
          <p:cNvSpPr>
            <a:spLocks noChangeShapeType="1"/>
          </p:cNvSpPr>
          <p:nvPr/>
        </p:nvSpPr>
        <p:spPr bwMode="auto">
          <a:xfrm flipH="1">
            <a:off x="5638800" y="3352800"/>
            <a:ext cx="914400" cy="1219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0970" name="Line 9"/>
          <p:cNvSpPr>
            <a:spLocks noChangeShapeType="1"/>
          </p:cNvSpPr>
          <p:nvPr/>
        </p:nvSpPr>
        <p:spPr bwMode="auto">
          <a:xfrm flipV="1">
            <a:off x="5867400" y="3505200"/>
            <a:ext cx="914400" cy="12954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0971" name="Line 10"/>
          <p:cNvSpPr>
            <a:spLocks noChangeShapeType="1"/>
          </p:cNvSpPr>
          <p:nvPr/>
        </p:nvSpPr>
        <p:spPr bwMode="auto">
          <a:xfrm flipH="1" flipV="1">
            <a:off x="4267200" y="3352800"/>
            <a:ext cx="990600" cy="12954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0972" name="Line 11"/>
          <p:cNvSpPr>
            <a:spLocks noChangeShapeType="1"/>
          </p:cNvSpPr>
          <p:nvPr/>
        </p:nvSpPr>
        <p:spPr bwMode="auto">
          <a:xfrm>
            <a:off x="3962400" y="3505200"/>
            <a:ext cx="1066800" cy="13716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0973" name="Arc 15"/>
          <p:cNvSpPr>
            <a:spLocks/>
          </p:cNvSpPr>
          <p:nvPr/>
        </p:nvSpPr>
        <p:spPr bwMode="auto">
          <a:xfrm>
            <a:off x="7315200" y="2863334"/>
            <a:ext cx="546100" cy="369332"/>
          </a:xfrm>
          <a:custGeom>
            <a:avLst/>
            <a:gdLst>
              <a:gd name="T0" fmla="*/ 12741 w 22116"/>
              <a:gd name="T1" fmla="*/ 0 h 43200"/>
              <a:gd name="T2" fmla="*/ 0 w 22116"/>
              <a:gd name="T3" fmla="*/ 457137 h 43200"/>
              <a:gd name="T4" fmla="*/ 12741 w 22116"/>
              <a:gd name="T5" fmla="*/ 228600 h 43200"/>
              <a:gd name="T6" fmla="*/ 0 60000 65536"/>
              <a:gd name="T7" fmla="*/ 0 60000 65536"/>
              <a:gd name="T8" fmla="*/ 0 60000 65536"/>
            </a:gdLst>
            <a:ahLst/>
            <a:cxnLst>
              <a:cxn ang="T6">
                <a:pos x="T0" y="T1"/>
              </a:cxn>
              <a:cxn ang="T7">
                <a:pos x="T2" y="T3"/>
              </a:cxn>
              <a:cxn ang="T8">
                <a:pos x="T4" y="T5"/>
              </a:cxn>
            </a:cxnLst>
            <a:rect l="0" t="0" r="r" b="b"/>
            <a:pathLst>
              <a:path w="22116" h="43200" fill="none" extrusionOk="0">
                <a:moveTo>
                  <a:pt x="516" y="0"/>
                </a:moveTo>
                <a:cubicBezTo>
                  <a:pt x="12445" y="0"/>
                  <a:pt x="22116" y="9670"/>
                  <a:pt x="22116" y="21600"/>
                </a:cubicBezTo>
                <a:cubicBezTo>
                  <a:pt x="22116" y="33529"/>
                  <a:pt x="12445" y="43200"/>
                  <a:pt x="516" y="43200"/>
                </a:cubicBezTo>
                <a:cubicBezTo>
                  <a:pt x="343" y="43199"/>
                  <a:pt x="171" y="43197"/>
                  <a:pt x="0" y="43193"/>
                </a:cubicBezTo>
              </a:path>
              <a:path w="22116" h="43200" stroke="0" extrusionOk="0">
                <a:moveTo>
                  <a:pt x="516" y="0"/>
                </a:moveTo>
                <a:cubicBezTo>
                  <a:pt x="12445" y="0"/>
                  <a:pt x="22116" y="9670"/>
                  <a:pt x="22116" y="21600"/>
                </a:cubicBezTo>
                <a:cubicBezTo>
                  <a:pt x="22116" y="33529"/>
                  <a:pt x="12445" y="43200"/>
                  <a:pt x="516" y="43200"/>
                </a:cubicBezTo>
                <a:cubicBezTo>
                  <a:pt x="343" y="43199"/>
                  <a:pt x="171" y="43197"/>
                  <a:pt x="0" y="43193"/>
                </a:cubicBezTo>
                <a:lnTo>
                  <a:pt x="516" y="21600"/>
                </a:lnTo>
                <a:lnTo>
                  <a:pt x="516" y="0"/>
                </a:lnTo>
                <a:close/>
              </a:path>
            </a:pathLst>
          </a:custGeom>
          <a:noFill/>
          <a:ln w="9525">
            <a:solidFill>
              <a:srgbClr val="FFFF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40974" name="Arc 16"/>
          <p:cNvSpPr>
            <a:spLocks/>
          </p:cNvSpPr>
          <p:nvPr/>
        </p:nvSpPr>
        <p:spPr bwMode="auto">
          <a:xfrm flipH="1">
            <a:off x="2971800" y="2863334"/>
            <a:ext cx="546100" cy="369332"/>
          </a:xfrm>
          <a:custGeom>
            <a:avLst/>
            <a:gdLst>
              <a:gd name="T0" fmla="*/ 12741 w 22116"/>
              <a:gd name="T1" fmla="*/ 0 h 43200"/>
              <a:gd name="T2" fmla="*/ 0 w 22116"/>
              <a:gd name="T3" fmla="*/ 457137 h 43200"/>
              <a:gd name="T4" fmla="*/ 12741 w 22116"/>
              <a:gd name="T5" fmla="*/ 228600 h 43200"/>
              <a:gd name="T6" fmla="*/ 0 60000 65536"/>
              <a:gd name="T7" fmla="*/ 0 60000 65536"/>
              <a:gd name="T8" fmla="*/ 0 60000 65536"/>
            </a:gdLst>
            <a:ahLst/>
            <a:cxnLst>
              <a:cxn ang="T6">
                <a:pos x="T0" y="T1"/>
              </a:cxn>
              <a:cxn ang="T7">
                <a:pos x="T2" y="T3"/>
              </a:cxn>
              <a:cxn ang="T8">
                <a:pos x="T4" y="T5"/>
              </a:cxn>
            </a:cxnLst>
            <a:rect l="0" t="0" r="r" b="b"/>
            <a:pathLst>
              <a:path w="22116" h="43200" fill="none" extrusionOk="0">
                <a:moveTo>
                  <a:pt x="516" y="0"/>
                </a:moveTo>
                <a:cubicBezTo>
                  <a:pt x="12445" y="0"/>
                  <a:pt x="22116" y="9670"/>
                  <a:pt x="22116" y="21600"/>
                </a:cubicBezTo>
                <a:cubicBezTo>
                  <a:pt x="22116" y="33529"/>
                  <a:pt x="12445" y="43200"/>
                  <a:pt x="516" y="43200"/>
                </a:cubicBezTo>
                <a:cubicBezTo>
                  <a:pt x="343" y="43199"/>
                  <a:pt x="171" y="43197"/>
                  <a:pt x="0" y="43193"/>
                </a:cubicBezTo>
              </a:path>
              <a:path w="22116" h="43200" stroke="0" extrusionOk="0">
                <a:moveTo>
                  <a:pt x="516" y="0"/>
                </a:moveTo>
                <a:cubicBezTo>
                  <a:pt x="12445" y="0"/>
                  <a:pt x="22116" y="9670"/>
                  <a:pt x="22116" y="21600"/>
                </a:cubicBezTo>
                <a:cubicBezTo>
                  <a:pt x="22116" y="33529"/>
                  <a:pt x="12445" y="43200"/>
                  <a:pt x="516" y="43200"/>
                </a:cubicBezTo>
                <a:cubicBezTo>
                  <a:pt x="343" y="43199"/>
                  <a:pt x="171" y="43197"/>
                  <a:pt x="0" y="43193"/>
                </a:cubicBezTo>
                <a:lnTo>
                  <a:pt x="516" y="21600"/>
                </a:lnTo>
                <a:lnTo>
                  <a:pt x="516" y="0"/>
                </a:lnTo>
                <a:close/>
              </a:path>
            </a:pathLst>
          </a:custGeom>
          <a:noFill/>
          <a:ln w="9525">
            <a:solidFill>
              <a:srgbClr val="FFFF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40975" name="Arc 17"/>
          <p:cNvSpPr>
            <a:spLocks/>
          </p:cNvSpPr>
          <p:nvPr/>
        </p:nvSpPr>
        <p:spPr bwMode="auto">
          <a:xfrm rot="5400000">
            <a:off x="5213350" y="5422384"/>
            <a:ext cx="546100" cy="369332"/>
          </a:xfrm>
          <a:custGeom>
            <a:avLst/>
            <a:gdLst>
              <a:gd name="T0" fmla="*/ 12741 w 22116"/>
              <a:gd name="T1" fmla="*/ 0 h 43200"/>
              <a:gd name="T2" fmla="*/ 0 w 22116"/>
              <a:gd name="T3" fmla="*/ 457137 h 43200"/>
              <a:gd name="T4" fmla="*/ 12741 w 22116"/>
              <a:gd name="T5" fmla="*/ 228600 h 43200"/>
              <a:gd name="T6" fmla="*/ 0 60000 65536"/>
              <a:gd name="T7" fmla="*/ 0 60000 65536"/>
              <a:gd name="T8" fmla="*/ 0 60000 65536"/>
            </a:gdLst>
            <a:ahLst/>
            <a:cxnLst>
              <a:cxn ang="T6">
                <a:pos x="T0" y="T1"/>
              </a:cxn>
              <a:cxn ang="T7">
                <a:pos x="T2" y="T3"/>
              </a:cxn>
              <a:cxn ang="T8">
                <a:pos x="T4" y="T5"/>
              </a:cxn>
            </a:cxnLst>
            <a:rect l="0" t="0" r="r" b="b"/>
            <a:pathLst>
              <a:path w="22116" h="43200" fill="none" extrusionOk="0">
                <a:moveTo>
                  <a:pt x="516" y="0"/>
                </a:moveTo>
                <a:cubicBezTo>
                  <a:pt x="12445" y="0"/>
                  <a:pt x="22116" y="9670"/>
                  <a:pt x="22116" y="21600"/>
                </a:cubicBezTo>
                <a:cubicBezTo>
                  <a:pt x="22116" y="33529"/>
                  <a:pt x="12445" y="43200"/>
                  <a:pt x="516" y="43200"/>
                </a:cubicBezTo>
                <a:cubicBezTo>
                  <a:pt x="343" y="43199"/>
                  <a:pt x="171" y="43197"/>
                  <a:pt x="0" y="43193"/>
                </a:cubicBezTo>
              </a:path>
              <a:path w="22116" h="43200" stroke="0" extrusionOk="0">
                <a:moveTo>
                  <a:pt x="516" y="0"/>
                </a:moveTo>
                <a:cubicBezTo>
                  <a:pt x="12445" y="0"/>
                  <a:pt x="22116" y="9670"/>
                  <a:pt x="22116" y="21600"/>
                </a:cubicBezTo>
                <a:cubicBezTo>
                  <a:pt x="22116" y="33529"/>
                  <a:pt x="12445" y="43200"/>
                  <a:pt x="516" y="43200"/>
                </a:cubicBezTo>
                <a:cubicBezTo>
                  <a:pt x="343" y="43199"/>
                  <a:pt x="171" y="43197"/>
                  <a:pt x="0" y="43193"/>
                </a:cubicBezTo>
                <a:lnTo>
                  <a:pt x="516" y="21600"/>
                </a:lnTo>
                <a:lnTo>
                  <a:pt x="516" y="0"/>
                </a:lnTo>
                <a:close/>
              </a:path>
            </a:pathLst>
          </a:custGeom>
          <a:noFill/>
          <a:ln w="9525">
            <a:solidFill>
              <a:srgbClr val="FFFF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40976" name="Text Box 18"/>
          <p:cNvSpPr txBox="1">
            <a:spLocks noChangeArrowheads="1"/>
          </p:cNvSpPr>
          <p:nvPr/>
        </p:nvSpPr>
        <p:spPr bwMode="auto">
          <a:xfrm>
            <a:off x="3733800" y="289560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1</a:t>
            </a:r>
            <a:endParaRPr lang="en-GB" altLang="en-US"/>
          </a:p>
        </p:txBody>
      </p:sp>
      <p:sp>
        <p:nvSpPr>
          <p:cNvPr id="40977" name="Text Box 19"/>
          <p:cNvSpPr txBox="1">
            <a:spLocks noChangeArrowheads="1"/>
          </p:cNvSpPr>
          <p:nvPr/>
        </p:nvSpPr>
        <p:spPr bwMode="auto">
          <a:xfrm>
            <a:off x="6781800" y="289560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2</a:t>
            </a:r>
            <a:endParaRPr lang="en-GB" altLang="en-US"/>
          </a:p>
        </p:txBody>
      </p:sp>
      <p:sp>
        <p:nvSpPr>
          <p:cNvPr id="40978" name="Text Box 20"/>
          <p:cNvSpPr txBox="1">
            <a:spLocks noChangeArrowheads="1"/>
          </p:cNvSpPr>
          <p:nvPr/>
        </p:nvSpPr>
        <p:spPr bwMode="auto">
          <a:xfrm>
            <a:off x="5334000" y="480060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3</a:t>
            </a:r>
            <a:endParaRPr lang="en-GB" altLang="en-US"/>
          </a:p>
        </p:txBody>
      </p:sp>
      <p:sp>
        <p:nvSpPr>
          <p:cNvPr id="40979" name="Text Box 21"/>
          <p:cNvSpPr txBox="1">
            <a:spLocks noChangeArrowheads="1"/>
          </p:cNvSpPr>
          <p:nvPr/>
        </p:nvSpPr>
        <p:spPr bwMode="auto">
          <a:xfrm>
            <a:off x="5105400" y="24384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0.2</a:t>
            </a:r>
            <a:endParaRPr lang="en-GB" altLang="en-US" sz="1200"/>
          </a:p>
        </p:txBody>
      </p:sp>
      <p:sp>
        <p:nvSpPr>
          <p:cNvPr id="40980" name="Text Box 22"/>
          <p:cNvSpPr txBox="1">
            <a:spLocks noChangeArrowheads="1"/>
          </p:cNvSpPr>
          <p:nvPr/>
        </p:nvSpPr>
        <p:spPr bwMode="auto">
          <a:xfrm>
            <a:off x="5105400" y="33528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0.5</a:t>
            </a:r>
            <a:endParaRPr lang="en-GB" altLang="en-US" sz="1200"/>
          </a:p>
        </p:txBody>
      </p:sp>
      <p:sp>
        <p:nvSpPr>
          <p:cNvPr id="40981" name="Text Box 23"/>
          <p:cNvSpPr txBox="1">
            <a:spLocks noChangeArrowheads="1"/>
          </p:cNvSpPr>
          <p:nvPr/>
        </p:nvSpPr>
        <p:spPr bwMode="auto">
          <a:xfrm>
            <a:off x="5562600" y="37338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0.2</a:t>
            </a:r>
            <a:endParaRPr lang="en-GB" altLang="en-US" sz="1200"/>
          </a:p>
        </p:txBody>
      </p:sp>
      <p:sp>
        <p:nvSpPr>
          <p:cNvPr id="40982" name="Text Box 24"/>
          <p:cNvSpPr txBox="1">
            <a:spLocks noChangeArrowheads="1"/>
          </p:cNvSpPr>
          <p:nvPr/>
        </p:nvSpPr>
        <p:spPr bwMode="auto">
          <a:xfrm>
            <a:off x="6248400" y="39624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0.1</a:t>
            </a:r>
            <a:endParaRPr lang="en-GB" altLang="en-US" sz="1200"/>
          </a:p>
        </p:txBody>
      </p:sp>
      <p:sp>
        <p:nvSpPr>
          <p:cNvPr id="40983" name="Text Box 25"/>
          <p:cNvSpPr txBox="1">
            <a:spLocks noChangeArrowheads="1"/>
          </p:cNvSpPr>
          <p:nvPr/>
        </p:nvSpPr>
        <p:spPr bwMode="auto">
          <a:xfrm>
            <a:off x="7772400" y="28956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0.3</a:t>
            </a:r>
            <a:endParaRPr lang="en-GB" altLang="en-US" sz="1200"/>
          </a:p>
        </p:txBody>
      </p:sp>
      <p:sp>
        <p:nvSpPr>
          <p:cNvPr id="40984" name="Text Box 26"/>
          <p:cNvSpPr txBox="1">
            <a:spLocks noChangeArrowheads="1"/>
          </p:cNvSpPr>
          <p:nvPr/>
        </p:nvSpPr>
        <p:spPr bwMode="auto">
          <a:xfrm>
            <a:off x="2362200" y="28956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0.6</a:t>
            </a:r>
            <a:endParaRPr lang="en-GB" altLang="en-US" sz="1200"/>
          </a:p>
        </p:txBody>
      </p:sp>
      <p:sp>
        <p:nvSpPr>
          <p:cNvPr id="40985" name="Text Box 27"/>
          <p:cNvSpPr txBox="1">
            <a:spLocks noChangeArrowheads="1"/>
          </p:cNvSpPr>
          <p:nvPr/>
        </p:nvSpPr>
        <p:spPr bwMode="auto">
          <a:xfrm>
            <a:off x="5181600" y="59436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0.5</a:t>
            </a:r>
            <a:endParaRPr lang="en-GB" altLang="en-US" sz="1200"/>
          </a:p>
        </p:txBody>
      </p:sp>
      <p:sp>
        <p:nvSpPr>
          <p:cNvPr id="40986" name="Text Box 28"/>
          <p:cNvSpPr txBox="1">
            <a:spLocks noChangeArrowheads="1"/>
          </p:cNvSpPr>
          <p:nvPr/>
        </p:nvSpPr>
        <p:spPr bwMode="auto">
          <a:xfrm>
            <a:off x="4038600" y="40386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0.2</a:t>
            </a:r>
            <a:endParaRPr lang="en-GB" altLang="en-US" sz="1200"/>
          </a:p>
        </p:txBody>
      </p:sp>
      <p:sp>
        <p:nvSpPr>
          <p:cNvPr id="40987" name="Text Box 29"/>
          <p:cNvSpPr txBox="1">
            <a:spLocks noChangeArrowheads="1"/>
          </p:cNvSpPr>
          <p:nvPr/>
        </p:nvSpPr>
        <p:spPr bwMode="auto">
          <a:xfrm>
            <a:off x="4572000" y="38100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0.4</a:t>
            </a:r>
            <a:endParaRPr lang="en-GB" altLang="en-US" sz="1200"/>
          </a:p>
        </p:txBody>
      </p:sp>
      <p:sp>
        <p:nvSpPr>
          <p:cNvPr id="40988" name="Text Box 30"/>
          <p:cNvSpPr txBox="1">
            <a:spLocks noChangeArrowheads="1"/>
          </p:cNvSpPr>
          <p:nvPr/>
        </p:nvSpPr>
        <p:spPr bwMode="auto">
          <a:xfrm>
            <a:off x="2667000" y="4876801"/>
            <a:ext cx="152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P(up)</a:t>
            </a:r>
          </a:p>
          <a:p>
            <a:pPr algn="l" eaLnBrk="1" hangingPunct="1"/>
            <a:r>
              <a:rPr lang="de-DE" altLang="en-US" sz="1200"/>
              <a:t>P(down)	    = </a:t>
            </a:r>
          </a:p>
          <a:p>
            <a:pPr algn="l" eaLnBrk="1" hangingPunct="1"/>
            <a:r>
              <a:rPr lang="de-DE" altLang="en-US" sz="1200"/>
              <a:t>P(no-change)</a:t>
            </a:r>
            <a:endParaRPr lang="en-GB" altLang="en-US" sz="1200"/>
          </a:p>
        </p:txBody>
      </p:sp>
      <p:sp>
        <p:nvSpPr>
          <p:cNvPr id="40989" name="AutoShape 31"/>
          <p:cNvSpPr>
            <a:spLocks noChangeArrowheads="1"/>
          </p:cNvSpPr>
          <p:nvPr/>
        </p:nvSpPr>
        <p:spPr bwMode="auto">
          <a:xfrm>
            <a:off x="3022009" y="5156538"/>
            <a:ext cx="204383" cy="354925"/>
          </a:xfrm>
          <a:prstGeom prst="bracketPair">
            <a:avLst>
              <a:gd name="adj" fmla="val 16667"/>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0990" name="Text Box 32"/>
          <p:cNvSpPr txBox="1">
            <a:spLocks noChangeArrowheads="1"/>
          </p:cNvSpPr>
          <p:nvPr/>
        </p:nvSpPr>
        <p:spPr bwMode="auto">
          <a:xfrm>
            <a:off x="4191000" y="49530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0.3</a:t>
            </a:r>
          </a:p>
          <a:p>
            <a:pPr algn="l" eaLnBrk="1" hangingPunct="1"/>
            <a:r>
              <a:rPr lang="de-DE" altLang="en-US" sz="1200"/>
              <a:t>0.3</a:t>
            </a:r>
          </a:p>
          <a:p>
            <a:pPr algn="l" eaLnBrk="1" hangingPunct="1"/>
            <a:r>
              <a:rPr lang="de-DE" altLang="en-US" sz="1200"/>
              <a:t>0.4</a:t>
            </a:r>
            <a:endParaRPr lang="en-GB" altLang="en-US" sz="1200"/>
          </a:p>
        </p:txBody>
      </p:sp>
      <p:sp>
        <p:nvSpPr>
          <p:cNvPr id="40991" name="Text Box 33"/>
          <p:cNvSpPr txBox="1">
            <a:spLocks noChangeArrowheads="1"/>
          </p:cNvSpPr>
          <p:nvPr/>
        </p:nvSpPr>
        <p:spPr bwMode="auto">
          <a:xfrm>
            <a:off x="2895600" y="18288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0.7</a:t>
            </a:r>
          </a:p>
          <a:p>
            <a:pPr algn="l" eaLnBrk="1" hangingPunct="1"/>
            <a:r>
              <a:rPr lang="de-DE" altLang="en-US" sz="1200"/>
              <a:t>0.1</a:t>
            </a:r>
          </a:p>
          <a:p>
            <a:pPr algn="l" eaLnBrk="1" hangingPunct="1"/>
            <a:r>
              <a:rPr lang="de-DE" altLang="en-US" sz="1200"/>
              <a:t>0.2</a:t>
            </a:r>
            <a:endParaRPr lang="en-GB" altLang="en-US" sz="1200"/>
          </a:p>
        </p:txBody>
      </p:sp>
      <p:sp>
        <p:nvSpPr>
          <p:cNvPr id="40992" name="Text Box 34"/>
          <p:cNvSpPr txBox="1">
            <a:spLocks noChangeArrowheads="1"/>
          </p:cNvSpPr>
          <p:nvPr/>
        </p:nvSpPr>
        <p:spPr bwMode="auto">
          <a:xfrm>
            <a:off x="7162800" y="18288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0.1</a:t>
            </a:r>
          </a:p>
          <a:p>
            <a:pPr algn="l" eaLnBrk="1" hangingPunct="1"/>
            <a:r>
              <a:rPr lang="de-DE" altLang="en-US" sz="1200"/>
              <a:t>0.6</a:t>
            </a:r>
          </a:p>
          <a:p>
            <a:pPr algn="l" eaLnBrk="1" hangingPunct="1"/>
            <a:r>
              <a:rPr lang="de-DE" altLang="en-US" sz="1200"/>
              <a:t>0.3</a:t>
            </a:r>
            <a:endParaRPr lang="en-GB" altLang="en-US" sz="1200"/>
          </a:p>
        </p:txBody>
      </p:sp>
      <p:sp>
        <p:nvSpPr>
          <p:cNvPr id="40993" name="AutoShape 35"/>
          <p:cNvSpPr>
            <a:spLocks noChangeArrowheads="1"/>
          </p:cNvSpPr>
          <p:nvPr/>
        </p:nvSpPr>
        <p:spPr bwMode="auto">
          <a:xfrm>
            <a:off x="7162800" y="2022515"/>
            <a:ext cx="381000" cy="374571"/>
          </a:xfrm>
          <a:prstGeom prst="bracketPair">
            <a:avLst>
              <a:gd name="adj" fmla="val 16667"/>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0994" name="AutoShape 36"/>
          <p:cNvSpPr>
            <a:spLocks noChangeArrowheads="1"/>
          </p:cNvSpPr>
          <p:nvPr/>
        </p:nvSpPr>
        <p:spPr bwMode="auto">
          <a:xfrm>
            <a:off x="2895600" y="2022515"/>
            <a:ext cx="381000" cy="374571"/>
          </a:xfrm>
          <a:prstGeom prst="bracketPair">
            <a:avLst>
              <a:gd name="adj" fmla="val 16667"/>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0995" name="AutoShape 37"/>
          <p:cNvSpPr>
            <a:spLocks noChangeArrowheads="1"/>
          </p:cNvSpPr>
          <p:nvPr/>
        </p:nvSpPr>
        <p:spPr bwMode="auto">
          <a:xfrm>
            <a:off x="4191000" y="5146715"/>
            <a:ext cx="381000" cy="374571"/>
          </a:xfrm>
          <a:prstGeom prst="bracketPair">
            <a:avLst>
              <a:gd name="adj" fmla="val 16667"/>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0996" name="Text Box 38"/>
          <p:cNvSpPr txBox="1">
            <a:spLocks noChangeArrowheads="1"/>
          </p:cNvSpPr>
          <p:nvPr/>
        </p:nvSpPr>
        <p:spPr bwMode="auto">
          <a:xfrm>
            <a:off x="7391400" y="4267201"/>
            <a:ext cx="2819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0.5</a:t>
            </a:r>
          </a:p>
          <a:p>
            <a:pPr algn="l" eaLnBrk="1" hangingPunct="1"/>
            <a:r>
              <a:rPr lang="de-DE" altLang="en-US" sz="1200"/>
              <a:t>0.2     = initial state probability</a:t>
            </a:r>
          </a:p>
          <a:p>
            <a:pPr algn="l" eaLnBrk="1" hangingPunct="1"/>
            <a:r>
              <a:rPr lang="de-DE" altLang="en-US" sz="1200"/>
              <a:t>0.3</a:t>
            </a:r>
            <a:endParaRPr lang="en-GB" altLang="en-US" sz="1200"/>
          </a:p>
        </p:txBody>
      </p:sp>
      <p:sp>
        <p:nvSpPr>
          <p:cNvPr id="40997" name="AutoShape 39"/>
          <p:cNvSpPr>
            <a:spLocks noChangeArrowheads="1"/>
          </p:cNvSpPr>
          <p:nvPr/>
        </p:nvSpPr>
        <p:spPr bwMode="auto">
          <a:xfrm>
            <a:off x="7391400" y="4460915"/>
            <a:ext cx="381000" cy="374571"/>
          </a:xfrm>
          <a:prstGeom prst="bracketPair">
            <a:avLst>
              <a:gd name="adj" fmla="val 16667"/>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0998" name="Text Box 40"/>
          <p:cNvSpPr txBox="1">
            <a:spLocks noChangeArrowheads="1"/>
          </p:cNvSpPr>
          <p:nvPr/>
        </p:nvSpPr>
        <p:spPr bwMode="auto">
          <a:xfrm>
            <a:off x="7239000" y="57150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0.6</a:t>
            </a:r>
          </a:p>
          <a:p>
            <a:pPr algn="l" eaLnBrk="1" hangingPunct="1"/>
            <a:r>
              <a:rPr lang="de-DE" altLang="en-US" sz="1200"/>
              <a:t>0.5</a:t>
            </a:r>
          </a:p>
          <a:p>
            <a:pPr algn="l" eaLnBrk="1" hangingPunct="1"/>
            <a:r>
              <a:rPr lang="de-DE" altLang="en-US" sz="1200"/>
              <a:t>0.4</a:t>
            </a:r>
            <a:endParaRPr lang="en-GB" altLang="en-US" sz="1200"/>
          </a:p>
        </p:txBody>
      </p:sp>
      <p:sp>
        <p:nvSpPr>
          <p:cNvPr id="40999" name="Text Box 41"/>
          <p:cNvSpPr txBox="1">
            <a:spLocks noChangeArrowheads="1"/>
          </p:cNvSpPr>
          <p:nvPr/>
        </p:nvSpPr>
        <p:spPr bwMode="auto">
          <a:xfrm>
            <a:off x="7620000" y="57150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0.2</a:t>
            </a:r>
          </a:p>
          <a:p>
            <a:pPr algn="l" eaLnBrk="1" hangingPunct="1"/>
            <a:r>
              <a:rPr lang="de-DE" altLang="en-US" sz="1200"/>
              <a:t>0.3</a:t>
            </a:r>
          </a:p>
          <a:p>
            <a:pPr algn="l" eaLnBrk="1" hangingPunct="1"/>
            <a:r>
              <a:rPr lang="de-DE" altLang="en-US" sz="1200"/>
              <a:t>0.1</a:t>
            </a:r>
            <a:endParaRPr lang="en-GB" altLang="en-US" sz="1200"/>
          </a:p>
        </p:txBody>
      </p:sp>
      <p:sp>
        <p:nvSpPr>
          <p:cNvPr id="41000" name="Text Box 42"/>
          <p:cNvSpPr txBox="1">
            <a:spLocks noChangeArrowheads="1"/>
          </p:cNvSpPr>
          <p:nvPr/>
        </p:nvSpPr>
        <p:spPr bwMode="auto">
          <a:xfrm>
            <a:off x="8001000" y="5715001"/>
            <a:ext cx="2057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0.2</a:t>
            </a:r>
          </a:p>
          <a:p>
            <a:pPr algn="l" eaLnBrk="1" hangingPunct="1"/>
            <a:r>
              <a:rPr lang="de-DE" altLang="en-US" sz="1200"/>
              <a:t>0.2      transition matrix</a:t>
            </a:r>
          </a:p>
          <a:p>
            <a:pPr algn="l" eaLnBrk="1" hangingPunct="1"/>
            <a:r>
              <a:rPr lang="de-DE" altLang="en-US" sz="1200"/>
              <a:t>0.5</a:t>
            </a:r>
            <a:endParaRPr lang="en-GB" altLang="en-US" sz="1200"/>
          </a:p>
        </p:txBody>
      </p:sp>
      <p:sp>
        <p:nvSpPr>
          <p:cNvPr id="41001" name="AutoShape 43"/>
          <p:cNvSpPr>
            <a:spLocks noChangeArrowheads="1"/>
          </p:cNvSpPr>
          <p:nvPr/>
        </p:nvSpPr>
        <p:spPr bwMode="auto">
          <a:xfrm>
            <a:off x="7239000" y="5908715"/>
            <a:ext cx="1219200" cy="374571"/>
          </a:xfrm>
          <a:prstGeom prst="bracketPair">
            <a:avLst>
              <a:gd name="adj" fmla="val 16667"/>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330583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04693" y="533400"/>
            <a:ext cx="9134707" cy="609600"/>
          </a:xfrm>
        </p:spPr>
        <p:txBody>
          <a:bodyPr>
            <a:noAutofit/>
          </a:bodyPr>
          <a:lstStyle/>
          <a:p>
            <a:pPr eaLnBrk="1" hangingPunct="1"/>
            <a:r>
              <a:rPr lang="de-DE" altLang="en-US" sz="3600" smtClean="0"/>
              <a:t>Calculate </a:t>
            </a:r>
            <a:r>
              <a:rPr lang="de-DE" altLang="en-US" sz="3200" smtClean="0"/>
              <a:t>Probability ( observation | model </a:t>
            </a:r>
            <a:r>
              <a:rPr lang="de-DE" altLang="en-US" sz="3600" smtClean="0"/>
              <a:t>)</a:t>
            </a:r>
            <a:endParaRPr lang="en-GB" altLang="en-US" sz="3600" smtClean="0"/>
          </a:p>
        </p:txBody>
      </p:sp>
      <p:sp>
        <p:nvSpPr>
          <p:cNvPr id="4198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2D270E1B-2F83-4797-BE69-8C93017FDD31}" type="slidenum">
              <a:rPr lang="en-GB" altLang="en-US" sz="1400">
                <a:latin typeface="Arial" panose="020B0604020202020204" pitchFamily="34" charset="0"/>
              </a:rPr>
              <a:pPr algn="r">
                <a:spcBef>
                  <a:spcPct val="0"/>
                </a:spcBef>
              </a:pPr>
              <a:t>38</a:t>
            </a:fld>
            <a:endParaRPr lang="en-GB" altLang="en-US" sz="1400">
              <a:latin typeface="Arial" panose="020B0604020202020204" pitchFamily="34" charset="0"/>
            </a:endParaRPr>
          </a:p>
        </p:txBody>
      </p:sp>
      <p:sp>
        <p:nvSpPr>
          <p:cNvPr id="41988" name="Text Box 3"/>
          <p:cNvSpPr txBox="1">
            <a:spLocks noChangeArrowheads="1"/>
          </p:cNvSpPr>
          <p:nvPr/>
        </p:nvSpPr>
        <p:spPr bwMode="auto">
          <a:xfrm>
            <a:off x="2514600" y="19812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Trellis:</a:t>
            </a:r>
            <a:endParaRPr lang="en-GB" altLang="en-US"/>
          </a:p>
        </p:txBody>
      </p:sp>
      <p:sp>
        <p:nvSpPr>
          <p:cNvPr id="41989" name="Oval 5"/>
          <p:cNvSpPr>
            <a:spLocks noChangeArrowheads="1"/>
          </p:cNvSpPr>
          <p:nvPr/>
        </p:nvSpPr>
        <p:spPr bwMode="auto">
          <a:xfrm>
            <a:off x="3908717" y="26194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1990" name="Oval 6"/>
          <p:cNvSpPr>
            <a:spLocks noChangeArrowheads="1"/>
          </p:cNvSpPr>
          <p:nvPr/>
        </p:nvSpPr>
        <p:spPr bwMode="auto">
          <a:xfrm>
            <a:off x="3908717" y="50578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1991" name="Oval 7"/>
          <p:cNvSpPr>
            <a:spLocks noChangeArrowheads="1"/>
          </p:cNvSpPr>
          <p:nvPr/>
        </p:nvSpPr>
        <p:spPr bwMode="auto">
          <a:xfrm>
            <a:off x="3908717" y="38386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1992" name="Text Box 17"/>
          <p:cNvSpPr txBox="1">
            <a:spLocks noChangeArrowheads="1"/>
          </p:cNvSpPr>
          <p:nvPr/>
        </p:nvSpPr>
        <p:spPr bwMode="auto">
          <a:xfrm>
            <a:off x="3048000" y="27432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0.5 </a:t>
            </a:r>
            <a:endParaRPr lang="en-GB" altLang="en-US" sz="1200"/>
          </a:p>
        </p:txBody>
      </p:sp>
      <p:sp>
        <p:nvSpPr>
          <p:cNvPr id="41993" name="Text Box 18"/>
          <p:cNvSpPr txBox="1">
            <a:spLocks noChangeArrowheads="1"/>
          </p:cNvSpPr>
          <p:nvPr/>
        </p:nvSpPr>
        <p:spPr bwMode="auto">
          <a:xfrm>
            <a:off x="3124200" y="5181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0.3</a:t>
            </a:r>
            <a:endParaRPr lang="en-GB" altLang="en-US" sz="1200"/>
          </a:p>
        </p:txBody>
      </p:sp>
      <p:sp>
        <p:nvSpPr>
          <p:cNvPr id="41994" name="Text Box 19"/>
          <p:cNvSpPr txBox="1">
            <a:spLocks noChangeArrowheads="1"/>
          </p:cNvSpPr>
          <p:nvPr/>
        </p:nvSpPr>
        <p:spPr bwMode="auto">
          <a:xfrm>
            <a:off x="3124200" y="3962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0.2</a:t>
            </a:r>
            <a:endParaRPr lang="en-GB" altLang="en-US" sz="1200"/>
          </a:p>
        </p:txBody>
      </p:sp>
      <p:sp>
        <p:nvSpPr>
          <p:cNvPr id="41995" name="Text Box 29"/>
          <p:cNvSpPr txBox="1">
            <a:spLocks noChangeArrowheads="1"/>
          </p:cNvSpPr>
          <p:nvPr/>
        </p:nvSpPr>
        <p:spPr bwMode="auto">
          <a:xfrm>
            <a:off x="1676400" y="4876801"/>
            <a:ext cx="1143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P(up)</a:t>
            </a:r>
          </a:p>
          <a:p>
            <a:pPr algn="l" eaLnBrk="1" hangingPunct="1"/>
            <a:r>
              <a:rPr lang="de-DE" altLang="en-US" sz="1200"/>
              <a:t>P(down)	      </a:t>
            </a:r>
          </a:p>
          <a:p>
            <a:pPr algn="l" eaLnBrk="1" hangingPunct="1"/>
            <a:r>
              <a:rPr lang="de-DE" altLang="en-US" sz="1200"/>
              <a:t>P(no-change)</a:t>
            </a:r>
            <a:endParaRPr lang="en-GB" altLang="en-US" sz="1200"/>
          </a:p>
        </p:txBody>
      </p:sp>
      <p:sp>
        <p:nvSpPr>
          <p:cNvPr id="41996" name="Text Box 31"/>
          <p:cNvSpPr txBox="1">
            <a:spLocks noChangeArrowheads="1"/>
          </p:cNvSpPr>
          <p:nvPr/>
        </p:nvSpPr>
        <p:spPr bwMode="auto">
          <a:xfrm>
            <a:off x="2667000" y="48768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0.3</a:t>
            </a:r>
          </a:p>
          <a:p>
            <a:pPr algn="l" eaLnBrk="1" hangingPunct="1"/>
            <a:r>
              <a:rPr lang="de-DE" altLang="en-US" sz="1200"/>
              <a:t>0.3</a:t>
            </a:r>
          </a:p>
          <a:p>
            <a:pPr algn="l" eaLnBrk="1" hangingPunct="1"/>
            <a:r>
              <a:rPr lang="de-DE" altLang="en-US" sz="1200"/>
              <a:t>0.4</a:t>
            </a:r>
            <a:endParaRPr lang="en-GB" altLang="en-US" sz="1200"/>
          </a:p>
        </p:txBody>
      </p:sp>
      <p:sp>
        <p:nvSpPr>
          <p:cNvPr id="41997" name="Text Box 32"/>
          <p:cNvSpPr txBox="1">
            <a:spLocks noChangeArrowheads="1"/>
          </p:cNvSpPr>
          <p:nvPr/>
        </p:nvSpPr>
        <p:spPr bwMode="auto">
          <a:xfrm>
            <a:off x="2667000" y="25146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0.7</a:t>
            </a:r>
          </a:p>
          <a:p>
            <a:pPr algn="l" eaLnBrk="1" hangingPunct="1"/>
            <a:r>
              <a:rPr lang="de-DE" altLang="en-US" sz="1200"/>
              <a:t>0.1</a:t>
            </a:r>
          </a:p>
          <a:p>
            <a:pPr algn="l" eaLnBrk="1" hangingPunct="1"/>
            <a:r>
              <a:rPr lang="de-DE" altLang="en-US" sz="1200"/>
              <a:t>0.2</a:t>
            </a:r>
            <a:endParaRPr lang="en-GB" altLang="en-US" sz="1200"/>
          </a:p>
        </p:txBody>
      </p:sp>
      <p:sp>
        <p:nvSpPr>
          <p:cNvPr id="41998" name="Text Box 33"/>
          <p:cNvSpPr txBox="1">
            <a:spLocks noChangeArrowheads="1"/>
          </p:cNvSpPr>
          <p:nvPr/>
        </p:nvSpPr>
        <p:spPr bwMode="auto">
          <a:xfrm>
            <a:off x="2667000" y="36576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0.1</a:t>
            </a:r>
          </a:p>
          <a:p>
            <a:pPr algn="l" eaLnBrk="1" hangingPunct="1"/>
            <a:r>
              <a:rPr lang="de-DE" altLang="en-US" sz="1200"/>
              <a:t>0.6</a:t>
            </a:r>
          </a:p>
          <a:p>
            <a:pPr algn="l" eaLnBrk="1" hangingPunct="1"/>
            <a:r>
              <a:rPr lang="de-DE" altLang="en-US" sz="1200"/>
              <a:t>0.3</a:t>
            </a:r>
            <a:endParaRPr lang="en-GB" altLang="en-US" sz="1200"/>
          </a:p>
        </p:txBody>
      </p:sp>
      <p:sp>
        <p:nvSpPr>
          <p:cNvPr id="41999" name="AutoShape 34"/>
          <p:cNvSpPr>
            <a:spLocks noChangeArrowheads="1"/>
          </p:cNvSpPr>
          <p:nvPr/>
        </p:nvSpPr>
        <p:spPr bwMode="auto">
          <a:xfrm>
            <a:off x="2667000" y="3927515"/>
            <a:ext cx="381000" cy="374571"/>
          </a:xfrm>
          <a:prstGeom prst="bracketPair">
            <a:avLst>
              <a:gd name="adj" fmla="val 16667"/>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2000" name="AutoShape 35"/>
          <p:cNvSpPr>
            <a:spLocks noChangeArrowheads="1"/>
          </p:cNvSpPr>
          <p:nvPr/>
        </p:nvSpPr>
        <p:spPr bwMode="auto">
          <a:xfrm>
            <a:off x="2667000" y="2708315"/>
            <a:ext cx="381000" cy="374571"/>
          </a:xfrm>
          <a:prstGeom prst="bracketPair">
            <a:avLst>
              <a:gd name="adj" fmla="val 16667"/>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2001" name="AutoShape 36"/>
          <p:cNvSpPr>
            <a:spLocks noChangeArrowheads="1"/>
          </p:cNvSpPr>
          <p:nvPr/>
        </p:nvSpPr>
        <p:spPr bwMode="auto">
          <a:xfrm>
            <a:off x="2667000" y="5070515"/>
            <a:ext cx="381000" cy="374571"/>
          </a:xfrm>
          <a:prstGeom prst="bracketPair">
            <a:avLst>
              <a:gd name="adj" fmla="val 16667"/>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2002" name="Oval 40"/>
          <p:cNvSpPr>
            <a:spLocks noChangeArrowheads="1"/>
          </p:cNvSpPr>
          <p:nvPr/>
        </p:nvSpPr>
        <p:spPr bwMode="auto">
          <a:xfrm>
            <a:off x="6194717" y="26194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2003" name="Oval 41"/>
          <p:cNvSpPr>
            <a:spLocks noChangeArrowheads="1"/>
          </p:cNvSpPr>
          <p:nvPr/>
        </p:nvSpPr>
        <p:spPr bwMode="auto">
          <a:xfrm>
            <a:off x="6194717" y="50578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2004" name="Oval 42"/>
          <p:cNvSpPr>
            <a:spLocks noChangeArrowheads="1"/>
          </p:cNvSpPr>
          <p:nvPr/>
        </p:nvSpPr>
        <p:spPr bwMode="auto">
          <a:xfrm>
            <a:off x="6194717" y="38386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2005" name="Text Box 43"/>
          <p:cNvSpPr txBox="1">
            <a:spLocks noChangeArrowheads="1"/>
          </p:cNvSpPr>
          <p:nvPr/>
        </p:nvSpPr>
        <p:spPr bwMode="auto">
          <a:xfrm>
            <a:off x="6019800" y="27432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0.179 </a:t>
            </a:r>
            <a:endParaRPr lang="en-GB" altLang="en-US" sz="1200"/>
          </a:p>
        </p:txBody>
      </p:sp>
      <p:sp>
        <p:nvSpPr>
          <p:cNvPr id="42006" name="Text Box 44"/>
          <p:cNvSpPr txBox="1">
            <a:spLocks noChangeArrowheads="1"/>
          </p:cNvSpPr>
          <p:nvPr/>
        </p:nvSpPr>
        <p:spPr bwMode="auto">
          <a:xfrm>
            <a:off x="6019800" y="51816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0.036</a:t>
            </a:r>
            <a:endParaRPr lang="en-GB" altLang="en-US" sz="1200"/>
          </a:p>
        </p:txBody>
      </p:sp>
      <p:sp>
        <p:nvSpPr>
          <p:cNvPr id="42007" name="Text Box 45"/>
          <p:cNvSpPr txBox="1">
            <a:spLocks noChangeArrowheads="1"/>
          </p:cNvSpPr>
          <p:nvPr/>
        </p:nvSpPr>
        <p:spPr bwMode="auto">
          <a:xfrm>
            <a:off x="6019800" y="39624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0.008</a:t>
            </a:r>
            <a:endParaRPr lang="en-GB" altLang="en-US" sz="1200"/>
          </a:p>
        </p:txBody>
      </p:sp>
      <p:sp>
        <p:nvSpPr>
          <p:cNvPr id="42008" name="Line 52"/>
          <p:cNvSpPr>
            <a:spLocks noChangeShapeType="1"/>
          </p:cNvSpPr>
          <p:nvPr/>
        </p:nvSpPr>
        <p:spPr bwMode="auto">
          <a:xfrm>
            <a:off x="4495800" y="2819400"/>
            <a:ext cx="13716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2009" name="Line 53"/>
          <p:cNvSpPr>
            <a:spLocks noChangeShapeType="1"/>
          </p:cNvSpPr>
          <p:nvPr/>
        </p:nvSpPr>
        <p:spPr bwMode="auto">
          <a:xfrm>
            <a:off x="6781800" y="2819400"/>
            <a:ext cx="13716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2010" name="Oval 54"/>
          <p:cNvSpPr>
            <a:spLocks noChangeArrowheads="1"/>
          </p:cNvSpPr>
          <p:nvPr/>
        </p:nvSpPr>
        <p:spPr bwMode="auto">
          <a:xfrm>
            <a:off x="8480717" y="26194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2011" name="Oval 55"/>
          <p:cNvSpPr>
            <a:spLocks noChangeArrowheads="1"/>
          </p:cNvSpPr>
          <p:nvPr/>
        </p:nvSpPr>
        <p:spPr bwMode="auto">
          <a:xfrm>
            <a:off x="8480717" y="50578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2012" name="Oval 56"/>
          <p:cNvSpPr>
            <a:spLocks noChangeArrowheads="1"/>
          </p:cNvSpPr>
          <p:nvPr/>
        </p:nvSpPr>
        <p:spPr bwMode="auto">
          <a:xfrm>
            <a:off x="8480717" y="38386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2013" name="Text Box 60"/>
          <p:cNvSpPr txBox="1">
            <a:spLocks noChangeArrowheads="1"/>
          </p:cNvSpPr>
          <p:nvPr/>
        </p:nvSpPr>
        <p:spPr bwMode="auto">
          <a:xfrm>
            <a:off x="4419600" y="1828800"/>
            <a:ext cx="3048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Probability, UP, UP, UP, ***</a:t>
            </a:r>
            <a:endParaRPr lang="en-GB" altLang="en-US"/>
          </a:p>
        </p:txBody>
      </p:sp>
      <p:sp>
        <p:nvSpPr>
          <p:cNvPr id="42014" name="Text Box 61"/>
          <p:cNvSpPr txBox="1">
            <a:spLocks noChangeArrowheads="1"/>
          </p:cNvSpPr>
          <p:nvPr/>
        </p:nvSpPr>
        <p:spPr bwMode="auto">
          <a:xfrm>
            <a:off x="3733800" y="27432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0.35 </a:t>
            </a:r>
            <a:endParaRPr lang="en-GB" altLang="en-US" sz="1200"/>
          </a:p>
        </p:txBody>
      </p:sp>
      <p:sp>
        <p:nvSpPr>
          <p:cNvPr id="42015" name="Text Box 62"/>
          <p:cNvSpPr txBox="1">
            <a:spLocks noChangeArrowheads="1"/>
          </p:cNvSpPr>
          <p:nvPr/>
        </p:nvSpPr>
        <p:spPr bwMode="auto">
          <a:xfrm>
            <a:off x="3810000" y="3962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0.02</a:t>
            </a:r>
            <a:endParaRPr lang="en-GB" altLang="en-US" sz="1200"/>
          </a:p>
        </p:txBody>
      </p:sp>
      <p:sp>
        <p:nvSpPr>
          <p:cNvPr id="42016" name="Text Box 63"/>
          <p:cNvSpPr txBox="1">
            <a:spLocks noChangeArrowheads="1"/>
          </p:cNvSpPr>
          <p:nvPr/>
        </p:nvSpPr>
        <p:spPr bwMode="auto">
          <a:xfrm>
            <a:off x="3810000" y="5181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0.09</a:t>
            </a:r>
            <a:endParaRPr lang="en-GB" altLang="en-US" sz="1200"/>
          </a:p>
        </p:txBody>
      </p:sp>
      <p:sp>
        <p:nvSpPr>
          <p:cNvPr id="42017" name="Line 64"/>
          <p:cNvSpPr>
            <a:spLocks noChangeShapeType="1"/>
          </p:cNvSpPr>
          <p:nvPr/>
        </p:nvSpPr>
        <p:spPr bwMode="auto">
          <a:xfrm flipV="1">
            <a:off x="4495800" y="3048000"/>
            <a:ext cx="1447800" cy="9144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2018" name="Line 65"/>
          <p:cNvSpPr>
            <a:spLocks noChangeShapeType="1"/>
          </p:cNvSpPr>
          <p:nvPr/>
        </p:nvSpPr>
        <p:spPr bwMode="auto">
          <a:xfrm flipV="1">
            <a:off x="4419600" y="3124200"/>
            <a:ext cx="1600200" cy="1981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2019" name="Text Box 66"/>
          <p:cNvSpPr txBox="1">
            <a:spLocks noChangeArrowheads="1"/>
          </p:cNvSpPr>
          <p:nvPr/>
        </p:nvSpPr>
        <p:spPr bwMode="auto">
          <a:xfrm>
            <a:off x="5562600" y="4572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0.35*0.2*0.3</a:t>
            </a:r>
            <a:endParaRPr lang="en-GB" altLang="en-US" sz="1200"/>
          </a:p>
        </p:txBody>
      </p:sp>
      <p:sp>
        <p:nvSpPr>
          <p:cNvPr id="42020" name="Text Box 67"/>
          <p:cNvSpPr txBox="1">
            <a:spLocks noChangeArrowheads="1"/>
          </p:cNvSpPr>
          <p:nvPr/>
        </p:nvSpPr>
        <p:spPr bwMode="auto">
          <a:xfrm>
            <a:off x="4876800" y="3048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0.02*0.5*0.7</a:t>
            </a:r>
            <a:endParaRPr lang="en-GB" altLang="en-US" sz="1200"/>
          </a:p>
        </p:txBody>
      </p:sp>
      <p:sp>
        <p:nvSpPr>
          <p:cNvPr id="42021" name="Text Box 68"/>
          <p:cNvSpPr txBox="1">
            <a:spLocks noChangeArrowheads="1"/>
          </p:cNvSpPr>
          <p:nvPr/>
        </p:nvSpPr>
        <p:spPr bwMode="auto">
          <a:xfrm>
            <a:off x="5334000" y="32766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0.09*0.4*0.7</a:t>
            </a:r>
            <a:endParaRPr lang="en-GB" altLang="en-US" sz="1200"/>
          </a:p>
        </p:txBody>
      </p:sp>
      <p:sp>
        <p:nvSpPr>
          <p:cNvPr id="42022" name="Line 69"/>
          <p:cNvSpPr>
            <a:spLocks noChangeShapeType="1"/>
          </p:cNvSpPr>
          <p:nvPr/>
        </p:nvSpPr>
        <p:spPr bwMode="auto">
          <a:xfrm>
            <a:off x="4495800" y="5334000"/>
            <a:ext cx="13716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2023" name="Line 70"/>
          <p:cNvSpPr>
            <a:spLocks noChangeShapeType="1"/>
          </p:cNvSpPr>
          <p:nvPr/>
        </p:nvSpPr>
        <p:spPr bwMode="auto">
          <a:xfrm>
            <a:off x="4495800" y="4191000"/>
            <a:ext cx="1447800" cy="9144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2024" name="Line 71"/>
          <p:cNvSpPr>
            <a:spLocks noChangeShapeType="1"/>
          </p:cNvSpPr>
          <p:nvPr/>
        </p:nvSpPr>
        <p:spPr bwMode="auto">
          <a:xfrm>
            <a:off x="4495800" y="3048000"/>
            <a:ext cx="1524000" cy="1981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2025" name="Text Box 72"/>
          <p:cNvSpPr txBox="1">
            <a:spLocks noChangeArrowheads="1"/>
          </p:cNvSpPr>
          <p:nvPr/>
        </p:nvSpPr>
        <p:spPr bwMode="auto">
          <a:xfrm>
            <a:off x="4724400" y="48006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0.02*0.2*0.3</a:t>
            </a:r>
            <a:endParaRPr lang="en-GB" altLang="en-US" sz="1200"/>
          </a:p>
        </p:txBody>
      </p:sp>
      <p:sp>
        <p:nvSpPr>
          <p:cNvPr id="42026" name="Text Box 73"/>
          <p:cNvSpPr txBox="1">
            <a:spLocks noChangeArrowheads="1"/>
          </p:cNvSpPr>
          <p:nvPr/>
        </p:nvSpPr>
        <p:spPr bwMode="auto">
          <a:xfrm>
            <a:off x="4800600" y="54102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0.09*0.5*0.3</a:t>
            </a:r>
            <a:endParaRPr lang="en-GB" altLang="en-US" sz="1200"/>
          </a:p>
        </p:txBody>
      </p:sp>
      <p:sp>
        <p:nvSpPr>
          <p:cNvPr id="42027" name="Line 74"/>
          <p:cNvSpPr>
            <a:spLocks noChangeShapeType="1"/>
          </p:cNvSpPr>
          <p:nvPr/>
        </p:nvSpPr>
        <p:spPr bwMode="auto">
          <a:xfrm flipV="1">
            <a:off x="4495800" y="5029200"/>
            <a:ext cx="228600" cy="1524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2028" name="Line 75"/>
          <p:cNvSpPr>
            <a:spLocks noChangeShapeType="1"/>
          </p:cNvSpPr>
          <p:nvPr/>
        </p:nvSpPr>
        <p:spPr bwMode="auto">
          <a:xfrm>
            <a:off x="4495800" y="4114800"/>
            <a:ext cx="1371600"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2029" name="Line 76"/>
          <p:cNvSpPr>
            <a:spLocks noChangeShapeType="1"/>
          </p:cNvSpPr>
          <p:nvPr/>
        </p:nvSpPr>
        <p:spPr bwMode="auto">
          <a:xfrm>
            <a:off x="4495800" y="3048000"/>
            <a:ext cx="1371600" cy="9144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2030" name="Text Box 77"/>
          <p:cNvSpPr txBox="1">
            <a:spLocks noChangeArrowheads="1"/>
          </p:cNvSpPr>
          <p:nvPr/>
        </p:nvSpPr>
        <p:spPr bwMode="auto">
          <a:xfrm>
            <a:off x="4572000" y="24384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0.35*0.6*0.7</a:t>
            </a:r>
            <a:endParaRPr lang="en-GB" altLang="en-US" sz="1200"/>
          </a:p>
        </p:txBody>
      </p:sp>
      <p:sp>
        <p:nvSpPr>
          <p:cNvPr id="42031" name="Text Box 78"/>
          <p:cNvSpPr txBox="1">
            <a:spLocks noChangeArrowheads="1"/>
          </p:cNvSpPr>
          <p:nvPr/>
        </p:nvSpPr>
        <p:spPr bwMode="auto">
          <a:xfrm>
            <a:off x="6858000" y="24384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0.179*0.6*0.7</a:t>
            </a:r>
            <a:endParaRPr lang="en-GB" altLang="en-US" sz="1200"/>
          </a:p>
        </p:txBody>
      </p:sp>
      <p:sp>
        <p:nvSpPr>
          <p:cNvPr id="42032" name="Line 79"/>
          <p:cNvSpPr>
            <a:spLocks noChangeShapeType="1"/>
          </p:cNvSpPr>
          <p:nvPr/>
        </p:nvSpPr>
        <p:spPr bwMode="auto">
          <a:xfrm flipV="1">
            <a:off x="6781800" y="3048000"/>
            <a:ext cx="1447800" cy="9144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2033" name="Text Box 80"/>
          <p:cNvSpPr txBox="1">
            <a:spLocks noChangeArrowheads="1"/>
          </p:cNvSpPr>
          <p:nvPr/>
        </p:nvSpPr>
        <p:spPr bwMode="auto">
          <a:xfrm>
            <a:off x="6781800" y="31242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0.008*0.5*0.7</a:t>
            </a:r>
            <a:endParaRPr lang="en-GB" altLang="en-US" sz="1200"/>
          </a:p>
        </p:txBody>
      </p:sp>
      <p:sp>
        <p:nvSpPr>
          <p:cNvPr id="42034" name="Line 81"/>
          <p:cNvSpPr>
            <a:spLocks noChangeShapeType="1"/>
          </p:cNvSpPr>
          <p:nvPr/>
        </p:nvSpPr>
        <p:spPr bwMode="auto">
          <a:xfrm flipV="1">
            <a:off x="6781800" y="3200400"/>
            <a:ext cx="1600200" cy="1981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2035" name="Text Box 82"/>
          <p:cNvSpPr txBox="1">
            <a:spLocks noChangeArrowheads="1"/>
          </p:cNvSpPr>
          <p:nvPr/>
        </p:nvSpPr>
        <p:spPr bwMode="auto">
          <a:xfrm>
            <a:off x="6858000" y="4191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0.036*0.4*0.7</a:t>
            </a:r>
            <a:endParaRPr lang="en-GB" altLang="en-US" sz="1200"/>
          </a:p>
        </p:txBody>
      </p:sp>
      <p:sp>
        <p:nvSpPr>
          <p:cNvPr id="42036" name="Text Box 84"/>
          <p:cNvSpPr txBox="1">
            <a:spLocks noChangeArrowheads="1"/>
          </p:cNvSpPr>
          <p:nvPr/>
        </p:nvSpPr>
        <p:spPr bwMode="auto">
          <a:xfrm>
            <a:off x="7620000" y="57912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0.6</a:t>
            </a:r>
          </a:p>
          <a:p>
            <a:pPr algn="l" eaLnBrk="1" hangingPunct="1"/>
            <a:r>
              <a:rPr lang="de-DE" altLang="en-US" sz="1200"/>
              <a:t>0.5</a:t>
            </a:r>
          </a:p>
          <a:p>
            <a:pPr algn="l" eaLnBrk="1" hangingPunct="1"/>
            <a:r>
              <a:rPr lang="de-DE" altLang="en-US" sz="1200"/>
              <a:t>0.4</a:t>
            </a:r>
            <a:endParaRPr lang="en-GB" altLang="en-US" sz="1200"/>
          </a:p>
        </p:txBody>
      </p:sp>
      <p:sp>
        <p:nvSpPr>
          <p:cNvPr id="42037" name="Text Box 85"/>
          <p:cNvSpPr txBox="1">
            <a:spLocks noChangeArrowheads="1"/>
          </p:cNvSpPr>
          <p:nvPr/>
        </p:nvSpPr>
        <p:spPr bwMode="auto">
          <a:xfrm>
            <a:off x="8001000" y="57912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0.2</a:t>
            </a:r>
          </a:p>
          <a:p>
            <a:pPr algn="l" eaLnBrk="1" hangingPunct="1"/>
            <a:r>
              <a:rPr lang="de-DE" altLang="en-US" sz="1200"/>
              <a:t>0.3</a:t>
            </a:r>
          </a:p>
          <a:p>
            <a:pPr algn="l" eaLnBrk="1" hangingPunct="1"/>
            <a:r>
              <a:rPr lang="de-DE" altLang="en-US" sz="1200"/>
              <a:t>0.1</a:t>
            </a:r>
            <a:endParaRPr lang="en-GB" altLang="en-US" sz="1200"/>
          </a:p>
        </p:txBody>
      </p:sp>
      <p:sp>
        <p:nvSpPr>
          <p:cNvPr id="42038" name="Text Box 86"/>
          <p:cNvSpPr txBox="1">
            <a:spLocks noChangeArrowheads="1"/>
          </p:cNvSpPr>
          <p:nvPr/>
        </p:nvSpPr>
        <p:spPr bwMode="auto">
          <a:xfrm>
            <a:off x="8382000" y="5791201"/>
            <a:ext cx="2057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0.2</a:t>
            </a:r>
          </a:p>
          <a:p>
            <a:pPr algn="l" eaLnBrk="1" hangingPunct="1"/>
            <a:r>
              <a:rPr lang="de-DE" altLang="en-US" sz="1200"/>
              <a:t>0.2      transition matrix</a:t>
            </a:r>
          </a:p>
          <a:p>
            <a:pPr algn="l" eaLnBrk="1" hangingPunct="1"/>
            <a:r>
              <a:rPr lang="de-DE" altLang="en-US" sz="1200"/>
              <a:t>0.5</a:t>
            </a:r>
            <a:endParaRPr lang="en-GB" altLang="en-US" sz="1200"/>
          </a:p>
        </p:txBody>
      </p:sp>
      <p:sp>
        <p:nvSpPr>
          <p:cNvPr id="42039" name="AutoShape 87"/>
          <p:cNvSpPr>
            <a:spLocks noChangeArrowheads="1"/>
          </p:cNvSpPr>
          <p:nvPr/>
        </p:nvSpPr>
        <p:spPr bwMode="auto">
          <a:xfrm>
            <a:off x="7620000" y="5984915"/>
            <a:ext cx="1219200" cy="374571"/>
          </a:xfrm>
          <a:prstGeom prst="bracketPair">
            <a:avLst>
              <a:gd name="adj" fmla="val 16667"/>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2040" name="Line 88"/>
          <p:cNvSpPr>
            <a:spLocks noChangeShapeType="1"/>
          </p:cNvSpPr>
          <p:nvPr/>
        </p:nvSpPr>
        <p:spPr bwMode="auto">
          <a:xfrm>
            <a:off x="5867400" y="5867400"/>
            <a:ext cx="1143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2041" name="Text Box 89"/>
          <p:cNvSpPr txBox="1">
            <a:spLocks noChangeArrowheads="1"/>
          </p:cNvSpPr>
          <p:nvPr/>
        </p:nvSpPr>
        <p:spPr bwMode="auto">
          <a:xfrm>
            <a:off x="6019800" y="59436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0.223</a:t>
            </a:r>
            <a:endParaRPr lang="en-GB" altLang="en-US" sz="1200"/>
          </a:p>
        </p:txBody>
      </p:sp>
      <p:sp>
        <p:nvSpPr>
          <p:cNvPr id="42042" name="Text Box 90"/>
          <p:cNvSpPr txBox="1">
            <a:spLocks noChangeArrowheads="1"/>
          </p:cNvSpPr>
          <p:nvPr/>
        </p:nvSpPr>
        <p:spPr bwMode="auto">
          <a:xfrm>
            <a:off x="3657600" y="59436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0.46</a:t>
            </a:r>
            <a:endParaRPr lang="en-GB" altLang="en-US" sz="1200"/>
          </a:p>
        </p:txBody>
      </p:sp>
      <p:sp>
        <p:nvSpPr>
          <p:cNvPr id="42043" name="Line 91"/>
          <p:cNvSpPr>
            <a:spLocks noChangeShapeType="1"/>
          </p:cNvSpPr>
          <p:nvPr/>
        </p:nvSpPr>
        <p:spPr bwMode="auto">
          <a:xfrm>
            <a:off x="3581400" y="5867400"/>
            <a:ext cx="1143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2044" name="Text Box 92"/>
          <p:cNvSpPr txBox="1">
            <a:spLocks noChangeArrowheads="1"/>
          </p:cNvSpPr>
          <p:nvPr/>
        </p:nvSpPr>
        <p:spPr bwMode="auto">
          <a:xfrm>
            <a:off x="3962400" y="6172200"/>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add probabilities !</a:t>
            </a:r>
            <a:endParaRPr lang="en-GB" altLang="en-US"/>
          </a:p>
        </p:txBody>
      </p:sp>
    </p:spTree>
    <p:extLst>
      <p:ext uri="{BB962C8B-B14F-4D97-AF65-F5344CB8AC3E}">
        <p14:creationId xmlns:p14="http://schemas.microsoft.com/office/powerpoint/2010/main" val="4207563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de-DE" altLang="en-US" smtClean="0"/>
              <a:t>Calculate </a:t>
            </a:r>
            <a:br>
              <a:rPr lang="de-DE" altLang="en-US" smtClean="0"/>
            </a:br>
            <a:r>
              <a:rPr lang="de-DE" altLang="en-US" smtClean="0"/>
              <a:t>Probability ( observation | model )</a:t>
            </a:r>
            <a:endParaRPr lang="en-US" altLang="en-US" smtClean="0"/>
          </a:p>
        </p:txBody>
      </p:sp>
      <p:sp>
        <p:nvSpPr>
          <p:cNvPr id="4301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06B4274C-990F-4056-A644-7519AFA05A22}" type="slidenum">
              <a:rPr lang="en-GB" altLang="en-US" sz="1400">
                <a:latin typeface="Arial" panose="020B0604020202020204" pitchFamily="34" charset="0"/>
              </a:rPr>
              <a:pPr algn="r">
                <a:spcBef>
                  <a:spcPct val="0"/>
                </a:spcBef>
              </a:pPr>
              <a:t>39</a:t>
            </a:fld>
            <a:endParaRPr lang="en-GB" altLang="en-US" sz="1400">
              <a:latin typeface="Arial" panose="020B0604020202020204" pitchFamily="34" charset="0"/>
            </a:endParaRPr>
          </a:p>
        </p:txBody>
      </p:sp>
      <p:sp>
        <p:nvSpPr>
          <p:cNvPr id="43012" name="Rectangle 7"/>
          <p:cNvSpPr>
            <a:spLocks noChangeArrowheads="1"/>
          </p:cNvSpPr>
          <p:nvPr/>
        </p:nvSpPr>
        <p:spPr bwMode="auto">
          <a:xfrm>
            <a:off x="2057400" y="2802523"/>
            <a:ext cx="7772400" cy="338554"/>
          </a:xfrm>
          <a:prstGeom prst="rect">
            <a:avLst/>
          </a:prstGeom>
          <a:solidFill>
            <a:schemeClr val="accent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3013" name="Text Box 3"/>
          <p:cNvSpPr txBox="1">
            <a:spLocks noChangeArrowheads="1"/>
          </p:cNvSpPr>
          <p:nvPr/>
        </p:nvSpPr>
        <p:spPr bwMode="auto">
          <a:xfrm>
            <a:off x="2286000" y="1981200"/>
            <a:ext cx="7696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2400">
                <a:solidFill>
                  <a:schemeClr val="bg2"/>
                </a:solidFill>
              </a:rPr>
              <a:t>Note:  The given algorithm calculates</a:t>
            </a:r>
          </a:p>
          <a:p>
            <a:pPr algn="l" eaLnBrk="1" hangingPunct="1"/>
            <a:endParaRPr lang="de-DE" altLang="en-US" sz="2400">
              <a:solidFill>
                <a:schemeClr val="bg2"/>
              </a:solidFill>
            </a:endParaRPr>
          </a:p>
          <a:p>
            <a:pPr algn="l" eaLnBrk="1" hangingPunct="1"/>
            <a:r>
              <a:rPr lang="de-DE" altLang="en-US" sz="2400"/>
              <a:t>	</a:t>
            </a:r>
            <a:endParaRPr lang="en-US" altLang="en-US" sz="2400"/>
          </a:p>
        </p:txBody>
      </p:sp>
      <p:graphicFrame>
        <p:nvGraphicFramePr>
          <p:cNvPr id="43014" name="Object 4"/>
          <p:cNvGraphicFramePr>
            <a:graphicFrameLocks noChangeAspect="1"/>
          </p:cNvGraphicFramePr>
          <p:nvPr/>
        </p:nvGraphicFramePr>
        <p:xfrm>
          <a:off x="6045200" y="3333750"/>
          <a:ext cx="101600" cy="190500"/>
        </p:xfrm>
        <a:graphic>
          <a:graphicData uri="http://schemas.openxmlformats.org/presentationml/2006/ole">
            <mc:AlternateContent xmlns:mc="http://schemas.openxmlformats.org/markup-compatibility/2006">
              <mc:Choice xmlns:v="urn:schemas-microsoft-com:vml" Requires="v">
                <p:oleObj spid="_x0000_s5332" name="Equation" r:id="rId3" imgW="101556" imgH="190417" progId="Equation.3">
                  <p:embed/>
                </p:oleObj>
              </mc:Choice>
              <mc:Fallback>
                <p:oleObj name="Equation" r:id="rId3" imgW="101556" imgH="190417" progId="Equation.3">
                  <p:embed/>
                  <p:pic>
                    <p:nvPicPr>
                      <p:cNvPr id="4301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3333750"/>
                        <a:ext cx="101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6"/>
          <p:cNvGraphicFramePr>
            <a:graphicFrameLocks noChangeAspect="1"/>
          </p:cNvGraphicFramePr>
          <p:nvPr/>
        </p:nvGraphicFramePr>
        <p:xfrm>
          <a:off x="2286001" y="2743200"/>
          <a:ext cx="6583363" cy="952500"/>
        </p:xfrm>
        <a:graphic>
          <a:graphicData uri="http://schemas.openxmlformats.org/presentationml/2006/ole">
            <mc:AlternateContent xmlns:mc="http://schemas.openxmlformats.org/markup-compatibility/2006">
              <mc:Choice xmlns:v="urn:schemas-microsoft-com:vml" Requires="v">
                <p:oleObj spid="_x0000_s5333" name="Equation" r:id="rId5" imgW="3403600" imgH="508000" progId="Equation.3">
                  <p:embed/>
                </p:oleObj>
              </mc:Choice>
              <mc:Fallback>
                <p:oleObj name="Equation" r:id="rId5" imgW="3403600" imgH="508000" progId="Equation.3">
                  <p:embed/>
                  <p:pic>
                    <p:nvPicPr>
                      <p:cNvPr id="4301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1" y="2743200"/>
                        <a:ext cx="6583363"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1217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296.3</a:t>
            </a:r>
          </a:p>
        </p:txBody>
      </p:sp>
      <p:sp>
        <p:nvSpPr>
          <p:cNvPr id="6" name="Slide Number Placeholder 5"/>
          <p:cNvSpPr>
            <a:spLocks noGrp="1"/>
          </p:cNvSpPr>
          <p:nvPr>
            <p:ph type="sldNum" sz="quarter" idx="12"/>
          </p:nvPr>
        </p:nvSpPr>
        <p:spPr/>
        <p:txBody>
          <a:bodyPr/>
          <a:lstStyle/>
          <a:p>
            <a:r>
              <a:rPr lang="en-US" altLang="en-US"/>
              <a:t>Page</a:t>
            </a:r>
            <a:fld id="{E0645A3B-37BD-40AE-A562-B258E0EAA743}" type="slidenum">
              <a:rPr lang="en-US" altLang="en-US"/>
              <a:pPr/>
              <a:t>4</a:t>
            </a:fld>
            <a:endParaRPr lang="en-US" altLang="en-US"/>
          </a:p>
        </p:txBody>
      </p:sp>
      <p:sp>
        <p:nvSpPr>
          <p:cNvPr id="220162" name="Rectangle 2"/>
          <p:cNvSpPr>
            <a:spLocks noGrp="1" noChangeArrowheads="1"/>
          </p:cNvSpPr>
          <p:nvPr>
            <p:ph type="title"/>
          </p:nvPr>
        </p:nvSpPr>
        <p:spPr/>
        <p:txBody>
          <a:bodyPr/>
          <a:lstStyle/>
          <a:p>
            <a:pPr algn="ctr"/>
            <a:r>
              <a:rPr lang="en-US" altLang="en-US">
                <a:solidFill>
                  <a:srgbClr val="002060"/>
                </a:solidFill>
              </a:rPr>
              <a:t>Origin of Viterbi Decoding</a:t>
            </a:r>
          </a:p>
        </p:txBody>
      </p:sp>
      <p:sp>
        <p:nvSpPr>
          <p:cNvPr id="220163" name="Rectangle 3"/>
          <p:cNvSpPr>
            <a:spLocks noGrp="1" noChangeArrowheads="1"/>
          </p:cNvSpPr>
          <p:nvPr>
            <p:ph type="body" idx="1"/>
          </p:nvPr>
        </p:nvSpPr>
        <p:spPr/>
        <p:txBody>
          <a:bodyPr/>
          <a:lstStyle/>
          <a:p>
            <a:r>
              <a:rPr lang="en-US" altLang="en-US"/>
              <a:t>Andrew J. Viterbi, "Error Bounds for Convolutional Codes and an Asymptotically Optimum Decoding Algorithm," </a:t>
            </a:r>
            <a:r>
              <a:rPr lang="en-US" altLang="en-US" i="1"/>
              <a:t>IEEE Transactions on Information Theory</a:t>
            </a:r>
            <a:r>
              <a:rPr lang="en-US" altLang="en-US"/>
              <a:t>, Volume IT-13, pp. 260-269, April 1967.</a:t>
            </a:r>
          </a:p>
          <a:p>
            <a:endParaRPr lang="en-US" altLang="en-US"/>
          </a:p>
          <a:p>
            <a:r>
              <a:rPr lang="en-US" altLang="en-US"/>
              <a:t>Viterbi is a founder of Qualcomm.</a:t>
            </a:r>
          </a:p>
        </p:txBody>
      </p:sp>
    </p:spTree>
    <p:extLst>
      <p:ext uri="{BB962C8B-B14F-4D97-AF65-F5344CB8AC3E}">
        <p14:creationId xmlns:p14="http://schemas.microsoft.com/office/powerpoint/2010/main" val="13246597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24000" y="609600"/>
            <a:ext cx="8915400" cy="1143000"/>
          </a:xfrm>
        </p:spPr>
        <p:txBody>
          <a:bodyPr/>
          <a:lstStyle/>
          <a:p>
            <a:pPr eaLnBrk="1" hangingPunct="1"/>
            <a:r>
              <a:rPr lang="de-DE" altLang="en-US" sz="2400"/>
              <a:t>Calculate </a:t>
            </a:r>
            <a:br>
              <a:rPr lang="de-DE" altLang="en-US" sz="2400"/>
            </a:br>
            <a:r>
              <a:rPr lang="de-DE" altLang="en-US" sz="2400"/>
              <a:t>max</a:t>
            </a:r>
            <a:r>
              <a:rPr lang="de-DE" altLang="en-US" sz="2400" baseline="-25000"/>
              <a:t>S</a:t>
            </a:r>
            <a:r>
              <a:rPr lang="de-DE" altLang="en-US" sz="2400"/>
              <a:t> Prob( up, up, up and state sequence S )</a:t>
            </a:r>
            <a:r>
              <a:rPr lang="en-GB" altLang="en-US" sz="2400"/>
              <a:t/>
            </a:r>
            <a:br>
              <a:rPr lang="en-GB" altLang="en-US" sz="2400"/>
            </a:br>
            <a:endParaRPr lang="en-GB" altLang="en-US" sz="2400"/>
          </a:p>
        </p:txBody>
      </p:sp>
      <p:sp>
        <p:nvSpPr>
          <p:cNvPr id="4403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568B50A3-F8FA-4607-A49B-95945E0B7907}" type="slidenum">
              <a:rPr lang="en-GB" altLang="en-US" sz="1400">
                <a:latin typeface="Arial" panose="020B0604020202020204" pitchFamily="34" charset="0"/>
              </a:rPr>
              <a:pPr algn="r">
                <a:spcBef>
                  <a:spcPct val="0"/>
                </a:spcBef>
              </a:pPr>
              <a:t>40</a:t>
            </a:fld>
            <a:endParaRPr lang="en-GB" altLang="en-US" sz="1400">
              <a:latin typeface="Arial" panose="020B0604020202020204" pitchFamily="34" charset="0"/>
            </a:endParaRPr>
          </a:p>
        </p:txBody>
      </p:sp>
      <p:sp>
        <p:nvSpPr>
          <p:cNvPr id="44036" name="Oval 5"/>
          <p:cNvSpPr>
            <a:spLocks noChangeArrowheads="1"/>
          </p:cNvSpPr>
          <p:nvPr/>
        </p:nvSpPr>
        <p:spPr bwMode="auto">
          <a:xfrm>
            <a:off x="3908717" y="2390865"/>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4037" name="Oval 6"/>
          <p:cNvSpPr>
            <a:spLocks noChangeArrowheads="1"/>
          </p:cNvSpPr>
          <p:nvPr/>
        </p:nvSpPr>
        <p:spPr bwMode="auto">
          <a:xfrm>
            <a:off x="3908717" y="48292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4038" name="Oval 7"/>
          <p:cNvSpPr>
            <a:spLocks noChangeArrowheads="1"/>
          </p:cNvSpPr>
          <p:nvPr/>
        </p:nvSpPr>
        <p:spPr bwMode="auto">
          <a:xfrm>
            <a:off x="3908717" y="36100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4039" name="Text Box 8"/>
          <p:cNvSpPr txBox="1">
            <a:spLocks noChangeArrowheads="1"/>
          </p:cNvSpPr>
          <p:nvPr/>
        </p:nvSpPr>
        <p:spPr bwMode="auto">
          <a:xfrm>
            <a:off x="3733800" y="25146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solidFill>
                  <a:schemeClr val="bg2"/>
                </a:solidFill>
              </a:rPr>
              <a:t>0.35 </a:t>
            </a:r>
            <a:endParaRPr lang="en-GB" altLang="en-US" sz="1200">
              <a:solidFill>
                <a:schemeClr val="bg2"/>
              </a:solidFill>
            </a:endParaRPr>
          </a:p>
        </p:txBody>
      </p:sp>
      <p:sp>
        <p:nvSpPr>
          <p:cNvPr id="44040" name="Text Box 9"/>
          <p:cNvSpPr txBox="1">
            <a:spLocks noChangeArrowheads="1"/>
          </p:cNvSpPr>
          <p:nvPr/>
        </p:nvSpPr>
        <p:spPr bwMode="auto">
          <a:xfrm>
            <a:off x="3733800" y="49530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0.09</a:t>
            </a:r>
            <a:endParaRPr lang="en-GB" altLang="en-US" sz="1200"/>
          </a:p>
        </p:txBody>
      </p:sp>
      <p:sp>
        <p:nvSpPr>
          <p:cNvPr id="44041" name="Text Box 10"/>
          <p:cNvSpPr txBox="1">
            <a:spLocks noChangeArrowheads="1"/>
          </p:cNvSpPr>
          <p:nvPr/>
        </p:nvSpPr>
        <p:spPr bwMode="auto">
          <a:xfrm>
            <a:off x="3733800" y="37338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0.02</a:t>
            </a:r>
            <a:endParaRPr lang="en-GB" altLang="en-US" sz="1200"/>
          </a:p>
        </p:txBody>
      </p:sp>
      <p:sp>
        <p:nvSpPr>
          <p:cNvPr id="44042" name="Text Box 11"/>
          <p:cNvSpPr txBox="1">
            <a:spLocks noChangeArrowheads="1"/>
          </p:cNvSpPr>
          <p:nvPr/>
        </p:nvSpPr>
        <p:spPr bwMode="auto">
          <a:xfrm>
            <a:off x="1676400" y="4648201"/>
            <a:ext cx="1143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P(up)</a:t>
            </a:r>
          </a:p>
          <a:p>
            <a:pPr algn="l" eaLnBrk="1" hangingPunct="1"/>
            <a:r>
              <a:rPr lang="de-DE" altLang="en-US" sz="1200"/>
              <a:t>P(down)	      </a:t>
            </a:r>
          </a:p>
          <a:p>
            <a:pPr algn="l" eaLnBrk="1" hangingPunct="1"/>
            <a:r>
              <a:rPr lang="de-DE" altLang="en-US" sz="1200"/>
              <a:t>P(no-change)</a:t>
            </a:r>
            <a:endParaRPr lang="en-GB" altLang="en-US" sz="1200"/>
          </a:p>
        </p:txBody>
      </p:sp>
      <p:sp>
        <p:nvSpPr>
          <p:cNvPr id="44043" name="Text Box 12"/>
          <p:cNvSpPr txBox="1">
            <a:spLocks noChangeArrowheads="1"/>
          </p:cNvSpPr>
          <p:nvPr/>
        </p:nvSpPr>
        <p:spPr bwMode="auto">
          <a:xfrm>
            <a:off x="2667000" y="46482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0.3</a:t>
            </a:r>
          </a:p>
          <a:p>
            <a:pPr algn="l" eaLnBrk="1" hangingPunct="1"/>
            <a:r>
              <a:rPr lang="de-DE" altLang="en-US" sz="1200"/>
              <a:t>0.3</a:t>
            </a:r>
          </a:p>
          <a:p>
            <a:pPr algn="l" eaLnBrk="1" hangingPunct="1"/>
            <a:r>
              <a:rPr lang="de-DE" altLang="en-US" sz="1200"/>
              <a:t>0.4</a:t>
            </a:r>
            <a:endParaRPr lang="en-GB" altLang="en-US" sz="1200"/>
          </a:p>
        </p:txBody>
      </p:sp>
      <p:sp>
        <p:nvSpPr>
          <p:cNvPr id="44044" name="Text Box 13"/>
          <p:cNvSpPr txBox="1">
            <a:spLocks noChangeArrowheads="1"/>
          </p:cNvSpPr>
          <p:nvPr/>
        </p:nvSpPr>
        <p:spPr bwMode="auto">
          <a:xfrm>
            <a:off x="2667000" y="22860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0.7</a:t>
            </a:r>
          </a:p>
          <a:p>
            <a:pPr algn="l" eaLnBrk="1" hangingPunct="1"/>
            <a:r>
              <a:rPr lang="de-DE" altLang="en-US" sz="1200"/>
              <a:t>0.1</a:t>
            </a:r>
          </a:p>
          <a:p>
            <a:pPr algn="l" eaLnBrk="1" hangingPunct="1"/>
            <a:r>
              <a:rPr lang="de-DE" altLang="en-US" sz="1200"/>
              <a:t>0.2</a:t>
            </a:r>
            <a:endParaRPr lang="en-GB" altLang="en-US" sz="1200"/>
          </a:p>
        </p:txBody>
      </p:sp>
      <p:sp>
        <p:nvSpPr>
          <p:cNvPr id="44045" name="Text Box 14"/>
          <p:cNvSpPr txBox="1">
            <a:spLocks noChangeArrowheads="1"/>
          </p:cNvSpPr>
          <p:nvPr/>
        </p:nvSpPr>
        <p:spPr bwMode="auto">
          <a:xfrm>
            <a:off x="2667000" y="34290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0.1</a:t>
            </a:r>
          </a:p>
          <a:p>
            <a:pPr algn="l" eaLnBrk="1" hangingPunct="1"/>
            <a:r>
              <a:rPr lang="de-DE" altLang="en-US" sz="1200"/>
              <a:t>0.6</a:t>
            </a:r>
          </a:p>
          <a:p>
            <a:pPr algn="l" eaLnBrk="1" hangingPunct="1"/>
            <a:r>
              <a:rPr lang="de-DE" altLang="en-US" sz="1200"/>
              <a:t>0.3</a:t>
            </a:r>
            <a:endParaRPr lang="en-GB" altLang="en-US" sz="1200"/>
          </a:p>
        </p:txBody>
      </p:sp>
      <p:sp>
        <p:nvSpPr>
          <p:cNvPr id="44046" name="AutoShape 15"/>
          <p:cNvSpPr>
            <a:spLocks noChangeArrowheads="1"/>
          </p:cNvSpPr>
          <p:nvPr/>
        </p:nvSpPr>
        <p:spPr bwMode="auto">
          <a:xfrm>
            <a:off x="2667000" y="3698915"/>
            <a:ext cx="381000" cy="374571"/>
          </a:xfrm>
          <a:prstGeom prst="bracketPair">
            <a:avLst>
              <a:gd name="adj" fmla="val 16667"/>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4047" name="AutoShape 16"/>
          <p:cNvSpPr>
            <a:spLocks noChangeArrowheads="1"/>
          </p:cNvSpPr>
          <p:nvPr/>
        </p:nvSpPr>
        <p:spPr bwMode="auto">
          <a:xfrm>
            <a:off x="2667000" y="2479715"/>
            <a:ext cx="381000" cy="374571"/>
          </a:xfrm>
          <a:prstGeom prst="bracketPair">
            <a:avLst>
              <a:gd name="adj" fmla="val 16667"/>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4048" name="AutoShape 17"/>
          <p:cNvSpPr>
            <a:spLocks noChangeArrowheads="1"/>
          </p:cNvSpPr>
          <p:nvPr/>
        </p:nvSpPr>
        <p:spPr bwMode="auto">
          <a:xfrm>
            <a:off x="2667000" y="4841915"/>
            <a:ext cx="381000" cy="374571"/>
          </a:xfrm>
          <a:prstGeom prst="bracketPair">
            <a:avLst>
              <a:gd name="adj" fmla="val 16667"/>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4049" name="Oval 18"/>
          <p:cNvSpPr>
            <a:spLocks noChangeArrowheads="1"/>
          </p:cNvSpPr>
          <p:nvPr/>
        </p:nvSpPr>
        <p:spPr bwMode="auto">
          <a:xfrm>
            <a:off x="6194717" y="2390865"/>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4050" name="Oval 19"/>
          <p:cNvSpPr>
            <a:spLocks noChangeArrowheads="1"/>
          </p:cNvSpPr>
          <p:nvPr/>
        </p:nvSpPr>
        <p:spPr bwMode="auto">
          <a:xfrm>
            <a:off x="6194717" y="48292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4051" name="Oval 20"/>
          <p:cNvSpPr>
            <a:spLocks noChangeArrowheads="1"/>
          </p:cNvSpPr>
          <p:nvPr/>
        </p:nvSpPr>
        <p:spPr bwMode="auto">
          <a:xfrm>
            <a:off x="6194717" y="36100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4052" name="Text Box 21"/>
          <p:cNvSpPr txBox="1">
            <a:spLocks noChangeArrowheads="1"/>
          </p:cNvSpPr>
          <p:nvPr/>
        </p:nvSpPr>
        <p:spPr bwMode="auto">
          <a:xfrm>
            <a:off x="6019800" y="25146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solidFill>
                  <a:schemeClr val="bg2"/>
                </a:solidFill>
              </a:rPr>
              <a:t>0.147 </a:t>
            </a:r>
            <a:endParaRPr lang="en-GB" altLang="en-US" sz="1200">
              <a:solidFill>
                <a:schemeClr val="bg2"/>
              </a:solidFill>
            </a:endParaRPr>
          </a:p>
        </p:txBody>
      </p:sp>
      <p:sp>
        <p:nvSpPr>
          <p:cNvPr id="44053" name="Text Box 22"/>
          <p:cNvSpPr txBox="1">
            <a:spLocks noChangeArrowheads="1"/>
          </p:cNvSpPr>
          <p:nvPr/>
        </p:nvSpPr>
        <p:spPr bwMode="auto">
          <a:xfrm>
            <a:off x="6019800" y="49530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0.021</a:t>
            </a:r>
            <a:endParaRPr lang="en-GB" altLang="en-US" sz="1200"/>
          </a:p>
        </p:txBody>
      </p:sp>
      <p:sp>
        <p:nvSpPr>
          <p:cNvPr id="44054" name="Text Box 23"/>
          <p:cNvSpPr txBox="1">
            <a:spLocks noChangeArrowheads="1"/>
          </p:cNvSpPr>
          <p:nvPr/>
        </p:nvSpPr>
        <p:spPr bwMode="auto">
          <a:xfrm>
            <a:off x="6019800" y="37338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0.007</a:t>
            </a:r>
            <a:endParaRPr lang="en-GB" altLang="en-US" sz="1200"/>
          </a:p>
        </p:txBody>
      </p:sp>
      <p:sp>
        <p:nvSpPr>
          <p:cNvPr id="44055" name="Line 24"/>
          <p:cNvSpPr>
            <a:spLocks noChangeShapeType="1"/>
          </p:cNvSpPr>
          <p:nvPr/>
        </p:nvSpPr>
        <p:spPr bwMode="auto">
          <a:xfrm>
            <a:off x="4495800" y="2590800"/>
            <a:ext cx="1371600" cy="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4056" name="Line 25"/>
          <p:cNvSpPr>
            <a:spLocks noChangeShapeType="1"/>
          </p:cNvSpPr>
          <p:nvPr/>
        </p:nvSpPr>
        <p:spPr bwMode="auto">
          <a:xfrm>
            <a:off x="6781800" y="2590800"/>
            <a:ext cx="1371600" cy="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4057" name="Oval 26"/>
          <p:cNvSpPr>
            <a:spLocks noChangeArrowheads="1"/>
          </p:cNvSpPr>
          <p:nvPr/>
        </p:nvSpPr>
        <p:spPr bwMode="auto">
          <a:xfrm>
            <a:off x="8480717" y="2390865"/>
            <a:ext cx="259766" cy="476071"/>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4058" name="Oval 27"/>
          <p:cNvSpPr>
            <a:spLocks noChangeArrowheads="1"/>
          </p:cNvSpPr>
          <p:nvPr/>
        </p:nvSpPr>
        <p:spPr bwMode="auto">
          <a:xfrm>
            <a:off x="8480717" y="48292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4059" name="Oval 28"/>
          <p:cNvSpPr>
            <a:spLocks noChangeArrowheads="1"/>
          </p:cNvSpPr>
          <p:nvPr/>
        </p:nvSpPr>
        <p:spPr bwMode="auto">
          <a:xfrm>
            <a:off x="8480717" y="3610065"/>
            <a:ext cx="259766" cy="476071"/>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4060" name="Text Box 29"/>
          <p:cNvSpPr txBox="1">
            <a:spLocks noChangeArrowheads="1"/>
          </p:cNvSpPr>
          <p:nvPr/>
        </p:nvSpPr>
        <p:spPr bwMode="auto">
          <a:xfrm>
            <a:off x="3886200" y="1447800"/>
            <a:ext cx="411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 Observation is  (UP, UP, UP, *** )</a:t>
            </a:r>
            <a:endParaRPr lang="en-GB" altLang="en-US"/>
          </a:p>
        </p:txBody>
      </p:sp>
      <p:sp>
        <p:nvSpPr>
          <p:cNvPr id="44061" name="Line 33"/>
          <p:cNvSpPr>
            <a:spLocks noChangeShapeType="1"/>
          </p:cNvSpPr>
          <p:nvPr/>
        </p:nvSpPr>
        <p:spPr bwMode="auto">
          <a:xfrm flipV="1">
            <a:off x="4495800" y="2819400"/>
            <a:ext cx="1447800" cy="91440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4062" name="Line 34"/>
          <p:cNvSpPr>
            <a:spLocks noChangeShapeType="1"/>
          </p:cNvSpPr>
          <p:nvPr/>
        </p:nvSpPr>
        <p:spPr bwMode="auto">
          <a:xfrm flipV="1">
            <a:off x="4419600" y="2895600"/>
            <a:ext cx="1600200" cy="198120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4063" name="Text Box 35"/>
          <p:cNvSpPr txBox="1">
            <a:spLocks noChangeArrowheads="1"/>
          </p:cNvSpPr>
          <p:nvPr/>
        </p:nvSpPr>
        <p:spPr bwMode="auto">
          <a:xfrm>
            <a:off x="5562600" y="43434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0.35*0.2*0.3</a:t>
            </a:r>
            <a:endParaRPr lang="en-GB" altLang="en-US" sz="1200"/>
          </a:p>
        </p:txBody>
      </p:sp>
      <p:sp>
        <p:nvSpPr>
          <p:cNvPr id="44064" name="Text Box 36"/>
          <p:cNvSpPr txBox="1">
            <a:spLocks noChangeArrowheads="1"/>
          </p:cNvSpPr>
          <p:nvPr/>
        </p:nvSpPr>
        <p:spPr bwMode="auto">
          <a:xfrm>
            <a:off x="4876800" y="28194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0.02*0.5*0.7</a:t>
            </a:r>
            <a:endParaRPr lang="en-GB" altLang="en-US" sz="1200"/>
          </a:p>
        </p:txBody>
      </p:sp>
      <p:sp>
        <p:nvSpPr>
          <p:cNvPr id="44065" name="Text Box 37"/>
          <p:cNvSpPr txBox="1">
            <a:spLocks noChangeArrowheads="1"/>
          </p:cNvSpPr>
          <p:nvPr/>
        </p:nvSpPr>
        <p:spPr bwMode="auto">
          <a:xfrm>
            <a:off x="5334000" y="3048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0.09*0.4*0.7</a:t>
            </a:r>
            <a:endParaRPr lang="en-GB" altLang="en-US" sz="1200"/>
          </a:p>
        </p:txBody>
      </p:sp>
      <p:sp>
        <p:nvSpPr>
          <p:cNvPr id="44066" name="Line 38"/>
          <p:cNvSpPr>
            <a:spLocks noChangeShapeType="1"/>
          </p:cNvSpPr>
          <p:nvPr/>
        </p:nvSpPr>
        <p:spPr bwMode="auto">
          <a:xfrm>
            <a:off x="4495800" y="5105400"/>
            <a:ext cx="1371600" cy="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4067" name="Line 39"/>
          <p:cNvSpPr>
            <a:spLocks noChangeShapeType="1"/>
          </p:cNvSpPr>
          <p:nvPr/>
        </p:nvSpPr>
        <p:spPr bwMode="auto">
          <a:xfrm>
            <a:off x="4495800" y="3962400"/>
            <a:ext cx="1447800" cy="91440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4068" name="Line 40"/>
          <p:cNvSpPr>
            <a:spLocks noChangeShapeType="1"/>
          </p:cNvSpPr>
          <p:nvPr/>
        </p:nvSpPr>
        <p:spPr bwMode="auto">
          <a:xfrm>
            <a:off x="4495800" y="2819400"/>
            <a:ext cx="1524000" cy="19812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4069" name="Text Box 41"/>
          <p:cNvSpPr txBox="1">
            <a:spLocks noChangeArrowheads="1"/>
          </p:cNvSpPr>
          <p:nvPr/>
        </p:nvSpPr>
        <p:spPr bwMode="auto">
          <a:xfrm>
            <a:off x="4724400" y="46482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0.02*0.2*0.3</a:t>
            </a:r>
            <a:endParaRPr lang="en-GB" altLang="en-US" sz="1200"/>
          </a:p>
        </p:txBody>
      </p:sp>
      <p:sp>
        <p:nvSpPr>
          <p:cNvPr id="44070" name="Text Box 42"/>
          <p:cNvSpPr txBox="1">
            <a:spLocks noChangeArrowheads="1"/>
          </p:cNvSpPr>
          <p:nvPr/>
        </p:nvSpPr>
        <p:spPr bwMode="auto">
          <a:xfrm>
            <a:off x="4800600" y="51816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0.09*0.5*0.3</a:t>
            </a:r>
            <a:endParaRPr lang="en-GB" altLang="en-US" sz="1200"/>
          </a:p>
        </p:txBody>
      </p:sp>
      <p:sp>
        <p:nvSpPr>
          <p:cNvPr id="44071" name="Line 43"/>
          <p:cNvSpPr>
            <a:spLocks noChangeShapeType="1"/>
          </p:cNvSpPr>
          <p:nvPr/>
        </p:nvSpPr>
        <p:spPr bwMode="auto">
          <a:xfrm flipV="1">
            <a:off x="4495800" y="4800600"/>
            <a:ext cx="228600" cy="15240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4072" name="Line 44"/>
          <p:cNvSpPr>
            <a:spLocks noChangeShapeType="1"/>
          </p:cNvSpPr>
          <p:nvPr/>
        </p:nvSpPr>
        <p:spPr bwMode="auto">
          <a:xfrm>
            <a:off x="4495800" y="3886200"/>
            <a:ext cx="1371600" cy="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4073" name="Line 45"/>
          <p:cNvSpPr>
            <a:spLocks noChangeShapeType="1"/>
          </p:cNvSpPr>
          <p:nvPr/>
        </p:nvSpPr>
        <p:spPr bwMode="auto">
          <a:xfrm>
            <a:off x="4495800" y="2819400"/>
            <a:ext cx="1371600" cy="91440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4074" name="Text Box 46"/>
          <p:cNvSpPr txBox="1">
            <a:spLocks noChangeArrowheads="1"/>
          </p:cNvSpPr>
          <p:nvPr/>
        </p:nvSpPr>
        <p:spPr bwMode="auto">
          <a:xfrm>
            <a:off x="4572000" y="22098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0.35*0.6*0.7</a:t>
            </a:r>
            <a:endParaRPr lang="en-GB" altLang="en-US" sz="1200"/>
          </a:p>
        </p:txBody>
      </p:sp>
      <p:sp>
        <p:nvSpPr>
          <p:cNvPr id="44075" name="Text Box 47"/>
          <p:cNvSpPr txBox="1">
            <a:spLocks noChangeArrowheads="1"/>
          </p:cNvSpPr>
          <p:nvPr/>
        </p:nvSpPr>
        <p:spPr bwMode="auto">
          <a:xfrm>
            <a:off x="6858000" y="22098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0.147*0.6*0.7</a:t>
            </a:r>
            <a:endParaRPr lang="en-GB" altLang="en-US" sz="1200"/>
          </a:p>
        </p:txBody>
      </p:sp>
      <p:sp>
        <p:nvSpPr>
          <p:cNvPr id="44076" name="Line 48"/>
          <p:cNvSpPr>
            <a:spLocks noChangeShapeType="1"/>
          </p:cNvSpPr>
          <p:nvPr/>
        </p:nvSpPr>
        <p:spPr bwMode="auto">
          <a:xfrm flipV="1">
            <a:off x="6781800" y="2819400"/>
            <a:ext cx="1447800" cy="91440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4077" name="Text Box 49"/>
          <p:cNvSpPr txBox="1">
            <a:spLocks noChangeArrowheads="1"/>
          </p:cNvSpPr>
          <p:nvPr/>
        </p:nvSpPr>
        <p:spPr bwMode="auto">
          <a:xfrm>
            <a:off x="6781800" y="28956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0.007*0.5*0.7</a:t>
            </a:r>
            <a:endParaRPr lang="en-GB" altLang="en-US" sz="1200"/>
          </a:p>
        </p:txBody>
      </p:sp>
      <p:sp>
        <p:nvSpPr>
          <p:cNvPr id="44078" name="Line 50"/>
          <p:cNvSpPr>
            <a:spLocks noChangeShapeType="1"/>
          </p:cNvSpPr>
          <p:nvPr/>
        </p:nvSpPr>
        <p:spPr bwMode="auto">
          <a:xfrm flipV="1">
            <a:off x="6781800" y="2971800"/>
            <a:ext cx="1600200" cy="1981200"/>
          </a:xfrm>
          <a:prstGeom prst="line">
            <a:avLst/>
          </a:prstGeom>
          <a:noFill/>
          <a:ln w="9525">
            <a:solidFill>
              <a:srgbClr val="FFFF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
        <p:nvSpPr>
          <p:cNvPr id="44079" name="Text Box 51"/>
          <p:cNvSpPr txBox="1">
            <a:spLocks noChangeArrowheads="1"/>
          </p:cNvSpPr>
          <p:nvPr/>
        </p:nvSpPr>
        <p:spPr bwMode="auto">
          <a:xfrm>
            <a:off x="6858000" y="39624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0.021*0.4*0.7</a:t>
            </a:r>
            <a:endParaRPr lang="en-GB" altLang="en-US" sz="1200"/>
          </a:p>
        </p:txBody>
      </p:sp>
      <p:sp>
        <p:nvSpPr>
          <p:cNvPr id="44080" name="Text Box 52"/>
          <p:cNvSpPr txBox="1">
            <a:spLocks noChangeArrowheads="1"/>
          </p:cNvSpPr>
          <p:nvPr/>
        </p:nvSpPr>
        <p:spPr bwMode="auto">
          <a:xfrm>
            <a:off x="6096000" y="57912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0.6</a:t>
            </a:r>
          </a:p>
          <a:p>
            <a:pPr algn="l" eaLnBrk="1" hangingPunct="1"/>
            <a:r>
              <a:rPr lang="de-DE" altLang="en-US" sz="1200"/>
              <a:t>0.5</a:t>
            </a:r>
          </a:p>
          <a:p>
            <a:pPr algn="l" eaLnBrk="1" hangingPunct="1"/>
            <a:r>
              <a:rPr lang="de-DE" altLang="en-US" sz="1200"/>
              <a:t>0.4</a:t>
            </a:r>
            <a:endParaRPr lang="en-GB" altLang="en-US" sz="1200"/>
          </a:p>
        </p:txBody>
      </p:sp>
      <p:sp>
        <p:nvSpPr>
          <p:cNvPr id="44081" name="Text Box 53"/>
          <p:cNvSpPr txBox="1">
            <a:spLocks noChangeArrowheads="1"/>
          </p:cNvSpPr>
          <p:nvPr/>
        </p:nvSpPr>
        <p:spPr bwMode="auto">
          <a:xfrm>
            <a:off x="6477000" y="5791201"/>
            <a:ext cx="45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0.2</a:t>
            </a:r>
          </a:p>
          <a:p>
            <a:pPr algn="l" eaLnBrk="1" hangingPunct="1"/>
            <a:r>
              <a:rPr lang="de-DE" altLang="en-US" sz="1200"/>
              <a:t>0.3</a:t>
            </a:r>
          </a:p>
          <a:p>
            <a:pPr algn="l" eaLnBrk="1" hangingPunct="1"/>
            <a:r>
              <a:rPr lang="de-DE" altLang="en-US" sz="1200"/>
              <a:t>0.1</a:t>
            </a:r>
            <a:endParaRPr lang="en-GB" altLang="en-US" sz="1200"/>
          </a:p>
        </p:txBody>
      </p:sp>
      <p:sp>
        <p:nvSpPr>
          <p:cNvPr id="44082" name="Text Box 54"/>
          <p:cNvSpPr txBox="1">
            <a:spLocks noChangeArrowheads="1"/>
          </p:cNvSpPr>
          <p:nvPr/>
        </p:nvSpPr>
        <p:spPr bwMode="auto">
          <a:xfrm>
            <a:off x="6858000" y="5791201"/>
            <a:ext cx="2057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1200"/>
              <a:t>0.2</a:t>
            </a:r>
          </a:p>
          <a:p>
            <a:pPr algn="l" eaLnBrk="1" hangingPunct="1"/>
            <a:r>
              <a:rPr lang="de-DE" altLang="en-US" sz="1200"/>
              <a:t>0.2      transition matrix</a:t>
            </a:r>
          </a:p>
          <a:p>
            <a:pPr algn="l" eaLnBrk="1" hangingPunct="1"/>
            <a:r>
              <a:rPr lang="de-DE" altLang="en-US" sz="1200"/>
              <a:t>0.5</a:t>
            </a:r>
            <a:endParaRPr lang="en-GB" altLang="en-US" sz="1200"/>
          </a:p>
        </p:txBody>
      </p:sp>
      <p:sp>
        <p:nvSpPr>
          <p:cNvPr id="44083" name="AutoShape 55"/>
          <p:cNvSpPr>
            <a:spLocks noChangeArrowheads="1"/>
          </p:cNvSpPr>
          <p:nvPr/>
        </p:nvSpPr>
        <p:spPr bwMode="auto">
          <a:xfrm>
            <a:off x="6096000" y="5984915"/>
            <a:ext cx="1219200" cy="374571"/>
          </a:xfrm>
          <a:prstGeom prst="bracketPair">
            <a:avLst>
              <a:gd name="adj" fmla="val 16667"/>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4084" name="Text Box 60"/>
          <p:cNvSpPr txBox="1">
            <a:spLocks noChangeArrowheads="1"/>
          </p:cNvSpPr>
          <p:nvPr/>
        </p:nvSpPr>
        <p:spPr bwMode="auto">
          <a:xfrm>
            <a:off x="3048000" y="25146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0.5 </a:t>
            </a:r>
            <a:endParaRPr lang="en-GB" altLang="en-US" sz="1200"/>
          </a:p>
        </p:txBody>
      </p:sp>
      <p:sp>
        <p:nvSpPr>
          <p:cNvPr id="44085" name="Text Box 61"/>
          <p:cNvSpPr txBox="1">
            <a:spLocks noChangeArrowheads="1"/>
          </p:cNvSpPr>
          <p:nvPr/>
        </p:nvSpPr>
        <p:spPr bwMode="auto">
          <a:xfrm>
            <a:off x="3048000" y="37338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0.2 </a:t>
            </a:r>
            <a:endParaRPr lang="en-GB" altLang="en-US" sz="1200"/>
          </a:p>
        </p:txBody>
      </p:sp>
      <p:sp>
        <p:nvSpPr>
          <p:cNvPr id="44086" name="Text Box 62"/>
          <p:cNvSpPr txBox="1">
            <a:spLocks noChangeArrowheads="1"/>
          </p:cNvSpPr>
          <p:nvPr/>
        </p:nvSpPr>
        <p:spPr bwMode="auto">
          <a:xfrm>
            <a:off x="3048000" y="49530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1200"/>
              <a:t>0.3 </a:t>
            </a:r>
            <a:endParaRPr lang="en-GB" altLang="en-US" sz="1200"/>
          </a:p>
        </p:txBody>
      </p:sp>
      <p:sp>
        <p:nvSpPr>
          <p:cNvPr id="44087" name="Text Box 63"/>
          <p:cNvSpPr txBox="1">
            <a:spLocks noChangeArrowheads="1"/>
          </p:cNvSpPr>
          <p:nvPr/>
        </p:nvSpPr>
        <p:spPr bwMode="auto">
          <a:xfrm>
            <a:off x="9601200" y="23622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best</a:t>
            </a:r>
            <a:endParaRPr lang="en-GB" altLang="en-US"/>
          </a:p>
        </p:txBody>
      </p:sp>
      <p:sp>
        <p:nvSpPr>
          <p:cNvPr id="44088" name="AutoShape 64"/>
          <p:cNvSpPr>
            <a:spLocks noChangeArrowheads="1"/>
          </p:cNvSpPr>
          <p:nvPr/>
        </p:nvSpPr>
        <p:spPr bwMode="auto">
          <a:xfrm>
            <a:off x="9296400" y="2216439"/>
            <a:ext cx="457200" cy="672525"/>
          </a:xfrm>
          <a:prstGeom prst="leftArrow">
            <a:avLst>
              <a:gd name="adj1" fmla="val 50000"/>
              <a:gd name="adj2" fmla="val 25000"/>
            </a:avLst>
          </a:prstGeom>
          <a:solidFill>
            <a:schemeClr val="accent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4089" name="Text Box 65"/>
          <p:cNvSpPr txBox="1">
            <a:spLocks noChangeArrowheads="1"/>
          </p:cNvSpPr>
          <p:nvPr/>
        </p:nvSpPr>
        <p:spPr bwMode="auto">
          <a:xfrm>
            <a:off x="1905000" y="6096000"/>
            <a:ext cx="297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a:t>Select highest probability !</a:t>
            </a:r>
            <a:endParaRPr lang="en-GB" altLang="en-US"/>
          </a:p>
        </p:txBody>
      </p:sp>
    </p:spTree>
    <p:extLst>
      <p:ext uri="{BB962C8B-B14F-4D97-AF65-F5344CB8AC3E}">
        <p14:creationId xmlns:p14="http://schemas.microsoft.com/office/powerpoint/2010/main" val="1611369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05000" y="609600"/>
            <a:ext cx="8763000" cy="1143000"/>
          </a:xfrm>
        </p:spPr>
        <p:txBody>
          <a:bodyPr/>
          <a:lstStyle/>
          <a:p>
            <a:pPr eaLnBrk="1" hangingPunct="1"/>
            <a:r>
              <a:rPr lang="de-DE" altLang="en-US" sz="2400"/>
              <a:t>Calculate </a:t>
            </a:r>
            <a:br>
              <a:rPr lang="de-DE" altLang="en-US" sz="2400"/>
            </a:br>
            <a:r>
              <a:rPr lang="de-DE" altLang="en-US" sz="2400"/>
              <a:t>max</a:t>
            </a:r>
            <a:r>
              <a:rPr lang="de-DE" altLang="en-US" sz="2400" baseline="-25000"/>
              <a:t>S</a:t>
            </a:r>
            <a:r>
              <a:rPr lang="de-DE" altLang="en-US" sz="2400"/>
              <a:t> Prob( up, up, up and state sequence S )</a:t>
            </a:r>
            <a:r>
              <a:rPr lang="en-GB" altLang="en-US" sz="2400"/>
              <a:t/>
            </a:r>
            <a:br>
              <a:rPr lang="en-GB" altLang="en-US" sz="2400"/>
            </a:br>
            <a:endParaRPr lang="en-US" altLang="en-US" sz="2400"/>
          </a:p>
        </p:txBody>
      </p:sp>
      <p:sp>
        <p:nvSpPr>
          <p:cNvPr id="4505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0ACDB6DA-46E9-4C65-8C0C-07220CDE8C00}" type="slidenum">
              <a:rPr lang="en-GB" altLang="en-US" sz="1400">
                <a:latin typeface="Arial" panose="020B0604020202020204" pitchFamily="34" charset="0"/>
              </a:rPr>
              <a:pPr algn="r">
                <a:spcBef>
                  <a:spcPct val="0"/>
                </a:spcBef>
              </a:pPr>
              <a:t>41</a:t>
            </a:fld>
            <a:endParaRPr lang="en-GB" altLang="en-US" sz="1400">
              <a:latin typeface="Arial" panose="020B0604020202020204" pitchFamily="34" charset="0"/>
            </a:endParaRPr>
          </a:p>
        </p:txBody>
      </p:sp>
      <p:sp>
        <p:nvSpPr>
          <p:cNvPr id="45060" name="Rectangle 6"/>
          <p:cNvSpPr>
            <a:spLocks noChangeArrowheads="1"/>
          </p:cNvSpPr>
          <p:nvPr/>
        </p:nvSpPr>
        <p:spPr bwMode="auto">
          <a:xfrm>
            <a:off x="2057400" y="3983623"/>
            <a:ext cx="8077200" cy="338554"/>
          </a:xfrm>
          <a:prstGeom prst="rect">
            <a:avLst/>
          </a:prstGeom>
          <a:solidFill>
            <a:schemeClr val="accent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5061" name="Text Box 3"/>
          <p:cNvSpPr txBox="1">
            <a:spLocks noChangeArrowheads="1"/>
          </p:cNvSpPr>
          <p:nvPr/>
        </p:nvSpPr>
        <p:spPr bwMode="auto">
          <a:xfrm>
            <a:off x="2057400" y="20574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5062" name="Rectangle 4"/>
          <p:cNvSpPr>
            <a:spLocks noChangeArrowheads="1"/>
          </p:cNvSpPr>
          <p:nvPr/>
        </p:nvSpPr>
        <p:spPr bwMode="auto">
          <a:xfrm>
            <a:off x="2362201" y="2133600"/>
            <a:ext cx="547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de-DE" altLang="en-US" sz="2400">
                <a:solidFill>
                  <a:schemeClr val="bg2"/>
                </a:solidFill>
              </a:rPr>
              <a:t>Note:  The given algorithm calculates</a:t>
            </a:r>
            <a:endParaRPr lang="en-US" altLang="en-US" sz="2400">
              <a:solidFill>
                <a:schemeClr val="bg2"/>
              </a:solidFill>
            </a:endParaRPr>
          </a:p>
        </p:txBody>
      </p:sp>
      <p:graphicFrame>
        <p:nvGraphicFramePr>
          <p:cNvPr id="45063" name="Object 7"/>
          <p:cNvGraphicFramePr>
            <a:graphicFrameLocks noChangeAspect="1"/>
          </p:cNvGraphicFramePr>
          <p:nvPr/>
        </p:nvGraphicFramePr>
        <p:xfrm>
          <a:off x="2819400" y="2667000"/>
          <a:ext cx="6324600" cy="2152650"/>
        </p:xfrm>
        <a:graphic>
          <a:graphicData uri="http://schemas.openxmlformats.org/presentationml/2006/ole">
            <mc:AlternateContent xmlns:mc="http://schemas.openxmlformats.org/markup-compatibility/2006">
              <mc:Choice xmlns:v="urn:schemas-microsoft-com:vml" Requires="v">
                <p:oleObj spid="_x0000_s6251" name="Equation" r:id="rId3" imgW="3632200" imgH="1257300" progId="Equation.3">
                  <p:embed/>
                </p:oleObj>
              </mc:Choice>
              <mc:Fallback>
                <p:oleObj name="Equation" r:id="rId3" imgW="3632200" imgH="1257300" progId="Equation.3">
                  <p:embed/>
                  <p:pic>
                    <p:nvPicPr>
                      <p:cNvPr id="4506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667000"/>
                        <a:ext cx="63246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4" name="Rectangle 9"/>
          <p:cNvSpPr>
            <a:spLocks noChangeArrowheads="1"/>
          </p:cNvSpPr>
          <p:nvPr/>
        </p:nvSpPr>
        <p:spPr bwMode="auto">
          <a:xfrm>
            <a:off x="2286000" y="5257800"/>
            <a:ext cx="7772400" cy="8636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2000">
                <a:solidFill>
                  <a:schemeClr val="bg2"/>
                </a:solidFill>
              </a:rPr>
              <a:t>Hence, we find </a:t>
            </a:r>
          </a:p>
          <a:p>
            <a:pPr algn="l" eaLnBrk="1" hangingPunct="1"/>
            <a:r>
              <a:rPr lang="de-DE" altLang="en-US" sz="2000">
                <a:solidFill>
                  <a:schemeClr val="bg2"/>
                </a:solidFill>
              </a:rPr>
              <a:t>the most likely state sequence given the observation</a:t>
            </a:r>
            <a:endParaRPr lang="en-US" altLang="en-US" sz="2000">
              <a:solidFill>
                <a:schemeClr val="bg2"/>
              </a:solidFill>
            </a:endParaRPr>
          </a:p>
        </p:txBody>
      </p:sp>
    </p:spTree>
    <p:extLst>
      <p:ext uri="{BB962C8B-B14F-4D97-AF65-F5344CB8AC3E}">
        <p14:creationId xmlns:p14="http://schemas.microsoft.com/office/powerpoint/2010/main" val="3666677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4EB1A9F3-5B55-4478-8CD1-A5C255C416B9}" type="slidenum">
              <a:rPr lang="en-GB" altLang="en-US" sz="1400">
                <a:latin typeface="Arial" panose="020B0604020202020204" pitchFamily="34" charset="0"/>
              </a:rPr>
              <a:pPr algn="r">
                <a:spcBef>
                  <a:spcPct val="0"/>
                </a:spcBef>
              </a:pPr>
              <a:t>42</a:t>
            </a:fld>
            <a:endParaRPr lang="en-GB" altLang="en-US" sz="1400">
              <a:latin typeface="Arial" panose="020B0604020202020204" pitchFamily="34" charset="0"/>
            </a:endParaRPr>
          </a:p>
        </p:txBody>
      </p:sp>
      <p:grpSp>
        <p:nvGrpSpPr>
          <p:cNvPr id="46083" name="Group 1063"/>
          <p:cNvGrpSpPr>
            <a:grpSpLocks/>
          </p:cNvGrpSpPr>
          <p:nvPr/>
        </p:nvGrpSpPr>
        <p:grpSpPr bwMode="auto">
          <a:xfrm>
            <a:off x="1676400" y="1"/>
            <a:ext cx="8534400" cy="6486525"/>
            <a:chOff x="0" y="0"/>
            <a:chExt cx="6168" cy="6928"/>
          </a:xfrm>
        </p:grpSpPr>
        <p:sp>
          <p:nvSpPr>
            <p:cNvPr id="46094" name="Rectangle 1026"/>
            <p:cNvSpPr>
              <a:spLocks noChangeArrowheads="1"/>
            </p:cNvSpPr>
            <p:nvPr/>
          </p:nvSpPr>
          <p:spPr bwMode="auto">
            <a:xfrm>
              <a:off x="0" y="0"/>
              <a:ext cx="0"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grpSp>
          <p:nvGrpSpPr>
            <p:cNvPr id="46095" name="Group 1062"/>
            <p:cNvGrpSpPr>
              <a:grpSpLocks/>
            </p:cNvGrpSpPr>
            <p:nvPr/>
          </p:nvGrpSpPr>
          <p:grpSpPr bwMode="auto">
            <a:xfrm>
              <a:off x="0" y="0"/>
              <a:ext cx="6168" cy="6928"/>
              <a:chOff x="0" y="0"/>
              <a:chExt cx="6168" cy="6928"/>
            </a:xfrm>
          </p:grpSpPr>
          <p:sp>
            <p:nvSpPr>
              <p:cNvPr id="46096" name="Rectangle 1061"/>
              <p:cNvSpPr>
                <a:spLocks noChangeArrowheads="1"/>
              </p:cNvSpPr>
              <p:nvPr/>
            </p:nvSpPr>
            <p:spPr bwMode="auto">
              <a:xfrm>
                <a:off x="0" y="0"/>
                <a:ext cx="6168" cy="362"/>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grpSp>
            <p:nvGrpSpPr>
              <p:cNvPr id="46097" name="Group 1060"/>
              <p:cNvGrpSpPr>
                <a:grpSpLocks/>
              </p:cNvGrpSpPr>
              <p:nvPr/>
            </p:nvGrpSpPr>
            <p:grpSpPr bwMode="auto">
              <a:xfrm>
                <a:off x="0" y="0"/>
                <a:ext cx="6168" cy="6928"/>
                <a:chOff x="0" y="1350"/>
                <a:chExt cx="6168" cy="6928"/>
              </a:xfrm>
            </p:grpSpPr>
            <p:sp>
              <p:nvSpPr>
                <p:cNvPr id="46098" name="Rectangle 1027"/>
                <p:cNvSpPr>
                  <a:spLocks noChangeArrowheads="1"/>
                </p:cNvSpPr>
                <p:nvPr/>
              </p:nvSpPr>
              <p:spPr bwMode="auto">
                <a:xfrm>
                  <a:off x="0" y="1350"/>
                  <a:ext cx="2492" cy="362"/>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grpSp>
              <p:nvGrpSpPr>
                <p:cNvPr id="46099" name="Group 1059"/>
                <p:cNvGrpSpPr>
                  <a:grpSpLocks/>
                </p:cNvGrpSpPr>
                <p:nvPr/>
              </p:nvGrpSpPr>
              <p:grpSpPr bwMode="auto">
                <a:xfrm>
                  <a:off x="0" y="1350"/>
                  <a:ext cx="6168" cy="6928"/>
                  <a:chOff x="-408" y="1350"/>
                  <a:chExt cx="6168" cy="6928"/>
                </a:xfrm>
              </p:grpSpPr>
              <p:sp>
                <p:nvSpPr>
                  <p:cNvPr id="46100" name="Rectangle 1028"/>
                  <p:cNvSpPr>
                    <a:spLocks noChangeArrowheads="1"/>
                  </p:cNvSpPr>
                  <p:nvPr/>
                </p:nvSpPr>
                <p:spPr bwMode="auto">
                  <a:xfrm>
                    <a:off x="-408" y="1350"/>
                    <a:ext cx="3308" cy="1109"/>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r>
                      <a:rPr lang="en-GB" altLang="en-US"/>
                      <a:t>  </a:t>
                    </a:r>
                    <a:r>
                      <a:rPr lang="en-GB" altLang="en-US" sz="2400"/>
                      <a:t> </a:t>
                    </a:r>
                    <a:r>
                      <a:rPr lang="en-GB" altLang="en-US"/>
                      <a:t>                                                                                  </a:t>
                    </a:r>
                    <a:r>
                      <a:rPr lang="en-GB" altLang="en-US" sz="600">
                        <a:latin typeface="Verdana" panose="020B0604030504040204" pitchFamily="34" charset="0"/>
                      </a:rPr>
                      <a:t>  06 June 2005 08:00 AM (GMT -05:00) </a:t>
                    </a:r>
                    <a:br>
                      <a:rPr lang="en-GB" altLang="en-US" sz="600">
                        <a:latin typeface="Verdana" panose="020B0604030504040204" pitchFamily="34" charset="0"/>
                      </a:rPr>
                    </a:br>
                    <a:r>
                      <a:rPr lang="en-GB" altLang="en-US" sz="600"/>
                      <a:t/>
                    </a:r>
                    <a:br>
                      <a:rPr lang="en-GB" altLang="en-US" sz="600"/>
                    </a:br>
                    <a:endParaRPr lang="en-GB" altLang="en-US"/>
                  </a:p>
                </p:txBody>
              </p:sp>
              <p:grpSp>
                <p:nvGrpSpPr>
                  <p:cNvPr id="46101" name="Group 1051"/>
                  <p:cNvGrpSpPr>
                    <a:grpSpLocks/>
                  </p:cNvGrpSpPr>
                  <p:nvPr/>
                </p:nvGrpSpPr>
                <p:grpSpPr bwMode="auto">
                  <a:xfrm>
                    <a:off x="0" y="1870"/>
                    <a:ext cx="702" cy="2346"/>
                    <a:chOff x="0" y="1870"/>
                    <a:chExt cx="702" cy="2346"/>
                  </a:xfrm>
                </p:grpSpPr>
                <p:sp>
                  <p:nvSpPr>
                    <p:cNvPr id="46108" name="Rectangle 1031"/>
                    <p:cNvSpPr>
                      <a:spLocks noChangeArrowheads="1"/>
                    </p:cNvSpPr>
                    <p:nvPr/>
                  </p:nvSpPr>
                  <p:spPr bwMode="auto">
                    <a:xfrm>
                      <a:off x="0" y="1870"/>
                      <a:ext cx="128" cy="2148"/>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spcBef>
                          <a:spcPct val="0"/>
                        </a:spcBef>
                      </a:pPr>
                      <a:r>
                        <a:rPr lang="en-GB" altLang="en-US" sz="1100"/>
                        <a:t>  </a:t>
                      </a:r>
                      <a:r>
                        <a:rPr lang="en-GB" altLang="en-US" sz="2800"/>
                        <a:t> </a:t>
                      </a:r>
                      <a:r>
                        <a:rPr lang="en-GB" altLang="en-US" sz="1100"/>
                        <a:t> </a:t>
                      </a:r>
                      <a:endParaRPr lang="en-GB" altLang="en-US" sz="2400">
                        <a:latin typeface="Times New Roman" panose="02020603050405020304" pitchFamily="18" charset="0"/>
                      </a:endParaRPr>
                    </a:p>
                  </p:txBody>
                </p:sp>
                <p:sp>
                  <p:nvSpPr>
                    <p:cNvPr id="46109" name="Rectangle 1033"/>
                    <p:cNvSpPr>
                      <a:spLocks noChangeArrowheads="1"/>
                    </p:cNvSpPr>
                    <p:nvPr/>
                  </p:nvSpPr>
                  <p:spPr bwMode="auto">
                    <a:xfrm>
                      <a:off x="128" y="1870"/>
                      <a:ext cx="443" cy="518"/>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spcBef>
                          <a:spcPct val="0"/>
                        </a:spcBef>
                      </a:pPr>
                      <a:r>
                        <a:rPr lang="en-GB" altLang="en-US" sz="2400">
                          <a:latin typeface="Times New Roman" panose="02020603050405020304" pitchFamily="18" charset="0"/>
                        </a:rPr>
                        <a:t>  </a:t>
                      </a:r>
                      <a:r>
                        <a:rPr lang="en-GB" altLang="en-US" sz="700">
                          <a:latin typeface="Times New Roman" panose="02020603050405020304" pitchFamily="18" charset="0"/>
                        </a:rPr>
                        <a:t> </a:t>
                      </a:r>
                      <a:r>
                        <a:rPr lang="en-GB" altLang="en-US" sz="2400">
                          <a:latin typeface="Times New Roman" panose="02020603050405020304" pitchFamily="18" charset="0"/>
                        </a:rPr>
                        <a:t>              </a:t>
                      </a:r>
                    </a:p>
                  </p:txBody>
                </p:sp>
                <p:sp>
                  <p:nvSpPr>
                    <p:cNvPr id="46110" name="Rectangle 1035"/>
                    <p:cNvSpPr>
                      <a:spLocks noChangeArrowheads="1"/>
                    </p:cNvSpPr>
                    <p:nvPr/>
                  </p:nvSpPr>
                  <p:spPr bwMode="auto">
                    <a:xfrm>
                      <a:off x="571" y="1870"/>
                      <a:ext cx="131" cy="2148"/>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spcBef>
                          <a:spcPct val="0"/>
                        </a:spcBef>
                      </a:pPr>
                      <a:r>
                        <a:rPr lang="en-GB" altLang="en-US" sz="2400">
                          <a:latin typeface="Times New Roman" panose="02020603050405020304" pitchFamily="18" charset="0"/>
                        </a:rPr>
                        <a:t>  </a:t>
                      </a:r>
                      <a:r>
                        <a:rPr lang="en-GB" altLang="en-US" sz="2800">
                          <a:latin typeface="Times New Roman" panose="02020603050405020304" pitchFamily="18" charset="0"/>
                        </a:rPr>
                        <a:t> </a:t>
                      </a:r>
                      <a:endParaRPr lang="en-GB" altLang="en-US" sz="2400">
                        <a:latin typeface="Times New Roman" panose="02020603050405020304" pitchFamily="18" charset="0"/>
                      </a:endParaRPr>
                    </a:p>
                  </p:txBody>
                </p:sp>
                <p:grpSp>
                  <p:nvGrpSpPr>
                    <p:cNvPr id="46111" name="Group 1046"/>
                    <p:cNvGrpSpPr>
                      <a:grpSpLocks/>
                    </p:cNvGrpSpPr>
                    <p:nvPr/>
                  </p:nvGrpSpPr>
                  <p:grpSpPr bwMode="auto">
                    <a:xfrm>
                      <a:off x="128" y="2388"/>
                      <a:ext cx="443" cy="690"/>
                      <a:chOff x="128" y="2388"/>
                      <a:chExt cx="443" cy="690"/>
                    </a:xfrm>
                  </p:grpSpPr>
                  <p:sp>
                    <p:nvSpPr>
                      <p:cNvPr id="46118" name="Rectangle 1045"/>
                      <p:cNvSpPr>
                        <a:spLocks noChangeArrowheads="1"/>
                      </p:cNvSpPr>
                      <p:nvPr/>
                    </p:nvSpPr>
                    <p:spPr bwMode="auto">
                      <a:xfrm>
                        <a:off x="128" y="2388"/>
                        <a:ext cx="443" cy="362"/>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6119" name="Rectangle 1037"/>
                      <p:cNvSpPr>
                        <a:spLocks noChangeArrowheads="1"/>
                      </p:cNvSpPr>
                      <p:nvPr/>
                    </p:nvSpPr>
                    <p:spPr bwMode="auto">
                      <a:xfrm>
                        <a:off x="128" y="2388"/>
                        <a:ext cx="443" cy="69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spcBef>
                            <a:spcPct val="0"/>
                          </a:spcBef>
                        </a:pPr>
                        <a:r>
                          <a:rPr lang="en-GB" altLang="en-US" sz="2400">
                            <a:latin typeface="Times New Roman" panose="02020603050405020304" pitchFamily="18" charset="0"/>
                          </a:rPr>
                          <a:t>  </a:t>
                        </a:r>
                        <a:r>
                          <a:rPr lang="en-GB" altLang="en-US" sz="1100">
                            <a:latin typeface="Times New Roman" panose="02020603050405020304" pitchFamily="18" charset="0"/>
                          </a:rPr>
                          <a:t> </a:t>
                        </a:r>
                        <a:r>
                          <a:rPr lang="en-GB" altLang="en-US" sz="2400">
                            <a:latin typeface="Times New Roman" panose="02020603050405020304" pitchFamily="18" charset="0"/>
                          </a:rPr>
                          <a:t> </a:t>
                        </a:r>
                        <a:r>
                          <a:rPr lang="en-GB" altLang="en-US" sz="800">
                            <a:latin typeface="Times New Roman" panose="02020603050405020304" pitchFamily="18" charset="0"/>
                          </a:rPr>
                          <a:t> </a:t>
                        </a:r>
                        <a:r>
                          <a:rPr lang="en-GB" altLang="en-US" sz="2400">
                            <a:latin typeface="Times New Roman" panose="02020603050405020304" pitchFamily="18" charset="0"/>
                          </a:rPr>
                          <a:t>  </a:t>
                        </a:r>
                        <a:r>
                          <a:rPr lang="en-GB" altLang="en-US" sz="900">
                            <a:solidFill>
                              <a:srgbClr val="000000"/>
                            </a:solidFill>
                            <a:latin typeface="Arial" panose="020B0604020202020204" pitchFamily="34" charset="0"/>
                          </a:rPr>
                          <a:t>Send Link</a:t>
                        </a:r>
                        <a:endParaRPr lang="en-GB" altLang="en-US" sz="2400">
                          <a:latin typeface="Times New Roman" panose="02020603050405020304" pitchFamily="18" charset="0"/>
                        </a:endParaRPr>
                      </a:p>
                    </p:txBody>
                  </p:sp>
                </p:grpSp>
                <p:grpSp>
                  <p:nvGrpSpPr>
                    <p:cNvPr id="46112" name="Group 1048"/>
                    <p:cNvGrpSpPr>
                      <a:grpSpLocks/>
                    </p:cNvGrpSpPr>
                    <p:nvPr/>
                  </p:nvGrpSpPr>
                  <p:grpSpPr bwMode="auto">
                    <a:xfrm>
                      <a:off x="128" y="3078"/>
                      <a:ext cx="443" cy="776"/>
                      <a:chOff x="128" y="3078"/>
                      <a:chExt cx="443" cy="776"/>
                    </a:xfrm>
                  </p:grpSpPr>
                  <p:sp>
                    <p:nvSpPr>
                      <p:cNvPr id="46116" name="Rectangle 1047"/>
                      <p:cNvSpPr>
                        <a:spLocks noChangeArrowheads="1"/>
                      </p:cNvSpPr>
                      <p:nvPr/>
                    </p:nvSpPr>
                    <p:spPr bwMode="auto">
                      <a:xfrm>
                        <a:off x="128" y="3078"/>
                        <a:ext cx="443" cy="362"/>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6117" name="Rectangle 1040"/>
                      <p:cNvSpPr>
                        <a:spLocks noChangeArrowheads="1"/>
                      </p:cNvSpPr>
                      <p:nvPr/>
                    </p:nvSpPr>
                    <p:spPr bwMode="auto">
                      <a:xfrm>
                        <a:off x="128" y="3078"/>
                        <a:ext cx="443" cy="776"/>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spcBef>
                            <a:spcPct val="0"/>
                          </a:spcBef>
                        </a:pPr>
                        <a:r>
                          <a:rPr lang="en-GB" altLang="en-US" sz="1100"/>
                          <a:t>  </a:t>
                        </a:r>
                        <a:r>
                          <a:rPr lang="en-GB" altLang="en-US" sz="1100">
                            <a:latin typeface="Times New Roman" panose="02020603050405020304" pitchFamily="18" charset="0"/>
                          </a:rPr>
                          <a:t> </a:t>
                        </a:r>
                        <a:r>
                          <a:rPr lang="en-GB" altLang="en-US" sz="2400">
                            <a:latin typeface="Times New Roman" panose="02020603050405020304" pitchFamily="18" charset="0"/>
                          </a:rPr>
                          <a:t> </a:t>
                        </a:r>
                        <a:r>
                          <a:rPr lang="en-GB" altLang="en-US" sz="1200">
                            <a:latin typeface="Times New Roman" panose="02020603050405020304" pitchFamily="18" charset="0"/>
                          </a:rPr>
                          <a:t> </a:t>
                        </a:r>
                        <a:r>
                          <a:rPr lang="en-GB" altLang="en-US" sz="2400">
                            <a:latin typeface="Times New Roman" panose="02020603050405020304" pitchFamily="18" charset="0"/>
                          </a:rPr>
                          <a:t>  </a:t>
                        </a:r>
                        <a:r>
                          <a:rPr lang="en-GB" altLang="en-US" sz="900">
                            <a:solidFill>
                              <a:srgbClr val="000000"/>
                            </a:solidFill>
                            <a:latin typeface="Arial" panose="020B0604020202020204" pitchFamily="34" charset="0"/>
                          </a:rPr>
                          <a:t>Printer Friendly</a:t>
                        </a:r>
                        <a:endParaRPr lang="en-GB" altLang="en-US" sz="2400">
                          <a:latin typeface="Times New Roman" panose="02020603050405020304" pitchFamily="18" charset="0"/>
                        </a:endParaRPr>
                      </a:p>
                    </p:txBody>
                  </p:sp>
                </p:grpSp>
                <p:grpSp>
                  <p:nvGrpSpPr>
                    <p:cNvPr id="46113" name="Group 1050"/>
                    <p:cNvGrpSpPr>
                      <a:grpSpLocks/>
                    </p:cNvGrpSpPr>
                    <p:nvPr/>
                  </p:nvGrpSpPr>
                  <p:grpSpPr bwMode="auto">
                    <a:xfrm>
                      <a:off x="128" y="3854"/>
                      <a:ext cx="443" cy="362"/>
                      <a:chOff x="128" y="3854"/>
                      <a:chExt cx="443" cy="362"/>
                    </a:xfrm>
                  </p:grpSpPr>
                  <p:sp>
                    <p:nvSpPr>
                      <p:cNvPr id="46114" name="Rectangle 1049"/>
                      <p:cNvSpPr>
                        <a:spLocks noChangeArrowheads="1"/>
                      </p:cNvSpPr>
                      <p:nvPr/>
                    </p:nvSpPr>
                    <p:spPr bwMode="auto">
                      <a:xfrm>
                        <a:off x="128" y="3854"/>
                        <a:ext cx="443" cy="362"/>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endParaRPr lang="en-US" altLang="en-US"/>
                      </a:p>
                    </p:txBody>
                  </p:sp>
                  <p:sp>
                    <p:nvSpPr>
                      <p:cNvPr id="46115" name="Rectangle 1043"/>
                      <p:cNvSpPr>
                        <a:spLocks noChangeArrowheads="1"/>
                      </p:cNvSpPr>
                      <p:nvPr/>
                    </p:nvSpPr>
                    <p:spPr bwMode="auto">
                      <a:xfrm>
                        <a:off x="128" y="3854"/>
                        <a:ext cx="443" cy="164"/>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spcBef>
                            <a:spcPct val="0"/>
                          </a:spcBef>
                        </a:pPr>
                        <a:r>
                          <a:rPr lang="en-GB" altLang="en-US" sz="1100"/>
                          <a:t>  </a:t>
                        </a:r>
                        <a:r>
                          <a:rPr lang="en-GB" altLang="en-US" sz="200"/>
                          <a:t> </a:t>
                        </a:r>
                        <a:r>
                          <a:rPr lang="en-GB" altLang="en-US" sz="1100"/>
                          <a:t>                          </a:t>
                        </a:r>
                        <a:endParaRPr lang="en-GB" altLang="en-US" sz="2400">
                          <a:latin typeface="Times New Roman" panose="02020603050405020304" pitchFamily="18" charset="0"/>
                        </a:endParaRPr>
                      </a:p>
                    </p:txBody>
                  </p:sp>
                </p:grpSp>
              </p:grpSp>
              <p:grpSp>
                <p:nvGrpSpPr>
                  <p:cNvPr id="46102" name="Group 1058"/>
                  <p:cNvGrpSpPr>
                    <a:grpSpLocks/>
                  </p:cNvGrpSpPr>
                  <p:nvPr/>
                </p:nvGrpSpPr>
                <p:grpSpPr bwMode="auto">
                  <a:xfrm>
                    <a:off x="0" y="1999"/>
                    <a:ext cx="5760" cy="6279"/>
                    <a:chOff x="0" y="1999"/>
                    <a:chExt cx="5760" cy="6279"/>
                  </a:xfrm>
                </p:grpSpPr>
                <p:sp>
                  <p:nvSpPr>
                    <p:cNvPr id="46103" name="Rectangle 1052"/>
                    <p:cNvSpPr>
                      <a:spLocks noChangeArrowheads="1"/>
                    </p:cNvSpPr>
                    <p:nvPr/>
                  </p:nvSpPr>
                  <p:spPr bwMode="auto">
                    <a:xfrm>
                      <a:off x="0" y="1999"/>
                      <a:ext cx="1818" cy="657"/>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spcBef>
                          <a:spcPct val="0"/>
                        </a:spcBef>
                      </a:pPr>
                      <a:r>
                        <a:rPr lang="en-GB" altLang="en-US" sz="600">
                          <a:solidFill>
                            <a:srgbClr val="000033"/>
                          </a:solidFill>
                          <a:latin typeface="Arial" panose="020B0604020202020204" pitchFamily="34" charset="0"/>
                        </a:rPr>
                        <a:t>(From </a:t>
                      </a:r>
                      <a:r>
                        <a:rPr lang="en-GB" altLang="en-US" sz="600" i="1">
                          <a:solidFill>
                            <a:srgbClr val="000033"/>
                          </a:solidFill>
                          <a:latin typeface="Arial" panose="020B0604020202020204" pitchFamily="34" charset="0"/>
                        </a:rPr>
                        <a:t>The Institute</a:t>
                      </a:r>
                      <a:r>
                        <a:rPr lang="en-GB" altLang="en-US" sz="600">
                          <a:solidFill>
                            <a:srgbClr val="000033"/>
                          </a:solidFill>
                          <a:latin typeface="Arial" panose="020B0604020202020204" pitchFamily="34" charset="0"/>
                        </a:rPr>
                        <a:t> print edition) </a:t>
                      </a:r>
                      <a:r>
                        <a:rPr lang="en-GB" altLang="en-US" sz="1100"/>
                        <a:t/>
                      </a:r>
                      <a:br>
                        <a:rPr lang="en-GB" altLang="en-US" sz="1100"/>
                      </a:br>
                      <a:r>
                        <a:rPr lang="en-GB" altLang="en-US" sz="1400" b="1">
                          <a:latin typeface="Arial" panose="020B0604020202020204" pitchFamily="34" charset="0"/>
                        </a:rPr>
                        <a:t>Viterbi Receives Franklin Medal</a:t>
                      </a:r>
                      <a:r>
                        <a:rPr lang="en-GB" altLang="en-US" sz="1100"/>
                        <a:t> </a:t>
                      </a:r>
                      <a:endParaRPr lang="en-GB" altLang="en-US" sz="2400">
                        <a:latin typeface="Times New Roman" panose="02020603050405020304" pitchFamily="18" charset="0"/>
                      </a:endParaRPr>
                    </a:p>
                  </p:txBody>
                </p:sp>
                <p:grpSp>
                  <p:nvGrpSpPr>
                    <p:cNvPr id="46104" name="Group 1056"/>
                    <p:cNvGrpSpPr>
                      <a:grpSpLocks/>
                    </p:cNvGrpSpPr>
                    <p:nvPr/>
                  </p:nvGrpSpPr>
                  <p:grpSpPr bwMode="auto">
                    <a:xfrm>
                      <a:off x="0" y="2810"/>
                      <a:ext cx="844" cy="1585"/>
                      <a:chOff x="0" y="2810"/>
                      <a:chExt cx="844" cy="1585"/>
                    </a:xfrm>
                  </p:grpSpPr>
                  <p:sp>
                    <p:nvSpPr>
                      <p:cNvPr id="46106" name="Rectangle 1053"/>
                      <p:cNvSpPr>
                        <a:spLocks noChangeArrowheads="1"/>
                      </p:cNvSpPr>
                      <p:nvPr/>
                    </p:nvSpPr>
                    <p:spPr bwMode="auto">
                      <a:xfrm>
                        <a:off x="0" y="2810"/>
                        <a:ext cx="844" cy="1431"/>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spcBef>
                            <a:spcPct val="0"/>
                          </a:spcBef>
                        </a:pPr>
                        <a:r>
                          <a:rPr lang="en-GB" altLang="en-US" sz="1000">
                            <a:latin typeface="Arial" panose="020B0604020202020204" pitchFamily="34" charset="0"/>
                          </a:rPr>
                          <a:t>                                                  </a:t>
                        </a:r>
                      </a:p>
                    </p:txBody>
                  </p:sp>
                  <p:sp>
                    <p:nvSpPr>
                      <p:cNvPr id="46107" name="Rectangle 1055"/>
                      <p:cNvSpPr>
                        <a:spLocks noChangeArrowheads="1"/>
                      </p:cNvSpPr>
                      <p:nvPr/>
                    </p:nvSpPr>
                    <p:spPr bwMode="auto">
                      <a:xfrm>
                        <a:off x="0" y="4241"/>
                        <a:ext cx="844" cy="154"/>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spcBef>
                            <a:spcPct val="0"/>
                          </a:spcBef>
                        </a:pPr>
                        <a:endParaRPr lang="en-US" altLang="en-US" sz="2400">
                          <a:latin typeface="Times New Roman" panose="02020603050405020304" pitchFamily="18" charset="0"/>
                        </a:endParaRPr>
                      </a:p>
                    </p:txBody>
                  </p:sp>
                </p:grpSp>
                <p:sp>
                  <p:nvSpPr>
                    <p:cNvPr id="46105" name="Rectangle 1057"/>
                    <p:cNvSpPr>
                      <a:spLocks noChangeArrowheads="1"/>
                    </p:cNvSpPr>
                    <p:nvPr/>
                  </p:nvSpPr>
                  <p:spPr bwMode="auto">
                    <a:xfrm>
                      <a:off x="0" y="4394"/>
                      <a:ext cx="5760" cy="3884"/>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spcBef>
                          <a:spcPct val="0"/>
                        </a:spcBef>
                      </a:pPr>
                      <a:r>
                        <a:rPr lang="en-GB" altLang="en-US" sz="800">
                          <a:solidFill>
                            <a:srgbClr val="211FFF"/>
                          </a:solidFill>
                          <a:latin typeface="Arial" panose="020B0604020202020204" pitchFamily="34" charset="0"/>
                        </a:rPr>
                        <a:t>As a youth, Life Fellow Andrew Viterbi never envisioned that he’d create an algorithm used in every cellphone or that he would cofound Qualcomm, a Fortune 500 company that is a worldwide leader in wireless technology.</a:t>
                      </a:r>
                    </a:p>
                    <a:p>
                      <a:pPr algn="l">
                        <a:spcBef>
                          <a:spcPct val="0"/>
                        </a:spcBef>
                      </a:pPr>
                      <a:r>
                        <a:rPr lang="en-GB" altLang="en-US" sz="800">
                          <a:solidFill>
                            <a:srgbClr val="211FFF"/>
                          </a:solidFill>
                          <a:latin typeface="Arial" panose="020B0604020202020204" pitchFamily="34" charset="0"/>
                        </a:rPr>
                        <a:t>Viterbi came up with the idea for that algorithm while he was an engineering professor at the University of California at Los Angeles (UCLA) and then at the University of California at San Diego (UCSD), in the 1960s. Today, the algorithm is used in digital cellphones and satellite receivers to transmit messages so they won’t be lost in noise. The result is a clear undamaged message thanks to a process called error correction coding. This algorithm is currently used in most cellphones.</a:t>
                      </a:r>
                    </a:p>
                    <a:p>
                      <a:pPr algn="l">
                        <a:spcBef>
                          <a:spcPct val="0"/>
                        </a:spcBef>
                      </a:pPr>
                      <a:r>
                        <a:rPr lang="en-GB" altLang="en-US" sz="800">
                          <a:solidFill>
                            <a:srgbClr val="211FFF"/>
                          </a:solidFill>
                          <a:latin typeface="Arial" panose="020B0604020202020204" pitchFamily="34" charset="0"/>
                        </a:rPr>
                        <a:t>“The algorithm was originally created for improving communication from space by being able to operate with a weak signal but today it has a multitude of applications,” Viterbi says.</a:t>
                      </a:r>
                    </a:p>
                    <a:p>
                      <a:pPr algn="l">
                        <a:spcBef>
                          <a:spcPct val="0"/>
                        </a:spcBef>
                      </a:pPr>
                      <a:r>
                        <a:rPr lang="en-GB" altLang="en-US" sz="800">
                          <a:solidFill>
                            <a:srgbClr val="211FFF"/>
                          </a:solidFill>
                          <a:latin typeface="Arial" panose="020B0604020202020204" pitchFamily="34" charset="0"/>
                        </a:rPr>
                        <a:t>For the algorithm, which carries his name, he was awarded this year’s Benjamin Franklin Medal in electrical engineering by the Franklin Institute in Philadelphia, one of the United States’ oldest centers of science education and development. The institute serves the public through its museum, outreach programs, and curatorial work. The medal, which Viterbi received in April, recognizes individuals who have benefited humanity, advanced science, and deepened the understanding of the universe. It also honors contributions in life sciences, physics, earth and environmental sciences, and computer and cognitive sciences.</a:t>
                      </a:r>
                    </a:p>
                    <a:p>
                      <a:pPr algn="l">
                        <a:spcBef>
                          <a:spcPct val="0"/>
                        </a:spcBef>
                      </a:pPr>
                      <a:r>
                        <a:rPr lang="en-GB" altLang="en-US" sz="800">
                          <a:solidFill>
                            <a:srgbClr val="211FFF"/>
                          </a:solidFill>
                          <a:latin typeface="Arial" panose="020B0604020202020204" pitchFamily="34" charset="0"/>
                        </a:rPr>
                        <a:t>Qualcomm wasn’t the first company Viterbi started. In the late 1960s, he and some professors from UCLA and UCSD founded Linkabit, which developed a video scrambling system called Videocipher for the fledgling cable network Home Box Office. The Videocipher encrypts a video signal so hackers who haven’t paid for the HBO service can’t obtain it.</a:t>
                      </a:r>
                    </a:p>
                    <a:p>
                      <a:pPr algn="l">
                        <a:spcBef>
                          <a:spcPct val="0"/>
                        </a:spcBef>
                      </a:pPr>
                      <a:r>
                        <a:rPr lang="en-GB" altLang="en-US" sz="800">
                          <a:solidFill>
                            <a:srgbClr val="211FFF"/>
                          </a:solidFill>
                          <a:latin typeface="Arial" panose="020B0604020202020204" pitchFamily="34" charset="0"/>
                        </a:rPr>
                        <a:t>Viterbi, who immigrated to the United States as a four-year-old refugee from facist Italy, left Linkabit to help start Qualcomm in 1985. One of the company’s first successes was OmniTracs, a two-way satellite communication system used by truckers to communicate from the road with their home offices. The system involves signal processing and an antenna with a directional control that moves as the truck moves so the antenna always faces the satellite. OmniTracs today is the transportation industry’s largest satellite-based commercial mobile system.</a:t>
                      </a:r>
                    </a:p>
                    <a:p>
                      <a:pPr algn="l">
                        <a:spcBef>
                          <a:spcPct val="0"/>
                        </a:spcBef>
                      </a:pPr>
                      <a:r>
                        <a:rPr lang="en-GB" altLang="en-US" sz="800">
                          <a:solidFill>
                            <a:srgbClr val="211FFF"/>
                          </a:solidFill>
                          <a:latin typeface="Arial" panose="020B0604020202020204" pitchFamily="34" charset="0"/>
                        </a:rPr>
                        <a:t>Another successful venture for the company was the creation of code-division multiple access (CDMA), which was introduced commercially in 1995 in cellphones and is still big today. CDMA is a “spread-spectrum” technology—which means it allows many users to occupy the same time and frequency allocations in a band or space. It assigns unique codes to each communication to differentiate it from others in the same spectrum.</a:t>
                      </a:r>
                    </a:p>
                    <a:p>
                      <a:pPr algn="l">
                        <a:spcBef>
                          <a:spcPct val="0"/>
                        </a:spcBef>
                      </a:pPr>
                      <a:r>
                        <a:rPr lang="en-GB" altLang="en-US" sz="800">
                          <a:solidFill>
                            <a:srgbClr val="211FFF"/>
                          </a:solidFill>
                          <a:latin typeface="Arial" panose="020B0604020202020204" pitchFamily="34" charset="0"/>
                        </a:rPr>
                        <a:t>Although Viterbi retired from Qualcomm as vice chairman and chief technical officer in 2000, he still keeps busy as the president of the Viterbi Group, a private investment company specializing in imaging technologies and biotechnology. He’s also professor emeritus of electrical engineering systems at UCSD and distinguished visiting professor at Technion-Israel Institute of Technology in Technion City, Haifa. In March he and his wife donated US $52 million to the University of Southern California in Los Angeles, the largest amount the school ever received from a single donor.</a:t>
                      </a:r>
                    </a:p>
                    <a:p>
                      <a:pPr algn="l">
                        <a:spcBef>
                          <a:spcPct val="0"/>
                        </a:spcBef>
                      </a:pPr>
                      <a:r>
                        <a:rPr lang="en-GB" altLang="en-US" sz="800">
                          <a:solidFill>
                            <a:srgbClr val="211FFF"/>
                          </a:solidFill>
                          <a:latin typeface="Arial" panose="020B0604020202020204" pitchFamily="34" charset="0"/>
                        </a:rPr>
                        <a:t>To honor his generosity, USC renamed its engineering school the Andrew and Erna Viterbi School of Engineering. It is one of four in the nation to house two active National Science Foundation–supported engineering research centers: the Integrated Media Systems Center (which focuses on multimedia and Internet research) and the Biomimetic Research Center (which studies the use of technology to mimic biological systems).</a:t>
                      </a:r>
                    </a:p>
                    <a:p>
                      <a:pPr algn="l">
                        <a:spcBef>
                          <a:spcPct val="0"/>
                        </a:spcBef>
                      </a:pPr>
                      <a:endParaRPr lang="en-GB" altLang="en-US" sz="800">
                        <a:solidFill>
                          <a:srgbClr val="211FFF"/>
                        </a:solidFill>
                        <a:latin typeface="Times New Roman" panose="02020603050405020304" pitchFamily="18" charset="0"/>
                      </a:endParaRPr>
                    </a:p>
                  </p:txBody>
                </p:sp>
              </p:grpSp>
            </p:grpSp>
          </p:grpSp>
        </p:grpSp>
      </p:grpSp>
      <p:pic>
        <p:nvPicPr>
          <p:cNvPr id="46084" name="Picture 1029" descr="Member Recogni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497205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103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925" y="-385763"/>
            <a:ext cx="1031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1034"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554038"/>
            <a:ext cx="1143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036"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89" y="-188913"/>
            <a:ext cx="920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038" desc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326" y="268288"/>
            <a:ext cx="111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1039" descr="Send Lin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0451" y="268289"/>
            <a:ext cx="2508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Picture 1041" desc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1" y="1363663"/>
            <a:ext cx="111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Picture 1044"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400" y="2259014"/>
            <a:ext cx="1143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2" name="Picture 1054" descr="6w.memrec0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381001"/>
            <a:ext cx="171450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3" name="Rectangle 1064"/>
          <p:cNvSpPr>
            <a:spLocks noChangeArrowheads="1"/>
          </p:cNvSpPr>
          <p:nvPr/>
        </p:nvSpPr>
        <p:spPr bwMode="auto">
          <a:xfrm>
            <a:off x="6477001" y="2133601"/>
            <a:ext cx="10779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eaLnBrk="1" hangingPunct="1">
              <a:spcBef>
                <a:spcPct val="0"/>
              </a:spcBef>
            </a:pPr>
            <a:r>
              <a:rPr lang="en-GB" altLang="en-US" sz="1000" b="1">
                <a:latin typeface="Arial" panose="020B0604020202020204" pitchFamily="34" charset="0"/>
              </a:rPr>
              <a:t>Andrew Viterbi</a:t>
            </a:r>
          </a:p>
        </p:txBody>
      </p:sp>
    </p:spTree>
    <p:extLst>
      <p:ext uri="{BB962C8B-B14F-4D97-AF65-F5344CB8AC3E}">
        <p14:creationId xmlns:p14="http://schemas.microsoft.com/office/powerpoint/2010/main" val="1125306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296.3</a:t>
            </a:r>
          </a:p>
        </p:txBody>
      </p:sp>
      <p:sp>
        <p:nvSpPr>
          <p:cNvPr id="6" name="Slide Number Placeholder 5"/>
          <p:cNvSpPr>
            <a:spLocks noGrp="1"/>
          </p:cNvSpPr>
          <p:nvPr>
            <p:ph type="sldNum" sz="quarter" idx="12"/>
          </p:nvPr>
        </p:nvSpPr>
        <p:spPr/>
        <p:txBody>
          <a:bodyPr/>
          <a:lstStyle/>
          <a:p>
            <a:r>
              <a:rPr lang="en-US" altLang="en-US"/>
              <a:t>Page</a:t>
            </a:r>
            <a:fld id="{35A04DA1-2AC7-476A-9B97-305D522E4929}" type="slidenum">
              <a:rPr lang="en-US" altLang="en-US"/>
              <a:pPr/>
              <a:t>43</a:t>
            </a:fld>
            <a:endParaRPr lang="en-US" altLang="en-US"/>
          </a:p>
        </p:txBody>
      </p:sp>
      <p:sp>
        <p:nvSpPr>
          <p:cNvPr id="219138" name="Rectangle 2"/>
          <p:cNvSpPr>
            <a:spLocks noGrp="1" noChangeArrowheads="1"/>
          </p:cNvSpPr>
          <p:nvPr>
            <p:ph type="title"/>
          </p:nvPr>
        </p:nvSpPr>
        <p:spPr/>
        <p:txBody>
          <a:bodyPr/>
          <a:lstStyle/>
          <a:p>
            <a:pPr algn="ctr"/>
            <a:r>
              <a:rPr lang="en-US" altLang="en-US">
                <a:solidFill>
                  <a:srgbClr val="002060"/>
                </a:solidFill>
              </a:rPr>
              <a:t>Viterbi Decoding Applications</a:t>
            </a:r>
          </a:p>
        </p:txBody>
      </p:sp>
      <p:sp>
        <p:nvSpPr>
          <p:cNvPr id="219139" name="Rectangle 3"/>
          <p:cNvSpPr>
            <a:spLocks noGrp="1" noChangeArrowheads="1"/>
          </p:cNvSpPr>
          <p:nvPr>
            <p:ph type="body" idx="1"/>
          </p:nvPr>
        </p:nvSpPr>
        <p:spPr>
          <a:xfrm>
            <a:off x="1981200" y="1799304"/>
            <a:ext cx="8458200" cy="4296696"/>
          </a:xfrm>
        </p:spPr>
        <p:txBody>
          <a:bodyPr/>
          <a:lstStyle/>
          <a:p>
            <a:pPr>
              <a:buFontTx/>
              <a:buChar char="•"/>
            </a:pPr>
            <a:r>
              <a:rPr lang="en-US" altLang="en-US"/>
              <a:t>decoding trellis-coded modulation in modems</a:t>
            </a:r>
          </a:p>
          <a:p>
            <a:pPr>
              <a:buFontTx/>
              <a:buChar char="•"/>
            </a:pPr>
            <a:r>
              <a:rPr lang="en-US" altLang="en-US"/>
              <a:t>most common FEC technique used in space communications (r = ½, K = 7)</a:t>
            </a:r>
          </a:p>
          <a:p>
            <a:pPr>
              <a:buFontTx/>
              <a:buChar char="•"/>
            </a:pPr>
            <a:r>
              <a:rPr lang="en-US" altLang="en-US"/>
              <a:t>usually implemented as serial concatenated </a:t>
            </a:r>
            <a:r>
              <a:rPr lang="en-US" altLang="en-US" smtClean="0"/>
              <a:t>(nested) block </a:t>
            </a:r>
            <a:r>
              <a:rPr lang="en-US" altLang="en-US"/>
              <a:t>and convolutional coding – first Reed-Solomon, then </a:t>
            </a:r>
            <a:r>
              <a:rPr lang="en-US" altLang="en-US" smtClean="0"/>
              <a:t>convolutional; opposite order on decode</a:t>
            </a:r>
            <a:endParaRPr lang="en-US" altLang="en-US"/>
          </a:p>
          <a:p>
            <a:pPr>
              <a:buFontTx/>
              <a:buChar char="•"/>
            </a:pPr>
            <a:r>
              <a:rPr lang="en-US" altLang="en-US"/>
              <a:t>Turbo codes are a </a:t>
            </a:r>
            <a:r>
              <a:rPr lang="en-US" altLang="en-US" smtClean="0"/>
              <a:t>parallel-concatenated </a:t>
            </a:r>
            <a:r>
              <a:rPr lang="en-US" altLang="en-US"/>
              <a:t>convolutional coding </a:t>
            </a:r>
            <a:r>
              <a:rPr lang="en-US" altLang="en-US" smtClean="0"/>
              <a:t>technique</a:t>
            </a:r>
          </a:p>
          <a:p>
            <a:pPr lvl="1">
              <a:buFontTx/>
              <a:buChar char="•"/>
            </a:pPr>
            <a:r>
              <a:rPr lang="en-US" altLang="en-US" smtClean="0"/>
              <a:t>Use soft output Viterbi in feedback loop</a:t>
            </a:r>
          </a:p>
          <a:p>
            <a:pPr lvl="1">
              <a:buFontTx/>
              <a:buChar char="•"/>
            </a:pPr>
            <a:r>
              <a:rPr lang="en-US" altLang="en-US" smtClean="0"/>
              <a:t>actually reasonably named</a:t>
            </a:r>
            <a:endParaRPr lang="en-US" altLang="en-US"/>
          </a:p>
        </p:txBody>
      </p:sp>
    </p:spTree>
    <p:extLst>
      <p:ext uri="{BB962C8B-B14F-4D97-AF65-F5344CB8AC3E}">
        <p14:creationId xmlns:p14="http://schemas.microsoft.com/office/powerpoint/2010/main" val="4462970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Footer Placeholder 4"/>
          <p:cNvSpPr>
            <a:spLocks noGrp="1"/>
          </p:cNvSpPr>
          <p:nvPr>
            <p:ph type="ftr" sz="quarter" idx="11"/>
          </p:nvPr>
        </p:nvSpPr>
        <p:spPr/>
        <p:txBody>
          <a:bodyPr/>
          <a:lstStyle/>
          <a:p>
            <a:r>
              <a:rPr lang="en-US" altLang="en-US"/>
              <a:t>296.3</a:t>
            </a:r>
          </a:p>
        </p:txBody>
      </p:sp>
      <p:sp>
        <p:nvSpPr>
          <p:cNvPr id="68" name="Slide Number Placeholder 5"/>
          <p:cNvSpPr>
            <a:spLocks noGrp="1"/>
          </p:cNvSpPr>
          <p:nvPr>
            <p:ph type="sldNum" sz="quarter" idx="12"/>
          </p:nvPr>
        </p:nvSpPr>
        <p:spPr/>
        <p:txBody>
          <a:bodyPr/>
          <a:lstStyle/>
          <a:p>
            <a:r>
              <a:rPr lang="en-US" altLang="en-US"/>
              <a:t>Page</a:t>
            </a:r>
            <a:fld id="{5C052CC4-285E-450E-9972-32CF9A41D97F}" type="slidenum">
              <a:rPr lang="en-US" altLang="en-US"/>
              <a:pPr/>
              <a:t>44</a:t>
            </a:fld>
            <a:endParaRPr lang="en-US" altLang="en-US"/>
          </a:p>
        </p:txBody>
      </p:sp>
      <p:sp>
        <p:nvSpPr>
          <p:cNvPr id="211173" name="Rectangle 229"/>
          <p:cNvSpPr>
            <a:spLocks noGrp="1" noChangeArrowheads="1"/>
          </p:cNvSpPr>
          <p:nvPr>
            <p:ph type="title"/>
          </p:nvPr>
        </p:nvSpPr>
        <p:spPr/>
        <p:txBody>
          <a:bodyPr/>
          <a:lstStyle/>
          <a:p>
            <a:pPr algn="ctr"/>
            <a:r>
              <a:rPr lang="en-US" altLang="en-US" sz="3200">
                <a:solidFill>
                  <a:srgbClr val="002060"/>
                </a:solidFill>
              </a:rPr>
              <a:t>State Transition and Output Tables</a:t>
            </a:r>
          </a:p>
        </p:txBody>
      </p:sp>
      <p:sp>
        <p:nvSpPr>
          <p:cNvPr id="210948" name="Rectangle 4"/>
          <p:cNvSpPr>
            <a:spLocks noChangeArrowheads="1"/>
          </p:cNvSpPr>
          <p:nvPr/>
        </p:nvSpPr>
        <p:spPr bwMode="auto">
          <a:xfrm>
            <a:off x="1524001" y="22807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11059" name="Group 115"/>
          <p:cNvGraphicFramePr>
            <a:graphicFrameLocks noGrp="1"/>
          </p:cNvGraphicFramePr>
          <p:nvPr/>
        </p:nvGraphicFramePr>
        <p:xfrm>
          <a:off x="1828800" y="1600200"/>
          <a:ext cx="3962400" cy="3733800"/>
        </p:xfrm>
        <a:graphic>
          <a:graphicData uri="http://schemas.openxmlformats.org/drawingml/2006/table">
            <a:tbl>
              <a:tblPr/>
              <a:tblGrid>
                <a:gridCol w="1320800">
                  <a:extLst>
                    <a:ext uri="{9D8B030D-6E8A-4147-A177-3AD203B41FA5}">
                      <a16:colId xmlns:a16="http://schemas.microsoft.com/office/drawing/2014/main" val="2600014205"/>
                    </a:ext>
                  </a:extLst>
                </a:gridCol>
                <a:gridCol w="1320800">
                  <a:extLst>
                    <a:ext uri="{9D8B030D-6E8A-4147-A177-3AD203B41FA5}">
                      <a16:colId xmlns:a16="http://schemas.microsoft.com/office/drawing/2014/main" val="102299976"/>
                    </a:ext>
                  </a:extLst>
                </a:gridCol>
                <a:gridCol w="1320800">
                  <a:extLst>
                    <a:ext uri="{9D8B030D-6E8A-4147-A177-3AD203B41FA5}">
                      <a16:colId xmlns:a16="http://schemas.microsoft.com/office/drawing/2014/main" val="2865932912"/>
                    </a:ext>
                  </a:extLst>
                </a:gridCol>
              </a:tblGrid>
              <a:tr h="622300">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n-US" altLang="en-US" sz="14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Next State, if </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3895867854"/>
                  </a:ext>
                </a:extLst>
              </a:tr>
              <a:tr h="622300">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Current State</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Input = 0:</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Input = 1:</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0072933"/>
                  </a:ext>
                </a:extLst>
              </a:tr>
              <a:tr h="622300">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317078"/>
                  </a:ext>
                </a:extLst>
              </a:tr>
              <a:tr h="622300">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7659508"/>
                  </a:ext>
                </a:extLst>
              </a:tr>
              <a:tr h="622300">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6738053"/>
                  </a:ext>
                </a:extLst>
              </a:tr>
              <a:tr h="622300">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5354523"/>
                  </a:ext>
                </a:extLst>
              </a:tr>
            </a:tbl>
          </a:graphicData>
        </a:graphic>
      </p:graphicFrame>
      <p:sp>
        <p:nvSpPr>
          <p:cNvPr id="211060" name="Rectangle 116"/>
          <p:cNvSpPr>
            <a:spLocks noChangeArrowheads="1"/>
          </p:cNvSpPr>
          <p:nvPr/>
        </p:nvSpPr>
        <p:spPr bwMode="auto">
          <a:xfrm>
            <a:off x="6003636" y="365828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ltLang="en-US">
              <a:latin typeface="Times New Roman" panose="02020603050405020304" pitchFamily="18" charset="0"/>
            </a:endParaRPr>
          </a:p>
          <a:p>
            <a:pPr algn="ctr"/>
            <a:endParaRPr lang="en-US" altLang="en-US">
              <a:latin typeface="Times New Roman" panose="02020603050405020304" pitchFamily="18" charset="0"/>
            </a:endParaRPr>
          </a:p>
        </p:txBody>
      </p:sp>
      <p:graphicFrame>
        <p:nvGraphicFramePr>
          <p:cNvPr id="211172" name="Group 228"/>
          <p:cNvGraphicFramePr>
            <a:graphicFrameLocks noGrp="1"/>
          </p:cNvGraphicFramePr>
          <p:nvPr>
            <p:ph idx="1"/>
          </p:nvPr>
        </p:nvGraphicFramePr>
        <p:xfrm>
          <a:off x="6477000" y="1600200"/>
          <a:ext cx="3962400" cy="3733802"/>
        </p:xfrm>
        <a:graphic>
          <a:graphicData uri="http://schemas.openxmlformats.org/drawingml/2006/table">
            <a:tbl>
              <a:tblPr/>
              <a:tblGrid>
                <a:gridCol w="1320800">
                  <a:extLst>
                    <a:ext uri="{9D8B030D-6E8A-4147-A177-3AD203B41FA5}">
                      <a16:colId xmlns:a16="http://schemas.microsoft.com/office/drawing/2014/main" val="463971382"/>
                    </a:ext>
                  </a:extLst>
                </a:gridCol>
                <a:gridCol w="1320800">
                  <a:extLst>
                    <a:ext uri="{9D8B030D-6E8A-4147-A177-3AD203B41FA5}">
                      <a16:colId xmlns:a16="http://schemas.microsoft.com/office/drawing/2014/main" val="261289527"/>
                    </a:ext>
                  </a:extLst>
                </a:gridCol>
                <a:gridCol w="1320800">
                  <a:extLst>
                    <a:ext uri="{9D8B030D-6E8A-4147-A177-3AD203B41FA5}">
                      <a16:colId xmlns:a16="http://schemas.microsoft.com/office/drawing/2014/main" val="2721747485"/>
                    </a:ext>
                  </a:extLst>
                </a:gridCol>
              </a:tblGrid>
              <a:tr h="1120775">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Output Symbols, if</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547671495"/>
                  </a:ext>
                </a:extLst>
              </a:tr>
              <a:tr h="523875">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Current State</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Input = 0:</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Input = 1:</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2981771"/>
                  </a:ext>
                </a:extLst>
              </a:tr>
              <a:tr h="522288">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2240269"/>
                  </a:ext>
                </a:extLst>
              </a:tr>
              <a:tr h="522288">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6463638"/>
                  </a:ext>
                </a:extLst>
              </a:tr>
              <a:tr h="522288">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7268486"/>
                  </a:ext>
                </a:extLst>
              </a:tr>
              <a:tr h="522288">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4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1237190"/>
                  </a:ext>
                </a:extLst>
              </a:tr>
            </a:tbl>
          </a:graphicData>
        </a:graphic>
      </p:graphicFrame>
      <p:sp>
        <p:nvSpPr>
          <p:cNvPr id="211177" name="Text Box 233"/>
          <p:cNvSpPr txBox="1">
            <a:spLocks noChangeArrowheads="1"/>
          </p:cNvSpPr>
          <p:nvPr/>
        </p:nvSpPr>
        <p:spPr bwMode="auto">
          <a:xfrm>
            <a:off x="2117726" y="5410200"/>
            <a:ext cx="21445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State transition table</a:t>
            </a:r>
          </a:p>
        </p:txBody>
      </p:sp>
      <p:sp>
        <p:nvSpPr>
          <p:cNvPr id="211178" name="Text Box 234"/>
          <p:cNvSpPr txBox="1">
            <a:spLocks noChangeArrowheads="1"/>
          </p:cNvSpPr>
          <p:nvPr/>
        </p:nvSpPr>
        <p:spPr bwMode="auto">
          <a:xfrm>
            <a:off x="7358064" y="5410200"/>
            <a:ext cx="13840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Output table</a:t>
            </a:r>
          </a:p>
        </p:txBody>
      </p:sp>
      <p:sp>
        <p:nvSpPr>
          <p:cNvPr id="211179" name="Text Box 235"/>
          <p:cNvSpPr txBox="1">
            <a:spLocks noChangeArrowheads="1"/>
          </p:cNvSpPr>
          <p:nvPr/>
        </p:nvSpPr>
        <p:spPr bwMode="auto">
          <a:xfrm>
            <a:off x="5486401" y="5791200"/>
            <a:ext cx="9282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r>
              <a:rPr lang="en-US" altLang="en-US" baseline="30000"/>
              <a:t>m</a:t>
            </a:r>
            <a:r>
              <a:rPr lang="en-US" altLang="en-US"/>
              <a:t> rows</a:t>
            </a:r>
          </a:p>
        </p:txBody>
      </p:sp>
    </p:spTree>
    <p:extLst>
      <p:ext uri="{BB962C8B-B14F-4D97-AF65-F5344CB8AC3E}">
        <p14:creationId xmlns:p14="http://schemas.microsoft.com/office/powerpoint/2010/main" val="28227044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r>
              <a:rPr lang="en-US" altLang="en-US"/>
              <a:t>296.3</a:t>
            </a:r>
          </a:p>
        </p:txBody>
      </p:sp>
      <p:sp>
        <p:nvSpPr>
          <p:cNvPr id="12" name="Slide Number Placeholder 5"/>
          <p:cNvSpPr>
            <a:spLocks noGrp="1"/>
          </p:cNvSpPr>
          <p:nvPr>
            <p:ph type="sldNum" sz="quarter" idx="12"/>
          </p:nvPr>
        </p:nvSpPr>
        <p:spPr/>
        <p:txBody>
          <a:bodyPr/>
          <a:lstStyle/>
          <a:p>
            <a:r>
              <a:rPr lang="en-US" altLang="en-US"/>
              <a:t>Page</a:t>
            </a:r>
            <a:fld id="{75CF76A4-91C9-47BD-A092-6B8B6B7E22BC}" type="slidenum">
              <a:rPr lang="en-US" altLang="en-US"/>
              <a:pPr/>
              <a:t>45</a:t>
            </a:fld>
            <a:endParaRPr lang="en-US" altLang="en-US"/>
          </a:p>
        </p:txBody>
      </p:sp>
      <p:sp>
        <p:nvSpPr>
          <p:cNvPr id="227330" name="Rectangle 2"/>
          <p:cNvSpPr>
            <a:spLocks noGrp="1" noChangeArrowheads="1"/>
          </p:cNvSpPr>
          <p:nvPr>
            <p:ph type="title"/>
          </p:nvPr>
        </p:nvSpPr>
        <p:spPr/>
        <p:txBody>
          <a:bodyPr/>
          <a:lstStyle/>
          <a:p>
            <a:pPr algn="ctr"/>
            <a:r>
              <a:rPr lang="en-US" altLang="en-US">
                <a:solidFill>
                  <a:srgbClr val="002060"/>
                </a:solidFill>
              </a:rPr>
              <a:t>State Transitions</a:t>
            </a:r>
          </a:p>
        </p:txBody>
      </p:sp>
      <p:pic>
        <p:nvPicPr>
          <p:cNvPr id="227333" name="Picture 5" descr="branch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524000"/>
            <a:ext cx="2743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27334" name="Line 6"/>
          <p:cNvSpPr>
            <a:spLocks noChangeShapeType="1"/>
          </p:cNvSpPr>
          <p:nvPr/>
        </p:nvSpPr>
        <p:spPr bwMode="auto">
          <a:xfrm>
            <a:off x="3962400" y="4876800"/>
            <a:ext cx="1752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35" name="Line 7"/>
          <p:cNvSpPr>
            <a:spLocks noChangeShapeType="1"/>
          </p:cNvSpPr>
          <p:nvPr/>
        </p:nvSpPr>
        <p:spPr bwMode="auto">
          <a:xfrm>
            <a:off x="3962400" y="5410200"/>
            <a:ext cx="1752600"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36" name="Text Box 8"/>
          <p:cNvSpPr txBox="1">
            <a:spLocks noChangeArrowheads="1"/>
          </p:cNvSpPr>
          <p:nvPr/>
        </p:nvSpPr>
        <p:spPr bwMode="auto">
          <a:xfrm>
            <a:off x="5851525" y="4618038"/>
            <a:ext cx="17690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input symbol is 1</a:t>
            </a:r>
          </a:p>
        </p:txBody>
      </p:sp>
      <p:sp>
        <p:nvSpPr>
          <p:cNvPr id="227337" name="Text Box 9"/>
          <p:cNvSpPr txBox="1">
            <a:spLocks noChangeArrowheads="1"/>
          </p:cNvSpPr>
          <p:nvPr/>
        </p:nvSpPr>
        <p:spPr bwMode="auto">
          <a:xfrm>
            <a:off x="5867400" y="5181600"/>
            <a:ext cx="17690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input symbol is 0</a:t>
            </a:r>
          </a:p>
        </p:txBody>
      </p:sp>
      <p:sp>
        <p:nvSpPr>
          <p:cNvPr id="227338" name="Text Box 10"/>
          <p:cNvSpPr txBox="1">
            <a:spLocks noChangeArrowheads="1"/>
          </p:cNvSpPr>
          <p:nvPr/>
        </p:nvSpPr>
        <p:spPr bwMode="auto">
          <a:xfrm>
            <a:off x="4343400" y="3352800"/>
            <a:ext cx="3581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227339" name="Text Box 11"/>
          <p:cNvSpPr txBox="1">
            <a:spLocks noChangeArrowheads="1"/>
          </p:cNvSpPr>
          <p:nvPr/>
        </p:nvSpPr>
        <p:spPr bwMode="auto">
          <a:xfrm>
            <a:off x="3870326" y="5684838"/>
            <a:ext cx="32805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arcs labeled with output symbols</a:t>
            </a:r>
          </a:p>
        </p:txBody>
      </p:sp>
      <p:pic>
        <p:nvPicPr>
          <p:cNvPr id="13" name="Picture 5" descr="branches"/>
          <p:cNvPicPr>
            <a:picLocks noChangeAspect="1" noChangeArrowheads="1"/>
          </p:cNvPicPr>
          <p:nvPr/>
        </p:nvPicPr>
        <p:blipFill rotWithShape="1">
          <a:blip r:embed="rId2">
            <a:extLst>
              <a:ext uri="{28A0092B-C50C-407E-A947-70E740481C1C}">
                <a14:useLocalDpi xmlns:a14="http://schemas.microsoft.com/office/drawing/2010/main" val="0"/>
              </a:ext>
            </a:extLst>
          </a:blip>
          <a:srcRect r="66577"/>
          <a:stretch/>
        </p:blipFill>
        <p:spPr bwMode="auto">
          <a:xfrm>
            <a:off x="7651947" y="1528920"/>
            <a:ext cx="916866"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5379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296.3</a:t>
            </a:r>
          </a:p>
        </p:txBody>
      </p:sp>
      <p:sp>
        <p:nvSpPr>
          <p:cNvPr id="7" name="Slide Number Placeholder 5"/>
          <p:cNvSpPr>
            <a:spLocks noGrp="1"/>
          </p:cNvSpPr>
          <p:nvPr>
            <p:ph type="sldNum" sz="quarter" idx="12"/>
          </p:nvPr>
        </p:nvSpPr>
        <p:spPr/>
        <p:txBody>
          <a:bodyPr/>
          <a:lstStyle/>
          <a:p>
            <a:r>
              <a:rPr lang="en-US" altLang="en-US"/>
              <a:t>Page</a:t>
            </a:r>
            <a:fld id="{2738CCBD-313B-4741-9545-76215C9C8CA9}" type="slidenum">
              <a:rPr lang="en-US" altLang="en-US"/>
              <a:pPr/>
              <a:t>46</a:t>
            </a:fld>
            <a:endParaRPr lang="en-US" altLang="en-US"/>
          </a:p>
        </p:txBody>
      </p:sp>
      <p:sp>
        <p:nvSpPr>
          <p:cNvPr id="211970" name="Rectangle 2"/>
          <p:cNvSpPr>
            <a:spLocks noGrp="1" noChangeArrowheads="1"/>
          </p:cNvSpPr>
          <p:nvPr>
            <p:ph type="title"/>
          </p:nvPr>
        </p:nvSpPr>
        <p:spPr>
          <a:xfrm>
            <a:off x="838200" y="365126"/>
            <a:ext cx="10515600" cy="667262"/>
          </a:xfrm>
        </p:spPr>
        <p:txBody>
          <a:bodyPr/>
          <a:lstStyle/>
          <a:p>
            <a:pPr algn="ctr"/>
            <a:r>
              <a:rPr lang="en-US" altLang="en-US"/>
              <a:t>Trellis</a:t>
            </a:r>
          </a:p>
        </p:txBody>
      </p:sp>
      <p:pic>
        <p:nvPicPr>
          <p:cNvPr id="211973" name="Picture 5" descr="trellis diagram for rate 1/2 K = 3 (7, 5) convolutional 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16038"/>
            <a:ext cx="7924800" cy="1835150"/>
          </a:xfrm>
          <a:prstGeom prst="rect">
            <a:avLst/>
          </a:prstGeom>
          <a:noFill/>
          <a:extLst>
            <a:ext uri="{909E8E84-426E-40DD-AFC4-6F175D3DCCD1}">
              <a14:hiddenFill xmlns:a14="http://schemas.microsoft.com/office/drawing/2010/main">
                <a:solidFill>
                  <a:srgbClr val="FFFFFF"/>
                </a:solidFill>
              </a14:hiddenFill>
            </a:ext>
          </a:extLst>
        </p:spPr>
      </p:pic>
      <p:pic>
        <p:nvPicPr>
          <p:cNvPr id="211975" name="Picture 7" descr="trellis diagram for example 15-bit mess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657601"/>
            <a:ext cx="8077200" cy="228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9493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Trellis and trajectory	</a:t>
            </a:r>
            <a:endParaRPr lang="en-US"/>
          </a:p>
        </p:txBody>
      </p:sp>
      <p:sp>
        <p:nvSpPr>
          <p:cNvPr id="3" name="Content Placeholder 2"/>
          <p:cNvSpPr>
            <a:spLocks noGrp="1"/>
          </p:cNvSpPr>
          <p:nvPr>
            <p:ph idx="1"/>
          </p:nvPr>
        </p:nvSpPr>
        <p:spPr/>
        <p:txBody>
          <a:bodyPr/>
          <a:lstStyle/>
          <a:p>
            <a:r>
              <a:rPr lang="en-US" smtClean="0"/>
              <a:t>Trellis repeats at every position</a:t>
            </a:r>
          </a:p>
          <a:p>
            <a:r>
              <a:rPr lang="en-US" smtClean="0"/>
              <a:t>Trajectory goes upward for data input 0, downward for 1</a:t>
            </a:r>
            <a:endParaRPr lang="en-US"/>
          </a:p>
        </p:txBody>
      </p:sp>
    </p:spTree>
    <p:extLst>
      <p:ext uri="{BB962C8B-B14F-4D97-AF65-F5344CB8AC3E}">
        <p14:creationId xmlns:p14="http://schemas.microsoft.com/office/powerpoint/2010/main" val="1305527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ltLang="en-US"/>
              <a:t>296.3</a:t>
            </a:r>
          </a:p>
        </p:txBody>
      </p:sp>
      <p:sp>
        <p:nvSpPr>
          <p:cNvPr id="8" name="Slide Number Placeholder 5"/>
          <p:cNvSpPr>
            <a:spLocks noGrp="1"/>
          </p:cNvSpPr>
          <p:nvPr>
            <p:ph type="sldNum" sz="quarter" idx="12"/>
          </p:nvPr>
        </p:nvSpPr>
        <p:spPr/>
        <p:txBody>
          <a:bodyPr/>
          <a:lstStyle/>
          <a:p>
            <a:r>
              <a:rPr lang="en-US" altLang="en-US"/>
              <a:t>Page</a:t>
            </a:r>
            <a:fld id="{26E323E8-AE58-4E64-A74C-4268E8E956AE}" type="slidenum">
              <a:rPr lang="en-US" altLang="en-US"/>
              <a:pPr/>
              <a:t>48</a:t>
            </a:fld>
            <a:endParaRPr lang="en-US" altLang="en-US"/>
          </a:p>
        </p:txBody>
      </p:sp>
      <p:sp>
        <p:nvSpPr>
          <p:cNvPr id="224258" name="Rectangle 2"/>
          <p:cNvSpPr>
            <a:spLocks noGrp="1" noChangeArrowheads="1"/>
          </p:cNvSpPr>
          <p:nvPr>
            <p:ph type="title"/>
          </p:nvPr>
        </p:nvSpPr>
        <p:spPr>
          <a:xfrm>
            <a:off x="838200" y="365126"/>
            <a:ext cx="10515600" cy="682010"/>
          </a:xfrm>
        </p:spPr>
        <p:txBody>
          <a:bodyPr/>
          <a:lstStyle/>
          <a:p>
            <a:pPr algn="ctr"/>
            <a:r>
              <a:rPr lang="en-US" altLang="en-US" smtClean="0">
                <a:solidFill>
                  <a:srgbClr val="002060"/>
                </a:solidFill>
              </a:rPr>
              <a:t>Oops!  </a:t>
            </a:r>
            <a:r>
              <a:rPr lang="en-US" altLang="en-US">
                <a:solidFill>
                  <a:srgbClr val="002060"/>
                </a:solidFill>
              </a:rPr>
              <a:t>Errors in received bits!</a:t>
            </a:r>
          </a:p>
        </p:txBody>
      </p:sp>
      <p:pic>
        <p:nvPicPr>
          <p:cNvPr id="224261" name="Picture 5" descr="trellis diagram for example message with err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97100"/>
            <a:ext cx="7924800" cy="2679700"/>
          </a:xfrm>
          <a:prstGeom prst="rect">
            <a:avLst/>
          </a:prstGeom>
          <a:noFill/>
          <a:extLst>
            <a:ext uri="{909E8E84-426E-40DD-AFC4-6F175D3DCCD1}">
              <a14:hiddenFill xmlns:a14="http://schemas.microsoft.com/office/drawing/2010/main">
                <a:solidFill>
                  <a:srgbClr val="FFFFFF"/>
                </a:solidFill>
              </a14:hiddenFill>
            </a:ext>
          </a:extLst>
        </p:spPr>
      </p:pic>
      <p:sp>
        <p:nvSpPr>
          <p:cNvPr id="224262" name="Oval 6"/>
          <p:cNvSpPr>
            <a:spLocks noChangeArrowheads="1"/>
          </p:cNvSpPr>
          <p:nvPr/>
        </p:nvSpPr>
        <p:spPr bwMode="auto">
          <a:xfrm>
            <a:off x="3581400" y="4419600"/>
            <a:ext cx="457200" cy="5334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263" name="Oval 7"/>
          <p:cNvSpPr>
            <a:spLocks noChangeArrowheads="1"/>
          </p:cNvSpPr>
          <p:nvPr/>
        </p:nvSpPr>
        <p:spPr bwMode="auto">
          <a:xfrm>
            <a:off x="7239000" y="4419600"/>
            <a:ext cx="457200" cy="5334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296391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ltLang="en-US"/>
              <a:t>296.3</a:t>
            </a:r>
          </a:p>
        </p:txBody>
      </p:sp>
      <p:sp>
        <p:nvSpPr>
          <p:cNvPr id="8" name="Slide Number Placeholder 5"/>
          <p:cNvSpPr>
            <a:spLocks noGrp="1"/>
          </p:cNvSpPr>
          <p:nvPr>
            <p:ph type="sldNum" sz="quarter" idx="12"/>
          </p:nvPr>
        </p:nvSpPr>
        <p:spPr/>
        <p:txBody>
          <a:bodyPr/>
          <a:lstStyle/>
          <a:p>
            <a:r>
              <a:rPr lang="en-US" altLang="en-US"/>
              <a:t>Page</a:t>
            </a:r>
            <a:fld id="{A6D0A19E-4FC2-4181-BC8B-99B5FF2095E2}" type="slidenum">
              <a:rPr lang="en-US" altLang="en-US"/>
              <a:pPr/>
              <a:t>49</a:t>
            </a:fld>
            <a:endParaRPr lang="en-US" altLang="en-US"/>
          </a:p>
        </p:txBody>
      </p:sp>
      <p:sp>
        <p:nvSpPr>
          <p:cNvPr id="225282" name="Rectangle 2"/>
          <p:cNvSpPr>
            <a:spLocks noGrp="1" noChangeArrowheads="1"/>
          </p:cNvSpPr>
          <p:nvPr>
            <p:ph type="title"/>
          </p:nvPr>
        </p:nvSpPr>
        <p:spPr>
          <a:xfrm>
            <a:off x="1828800" y="457200"/>
            <a:ext cx="8534400" cy="838200"/>
          </a:xfrm>
        </p:spPr>
        <p:txBody>
          <a:bodyPr/>
          <a:lstStyle/>
          <a:p>
            <a:pPr algn="ctr"/>
            <a:r>
              <a:rPr lang="en-US" altLang="en-US" sz="2800">
                <a:solidFill>
                  <a:srgbClr val="002060"/>
                </a:solidFill>
              </a:rPr>
              <a:t>Viterbi Decoding - Accumulated Error Metric</a:t>
            </a:r>
          </a:p>
        </p:txBody>
      </p:sp>
      <p:pic>
        <p:nvPicPr>
          <p:cNvPr id="225285" name="Picture 5" descr="decoder trellis at t =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371600"/>
            <a:ext cx="349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25286" name="Text Box 6"/>
          <p:cNvSpPr txBox="1">
            <a:spLocks noChangeArrowheads="1"/>
          </p:cNvSpPr>
          <p:nvPr/>
        </p:nvSpPr>
        <p:spPr bwMode="auto">
          <a:xfrm>
            <a:off x="3641726" y="5380038"/>
            <a:ext cx="43726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r>
              <a:rPr lang="en-US" altLang="en-US" sz="2000" b="1"/>
              <a:t>use Hamming distance in our example</a:t>
            </a:r>
            <a:r>
              <a:rPr lang="en-US" altLang="en-US"/>
              <a:t>)</a:t>
            </a:r>
          </a:p>
        </p:txBody>
      </p:sp>
      <p:sp>
        <p:nvSpPr>
          <p:cNvPr id="225287" name="Text Box 7"/>
          <p:cNvSpPr txBox="1">
            <a:spLocks noChangeArrowheads="1"/>
          </p:cNvSpPr>
          <p:nvPr/>
        </p:nvSpPr>
        <p:spPr bwMode="auto">
          <a:xfrm>
            <a:off x="7696200" y="2438400"/>
            <a:ext cx="2819400" cy="19494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Trying to find the input sequence </a:t>
            </a:r>
            <a:r>
              <a:rPr lang="en-US" altLang="en-US" sz="2000" smtClean="0"/>
              <a:t>whose </a:t>
            </a:r>
            <a:r>
              <a:rPr lang="en-US" altLang="en-US" sz="2000"/>
              <a:t>corresponding output matches the received output as closely as possible. </a:t>
            </a:r>
          </a:p>
        </p:txBody>
      </p:sp>
    </p:spTree>
    <p:extLst>
      <p:ext uri="{BB962C8B-B14F-4D97-AF65-F5344CB8AC3E}">
        <p14:creationId xmlns:p14="http://schemas.microsoft.com/office/powerpoint/2010/main" val="3810745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296.3</a:t>
            </a:r>
          </a:p>
        </p:txBody>
      </p:sp>
      <p:sp>
        <p:nvSpPr>
          <p:cNvPr id="6" name="Slide Number Placeholder 5"/>
          <p:cNvSpPr>
            <a:spLocks noGrp="1"/>
          </p:cNvSpPr>
          <p:nvPr>
            <p:ph type="sldNum" sz="quarter" idx="12"/>
          </p:nvPr>
        </p:nvSpPr>
        <p:spPr/>
        <p:txBody>
          <a:bodyPr/>
          <a:lstStyle/>
          <a:p>
            <a:r>
              <a:rPr lang="en-US" altLang="en-US"/>
              <a:t>Page</a:t>
            </a:r>
            <a:fld id="{73FB6C8E-B54A-4984-8C4A-73E8ACA76C65}" type="slidenum">
              <a:rPr lang="en-US" altLang="en-US"/>
              <a:pPr/>
              <a:t>5</a:t>
            </a:fld>
            <a:endParaRPr lang="en-US" altLang="en-US"/>
          </a:p>
        </p:txBody>
      </p:sp>
      <p:sp>
        <p:nvSpPr>
          <p:cNvPr id="218114" name="Rectangle 2"/>
          <p:cNvSpPr>
            <a:spLocks noGrp="1" noChangeArrowheads="1"/>
          </p:cNvSpPr>
          <p:nvPr>
            <p:ph type="title"/>
          </p:nvPr>
        </p:nvSpPr>
        <p:spPr/>
        <p:txBody>
          <a:bodyPr/>
          <a:lstStyle/>
          <a:p>
            <a:pPr algn="ctr"/>
            <a:r>
              <a:rPr lang="en-US" altLang="en-US">
                <a:solidFill>
                  <a:srgbClr val="0070C0"/>
                </a:solidFill>
              </a:rPr>
              <a:t>Terminology</a:t>
            </a:r>
          </a:p>
        </p:txBody>
      </p:sp>
      <p:sp>
        <p:nvSpPr>
          <p:cNvPr id="218115" name="Rectangle 3"/>
          <p:cNvSpPr>
            <a:spLocks noGrp="1" noChangeArrowheads="1"/>
          </p:cNvSpPr>
          <p:nvPr>
            <p:ph type="body" idx="1"/>
          </p:nvPr>
        </p:nvSpPr>
        <p:spPr>
          <a:xfrm>
            <a:off x="2209800" y="1976284"/>
            <a:ext cx="8229600" cy="4119716"/>
          </a:xfrm>
        </p:spPr>
        <p:txBody>
          <a:bodyPr/>
          <a:lstStyle/>
          <a:p>
            <a:r>
              <a:rPr lang="en-US" altLang="en-US"/>
              <a:t>k	number of message symbols </a:t>
            </a:r>
          </a:p>
          <a:p>
            <a:r>
              <a:rPr lang="en-US" altLang="en-US"/>
              <a:t>n	number of codeword symbols </a:t>
            </a:r>
          </a:p>
          <a:p>
            <a:r>
              <a:rPr lang="en-US" altLang="en-US"/>
              <a:t>r	rate = k/n</a:t>
            </a:r>
          </a:p>
          <a:p>
            <a:r>
              <a:rPr lang="en-US" altLang="en-US"/>
              <a:t>m	number of encoding cycles an input symbol is stored</a:t>
            </a:r>
          </a:p>
          <a:p>
            <a:r>
              <a:rPr lang="en-US" altLang="en-US"/>
              <a:t>K  number of input symbols used by encoder to compute each output symbol (decoding time exponentially dependent on K)</a:t>
            </a:r>
          </a:p>
        </p:txBody>
      </p:sp>
    </p:spTree>
    <p:extLst>
      <p:ext uri="{BB962C8B-B14F-4D97-AF65-F5344CB8AC3E}">
        <p14:creationId xmlns:p14="http://schemas.microsoft.com/office/powerpoint/2010/main" val="2094168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296.3</a:t>
            </a:r>
          </a:p>
        </p:txBody>
      </p:sp>
      <p:sp>
        <p:nvSpPr>
          <p:cNvPr id="6" name="Slide Number Placeholder 5"/>
          <p:cNvSpPr>
            <a:spLocks noGrp="1"/>
          </p:cNvSpPr>
          <p:nvPr>
            <p:ph type="sldNum" sz="quarter" idx="12"/>
          </p:nvPr>
        </p:nvSpPr>
        <p:spPr/>
        <p:txBody>
          <a:bodyPr/>
          <a:lstStyle/>
          <a:p>
            <a:r>
              <a:rPr lang="en-US" altLang="en-US"/>
              <a:t>Page</a:t>
            </a:r>
            <a:fld id="{51562C34-C340-4D50-9D99-BB94C0CD097E}" type="slidenum">
              <a:rPr lang="en-US" altLang="en-US"/>
              <a:pPr/>
              <a:t>50</a:t>
            </a:fld>
            <a:endParaRPr lang="en-US" altLang="en-US"/>
          </a:p>
        </p:txBody>
      </p:sp>
      <p:sp>
        <p:nvSpPr>
          <p:cNvPr id="226306" name="Rectangle 2"/>
          <p:cNvSpPr>
            <a:spLocks noGrp="1" noChangeArrowheads="1"/>
          </p:cNvSpPr>
          <p:nvPr>
            <p:ph type="title"/>
          </p:nvPr>
        </p:nvSpPr>
        <p:spPr/>
        <p:txBody>
          <a:bodyPr/>
          <a:lstStyle/>
          <a:p>
            <a:pPr algn="ctr"/>
            <a:r>
              <a:rPr lang="en-US" altLang="en-US">
                <a:solidFill>
                  <a:srgbClr val="0070C0"/>
                </a:solidFill>
              </a:rPr>
              <a:t>Accumulated Error Metric</a:t>
            </a:r>
          </a:p>
        </p:txBody>
      </p:sp>
      <p:pic>
        <p:nvPicPr>
          <p:cNvPr id="226309" name="Picture 5" descr="decoder trellis at t =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4005" y="1691401"/>
            <a:ext cx="4572000" cy="414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0371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296.3</a:t>
            </a:r>
          </a:p>
        </p:txBody>
      </p:sp>
      <p:sp>
        <p:nvSpPr>
          <p:cNvPr id="7" name="Slide Number Placeholder 5"/>
          <p:cNvSpPr>
            <a:spLocks noGrp="1"/>
          </p:cNvSpPr>
          <p:nvPr>
            <p:ph type="sldNum" sz="quarter" idx="12"/>
          </p:nvPr>
        </p:nvSpPr>
        <p:spPr/>
        <p:txBody>
          <a:bodyPr/>
          <a:lstStyle/>
          <a:p>
            <a:r>
              <a:rPr lang="en-US" altLang="en-US"/>
              <a:t>Page</a:t>
            </a:r>
            <a:fld id="{D2297A17-E063-4249-AC71-DDEAD7527716}" type="slidenum">
              <a:rPr lang="en-US" altLang="en-US"/>
              <a:pPr/>
              <a:t>51</a:t>
            </a:fld>
            <a:endParaRPr lang="en-US" altLang="en-US"/>
          </a:p>
        </p:txBody>
      </p:sp>
      <p:sp>
        <p:nvSpPr>
          <p:cNvPr id="228354" name="Rectangle 2"/>
          <p:cNvSpPr>
            <a:spLocks noGrp="1" noChangeArrowheads="1"/>
          </p:cNvSpPr>
          <p:nvPr>
            <p:ph type="title"/>
          </p:nvPr>
        </p:nvSpPr>
        <p:spPr/>
        <p:txBody>
          <a:bodyPr/>
          <a:lstStyle/>
          <a:p>
            <a:pPr algn="ctr"/>
            <a:r>
              <a:rPr lang="en-US" altLang="en-US"/>
              <a:t>Decoder Trellis</a:t>
            </a:r>
          </a:p>
        </p:txBody>
      </p:sp>
      <p:pic>
        <p:nvPicPr>
          <p:cNvPr id="228357" name="Picture 5" descr="trls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564" y="1600200"/>
            <a:ext cx="5480036" cy="4406462"/>
          </a:xfrm>
          <a:prstGeom prst="rect">
            <a:avLst/>
          </a:prstGeom>
          <a:noFill/>
          <a:extLst>
            <a:ext uri="{909E8E84-426E-40DD-AFC4-6F175D3DCCD1}">
              <a14:hiddenFill xmlns:a14="http://schemas.microsoft.com/office/drawing/2010/main">
                <a:solidFill>
                  <a:srgbClr val="FFFFFF"/>
                </a:solidFill>
              </a14:hiddenFill>
            </a:ext>
          </a:extLst>
        </p:spPr>
      </p:pic>
      <p:sp>
        <p:nvSpPr>
          <p:cNvPr id="228358" name="Oval 6"/>
          <p:cNvSpPr>
            <a:spLocks noChangeArrowheads="1"/>
          </p:cNvSpPr>
          <p:nvPr/>
        </p:nvSpPr>
        <p:spPr bwMode="auto">
          <a:xfrm>
            <a:off x="5483766" y="5604642"/>
            <a:ext cx="457200" cy="5334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465055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296.3</a:t>
            </a:r>
          </a:p>
        </p:txBody>
      </p:sp>
      <p:sp>
        <p:nvSpPr>
          <p:cNvPr id="6" name="Slide Number Placeholder 5"/>
          <p:cNvSpPr>
            <a:spLocks noGrp="1"/>
          </p:cNvSpPr>
          <p:nvPr>
            <p:ph type="sldNum" sz="quarter" idx="12"/>
          </p:nvPr>
        </p:nvSpPr>
        <p:spPr/>
        <p:txBody>
          <a:bodyPr/>
          <a:lstStyle/>
          <a:p>
            <a:r>
              <a:rPr lang="en-US" altLang="en-US"/>
              <a:t>Page</a:t>
            </a:r>
            <a:fld id="{1D7A3481-AE6F-49D5-9B08-82DC8C63FCC8}" type="slidenum">
              <a:rPr lang="en-US" altLang="en-US"/>
              <a:pPr/>
              <a:t>52</a:t>
            </a:fld>
            <a:endParaRPr lang="en-US" altLang="en-US"/>
          </a:p>
        </p:txBody>
      </p:sp>
      <p:sp>
        <p:nvSpPr>
          <p:cNvPr id="229378" name="Rectangle 2"/>
          <p:cNvSpPr>
            <a:spLocks noGrp="1" noChangeArrowheads="1"/>
          </p:cNvSpPr>
          <p:nvPr>
            <p:ph type="title"/>
          </p:nvPr>
        </p:nvSpPr>
        <p:spPr>
          <a:xfrm>
            <a:off x="838200" y="387427"/>
            <a:ext cx="10515600" cy="861509"/>
          </a:xfrm>
        </p:spPr>
        <p:txBody>
          <a:bodyPr/>
          <a:lstStyle/>
          <a:p>
            <a:pPr algn="ctr"/>
            <a:r>
              <a:rPr lang="en-US" altLang="en-US"/>
              <a:t>Decoder Trellis</a:t>
            </a:r>
          </a:p>
        </p:txBody>
      </p:sp>
      <p:pic>
        <p:nvPicPr>
          <p:cNvPr id="229381" name="Picture 5" descr="decoder trellis at t =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794" y="1652586"/>
            <a:ext cx="8233545"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7440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296.3</a:t>
            </a:r>
          </a:p>
        </p:txBody>
      </p:sp>
      <p:sp>
        <p:nvSpPr>
          <p:cNvPr id="6" name="Slide Number Placeholder 5"/>
          <p:cNvSpPr>
            <a:spLocks noGrp="1"/>
          </p:cNvSpPr>
          <p:nvPr>
            <p:ph type="sldNum" sz="quarter" idx="12"/>
          </p:nvPr>
        </p:nvSpPr>
        <p:spPr/>
        <p:txBody>
          <a:bodyPr/>
          <a:lstStyle/>
          <a:p>
            <a:r>
              <a:rPr lang="en-US" altLang="en-US"/>
              <a:t>Page</a:t>
            </a:r>
            <a:fld id="{1B27C292-B9F5-40D4-919F-E08EEA27BA99}" type="slidenum">
              <a:rPr lang="en-US" altLang="en-US"/>
              <a:pPr/>
              <a:t>53</a:t>
            </a:fld>
            <a:endParaRPr lang="en-US" altLang="en-US"/>
          </a:p>
        </p:txBody>
      </p:sp>
      <p:sp>
        <p:nvSpPr>
          <p:cNvPr id="230402" name="Rectangle 2"/>
          <p:cNvSpPr>
            <a:spLocks noGrp="1" noChangeArrowheads="1"/>
          </p:cNvSpPr>
          <p:nvPr>
            <p:ph type="title"/>
          </p:nvPr>
        </p:nvSpPr>
        <p:spPr/>
        <p:txBody>
          <a:bodyPr/>
          <a:lstStyle/>
          <a:p>
            <a:pPr algn="ctr"/>
            <a:r>
              <a:rPr lang="en-US" altLang="en-US">
                <a:solidFill>
                  <a:srgbClr val="0070C0"/>
                </a:solidFill>
              </a:rPr>
              <a:t>Decoder Trellis</a:t>
            </a:r>
          </a:p>
        </p:txBody>
      </p:sp>
      <p:pic>
        <p:nvPicPr>
          <p:cNvPr id="230405" name="Picture 5" descr="decoder trellis at t =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916" y="1371600"/>
            <a:ext cx="9862954" cy="498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2638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lstStyle/>
          <a:p>
            <a:pPr algn="ctr"/>
            <a:r>
              <a:rPr lang="en-US" smtClean="0"/>
              <a:t>So many paths, so little time</a:t>
            </a:r>
            <a:endParaRPr lang="en-US"/>
          </a:p>
        </p:txBody>
      </p:sp>
      <p:sp>
        <p:nvSpPr>
          <p:cNvPr id="3" name="Content Placeholder 2"/>
          <p:cNvSpPr>
            <a:spLocks noGrp="1"/>
          </p:cNvSpPr>
          <p:nvPr>
            <p:ph idx="1"/>
          </p:nvPr>
        </p:nvSpPr>
        <p:spPr/>
        <p:txBody>
          <a:bodyPr/>
          <a:lstStyle/>
          <a:p>
            <a:pPr marL="0" indent="0">
              <a:buNone/>
            </a:pPr>
            <a:r>
              <a:rPr lang="en-US" smtClean="0"/>
              <a:t>As you can easily see, there are may possible paths through the trellis, even though there are only four states and two possible data input values. </a:t>
            </a:r>
          </a:p>
          <a:p>
            <a:pPr marL="0" indent="0">
              <a:buNone/>
            </a:pPr>
            <a:r>
              <a:rPr lang="en-US" smtClean="0"/>
              <a:t>The key is in the pruning, retaining only the most promising paths and discarding the ones with the largest errors. </a:t>
            </a:r>
            <a:endParaRPr lang="en-US"/>
          </a:p>
        </p:txBody>
      </p:sp>
    </p:spTree>
    <p:extLst>
      <p:ext uri="{BB962C8B-B14F-4D97-AF65-F5344CB8AC3E}">
        <p14:creationId xmlns:p14="http://schemas.microsoft.com/office/powerpoint/2010/main" val="41058086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296.3</a:t>
            </a:r>
          </a:p>
        </p:txBody>
      </p:sp>
      <p:sp>
        <p:nvSpPr>
          <p:cNvPr id="6" name="Slide Number Placeholder 5"/>
          <p:cNvSpPr>
            <a:spLocks noGrp="1"/>
          </p:cNvSpPr>
          <p:nvPr>
            <p:ph type="sldNum" sz="quarter" idx="12"/>
          </p:nvPr>
        </p:nvSpPr>
        <p:spPr/>
        <p:txBody>
          <a:bodyPr/>
          <a:lstStyle/>
          <a:p>
            <a:r>
              <a:rPr lang="en-US" altLang="en-US"/>
              <a:t>Page</a:t>
            </a:r>
            <a:fld id="{F656039C-01D7-43B1-85D9-888B0FE8874D}" type="slidenum">
              <a:rPr lang="en-US" altLang="en-US"/>
              <a:pPr/>
              <a:t>55</a:t>
            </a:fld>
            <a:endParaRPr lang="en-US" altLang="en-US"/>
          </a:p>
        </p:txBody>
      </p:sp>
      <p:sp>
        <p:nvSpPr>
          <p:cNvPr id="231426" name="Rectangle 2"/>
          <p:cNvSpPr>
            <a:spLocks noGrp="1" noChangeArrowheads="1"/>
          </p:cNvSpPr>
          <p:nvPr>
            <p:ph type="title"/>
          </p:nvPr>
        </p:nvSpPr>
        <p:spPr/>
        <p:txBody>
          <a:bodyPr/>
          <a:lstStyle/>
          <a:p>
            <a:pPr algn="ctr"/>
            <a:r>
              <a:rPr lang="en-US" altLang="en-US">
                <a:solidFill>
                  <a:srgbClr val="0070C0"/>
                </a:solidFill>
              </a:rPr>
              <a:t>Final Decoder Trellis</a:t>
            </a:r>
          </a:p>
        </p:txBody>
      </p:sp>
      <p:pic>
        <p:nvPicPr>
          <p:cNvPr id="231431" name="Picture 7" descr="final decoder trellis for example 15-bit mess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208" y="1706455"/>
            <a:ext cx="11450530" cy="387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7431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algn="ctr"/>
            <a:r>
              <a:rPr lang="en-US" altLang="en-US" sz="3200">
                <a:solidFill>
                  <a:srgbClr val="0070C0"/>
                </a:solidFill>
              </a:rPr>
              <a:t>Accumulated Error Metric over Time</a:t>
            </a:r>
          </a:p>
        </p:txBody>
      </p:sp>
      <p:sp>
        <p:nvSpPr>
          <p:cNvPr id="232452" name="Rectangle 4"/>
          <p:cNvSpPr>
            <a:spLocks noChangeArrowheads="1"/>
          </p:cNvSpPr>
          <p:nvPr/>
        </p:nvSpPr>
        <p:spPr bwMode="auto">
          <a:xfrm>
            <a:off x="1524001" y="1410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33082" name="Group 634"/>
          <p:cNvGraphicFramePr>
            <a:graphicFrameLocks noGrp="1"/>
          </p:cNvGraphicFramePr>
          <p:nvPr>
            <p:extLst>
              <p:ext uri="{D42A27DB-BD31-4B8C-83A1-F6EECF244321}">
                <p14:modId xmlns:p14="http://schemas.microsoft.com/office/powerpoint/2010/main" val="3564627806"/>
              </p:ext>
            </p:extLst>
          </p:nvPr>
        </p:nvGraphicFramePr>
        <p:xfrm>
          <a:off x="1708731" y="1752601"/>
          <a:ext cx="7968670" cy="4603748"/>
        </p:xfrm>
        <a:graphic>
          <a:graphicData uri="http://schemas.openxmlformats.org/drawingml/2006/table">
            <a:tbl>
              <a:tblPr/>
              <a:tblGrid>
                <a:gridCol w="867158">
                  <a:extLst>
                    <a:ext uri="{9D8B030D-6E8A-4147-A177-3AD203B41FA5}">
                      <a16:colId xmlns:a16="http://schemas.microsoft.com/office/drawing/2014/main" val="3863718349"/>
                    </a:ext>
                  </a:extLst>
                </a:gridCol>
                <a:gridCol w="393841">
                  <a:extLst>
                    <a:ext uri="{9D8B030D-6E8A-4147-A177-3AD203B41FA5}">
                      <a16:colId xmlns:a16="http://schemas.microsoft.com/office/drawing/2014/main" val="1210399881"/>
                    </a:ext>
                  </a:extLst>
                </a:gridCol>
                <a:gridCol w="395608">
                  <a:extLst>
                    <a:ext uri="{9D8B030D-6E8A-4147-A177-3AD203B41FA5}">
                      <a16:colId xmlns:a16="http://schemas.microsoft.com/office/drawing/2014/main" val="2509059574"/>
                    </a:ext>
                  </a:extLst>
                </a:gridCol>
                <a:gridCol w="393842">
                  <a:extLst>
                    <a:ext uri="{9D8B030D-6E8A-4147-A177-3AD203B41FA5}">
                      <a16:colId xmlns:a16="http://schemas.microsoft.com/office/drawing/2014/main" val="759836852"/>
                    </a:ext>
                  </a:extLst>
                </a:gridCol>
                <a:gridCol w="393841">
                  <a:extLst>
                    <a:ext uri="{9D8B030D-6E8A-4147-A177-3AD203B41FA5}">
                      <a16:colId xmlns:a16="http://schemas.microsoft.com/office/drawing/2014/main" val="321896679"/>
                    </a:ext>
                  </a:extLst>
                </a:gridCol>
                <a:gridCol w="393842">
                  <a:extLst>
                    <a:ext uri="{9D8B030D-6E8A-4147-A177-3AD203B41FA5}">
                      <a16:colId xmlns:a16="http://schemas.microsoft.com/office/drawing/2014/main" val="1919074316"/>
                    </a:ext>
                  </a:extLst>
                </a:gridCol>
                <a:gridCol w="395608">
                  <a:extLst>
                    <a:ext uri="{9D8B030D-6E8A-4147-A177-3AD203B41FA5}">
                      <a16:colId xmlns:a16="http://schemas.microsoft.com/office/drawing/2014/main" val="584098352"/>
                    </a:ext>
                  </a:extLst>
                </a:gridCol>
                <a:gridCol w="393841">
                  <a:extLst>
                    <a:ext uri="{9D8B030D-6E8A-4147-A177-3AD203B41FA5}">
                      <a16:colId xmlns:a16="http://schemas.microsoft.com/office/drawing/2014/main" val="1440771812"/>
                    </a:ext>
                  </a:extLst>
                </a:gridCol>
                <a:gridCol w="395608">
                  <a:extLst>
                    <a:ext uri="{9D8B030D-6E8A-4147-A177-3AD203B41FA5}">
                      <a16:colId xmlns:a16="http://schemas.microsoft.com/office/drawing/2014/main" val="1271482943"/>
                    </a:ext>
                  </a:extLst>
                </a:gridCol>
                <a:gridCol w="393842">
                  <a:extLst>
                    <a:ext uri="{9D8B030D-6E8A-4147-A177-3AD203B41FA5}">
                      <a16:colId xmlns:a16="http://schemas.microsoft.com/office/drawing/2014/main" val="1395863089"/>
                    </a:ext>
                  </a:extLst>
                </a:gridCol>
                <a:gridCol w="395608">
                  <a:extLst>
                    <a:ext uri="{9D8B030D-6E8A-4147-A177-3AD203B41FA5}">
                      <a16:colId xmlns:a16="http://schemas.microsoft.com/office/drawing/2014/main" val="928965204"/>
                    </a:ext>
                  </a:extLst>
                </a:gridCol>
                <a:gridCol w="393841">
                  <a:extLst>
                    <a:ext uri="{9D8B030D-6E8A-4147-A177-3AD203B41FA5}">
                      <a16:colId xmlns:a16="http://schemas.microsoft.com/office/drawing/2014/main" val="1533312415"/>
                    </a:ext>
                  </a:extLst>
                </a:gridCol>
                <a:gridCol w="395608">
                  <a:extLst>
                    <a:ext uri="{9D8B030D-6E8A-4147-A177-3AD203B41FA5}">
                      <a16:colId xmlns:a16="http://schemas.microsoft.com/office/drawing/2014/main" val="861878684"/>
                    </a:ext>
                  </a:extLst>
                </a:gridCol>
                <a:gridCol w="393842">
                  <a:extLst>
                    <a:ext uri="{9D8B030D-6E8A-4147-A177-3AD203B41FA5}">
                      <a16:colId xmlns:a16="http://schemas.microsoft.com/office/drawing/2014/main" val="2018204216"/>
                    </a:ext>
                  </a:extLst>
                </a:gridCol>
                <a:gridCol w="393841">
                  <a:extLst>
                    <a:ext uri="{9D8B030D-6E8A-4147-A177-3AD203B41FA5}">
                      <a16:colId xmlns:a16="http://schemas.microsoft.com/office/drawing/2014/main" val="1393927744"/>
                    </a:ext>
                  </a:extLst>
                </a:gridCol>
                <a:gridCol w="393842">
                  <a:extLst>
                    <a:ext uri="{9D8B030D-6E8A-4147-A177-3AD203B41FA5}">
                      <a16:colId xmlns:a16="http://schemas.microsoft.com/office/drawing/2014/main" val="2035737987"/>
                    </a:ext>
                  </a:extLst>
                </a:gridCol>
                <a:gridCol w="395608">
                  <a:extLst>
                    <a:ext uri="{9D8B030D-6E8A-4147-A177-3AD203B41FA5}">
                      <a16:colId xmlns:a16="http://schemas.microsoft.com/office/drawing/2014/main" val="431874717"/>
                    </a:ext>
                  </a:extLst>
                </a:gridCol>
                <a:gridCol w="393841">
                  <a:extLst>
                    <a:ext uri="{9D8B030D-6E8A-4147-A177-3AD203B41FA5}">
                      <a16:colId xmlns:a16="http://schemas.microsoft.com/office/drawing/2014/main" val="1967479531"/>
                    </a:ext>
                  </a:extLst>
                </a:gridCol>
                <a:gridCol w="395608">
                  <a:extLst>
                    <a:ext uri="{9D8B030D-6E8A-4147-A177-3AD203B41FA5}">
                      <a16:colId xmlns:a16="http://schemas.microsoft.com/office/drawing/2014/main" val="796294660"/>
                    </a:ext>
                  </a:extLst>
                </a:gridCol>
              </a:tblGrid>
              <a:tr h="443521">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 =</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5</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6</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7</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8</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9</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15</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16</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17</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1117640"/>
                  </a:ext>
                </a:extLst>
              </a:tr>
              <a:tr h="1041388">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State 00</a:t>
                      </a:r>
                      <a:r>
                        <a:rPr kumimoji="0" lang="en-US" altLang="en-US" sz="1200" b="1"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5</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3940119"/>
                  </a:ext>
                </a:extLst>
              </a:tr>
              <a:tr h="1039613">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State 01</a:t>
                      </a:r>
                      <a:r>
                        <a:rPr kumimoji="0" lang="en-US" altLang="en-US" sz="1200" b="1"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5493968"/>
                  </a:ext>
                </a:extLst>
              </a:tr>
              <a:tr h="1039613">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State 10</a:t>
                      </a:r>
                      <a:r>
                        <a:rPr kumimoji="0" lang="en-US" altLang="en-US" sz="1200" b="1"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2919455"/>
                  </a:ext>
                </a:extLst>
              </a:tr>
              <a:tr h="1039613">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State 11</a:t>
                      </a:r>
                      <a:r>
                        <a:rPr kumimoji="0" lang="en-US" altLang="en-US" sz="1200" b="1"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81779249"/>
                  </a:ext>
                </a:extLst>
              </a:tr>
            </a:tbl>
          </a:graphicData>
        </a:graphic>
      </p:graphicFrame>
      <p:sp>
        <p:nvSpPr>
          <p:cNvPr id="233077" name="Rectangle 629"/>
          <p:cNvSpPr>
            <a:spLocks noChangeArrowheads="1"/>
          </p:cNvSpPr>
          <p:nvPr/>
        </p:nvSpPr>
        <p:spPr bwMode="auto">
          <a:xfrm>
            <a:off x="6003636" y="452982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ltLang="en-US">
              <a:latin typeface="Times New Roman" panose="02020603050405020304" pitchFamily="18" charset="0"/>
            </a:endParaRPr>
          </a:p>
          <a:p>
            <a:pPr algn="ctr"/>
            <a:endParaRPr lang="en-US" altLang="en-US">
              <a:latin typeface="Times New Roman" panose="02020603050405020304" pitchFamily="18" charset="0"/>
            </a:endParaRPr>
          </a:p>
        </p:txBody>
      </p:sp>
      <p:sp>
        <p:nvSpPr>
          <p:cNvPr id="233081" name="Text Box 633"/>
          <p:cNvSpPr txBox="1">
            <a:spLocks noChangeArrowheads="1"/>
          </p:cNvSpPr>
          <p:nvPr/>
        </p:nvSpPr>
        <p:spPr bwMode="auto">
          <a:xfrm>
            <a:off x="9942680" y="4348222"/>
            <a:ext cx="8540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Last two inputs known to be zero.</a:t>
            </a:r>
          </a:p>
        </p:txBody>
      </p:sp>
    </p:spTree>
    <p:extLst>
      <p:ext uri="{BB962C8B-B14F-4D97-AF65-F5344CB8AC3E}">
        <p14:creationId xmlns:p14="http://schemas.microsoft.com/office/powerpoint/2010/main" val="3458236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124" name="Rectangle 628"/>
          <p:cNvSpPr>
            <a:spLocks noGrp="1" noChangeArrowheads="1"/>
          </p:cNvSpPr>
          <p:nvPr>
            <p:ph type="title"/>
          </p:nvPr>
        </p:nvSpPr>
        <p:spPr/>
        <p:txBody>
          <a:bodyPr/>
          <a:lstStyle/>
          <a:p>
            <a:pPr algn="ctr"/>
            <a:r>
              <a:rPr lang="en-US" altLang="en-US">
                <a:solidFill>
                  <a:srgbClr val="0070C0"/>
                </a:solidFill>
              </a:rPr>
              <a:t>Surviving Predecessor States</a:t>
            </a:r>
          </a:p>
        </p:txBody>
      </p:sp>
      <p:graphicFrame>
        <p:nvGraphicFramePr>
          <p:cNvPr id="235127" name="Group 631"/>
          <p:cNvGraphicFramePr>
            <a:graphicFrameLocks noGrp="1"/>
          </p:cNvGraphicFramePr>
          <p:nvPr>
            <p:ph idx="1"/>
            <p:extLst>
              <p:ext uri="{D42A27DB-BD31-4B8C-83A1-F6EECF244321}">
                <p14:modId xmlns:p14="http://schemas.microsoft.com/office/powerpoint/2010/main" val="2928327618"/>
              </p:ext>
            </p:extLst>
          </p:nvPr>
        </p:nvGraphicFramePr>
        <p:xfrm>
          <a:off x="1986453" y="1447800"/>
          <a:ext cx="8224347" cy="4800601"/>
        </p:xfrm>
        <a:graphic>
          <a:graphicData uri="http://schemas.openxmlformats.org/drawingml/2006/table">
            <a:tbl>
              <a:tblPr/>
              <a:tblGrid>
                <a:gridCol w="797454">
                  <a:extLst>
                    <a:ext uri="{9D8B030D-6E8A-4147-A177-3AD203B41FA5}">
                      <a16:colId xmlns:a16="http://schemas.microsoft.com/office/drawing/2014/main" val="2498012589"/>
                    </a:ext>
                  </a:extLst>
                </a:gridCol>
                <a:gridCol w="411538">
                  <a:extLst>
                    <a:ext uri="{9D8B030D-6E8A-4147-A177-3AD203B41FA5}">
                      <a16:colId xmlns:a16="http://schemas.microsoft.com/office/drawing/2014/main" val="3653508030"/>
                    </a:ext>
                  </a:extLst>
                </a:gridCol>
                <a:gridCol w="413139">
                  <a:extLst>
                    <a:ext uri="{9D8B030D-6E8A-4147-A177-3AD203B41FA5}">
                      <a16:colId xmlns:a16="http://schemas.microsoft.com/office/drawing/2014/main" val="373847084"/>
                    </a:ext>
                  </a:extLst>
                </a:gridCol>
                <a:gridCol w="413139">
                  <a:extLst>
                    <a:ext uri="{9D8B030D-6E8A-4147-A177-3AD203B41FA5}">
                      <a16:colId xmlns:a16="http://schemas.microsoft.com/office/drawing/2014/main" val="709058481"/>
                    </a:ext>
                  </a:extLst>
                </a:gridCol>
                <a:gridCol w="411537">
                  <a:extLst>
                    <a:ext uri="{9D8B030D-6E8A-4147-A177-3AD203B41FA5}">
                      <a16:colId xmlns:a16="http://schemas.microsoft.com/office/drawing/2014/main" val="958783804"/>
                    </a:ext>
                  </a:extLst>
                </a:gridCol>
                <a:gridCol w="413139">
                  <a:extLst>
                    <a:ext uri="{9D8B030D-6E8A-4147-A177-3AD203B41FA5}">
                      <a16:colId xmlns:a16="http://schemas.microsoft.com/office/drawing/2014/main" val="2437386303"/>
                    </a:ext>
                  </a:extLst>
                </a:gridCol>
                <a:gridCol w="413139">
                  <a:extLst>
                    <a:ext uri="{9D8B030D-6E8A-4147-A177-3AD203B41FA5}">
                      <a16:colId xmlns:a16="http://schemas.microsoft.com/office/drawing/2014/main" val="1582166744"/>
                    </a:ext>
                  </a:extLst>
                </a:gridCol>
                <a:gridCol w="411538">
                  <a:extLst>
                    <a:ext uri="{9D8B030D-6E8A-4147-A177-3AD203B41FA5}">
                      <a16:colId xmlns:a16="http://schemas.microsoft.com/office/drawing/2014/main" val="1972263347"/>
                    </a:ext>
                  </a:extLst>
                </a:gridCol>
                <a:gridCol w="413139">
                  <a:extLst>
                    <a:ext uri="{9D8B030D-6E8A-4147-A177-3AD203B41FA5}">
                      <a16:colId xmlns:a16="http://schemas.microsoft.com/office/drawing/2014/main" val="3025450016"/>
                    </a:ext>
                  </a:extLst>
                </a:gridCol>
                <a:gridCol w="413139">
                  <a:extLst>
                    <a:ext uri="{9D8B030D-6E8A-4147-A177-3AD203B41FA5}">
                      <a16:colId xmlns:a16="http://schemas.microsoft.com/office/drawing/2014/main" val="3182935563"/>
                    </a:ext>
                  </a:extLst>
                </a:gridCol>
                <a:gridCol w="413139">
                  <a:extLst>
                    <a:ext uri="{9D8B030D-6E8A-4147-A177-3AD203B41FA5}">
                      <a16:colId xmlns:a16="http://schemas.microsoft.com/office/drawing/2014/main" val="3982439446"/>
                    </a:ext>
                  </a:extLst>
                </a:gridCol>
                <a:gridCol w="411537">
                  <a:extLst>
                    <a:ext uri="{9D8B030D-6E8A-4147-A177-3AD203B41FA5}">
                      <a16:colId xmlns:a16="http://schemas.microsoft.com/office/drawing/2014/main" val="3807092606"/>
                    </a:ext>
                  </a:extLst>
                </a:gridCol>
                <a:gridCol w="413139">
                  <a:extLst>
                    <a:ext uri="{9D8B030D-6E8A-4147-A177-3AD203B41FA5}">
                      <a16:colId xmlns:a16="http://schemas.microsoft.com/office/drawing/2014/main" val="2844043153"/>
                    </a:ext>
                  </a:extLst>
                </a:gridCol>
                <a:gridCol w="413139">
                  <a:extLst>
                    <a:ext uri="{9D8B030D-6E8A-4147-A177-3AD203B41FA5}">
                      <a16:colId xmlns:a16="http://schemas.microsoft.com/office/drawing/2014/main" val="1890576931"/>
                    </a:ext>
                  </a:extLst>
                </a:gridCol>
                <a:gridCol w="411538">
                  <a:extLst>
                    <a:ext uri="{9D8B030D-6E8A-4147-A177-3AD203B41FA5}">
                      <a16:colId xmlns:a16="http://schemas.microsoft.com/office/drawing/2014/main" val="3738696996"/>
                    </a:ext>
                  </a:extLst>
                </a:gridCol>
                <a:gridCol w="413139">
                  <a:extLst>
                    <a:ext uri="{9D8B030D-6E8A-4147-A177-3AD203B41FA5}">
                      <a16:colId xmlns:a16="http://schemas.microsoft.com/office/drawing/2014/main" val="4220536759"/>
                    </a:ext>
                  </a:extLst>
                </a:gridCol>
                <a:gridCol w="413139">
                  <a:extLst>
                    <a:ext uri="{9D8B030D-6E8A-4147-A177-3AD203B41FA5}">
                      <a16:colId xmlns:a16="http://schemas.microsoft.com/office/drawing/2014/main" val="2898151588"/>
                    </a:ext>
                  </a:extLst>
                </a:gridCol>
                <a:gridCol w="411537">
                  <a:extLst>
                    <a:ext uri="{9D8B030D-6E8A-4147-A177-3AD203B41FA5}">
                      <a16:colId xmlns:a16="http://schemas.microsoft.com/office/drawing/2014/main" val="2333790346"/>
                    </a:ext>
                  </a:extLst>
                </a:gridCol>
                <a:gridCol w="413139">
                  <a:extLst>
                    <a:ext uri="{9D8B030D-6E8A-4147-A177-3AD203B41FA5}">
                      <a16:colId xmlns:a16="http://schemas.microsoft.com/office/drawing/2014/main" val="1443446852"/>
                    </a:ext>
                  </a:extLst>
                </a:gridCol>
              </a:tblGrid>
              <a:tr h="955857">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 </a:t>
                      </a: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 =</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5</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6</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7</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8</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9</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15</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16</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17</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6522116"/>
                  </a:ext>
                </a:extLst>
              </a:tr>
              <a:tr h="960776">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State 00</a:t>
                      </a:r>
                      <a:r>
                        <a:rPr kumimoji="0" lang="en-US" altLang="en-US" sz="1200" b="1"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2036568"/>
                  </a:ext>
                </a:extLst>
              </a:tr>
              <a:tr h="962416">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State 01</a:t>
                      </a:r>
                      <a:r>
                        <a:rPr kumimoji="0" lang="en-US" altLang="en-US" sz="1200" b="1"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Comic Sans MS" panose="030F0702030302020204" pitchFamily="66" charset="0"/>
                        </a:rPr>
                        <a:t>11</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0224934"/>
                  </a:ext>
                </a:extLst>
              </a:tr>
              <a:tr h="960776">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State 10</a:t>
                      </a:r>
                      <a:r>
                        <a:rPr kumimoji="0" lang="en-US" altLang="en-US" sz="1200" b="1"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6448592"/>
                  </a:ext>
                </a:extLst>
              </a:tr>
              <a:tr h="960776">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State 11</a:t>
                      </a:r>
                      <a:r>
                        <a:rPr kumimoji="0" lang="en-US" altLang="en-US" sz="1200" b="1" i="0" u="none" strike="noStrike" cap="none" normalizeH="0" baseline="-3000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sz="2000">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0532259"/>
                  </a:ext>
                </a:extLst>
              </a:tr>
            </a:tbl>
          </a:graphicData>
        </a:graphic>
      </p:graphicFrame>
    </p:spTree>
    <p:extLst>
      <p:ext uri="{BB962C8B-B14F-4D97-AF65-F5344CB8AC3E}">
        <p14:creationId xmlns:p14="http://schemas.microsoft.com/office/powerpoint/2010/main" val="5058211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algn="ctr"/>
            <a:r>
              <a:rPr lang="en-US" altLang="en-US" sz="3200">
                <a:solidFill>
                  <a:srgbClr val="0070C0"/>
                </a:solidFill>
              </a:rPr>
              <a:t>States Selected when Tracing Back</a:t>
            </a:r>
          </a:p>
        </p:txBody>
      </p:sp>
      <p:sp>
        <p:nvSpPr>
          <p:cNvPr id="233476" name="Rectangle 4"/>
          <p:cNvSpPr>
            <a:spLocks noChangeArrowheads="1"/>
          </p:cNvSpPr>
          <p:nvPr/>
        </p:nvSpPr>
        <p:spPr bwMode="auto">
          <a:xfrm>
            <a:off x="1524001" y="22854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33707" name="Group 235"/>
          <p:cNvGraphicFramePr>
            <a:graphicFrameLocks noGrp="1"/>
          </p:cNvGraphicFramePr>
          <p:nvPr>
            <p:extLst>
              <p:ext uri="{D42A27DB-BD31-4B8C-83A1-F6EECF244321}">
                <p14:modId xmlns:p14="http://schemas.microsoft.com/office/powerpoint/2010/main" val="2777769485"/>
              </p:ext>
            </p:extLst>
          </p:nvPr>
        </p:nvGraphicFramePr>
        <p:xfrm>
          <a:off x="1524000" y="1690688"/>
          <a:ext cx="8581696" cy="3921836"/>
        </p:xfrm>
        <a:graphic>
          <a:graphicData uri="http://schemas.openxmlformats.org/drawingml/2006/table">
            <a:tbl>
              <a:tblPr/>
              <a:tblGrid>
                <a:gridCol w="451875">
                  <a:extLst>
                    <a:ext uri="{9D8B030D-6E8A-4147-A177-3AD203B41FA5}">
                      <a16:colId xmlns:a16="http://schemas.microsoft.com/office/drawing/2014/main" val="3452973222"/>
                    </a:ext>
                  </a:extLst>
                </a:gridCol>
                <a:gridCol w="451875">
                  <a:extLst>
                    <a:ext uri="{9D8B030D-6E8A-4147-A177-3AD203B41FA5}">
                      <a16:colId xmlns:a16="http://schemas.microsoft.com/office/drawing/2014/main" val="672300620"/>
                    </a:ext>
                  </a:extLst>
                </a:gridCol>
                <a:gridCol w="451875">
                  <a:extLst>
                    <a:ext uri="{9D8B030D-6E8A-4147-A177-3AD203B41FA5}">
                      <a16:colId xmlns:a16="http://schemas.microsoft.com/office/drawing/2014/main" val="3381664662"/>
                    </a:ext>
                  </a:extLst>
                </a:gridCol>
                <a:gridCol w="451875">
                  <a:extLst>
                    <a:ext uri="{9D8B030D-6E8A-4147-A177-3AD203B41FA5}">
                      <a16:colId xmlns:a16="http://schemas.microsoft.com/office/drawing/2014/main" val="3223431526"/>
                    </a:ext>
                  </a:extLst>
                </a:gridCol>
                <a:gridCol w="449911">
                  <a:extLst>
                    <a:ext uri="{9D8B030D-6E8A-4147-A177-3AD203B41FA5}">
                      <a16:colId xmlns:a16="http://schemas.microsoft.com/office/drawing/2014/main" val="1913765421"/>
                    </a:ext>
                  </a:extLst>
                </a:gridCol>
                <a:gridCol w="451875">
                  <a:extLst>
                    <a:ext uri="{9D8B030D-6E8A-4147-A177-3AD203B41FA5}">
                      <a16:colId xmlns:a16="http://schemas.microsoft.com/office/drawing/2014/main" val="152998839"/>
                    </a:ext>
                  </a:extLst>
                </a:gridCol>
                <a:gridCol w="451875">
                  <a:extLst>
                    <a:ext uri="{9D8B030D-6E8A-4147-A177-3AD203B41FA5}">
                      <a16:colId xmlns:a16="http://schemas.microsoft.com/office/drawing/2014/main" val="3172025097"/>
                    </a:ext>
                  </a:extLst>
                </a:gridCol>
                <a:gridCol w="451875">
                  <a:extLst>
                    <a:ext uri="{9D8B030D-6E8A-4147-A177-3AD203B41FA5}">
                      <a16:colId xmlns:a16="http://schemas.microsoft.com/office/drawing/2014/main" val="1439426081"/>
                    </a:ext>
                  </a:extLst>
                </a:gridCol>
                <a:gridCol w="451875">
                  <a:extLst>
                    <a:ext uri="{9D8B030D-6E8A-4147-A177-3AD203B41FA5}">
                      <a16:colId xmlns:a16="http://schemas.microsoft.com/office/drawing/2014/main" val="1136302955"/>
                    </a:ext>
                  </a:extLst>
                </a:gridCol>
                <a:gridCol w="451875">
                  <a:extLst>
                    <a:ext uri="{9D8B030D-6E8A-4147-A177-3AD203B41FA5}">
                      <a16:colId xmlns:a16="http://schemas.microsoft.com/office/drawing/2014/main" val="2795523937"/>
                    </a:ext>
                  </a:extLst>
                </a:gridCol>
                <a:gridCol w="451875">
                  <a:extLst>
                    <a:ext uri="{9D8B030D-6E8A-4147-A177-3AD203B41FA5}">
                      <a16:colId xmlns:a16="http://schemas.microsoft.com/office/drawing/2014/main" val="1254839647"/>
                    </a:ext>
                  </a:extLst>
                </a:gridCol>
                <a:gridCol w="451875">
                  <a:extLst>
                    <a:ext uri="{9D8B030D-6E8A-4147-A177-3AD203B41FA5}">
                      <a16:colId xmlns:a16="http://schemas.microsoft.com/office/drawing/2014/main" val="2444896926"/>
                    </a:ext>
                  </a:extLst>
                </a:gridCol>
                <a:gridCol w="451875">
                  <a:extLst>
                    <a:ext uri="{9D8B030D-6E8A-4147-A177-3AD203B41FA5}">
                      <a16:colId xmlns:a16="http://schemas.microsoft.com/office/drawing/2014/main" val="723216775"/>
                    </a:ext>
                  </a:extLst>
                </a:gridCol>
                <a:gridCol w="451875">
                  <a:extLst>
                    <a:ext uri="{9D8B030D-6E8A-4147-A177-3AD203B41FA5}">
                      <a16:colId xmlns:a16="http://schemas.microsoft.com/office/drawing/2014/main" val="1416002703"/>
                    </a:ext>
                  </a:extLst>
                </a:gridCol>
                <a:gridCol w="449910">
                  <a:extLst>
                    <a:ext uri="{9D8B030D-6E8A-4147-A177-3AD203B41FA5}">
                      <a16:colId xmlns:a16="http://schemas.microsoft.com/office/drawing/2014/main" val="649271500"/>
                    </a:ext>
                  </a:extLst>
                </a:gridCol>
                <a:gridCol w="451875">
                  <a:extLst>
                    <a:ext uri="{9D8B030D-6E8A-4147-A177-3AD203B41FA5}">
                      <a16:colId xmlns:a16="http://schemas.microsoft.com/office/drawing/2014/main" val="12282442"/>
                    </a:ext>
                  </a:extLst>
                </a:gridCol>
                <a:gridCol w="451875">
                  <a:extLst>
                    <a:ext uri="{9D8B030D-6E8A-4147-A177-3AD203B41FA5}">
                      <a16:colId xmlns:a16="http://schemas.microsoft.com/office/drawing/2014/main" val="3182489561"/>
                    </a:ext>
                  </a:extLst>
                </a:gridCol>
                <a:gridCol w="451875">
                  <a:extLst>
                    <a:ext uri="{9D8B030D-6E8A-4147-A177-3AD203B41FA5}">
                      <a16:colId xmlns:a16="http://schemas.microsoft.com/office/drawing/2014/main" val="2661851071"/>
                    </a:ext>
                  </a:extLst>
                </a:gridCol>
                <a:gridCol w="451875">
                  <a:extLst>
                    <a:ext uri="{9D8B030D-6E8A-4147-A177-3AD203B41FA5}">
                      <a16:colId xmlns:a16="http://schemas.microsoft.com/office/drawing/2014/main" val="2182034910"/>
                    </a:ext>
                  </a:extLst>
                </a:gridCol>
              </a:tblGrid>
              <a:tr h="2286901">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 </a:t>
                      </a: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 =</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5</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6</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7</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8</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9</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13</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14</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15</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16</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17</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908534"/>
                  </a:ext>
                </a:extLst>
              </a:tr>
              <a:tr h="1634935">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01</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omic Sans MS" panose="030F0702030302020204" pitchFamily="66" charset="0"/>
                        </a:defRPr>
                      </a:lvl1pPr>
                      <a:lvl2pPr>
                        <a:spcBef>
                          <a:spcPct val="20000"/>
                        </a:spcBef>
                        <a:defRPr sz="2000">
                          <a:solidFill>
                            <a:schemeClr val="tx1"/>
                          </a:solidFill>
                          <a:latin typeface="Comic Sans MS" panose="030F0702030302020204" pitchFamily="66" charset="0"/>
                        </a:defRPr>
                      </a:lvl2pPr>
                      <a:lvl3pPr>
                        <a:spcBef>
                          <a:spcPct val="20000"/>
                        </a:spcBef>
                        <a:defRPr sz="2000">
                          <a:solidFill>
                            <a:schemeClr val="tx1"/>
                          </a:solidFill>
                          <a:latin typeface="Comic Sans MS" panose="030F0702030302020204" pitchFamily="66"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eaLnBrk="0" fontAlgn="base" hangingPunct="0">
                        <a:spcBef>
                          <a:spcPct val="20000"/>
                        </a:spcBef>
                        <a:spcAft>
                          <a:spcPct val="0"/>
                        </a:spcAft>
                        <a:defRPr>
                          <a:solidFill>
                            <a:schemeClr val="tx1"/>
                          </a:solidFill>
                          <a:latin typeface="Comic Sans MS" panose="030F0702030302020204" pitchFamily="66" charset="0"/>
                        </a:defRPr>
                      </a:lvl6pPr>
                      <a:lvl7pPr eaLnBrk="0" fontAlgn="base" hangingPunct="0">
                        <a:spcBef>
                          <a:spcPct val="20000"/>
                        </a:spcBef>
                        <a:spcAft>
                          <a:spcPct val="0"/>
                        </a:spcAft>
                        <a:defRPr>
                          <a:solidFill>
                            <a:schemeClr val="tx1"/>
                          </a:solidFill>
                          <a:latin typeface="Comic Sans MS" panose="030F0702030302020204" pitchFamily="66" charset="0"/>
                        </a:defRPr>
                      </a:lvl7pPr>
                      <a:lvl8pPr eaLnBrk="0" fontAlgn="base" hangingPunct="0">
                        <a:spcBef>
                          <a:spcPct val="20000"/>
                        </a:spcBef>
                        <a:spcAft>
                          <a:spcPct val="0"/>
                        </a:spcAft>
                        <a:defRPr>
                          <a:solidFill>
                            <a:schemeClr val="tx1"/>
                          </a:solidFill>
                          <a:latin typeface="Comic Sans MS" panose="030F0702030302020204" pitchFamily="66" charset="0"/>
                        </a:defRPr>
                      </a:lvl8pPr>
                      <a:lvl9pPr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00</a:t>
                      </a:r>
                      <a:endParaRPr kumimoji="0" lang="en-US" altLang="en-US" sz="1200" b="0" i="0" u="none" strike="noStrike" cap="none" normalizeH="0" baseline="0" smtClean="0">
                        <a:ln>
                          <a:noFill/>
                        </a:ln>
                        <a:solidFill>
                          <a:schemeClr val="tx1"/>
                        </a:solidFill>
                        <a:effectLst/>
                        <a:latin typeface="Comic Sans MS" panose="030F0702030302020204"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1792363"/>
                  </a:ext>
                </a:extLst>
              </a:tr>
            </a:tbl>
          </a:graphicData>
        </a:graphic>
      </p:graphicFrame>
      <p:sp>
        <p:nvSpPr>
          <p:cNvPr id="233708" name="Rectangle 236"/>
          <p:cNvSpPr>
            <a:spLocks noChangeArrowheads="1"/>
          </p:cNvSpPr>
          <p:nvPr/>
        </p:nvSpPr>
        <p:spPr bwMode="auto">
          <a:xfrm>
            <a:off x="6003636" y="365511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ltLang="en-US">
              <a:latin typeface="Times New Roman" panose="02020603050405020304" pitchFamily="18" charset="0"/>
            </a:endParaRPr>
          </a:p>
          <a:p>
            <a:pPr algn="ctr"/>
            <a:endParaRPr lang="en-US" altLang="en-US">
              <a:latin typeface="Times New Roman" panose="02020603050405020304" pitchFamily="18" charset="0"/>
            </a:endParaRPr>
          </a:p>
        </p:txBody>
      </p:sp>
    </p:spTree>
    <p:extLst>
      <p:ext uri="{BB962C8B-B14F-4D97-AF65-F5344CB8AC3E}">
        <p14:creationId xmlns:p14="http://schemas.microsoft.com/office/powerpoint/2010/main" val="18551100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38200" y="365126"/>
            <a:ext cx="10515600" cy="833054"/>
          </a:xfrm>
        </p:spPr>
        <p:txBody>
          <a:bodyPr/>
          <a:lstStyle/>
          <a:p>
            <a:pPr algn="ctr"/>
            <a:r>
              <a:rPr lang="en-US" altLang="en-US">
                <a:solidFill>
                  <a:srgbClr val="0070C0"/>
                </a:solidFill>
              </a:rPr>
              <a:t>Coding Gain</a:t>
            </a:r>
          </a:p>
        </p:txBody>
      </p:sp>
      <p:pic>
        <p:nvPicPr>
          <p:cNvPr id="212997" name="Picture 5" descr="channel simulation at 20 dB Eb/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721" y="1198180"/>
            <a:ext cx="6924929" cy="4587765"/>
          </a:xfrm>
          <a:prstGeom prst="rect">
            <a:avLst/>
          </a:prstGeom>
          <a:noFill/>
          <a:extLst>
            <a:ext uri="{909E8E84-426E-40DD-AFC4-6F175D3DCCD1}">
              <a14:hiddenFill xmlns:a14="http://schemas.microsoft.com/office/drawing/2010/main">
                <a:solidFill>
                  <a:srgbClr val="FFFFFF"/>
                </a:solidFill>
              </a14:hiddenFill>
            </a:ext>
          </a:extLst>
        </p:spPr>
      </p:pic>
      <p:sp>
        <p:nvSpPr>
          <p:cNvPr id="212998" name="Text Box 6"/>
          <p:cNvSpPr txBox="1">
            <a:spLocks noChangeArrowheads="1"/>
          </p:cNvSpPr>
          <p:nvPr/>
        </p:nvSpPr>
        <p:spPr bwMode="auto">
          <a:xfrm>
            <a:off x="3476009" y="6027687"/>
            <a:ext cx="53209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Transmission voltages (signal to noise ratio SNR 20 dB).</a:t>
            </a:r>
          </a:p>
          <a:p>
            <a:pPr algn="ctr"/>
            <a:r>
              <a:rPr lang="en-US" altLang="en-US"/>
              <a:t>No errors.</a:t>
            </a:r>
          </a:p>
        </p:txBody>
      </p:sp>
    </p:spTree>
    <p:extLst>
      <p:ext uri="{BB962C8B-B14F-4D97-AF65-F5344CB8AC3E}">
        <p14:creationId xmlns:p14="http://schemas.microsoft.com/office/powerpoint/2010/main" val="3185481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en-US" altLang="en-US"/>
              <a:t>296.3</a:t>
            </a:r>
          </a:p>
        </p:txBody>
      </p:sp>
      <p:sp>
        <p:nvSpPr>
          <p:cNvPr id="13" name="Slide Number Placeholder 5"/>
          <p:cNvSpPr>
            <a:spLocks noGrp="1"/>
          </p:cNvSpPr>
          <p:nvPr>
            <p:ph type="sldNum" sz="quarter" idx="12"/>
          </p:nvPr>
        </p:nvSpPr>
        <p:spPr/>
        <p:txBody>
          <a:bodyPr/>
          <a:lstStyle/>
          <a:p>
            <a:r>
              <a:rPr lang="en-US" altLang="en-US"/>
              <a:t>Page</a:t>
            </a:r>
            <a:fld id="{18AE0B24-1CC8-40C4-821C-E4391407E042}" type="slidenum">
              <a:rPr lang="en-US" altLang="en-US"/>
              <a:pPr/>
              <a:t>6</a:t>
            </a:fld>
            <a:endParaRPr lang="en-US" altLang="en-US"/>
          </a:p>
        </p:txBody>
      </p:sp>
      <p:sp>
        <p:nvSpPr>
          <p:cNvPr id="209922" name="Rectangle 2"/>
          <p:cNvSpPr>
            <a:spLocks noGrp="1" noChangeArrowheads="1"/>
          </p:cNvSpPr>
          <p:nvPr>
            <p:ph type="title"/>
          </p:nvPr>
        </p:nvSpPr>
        <p:spPr/>
        <p:txBody>
          <a:bodyPr/>
          <a:lstStyle/>
          <a:p>
            <a:pPr algn="ctr"/>
            <a:r>
              <a:rPr lang="en-US" altLang="en-US" smtClean="0">
                <a:solidFill>
                  <a:srgbClr val="0070C0"/>
                </a:solidFill>
              </a:rPr>
              <a:t>Convolutional </a:t>
            </a:r>
            <a:r>
              <a:rPr lang="en-US" altLang="en-US">
                <a:solidFill>
                  <a:srgbClr val="0070C0"/>
                </a:solidFill>
              </a:rPr>
              <a:t>Encoder</a:t>
            </a:r>
          </a:p>
        </p:txBody>
      </p:sp>
      <p:pic>
        <p:nvPicPr>
          <p:cNvPr id="209925" name="Picture 5" descr="rate 1/2 K = 3 (7, 5) convolutional 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869790"/>
            <a:ext cx="5715000" cy="2209800"/>
          </a:xfrm>
          <a:prstGeom prst="rect">
            <a:avLst/>
          </a:prstGeom>
          <a:noFill/>
          <a:extLst>
            <a:ext uri="{909E8E84-426E-40DD-AFC4-6F175D3DCCD1}">
              <a14:hiddenFill xmlns:a14="http://schemas.microsoft.com/office/drawing/2010/main">
                <a:solidFill>
                  <a:srgbClr val="FFFFFF"/>
                </a:solidFill>
              </a14:hiddenFill>
            </a:ext>
          </a:extLst>
        </p:spPr>
      </p:pic>
      <p:sp>
        <p:nvSpPr>
          <p:cNvPr id="209926" name="Text Box 6"/>
          <p:cNvSpPr txBox="1">
            <a:spLocks noChangeArrowheads="1"/>
          </p:cNvSpPr>
          <p:nvPr/>
        </p:nvSpPr>
        <p:spPr bwMode="auto">
          <a:xfrm>
            <a:off x="3365407" y="5422491"/>
            <a:ext cx="16083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flip flop</a:t>
            </a:r>
          </a:p>
          <a:p>
            <a:pPr algn="ctr"/>
            <a:r>
              <a:rPr lang="en-US" altLang="en-US"/>
              <a:t>(stores one bit)</a:t>
            </a:r>
          </a:p>
        </p:txBody>
      </p:sp>
      <p:sp>
        <p:nvSpPr>
          <p:cNvPr id="209927" name="Line 7"/>
          <p:cNvSpPr>
            <a:spLocks noChangeShapeType="1"/>
          </p:cNvSpPr>
          <p:nvPr/>
        </p:nvSpPr>
        <p:spPr bwMode="auto">
          <a:xfrm flipV="1">
            <a:off x="4267200" y="4355690"/>
            <a:ext cx="533400" cy="91440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928" name="Line 8"/>
          <p:cNvSpPr>
            <a:spLocks noChangeShapeType="1"/>
          </p:cNvSpPr>
          <p:nvPr/>
        </p:nvSpPr>
        <p:spPr bwMode="auto">
          <a:xfrm flipV="1">
            <a:off x="4267200" y="4355690"/>
            <a:ext cx="1295400" cy="91440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929" name="Text Box 9"/>
          <p:cNvSpPr txBox="1">
            <a:spLocks noChangeArrowheads="1"/>
          </p:cNvSpPr>
          <p:nvPr/>
        </p:nvSpPr>
        <p:spPr bwMode="auto">
          <a:xfrm>
            <a:off x="5638801" y="5574890"/>
            <a:ext cx="3772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smtClean="0"/>
              <a:t>n </a:t>
            </a:r>
            <a:r>
              <a:rPr lang="en-US" altLang="en-US" sz="2000"/>
              <a:t>= </a:t>
            </a:r>
            <a:r>
              <a:rPr lang="en-US" altLang="en-US" sz="2000" smtClean="0"/>
              <a:t>2*k, </a:t>
            </a:r>
            <a:r>
              <a:rPr lang="en-US" altLang="en-US" sz="2000"/>
              <a:t>r = ½, K = 3, m = </a:t>
            </a:r>
            <a:r>
              <a:rPr lang="en-US" altLang="en-US" sz="2000" smtClean="0"/>
              <a:t>2 (why?)</a:t>
            </a:r>
            <a:endParaRPr lang="en-US" altLang="en-US" sz="2000"/>
          </a:p>
        </p:txBody>
      </p:sp>
      <p:sp>
        <p:nvSpPr>
          <p:cNvPr id="209930" name="Text Box 10"/>
          <p:cNvSpPr txBox="1">
            <a:spLocks noChangeArrowheads="1"/>
          </p:cNvSpPr>
          <p:nvPr/>
        </p:nvSpPr>
        <p:spPr bwMode="auto">
          <a:xfrm>
            <a:off x="6781800" y="1755049"/>
            <a:ext cx="3657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output upper input </a:t>
            </a:r>
            <a:endParaRPr lang="en-US" altLang="en-US" smtClean="0"/>
          </a:p>
          <a:p>
            <a:r>
              <a:rPr lang="en-US" altLang="en-US" smtClean="0"/>
              <a:t>followed </a:t>
            </a:r>
            <a:r>
              <a:rPr lang="en-US" altLang="en-US"/>
              <a:t>by lower input</a:t>
            </a:r>
          </a:p>
        </p:txBody>
      </p:sp>
      <p:sp>
        <p:nvSpPr>
          <p:cNvPr id="209931" name="Line 11"/>
          <p:cNvSpPr>
            <a:spLocks noChangeShapeType="1"/>
          </p:cNvSpPr>
          <p:nvPr/>
        </p:nvSpPr>
        <p:spPr bwMode="auto">
          <a:xfrm flipH="1">
            <a:off x="6887496" y="2102816"/>
            <a:ext cx="840658" cy="1112332"/>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932" name="Line 12"/>
          <p:cNvSpPr>
            <a:spLocks noChangeShapeType="1"/>
          </p:cNvSpPr>
          <p:nvPr/>
        </p:nvSpPr>
        <p:spPr bwMode="auto">
          <a:xfrm flipH="1">
            <a:off x="7010400" y="2374490"/>
            <a:ext cx="1323672" cy="220980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429245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838200" y="365125"/>
            <a:ext cx="10515600" cy="675399"/>
          </a:xfrm>
        </p:spPr>
        <p:txBody>
          <a:bodyPr/>
          <a:lstStyle/>
          <a:p>
            <a:pPr algn="ctr"/>
            <a:r>
              <a:rPr lang="en-US" altLang="en-US">
                <a:solidFill>
                  <a:srgbClr val="0070C0"/>
                </a:solidFill>
              </a:rPr>
              <a:t>Coding Gain</a:t>
            </a:r>
          </a:p>
        </p:txBody>
      </p:sp>
      <p:sp>
        <p:nvSpPr>
          <p:cNvPr id="214021" name="Rectangle 5"/>
          <p:cNvSpPr>
            <a:spLocks noChangeArrowheads="1"/>
          </p:cNvSpPr>
          <p:nvPr/>
        </p:nvSpPr>
        <p:spPr bwMode="auto">
          <a:xfrm>
            <a:off x="2377768" y="1675469"/>
            <a:ext cx="7417415"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  </a:t>
            </a:r>
            <a:r>
              <a:rPr lang="en-US" altLang="en-US" sz="22200">
                <a:latin typeface="Times New Roman" panose="02020603050405020304" pitchFamily="18" charset="0"/>
              </a:rPr>
              <a:t> </a:t>
            </a:r>
            <a:r>
              <a:rPr lang="en-US" altLang="en-US">
                <a:latin typeface="Times New Roman" panose="02020603050405020304" pitchFamily="18" charset="0"/>
              </a:rPr>
              <a:t>                                                                                                               </a:t>
            </a:r>
          </a:p>
        </p:txBody>
      </p:sp>
      <p:pic>
        <p:nvPicPr>
          <p:cNvPr id="214024" name="Picture 8" descr="channel simulation at 6 dB Eb/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085" y="1087818"/>
            <a:ext cx="7428611" cy="4908190"/>
          </a:xfrm>
          <a:prstGeom prst="rect">
            <a:avLst/>
          </a:prstGeom>
          <a:noFill/>
          <a:extLst>
            <a:ext uri="{909E8E84-426E-40DD-AFC4-6F175D3DCCD1}">
              <a14:hiddenFill xmlns:a14="http://schemas.microsoft.com/office/drawing/2010/main">
                <a:solidFill>
                  <a:srgbClr val="FFFFFF"/>
                </a:solidFill>
              </a14:hiddenFill>
            </a:ext>
          </a:extLst>
        </p:spPr>
      </p:pic>
      <p:sp>
        <p:nvSpPr>
          <p:cNvPr id="214025" name="Text Box 9"/>
          <p:cNvSpPr txBox="1">
            <a:spLocks noChangeArrowheads="1"/>
          </p:cNvSpPr>
          <p:nvPr/>
        </p:nvSpPr>
        <p:spPr bwMode="auto">
          <a:xfrm>
            <a:off x="3577193" y="6074991"/>
            <a:ext cx="51312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Transmission voltages with Gaussian noise (SNR 6dB)</a:t>
            </a:r>
          </a:p>
          <a:p>
            <a:pPr algn="ctr"/>
            <a:r>
              <a:rPr lang="en-US" altLang="en-US"/>
              <a:t>bit error rate (BER) of about 0.235% </a:t>
            </a:r>
          </a:p>
        </p:txBody>
      </p:sp>
    </p:spTree>
    <p:extLst>
      <p:ext uri="{BB962C8B-B14F-4D97-AF65-F5344CB8AC3E}">
        <p14:creationId xmlns:p14="http://schemas.microsoft.com/office/powerpoint/2010/main" val="34494297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296.3</a:t>
            </a:r>
          </a:p>
        </p:txBody>
      </p:sp>
      <p:sp>
        <p:nvSpPr>
          <p:cNvPr id="6" name="Slide Number Placeholder 5"/>
          <p:cNvSpPr>
            <a:spLocks noGrp="1"/>
          </p:cNvSpPr>
          <p:nvPr>
            <p:ph type="sldNum" sz="quarter" idx="12"/>
          </p:nvPr>
        </p:nvSpPr>
        <p:spPr/>
        <p:txBody>
          <a:bodyPr/>
          <a:lstStyle/>
          <a:p>
            <a:r>
              <a:rPr lang="en-US" altLang="en-US"/>
              <a:t>Page</a:t>
            </a:r>
            <a:fld id="{C5AE3C35-4A12-421A-B66C-5759AD123A67}" type="slidenum">
              <a:rPr lang="en-US" altLang="en-US"/>
              <a:pPr/>
              <a:t>61</a:t>
            </a:fld>
            <a:endParaRPr lang="en-US" altLang="en-US"/>
          </a:p>
        </p:txBody>
      </p:sp>
      <p:sp>
        <p:nvSpPr>
          <p:cNvPr id="222210" name="Rectangle 2"/>
          <p:cNvSpPr>
            <a:spLocks noGrp="1" noChangeArrowheads="1"/>
          </p:cNvSpPr>
          <p:nvPr>
            <p:ph type="title"/>
          </p:nvPr>
        </p:nvSpPr>
        <p:spPr>
          <a:xfrm>
            <a:off x="838200" y="365126"/>
            <a:ext cx="10515600" cy="785758"/>
          </a:xfrm>
        </p:spPr>
        <p:txBody>
          <a:bodyPr/>
          <a:lstStyle/>
          <a:p>
            <a:pPr algn="ctr"/>
            <a:r>
              <a:rPr lang="en-US" altLang="en-US">
                <a:solidFill>
                  <a:srgbClr val="0070C0"/>
                </a:solidFill>
              </a:rPr>
              <a:t>Coding Gain</a:t>
            </a:r>
          </a:p>
        </p:txBody>
      </p:sp>
      <p:sp>
        <p:nvSpPr>
          <p:cNvPr id="222211" name="Rectangle 3"/>
          <p:cNvSpPr>
            <a:spLocks noGrp="1" noChangeArrowheads="1"/>
          </p:cNvSpPr>
          <p:nvPr>
            <p:ph type="body" idx="1"/>
          </p:nvPr>
        </p:nvSpPr>
        <p:spPr/>
        <p:txBody>
          <a:bodyPr/>
          <a:lstStyle/>
          <a:p>
            <a:r>
              <a:rPr lang="en-US" altLang="en-US"/>
              <a:t>convolutional coding with Viterbi decoding can achieve a BER of less than 1 x 10</a:t>
            </a:r>
            <a:r>
              <a:rPr lang="en-US" altLang="en-US" baseline="30000"/>
              <a:t>-7</a:t>
            </a:r>
            <a:r>
              <a:rPr lang="en-US" altLang="en-US"/>
              <a:t> at the same SNR, 6 dB</a:t>
            </a:r>
          </a:p>
          <a:p>
            <a:r>
              <a:rPr lang="en-US" altLang="en-US"/>
              <a:t>r = ½, K = 3</a:t>
            </a:r>
          </a:p>
          <a:p>
            <a:r>
              <a:rPr lang="en-US" altLang="en-US"/>
              <a:t>Use 5db less power to achieve 1 x 10</a:t>
            </a:r>
            <a:r>
              <a:rPr lang="en-US" altLang="en-US" baseline="30000"/>
              <a:t>-7</a:t>
            </a:r>
            <a:r>
              <a:rPr lang="en-US" altLang="en-US"/>
              <a:t> BER than without coding</a:t>
            </a:r>
          </a:p>
          <a:p>
            <a:r>
              <a:rPr lang="en-US" altLang="en-US"/>
              <a:t>Coding uses twice as much (3dB) bandwidth</a:t>
            </a:r>
          </a:p>
          <a:p>
            <a:r>
              <a:rPr lang="en-US" altLang="en-US"/>
              <a:t>Coding gain: 5dB-3dB = 2dB less energy</a:t>
            </a:r>
          </a:p>
        </p:txBody>
      </p:sp>
    </p:spTree>
    <p:extLst>
      <p:ext uri="{BB962C8B-B14F-4D97-AF65-F5344CB8AC3E}">
        <p14:creationId xmlns:p14="http://schemas.microsoft.com/office/powerpoint/2010/main" val="856259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2188"/>
          </a:xfrm>
        </p:spPr>
        <p:txBody>
          <a:bodyPr/>
          <a:lstStyle/>
          <a:p>
            <a:pPr algn="ctr"/>
            <a:r>
              <a:rPr lang="en-US" smtClean="0"/>
              <a:t>Viterbi decoder hardware</a:t>
            </a:r>
            <a:endParaRPr lang="en-US"/>
          </a:p>
        </p:txBody>
      </p:sp>
      <p:pic>
        <p:nvPicPr>
          <p:cNvPr id="4" name="Picture 3"/>
          <p:cNvPicPr>
            <a:picLocks noChangeAspect="1"/>
          </p:cNvPicPr>
          <p:nvPr/>
        </p:nvPicPr>
        <p:blipFill rotWithShape="1">
          <a:blip r:embed="rId2"/>
          <a:srcRect l="4308" t="17667" r="4498" b="12000"/>
          <a:stretch/>
        </p:blipFill>
        <p:spPr>
          <a:xfrm>
            <a:off x="735913" y="2043112"/>
            <a:ext cx="10694094" cy="3514725"/>
          </a:xfrm>
          <a:prstGeom prst="rect">
            <a:avLst/>
          </a:prstGeom>
        </p:spPr>
      </p:pic>
    </p:spTree>
    <p:extLst>
      <p:ext uri="{BB962C8B-B14F-4D97-AF65-F5344CB8AC3E}">
        <p14:creationId xmlns:p14="http://schemas.microsoft.com/office/powerpoint/2010/main" val="32274048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lstStyle/>
          <a:p>
            <a:pPr algn="ctr"/>
            <a:r>
              <a:rPr lang="en-US" smtClean="0"/>
              <a:t>Inside the ACS ("secret sauce" of Viterbi)</a:t>
            </a:r>
            <a:endParaRPr lang="en-US"/>
          </a:p>
        </p:txBody>
      </p:sp>
      <p:pic>
        <p:nvPicPr>
          <p:cNvPr id="4" name="Picture 3"/>
          <p:cNvPicPr>
            <a:picLocks noChangeAspect="1"/>
          </p:cNvPicPr>
          <p:nvPr/>
        </p:nvPicPr>
        <p:blipFill rotWithShape="1">
          <a:blip r:embed="rId2"/>
          <a:srcRect l="3571" t="12330" r="5263" b="2986"/>
          <a:stretch/>
        </p:blipFill>
        <p:spPr>
          <a:xfrm>
            <a:off x="3343275" y="1514482"/>
            <a:ext cx="6543674" cy="4911130"/>
          </a:xfrm>
          <a:prstGeom prst="rect">
            <a:avLst/>
          </a:prstGeom>
        </p:spPr>
      </p:pic>
    </p:spTree>
    <p:extLst>
      <p:ext uri="{BB962C8B-B14F-4D97-AF65-F5344CB8AC3E}">
        <p14:creationId xmlns:p14="http://schemas.microsoft.com/office/powerpoint/2010/main" val="14894144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438"/>
          </a:xfrm>
        </p:spPr>
        <p:txBody>
          <a:bodyPr/>
          <a:lstStyle/>
          <a:p>
            <a:pPr algn="ctr"/>
            <a:r>
              <a:rPr lang="en-US" smtClean="0"/>
              <a:t>Cool Viterbi Example</a:t>
            </a:r>
            <a:endParaRPr lang="en-US"/>
          </a:p>
        </p:txBody>
      </p:sp>
      <p:sp>
        <p:nvSpPr>
          <p:cNvPr id="3" name="Content Placeholder 2"/>
          <p:cNvSpPr>
            <a:spLocks noGrp="1"/>
          </p:cNvSpPr>
          <p:nvPr>
            <p:ph idx="1"/>
          </p:nvPr>
        </p:nvSpPr>
        <p:spPr/>
        <p:txBody>
          <a:bodyPr/>
          <a:lstStyle/>
          <a:p>
            <a:r>
              <a:rPr lang="en-US" smtClean="0"/>
              <a:t>From Keith CHugg, USC, March 2017</a:t>
            </a:r>
          </a:p>
          <a:p>
            <a:r>
              <a:rPr lang="en-US" smtClean="0"/>
              <a:t>Best insight-building discussion I have seen.</a:t>
            </a:r>
          </a:p>
          <a:p>
            <a:endParaRPr lang="en-US"/>
          </a:p>
          <a:p>
            <a:r>
              <a:rPr lang="en-US" smtClean="0"/>
              <a:t>Objective: drive west to east coast of US</a:t>
            </a:r>
          </a:p>
          <a:p>
            <a:r>
              <a:rPr lang="en-US"/>
              <a:t>&lt;</a:t>
            </a:r>
            <a:r>
              <a:rPr lang="en-US" smtClean="0"/>
              <a:t>750 mi/day</a:t>
            </a:r>
          </a:p>
          <a:p>
            <a:r>
              <a:rPr lang="en-US" smtClean="0"/>
              <a:t>Figure of merit = distance (low score wins) </a:t>
            </a:r>
          </a:p>
          <a:p>
            <a:r>
              <a:rPr lang="en-US" smtClean="0"/>
              <a:t>Array of 8 columns of 4 rows/states/nodes each</a:t>
            </a:r>
          </a:p>
          <a:p>
            <a:pPr lvl="1"/>
            <a:r>
              <a:rPr lang="en-US" smtClean="0"/>
              <a:t>like 8 consecutive symbols</a:t>
            </a:r>
            <a:endParaRPr lang="en-US"/>
          </a:p>
        </p:txBody>
      </p:sp>
    </p:spTree>
    <p:extLst>
      <p:ext uri="{BB962C8B-B14F-4D97-AF65-F5344CB8AC3E}">
        <p14:creationId xmlns:p14="http://schemas.microsoft.com/office/powerpoint/2010/main" val="4063687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6400"/>
          </a:xfrm>
        </p:spPr>
        <p:txBody>
          <a:bodyPr/>
          <a:lstStyle/>
          <a:p>
            <a:pPr algn="ctr"/>
            <a:r>
              <a:rPr lang="en-US" smtClean="0"/>
              <a:t>4 cities to choose from each day</a:t>
            </a:r>
            <a:endParaRPr lang="en-US"/>
          </a:p>
        </p:txBody>
      </p:sp>
      <p:pic>
        <p:nvPicPr>
          <p:cNvPr id="5" name="Picture 4"/>
          <p:cNvPicPr>
            <a:picLocks noChangeAspect="1"/>
          </p:cNvPicPr>
          <p:nvPr/>
        </p:nvPicPr>
        <p:blipFill rotWithShape="1">
          <a:blip r:embed="rId2"/>
          <a:srcRect l="14167" t="20721" r="34428" b="21585"/>
          <a:stretch/>
        </p:blipFill>
        <p:spPr>
          <a:xfrm>
            <a:off x="1228730" y="857235"/>
            <a:ext cx="9401175" cy="5715000"/>
          </a:xfrm>
          <a:prstGeom prst="rect">
            <a:avLst/>
          </a:prstGeom>
        </p:spPr>
      </p:pic>
    </p:spTree>
    <p:extLst>
      <p:ext uri="{BB962C8B-B14F-4D97-AF65-F5344CB8AC3E}">
        <p14:creationId xmlns:p14="http://schemas.microsoft.com/office/powerpoint/2010/main" val="7605587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lstStyle/>
          <a:p>
            <a:r>
              <a:rPr lang="en-US" smtClean="0"/>
              <a:t>problem: lots of potential paths</a:t>
            </a:r>
            <a:endParaRPr lang="en-US"/>
          </a:p>
        </p:txBody>
      </p:sp>
      <p:pic>
        <p:nvPicPr>
          <p:cNvPr id="4" name="Picture 3"/>
          <p:cNvPicPr>
            <a:picLocks noChangeAspect="1"/>
          </p:cNvPicPr>
          <p:nvPr/>
        </p:nvPicPr>
        <p:blipFill rotWithShape="1">
          <a:blip r:embed="rId2"/>
          <a:srcRect l="12760" t="23462" r="34896" b="13365"/>
          <a:stretch/>
        </p:blipFill>
        <p:spPr>
          <a:xfrm>
            <a:off x="1100145" y="993978"/>
            <a:ext cx="8729664" cy="5706855"/>
          </a:xfrm>
          <a:prstGeom prst="rect">
            <a:avLst/>
          </a:prstGeom>
        </p:spPr>
      </p:pic>
    </p:spTree>
    <p:extLst>
      <p:ext uri="{BB962C8B-B14F-4D97-AF65-F5344CB8AC3E}">
        <p14:creationId xmlns:p14="http://schemas.microsoft.com/office/powerpoint/2010/main" val="3761061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334"/>
          </a:xfrm>
        </p:spPr>
        <p:txBody>
          <a:bodyPr/>
          <a:lstStyle/>
          <a:p>
            <a:pPr algn="ctr"/>
            <a:r>
              <a:rPr lang="en-US" smtClean="0"/>
              <a:t>Missing links make it a bit easier</a:t>
            </a:r>
            <a:endParaRPr lang="en-US"/>
          </a:p>
        </p:txBody>
      </p:sp>
      <p:sp>
        <p:nvSpPr>
          <p:cNvPr id="3" name="Content Placeholder 2"/>
          <p:cNvSpPr>
            <a:spLocks noGrp="1"/>
          </p:cNvSpPr>
          <p:nvPr>
            <p:ph idx="1"/>
          </p:nvPr>
        </p:nvSpPr>
        <p:spPr>
          <a:xfrm>
            <a:off x="838200" y="1092820"/>
            <a:ext cx="10515600" cy="5084143"/>
          </a:xfrm>
        </p:spPr>
        <p:txBody>
          <a:bodyPr/>
          <a:lstStyle/>
          <a:p>
            <a:r>
              <a:rPr lang="en-US" smtClean="0"/>
              <a:t>If we were transmitting symbols from 2-sample states, we would have four possible states at each sample point in time, but we would also be able to go from any state to any other.</a:t>
            </a:r>
          </a:p>
          <a:p>
            <a:r>
              <a:rPr lang="en-US" smtClean="0"/>
              <a:t>No real loss of generality in this example.</a:t>
            </a:r>
          </a:p>
          <a:p>
            <a:endParaRPr lang="en-US"/>
          </a:p>
          <a:p>
            <a:r>
              <a:rPr lang="en-US" smtClean="0"/>
              <a:t>As with solving any complex problem, consider divide-and-conquer.</a:t>
            </a:r>
          </a:p>
          <a:p>
            <a:r>
              <a:rPr lang="en-US" smtClean="0"/>
              <a:t>For each Day 2 node, what was the shortest distance from an available Day 1 node?</a:t>
            </a:r>
            <a:endParaRPr lang="en-US"/>
          </a:p>
        </p:txBody>
      </p:sp>
    </p:spTree>
    <p:extLst>
      <p:ext uri="{BB962C8B-B14F-4D97-AF65-F5344CB8AC3E}">
        <p14:creationId xmlns:p14="http://schemas.microsoft.com/office/powerpoint/2010/main" val="18166705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7863"/>
          </a:xfrm>
        </p:spPr>
        <p:txBody>
          <a:bodyPr/>
          <a:lstStyle/>
          <a:p>
            <a:r>
              <a:rPr lang="en-US" smtClean="0"/>
              <a:t>Start w/ day 2 -- shortest paths to get there</a:t>
            </a:r>
            <a:endParaRPr lang="en-US"/>
          </a:p>
        </p:txBody>
      </p:sp>
      <p:pic>
        <p:nvPicPr>
          <p:cNvPr id="4" name="Picture 3"/>
          <p:cNvPicPr>
            <a:picLocks noChangeAspect="1"/>
          </p:cNvPicPr>
          <p:nvPr/>
        </p:nvPicPr>
        <p:blipFill rotWithShape="1">
          <a:blip r:embed="rId2"/>
          <a:srcRect l="14368" t="34848" r="17707" b="12373"/>
          <a:stretch/>
        </p:blipFill>
        <p:spPr>
          <a:xfrm>
            <a:off x="1885950" y="1005741"/>
            <a:ext cx="7822372" cy="5239988"/>
          </a:xfrm>
          <a:prstGeom prst="rect">
            <a:avLst/>
          </a:prstGeom>
        </p:spPr>
      </p:pic>
    </p:spTree>
    <p:extLst>
      <p:ext uri="{BB962C8B-B14F-4D97-AF65-F5344CB8AC3E}">
        <p14:creationId xmlns:p14="http://schemas.microsoft.com/office/powerpoint/2010/main" val="5066626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4988"/>
          </a:xfrm>
        </p:spPr>
        <p:txBody>
          <a:bodyPr/>
          <a:lstStyle/>
          <a:p>
            <a:pPr algn="ctr"/>
            <a:r>
              <a:rPr lang="en-US" smtClean="0"/>
              <a:t>keep pruning</a:t>
            </a:r>
            <a:endParaRPr lang="en-US"/>
          </a:p>
        </p:txBody>
      </p:sp>
      <p:pic>
        <p:nvPicPr>
          <p:cNvPr id="4" name="Picture 3"/>
          <p:cNvPicPr>
            <a:picLocks noChangeAspect="1"/>
          </p:cNvPicPr>
          <p:nvPr/>
        </p:nvPicPr>
        <p:blipFill rotWithShape="1">
          <a:blip r:embed="rId2"/>
          <a:srcRect l="13062" t="34848" r="14223" b="12626"/>
          <a:stretch/>
        </p:blipFill>
        <p:spPr>
          <a:xfrm>
            <a:off x="1276256" y="1014413"/>
            <a:ext cx="8972959" cy="5587951"/>
          </a:xfrm>
          <a:prstGeom prst="rect">
            <a:avLst/>
          </a:prstGeom>
        </p:spPr>
      </p:pic>
    </p:spTree>
    <p:extLst>
      <p:ext uri="{BB962C8B-B14F-4D97-AF65-F5344CB8AC3E}">
        <p14:creationId xmlns:p14="http://schemas.microsoft.com/office/powerpoint/2010/main" val="338175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ltLang="en-US"/>
              <a:t>296.3</a:t>
            </a:r>
          </a:p>
        </p:txBody>
      </p:sp>
      <p:sp>
        <p:nvSpPr>
          <p:cNvPr id="10" name="Slide Number Placeholder 5"/>
          <p:cNvSpPr>
            <a:spLocks noGrp="1"/>
          </p:cNvSpPr>
          <p:nvPr>
            <p:ph type="sldNum" sz="quarter" idx="12"/>
          </p:nvPr>
        </p:nvSpPr>
        <p:spPr/>
        <p:txBody>
          <a:bodyPr/>
          <a:lstStyle/>
          <a:p>
            <a:r>
              <a:rPr lang="en-US" altLang="en-US"/>
              <a:t>Page</a:t>
            </a:r>
            <a:fld id="{78FB27AB-DAF7-4305-B420-B1C74420DA37}" type="slidenum">
              <a:rPr lang="en-US" altLang="en-US"/>
              <a:pPr/>
              <a:t>7</a:t>
            </a:fld>
            <a:endParaRPr lang="en-US" altLang="en-US"/>
          </a:p>
        </p:txBody>
      </p:sp>
      <p:sp>
        <p:nvSpPr>
          <p:cNvPr id="221186" name="Rectangle 2"/>
          <p:cNvSpPr>
            <a:spLocks noGrp="1" noChangeArrowheads="1"/>
          </p:cNvSpPr>
          <p:nvPr>
            <p:ph type="title"/>
          </p:nvPr>
        </p:nvSpPr>
        <p:spPr>
          <a:xfrm>
            <a:off x="838200" y="365125"/>
            <a:ext cx="5152697" cy="950873"/>
          </a:xfrm>
        </p:spPr>
        <p:txBody>
          <a:bodyPr/>
          <a:lstStyle/>
          <a:p>
            <a:r>
              <a:rPr lang="en-US" altLang="en-US"/>
              <a:t>Encoding Example</a:t>
            </a:r>
          </a:p>
        </p:txBody>
      </p:sp>
      <p:pic>
        <p:nvPicPr>
          <p:cNvPr id="221188" name="Picture 4" descr="rate 1/2 K = 3 (7, 5) convolutional 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232" y="1315998"/>
            <a:ext cx="6450005" cy="2494002"/>
          </a:xfrm>
          <a:prstGeom prst="rect">
            <a:avLst/>
          </a:prstGeom>
          <a:noFill/>
          <a:extLst>
            <a:ext uri="{909E8E84-426E-40DD-AFC4-6F175D3DCCD1}">
              <a14:hiddenFill xmlns:a14="http://schemas.microsoft.com/office/drawing/2010/main">
                <a:solidFill>
                  <a:srgbClr val="FFFFFF"/>
                </a:solidFill>
              </a14:hiddenFill>
            </a:ext>
          </a:extLst>
        </p:spPr>
      </p:pic>
      <p:sp>
        <p:nvSpPr>
          <p:cNvPr id="221189" name="Rectangle 5"/>
          <p:cNvSpPr>
            <a:spLocks noChangeArrowheads="1"/>
          </p:cNvSpPr>
          <p:nvPr/>
        </p:nvSpPr>
        <p:spPr bwMode="auto">
          <a:xfrm>
            <a:off x="2590800" y="4615934"/>
            <a:ext cx="26084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t>Input: 010111001010001 </a:t>
            </a:r>
          </a:p>
        </p:txBody>
      </p:sp>
      <p:sp>
        <p:nvSpPr>
          <p:cNvPr id="221190" name="Rectangle 6"/>
          <p:cNvSpPr>
            <a:spLocks noChangeArrowheads="1"/>
          </p:cNvSpPr>
          <p:nvPr/>
        </p:nvSpPr>
        <p:spPr bwMode="auto">
          <a:xfrm>
            <a:off x="2362201" y="5149334"/>
            <a:ext cx="5275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t>Output: 00 11 10 00 01 10 01 11 11 10 00 10 11 00 11 </a:t>
            </a:r>
          </a:p>
        </p:txBody>
      </p:sp>
      <p:sp>
        <p:nvSpPr>
          <p:cNvPr id="221191" name="Text Box 7"/>
          <p:cNvSpPr txBox="1">
            <a:spLocks noChangeArrowheads="1"/>
          </p:cNvSpPr>
          <p:nvPr/>
        </p:nvSpPr>
        <p:spPr bwMode="auto">
          <a:xfrm>
            <a:off x="2573339" y="3962400"/>
            <a:ext cx="30165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Both flip flops set to 0 initially.</a:t>
            </a:r>
          </a:p>
        </p:txBody>
      </p:sp>
      <p:sp>
        <p:nvSpPr>
          <p:cNvPr id="221192" name="Text Box 8"/>
          <p:cNvSpPr txBox="1">
            <a:spLocks noChangeArrowheads="1"/>
          </p:cNvSpPr>
          <p:nvPr/>
        </p:nvSpPr>
        <p:spPr bwMode="auto">
          <a:xfrm>
            <a:off x="2362201" y="5715000"/>
            <a:ext cx="5073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Flush encoder by clocking m = 2 times with 0 inputs.</a:t>
            </a:r>
          </a:p>
        </p:txBody>
      </p:sp>
      <p:sp>
        <p:nvSpPr>
          <p:cNvPr id="2" name="TextBox 1"/>
          <p:cNvSpPr txBox="1"/>
          <p:nvPr/>
        </p:nvSpPr>
        <p:spPr>
          <a:xfrm>
            <a:off x="6622026" y="649431"/>
            <a:ext cx="4026487" cy="369332"/>
          </a:xfrm>
          <a:prstGeom prst="rect">
            <a:avLst/>
          </a:prstGeom>
          <a:noFill/>
        </p:spPr>
        <p:txBody>
          <a:bodyPr wrap="none" rtlCol="0">
            <a:spAutoFit/>
          </a:bodyPr>
          <a:lstStyle/>
          <a:p>
            <a:r>
              <a:rPr lang="en-US" smtClean="0"/>
              <a:t>FFs are dly[1] and dly[2] in my simulation</a:t>
            </a:r>
            <a:endParaRPr lang="en-US"/>
          </a:p>
        </p:txBody>
      </p:sp>
    </p:spTree>
    <p:extLst>
      <p:ext uri="{BB962C8B-B14F-4D97-AF65-F5344CB8AC3E}">
        <p14:creationId xmlns:p14="http://schemas.microsoft.com/office/powerpoint/2010/main" val="17858104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second pruning -- total paths to 3rd column</a:t>
            </a:r>
            <a:endParaRPr lang="en-US"/>
          </a:p>
        </p:txBody>
      </p:sp>
      <p:pic>
        <p:nvPicPr>
          <p:cNvPr id="4" name="Picture 3"/>
          <p:cNvPicPr>
            <a:picLocks noChangeAspect="1"/>
          </p:cNvPicPr>
          <p:nvPr/>
        </p:nvPicPr>
        <p:blipFill rotWithShape="1">
          <a:blip r:embed="rId2"/>
          <a:srcRect l="14804" t="34848" r="17272" b="12626"/>
          <a:stretch/>
        </p:blipFill>
        <p:spPr>
          <a:xfrm>
            <a:off x="2050259" y="1414463"/>
            <a:ext cx="8108153" cy="5405438"/>
          </a:xfrm>
          <a:prstGeom prst="rect">
            <a:avLst/>
          </a:prstGeom>
        </p:spPr>
      </p:pic>
    </p:spTree>
    <p:extLst>
      <p:ext uri="{BB962C8B-B14F-4D97-AF65-F5344CB8AC3E}">
        <p14:creationId xmlns:p14="http://schemas.microsoft.com/office/powerpoint/2010/main" val="34644286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lstStyle/>
          <a:p>
            <a:pPr algn="ctr"/>
            <a:r>
              <a:rPr lang="en-US" smtClean="0"/>
              <a:t>result</a:t>
            </a:r>
            <a:endParaRPr lang="en-US"/>
          </a:p>
        </p:txBody>
      </p:sp>
      <p:pic>
        <p:nvPicPr>
          <p:cNvPr id="4" name="Picture 3"/>
          <p:cNvPicPr>
            <a:picLocks noChangeAspect="1"/>
          </p:cNvPicPr>
          <p:nvPr/>
        </p:nvPicPr>
        <p:blipFill rotWithShape="1">
          <a:blip r:embed="rId2"/>
          <a:srcRect l="14368" t="39899" r="17054" b="14647"/>
          <a:stretch/>
        </p:blipFill>
        <p:spPr>
          <a:xfrm>
            <a:off x="1389468" y="1128713"/>
            <a:ext cx="9669062" cy="5525180"/>
          </a:xfrm>
          <a:prstGeom prst="rect">
            <a:avLst/>
          </a:prstGeom>
        </p:spPr>
      </p:pic>
    </p:spTree>
    <p:extLst>
      <p:ext uri="{BB962C8B-B14F-4D97-AF65-F5344CB8AC3E}">
        <p14:creationId xmlns:p14="http://schemas.microsoft.com/office/powerpoint/2010/main" val="26009196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Conclusion so far	</a:t>
            </a:r>
            <a:endParaRPr lang="en-US"/>
          </a:p>
        </p:txBody>
      </p:sp>
      <p:sp>
        <p:nvSpPr>
          <p:cNvPr id="3" name="Content Placeholder 2"/>
          <p:cNvSpPr>
            <a:spLocks noGrp="1"/>
          </p:cNvSpPr>
          <p:nvPr>
            <p:ph idx="1"/>
          </p:nvPr>
        </p:nvSpPr>
        <p:spPr/>
        <p:txBody>
          <a:bodyPr/>
          <a:lstStyle/>
          <a:p>
            <a:r>
              <a:rPr lang="en-US" smtClean="0"/>
              <a:t>Have eliminated 3 of 4 starting states</a:t>
            </a:r>
          </a:p>
          <a:p>
            <a:r>
              <a:rPr lang="en-US" smtClean="0"/>
              <a:t>Have eliminated 2 of 4 2nd states, 3rd state, 4th states</a:t>
            </a:r>
          </a:p>
          <a:p>
            <a:r>
              <a:rPr lang="en-US" smtClean="0"/>
              <a:t>Still show 4 possible destinations</a:t>
            </a:r>
          </a:p>
          <a:p>
            <a:pPr lvl="1"/>
            <a:r>
              <a:rPr lang="en-US" smtClean="0"/>
              <a:t>can pick the winner among these 4</a:t>
            </a:r>
          </a:p>
          <a:p>
            <a:r>
              <a:rPr lang="en-US" smtClean="0"/>
              <a:t>Key is to eliminate long paths step by step</a:t>
            </a:r>
          </a:p>
          <a:p>
            <a:r>
              <a:rPr lang="en-US" smtClean="0"/>
              <a:t>Note this model lets us start anywhere on west coast and end anywhere on east. If we constrain these endpoints, then we have only 6 sets of states in between.</a:t>
            </a:r>
          </a:p>
          <a:p>
            <a:endParaRPr lang="en-US"/>
          </a:p>
        </p:txBody>
      </p:sp>
    </p:spTree>
    <p:extLst>
      <p:ext uri="{BB962C8B-B14F-4D97-AF65-F5344CB8AC3E}">
        <p14:creationId xmlns:p14="http://schemas.microsoft.com/office/powerpoint/2010/main" val="26476790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7838"/>
          </a:xfrm>
        </p:spPr>
        <p:txBody>
          <a:bodyPr/>
          <a:lstStyle/>
          <a:p>
            <a:pPr algn="ctr"/>
            <a:r>
              <a:rPr lang="en-US" smtClean="0"/>
              <a:t>Lookback</a:t>
            </a:r>
            <a:endParaRPr lang="en-US"/>
          </a:p>
        </p:txBody>
      </p:sp>
      <p:sp>
        <p:nvSpPr>
          <p:cNvPr id="3" name="Content Placeholder 2"/>
          <p:cNvSpPr>
            <a:spLocks noGrp="1"/>
          </p:cNvSpPr>
          <p:nvPr>
            <p:ph idx="1"/>
          </p:nvPr>
        </p:nvSpPr>
        <p:spPr/>
        <p:txBody>
          <a:bodyPr/>
          <a:lstStyle/>
          <a:p>
            <a:r>
              <a:rPr lang="en-US" smtClean="0"/>
              <a:t>Identified shortest path to ANY state (City) on E Coast</a:t>
            </a:r>
          </a:p>
          <a:p>
            <a:r>
              <a:rPr lang="en-US" smtClean="0"/>
              <a:t>Go backward to reconstruct the route and the cumulative distance</a:t>
            </a:r>
          </a:p>
          <a:p>
            <a:r>
              <a:rPr lang="en-US" smtClean="0"/>
              <a:t>Eliminate options as early as possible</a:t>
            </a:r>
          </a:p>
          <a:p>
            <a:r>
              <a:rPr lang="en-US" smtClean="0"/>
              <a:t>Store the winners as you go to facilitate traceback at end</a:t>
            </a:r>
          </a:p>
          <a:p>
            <a:endParaRPr lang="en-US"/>
          </a:p>
        </p:txBody>
      </p:sp>
    </p:spTree>
    <p:extLst>
      <p:ext uri="{BB962C8B-B14F-4D97-AF65-F5344CB8AC3E}">
        <p14:creationId xmlns:p14="http://schemas.microsoft.com/office/powerpoint/2010/main" val="4343194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How about genetic sequencing?</a:t>
            </a:r>
            <a:endParaRPr lang="en-US"/>
          </a:p>
        </p:txBody>
      </p:sp>
      <p:sp>
        <p:nvSpPr>
          <p:cNvPr id="3" name="Content Placeholder 2"/>
          <p:cNvSpPr>
            <a:spLocks noGrp="1"/>
          </p:cNvSpPr>
          <p:nvPr>
            <p:ph idx="1"/>
          </p:nvPr>
        </p:nvSpPr>
        <p:spPr/>
        <p:txBody>
          <a:bodyPr/>
          <a:lstStyle/>
          <a:p>
            <a:r>
              <a:rPr lang="en-US" smtClean="0"/>
              <a:t>... or handwriting character recognition?</a:t>
            </a:r>
          </a:p>
          <a:p>
            <a:r>
              <a:rPr lang="en-US" smtClean="0"/>
              <a:t>... or speech recognition?</a:t>
            </a:r>
          </a:p>
          <a:p>
            <a:endParaRPr lang="en-US"/>
          </a:p>
        </p:txBody>
      </p:sp>
    </p:spTree>
    <p:extLst>
      <p:ext uri="{BB962C8B-B14F-4D97-AF65-F5344CB8AC3E}">
        <p14:creationId xmlns:p14="http://schemas.microsoft.com/office/powerpoint/2010/main" val="16829407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73182"/>
            <a:ext cx="7306940" cy="565636"/>
          </a:xfrm>
          <a:prstGeom prst="rect">
            <a:avLst/>
          </a:prstGeom>
        </p:spPr>
        <p:txBody>
          <a:bodyPr vert="horz" wrap="square" lIns="0" tIns="11526" rIns="0" bIns="0" rtlCol="0" anchor="ctr">
            <a:spAutoFit/>
          </a:bodyPr>
          <a:lstStyle/>
          <a:p>
            <a:pPr marL="11527">
              <a:lnSpc>
                <a:spcPct val="100000"/>
              </a:lnSpc>
              <a:spcBef>
                <a:spcPts val="91"/>
              </a:spcBef>
            </a:pPr>
            <a:r>
              <a:rPr sz="3600" dirty="0"/>
              <a:t>HMM : </a:t>
            </a:r>
            <a:r>
              <a:rPr sz="3600" spc="-23" dirty="0"/>
              <a:t>Viterbi </a:t>
            </a:r>
            <a:r>
              <a:rPr sz="3600" spc="-14" dirty="0"/>
              <a:t>algorithm </a:t>
            </a:r>
            <a:r>
              <a:rPr sz="3600" spc="-517"/>
              <a:t>-­</a:t>
            </a:r>
            <a:r>
              <a:rPr sz="3600" spc="-182"/>
              <a:t> </a:t>
            </a:r>
            <a:r>
              <a:rPr lang="en-US" sz="3600" spc="-182" smtClean="0"/>
              <a:t>- </a:t>
            </a:r>
            <a:r>
              <a:rPr sz="3600" spc="-5" smtClean="0"/>
              <a:t>example</a:t>
            </a:r>
            <a:endParaRPr sz="3600" spc="-5" dirty="0"/>
          </a:p>
        </p:txBody>
      </p:sp>
      <p:sp>
        <p:nvSpPr>
          <p:cNvPr id="3" name="object 3"/>
          <p:cNvSpPr txBox="1"/>
          <p:nvPr/>
        </p:nvSpPr>
        <p:spPr>
          <a:xfrm>
            <a:off x="2291270" y="6100224"/>
            <a:ext cx="705971" cy="221055"/>
          </a:xfrm>
          <a:prstGeom prst="rect">
            <a:avLst/>
          </a:prstGeom>
        </p:spPr>
        <p:txBody>
          <a:bodyPr vert="horz" wrap="square" lIns="0" tIns="11526" rIns="0" bIns="0" rtlCol="0">
            <a:spAutoFit/>
          </a:bodyPr>
          <a:lstStyle/>
          <a:p>
            <a:pPr marL="11527">
              <a:spcBef>
                <a:spcPts val="91"/>
              </a:spcBef>
            </a:pPr>
            <a:r>
              <a:rPr sz="1361" spc="-5" dirty="0">
                <a:solidFill>
                  <a:srgbClr val="333399"/>
                </a:solidFill>
                <a:latin typeface="Arial"/>
                <a:cs typeface="Arial"/>
              </a:rPr>
              <a:t>Sources:</a:t>
            </a:r>
            <a:endParaRPr sz="1361">
              <a:latin typeface="Arial"/>
              <a:cs typeface="Arial"/>
            </a:endParaRPr>
          </a:p>
        </p:txBody>
      </p:sp>
      <p:sp>
        <p:nvSpPr>
          <p:cNvPr id="4" name="object 4"/>
          <p:cNvSpPr txBox="1"/>
          <p:nvPr/>
        </p:nvSpPr>
        <p:spPr>
          <a:xfrm>
            <a:off x="3167250" y="6100224"/>
            <a:ext cx="4748733" cy="430471"/>
          </a:xfrm>
          <a:prstGeom prst="rect">
            <a:avLst/>
          </a:prstGeom>
        </p:spPr>
        <p:txBody>
          <a:bodyPr vert="horz" wrap="square" lIns="0" tIns="11526" rIns="0" bIns="0" rtlCol="0">
            <a:spAutoFit/>
          </a:bodyPr>
          <a:lstStyle/>
          <a:p>
            <a:pPr marL="11527">
              <a:spcBef>
                <a:spcPts val="91"/>
              </a:spcBef>
            </a:pPr>
            <a:r>
              <a:rPr sz="1361" spc="-18" dirty="0">
                <a:solidFill>
                  <a:srgbClr val="333399"/>
                </a:solidFill>
                <a:latin typeface="Arial"/>
                <a:cs typeface="Arial"/>
              </a:rPr>
              <a:t>For the </a:t>
            </a:r>
            <a:r>
              <a:rPr sz="1361" spc="-27" dirty="0">
                <a:solidFill>
                  <a:srgbClr val="333399"/>
                </a:solidFill>
                <a:latin typeface="Arial"/>
                <a:cs typeface="Arial"/>
              </a:rPr>
              <a:t>theory, </a:t>
            </a:r>
            <a:r>
              <a:rPr sz="1361" dirty="0">
                <a:solidFill>
                  <a:srgbClr val="333399"/>
                </a:solidFill>
                <a:latin typeface="Arial"/>
                <a:cs typeface="Arial"/>
              </a:rPr>
              <a:t>see </a:t>
            </a:r>
            <a:r>
              <a:rPr sz="1361" spc="-18" dirty="0">
                <a:solidFill>
                  <a:srgbClr val="333399"/>
                </a:solidFill>
                <a:latin typeface="Arial"/>
                <a:cs typeface="Arial"/>
              </a:rPr>
              <a:t>Durbin </a:t>
            </a:r>
            <a:r>
              <a:rPr sz="1361" i="1" spc="-18" dirty="0">
                <a:solidFill>
                  <a:srgbClr val="333399"/>
                </a:solidFill>
                <a:latin typeface="Arial"/>
                <a:cs typeface="Arial"/>
              </a:rPr>
              <a:t>et al</a:t>
            </a:r>
            <a:r>
              <a:rPr sz="1361" i="1" dirty="0">
                <a:solidFill>
                  <a:srgbClr val="333399"/>
                </a:solidFill>
                <a:latin typeface="Arial"/>
                <a:cs typeface="Arial"/>
              </a:rPr>
              <a:t> </a:t>
            </a:r>
            <a:r>
              <a:rPr sz="1361" spc="-64" dirty="0">
                <a:solidFill>
                  <a:srgbClr val="333399"/>
                </a:solidFill>
                <a:latin typeface="Arial"/>
                <a:cs typeface="Arial"/>
              </a:rPr>
              <a:t>(1998);;</a:t>
            </a:r>
            <a:endParaRPr sz="1361">
              <a:latin typeface="Arial"/>
              <a:cs typeface="Arial"/>
            </a:endParaRPr>
          </a:p>
          <a:p>
            <a:pPr marL="11527"/>
            <a:r>
              <a:rPr sz="1361" spc="-18" dirty="0">
                <a:solidFill>
                  <a:srgbClr val="333399"/>
                </a:solidFill>
                <a:latin typeface="Arial"/>
                <a:cs typeface="Arial"/>
              </a:rPr>
              <a:t>For the </a:t>
            </a:r>
            <a:r>
              <a:rPr sz="1361" spc="-23" dirty="0">
                <a:solidFill>
                  <a:srgbClr val="333399"/>
                </a:solidFill>
                <a:latin typeface="Arial"/>
                <a:cs typeface="Arial"/>
              </a:rPr>
              <a:t>example, </a:t>
            </a:r>
            <a:r>
              <a:rPr sz="1361" dirty="0">
                <a:solidFill>
                  <a:srgbClr val="333399"/>
                </a:solidFill>
                <a:latin typeface="Arial"/>
                <a:cs typeface="Arial"/>
              </a:rPr>
              <a:t>see </a:t>
            </a:r>
            <a:r>
              <a:rPr sz="1361" spc="-5" dirty="0">
                <a:solidFill>
                  <a:srgbClr val="333399"/>
                </a:solidFill>
                <a:latin typeface="Arial"/>
                <a:cs typeface="Arial"/>
              </a:rPr>
              <a:t>Borodovsky &amp; </a:t>
            </a:r>
            <a:r>
              <a:rPr sz="1361" dirty="0">
                <a:solidFill>
                  <a:srgbClr val="333399"/>
                </a:solidFill>
                <a:latin typeface="Arial"/>
                <a:cs typeface="Arial"/>
              </a:rPr>
              <a:t>Ekisheva </a:t>
            </a:r>
            <a:r>
              <a:rPr sz="1361" spc="-23" dirty="0">
                <a:solidFill>
                  <a:srgbClr val="333399"/>
                </a:solidFill>
                <a:latin typeface="Arial"/>
                <a:cs typeface="Arial"/>
              </a:rPr>
              <a:t>(2006), </a:t>
            </a:r>
            <a:r>
              <a:rPr sz="1361" spc="-18" dirty="0">
                <a:solidFill>
                  <a:srgbClr val="333399"/>
                </a:solidFill>
                <a:latin typeface="Arial"/>
                <a:cs typeface="Arial"/>
              </a:rPr>
              <a:t>pp</a:t>
            </a:r>
            <a:r>
              <a:rPr sz="1361" spc="-141" dirty="0">
                <a:solidFill>
                  <a:srgbClr val="333399"/>
                </a:solidFill>
                <a:latin typeface="Arial"/>
                <a:cs typeface="Arial"/>
              </a:rPr>
              <a:t> </a:t>
            </a:r>
            <a:r>
              <a:rPr sz="1361" spc="-95" dirty="0">
                <a:solidFill>
                  <a:srgbClr val="333399"/>
                </a:solidFill>
                <a:latin typeface="Arial"/>
                <a:cs typeface="Arial"/>
              </a:rPr>
              <a:t>80-­81</a:t>
            </a:r>
            <a:endParaRPr sz="1361">
              <a:latin typeface="Arial"/>
              <a:cs typeface="Arial"/>
            </a:endParaRPr>
          </a:p>
        </p:txBody>
      </p:sp>
      <p:sp>
        <p:nvSpPr>
          <p:cNvPr id="5" name="object 5"/>
          <p:cNvSpPr/>
          <p:nvPr/>
        </p:nvSpPr>
        <p:spPr>
          <a:xfrm>
            <a:off x="5138185" y="2372384"/>
            <a:ext cx="945136" cy="292185"/>
          </a:xfrm>
          <a:custGeom>
            <a:avLst/>
            <a:gdLst/>
            <a:ahLst/>
            <a:cxnLst/>
            <a:rect l="l" t="t" r="r" b="b"/>
            <a:pathLst>
              <a:path w="1041400" h="321944">
                <a:moveTo>
                  <a:pt x="965200" y="268884"/>
                </a:moveTo>
                <a:lnTo>
                  <a:pt x="80530" y="268884"/>
                </a:lnTo>
                <a:lnTo>
                  <a:pt x="80530" y="241300"/>
                </a:lnTo>
                <a:lnTo>
                  <a:pt x="0" y="281584"/>
                </a:lnTo>
                <a:lnTo>
                  <a:pt x="80530" y="321881"/>
                </a:lnTo>
                <a:lnTo>
                  <a:pt x="80530" y="294297"/>
                </a:lnTo>
                <a:lnTo>
                  <a:pt x="965200" y="294297"/>
                </a:lnTo>
                <a:lnTo>
                  <a:pt x="965200" y="268884"/>
                </a:lnTo>
                <a:close/>
              </a:path>
              <a:path w="1041400" h="321944">
                <a:moveTo>
                  <a:pt x="1041400" y="40297"/>
                </a:moveTo>
                <a:lnTo>
                  <a:pt x="960856" y="0"/>
                </a:lnTo>
                <a:lnTo>
                  <a:pt x="960856" y="27584"/>
                </a:lnTo>
                <a:lnTo>
                  <a:pt x="0" y="27584"/>
                </a:lnTo>
                <a:lnTo>
                  <a:pt x="0" y="52997"/>
                </a:lnTo>
                <a:lnTo>
                  <a:pt x="960856" y="52997"/>
                </a:lnTo>
                <a:lnTo>
                  <a:pt x="960856" y="80581"/>
                </a:lnTo>
                <a:lnTo>
                  <a:pt x="1041400" y="40297"/>
                </a:lnTo>
                <a:close/>
              </a:path>
            </a:pathLst>
          </a:custGeom>
          <a:solidFill>
            <a:srgbClr val="000000"/>
          </a:solidFill>
        </p:spPr>
        <p:txBody>
          <a:bodyPr wrap="square" lIns="0" tIns="0" rIns="0" bIns="0" rtlCol="0"/>
          <a:lstStyle/>
          <a:p>
            <a:endParaRPr sz="1634"/>
          </a:p>
        </p:txBody>
      </p:sp>
      <p:sp>
        <p:nvSpPr>
          <p:cNvPr id="6" name="object 6"/>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7" name="object 7"/>
          <p:cNvSpPr/>
          <p:nvPr/>
        </p:nvSpPr>
        <p:spPr>
          <a:xfrm>
            <a:off x="3074999" y="1660292"/>
            <a:ext cx="5141195" cy="1267866"/>
          </a:xfrm>
          <a:custGeom>
            <a:avLst/>
            <a:gdLst/>
            <a:ahLst/>
            <a:cxnLst/>
            <a:rect l="l" t="t" r="r" b="b"/>
            <a:pathLst>
              <a:path w="5664834" h="1397000">
                <a:moveTo>
                  <a:pt x="697217" y="941717"/>
                </a:moveTo>
                <a:lnTo>
                  <a:pt x="673658" y="894422"/>
                </a:lnTo>
                <a:lnTo>
                  <a:pt x="643178" y="851865"/>
                </a:lnTo>
                <a:lnTo>
                  <a:pt x="606577" y="814527"/>
                </a:lnTo>
                <a:lnTo>
                  <a:pt x="564654" y="782904"/>
                </a:lnTo>
                <a:lnTo>
                  <a:pt x="518172" y="757478"/>
                </a:lnTo>
                <a:lnTo>
                  <a:pt x="467918" y="738746"/>
                </a:lnTo>
                <a:lnTo>
                  <a:pt x="414655" y="727189"/>
                </a:lnTo>
                <a:lnTo>
                  <a:pt x="361010" y="723315"/>
                </a:lnTo>
                <a:lnTo>
                  <a:pt x="358902" y="723341"/>
                </a:lnTo>
                <a:lnTo>
                  <a:pt x="287324" y="730148"/>
                </a:lnTo>
                <a:lnTo>
                  <a:pt x="219849" y="749757"/>
                </a:lnTo>
                <a:lnTo>
                  <a:pt x="158762" y="780757"/>
                </a:lnTo>
                <a:lnTo>
                  <a:pt x="105486" y="821829"/>
                </a:lnTo>
                <a:lnTo>
                  <a:pt x="61493" y="871664"/>
                </a:lnTo>
                <a:lnTo>
                  <a:pt x="28244" y="928954"/>
                </a:lnTo>
                <a:lnTo>
                  <a:pt x="7251" y="992314"/>
                </a:lnTo>
                <a:lnTo>
                  <a:pt x="0" y="1060310"/>
                </a:lnTo>
                <a:lnTo>
                  <a:pt x="7442" y="1128280"/>
                </a:lnTo>
                <a:lnTo>
                  <a:pt x="28600" y="1191552"/>
                </a:lnTo>
                <a:lnTo>
                  <a:pt x="61988" y="1248714"/>
                </a:lnTo>
                <a:lnTo>
                  <a:pt x="106083" y="1298435"/>
                </a:lnTo>
                <a:lnTo>
                  <a:pt x="159435" y="1339380"/>
                </a:lnTo>
                <a:lnTo>
                  <a:pt x="220586" y="1370241"/>
                </a:lnTo>
                <a:lnTo>
                  <a:pt x="288099" y="1389697"/>
                </a:lnTo>
                <a:lnTo>
                  <a:pt x="360972" y="1396377"/>
                </a:lnTo>
                <a:lnTo>
                  <a:pt x="412826" y="1392758"/>
                </a:lnTo>
                <a:lnTo>
                  <a:pt x="464439" y="1381950"/>
                </a:lnTo>
                <a:lnTo>
                  <a:pt x="513321" y="1364386"/>
                </a:lnTo>
                <a:lnTo>
                  <a:pt x="558774" y="1340510"/>
                </a:lnTo>
                <a:lnTo>
                  <a:pt x="601472" y="1309560"/>
                </a:lnTo>
                <a:lnTo>
                  <a:pt x="637616" y="1274330"/>
                </a:lnTo>
                <a:lnTo>
                  <a:pt x="648335" y="1259014"/>
                </a:lnTo>
                <a:lnTo>
                  <a:pt x="672312" y="1273987"/>
                </a:lnTo>
                <a:lnTo>
                  <a:pt x="680796" y="1184300"/>
                </a:lnTo>
                <a:lnTo>
                  <a:pt x="603986" y="1231315"/>
                </a:lnTo>
                <a:lnTo>
                  <a:pt x="626770" y="1245539"/>
                </a:lnTo>
                <a:lnTo>
                  <a:pt x="617969" y="1258112"/>
                </a:lnTo>
                <a:lnTo>
                  <a:pt x="584428" y="1290713"/>
                </a:lnTo>
                <a:lnTo>
                  <a:pt x="546912" y="1318044"/>
                </a:lnTo>
                <a:lnTo>
                  <a:pt x="504685" y="1340497"/>
                </a:lnTo>
                <a:lnTo>
                  <a:pt x="459168" y="1357096"/>
                </a:lnTo>
                <a:lnTo>
                  <a:pt x="411060" y="1367409"/>
                </a:lnTo>
                <a:lnTo>
                  <a:pt x="360248" y="1370965"/>
                </a:lnTo>
                <a:lnTo>
                  <a:pt x="292468" y="1364589"/>
                </a:lnTo>
                <a:lnTo>
                  <a:pt x="229552" y="1346377"/>
                </a:lnTo>
                <a:lnTo>
                  <a:pt x="172669" y="1317599"/>
                </a:lnTo>
                <a:lnTo>
                  <a:pt x="123164" y="1279525"/>
                </a:lnTo>
                <a:lnTo>
                  <a:pt x="82384" y="1233436"/>
                </a:lnTo>
                <a:lnTo>
                  <a:pt x="51650" y="1180655"/>
                </a:lnTo>
                <a:lnTo>
                  <a:pt x="32258" y="1122400"/>
                </a:lnTo>
                <a:lnTo>
                  <a:pt x="25488" y="1059853"/>
                </a:lnTo>
                <a:lnTo>
                  <a:pt x="32258" y="997305"/>
                </a:lnTo>
                <a:lnTo>
                  <a:pt x="51650" y="939063"/>
                </a:lnTo>
                <a:lnTo>
                  <a:pt x="82384" y="886269"/>
                </a:lnTo>
                <a:lnTo>
                  <a:pt x="123164" y="840193"/>
                </a:lnTo>
                <a:lnTo>
                  <a:pt x="172669" y="802106"/>
                </a:lnTo>
                <a:lnTo>
                  <a:pt x="229552" y="773328"/>
                </a:lnTo>
                <a:lnTo>
                  <a:pt x="292468" y="755116"/>
                </a:lnTo>
                <a:lnTo>
                  <a:pt x="360235" y="748741"/>
                </a:lnTo>
                <a:lnTo>
                  <a:pt x="411911" y="752475"/>
                </a:lnTo>
                <a:lnTo>
                  <a:pt x="461594" y="763371"/>
                </a:lnTo>
                <a:lnTo>
                  <a:pt x="508393" y="780948"/>
                </a:lnTo>
                <a:lnTo>
                  <a:pt x="551599" y="804722"/>
                </a:lnTo>
                <a:lnTo>
                  <a:pt x="590473" y="834199"/>
                </a:lnTo>
                <a:lnTo>
                  <a:pt x="624306" y="868895"/>
                </a:lnTo>
                <a:lnTo>
                  <a:pt x="652373" y="908342"/>
                </a:lnTo>
                <a:lnTo>
                  <a:pt x="674446" y="952982"/>
                </a:lnTo>
                <a:lnTo>
                  <a:pt x="697217" y="941717"/>
                </a:lnTo>
                <a:close/>
              </a:path>
              <a:path w="5664834" h="1397000">
                <a:moveTo>
                  <a:pt x="2594660" y="24218"/>
                </a:moveTo>
                <a:lnTo>
                  <a:pt x="2586977" y="0"/>
                </a:lnTo>
                <a:lnTo>
                  <a:pt x="1622361" y="305854"/>
                </a:lnTo>
                <a:lnTo>
                  <a:pt x="1614030" y="279565"/>
                </a:lnTo>
                <a:lnTo>
                  <a:pt x="1549425" y="342303"/>
                </a:lnTo>
                <a:lnTo>
                  <a:pt x="1638363" y="356374"/>
                </a:lnTo>
                <a:lnTo>
                  <a:pt x="1630032" y="330073"/>
                </a:lnTo>
                <a:lnTo>
                  <a:pt x="2594660" y="24218"/>
                </a:lnTo>
                <a:close/>
              </a:path>
              <a:path w="5664834" h="1397000">
                <a:moveTo>
                  <a:pt x="4051325" y="342303"/>
                </a:moveTo>
                <a:lnTo>
                  <a:pt x="3987889" y="278371"/>
                </a:lnTo>
                <a:lnTo>
                  <a:pt x="3979075" y="304507"/>
                </a:lnTo>
                <a:lnTo>
                  <a:pt x="3077476" y="76"/>
                </a:lnTo>
                <a:lnTo>
                  <a:pt x="3069361" y="24142"/>
                </a:lnTo>
                <a:lnTo>
                  <a:pt x="3970947" y="328574"/>
                </a:lnTo>
                <a:lnTo>
                  <a:pt x="3962133" y="354711"/>
                </a:lnTo>
                <a:lnTo>
                  <a:pt x="4051325" y="342303"/>
                </a:lnTo>
                <a:close/>
              </a:path>
              <a:path w="5664834" h="1397000">
                <a:moveTo>
                  <a:pt x="5664238" y="1060272"/>
                </a:moveTo>
                <a:lnTo>
                  <a:pt x="5657685" y="992530"/>
                </a:lnTo>
                <a:lnTo>
                  <a:pt x="5638724" y="929347"/>
                </a:lnTo>
                <a:lnTo>
                  <a:pt x="5608650" y="872147"/>
                </a:lnTo>
                <a:lnTo>
                  <a:pt x="5568772" y="822274"/>
                </a:lnTo>
                <a:lnTo>
                  <a:pt x="5520398" y="781088"/>
                </a:lnTo>
                <a:lnTo>
                  <a:pt x="5464822" y="749947"/>
                </a:lnTo>
                <a:lnTo>
                  <a:pt x="5403354" y="730211"/>
                </a:lnTo>
                <a:lnTo>
                  <a:pt x="5338229" y="723353"/>
                </a:lnTo>
                <a:lnTo>
                  <a:pt x="5335905" y="723328"/>
                </a:lnTo>
                <a:lnTo>
                  <a:pt x="5287327" y="727202"/>
                </a:lnTo>
                <a:lnTo>
                  <a:pt x="5238737" y="738809"/>
                </a:lnTo>
                <a:lnTo>
                  <a:pt x="5192928" y="757631"/>
                </a:lnTo>
                <a:lnTo>
                  <a:pt x="5150599" y="783170"/>
                </a:lnTo>
                <a:lnTo>
                  <a:pt x="5112486" y="814908"/>
                </a:lnTo>
                <a:lnTo>
                  <a:pt x="5079250" y="852322"/>
                </a:lnTo>
                <a:lnTo>
                  <a:pt x="5051628" y="894905"/>
                </a:lnTo>
                <a:lnTo>
                  <a:pt x="5030317" y="942149"/>
                </a:lnTo>
                <a:lnTo>
                  <a:pt x="5053495" y="952550"/>
                </a:lnTo>
                <a:lnTo>
                  <a:pt x="5073497" y="907872"/>
                </a:lnTo>
                <a:lnTo>
                  <a:pt x="5098923" y="868426"/>
                </a:lnTo>
                <a:lnTo>
                  <a:pt x="5129517" y="833780"/>
                </a:lnTo>
                <a:lnTo>
                  <a:pt x="5164607" y="804392"/>
                </a:lnTo>
                <a:lnTo>
                  <a:pt x="5203545" y="780732"/>
                </a:lnTo>
                <a:lnTo>
                  <a:pt x="5245671" y="763270"/>
                </a:lnTo>
                <a:lnTo>
                  <a:pt x="5290337" y="752449"/>
                </a:lnTo>
                <a:lnTo>
                  <a:pt x="5336768" y="748753"/>
                </a:lnTo>
                <a:lnTo>
                  <a:pt x="5397703" y="755078"/>
                </a:lnTo>
                <a:lnTo>
                  <a:pt x="5454294" y="773163"/>
                </a:lnTo>
                <a:lnTo>
                  <a:pt x="5505539" y="801801"/>
                </a:lnTo>
                <a:lnTo>
                  <a:pt x="5550230" y="839749"/>
                </a:lnTo>
                <a:lnTo>
                  <a:pt x="5587123" y="885786"/>
                </a:lnTo>
                <a:lnTo>
                  <a:pt x="5614987" y="938644"/>
                </a:lnTo>
                <a:lnTo>
                  <a:pt x="5632615" y="997064"/>
                </a:lnTo>
                <a:lnTo>
                  <a:pt x="5638762" y="1059853"/>
                </a:lnTo>
                <a:lnTo>
                  <a:pt x="5632615" y="1122641"/>
                </a:lnTo>
                <a:lnTo>
                  <a:pt x="5614987" y="1181074"/>
                </a:lnTo>
                <a:lnTo>
                  <a:pt x="5587123" y="1233919"/>
                </a:lnTo>
                <a:lnTo>
                  <a:pt x="5550230" y="1279956"/>
                </a:lnTo>
                <a:lnTo>
                  <a:pt x="5505539" y="1317904"/>
                </a:lnTo>
                <a:lnTo>
                  <a:pt x="5454294" y="1346542"/>
                </a:lnTo>
                <a:lnTo>
                  <a:pt x="5397703" y="1364627"/>
                </a:lnTo>
                <a:lnTo>
                  <a:pt x="5336743" y="1370952"/>
                </a:lnTo>
                <a:lnTo>
                  <a:pt x="5291912" y="1367497"/>
                </a:lnTo>
                <a:lnTo>
                  <a:pt x="5248618" y="1357363"/>
                </a:lnTo>
                <a:lnTo>
                  <a:pt x="5207647" y="1340993"/>
                </a:lnTo>
                <a:lnTo>
                  <a:pt x="5169560" y="1318768"/>
                </a:lnTo>
                <a:lnTo>
                  <a:pt x="5134978" y="1291107"/>
                </a:lnTo>
                <a:lnTo>
                  <a:pt x="5104689" y="1258608"/>
                </a:lnTo>
                <a:lnTo>
                  <a:pt x="5097856" y="1247762"/>
                </a:lnTo>
                <a:lnTo>
                  <a:pt x="5121275" y="1234440"/>
                </a:lnTo>
                <a:lnTo>
                  <a:pt x="5046459" y="1184300"/>
                </a:lnTo>
                <a:lnTo>
                  <a:pt x="5051260" y="1274254"/>
                </a:lnTo>
                <a:lnTo>
                  <a:pt x="5075745" y="1260335"/>
                </a:lnTo>
                <a:lnTo>
                  <a:pt x="5084254" y="1273848"/>
                </a:lnTo>
                <a:lnTo>
                  <a:pt x="5117033" y="1309116"/>
                </a:lnTo>
                <a:lnTo>
                  <a:pt x="5154422" y="1339202"/>
                </a:lnTo>
                <a:lnTo>
                  <a:pt x="5195659" y="1363421"/>
                </a:lnTo>
                <a:lnTo>
                  <a:pt x="5240096" y="1381328"/>
                </a:lnTo>
                <a:lnTo>
                  <a:pt x="5287073" y="1392466"/>
                </a:lnTo>
                <a:lnTo>
                  <a:pt x="5336705" y="1396441"/>
                </a:lnTo>
                <a:lnTo>
                  <a:pt x="5402491" y="1389672"/>
                </a:lnTo>
                <a:lnTo>
                  <a:pt x="5464048" y="1370101"/>
                </a:lnTo>
                <a:lnTo>
                  <a:pt x="5519725" y="1339088"/>
                </a:lnTo>
                <a:lnTo>
                  <a:pt x="5568213" y="1298016"/>
                </a:lnTo>
                <a:lnTo>
                  <a:pt x="5608205" y="1248244"/>
                </a:lnTo>
                <a:lnTo>
                  <a:pt x="5638406" y="1191120"/>
                </a:lnTo>
                <a:lnTo>
                  <a:pt x="5657532" y="1128001"/>
                </a:lnTo>
                <a:lnTo>
                  <a:pt x="5664238" y="1060272"/>
                </a:lnTo>
                <a:close/>
              </a:path>
            </a:pathLst>
          </a:custGeom>
          <a:solidFill>
            <a:srgbClr val="000000"/>
          </a:solidFill>
        </p:spPr>
        <p:txBody>
          <a:bodyPr wrap="square" lIns="0" tIns="0" rIns="0" bIns="0" rtlCol="0"/>
          <a:lstStyle/>
          <a:p>
            <a:endParaRPr sz="1634"/>
          </a:p>
        </p:txBody>
      </p:sp>
      <p:graphicFrame>
        <p:nvGraphicFramePr>
          <p:cNvPr id="8" name="object 8"/>
          <p:cNvGraphicFramePr>
            <a:graphicFrameLocks noGrp="1"/>
          </p:cNvGraphicFramePr>
          <p:nvPr/>
        </p:nvGraphicFramePr>
        <p:xfrm>
          <a:off x="3824213" y="2040109"/>
          <a:ext cx="1164707" cy="1287081"/>
        </p:xfrm>
        <a:graphic>
          <a:graphicData uri="http://schemas.openxmlformats.org/drawingml/2006/table">
            <a:tbl>
              <a:tblPr firstRow="1" bandRow="1">
                <a:tableStyleId>{2D5ABB26-0587-4C30-8999-92F81FD0307C}</a:tableStyleId>
              </a:tblPr>
              <a:tblGrid>
                <a:gridCol w="457008">
                  <a:extLst>
                    <a:ext uri="{9D8B030D-6E8A-4147-A177-3AD203B41FA5}">
                      <a16:colId xmlns:a16="http://schemas.microsoft.com/office/drawing/2014/main" val="20000"/>
                    </a:ext>
                  </a:extLst>
                </a:gridCol>
                <a:gridCol w="70769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9" name="object 9"/>
          <p:cNvGraphicFramePr>
            <a:graphicFrameLocks noGrp="1"/>
          </p:cNvGraphicFramePr>
          <p:nvPr/>
        </p:nvGraphicFramePr>
        <p:xfrm>
          <a:off x="6313840" y="2040109"/>
          <a:ext cx="1164131" cy="1287081"/>
        </p:xfrm>
        <a:graphic>
          <a:graphicData uri="http://schemas.openxmlformats.org/drawingml/2006/table">
            <a:tbl>
              <a:tblPr firstRow="1" bandRow="1">
                <a:tableStyleId>{2D5ABB26-0587-4C30-8999-92F81FD0307C}</a:tableStyleId>
              </a:tblPr>
              <a:tblGrid>
                <a:gridCol w="452397">
                  <a:extLst>
                    <a:ext uri="{9D8B030D-6E8A-4147-A177-3AD203B41FA5}">
                      <a16:colId xmlns:a16="http://schemas.microsoft.com/office/drawing/2014/main" val="20000"/>
                    </a:ext>
                  </a:extLst>
                </a:gridCol>
                <a:gridCol w="711734">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10" name="object 10"/>
          <p:cNvSpPr txBox="1"/>
          <p:nvPr/>
        </p:nvSpPr>
        <p:spPr>
          <a:xfrm>
            <a:off x="4703385"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1" name="object 11"/>
          <p:cNvSpPr txBox="1"/>
          <p:nvPr/>
        </p:nvSpPr>
        <p:spPr>
          <a:xfrm>
            <a:off x="6311461"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2" name="object 12"/>
          <p:cNvSpPr txBox="1"/>
          <p:nvPr/>
        </p:nvSpPr>
        <p:spPr>
          <a:xfrm>
            <a:off x="5507422" y="210394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3" name="object 13"/>
          <p:cNvSpPr txBox="1"/>
          <p:nvPr/>
        </p:nvSpPr>
        <p:spPr>
          <a:xfrm>
            <a:off x="5507422" y="271969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4</a:t>
            </a:r>
            <a:endParaRPr sz="1543">
              <a:latin typeface="Arial"/>
              <a:cs typeface="Arial"/>
            </a:endParaRPr>
          </a:p>
        </p:txBody>
      </p:sp>
      <p:sp>
        <p:nvSpPr>
          <p:cNvPr id="14" name="object 14"/>
          <p:cNvSpPr txBox="1"/>
          <p:nvPr/>
        </p:nvSpPr>
        <p:spPr>
          <a:xfrm>
            <a:off x="2729836"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5" name="object 15"/>
          <p:cNvSpPr txBox="1"/>
          <p:nvPr/>
        </p:nvSpPr>
        <p:spPr>
          <a:xfrm>
            <a:off x="8285008"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6</a:t>
            </a:r>
            <a:endParaRPr sz="1543">
              <a:latin typeface="Arial"/>
              <a:cs typeface="Arial"/>
            </a:endParaRPr>
          </a:p>
        </p:txBody>
      </p:sp>
      <p:sp>
        <p:nvSpPr>
          <p:cNvPr id="16" name="object 16"/>
          <p:cNvSpPr txBox="1"/>
          <p:nvPr/>
        </p:nvSpPr>
        <p:spPr>
          <a:xfrm>
            <a:off x="2364364" y="3901760"/>
            <a:ext cx="7282735" cy="1358980"/>
          </a:xfrm>
          <a:prstGeom prst="rect">
            <a:avLst/>
          </a:prstGeom>
        </p:spPr>
        <p:txBody>
          <a:bodyPr vert="horz" wrap="square" lIns="0" tIns="9797" rIns="0" bIns="0" rtlCol="0">
            <a:spAutoFit/>
          </a:bodyPr>
          <a:lstStyle/>
          <a:p>
            <a:pPr marL="11527" marR="4611">
              <a:lnSpc>
                <a:spcPct val="100600"/>
              </a:lnSpc>
              <a:spcBef>
                <a:spcPts val="77"/>
              </a:spcBef>
            </a:pPr>
            <a:r>
              <a:rPr lang="en-US" sz="1906" spc="9" smtClean="0">
                <a:latin typeface="Arial"/>
                <a:cs typeface="Arial"/>
              </a:rPr>
              <a:t>S</a:t>
            </a:r>
            <a:r>
              <a:rPr sz="1906" spc="9" smtClean="0">
                <a:latin typeface="Arial"/>
                <a:cs typeface="Arial"/>
              </a:rPr>
              <a:t>imple </a:t>
            </a:r>
            <a:r>
              <a:rPr sz="1906" spc="-32" smtClean="0">
                <a:latin typeface="Arial"/>
                <a:cs typeface="Arial"/>
              </a:rPr>
              <a:t>H</a:t>
            </a:r>
            <a:r>
              <a:rPr lang="en-US" sz="1906" spc="-32" smtClean="0">
                <a:latin typeface="Arial"/>
                <a:cs typeface="Arial"/>
              </a:rPr>
              <a:t>idden </a:t>
            </a:r>
            <a:r>
              <a:rPr sz="1906" spc="-32" smtClean="0">
                <a:latin typeface="Arial"/>
                <a:cs typeface="Arial"/>
              </a:rPr>
              <a:t>M</a:t>
            </a:r>
            <a:r>
              <a:rPr lang="en-US" sz="1906" spc="-32" smtClean="0">
                <a:latin typeface="Arial"/>
                <a:cs typeface="Arial"/>
              </a:rPr>
              <a:t>arkhov </a:t>
            </a:r>
            <a:r>
              <a:rPr sz="1906" spc="-32" smtClean="0">
                <a:latin typeface="Arial"/>
                <a:cs typeface="Arial"/>
              </a:rPr>
              <a:t>M</a:t>
            </a:r>
            <a:r>
              <a:rPr lang="en-US" sz="1906" spc="-32" smtClean="0">
                <a:latin typeface="Arial"/>
                <a:cs typeface="Arial"/>
              </a:rPr>
              <a:t>odel comprises</a:t>
            </a:r>
            <a:r>
              <a:rPr sz="1906" spc="9" smtClean="0">
                <a:latin typeface="Arial"/>
                <a:cs typeface="Arial"/>
              </a:rPr>
              <a:t> </a:t>
            </a:r>
            <a:r>
              <a:rPr sz="1906" spc="-5" dirty="0">
                <a:latin typeface="Arial"/>
                <a:cs typeface="Arial"/>
              </a:rPr>
              <a:t>2 </a:t>
            </a:r>
            <a:r>
              <a:rPr sz="1906" spc="23" dirty="0">
                <a:latin typeface="Arial"/>
                <a:cs typeface="Arial"/>
              </a:rPr>
              <a:t>states, </a:t>
            </a:r>
            <a:r>
              <a:rPr sz="1906" b="1" spc="-5" dirty="0">
                <a:latin typeface="Arial"/>
                <a:cs typeface="Arial"/>
              </a:rPr>
              <a:t>H </a:t>
            </a:r>
            <a:r>
              <a:rPr sz="1906" spc="14" dirty="0">
                <a:latin typeface="Arial"/>
                <a:cs typeface="Arial"/>
              </a:rPr>
              <a:t>(high </a:t>
            </a:r>
            <a:r>
              <a:rPr sz="1906" spc="-18" dirty="0">
                <a:latin typeface="Arial"/>
                <a:cs typeface="Arial"/>
              </a:rPr>
              <a:t>GC </a:t>
            </a:r>
            <a:r>
              <a:rPr sz="1906" spc="18" dirty="0">
                <a:latin typeface="Arial"/>
                <a:cs typeface="Arial"/>
              </a:rPr>
              <a:t>content) </a:t>
            </a:r>
            <a:r>
              <a:rPr sz="1906" spc="14" dirty="0">
                <a:latin typeface="Arial"/>
                <a:cs typeface="Arial"/>
              </a:rPr>
              <a:t>and </a:t>
            </a:r>
            <a:r>
              <a:rPr sz="1906" b="1" spc="-5" dirty="0">
                <a:latin typeface="Arial"/>
                <a:cs typeface="Arial"/>
              </a:rPr>
              <a:t>L </a:t>
            </a:r>
            <a:r>
              <a:rPr sz="1906" spc="9" dirty="0">
                <a:latin typeface="Arial"/>
                <a:cs typeface="Arial"/>
              </a:rPr>
              <a:t>(low </a:t>
            </a:r>
            <a:r>
              <a:rPr sz="1906" spc="-18" dirty="0">
                <a:latin typeface="Arial"/>
                <a:cs typeface="Arial"/>
              </a:rPr>
              <a:t>GC </a:t>
            </a:r>
            <a:r>
              <a:rPr sz="1906" spc="18" dirty="0">
                <a:latin typeface="Arial"/>
                <a:cs typeface="Arial"/>
              </a:rPr>
              <a:t>content</a:t>
            </a:r>
            <a:r>
              <a:rPr sz="1906" spc="18">
                <a:latin typeface="Arial"/>
                <a:cs typeface="Arial"/>
              </a:rPr>
              <a:t>). </a:t>
            </a:r>
            <a:endParaRPr sz="1906">
              <a:latin typeface="Arial"/>
              <a:cs typeface="Arial"/>
            </a:endParaRPr>
          </a:p>
          <a:p>
            <a:pPr marL="11527" marR="339456">
              <a:lnSpc>
                <a:spcPts val="2269"/>
              </a:lnSpc>
              <a:spcBef>
                <a:spcPts val="1252"/>
              </a:spcBef>
            </a:pPr>
            <a:r>
              <a:rPr sz="1906" spc="9" dirty="0">
                <a:latin typeface="Arial"/>
                <a:cs typeface="Arial"/>
              </a:rPr>
              <a:t>The</a:t>
            </a:r>
            <a:r>
              <a:rPr sz="1906" spc="-50" dirty="0">
                <a:latin typeface="Arial"/>
                <a:cs typeface="Arial"/>
              </a:rPr>
              <a:t> </a:t>
            </a:r>
            <a:r>
              <a:rPr sz="1906" spc="5" dirty="0">
                <a:latin typeface="Arial"/>
                <a:cs typeface="Arial"/>
              </a:rPr>
              <a:t>model</a:t>
            </a:r>
            <a:r>
              <a:rPr sz="1906" spc="54" dirty="0">
                <a:latin typeface="Arial"/>
                <a:cs typeface="Arial"/>
              </a:rPr>
              <a:t> </a:t>
            </a:r>
            <a:r>
              <a:rPr sz="1906" spc="23">
                <a:latin typeface="Arial"/>
                <a:cs typeface="Arial"/>
              </a:rPr>
              <a:t>can</a:t>
            </a:r>
            <a:r>
              <a:rPr sz="1906" spc="-141">
                <a:latin typeface="Arial"/>
                <a:cs typeface="Arial"/>
              </a:rPr>
              <a:t> </a:t>
            </a:r>
            <a:r>
              <a:rPr lang="en-US" sz="1906" spc="18" smtClean="0">
                <a:latin typeface="Arial"/>
                <a:cs typeface="Arial"/>
              </a:rPr>
              <a:t>find</a:t>
            </a:r>
            <a:r>
              <a:rPr sz="1906" spc="-59" smtClean="0">
                <a:latin typeface="Arial"/>
                <a:cs typeface="Arial"/>
              </a:rPr>
              <a:t> </a:t>
            </a:r>
            <a:r>
              <a:rPr lang="en-US" sz="1906" spc="9" smtClean="0">
                <a:latin typeface="Arial"/>
                <a:cs typeface="Arial"/>
              </a:rPr>
              <a:t>a</a:t>
            </a:r>
            <a:r>
              <a:rPr sz="1906" spc="-45" smtClean="0">
                <a:latin typeface="Arial"/>
                <a:cs typeface="Arial"/>
              </a:rPr>
              <a:t> </a:t>
            </a:r>
            <a:r>
              <a:rPr sz="1906" spc="14" dirty="0">
                <a:latin typeface="Arial"/>
                <a:cs typeface="Arial"/>
              </a:rPr>
              <a:t>region</a:t>
            </a:r>
            <a:r>
              <a:rPr sz="1906" spc="-136" dirty="0">
                <a:latin typeface="Arial"/>
                <a:cs typeface="Arial"/>
              </a:rPr>
              <a:t> </a:t>
            </a:r>
            <a:r>
              <a:rPr sz="1906" spc="9" dirty="0">
                <a:latin typeface="Arial"/>
                <a:cs typeface="Arial"/>
              </a:rPr>
              <a:t>of</a:t>
            </a:r>
            <a:r>
              <a:rPr sz="1906" spc="32" dirty="0">
                <a:latin typeface="Arial"/>
                <a:cs typeface="Arial"/>
              </a:rPr>
              <a:t> </a:t>
            </a:r>
            <a:r>
              <a:rPr sz="1906" spc="23">
                <a:latin typeface="Arial"/>
                <a:cs typeface="Arial"/>
              </a:rPr>
              <a:t>coding</a:t>
            </a:r>
            <a:r>
              <a:rPr sz="1906" spc="-136">
                <a:latin typeface="Arial"/>
                <a:cs typeface="Arial"/>
              </a:rPr>
              <a:t> </a:t>
            </a:r>
            <a:r>
              <a:rPr lang="en-US" sz="1906" spc="-136" smtClean="0">
                <a:latin typeface="Arial"/>
                <a:cs typeface="Arial"/>
              </a:rPr>
              <a:t>(</a:t>
            </a:r>
            <a:r>
              <a:rPr lang="en-US" sz="1906" b="1" spc="-136" smtClean="0">
                <a:latin typeface="Arial"/>
                <a:cs typeface="Arial"/>
              </a:rPr>
              <a:t>H</a:t>
            </a:r>
            <a:r>
              <a:rPr lang="en-US" sz="1906" spc="-136" smtClean="0">
                <a:latin typeface="Arial"/>
                <a:cs typeface="Arial"/>
              </a:rPr>
              <a:t>) </a:t>
            </a:r>
            <a:r>
              <a:rPr sz="1906" spc="-14" smtClean="0">
                <a:latin typeface="Arial"/>
                <a:cs typeface="Arial"/>
              </a:rPr>
              <a:t>DNA </a:t>
            </a:r>
            <a:r>
              <a:rPr sz="1906" spc="9" smtClean="0">
                <a:latin typeface="Arial"/>
                <a:cs typeface="Arial"/>
              </a:rPr>
              <a:t>from </a:t>
            </a:r>
            <a:r>
              <a:rPr sz="1906" spc="-5" dirty="0">
                <a:latin typeface="Arial"/>
                <a:cs typeface="Arial"/>
              </a:rPr>
              <a:t>a </a:t>
            </a:r>
            <a:r>
              <a:rPr sz="1906" spc="23" dirty="0">
                <a:latin typeface="Arial"/>
                <a:cs typeface="Arial"/>
              </a:rPr>
              <a:t>given</a:t>
            </a:r>
            <a:r>
              <a:rPr sz="1906" spc="-141" dirty="0">
                <a:latin typeface="Arial"/>
                <a:cs typeface="Arial"/>
              </a:rPr>
              <a:t> </a:t>
            </a:r>
            <a:r>
              <a:rPr sz="1906" spc="23" dirty="0">
                <a:latin typeface="Arial"/>
                <a:cs typeface="Arial"/>
              </a:rPr>
              <a:t>sequence.</a:t>
            </a:r>
            <a:endParaRPr sz="1906">
              <a:latin typeface="Arial"/>
              <a:cs typeface="Arial"/>
            </a:endParaRPr>
          </a:p>
        </p:txBody>
      </p:sp>
      <p:sp>
        <p:nvSpPr>
          <p:cNvPr id="17" name="object 17"/>
          <p:cNvSpPr/>
          <p:nvPr/>
        </p:nvSpPr>
        <p:spPr>
          <a:xfrm>
            <a:off x="1709184" y="144076"/>
            <a:ext cx="8759798" cy="6569849"/>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spTree>
    <p:extLst>
      <p:ext uri="{BB962C8B-B14F-4D97-AF65-F5344CB8AC3E}">
        <p14:creationId xmlns:p14="http://schemas.microsoft.com/office/powerpoint/2010/main" val="21972283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42404"/>
            <a:ext cx="7306940" cy="627192"/>
          </a:xfrm>
          <a:prstGeom prst="rect">
            <a:avLst/>
          </a:prstGeom>
        </p:spPr>
        <p:txBody>
          <a:bodyPr vert="horz" wrap="square" lIns="0" tIns="11526" rIns="0" bIns="0" rtlCol="0" anchor="ctr">
            <a:spAutoFit/>
          </a:bodyPr>
          <a:lstStyle/>
          <a:p>
            <a:pPr marL="11527">
              <a:lnSpc>
                <a:spcPct val="100000"/>
              </a:lnSpc>
              <a:spcBef>
                <a:spcPts val="91"/>
              </a:spcBef>
            </a:pPr>
            <a:r>
              <a:rPr sz="4000" dirty="0"/>
              <a:t>HMM : </a:t>
            </a:r>
            <a:r>
              <a:rPr sz="4000" spc="-23" dirty="0"/>
              <a:t>Viterbi </a:t>
            </a:r>
            <a:r>
              <a:rPr sz="4000" spc="-14"/>
              <a:t>algorithm </a:t>
            </a:r>
            <a:r>
              <a:rPr sz="4000" spc="-517" smtClean="0"/>
              <a:t>-­</a:t>
            </a:r>
            <a:endParaRPr sz="4000" spc="-5" dirty="0"/>
          </a:p>
        </p:txBody>
      </p:sp>
      <p:sp>
        <p:nvSpPr>
          <p:cNvPr id="3" name="object 3"/>
          <p:cNvSpPr/>
          <p:nvPr/>
        </p:nvSpPr>
        <p:spPr>
          <a:xfrm>
            <a:off x="5138185" y="2372384"/>
            <a:ext cx="945136" cy="292185"/>
          </a:xfrm>
          <a:custGeom>
            <a:avLst/>
            <a:gdLst/>
            <a:ahLst/>
            <a:cxnLst/>
            <a:rect l="l" t="t" r="r" b="b"/>
            <a:pathLst>
              <a:path w="1041400" h="321944">
                <a:moveTo>
                  <a:pt x="965200" y="268884"/>
                </a:moveTo>
                <a:lnTo>
                  <a:pt x="80530" y="268884"/>
                </a:lnTo>
                <a:lnTo>
                  <a:pt x="80530" y="241300"/>
                </a:lnTo>
                <a:lnTo>
                  <a:pt x="0" y="281584"/>
                </a:lnTo>
                <a:lnTo>
                  <a:pt x="80530" y="321881"/>
                </a:lnTo>
                <a:lnTo>
                  <a:pt x="80530" y="294297"/>
                </a:lnTo>
                <a:lnTo>
                  <a:pt x="965200" y="294297"/>
                </a:lnTo>
                <a:lnTo>
                  <a:pt x="965200" y="268884"/>
                </a:lnTo>
                <a:close/>
              </a:path>
              <a:path w="1041400" h="321944">
                <a:moveTo>
                  <a:pt x="1041400" y="40297"/>
                </a:moveTo>
                <a:lnTo>
                  <a:pt x="960856" y="0"/>
                </a:lnTo>
                <a:lnTo>
                  <a:pt x="960856" y="27584"/>
                </a:lnTo>
                <a:lnTo>
                  <a:pt x="0" y="27584"/>
                </a:lnTo>
                <a:lnTo>
                  <a:pt x="0" y="52997"/>
                </a:lnTo>
                <a:lnTo>
                  <a:pt x="960856" y="52997"/>
                </a:lnTo>
                <a:lnTo>
                  <a:pt x="960856" y="80581"/>
                </a:lnTo>
                <a:lnTo>
                  <a:pt x="1041400" y="40297"/>
                </a:lnTo>
                <a:close/>
              </a:path>
            </a:pathLst>
          </a:custGeom>
          <a:solidFill>
            <a:srgbClr val="000000"/>
          </a:solidFill>
        </p:spPr>
        <p:txBody>
          <a:bodyPr wrap="square" lIns="0" tIns="0" rIns="0" bIns="0" rtlCol="0"/>
          <a:lstStyle/>
          <a:p>
            <a:endParaRPr sz="1634"/>
          </a:p>
        </p:txBody>
      </p:sp>
      <p:sp>
        <p:nvSpPr>
          <p:cNvPr id="4" name="object 4"/>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5" name="object 5"/>
          <p:cNvSpPr/>
          <p:nvPr/>
        </p:nvSpPr>
        <p:spPr>
          <a:xfrm>
            <a:off x="3074999" y="1660292"/>
            <a:ext cx="5141195" cy="1267866"/>
          </a:xfrm>
          <a:custGeom>
            <a:avLst/>
            <a:gdLst/>
            <a:ahLst/>
            <a:cxnLst/>
            <a:rect l="l" t="t" r="r" b="b"/>
            <a:pathLst>
              <a:path w="5664834" h="1397000">
                <a:moveTo>
                  <a:pt x="697217" y="941717"/>
                </a:moveTo>
                <a:lnTo>
                  <a:pt x="673658" y="894422"/>
                </a:lnTo>
                <a:lnTo>
                  <a:pt x="643178" y="851865"/>
                </a:lnTo>
                <a:lnTo>
                  <a:pt x="606577" y="814527"/>
                </a:lnTo>
                <a:lnTo>
                  <a:pt x="564654" y="782904"/>
                </a:lnTo>
                <a:lnTo>
                  <a:pt x="518172" y="757478"/>
                </a:lnTo>
                <a:lnTo>
                  <a:pt x="467918" y="738746"/>
                </a:lnTo>
                <a:lnTo>
                  <a:pt x="414655" y="727189"/>
                </a:lnTo>
                <a:lnTo>
                  <a:pt x="361010" y="723315"/>
                </a:lnTo>
                <a:lnTo>
                  <a:pt x="358902" y="723341"/>
                </a:lnTo>
                <a:lnTo>
                  <a:pt x="287324" y="730148"/>
                </a:lnTo>
                <a:lnTo>
                  <a:pt x="219849" y="749757"/>
                </a:lnTo>
                <a:lnTo>
                  <a:pt x="158762" y="780757"/>
                </a:lnTo>
                <a:lnTo>
                  <a:pt x="105486" y="821829"/>
                </a:lnTo>
                <a:lnTo>
                  <a:pt x="61493" y="871664"/>
                </a:lnTo>
                <a:lnTo>
                  <a:pt x="28244" y="928954"/>
                </a:lnTo>
                <a:lnTo>
                  <a:pt x="7251" y="992314"/>
                </a:lnTo>
                <a:lnTo>
                  <a:pt x="0" y="1060310"/>
                </a:lnTo>
                <a:lnTo>
                  <a:pt x="7442" y="1128280"/>
                </a:lnTo>
                <a:lnTo>
                  <a:pt x="28600" y="1191552"/>
                </a:lnTo>
                <a:lnTo>
                  <a:pt x="61988" y="1248714"/>
                </a:lnTo>
                <a:lnTo>
                  <a:pt x="106083" y="1298435"/>
                </a:lnTo>
                <a:lnTo>
                  <a:pt x="159435" y="1339380"/>
                </a:lnTo>
                <a:lnTo>
                  <a:pt x="220586" y="1370241"/>
                </a:lnTo>
                <a:lnTo>
                  <a:pt x="288099" y="1389697"/>
                </a:lnTo>
                <a:lnTo>
                  <a:pt x="360972" y="1396377"/>
                </a:lnTo>
                <a:lnTo>
                  <a:pt x="412826" y="1392758"/>
                </a:lnTo>
                <a:lnTo>
                  <a:pt x="464439" y="1381950"/>
                </a:lnTo>
                <a:lnTo>
                  <a:pt x="513321" y="1364386"/>
                </a:lnTo>
                <a:lnTo>
                  <a:pt x="558774" y="1340510"/>
                </a:lnTo>
                <a:lnTo>
                  <a:pt x="601472" y="1309560"/>
                </a:lnTo>
                <a:lnTo>
                  <a:pt x="637616" y="1274330"/>
                </a:lnTo>
                <a:lnTo>
                  <a:pt x="648335" y="1259014"/>
                </a:lnTo>
                <a:lnTo>
                  <a:pt x="672312" y="1273987"/>
                </a:lnTo>
                <a:lnTo>
                  <a:pt x="680796" y="1184300"/>
                </a:lnTo>
                <a:lnTo>
                  <a:pt x="603986" y="1231315"/>
                </a:lnTo>
                <a:lnTo>
                  <a:pt x="626770" y="1245539"/>
                </a:lnTo>
                <a:lnTo>
                  <a:pt x="617969" y="1258112"/>
                </a:lnTo>
                <a:lnTo>
                  <a:pt x="584428" y="1290713"/>
                </a:lnTo>
                <a:lnTo>
                  <a:pt x="546912" y="1318044"/>
                </a:lnTo>
                <a:lnTo>
                  <a:pt x="504685" y="1340497"/>
                </a:lnTo>
                <a:lnTo>
                  <a:pt x="459168" y="1357096"/>
                </a:lnTo>
                <a:lnTo>
                  <a:pt x="411060" y="1367409"/>
                </a:lnTo>
                <a:lnTo>
                  <a:pt x="360248" y="1370965"/>
                </a:lnTo>
                <a:lnTo>
                  <a:pt x="292468" y="1364589"/>
                </a:lnTo>
                <a:lnTo>
                  <a:pt x="229552" y="1346377"/>
                </a:lnTo>
                <a:lnTo>
                  <a:pt x="172669" y="1317599"/>
                </a:lnTo>
                <a:lnTo>
                  <a:pt x="123164" y="1279525"/>
                </a:lnTo>
                <a:lnTo>
                  <a:pt x="82384" y="1233436"/>
                </a:lnTo>
                <a:lnTo>
                  <a:pt x="51650" y="1180655"/>
                </a:lnTo>
                <a:lnTo>
                  <a:pt x="32258" y="1122400"/>
                </a:lnTo>
                <a:lnTo>
                  <a:pt x="25488" y="1059853"/>
                </a:lnTo>
                <a:lnTo>
                  <a:pt x="32258" y="997305"/>
                </a:lnTo>
                <a:lnTo>
                  <a:pt x="51650" y="939063"/>
                </a:lnTo>
                <a:lnTo>
                  <a:pt x="82384" y="886269"/>
                </a:lnTo>
                <a:lnTo>
                  <a:pt x="123164" y="840193"/>
                </a:lnTo>
                <a:lnTo>
                  <a:pt x="172669" y="802106"/>
                </a:lnTo>
                <a:lnTo>
                  <a:pt x="229552" y="773328"/>
                </a:lnTo>
                <a:lnTo>
                  <a:pt x="292468" y="755116"/>
                </a:lnTo>
                <a:lnTo>
                  <a:pt x="360235" y="748741"/>
                </a:lnTo>
                <a:lnTo>
                  <a:pt x="411911" y="752475"/>
                </a:lnTo>
                <a:lnTo>
                  <a:pt x="461594" y="763371"/>
                </a:lnTo>
                <a:lnTo>
                  <a:pt x="508393" y="780948"/>
                </a:lnTo>
                <a:lnTo>
                  <a:pt x="551599" y="804722"/>
                </a:lnTo>
                <a:lnTo>
                  <a:pt x="590473" y="834199"/>
                </a:lnTo>
                <a:lnTo>
                  <a:pt x="624306" y="868895"/>
                </a:lnTo>
                <a:lnTo>
                  <a:pt x="652373" y="908342"/>
                </a:lnTo>
                <a:lnTo>
                  <a:pt x="674446" y="952982"/>
                </a:lnTo>
                <a:lnTo>
                  <a:pt x="697217" y="941717"/>
                </a:lnTo>
                <a:close/>
              </a:path>
              <a:path w="5664834" h="1397000">
                <a:moveTo>
                  <a:pt x="2594660" y="24218"/>
                </a:moveTo>
                <a:lnTo>
                  <a:pt x="2586977" y="0"/>
                </a:lnTo>
                <a:lnTo>
                  <a:pt x="1622361" y="305854"/>
                </a:lnTo>
                <a:lnTo>
                  <a:pt x="1614030" y="279565"/>
                </a:lnTo>
                <a:lnTo>
                  <a:pt x="1549425" y="342303"/>
                </a:lnTo>
                <a:lnTo>
                  <a:pt x="1638363" y="356374"/>
                </a:lnTo>
                <a:lnTo>
                  <a:pt x="1630032" y="330073"/>
                </a:lnTo>
                <a:lnTo>
                  <a:pt x="2594660" y="24218"/>
                </a:lnTo>
                <a:close/>
              </a:path>
              <a:path w="5664834" h="1397000">
                <a:moveTo>
                  <a:pt x="4051325" y="342303"/>
                </a:moveTo>
                <a:lnTo>
                  <a:pt x="3987889" y="278371"/>
                </a:lnTo>
                <a:lnTo>
                  <a:pt x="3979075" y="304507"/>
                </a:lnTo>
                <a:lnTo>
                  <a:pt x="3077476" y="76"/>
                </a:lnTo>
                <a:lnTo>
                  <a:pt x="3069361" y="24142"/>
                </a:lnTo>
                <a:lnTo>
                  <a:pt x="3970947" y="328574"/>
                </a:lnTo>
                <a:lnTo>
                  <a:pt x="3962133" y="354711"/>
                </a:lnTo>
                <a:lnTo>
                  <a:pt x="4051325" y="342303"/>
                </a:lnTo>
                <a:close/>
              </a:path>
              <a:path w="5664834" h="1397000">
                <a:moveTo>
                  <a:pt x="5664238" y="1060272"/>
                </a:moveTo>
                <a:lnTo>
                  <a:pt x="5657685" y="992530"/>
                </a:lnTo>
                <a:lnTo>
                  <a:pt x="5638724" y="929347"/>
                </a:lnTo>
                <a:lnTo>
                  <a:pt x="5608650" y="872147"/>
                </a:lnTo>
                <a:lnTo>
                  <a:pt x="5568772" y="822274"/>
                </a:lnTo>
                <a:lnTo>
                  <a:pt x="5520398" y="781088"/>
                </a:lnTo>
                <a:lnTo>
                  <a:pt x="5464822" y="749947"/>
                </a:lnTo>
                <a:lnTo>
                  <a:pt x="5403354" y="730211"/>
                </a:lnTo>
                <a:lnTo>
                  <a:pt x="5338229" y="723353"/>
                </a:lnTo>
                <a:lnTo>
                  <a:pt x="5335905" y="723328"/>
                </a:lnTo>
                <a:lnTo>
                  <a:pt x="5287327" y="727202"/>
                </a:lnTo>
                <a:lnTo>
                  <a:pt x="5238737" y="738809"/>
                </a:lnTo>
                <a:lnTo>
                  <a:pt x="5192928" y="757631"/>
                </a:lnTo>
                <a:lnTo>
                  <a:pt x="5150599" y="783170"/>
                </a:lnTo>
                <a:lnTo>
                  <a:pt x="5112486" y="814908"/>
                </a:lnTo>
                <a:lnTo>
                  <a:pt x="5079250" y="852322"/>
                </a:lnTo>
                <a:lnTo>
                  <a:pt x="5051628" y="894905"/>
                </a:lnTo>
                <a:lnTo>
                  <a:pt x="5030317" y="942149"/>
                </a:lnTo>
                <a:lnTo>
                  <a:pt x="5053495" y="952550"/>
                </a:lnTo>
                <a:lnTo>
                  <a:pt x="5073497" y="907872"/>
                </a:lnTo>
                <a:lnTo>
                  <a:pt x="5098923" y="868426"/>
                </a:lnTo>
                <a:lnTo>
                  <a:pt x="5129517" y="833780"/>
                </a:lnTo>
                <a:lnTo>
                  <a:pt x="5164607" y="804392"/>
                </a:lnTo>
                <a:lnTo>
                  <a:pt x="5203545" y="780732"/>
                </a:lnTo>
                <a:lnTo>
                  <a:pt x="5245671" y="763270"/>
                </a:lnTo>
                <a:lnTo>
                  <a:pt x="5290337" y="752449"/>
                </a:lnTo>
                <a:lnTo>
                  <a:pt x="5336768" y="748753"/>
                </a:lnTo>
                <a:lnTo>
                  <a:pt x="5397703" y="755078"/>
                </a:lnTo>
                <a:lnTo>
                  <a:pt x="5454294" y="773163"/>
                </a:lnTo>
                <a:lnTo>
                  <a:pt x="5505539" y="801801"/>
                </a:lnTo>
                <a:lnTo>
                  <a:pt x="5550230" y="839749"/>
                </a:lnTo>
                <a:lnTo>
                  <a:pt x="5587123" y="885786"/>
                </a:lnTo>
                <a:lnTo>
                  <a:pt x="5614987" y="938644"/>
                </a:lnTo>
                <a:lnTo>
                  <a:pt x="5632615" y="997064"/>
                </a:lnTo>
                <a:lnTo>
                  <a:pt x="5638762" y="1059853"/>
                </a:lnTo>
                <a:lnTo>
                  <a:pt x="5632615" y="1122641"/>
                </a:lnTo>
                <a:lnTo>
                  <a:pt x="5614987" y="1181074"/>
                </a:lnTo>
                <a:lnTo>
                  <a:pt x="5587123" y="1233919"/>
                </a:lnTo>
                <a:lnTo>
                  <a:pt x="5550230" y="1279956"/>
                </a:lnTo>
                <a:lnTo>
                  <a:pt x="5505539" y="1317904"/>
                </a:lnTo>
                <a:lnTo>
                  <a:pt x="5454294" y="1346542"/>
                </a:lnTo>
                <a:lnTo>
                  <a:pt x="5397703" y="1364627"/>
                </a:lnTo>
                <a:lnTo>
                  <a:pt x="5336743" y="1370952"/>
                </a:lnTo>
                <a:lnTo>
                  <a:pt x="5291912" y="1367497"/>
                </a:lnTo>
                <a:lnTo>
                  <a:pt x="5248618" y="1357363"/>
                </a:lnTo>
                <a:lnTo>
                  <a:pt x="5207647" y="1340993"/>
                </a:lnTo>
                <a:lnTo>
                  <a:pt x="5169560" y="1318768"/>
                </a:lnTo>
                <a:lnTo>
                  <a:pt x="5134978" y="1291107"/>
                </a:lnTo>
                <a:lnTo>
                  <a:pt x="5104689" y="1258608"/>
                </a:lnTo>
                <a:lnTo>
                  <a:pt x="5097856" y="1247762"/>
                </a:lnTo>
                <a:lnTo>
                  <a:pt x="5121275" y="1234440"/>
                </a:lnTo>
                <a:lnTo>
                  <a:pt x="5046459" y="1184300"/>
                </a:lnTo>
                <a:lnTo>
                  <a:pt x="5051260" y="1274254"/>
                </a:lnTo>
                <a:lnTo>
                  <a:pt x="5075745" y="1260335"/>
                </a:lnTo>
                <a:lnTo>
                  <a:pt x="5084254" y="1273848"/>
                </a:lnTo>
                <a:lnTo>
                  <a:pt x="5117033" y="1309116"/>
                </a:lnTo>
                <a:lnTo>
                  <a:pt x="5154422" y="1339202"/>
                </a:lnTo>
                <a:lnTo>
                  <a:pt x="5195659" y="1363421"/>
                </a:lnTo>
                <a:lnTo>
                  <a:pt x="5240096" y="1381328"/>
                </a:lnTo>
                <a:lnTo>
                  <a:pt x="5287073" y="1392466"/>
                </a:lnTo>
                <a:lnTo>
                  <a:pt x="5336705" y="1396441"/>
                </a:lnTo>
                <a:lnTo>
                  <a:pt x="5402491" y="1389672"/>
                </a:lnTo>
                <a:lnTo>
                  <a:pt x="5464048" y="1370101"/>
                </a:lnTo>
                <a:lnTo>
                  <a:pt x="5519725" y="1339088"/>
                </a:lnTo>
                <a:lnTo>
                  <a:pt x="5568213" y="1298016"/>
                </a:lnTo>
                <a:lnTo>
                  <a:pt x="5608205" y="1248244"/>
                </a:lnTo>
                <a:lnTo>
                  <a:pt x="5638406" y="1191120"/>
                </a:lnTo>
                <a:lnTo>
                  <a:pt x="5657532" y="1128001"/>
                </a:lnTo>
                <a:lnTo>
                  <a:pt x="5664238" y="1060272"/>
                </a:lnTo>
                <a:close/>
              </a:path>
            </a:pathLst>
          </a:custGeom>
          <a:solidFill>
            <a:srgbClr val="000000"/>
          </a:solidFill>
        </p:spPr>
        <p:txBody>
          <a:bodyPr wrap="square" lIns="0" tIns="0" rIns="0" bIns="0" rtlCol="0"/>
          <a:lstStyle/>
          <a:p>
            <a:endParaRPr sz="1634"/>
          </a:p>
        </p:txBody>
      </p:sp>
      <p:graphicFrame>
        <p:nvGraphicFramePr>
          <p:cNvPr id="6" name="object 6"/>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457008">
                  <a:extLst>
                    <a:ext uri="{9D8B030D-6E8A-4147-A177-3AD203B41FA5}">
                      <a16:colId xmlns:a16="http://schemas.microsoft.com/office/drawing/2014/main" val="20000"/>
                    </a:ext>
                  </a:extLst>
                </a:gridCol>
                <a:gridCol w="70769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7" name="object 7"/>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452397">
                  <a:extLst>
                    <a:ext uri="{9D8B030D-6E8A-4147-A177-3AD203B41FA5}">
                      <a16:colId xmlns:a16="http://schemas.microsoft.com/office/drawing/2014/main" val="20000"/>
                    </a:ext>
                  </a:extLst>
                </a:gridCol>
                <a:gridCol w="711734">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8" name="object 8"/>
          <p:cNvSpPr txBox="1"/>
          <p:nvPr/>
        </p:nvSpPr>
        <p:spPr>
          <a:xfrm>
            <a:off x="4703385"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9" name="object 9"/>
          <p:cNvSpPr txBox="1"/>
          <p:nvPr/>
        </p:nvSpPr>
        <p:spPr>
          <a:xfrm>
            <a:off x="6311461"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0" name="object 10"/>
          <p:cNvSpPr txBox="1"/>
          <p:nvPr/>
        </p:nvSpPr>
        <p:spPr>
          <a:xfrm>
            <a:off x="5507422" y="210394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1" name="object 11"/>
          <p:cNvSpPr txBox="1"/>
          <p:nvPr/>
        </p:nvSpPr>
        <p:spPr>
          <a:xfrm>
            <a:off x="2729836"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2" name="object 12"/>
          <p:cNvSpPr txBox="1"/>
          <p:nvPr/>
        </p:nvSpPr>
        <p:spPr>
          <a:xfrm>
            <a:off x="8285008"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6</a:t>
            </a:r>
            <a:endParaRPr sz="1543">
              <a:latin typeface="Arial"/>
              <a:cs typeface="Arial"/>
            </a:endParaRPr>
          </a:p>
        </p:txBody>
      </p:sp>
      <p:sp>
        <p:nvSpPr>
          <p:cNvPr id="13" name="object 13"/>
          <p:cNvSpPr txBox="1"/>
          <p:nvPr/>
        </p:nvSpPr>
        <p:spPr>
          <a:xfrm>
            <a:off x="2025882" y="2719695"/>
            <a:ext cx="7982943" cy="3903281"/>
          </a:xfrm>
          <a:prstGeom prst="rect">
            <a:avLst/>
          </a:prstGeom>
        </p:spPr>
        <p:txBody>
          <a:bodyPr vert="horz" wrap="square" lIns="0" tIns="11526" rIns="0" bIns="0" rtlCol="0">
            <a:spAutoFit/>
          </a:bodyPr>
          <a:lstStyle/>
          <a:p>
            <a:pPr marR="718679" algn="ctr">
              <a:spcBef>
                <a:spcPts val="91"/>
              </a:spcBef>
            </a:pPr>
            <a:r>
              <a:rPr sz="1543" spc="-9" dirty="0">
                <a:latin typeface="Arial"/>
                <a:cs typeface="Arial"/>
              </a:rPr>
              <a:t>0.4</a:t>
            </a:r>
            <a:endParaRPr sz="1543">
              <a:latin typeface="Arial"/>
              <a:cs typeface="Arial"/>
            </a:endParaRPr>
          </a:p>
          <a:p>
            <a:pPr>
              <a:lnSpc>
                <a:spcPct val="100000"/>
              </a:lnSpc>
            </a:pPr>
            <a:endParaRPr sz="1724">
              <a:latin typeface="Arial"/>
              <a:cs typeface="Arial"/>
            </a:endParaRPr>
          </a:p>
          <a:p>
            <a:pPr>
              <a:lnSpc>
                <a:spcPct val="100000"/>
              </a:lnSpc>
            </a:pPr>
            <a:endParaRPr sz="1724">
              <a:latin typeface="Arial"/>
              <a:cs typeface="Arial"/>
            </a:endParaRPr>
          </a:p>
          <a:p>
            <a:pPr marL="349830">
              <a:spcBef>
                <a:spcPts val="1162"/>
              </a:spcBef>
            </a:pPr>
            <a:r>
              <a:rPr sz="3403" spc="14" baseline="1111">
                <a:latin typeface="Arial"/>
                <a:cs typeface="Arial"/>
              </a:rPr>
              <a:t>Consider </a:t>
            </a:r>
            <a:r>
              <a:rPr lang="en-US" sz="3403" spc="14" baseline="1111" smtClean="0">
                <a:latin typeface="Arial"/>
                <a:cs typeface="Arial"/>
              </a:rPr>
              <a:t>s</a:t>
            </a:r>
            <a:r>
              <a:rPr sz="3403" spc="20" baseline="1111" smtClean="0">
                <a:latin typeface="Arial"/>
                <a:cs typeface="Arial"/>
              </a:rPr>
              <a:t>equence </a:t>
            </a:r>
            <a:r>
              <a:rPr sz="3403" spc="20" baseline="1111" dirty="0">
                <a:latin typeface="Arial"/>
                <a:cs typeface="Arial"/>
              </a:rPr>
              <a:t>S=</a:t>
            </a:r>
            <a:r>
              <a:rPr sz="3403" spc="251" baseline="1111" dirty="0">
                <a:latin typeface="Arial"/>
                <a:cs typeface="Arial"/>
              </a:rPr>
              <a:t> </a:t>
            </a:r>
            <a:r>
              <a:rPr sz="2904" b="1" spc="-23" dirty="0">
                <a:solidFill>
                  <a:srgbClr val="333399"/>
                </a:solidFill>
                <a:latin typeface="Courier New"/>
                <a:cs typeface="Courier New"/>
              </a:rPr>
              <a:t>GGCACTGAA</a:t>
            </a:r>
            <a:endParaRPr sz="2904">
              <a:latin typeface="Courier New"/>
              <a:cs typeface="Courier New"/>
            </a:endParaRPr>
          </a:p>
          <a:p>
            <a:pPr marL="57633" marR="188459">
              <a:lnSpc>
                <a:spcPts val="2269"/>
              </a:lnSpc>
              <a:spcBef>
                <a:spcPts val="1239"/>
              </a:spcBef>
            </a:pPr>
            <a:r>
              <a:rPr lang="en-US" sz="1906" spc="23" smtClean="0">
                <a:latin typeface="Arial"/>
                <a:cs typeface="Arial"/>
              </a:rPr>
              <a:t>Se</a:t>
            </a:r>
            <a:r>
              <a:rPr sz="1906" spc="23" smtClean="0">
                <a:latin typeface="Arial"/>
                <a:cs typeface="Arial"/>
              </a:rPr>
              <a:t>veral</a:t>
            </a:r>
            <a:r>
              <a:rPr sz="1906" spc="-136" smtClean="0">
                <a:latin typeface="Arial"/>
                <a:cs typeface="Arial"/>
              </a:rPr>
              <a:t> </a:t>
            </a:r>
            <a:r>
              <a:rPr sz="1906" spc="18" dirty="0">
                <a:latin typeface="Arial"/>
                <a:cs typeface="Arial"/>
              </a:rPr>
              <a:t>paths</a:t>
            </a:r>
            <a:r>
              <a:rPr sz="1906" spc="-27" dirty="0">
                <a:latin typeface="Arial"/>
                <a:cs typeface="Arial"/>
              </a:rPr>
              <a:t> </a:t>
            </a:r>
            <a:r>
              <a:rPr sz="1906" spc="14" dirty="0">
                <a:latin typeface="Arial"/>
                <a:cs typeface="Arial"/>
              </a:rPr>
              <a:t>through</a:t>
            </a:r>
            <a:r>
              <a:rPr sz="1906" spc="-132" dirty="0">
                <a:latin typeface="Arial"/>
                <a:cs typeface="Arial"/>
              </a:rPr>
              <a:t> </a:t>
            </a:r>
            <a:r>
              <a:rPr sz="1906" spc="9" dirty="0">
                <a:latin typeface="Arial"/>
                <a:cs typeface="Arial"/>
              </a:rPr>
              <a:t>the</a:t>
            </a:r>
            <a:r>
              <a:rPr sz="1906" spc="-45" dirty="0">
                <a:latin typeface="Arial"/>
                <a:cs typeface="Arial"/>
              </a:rPr>
              <a:t> </a:t>
            </a:r>
            <a:r>
              <a:rPr sz="1906" spc="18" dirty="0">
                <a:latin typeface="Arial"/>
                <a:cs typeface="Arial"/>
              </a:rPr>
              <a:t>hidden</a:t>
            </a:r>
            <a:r>
              <a:rPr sz="1906" spc="-132" dirty="0">
                <a:latin typeface="Arial"/>
                <a:cs typeface="Arial"/>
              </a:rPr>
              <a:t> </a:t>
            </a:r>
            <a:r>
              <a:rPr sz="1906" spc="18" dirty="0">
                <a:latin typeface="Arial"/>
                <a:cs typeface="Arial"/>
              </a:rPr>
              <a:t>states</a:t>
            </a:r>
            <a:r>
              <a:rPr sz="1906" spc="-118" dirty="0">
                <a:latin typeface="Arial"/>
                <a:cs typeface="Arial"/>
              </a:rPr>
              <a:t> </a:t>
            </a:r>
            <a:r>
              <a:rPr sz="1906" spc="-5" dirty="0">
                <a:latin typeface="Arial"/>
                <a:cs typeface="Arial"/>
              </a:rPr>
              <a:t>(H</a:t>
            </a:r>
            <a:r>
              <a:rPr sz="1906" spc="9" dirty="0">
                <a:latin typeface="Arial"/>
                <a:cs typeface="Arial"/>
              </a:rPr>
              <a:t> </a:t>
            </a:r>
            <a:r>
              <a:rPr sz="1906" spc="14" dirty="0">
                <a:latin typeface="Arial"/>
                <a:cs typeface="Arial"/>
              </a:rPr>
              <a:t>and</a:t>
            </a:r>
            <a:r>
              <a:rPr sz="1906" spc="-45" dirty="0">
                <a:latin typeface="Arial"/>
                <a:cs typeface="Arial"/>
              </a:rPr>
              <a:t> </a:t>
            </a:r>
            <a:r>
              <a:rPr sz="1906" spc="9" dirty="0">
                <a:latin typeface="Arial"/>
                <a:cs typeface="Arial"/>
              </a:rPr>
              <a:t>L</a:t>
            </a:r>
            <a:r>
              <a:rPr sz="1906" spc="9">
                <a:latin typeface="Arial"/>
                <a:cs typeface="Arial"/>
              </a:rPr>
              <a:t>)</a:t>
            </a:r>
            <a:r>
              <a:rPr sz="1906" spc="23">
                <a:latin typeface="Arial"/>
                <a:cs typeface="Arial"/>
              </a:rPr>
              <a:t> </a:t>
            </a:r>
            <a:r>
              <a:rPr sz="1906" spc="18" smtClean="0">
                <a:latin typeface="Arial"/>
                <a:cs typeface="Arial"/>
              </a:rPr>
              <a:t>lead</a:t>
            </a:r>
            <a:r>
              <a:rPr sz="1906" spc="-41" smtClean="0">
                <a:latin typeface="Arial"/>
                <a:cs typeface="Arial"/>
              </a:rPr>
              <a:t> </a:t>
            </a:r>
            <a:r>
              <a:rPr sz="1906" spc="9">
                <a:latin typeface="Arial"/>
                <a:cs typeface="Arial"/>
              </a:rPr>
              <a:t>to </a:t>
            </a:r>
            <a:r>
              <a:rPr sz="1906" spc="9" smtClean="0">
                <a:latin typeface="Arial"/>
                <a:cs typeface="Arial"/>
              </a:rPr>
              <a:t>the </a:t>
            </a:r>
            <a:r>
              <a:rPr sz="1906" spc="23" dirty="0">
                <a:latin typeface="Arial"/>
                <a:cs typeface="Arial"/>
              </a:rPr>
              <a:t>given sequence</a:t>
            </a:r>
            <a:r>
              <a:rPr sz="1906" spc="-368" dirty="0">
                <a:latin typeface="Arial"/>
                <a:cs typeface="Arial"/>
              </a:rPr>
              <a:t> </a:t>
            </a:r>
            <a:r>
              <a:rPr sz="1906" spc="-5" dirty="0">
                <a:latin typeface="Arial"/>
                <a:cs typeface="Arial"/>
              </a:rPr>
              <a:t>S.</a:t>
            </a:r>
            <a:endParaRPr sz="1906">
              <a:latin typeface="Arial"/>
              <a:cs typeface="Arial"/>
            </a:endParaRPr>
          </a:p>
          <a:p>
            <a:pPr marL="57633">
              <a:spcBef>
                <a:spcPts val="1089"/>
              </a:spcBef>
            </a:pPr>
            <a:r>
              <a:rPr sz="1906" spc="9" dirty="0">
                <a:latin typeface="Arial"/>
                <a:cs typeface="Arial"/>
              </a:rPr>
              <a:t>Example: </a:t>
            </a:r>
            <a:r>
              <a:rPr sz="1906" spc="-5" dirty="0">
                <a:latin typeface="Arial"/>
                <a:cs typeface="Arial"/>
              </a:rPr>
              <a:t>P =</a:t>
            </a:r>
            <a:r>
              <a:rPr sz="1906" spc="-159" dirty="0">
                <a:latin typeface="Arial"/>
                <a:cs typeface="Arial"/>
              </a:rPr>
              <a:t> </a:t>
            </a:r>
            <a:r>
              <a:rPr sz="1906" b="1" spc="-5" dirty="0">
                <a:solidFill>
                  <a:srgbClr val="99070E"/>
                </a:solidFill>
                <a:latin typeface="Arial"/>
                <a:cs typeface="Arial"/>
              </a:rPr>
              <a:t>LLHHHHLLL</a:t>
            </a:r>
            <a:endParaRPr sz="1906">
              <a:latin typeface="Arial"/>
              <a:cs typeface="Arial"/>
            </a:endParaRPr>
          </a:p>
          <a:p>
            <a:pPr marL="933648" marR="50717" indent="-876016">
              <a:lnSpc>
                <a:spcPct val="103200"/>
              </a:lnSpc>
              <a:spcBef>
                <a:spcPts val="368"/>
              </a:spcBef>
            </a:pPr>
            <a:r>
              <a:rPr sz="1906" spc="9" dirty="0">
                <a:latin typeface="Arial"/>
                <a:cs typeface="Arial"/>
              </a:rPr>
              <a:t>The</a:t>
            </a:r>
            <a:r>
              <a:rPr sz="1906" spc="-45" dirty="0">
                <a:latin typeface="Arial"/>
                <a:cs typeface="Arial"/>
              </a:rPr>
              <a:t> </a:t>
            </a:r>
            <a:r>
              <a:rPr sz="1906" spc="18" dirty="0">
                <a:latin typeface="Arial"/>
                <a:cs typeface="Arial"/>
              </a:rPr>
              <a:t>probability</a:t>
            </a:r>
            <a:r>
              <a:rPr sz="1906" spc="-118" dirty="0">
                <a:latin typeface="Arial"/>
                <a:cs typeface="Arial"/>
              </a:rPr>
              <a:t> </a:t>
            </a:r>
            <a:r>
              <a:rPr sz="1906" spc="9" dirty="0">
                <a:latin typeface="Arial"/>
                <a:cs typeface="Arial"/>
              </a:rPr>
              <a:t>of</a:t>
            </a:r>
            <a:r>
              <a:rPr sz="1906" spc="-59" dirty="0">
                <a:latin typeface="Arial"/>
                <a:cs typeface="Arial"/>
              </a:rPr>
              <a:t> </a:t>
            </a:r>
            <a:r>
              <a:rPr sz="1906" spc="9" dirty="0">
                <a:latin typeface="Arial"/>
                <a:cs typeface="Arial"/>
              </a:rPr>
              <a:t>the</a:t>
            </a:r>
            <a:r>
              <a:rPr sz="1906" spc="-45" dirty="0">
                <a:latin typeface="Arial"/>
                <a:cs typeface="Arial"/>
              </a:rPr>
              <a:t> </a:t>
            </a:r>
            <a:r>
              <a:rPr sz="1906" spc="-27" dirty="0">
                <a:latin typeface="Arial"/>
                <a:cs typeface="Arial"/>
              </a:rPr>
              <a:t>HMM</a:t>
            </a:r>
            <a:r>
              <a:rPr sz="1906" spc="68" dirty="0">
                <a:latin typeface="Arial"/>
                <a:cs typeface="Arial"/>
              </a:rPr>
              <a:t> </a:t>
            </a:r>
            <a:r>
              <a:rPr sz="1906" spc="5" dirty="0">
                <a:latin typeface="Arial"/>
                <a:cs typeface="Arial"/>
              </a:rPr>
              <a:t>to</a:t>
            </a:r>
            <a:r>
              <a:rPr sz="1906" spc="-45" dirty="0">
                <a:latin typeface="Arial"/>
                <a:cs typeface="Arial"/>
              </a:rPr>
              <a:t> </a:t>
            </a:r>
            <a:r>
              <a:rPr sz="1906" spc="18" dirty="0">
                <a:latin typeface="Arial"/>
                <a:cs typeface="Arial"/>
              </a:rPr>
              <a:t>produce</a:t>
            </a:r>
            <a:r>
              <a:rPr sz="1906" spc="-136" dirty="0">
                <a:latin typeface="Arial"/>
                <a:cs typeface="Arial"/>
              </a:rPr>
              <a:t> </a:t>
            </a:r>
            <a:r>
              <a:rPr sz="1906" spc="27" dirty="0">
                <a:latin typeface="Arial"/>
                <a:cs typeface="Arial"/>
              </a:rPr>
              <a:t>sequence</a:t>
            </a:r>
            <a:r>
              <a:rPr sz="1906" spc="-136" dirty="0">
                <a:latin typeface="Arial"/>
                <a:cs typeface="Arial"/>
              </a:rPr>
              <a:t> </a:t>
            </a:r>
            <a:r>
              <a:rPr sz="1906" spc="-5" dirty="0">
                <a:latin typeface="Arial"/>
                <a:cs typeface="Arial"/>
              </a:rPr>
              <a:t>S</a:t>
            </a:r>
            <a:r>
              <a:rPr sz="1906" spc="23" dirty="0">
                <a:latin typeface="Arial"/>
                <a:cs typeface="Arial"/>
              </a:rPr>
              <a:t> </a:t>
            </a:r>
            <a:r>
              <a:rPr sz="1906" spc="14" dirty="0">
                <a:latin typeface="Arial"/>
                <a:cs typeface="Arial"/>
              </a:rPr>
              <a:t>through</a:t>
            </a:r>
            <a:r>
              <a:rPr sz="1906" spc="-136" dirty="0">
                <a:latin typeface="Arial"/>
                <a:cs typeface="Arial"/>
              </a:rPr>
              <a:t> </a:t>
            </a:r>
            <a:r>
              <a:rPr sz="1906" spc="9" dirty="0">
                <a:latin typeface="Arial"/>
                <a:cs typeface="Arial"/>
              </a:rPr>
              <a:t>the</a:t>
            </a:r>
            <a:r>
              <a:rPr sz="1906" spc="-45" dirty="0">
                <a:latin typeface="Arial"/>
                <a:cs typeface="Arial"/>
              </a:rPr>
              <a:t> </a:t>
            </a:r>
            <a:r>
              <a:rPr sz="1906" spc="14" dirty="0">
                <a:latin typeface="Arial"/>
                <a:cs typeface="Arial"/>
              </a:rPr>
              <a:t>path</a:t>
            </a:r>
            <a:r>
              <a:rPr sz="1906" spc="-45" dirty="0">
                <a:latin typeface="Arial"/>
                <a:cs typeface="Arial"/>
              </a:rPr>
              <a:t> </a:t>
            </a:r>
            <a:r>
              <a:rPr sz="1906" spc="-5" dirty="0">
                <a:latin typeface="Arial"/>
                <a:cs typeface="Arial"/>
              </a:rPr>
              <a:t>P</a:t>
            </a:r>
            <a:r>
              <a:rPr sz="1906" spc="23" dirty="0">
                <a:latin typeface="Arial"/>
                <a:cs typeface="Arial"/>
              </a:rPr>
              <a:t> is:  </a:t>
            </a:r>
            <a:r>
              <a:rPr sz="1906" spc="-5" dirty="0">
                <a:solidFill>
                  <a:srgbClr val="333399"/>
                </a:solidFill>
                <a:latin typeface="Arial"/>
                <a:cs typeface="Arial"/>
              </a:rPr>
              <a:t>p = </a:t>
            </a:r>
            <a:r>
              <a:rPr sz="1906" spc="14" dirty="0">
                <a:solidFill>
                  <a:srgbClr val="333399"/>
                </a:solidFill>
                <a:latin typeface="Arial"/>
                <a:cs typeface="Arial"/>
              </a:rPr>
              <a:t>p</a:t>
            </a:r>
            <a:r>
              <a:rPr sz="1906" spc="20" baseline="-15873" dirty="0">
                <a:solidFill>
                  <a:srgbClr val="333399"/>
                </a:solidFill>
                <a:latin typeface="Arial"/>
                <a:cs typeface="Arial"/>
              </a:rPr>
              <a:t>L</a:t>
            </a:r>
            <a:r>
              <a:rPr sz="1906" spc="14" dirty="0">
                <a:solidFill>
                  <a:srgbClr val="333399"/>
                </a:solidFill>
                <a:latin typeface="Arial"/>
                <a:cs typeface="Arial"/>
              </a:rPr>
              <a:t>(0) </a:t>
            </a:r>
            <a:r>
              <a:rPr sz="1906" spc="-5" dirty="0">
                <a:solidFill>
                  <a:srgbClr val="333399"/>
                </a:solidFill>
                <a:latin typeface="Arial"/>
                <a:cs typeface="Arial"/>
              </a:rPr>
              <a:t>* </a:t>
            </a:r>
            <a:r>
              <a:rPr sz="1906" dirty="0">
                <a:solidFill>
                  <a:srgbClr val="333399"/>
                </a:solidFill>
                <a:latin typeface="Arial"/>
                <a:cs typeface="Arial"/>
              </a:rPr>
              <a:t>p</a:t>
            </a:r>
            <a:r>
              <a:rPr sz="1906" baseline="-15873" dirty="0">
                <a:solidFill>
                  <a:srgbClr val="333399"/>
                </a:solidFill>
                <a:latin typeface="Arial"/>
                <a:cs typeface="Arial"/>
              </a:rPr>
              <a:t>L</a:t>
            </a:r>
            <a:r>
              <a:rPr sz="1906" dirty="0">
                <a:solidFill>
                  <a:srgbClr val="333399"/>
                </a:solidFill>
                <a:latin typeface="Arial"/>
                <a:cs typeface="Arial"/>
              </a:rPr>
              <a:t>(G) </a:t>
            </a:r>
            <a:r>
              <a:rPr sz="1906" spc="-5" dirty="0">
                <a:solidFill>
                  <a:srgbClr val="333399"/>
                </a:solidFill>
                <a:latin typeface="Arial"/>
                <a:cs typeface="Arial"/>
              </a:rPr>
              <a:t>* </a:t>
            </a:r>
            <a:r>
              <a:rPr sz="1906" spc="14" dirty="0">
                <a:solidFill>
                  <a:srgbClr val="333399"/>
                </a:solidFill>
                <a:latin typeface="Arial"/>
                <a:cs typeface="Arial"/>
              </a:rPr>
              <a:t>p</a:t>
            </a:r>
            <a:r>
              <a:rPr sz="1906" spc="20" baseline="-15873" dirty="0">
                <a:solidFill>
                  <a:srgbClr val="333399"/>
                </a:solidFill>
                <a:latin typeface="Arial"/>
                <a:cs typeface="Arial"/>
              </a:rPr>
              <a:t>LL </a:t>
            </a:r>
            <a:r>
              <a:rPr sz="1906" spc="-5" dirty="0">
                <a:solidFill>
                  <a:srgbClr val="333399"/>
                </a:solidFill>
                <a:latin typeface="Arial"/>
                <a:cs typeface="Arial"/>
              </a:rPr>
              <a:t>* </a:t>
            </a:r>
            <a:r>
              <a:rPr sz="1906" dirty="0">
                <a:solidFill>
                  <a:srgbClr val="333399"/>
                </a:solidFill>
                <a:latin typeface="Arial"/>
                <a:cs typeface="Arial"/>
              </a:rPr>
              <a:t>p</a:t>
            </a:r>
            <a:r>
              <a:rPr sz="1906" baseline="-15873" dirty="0">
                <a:solidFill>
                  <a:srgbClr val="333399"/>
                </a:solidFill>
                <a:latin typeface="Arial"/>
                <a:cs typeface="Arial"/>
              </a:rPr>
              <a:t>L</a:t>
            </a:r>
            <a:r>
              <a:rPr sz="1906" dirty="0">
                <a:solidFill>
                  <a:srgbClr val="333399"/>
                </a:solidFill>
                <a:latin typeface="Arial"/>
                <a:cs typeface="Arial"/>
              </a:rPr>
              <a:t>(G) </a:t>
            </a:r>
            <a:r>
              <a:rPr sz="1906" spc="-5" dirty="0">
                <a:solidFill>
                  <a:srgbClr val="333399"/>
                </a:solidFill>
                <a:latin typeface="Arial"/>
                <a:cs typeface="Arial"/>
              </a:rPr>
              <a:t>* </a:t>
            </a:r>
            <a:r>
              <a:rPr sz="1906" spc="14" dirty="0">
                <a:solidFill>
                  <a:srgbClr val="333399"/>
                </a:solidFill>
                <a:latin typeface="Arial"/>
                <a:cs typeface="Arial"/>
              </a:rPr>
              <a:t>p</a:t>
            </a:r>
            <a:r>
              <a:rPr sz="1906" spc="20" baseline="-15873" dirty="0">
                <a:solidFill>
                  <a:srgbClr val="333399"/>
                </a:solidFill>
                <a:latin typeface="Arial"/>
                <a:cs typeface="Arial"/>
              </a:rPr>
              <a:t>LH </a:t>
            </a:r>
            <a:r>
              <a:rPr sz="1906" spc="-5" dirty="0">
                <a:solidFill>
                  <a:srgbClr val="333399"/>
                </a:solidFill>
                <a:latin typeface="Arial"/>
                <a:cs typeface="Arial"/>
              </a:rPr>
              <a:t>* p</a:t>
            </a:r>
            <a:r>
              <a:rPr sz="1906" spc="-6" baseline="-15873" dirty="0">
                <a:solidFill>
                  <a:srgbClr val="333399"/>
                </a:solidFill>
                <a:latin typeface="Arial"/>
                <a:cs typeface="Arial"/>
              </a:rPr>
              <a:t>H</a:t>
            </a:r>
            <a:r>
              <a:rPr sz="1906" spc="-5" dirty="0">
                <a:solidFill>
                  <a:srgbClr val="333399"/>
                </a:solidFill>
                <a:latin typeface="Arial"/>
                <a:cs typeface="Arial"/>
              </a:rPr>
              <a:t>(C) *</a:t>
            </a:r>
            <a:r>
              <a:rPr sz="1906" spc="-286" dirty="0">
                <a:solidFill>
                  <a:srgbClr val="333399"/>
                </a:solidFill>
                <a:latin typeface="Arial"/>
                <a:cs typeface="Arial"/>
              </a:rPr>
              <a:t> </a:t>
            </a:r>
            <a:r>
              <a:rPr sz="1906" spc="5" dirty="0">
                <a:solidFill>
                  <a:srgbClr val="333399"/>
                </a:solidFill>
                <a:latin typeface="Arial"/>
                <a:cs typeface="Arial"/>
              </a:rPr>
              <a:t>...</a:t>
            </a:r>
            <a:endParaRPr sz="1906">
              <a:latin typeface="Arial"/>
              <a:cs typeface="Arial"/>
            </a:endParaRPr>
          </a:p>
          <a:p>
            <a:pPr marL="1129599">
              <a:spcBef>
                <a:spcPts val="436"/>
              </a:spcBef>
              <a:tabLst>
                <a:tab pos="1474818" algn="l"/>
                <a:tab pos="1947406" algn="l"/>
                <a:tab pos="2177936" algn="l"/>
                <a:tab pos="2719106" algn="l"/>
                <a:tab pos="3503486" algn="l"/>
                <a:tab pos="4044656" algn="l"/>
                <a:tab pos="4909145" algn="l"/>
                <a:tab pos="5439365" algn="l"/>
              </a:tabLst>
            </a:pPr>
            <a:r>
              <a:rPr sz="1906" spc="-5" dirty="0">
                <a:solidFill>
                  <a:srgbClr val="333399"/>
                </a:solidFill>
                <a:latin typeface="Arial"/>
                <a:cs typeface="Arial"/>
              </a:rPr>
              <a:t>=	</a:t>
            </a:r>
            <a:r>
              <a:rPr sz="1906" spc="9" dirty="0">
                <a:solidFill>
                  <a:srgbClr val="333399"/>
                </a:solidFill>
                <a:latin typeface="Arial"/>
                <a:cs typeface="Arial"/>
              </a:rPr>
              <a:t>0.5	</a:t>
            </a:r>
            <a:r>
              <a:rPr sz="1906" spc="-5" dirty="0">
                <a:solidFill>
                  <a:srgbClr val="333399"/>
                </a:solidFill>
                <a:latin typeface="Arial"/>
                <a:cs typeface="Arial"/>
              </a:rPr>
              <a:t>*	</a:t>
            </a:r>
            <a:r>
              <a:rPr sz="1906" spc="9" dirty="0">
                <a:solidFill>
                  <a:srgbClr val="333399"/>
                </a:solidFill>
                <a:latin typeface="Arial"/>
                <a:cs typeface="Arial"/>
              </a:rPr>
              <a:t>0.2	</a:t>
            </a:r>
            <a:r>
              <a:rPr sz="1906" spc="-5" dirty="0">
                <a:solidFill>
                  <a:srgbClr val="333399"/>
                </a:solidFill>
                <a:latin typeface="Arial"/>
                <a:cs typeface="Arial"/>
              </a:rPr>
              <a:t>*</a:t>
            </a:r>
            <a:r>
              <a:rPr sz="1906" spc="-86" dirty="0">
                <a:solidFill>
                  <a:srgbClr val="333399"/>
                </a:solidFill>
                <a:latin typeface="Arial"/>
                <a:cs typeface="Arial"/>
              </a:rPr>
              <a:t> </a:t>
            </a:r>
            <a:r>
              <a:rPr sz="1906" spc="9" dirty="0">
                <a:solidFill>
                  <a:srgbClr val="333399"/>
                </a:solidFill>
                <a:latin typeface="Arial"/>
                <a:cs typeface="Arial"/>
              </a:rPr>
              <a:t>0.6</a:t>
            </a:r>
            <a:r>
              <a:rPr sz="1906" spc="45" dirty="0">
                <a:solidFill>
                  <a:srgbClr val="333399"/>
                </a:solidFill>
                <a:latin typeface="Arial"/>
                <a:cs typeface="Arial"/>
              </a:rPr>
              <a:t> </a:t>
            </a:r>
            <a:r>
              <a:rPr sz="1906" spc="-5" dirty="0">
                <a:solidFill>
                  <a:srgbClr val="333399"/>
                </a:solidFill>
                <a:latin typeface="Arial"/>
                <a:cs typeface="Arial"/>
              </a:rPr>
              <a:t>*	</a:t>
            </a:r>
            <a:r>
              <a:rPr sz="1906" spc="9" dirty="0">
                <a:solidFill>
                  <a:srgbClr val="333399"/>
                </a:solidFill>
                <a:latin typeface="Arial"/>
                <a:cs typeface="Arial"/>
              </a:rPr>
              <a:t>0.2	</a:t>
            </a:r>
            <a:r>
              <a:rPr sz="1906" spc="-5" dirty="0">
                <a:solidFill>
                  <a:srgbClr val="333399"/>
                </a:solidFill>
                <a:latin typeface="Arial"/>
                <a:cs typeface="Arial"/>
              </a:rPr>
              <a:t>*</a:t>
            </a:r>
            <a:r>
              <a:rPr sz="1906" dirty="0">
                <a:solidFill>
                  <a:srgbClr val="333399"/>
                </a:solidFill>
                <a:latin typeface="Arial"/>
                <a:cs typeface="Arial"/>
              </a:rPr>
              <a:t> </a:t>
            </a:r>
            <a:r>
              <a:rPr sz="1906" spc="9" dirty="0">
                <a:solidFill>
                  <a:srgbClr val="333399"/>
                </a:solidFill>
                <a:latin typeface="Arial"/>
                <a:cs typeface="Arial"/>
              </a:rPr>
              <a:t>0.4</a:t>
            </a:r>
            <a:r>
              <a:rPr sz="1906" spc="-45" dirty="0">
                <a:solidFill>
                  <a:srgbClr val="333399"/>
                </a:solidFill>
                <a:latin typeface="Arial"/>
                <a:cs typeface="Arial"/>
              </a:rPr>
              <a:t> </a:t>
            </a:r>
            <a:r>
              <a:rPr sz="1906" spc="-5" dirty="0">
                <a:solidFill>
                  <a:srgbClr val="333399"/>
                </a:solidFill>
                <a:latin typeface="Arial"/>
                <a:cs typeface="Arial"/>
              </a:rPr>
              <a:t>*	</a:t>
            </a:r>
            <a:r>
              <a:rPr sz="1906" spc="9" dirty="0">
                <a:solidFill>
                  <a:srgbClr val="333399"/>
                </a:solidFill>
                <a:latin typeface="Arial"/>
                <a:cs typeface="Arial"/>
              </a:rPr>
              <a:t>0.3	</a:t>
            </a:r>
            <a:r>
              <a:rPr sz="1906" spc="-5" dirty="0">
                <a:solidFill>
                  <a:srgbClr val="333399"/>
                </a:solidFill>
                <a:latin typeface="Arial"/>
                <a:cs typeface="Arial"/>
              </a:rPr>
              <a:t>* </a:t>
            </a:r>
            <a:r>
              <a:rPr sz="1906" spc="5" dirty="0">
                <a:solidFill>
                  <a:srgbClr val="333399"/>
                </a:solidFill>
                <a:latin typeface="Arial"/>
                <a:cs typeface="Arial"/>
              </a:rPr>
              <a:t>...</a:t>
            </a:r>
            <a:endParaRPr sz="1906">
              <a:latin typeface="Arial"/>
              <a:cs typeface="Arial"/>
            </a:endParaRPr>
          </a:p>
          <a:p>
            <a:pPr marL="1129599">
              <a:spcBef>
                <a:spcPts val="436"/>
              </a:spcBef>
            </a:pPr>
            <a:r>
              <a:rPr sz="1906" spc="-5" dirty="0">
                <a:solidFill>
                  <a:srgbClr val="333399"/>
                </a:solidFill>
                <a:latin typeface="Arial"/>
                <a:cs typeface="Arial"/>
              </a:rPr>
              <a:t>=</a:t>
            </a:r>
            <a:r>
              <a:rPr sz="1906" spc="-18" dirty="0">
                <a:solidFill>
                  <a:srgbClr val="333399"/>
                </a:solidFill>
                <a:latin typeface="Arial"/>
                <a:cs typeface="Arial"/>
              </a:rPr>
              <a:t> </a:t>
            </a:r>
            <a:r>
              <a:rPr sz="1906" spc="5" dirty="0">
                <a:solidFill>
                  <a:srgbClr val="333399"/>
                </a:solidFill>
                <a:latin typeface="Arial"/>
                <a:cs typeface="Arial"/>
              </a:rPr>
              <a:t>...</a:t>
            </a:r>
            <a:endParaRPr sz="1906">
              <a:latin typeface="Arial"/>
              <a:cs typeface="Arial"/>
            </a:endParaRPr>
          </a:p>
        </p:txBody>
      </p:sp>
      <p:sp>
        <p:nvSpPr>
          <p:cNvPr id="14" name="object 14"/>
          <p:cNvSpPr/>
          <p:nvPr/>
        </p:nvSpPr>
        <p:spPr>
          <a:xfrm>
            <a:off x="1709184" y="144076"/>
            <a:ext cx="8759798" cy="6569849"/>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spTree>
    <p:extLst>
      <p:ext uri="{BB962C8B-B14F-4D97-AF65-F5344CB8AC3E}">
        <p14:creationId xmlns:p14="http://schemas.microsoft.com/office/powerpoint/2010/main" val="6075637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604" y="309054"/>
            <a:ext cx="8194791" cy="474855"/>
          </a:xfrm>
        </p:spPr>
        <p:txBody>
          <a:bodyPr/>
          <a:lstStyle/>
          <a:p>
            <a:pPr algn="ctr"/>
            <a:r>
              <a:rPr lang="en-US" smtClean="0"/>
              <a:t>Where have we seen A,T,G,C before?</a:t>
            </a:r>
            <a:endParaRPr lang="en-US"/>
          </a:p>
        </p:txBody>
      </p:sp>
      <p:pic>
        <p:nvPicPr>
          <p:cNvPr id="4" name="Picture 3"/>
          <p:cNvPicPr>
            <a:picLocks noChangeAspect="1"/>
          </p:cNvPicPr>
          <p:nvPr/>
        </p:nvPicPr>
        <p:blipFill>
          <a:blip r:embed="rId2"/>
          <a:stretch>
            <a:fillRect/>
          </a:stretch>
        </p:blipFill>
        <p:spPr>
          <a:xfrm>
            <a:off x="3813842" y="1068470"/>
            <a:ext cx="4689661" cy="5472563"/>
          </a:xfrm>
          <a:prstGeom prst="rect">
            <a:avLst/>
          </a:prstGeom>
        </p:spPr>
      </p:pic>
    </p:spTree>
    <p:extLst>
      <p:ext uri="{BB962C8B-B14F-4D97-AF65-F5344CB8AC3E}">
        <p14:creationId xmlns:p14="http://schemas.microsoft.com/office/powerpoint/2010/main" val="1488379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11627"/>
            <a:ext cx="7306940" cy="688747"/>
          </a:xfrm>
          <a:prstGeom prst="rect">
            <a:avLst/>
          </a:prstGeom>
        </p:spPr>
        <p:txBody>
          <a:bodyPr vert="horz" wrap="square" lIns="0" tIns="11526" rIns="0" bIns="0" rtlCol="0" anchor="ctr">
            <a:spAutoFit/>
          </a:bodyPr>
          <a:lstStyle/>
          <a:p>
            <a:pPr marL="11527">
              <a:lnSpc>
                <a:spcPct val="100000"/>
              </a:lnSpc>
              <a:spcBef>
                <a:spcPts val="91"/>
              </a:spcBef>
            </a:pPr>
            <a:r>
              <a:rPr dirty="0"/>
              <a:t>HMM : </a:t>
            </a:r>
            <a:r>
              <a:rPr spc="-23" dirty="0"/>
              <a:t>Viterbi </a:t>
            </a:r>
            <a:r>
              <a:rPr spc="-14"/>
              <a:t>algorithm </a:t>
            </a:r>
            <a:r>
              <a:rPr spc="-517" smtClean="0"/>
              <a:t>-­</a:t>
            </a:r>
            <a:endParaRPr spc="-5" dirty="0"/>
          </a:p>
        </p:txBody>
      </p:sp>
      <p:sp>
        <p:nvSpPr>
          <p:cNvPr id="3" name="object 3"/>
          <p:cNvSpPr/>
          <p:nvPr/>
        </p:nvSpPr>
        <p:spPr>
          <a:xfrm>
            <a:off x="5138185" y="2372384"/>
            <a:ext cx="945136" cy="292185"/>
          </a:xfrm>
          <a:custGeom>
            <a:avLst/>
            <a:gdLst/>
            <a:ahLst/>
            <a:cxnLst/>
            <a:rect l="l" t="t" r="r" b="b"/>
            <a:pathLst>
              <a:path w="1041400" h="321944">
                <a:moveTo>
                  <a:pt x="965200" y="268884"/>
                </a:moveTo>
                <a:lnTo>
                  <a:pt x="80530" y="268884"/>
                </a:lnTo>
                <a:lnTo>
                  <a:pt x="80530" y="241300"/>
                </a:lnTo>
                <a:lnTo>
                  <a:pt x="0" y="281584"/>
                </a:lnTo>
                <a:lnTo>
                  <a:pt x="80530" y="321881"/>
                </a:lnTo>
                <a:lnTo>
                  <a:pt x="80530" y="294297"/>
                </a:lnTo>
                <a:lnTo>
                  <a:pt x="965200" y="294297"/>
                </a:lnTo>
                <a:lnTo>
                  <a:pt x="965200" y="268884"/>
                </a:lnTo>
                <a:close/>
              </a:path>
              <a:path w="1041400" h="321944">
                <a:moveTo>
                  <a:pt x="1041400" y="40297"/>
                </a:moveTo>
                <a:lnTo>
                  <a:pt x="960856" y="0"/>
                </a:lnTo>
                <a:lnTo>
                  <a:pt x="960856" y="27584"/>
                </a:lnTo>
                <a:lnTo>
                  <a:pt x="0" y="27584"/>
                </a:lnTo>
                <a:lnTo>
                  <a:pt x="0" y="52997"/>
                </a:lnTo>
                <a:lnTo>
                  <a:pt x="960856" y="52997"/>
                </a:lnTo>
                <a:lnTo>
                  <a:pt x="960856" y="80581"/>
                </a:lnTo>
                <a:lnTo>
                  <a:pt x="1041400" y="40297"/>
                </a:lnTo>
                <a:close/>
              </a:path>
            </a:pathLst>
          </a:custGeom>
          <a:solidFill>
            <a:srgbClr val="000000"/>
          </a:solidFill>
        </p:spPr>
        <p:txBody>
          <a:bodyPr wrap="square" lIns="0" tIns="0" rIns="0" bIns="0" rtlCol="0"/>
          <a:lstStyle/>
          <a:p>
            <a:endParaRPr sz="1634"/>
          </a:p>
        </p:txBody>
      </p:sp>
      <p:sp>
        <p:nvSpPr>
          <p:cNvPr id="4" name="object 4"/>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5" name="object 5"/>
          <p:cNvSpPr/>
          <p:nvPr/>
        </p:nvSpPr>
        <p:spPr>
          <a:xfrm>
            <a:off x="3074999" y="1660292"/>
            <a:ext cx="5141195" cy="1267866"/>
          </a:xfrm>
          <a:custGeom>
            <a:avLst/>
            <a:gdLst/>
            <a:ahLst/>
            <a:cxnLst/>
            <a:rect l="l" t="t" r="r" b="b"/>
            <a:pathLst>
              <a:path w="5664834" h="1397000">
                <a:moveTo>
                  <a:pt x="697217" y="941717"/>
                </a:moveTo>
                <a:lnTo>
                  <a:pt x="673658" y="894422"/>
                </a:lnTo>
                <a:lnTo>
                  <a:pt x="643178" y="851865"/>
                </a:lnTo>
                <a:lnTo>
                  <a:pt x="606577" y="814527"/>
                </a:lnTo>
                <a:lnTo>
                  <a:pt x="564654" y="782904"/>
                </a:lnTo>
                <a:lnTo>
                  <a:pt x="518172" y="757478"/>
                </a:lnTo>
                <a:lnTo>
                  <a:pt x="467918" y="738746"/>
                </a:lnTo>
                <a:lnTo>
                  <a:pt x="414655" y="727189"/>
                </a:lnTo>
                <a:lnTo>
                  <a:pt x="361010" y="723315"/>
                </a:lnTo>
                <a:lnTo>
                  <a:pt x="358902" y="723341"/>
                </a:lnTo>
                <a:lnTo>
                  <a:pt x="287324" y="730148"/>
                </a:lnTo>
                <a:lnTo>
                  <a:pt x="219849" y="749757"/>
                </a:lnTo>
                <a:lnTo>
                  <a:pt x="158762" y="780757"/>
                </a:lnTo>
                <a:lnTo>
                  <a:pt x="105486" y="821829"/>
                </a:lnTo>
                <a:lnTo>
                  <a:pt x="61493" y="871664"/>
                </a:lnTo>
                <a:lnTo>
                  <a:pt x="28244" y="928954"/>
                </a:lnTo>
                <a:lnTo>
                  <a:pt x="7251" y="992314"/>
                </a:lnTo>
                <a:lnTo>
                  <a:pt x="0" y="1060310"/>
                </a:lnTo>
                <a:lnTo>
                  <a:pt x="7442" y="1128280"/>
                </a:lnTo>
                <a:lnTo>
                  <a:pt x="28600" y="1191552"/>
                </a:lnTo>
                <a:lnTo>
                  <a:pt x="61988" y="1248714"/>
                </a:lnTo>
                <a:lnTo>
                  <a:pt x="106083" y="1298435"/>
                </a:lnTo>
                <a:lnTo>
                  <a:pt x="159435" y="1339380"/>
                </a:lnTo>
                <a:lnTo>
                  <a:pt x="220586" y="1370241"/>
                </a:lnTo>
                <a:lnTo>
                  <a:pt x="288099" y="1389697"/>
                </a:lnTo>
                <a:lnTo>
                  <a:pt x="360972" y="1396377"/>
                </a:lnTo>
                <a:lnTo>
                  <a:pt x="412826" y="1392758"/>
                </a:lnTo>
                <a:lnTo>
                  <a:pt x="464439" y="1381950"/>
                </a:lnTo>
                <a:lnTo>
                  <a:pt x="513321" y="1364386"/>
                </a:lnTo>
                <a:lnTo>
                  <a:pt x="558774" y="1340510"/>
                </a:lnTo>
                <a:lnTo>
                  <a:pt x="601472" y="1309560"/>
                </a:lnTo>
                <a:lnTo>
                  <a:pt x="637616" y="1274330"/>
                </a:lnTo>
                <a:lnTo>
                  <a:pt x="648335" y="1259014"/>
                </a:lnTo>
                <a:lnTo>
                  <a:pt x="672312" y="1273987"/>
                </a:lnTo>
                <a:lnTo>
                  <a:pt x="680796" y="1184300"/>
                </a:lnTo>
                <a:lnTo>
                  <a:pt x="603986" y="1231315"/>
                </a:lnTo>
                <a:lnTo>
                  <a:pt x="626770" y="1245539"/>
                </a:lnTo>
                <a:lnTo>
                  <a:pt x="617969" y="1258112"/>
                </a:lnTo>
                <a:lnTo>
                  <a:pt x="584428" y="1290713"/>
                </a:lnTo>
                <a:lnTo>
                  <a:pt x="546912" y="1318044"/>
                </a:lnTo>
                <a:lnTo>
                  <a:pt x="504685" y="1340497"/>
                </a:lnTo>
                <a:lnTo>
                  <a:pt x="459168" y="1357096"/>
                </a:lnTo>
                <a:lnTo>
                  <a:pt x="411060" y="1367409"/>
                </a:lnTo>
                <a:lnTo>
                  <a:pt x="360248" y="1370965"/>
                </a:lnTo>
                <a:lnTo>
                  <a:pt x="292468" y="1364589"/>
                </a:lnTo>
                <a:lnTo>
                  <a:pt x="229552" y="1346377"/>
                </a:lnTo>
                <a:lnTo>
                  <a:pt x="172669" y="1317599"/>
                </a:lnTo>
                <a:lnTo>
                  <a:pt x="123164" y="1279525"/>
                </a:lnTo>
                <a:lnTo>
                  <a:pt x="82384" y="1233436"/>
                </a:lnTo>
                <a:lnTo>
                  <a:pt x="51650" y="1180655"/>
                </a:lnTo>
                <a:lnTo>
                  <a:pt x="32258" y="1122400"/>
                </a:lnTo>
                <a:lnTo>
                  <a:pt x="25488" y="1059853"/>
                </a:lnTo>
                <a:lnTo>
                  <a:pt x="32258" y="997305"/>
                </a:lnTo>
                <a:lnTo>
                  <a:pt x="51650" y="939063"/>
                </a:lnTo>
                <a:lnTo>
                  <a:pt x="82384" y="886269"/>
                </a:lnTo>
                <a:lnTo>
                  <a:pt x="123164" y="840193"/>
                </a:lnTo>
                <a:lnTo>
                  <a:pt x="172669" y="802106"/>
                </a:lnTo>
                <a:lnTo>
                  <a:pt x="229552" y="773328"/>
                </a:lnTo>
                <a:lnTo>
                  <a:pt x="292468" y="755116"/>
                </a:lnTo>
                <a:lnTo>
                  <a:pt x="360235" y="748741"/>
                </a:lnTo>
                <a:lnTo>
                  <a:pt x="411911" y="752475"/>
                </a:lnTo>
                <a:lnTo>
                  <a:pt x="461594" y="763371"/>
                </a:lnTo>
                <a:lnTo>
                  <a:pt x="508393" y="780948"/>
                </a:lnTo>
                <a:lnTo>
                  <a:pt x="551599" y="804722"/>
                </a:lnTo>
                <a:lnTo>
                  <a:pt x="590473" y="834199"/>
                </a:lnTo>
                <a:lnTo>
                  <a:pt x="624306" y="868895"/>
                </a:lnTo>
                <a:lnTo>
                  <a:pt x="652373" y="908342"/>
                </a:lnTo>
                <a:lnTo>
                  <a:pt x="674446" y="952982"/>
                </a:lnTo>
                <a:lnTo>
                  <a:pt x="697217" y="941717"/>
                </a:lnTo>
                <a:close/>
              </a:path>
              <a:path w="5664834" h="1397000">
                <a:moveTo>
                  <a:pt x="2594660" y="24218"/>
                </a:moveTo>
                <a:lnTo>
                  <a:pt x="2586977" y="0"/>
                </a:lnTo>
                <a:lnTo>
                  <a:pt x="1622361" y="305854"/>
                </a:lnTo>
                <a:lnTo>
                  <a:pt x="1614030" y="279565"/>
                </a:lnTo>
                <a:lnTo>
                  <a:pt x="1549425" y="342303"/>
                </a:lnTo>
                <a:lnTo>
                  <a:pt x="1638363" y="356374"/>
                </a:lnTo>
                <a:lnTo>
                  <a:pt x="1630032" y="330073"/>
                </a:lnTo>
                <a:lnTo>
                  <a:pt x="2594660" y="24218"/>
                </a:lnTo>
                <a:close/>
              </a:path>
              <a:path w="5664834" h="1397000">
                <a:moveTo>
                  <a:pt x="4051325" y="342303"/>
                </a:moveTo>
                <a:lnTo>
                  <a:pt x="3987889" y="278371"/>
                </a:lnTo>
                <a:lnTo>
                  <a:pt x="3979075" y="304507"/>
                </a:lnTo>
                <a:lnTo>
                  <a:pt x="3077476" y="76"/>
                </a:lnTo>
                <a:lnTo>
                  <a:pt x="3069361" y="24142"/>
                </a:lnTo>
                <a:lnTo>
                  <a:pt x="3970947" y="328574"/>
                </a:lnTo>
                <a:lnTo>
                  <a:pt x="3962133" y="354711"/>
                </a:lnTo>
                <a:lnTo>
                  <a:pt x="4051325" y="342303"/>
                </a:lnTo>
                <a:close/>
              </a:path>
              <a:path w="5664834" h="1397000">
                <a:moveTo>
                  <a:pt x="5664238" y="1060272"/>
                </a:moveTo>
                <a:lnTo>
                  <a:pt x="5657685" y="992530"/>
                </a:lnTo>
                <a:lnTo>
                  <a:pt x="5638724" y="929347"/>
                </a:lnTo>
                <a:lnTo>
                  <a:pt x="5608650" y="872147"/>
                </a:lnTo>
                <a:lnTo>
                  <a:pt x="5568772" y="822274"/>
                </a:lnTo>
                <a:lnTo>
                  <a:pt x="5520398" y="781088"/>
                </a:lnTo>
                <a:lnTo>
                  <a:pt x="5464822" y="749947"/>
                </a:lnTo>
                <a:lnTo>
                  <a:pt x="5403354" y="730211"/>
                </a:lnTo>
                <a:lnTo>
                  <a:pt x="5338229" y="723353"/>
                </a:lnTo>
                <a:lnTo>
                  <a:pt x="5335905" y="723328"/>
                </a:lnTo>
                <a:lnTo>
                  <a:pt x="5287327" y="727202"/>
                </a:lnTo>
                <a:lnTo>
                  <a:pt x="5238737" y="738809"/>
                </a:lnTo>
                <a:lnTo>
                  <a:pt x="5192928" y="757631"/>
                </a:lnTo>
                <a:lnTo>
                  <a:pt x="5150599" y="783170"/>
                </a:lnTo>
                <a:lnTo>
                  <a:pt x="5112486" y="814908"/>
                </a:lnTo>
                <a:lnTo>
                  <a:pt x="5079250" y="852322"/>
                </a:lnTo>
                <a:lnTo>
                  <a:pt x="5051628" y="894905"/>
                </a:lnTo>
                <a:lnTo>
                  <a:pt x="5030317" y="942149"/>
                </a:lnTo>
                <a:lnTo>
                  <a:pt x="5053495" y="952550"/>
                </a:lnTo>
                <a:lnTo>
                  <a:pt x="5073497" y="907872"/>
                </a:lnTo>
                <a:lnTo>
                  <a:pt x="5098923" y="868426"/>
                </a:lnTo>
                <a:lnTo>
                  <a:pt x="5129517" y="833780"/>
                </a:lnTo>
                <a:lnTo>
                  <a:pt x="5164607" y="804392"/>
                </a:lnTo>
                <a:lnTo>
                  <a:pt x="5203545" y="780732"/>
                </a:lnTo>
                <a:lnTo>
                  <a:pt x="5245671" y="763270"/>
                </a:lnTo>
                <a:lnTo>
                  <a:pt x="5290337" y="752449"/>
                </a:lnTo>
                <a:lnTo>
                  <a:pt x="5336768" y="748753"/>
                </a:lnTo>
                <a:lnTo>
                  <a:pt x="5397703" y="755078"/>
                </a:lnTo>
                <a:lnTo>
                  <a:pt x="5454294" y="773163"/>
                </a:lnTo>
                <a:lnTo>
                  <a:pt x="5505539" y="801801"/>
                </a:lnTo>
                <a:lnTo>
                  <a:pt x="5550230" y="839749"/>
                </a:lnTo>
                <a:lnTo>
                  <a:pt x="5587123" y="885786"/>
                </a:lnTo>
                <a:lnTo>
                  <a:pt x="5614987" y="938644"/>
                </a:lnTo>
                <a:lnTo>
                  <a:pt x="5632615" y="997064"/>
                </a:lnTo>
                <a:lnTo>
                  <a:pt x="5638762" y="1059853"/>
                </a:lnTo>
                <a:lnTo>
                  <a:pt x="5632615" y="1122641"/>
                </a:lnTo>
                <a:lnTo>
                  <a:pt x="5614987" y="1181074"/>
                </a:lnTo>
                <a:lnTo>
                  <a:pt x="5587123" y="1233919"/>
                </a:lnTo>
                <a:lnTo>
                  <a:pt x="5550230" y="1279956"/>
                </a:lnTo>
                <a:lnTo>
                  <a:pt x="5505539" y="1317904"/>
                </a:lnTo>
                <a:lnTo>
                  <a:pt x="5454294" y="1346542"/>
                </a:lnTo>
                <a:lnTo>
                  <a:pt x="5397703" y="1364627"/>
                </a:lnTo>
                <a:lnTo>
                  <a:pt x="5336743" y="1370952"/>
                </a:lnTo>
                <a:lnTo>
                  <a:pt x="5291912" y="1367497"/>
                </a:lnTo>
                <a:lnTo>
                  <a:pt x="5248618" y="1357363"/>
                </a:lnTo>
                <a:lnTo>
                  <a:pt x="5207647" y="1340993"/>
                </a:lnTo>
                <a:lnTo>
                  <a:pt x="5169560" y="1318768"/>
                </a:lnTo>
                <a:lnTo>
                  <a:pt x="5134978" y="1291107"/>
                </a:lnTo>
                <a:lnTo>
                  <a:pt x="5104689" y="1258608"/>
                </a:lnTo>
                <a:lnTo>
                  <a:pt x="5097856" y="1247762"/>
                </a:lnTo>
                <a:lnTo>
                  <a:pt x="5121275" y="1234440"/>
                </a:lnTo>
                <a:lnTo>
                  <a:pt x="5046459" y="1184300"/>
                </a:lnTo>
                <a:lnTo>
                  <a:pt x="5051260" y="1274254"/>
                </a:lnTo>
                <a:lnTo>
                  <a:pt x="5075745" y="1260335"/>
                </a:lnTo>
                <a:lnTo>
                  <a:pt x="5084254" y="1273848"/>
                </a:lnTo>
                <a:lnTo>
                  <a:pt x="5117033" y="1309116"/>
                </a:lnTo>
                <a:lnTo>
                  <a:pt x="5154422" y="1339202"/>
                </a:lnTo>
                <a:lnTo>
                  <a:pt x="5195659" y="1363421"/>
                </a:lnTo>
                <a:lnTo>
                  <a:pt x="5240096" y="1381328"/>
                </a:lnTo>
                <a:lnTo>
                  <a:pt x="5287073" y="1392466"/>
                </a:lnTo>
                <a:lnTo>
                  <a:pt x="5336705" y="1396441"/>
                </a:lnTo>
                <a:lnTo>
                  <a:pt x="5402491" y="1389672"/>
                </a:lnTo>
                <a:lnTo>
                  <a:pt x="5464048" y="1370101"/>
                </a:lnTo>
                <a:lnTo>
                  <a:pt x="5519725" y="1339088"/>
                </a:lnTo>
                <a:lnTo>
                  <a:pt x="5568213" y="1298016"/>
                </a:lnTo>
                <a:lnTo>
                  <a:pt x="5608205" y="1248244"/>
                </a:lnTo>
                <a:lnTo>
                  <a:pt x="5638406" y="1191120"/>
                </a:lnTo>
                <a:lnTo>
                  <a:pt x="5657532" y="1128001"/>
                </a:lnTo>
                <a:lnTo>
                  <a:pt x="5664238" y="1060272"/>
                </a:lnTo>
                <a:close/>
              </a:path>
            </a:pathLst>
          </a:custGeom>
          <a:solidFill>
            <a:srgbClr val="000000"/>
          </a:solidFill>
        </p:spPr>
        <p:txBody>
          <a:bodyPr wrap="square" lIns="0" tIns="0" rIns="0" bIns="0" rtlCol="0"/>
          <a:lstStyle/>
          <a:p>
            <a:endParaRPr sz="1634"/>
          </a:p>
        </p:txBody>
      </p:sp>
      <p:graphicFrame>
        <p:nvGraphicFramePr>
          <p:cNvPr id="6" name="object 6"/>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457008">
                  <a:extLst>
                    <a:ext uri="{9D8B030D-6E8A-4147-A177-3AD203B41FA5}">
                      <a16:colId xmlns:a16="http://schemas.microsoft.com/office/drawing/2014/main" val="20000"/>
                    </a:ext>
                  </a:extLst>
                </a:gridCol>
                <a:gridCol w="70769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7" name="object 7"/>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452397">
                  <a:extLst>
                    <a:ext uri="{9D8B030D-6E8A-4147-A177-3AD203B41FA5}">
                      <a16:colId xmlns:a16="http://schemas.microsoft.com/office/drawing/2014/main" val="20000"/>
                    </a:ext>
                  </a:extLst>
                </a:gridCol>
                <a:gridCol w="711734">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8" name="object 8"/>
          <p:cNvSpPr txBox="1"/>
          <p:nvPr/>
        </p:nvSpPr>
        <p:spPr>
          <a:xfrm>
            <a:off x="4703385"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9" name="object 9"/>
          <p:cNvSpPr txBox="1"/>
          <p:nvPr/>
        </p:nvSpPr>
        <p:spPr>
          <a:xfrm>
            <a:off x="6311461"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0" name="object 10"/>
          <p:cNvSpPr txBox="1"/>
          <p:nvPr/>
        </p:nvSpPr>
        <p:spPr>
          <a:xfrm>
            <a:off x="5507422" y="210394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1" name="object 11"/>
          <p:cNvSpPr txBox="1"/>
          <p:nvPr/>
        </p:nvSpPr>
        <p:spPr>
          <a:xfrm>
            <a:off x="5507422" y="271969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4</a:t>
            </a:r>
            <a:endParaRPr sz="1543">
              <a:latin typeface="Arial"/>
              <a:cs typeface="Arial"/>
            </a:endParaRPr>
          </a:p>
        </p:txBody>
      </p:sp>
      <p:sp>
        <p:nvSpPr>
          <p:cNvPr id="12" name="object 12"/>
          <p:cNvSpPr txBox="1"/>
          <p:nvPr/>
        </p:nvSpPr>
        <p:spPr>
          <a:xfrm>
            <a:off x="2729836"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3" name="object 13"/>
          <p:cNvSpPr txBox="1"/>
          <p:nvPr/>
        </p:nvSpPr>
        <p:spPr>
          <a:xfrm>
            <a:off x="8285008"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6</a:t>
            </a:r>
            <a:endParaRPr sz="1543">
              <a:latin typeface="Arial"/>
              <a:cs typeface="Arial"/>
            </a:endParaRPr>
          </a:p>
        </p:txBody>
      </p:sp>
      <p:sp>
        <p:nvSpPr>
          <p:cNvPr id="14" name="object 14"/>
          <p:cNvSpPr txBox="1"/>
          <p:nvPr/>
        </p:nvSpPr>
        <p:spPr>
          <a:xfrm>
            <a:off x="4726757" y="3732381"/>
            <a:ext cx="1994007" cy="458556"/>
          </a:xfrm>
          <a:prstGeom prst="rect">
            <a:avLst/>
          </a:prstGeom>
        </p:spPr>
        <p:txBody>
          <a:bodyPr vert="horz" wrap="square" lIns="0" tIns="11526" rIns="0" bIns="0" rtlCol="0">
            <a:spAutoFit/>
          </a:bodyPr>
          <a:lstStyle/>
          <a:p>
            <a:pPr marL="11527">
              <a:spcBef>
                <a:spcPts val="91"/>
              </a:spcBef>
            </a:pPr>
            <a:r>
              <a:rPr sz="2904" b="1" spc="-23" dirty="0">
                <a:solidFill>
                  <a:srgbClr val="333399"/>
                </a:solidFill>
                <a:latin typeface="Courier New"/>
                <a:cs typeface="Courier New"/>
              </a:rPr>
              <a:t>GGCACTGAA</a:t>
            </a:r>
            <a:endParaRPr sz="2904">
              <a:latin typeface="Courier New"/>
              <a:cs typeface="Courier New"/>
            </a:endParaRPr>
          </a:p>
        </p:txBody>
      </p:sp>
      <p:sp>
        <p:nvSpPr>
          <p:cNvPr id="15" name="object 15"/>
          <p:cNvSpPr txBox="1"/>
          <p:nvPr/>
        </p:nvSpPr>
        <p:spPr>
          <a:xfrm>
            <a:off x="2291270" y="4487028"/>
            <a:ext cx="7855580" cy="2098397"/>
          </a:xfrm>
          <a:prstGeom prst="rect">
            <a:avLst/>
          </a:prstGeom>
        </p:spPr>
        <p:txBody>
          <a:bodyPr vert="horz" wrap="square" lIns="0" tIns="23052" rIns="0" bIns="0" rtlCol="0">
            <a:spAutoFit/>
          </a:bodyPr>
          <a:lstStyle/>
          <a:p>
            <a:pPr marL="11527" marR="374612">
              <a:lnSpc>
                <a:spcPts val="2269"/>
              </a:lnSpc>
              <a:spcBef>
                <a:spcPts val="182"/>
              </a:spcBef>
            </a:pPr>
            <a:r>
              <a:rPr lang="en-US" sz="1906" spc="23" smtClean="0">
                <a:latin typeface="Arial"/>
                <a:cs typeface="Arial"/>
              </a:rPr>
              <a:t>S</a:t>
            </a:r>
            <a:r>
              <a:rPr sz="1906" spc="23" smtClean="0">
                <a:latin typeface="Arial"/>
                <a:cs typeface="Arial"/>
              </a:rPr>
              <a:t>everal</a:t>
            </a:r>
            <a:r>
              <a:rPr sz="1906" spc="-136" smtClean="0">
                <a:latin typeface="Arial"/>
                <a:cs typeface="Arial"/>
              </a:rPr>
              <a:t> </a:t>
            </a:r>
            <a:r>
              <a:rPr sz="1906" spc="18" dirty="0">
                <a:latin typeface="Arial"/>
                <a:cs typeface="Arial"/>
              </a:rPr>
              <a:t>paths</a:t>
            </a:r>
            <a:r>
              <a:rPr sz="1906" spc="-27" dirty="0">
                <a:latin typeface="Arial"/>
                <a:cs typeface="Arial"/>
              </a:rPr>
              <a:t> </a:t>
            </a:r>
            <a:r>
              <a:rPr sz="1906" spc="14" dirty="0">
                <a:latin typeface="Arial"/>
                <a:cs typeface="Arial"/>
              </a:rPr>
              <a:t>through</a:t>
            </a:r>
            <a:r>
              <a:rPr sz="1906" spc="-132" dirty="0">
                <a:latin typeface="Arial"/>
                <a:cs typeface="Arial"/>
              </a:rPr>
              <a:t> </a:t>
            </a:r>
            <a:r>
              <a:rPr sz="1906" spc="9" dirty="0">
                <a:latin typeface="Arial"/>
                <a:cs typeface="Arial"/>
              </a:rPr>
              <a:t>the</a:t>
            </a:r>
            <a:r>
              <a:rPr sz="1906" spc="-45" dirty="0">
                <a:latin typeface="Arial"/>
                <a:cs typeface="Arial"/>
              </a:rPr>
              <a:t> </a:t>
            </a:r>
            <a:r>
              <a:rPr sz="1906" spc="18" dirty="0">
                <a:latin typeface="Arial"/>
                <a:cs typeface="Arial"/>
              </a:rPr>
              <a:t>hidden</a:t>
            </a:r>
            <a:r>
              <a:rPr sz="1906" spc="-136" dirty="0">
                <a:latin typeface="Arial"/>
                <a:cs typeface="Arial"/>
              </a:rPr>
              <a:t> </a:t>
            </a:r>
            <a:r>
              <a:rPr sz="1906" spc="18" dirty="0">
                <a:latin typeface="Arial"/>
                <a:cs typeface="Arial"/>
              </a:rPr>
              <a:t>states</a:t>
            </a:r>
            <a:r>
              <a:rPr sz="1906" spc="-113" dirty="0">
                <a:latin typeface="Arial"/>
                <a:cs typeface="Arial"/>
              </a:rPr>
              <a:t> </a:t>
            </a:r>
            <a:r>
              <a:rPr sz="1906" spc="-5" dirty="0">
                <a:latin typeface="Arial"/>
                <a:cs typeface="Arial"/>
              </a:rPr>
              <a:t>(H</a:t>
            </a:r>
            <a:r>
              <a:rPr sz="1906" spc="5" dirty="0">
                <a:latin typeface="Arial"/>
                <a:cs typeface="Arial"/>
              </a:rPr>
              <a:t> </a:t>
            </a:r>
            <a:r>
              <a:rPr sz="1906" spc="14" dirty="0">
                <a:latin typeface="Arial"/>
                <a:cs typeface="Arial"/>
              </a:rPr>
              <a:t>and</a:t>
            </a:r>
            <a:r>
              <a:rPr sz="1906" spc="-41" dirty="0">
                <a:latin typeface="Arial"/>
                <a:cs typeface="Arial"/>
              </a:rPr>
              <a:t> </a:t>
            </a:r>
            <a:r>
              <a:rPr sz="1906" spc="9" dirty="0">
                <a:latin typeface="Arial"/>
                <a:cs typeface="Arial"/>
              </a:rPr>
              <a:t>L</a:t>
            </a:r>
            <a:r>
              <a:rPr sz="1906" spc="9">
                <a:latin typeface="Arial"/>
                <a:cs typeface="Arial"/>
              </a:rPr>
              <a:t>)</a:t>
            </a:r>
            <a:r>
              <a:rPr sz="1906" spc="23">
                <a:latin typeface="Arial"/>
                <a:cs typeface="Arial"/>
              </a:rPr>
              <a:t> </a:t>
            </a:r>
            <a:r>
              <a:rPr sz="1906" spc="18" smtClean="0">
                <a:latin typeface="Arial"/>
                <a:cs typeface="Arial"/>
              </a:rPr>
              <a:t>lead </a:t>
            </a:r>
            <a:r>
              <a:rPr sz="1906" spc="5" smtClean="0">
                <a:latin typeface="Arial"/>
                <a:cs typeface="Arial"/>
              </a:rPr>
              <a:t>to</a:t>
            </a:r>
            <a:r>
              <a:rPr sz="1906" spc="-50" smtClean="0">
                <a:latin typeface="Arial"/>
                <a:cs typeface="Arial"/>
              </a:rPr>
              <a:t> </a:t>
            </a:r>
            <a:r>
              <a:rPr sz="1906" spc="9" dirty="0">
                <a:latin typeface="Arial"/>
                <a:cs typeface="Arial"/>
              </a:rPr>
              <a:t>the</a:t>
            </a:r>
            <a:r>
              <a:rPr sz="1906" spc="-45" dirty="0">
                <a:latin typeface="Arial"/>
                <a:cs typeface="Arial"/>
              </a:rPr>
              <a:t> </a:t>
            </a:r>
            <a:r>
              <a:rPr sz="1906" spc="23" dirty="0">
                <a:latin typeface="Arial"/>
                <a:cs typeface="Arial"/>
              </a:rPr>
              <a:t>given</a:t>
            </a:r>
            <a:r>
              <a:rPr sz="1906" spc="-45" dirty="0">
                <a:latin typeface="Arial"/>
                <a:cs typeface="Arial"/>
              </a:rPr>
              <a:t> </a:t>
            </a:r>
            <a:r>
              <a:rPr sz="1906" spc="23" dirty="0">
                <a:latin typeface="Arial"/>
                <a:cs typeface="Arial"/>
              </a:rPr>
              <a:t>sequence,</a:t>
            </a:r>
            <a:r>
              <a:rPr sz="1906" spc="-150" dirty="0">
                <a:latin typeface="Arial"/>
                <a:cs typeface="Arial"/>
              </a:rPr>
              <a:t> </a:t>
            </a:r>
            <a:r>
              <a:rPr sz="1906" spc="14">
                <a:latin typeface="Arial"/>
                <a:cs typeface="Arial"/>
              </a:rPr>
              <a:t>but</a:t>
            </a:r>
            <a:r>
              <a:rPr sz="1906" spc="-154">
                <a:latin typeface="Arial"/>
                <a:cs typeface="Arial"/>
              </a:rPr>
              <a:t> </a:t>
            </a:r>
            <a:r>
              <a:rPr sz="1906" spc="14" smtClean="0">
                <a:latin typeface="Arial"/>
                <a:cs typeface="Arial"/>
              </a:rPr>
              <a:t>not</a:t>
            </a:r>
            <a:r>
              <a:rPr sz="1906" spc="-59" smtClean="0">
                <a:latin typeface="Arial"/>
                <a:cs typeface="Arial"/>
              </a:rPr>
              <a:t> </a:t>
            </a:r>
            <a:r>
              <a:rPr lang="en-US" sz="1906" spc="-59" smtClean="0">
                <a:latin typeface="Arial"/>
                <a:cs typeface="Arial"/>
              </a:rPr>
              <a:t>with equal </a:t>
            </a:r>
            <a:r>
              <a:rPr sz="1906" spc="5" smtClean="0">
                <a:latin typeface="Arial"/>
                <a:cs typeface="Arial"/>
              </a:rPr>
              <a:t>probability</a:t>
            </a:r>
            <a:r>
              <a:rPr sz="1906" spc="5" dirty="0">
                <a:latin typeface="Arial"/>
                <a:cs typeface="Arial"/>
              </a:rPr>
              <a:t>.</a:t>
            </a:r>
            <a:endParaRPr sz="1906">
              <a:latin typeface="Arial"/>
              <a:cs typeface="Arial"/>
            </a:endParaRPr>
          </a:p>
          <a:p>
            <a:pPr marL="11527" marR="264534">
              <a:lnSpc>
                <a:spcPct val="101200"/>
              </a:lnSpc>
              <a:spcBef>
                <a:spcPts val="1062"/>
              </a:spcBef>
            </a:pPr>
            <a:r>
              <a:rPr sz="1906" spc="9" dirty="0">
                <a:latin typeface="Arial"/>
                <a:cs typeface="Arial"/>
              </a:rPr>
              <a:t>The </a:t>
            </a:r>
            <a:r>
              <a:rPr sz="1906" b="1" dirty="0">
                <a:latin typeface="Arial"/>
                <a:cs typeface="Arial"/>
              </a:rPr>
              <a:t>Viterbi </a:t>
            </a:r>
            <a:r>
              <a:rPr sz="1906" b="1" spc="5">
                <a:latin typeface="Arial"/>
                <a:cs typeface="Arial"/>
              </a:rPr>
              <a:t>algorithm </a:t>
            </a:r>
            <a:r>
              <a:rPr lang="en-US" sz="1906" b="1" spc="5" smtClean="0">
                <a:latin typeface="Arial"/>
                <a:cs typeface="Arial"/>
              </a:rPr>
              <a:t>=</a:t>
            </a:r>
            <a:r>
              <a:rPr sz="1906" spc="-5" smtClean="0">
                <a:latin typeface="Arial"/>
                <a:cs typeface="Arial"/>
              </a:rPr>
              <a:t> </a:t>
            </a:r>
            <a:r>
              <a:rPr sz="1906" spc="18" smtClean="0">
                <a:latin typeface="Arial"/>
                <a:cs typeface="Arial"/>
              </a:rPr>
              <a:t>dynamic </a:t>
            </a:r>
            <a:r>
              <a:rPr sz="1906" spc="5">
                <a:latin typeface="Arial"/>
                <a:cs typeface="Arial"/>
              </a:rPr>
              <a:t>programming </a:t>
            </a:r>
            <a:r>
              <a:rPr sz="1906" spc="14" smtClean="0">
                <a:latin typeface="Arial"/>
                <a:cs typeface="Arial"/>
              </a:rPr>
              <a:t>that </a:t>
            </a:r>
            <a:r>
              <a:rPr sz="1906" spc="9" smtClean="0">
                <a:latin typeface="Arial"/>
                <a:cs typeface="Arial"/>
              </a:rPr>
              <a:t>compute</a:t>
            </a:r>
            <a:r>
              <a:rPr lang="en-US" sz="1906" spc="9" smtClean="0">
                <a:latin typeface="Arial"/>
                <a:cs typeface="Arial"/>
              </a:rPr>
              <a:t>s</a:t>
            </a:r>
            <a:r>
              <a:rPr sz="1906" spc="9" smtClean="0">
                <a:latin typeface="Arial"/>
                <a:cs typeface="Arial"/>
              </a:rPr>
              <a:t> </a:t>
            </a:r>
            <a:r>
              <a:rPr sz="1906" spc="9" dirty="0">
                <a:latin typeface="Arial"/>
                <a:cs typeface="Arial"/>
              </a:rPr>
              <a:t>the </a:t>
            </a:r>
            <a:r>
              <a:rPr sz="1906" spc="5" dirty="0">
                <a:latin typeface="Arial"/>
                <a:cs typeface="Arial"/>
              </a:rPr>
              <a:t>most </a:t>
            </a:r>
            <a:r>
              <a:rPr sz="1906" spc="18" dirty="0">
                <a:latin typeface="Arial"/>
                <a:cs typeface="Arial"/>
              </a:rPr>
              <a:t>probable path</a:t>
            </a:r>
            <a:r>
              <a:rPr sz="1906" spc="18">
                <a:latin typeface="Arial"/>
                <a:cs typeface="Arial"/>
              </a:rPr>
              <a:t>. </a:t>
            </a:r>
            <a:r>
              <a:rPr lang="en-US" sz="1906" spc="5" smtClean="0">
                <a:latin typeface="Arial"/>
                <a:cs typeface="Arial"/>
              </a:rPr>
              <a:t>S</a:t>
            </a:r>
            <a:r>
              <a:rPr sz="1906" spc="14" smtClean="0">
                <a:latin typeface="Arial"/>
                <a:cs typeface="Arial"/>
              </a:rPr>
              <a:t>imilar </a:t>
            </a:r>
            <a:r>
              <a:rPr sz="1906" spc="5" smtClean="0">
                <a:latin typeface="Arial"/>
                <a:cs typeface="Arial"/>
              </a:rPr>
              <a:t>to </a:t>
            </a:r>
            <a:r>
              <a:rPr sz="1906" spc="9">
                <a:latin typeface="Arial"/>
                <a:cs typeface="Arial"/>
              </a:rPr>
              <a:t>the</a:t>
            </a:r>
            <a:r>
              <a:rPr sz="1906" spc="-45">
                <a:latin typeface="Arial"/>
                <a:cs typeface="Arial"/>
              </a:rPr>
              <a:t> </a:t>
            </a:r>
            <a:r>
              <a:rPr lang="en-US" sz="1906" spc="-14" smtClean="0">
                <a:latin typeface="Arial"/>
                <a:cs typeface="Arial"/>
              </a:rPr>
              <a:t>dynamic</a:t>
            </a:r>
            <a:r>
              <a:rPr sz="1906" spc="27" smtClean="0">
                <a:latin typeface="Arial"/>
                <a:cs typeface="Arial"/>
              </a:rPr>
              <a:t> </a:t>
            </a:r>
            <a:r>
              <a:rPr sz="1906" spc="5" dirty="0">
                <a:latin typeface="Arial"/>
                <a:cs typeface="Arial"/>
              </a:rPr>
              <a:t>programs</a:t>
            </a:r>
            <a:r>
              <a:rPr sz="1906" spc="-23" dirty="0">
                <a:latin typeface="Arial"/>
                <a:cs typeface="Arial"/>
              </a:rPr>
              <a:t> </a:t>
            </a:r>
            <a:r>
              <a:rPr sz="1906" spc="23" dirty="0">
                <a:latin typeface="Arial"/>
                <a:cs typeface="Arial"/>
              </a:rPr>
              <a:t>used</a:t>
            </a:r>
            <a:r>
              <a:rPr sz="1906" spc="-136" dirty="0">
                <a:latin typeface="Arial"/>
                <a:cs typeface="Arial"/>
              </a:rPr>
              <a:t> </a:t>
            </a:r>
            <a:r>
              <a:rPr sz="1906" spc="5" dirty="0">
                <a:latin typeface="Arial"/>
                <a:cs typeface="Arial"/>
              </a:rPr>
              <a:t>to</a:t>
            </a:r>
            <a:r>
              <a:rPr sz="1906" spc="54" dirty="0">
                <a:latin typeface="Arial"/>
                <a:cs typeface="Arial"/>
              </a:rPr>
              <a:t> </a:t>
            </a:r>
            <a:r>
              <a:rPr sz="1906" spc="18" dirty="0">
                <a:latin typeface="Arial"/>
                <a:cs typeface="Arial"/>
              </a:rPr>
              <a:t>align</a:t>
            </a:r>
            <a:r>
              <a:rPr sz="1906" spc="-136" dirty="0">
                <a:latin typeface="Arial"/>
                <a:cs typeface="Arial"/>
              </a:rPr>
              <a:t> </a:t>
            </a:r>
            <a:r>
              <a:rPr sz="1906" spc="-5" dirty="0">
                <a:latin typeface="Arial"/>
                <a:cs typeface="Arial"/>
              </a:rPr>
              <a:t>2</a:t>
            </a:r>
            <a:r>
              <a:rPr sz="1906" spc="50" dirty="0">
                <a:latin typeface="Arial"/>
                <a:cs typeface="Arial"/>
              </a:rPr>
              <a:t> </a:t>
            </a:r>
            <a:r>
              <a:rPr sz="1906" spc="23" dirty="0">
                <a:latin typeface="Arial"/>
                <a:cs typeface="Arial"/>
              </a:rPr>
              <a:t>sequences</a:t>
            </a:r>
            <a:r>
              <a:rPr sz="1906" spc="-113" dirty="0">
                <a:latin typeface="Arial"/>
                <a:cs typeface="Arial"/>
              </a:rPr>
              <a:t> </a:t>
            </a:r>
            <a:r>
              <a:rPr sz="1906" spc="9" dirty="0">
                <a:latin typeface="Arial"/>
                <a:cs typeface="Arial"/>
              </a:rPr>
              <a:t>(i.e.</a:t>
            </a:r>
            <a:r>
              <a:rPr sz="1906" spc="-145" dirty="0">
                <a:latin typeface="Arial"/>
                <a:cs typeface="Arial"/>
              </a:rPr>
              <a:t> </a:t>
            </a:r>
            <a:r>
              <a:rPr sz="1906" spc="-27" dirty="0">
                <a:latin typeface="Arial"/>
                <a:cs typeface="Arial"/>
              </a:rPr>
              <a:t>Needleman-­Wunsch)</a:t>
            </a:r>
            <a:endParaRPr sz="1906">
              <a:latin typeface="Arial"/>
              <a:cs typeface="Arial"/>
            </a:endParaRPr>
          </a:p>
          <a:p>
            <a:pPr marL="4543178">
              <a:spcBef>
                <a:spcPts val="1675"/>
              </a:spcBef>
            </a:pPr>
            <a:r>
              <a:rPr sz="1543" spc="-18" dirty="0">
                <a:solidFill>
                  <a:srgbClr val="333399"/>
                </a:solidFill>
                <a:latin typeface="Arial"/>
                <a:cs typeface="Arial"/>
              </a:rPr>
              <a:t>Source: </a:t>
            </a:r>
            <a:r>
              <a:rPr sz="1543" spc="-9" dirty="0">
                <a:solidFill>
                  <a:srgbClr val="333399"/>
                </a:solidFill>
                <a:latin typeface="Arial"/>
                <a:cs typeface="Arial"/>
              </a:rPr>
              <a:t>Borodovsky </a:t>
            </a:r>
            <a:r>
              <a:rPr sz="1543" spc="-5" dirty="0">
                <a:solidFill>
                  <a:srgbClr val="333399"/>
                </a:solidFill>
                <a:latin typeface="Arial"/>
                <a:cs typeface="Arial"/>
              </a:rPr>
              <a:t>&amp; Ekisheva,</a:t>
            </a:r>
            <a:r>
              <a:rPr sz="1543" spc="-9" dirty="0">
                <a:solidFill>
                  <a:srgbClr val="333399"/>
                </a:solidFill>
                <a:latin typeface="Arial"/>
                <a:cs typeface="Arial"/>
              </a:rPr>
              <a:t> </a:t>
            </a:r>
            <a:r>
              <a:rPr sz="1543" spc="-36" dirty="0">
                <a:solidFill>
                  <a:srgbClr val="333399"/>
                </a:solidFill>
                <a:latin typeface="Arial"/>
                <a:cs typeface="Arial"/>
              </a:rPr>
              <a:t>2006</a:t>
            </a:r>
            <a:endParaRPr sz="1543">
              <a:latin typeface="Arial"/>
              <a:cs typeface="Arial"/>
            </a:endParaRPr>
          </a:p>
        </p:txBody>
      </p:sp>
      <p:sp>
        <p:nvSpPr>
          <p:cNvPr id="16" name="object 16"/>
          <p:cNvSpPr/>
          <p:nvPr/>
        </p:nvSpPr>
        <p:spPr>
          <a:xfrm>
            <a:off x="1709184" y="144076"/>
            <a:ext cx="8759798" cy="6569849"/>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spTree>
    <p:extLst>
      <p:ext uri="{BB962C8B-B14F-4D97-AF65-F5344CB8AC3E}">
        <p14:creationId xmlns:p14="http://schemas.microsoft.com/office/powerpoint/2010/main" val="14547172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11627"/>
            <a:ext cx="7306940" cy="688747"/>
          </a:xfrm>
          <a:prstGeom prst="rect">
            <a:avLst/>
          </a:prstGeom>
        </p:spPr>
        <p:txBody>
          <a:bodyPr vert="horz" wrap="square" lIns="0" tIns="11526" rIns="0" bIns="0" rtlCol="0" anchor="ctr">
            <a:spAutoFit/>
          </a:bodyPr>
          <a:lstStyle/>
          <a:p>
            <a:pPr marL="11527">
              <a:lnSpc>
                <a:spcPct val="100000"/>
              </a:lnSpc>
              <a:spcBef>
                <a:spcPts val="91"/>
              </a:spcBef>
            </a:pPr>
            <a:r>
              <a:rPr dirty="0"/>
              <a:t>HMM : </a:t>
            </a:r>
            <a:r>
              <a:rPr spc="-23" dirty="0"/>
              <a:t>Viterbi </a:t>
            </a:r>
            <a:r>
              <a:rPr spc="-14"/>
              <a:t>algorithm </a:t>
            </a:r>
            <a:r>
              <a:rPr spc="-517" smtClean="0"/>
              <a:t>-</a:t>
            </a:r>
            <a:endParaRPr spc="-5" dirty="0"/>
          </a:p>
        </p:txBody>
      </p:sp>
      <p:sp>
        <p:nvSpPr>
          <p:cNvPr id="3" name="object 3"/>
          <p:cNvSpPr/>
          <p:nvPr/>
        </p:nvSpPr>
        <p:spPr>
          <a:xfrm>
            <a:off x="5138184" y="2372383"/>
            <a:ext cx="945136" cy="73190"/>
          </a:xfrm>
          <a:custGeom>
            <a:avLst/>
            <a:gdLst/>
            <a:ahLst/>
            <a:cxnLst/>
            <a:rect l="l" t="t" r="r" b="b"/>
            <a:pathLst>
              <a:path w="1041400" h="80644">
                <a:moveTo>
                  <a:pt x="960860" y="0"/>
                </a:moveTo>
                <a:lnTo>
                  <a:pt x="960860" y="27580"/>
                </a:lnTo>
                <a:lnTo>
                  <a:pt x="0" y="27579"/>
                </a:lnTo>
                <a:lnTo>
                  <a:pt x="0" y="52992"/>
                </a:lnTo>
                <a:lnTo>
                  <a:pt x="960860" y="52992"/>
                </a:lnTo>
                <a:lnTo>
                  <a:pt x="960860" y="80573"/>
                </a:lnTo>
                <a:lnTo>
                  <a:pt x="1041400" y="40286"/>
                </a:lnTo>
                <a:lnTo>
                  <a:pt x="960860" y="0"/>
                </a:lnTo>
                <a:close/>
              </a:path>
            </a:pathLst>
          </a:custGeom>
          <a:solidFill>
            <a:srgbClr val="000000"/>
          </a:solidFill>
        </p:spPr>
        <p:txBody>
          <a:bodyPr wrap="square" lIns="0" tIns="0" rIns="0" bIns="0" rtlCol="0"/>
          <a:lstStyle/>
          <a:p>
            <a:endParaRPr sz="1634"/>
          </a:p>
        </p:txBody>
      </p:sp>
      <p:sp>
        <p:nvSpPr>
          <p:cNvPr id="4" name="object 4"/>
          <p:cNvSpPr/>
          <p:nvPr/>
        </p:nvSpPr>
        <p:spPr>
          <a:xfrm>
            <a:off x="5138184" y="2591375"/>
            <a:ext cx="875980" cy="73190"/>
          </a:xfrm>
          <a:custGeom>
            <a:avLst/>
            <a:gdLst/>
            <a:ahLst/>
            <a:cxnLst/>
            <a:rect l="l" t="t" r="r" b="b"/>
            <a:pathLst>
              <a:path w="965200" h="80644">
                <a:moveTo>
                  <a:pt x="80538" y="0"/>
                </a:moveTo>
                <a:lnTo>
                  <a:pt x="0" y="40286"/>
                </a:lnTo>
                <a:lnTo>
                  <a:pt x="80538" y="80575"/>
                </a:lnTo>
                <a:lnTo>
                  <a:pt x="80538" y="52993"/>
                </a:lnTo>
                <a:lnTo>
                  <a:pt x="965200" y="52994"/>
                </a:lnTo>
                <a:lnTo>
                  <a:pt x="965200" y="27583"/>
                </a:lnTo>
                <a:lnTo>
                  <a:pt x="80538" y="27581"/>
                </a:lnTo>
                <a:lnTo>
                  <a:pt x="80538" y="0"/>
                </a:lnTo>
                <a:close/>
              </a:path>
            </a:pathLst>
          </a:custGeom>
          <a:solidFill>
            <a:srgbClr val="000000"/>
          </a:solidFill>
        </p:spPr>
        <p:txBody>
          <a:bodyPr wrap="square" lIns="0" tIns="0" rIns="0" bIns="0" rtlCol="0"/>
          <a:lstStyle/>
          <a:p>
            <a:endParaRPr sz="1634"/>
          </a:p>
        </p:txBody>
      </p:sp>
      <p:sp>
        <p:nvSpPr>
          <p:cNvPr id="5" name="object 5"/>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6" name="object 6"/>
          <p:cNvSpPr/>
          <p:nvPr/>
        </p:nvSpPr>
        <p:spPr>
          <a:xfrm>
            <a:off x="5860640" y="1660352"/>
            <a:ext cx="891539" cy="322153"/>
          </a:xfrm>
          <a:custGeom>
            <a:avLst/>
            <a:gdLst/>
            <a:ahLst/>
            <a:cxnLst/>
            <a:rect l="l" t="t" r="r" b="b"/>
            <a:pathLst>
              <a:path w="982345" h="354964">
                <a:moveTo>
                  <a:pt x="8122" y="0"/>
                </a:moveTo>
                <a:lnTo>
                  <a:pt x="0" y="24077"/>
                </a:lnTo>
                <a:lnTo>
                  <a:pt x="901590" y="328509"/>
                </a:lnTo>
                <a:lnTo>
                  <a:pt x="892773" y="354643"/>
                </a:lnTo>
                <a:lnTo>
                  <a:pt x="981961" y="342238"/>
                </a:lnTo>
                <a:lnTo>
                  <a:pt x="918530" y="278300"/>
                </a:lnTo>
                <a:lnTo>
                  <a:pt x="909713" y="304432"/>
                </a:lnTo>
                <a:lnTo>
                  <a:pt x="8122" y="0"/>
                </a:lnTo>
                <a:close/>
              </a:path>
            </a:pathLst>
          </a:custGeom>
          <a:solidFill>
            <a:srgbClr val="000000"/>
          </a:solidFill>
        </p:spPr>
        <p:txBody>
          <a:bodyPr wrap="square" lIns="0" tIns="0" rIns="0" bIns="0" rtlCol="0"/>
          <a:lstStyle/>
          <a:p>
            <a:endParaRPr sz="1634"/>
          </a:p>
        </p:txBody>
      </p:sp>
      <p:sp>
        <p:nvSpPr>
          <p:cNvPr id="7" name="object 7"/>
          <p:cNvSpPr/>
          <p:nvPr/>
        </p:nvSpPr>
        <p:spPr>
          <a:xfrm>
            <a:off x="4481200" y="1660284"/>
            <a:ext cx="949169" cy="323882"/>
          </a:xfrm>
          <a:custGeom>
            <a:avLst/>
            <a:gdLst/>
            <a:ahLst/>
            <a:cxnLst/>
            <a:rect l="l" t="t" r="r" b="b"/>
            <a:pathLst>
              <a:path w="1045845" h="356869">
                <a:moveTo>
                  <a:pt x="1037562" y="0"/>
                </a:moveTo>
                <a:lnTo>
                  <a:pt x="72938" y="305856"/>
                </a:lnTo>
                <a:lnTo>
                  <a:pt x="64608" y="279563"/>
                </a:lnTo>
                <a:lnTo>
                  <a:pt x="0" y="342311"/>
                </a:lnTo>
                <a:lnTo>
                  <a:pt x="88941" y="356373"/>
                </a:lnTo>
                <a:lnTo>
                  <a:pt x="80611" y="330080"/>
                </a:lnTo>
                <a:lnTo>
                  <a:pt x="1045236" y="24223"/>
                </a:lnTo>
                <a:lnTo>
                  <a:pt x="1037562" y="0"/>
                </a:lnTo>
                <a:close/>
              </a:path>
            </a:pathLst>
          </a:custGeom>
          <a:solidFill>
            <a:srgbClr val="000000"/>
          </a:solidFill>
        </p:spPr>
        <p:txBody>
          <a:bodyPr wrap="square" lIns="0" tIns="0" rIns="0" bIns="0" rtlCol="0"/>
          <a:lstStyle/>
          <a:p>
            <a:endParaRPr sz="1634"/>
          </a:p>
        </p:txBody>
      </p:sp>
      <p:sp>
        <p:nvSpPr>
          <p:cNvPr id="8" name="object 8"/>
          <p:cNvSpPr/>
          <p:nvPr/>
        </p:nvSpPr>
        <p:spPr>
          <a:xfrm>
            <a:off x="3074999" y="2316746"/>
            <a:ext cx="632780" cy="610881"/>
          </a:xfrm>
          <a:custGeom>
            <a:avLst/>
            <a:gdLst/>
            <a:ahLst/>
            <a:cxnLst/>
            <a:rect l="l" t="t" r="r" b="b"/>
            <a:pathLst>
              <a:path w="697230" h="673100">
                <a:moveTo>
                  <a:pt x="361011" y="0"/>
                </a:moveTo>
                <a:lnTo>
                  <a:pt x="287327" y="6830"/>
                </a:lnTo>
                <a:lnTo>
                  <a:pt x="219861" y="26435"/>
                </a:lnTo>
                <a:lnTo>
                  <a:pt x="158769" y="57434"/>
                </a:lnTo>
                <a:lnTo>
                  <a:pt x="105497" y="98507"/>
                </a:lnTo>
                <a:lnTo>
                  <a:pt x="61498" y="148347"/>
                </a:lnTo>
                <a:lnTo>
                  <a:pt x="28249" y="205633"/>
                </a:lnTo>
                <a:lnTo>
                  <a:pt x="7252" y="268999"/>
                </a:lnTo>
                <a:lnTo>
                  <a:pt x="0" y="336995"/>
                </a:lnTo>
                <a:lnTo>
                  <a:pt x="7447" y="404959"/>
                </a:lnTo>
                <a:lnTo>
                  <a:pt x="28610" y="468233"/>
                </a:lnTo>
                <a:lnTo>
                  <a:pt x="61989" y="525400"/>
                </a:lnTo>
                <a:lnTo>
                  <a:pt x="106088" y="575111"/>
                </a:lnTo>
                <a:lnTo>
                  <a:pt x="159440" y="616057"/>
                </a:lnTo>
                <a:lnTo>
                  <a:pt x="220597" y="646922"/>
                </a:lnTo>
                <a:lnTo>
                  <a:pt x="288110" y="666382"/>
                </a:lnTo>
                <a:lnTo>
                  <a:pt x="360982" y="673063"/>
                </a:lnTo>
                <a:lnTo>
                  <a:pt x="412828" y="669442"/>
                </a:lnTo>
                <a:lnTo>
                  <a:pt x="464441" y="658633"/>
                </a:lnTo>
                <a:lnTo>
                  <a:pt x="513327" y="641070"/>
                </a:lnTo>
                <a:lnTo>
                  <a:pt x="558775" y="617189"/>
                </a:lnTo>
                <a:lnTo>
                  <a:pt x="601480" y="586243"/>
                </a:lnTo>
                <a:lnTo>
                  <a:pt x="637627" y="551014"/>
                </a:lnTo>
                <a:lnTo>
                  <a:pt x="648346" y="535693"/>
                </a:lnTo>
                <a:lnTo>
                  <a:pt x="672317" y="550664"/>
                </a:lnTo>
                <a:lnTo>
                  <a:pt x="680807" y="460980"/>
                </a:lnTo>
                <a:lnTo>
                  <a:pt x="603998" y="507994"/>
                </a:lnTo>
                <a:lnTo>
                  <a:pt x="626770" y="522217"/>
                </a:lnTo>
                <a:lnTo>
                  <a:pt x="617969" y="534798"/>
                </a:lnTo>
                <a:lnTo>
                  <a:pt x="584428" y="567387"/>
                </a:lnTo>
                <a:lnTo>
                  <a:pt x="546912" y="594720"/>
                </a:lnTo>
                <a:lnTo>
                  <a:pt x="504686" y="617175"/>
                </a:lnTo>
                <a:lnTo>
                  <a:pt x="459179" y="633773"/>
                </a:lnTo>
                <a:lnTo>
                  <a:pt x="411060" y="644093"/>
                </a:lnTo>
                <a:lnTo>
                  <a:pt x="360250" y="647640"/>
                </a:lnTo>
                <a:lnTo>
                  <a:pt x="292472" y="641269"/>
                </a:lnTo>
                <a:lnTo>
                  <a:pt x="229558" y="623062"/>
                </a:lnTo>
                <a:lnTo>
                  <a:pt x="172676" y="594278"/>
                </a:lnTo>
                <a:lnTo>
                  <a:pt x="123174" y="556200"/>
                </a:lnTo>
                <a:lnTo>
                  <a:pt x="82393" y="510122"/>
                </a:lnTo>
                <a:lnTo>
                  <a:pt x="51658" y="457332"/>
                </a:lnTo>
                <a:lnTo>
                  <a:pt x="32263" y="399080"/>
                </a:lnTo>
                <a:lnTo>
                  <a:pt x="25499" y="336537"/>
                </a:lnTo>
                <a:lnTo>
                  <a:pt x="32263" y="273989"/>
                </a:lnTo>
                <a:lnTo>
                  <a:pt x="51658" y="215737"/>
                </a:lnTo>
                <a:lnTo>
                  <a:pt x="82393" y="162946"/>
                </a:lnTo>
                <a:lnTo>
                  <a:pt x="123174" y="116867"/>
                </a:lnTo>
                <a:lnTo>
                  <a:pt x="172676" y="78789"/>
                </a:lnTo>
                <a:lnTo>
                  <a:pt x="229558" y="50004"/>
                </a:lnTo>
                <a:lnTo>
                  <a:pt x="292472" y="31794"/>
                </a:lnTo>
                <a:lnTo>
                  <a:pt x="360236" y="25421"/>
                </a:lnTo>
                <a:lnTo>
                  <a:pt x="411920" y="29151"/>
                </a:lnTo>
                <a:lnTo>
                  <a:pt x="461594" y="40048"/>
                </a:lnTo>
                <a:lnTo>
                  <a:pt x="508400" y="57624"/>
                </a:lnTo>
                <a:lnTo>
                  <a:pt x="551606" y="81398"/>
                </a:lnTo>
                <a:lnTo>
                  <a:pt x="590483" y="110879"/>
                </a:lnTo>
                <a:lnTo>
                  <a:pt x="624312" y="145581"/>
                </a:lnTo>
                <a:lnTo>
                  <a:pt x="652382" y="185018"/>
                </a:lnTo>
                <a:lnTo>
                  <a:pt x="674457" y="229664"/>
                </a:lnTo>
                <a:lnTo>
                  <a:pt x="697224" y="218395"/>
                </a:lnTo>
                <a:lnTo>
                  <a:pt x="673661" y="171104"/>
                </a:lnTo>
                <a:lnTo>
                  <a:pt x="643181" y="128540"/>
                </a:lnTo>
                <a:lnTo>
                  <a:pt x="606585" y="91203"/>
                </a:lnTo>
                <a:lnTo>
                  <a:pt x="564659" y="59579"/>
                </a:lnTo>
                <a:lnTo>
                  <a:pt x="518182" y="34156"/>
                </a:lnTo>
                <a:lnTo>
                  <a:pt x="467925" y="15421"/>
                </a:lnTo>
                <a:lnTo>
                  <a:pt x="414661" y="3870"/>
                </a:lnTo>
                <a:lnTo>
                  <a:pt x="361011" y="0"/>
                </a:lnTo>
                <a:close/>
              </a:path>
            </a:pathLst>
          </a:custGeom>
          <a:solidFill>
            <a:srgbClr val="000000"/>
          </a:solidFill>
        </p:spPr>
        <p:txBody>
          <a:bodyPr wrap="square" lIns="0" tIns="0" rIns="0" bIns="0" rtlCol="0"/>
          <a:lstStyle/>
          <a:p>
            <a:endParaRPr sz="1634"/>
          </a:p>
        </p:txBody>
      </p:sp>
      <p:sp>
        <p:nvSpPr>
          <p:cNvPr id="9" name="object 9"/>
          <p:cNvSpPr/>
          <p:nvPr/>
        </p:nvSpPr>
        <p:spPr>
          <a:xfrm>
            <a:off x="7640333" y="2316753"/>
            <a:ext cx="575726" cy="611457"/>
          </a:xfrm>
          <a:custGeom>
            <a:avLst/>
            <a:gdLst/>
            <a:ahLst/>
            <a:cxnLst/>
            <a:rect l="l" t="t" r="r" b="b"/>
            <a:pathLst>
              <a:path w="634365" h="673735">
                <a:moveTo>
                  <a:pt x="307912" y="27"/>
                </a:moveTo>
                <a:lnTo>
                  <a:pt x="257006" y="3870"/>
                </a:lnTo>
                <a:lnTo>
                  <a:pt x="208422" y="15476"/>
                </a:lnTo>
                <a:lnTo>
                  <a:pt x="162610" y="34306"/>
                </a:lnTo>
                <a:lnTo>
                  <a:pt x="120289" y="59844"/>
                </a:lnTo>
                <a:lnTo>
                  <a:pt x="82166" y="91577"/>
                </a:lnTo>
                <a:lnTo>
                  <a:pt x="48940" y="128992"/>
                </a:lnTo>
                <a:lnTo>
                  <a:pt x="21316" y="171580"/>
                </a:lnTo>
                <a:lnTo>
                  <a:pt x="0" y="218827"/>
                </a:lnTo>
                <a:lnTo>
                  <a:pt x="23180" y="229217"/>
                </a:lnTo>
                <a:lnTo>
                  <a:pt x="43186" y="184542"/>
                </a:lnTo>
                <a:lnTo>
                  <a:pt x="68613" y="145097"/>
                </a:lnTo>
                <a:lnTo>
                  <a:pt x="99202" y="110450"/>
                </a:lnTo>
                <a:lnTo>
                  <a:pt x="134296" y="81065"/>
                </a:lnTo>
                <a:lnTo>
                  <a:pt x="173234" y="57409"/>
                </a:lnTo>
                <a:lnTo>
                  <a:pt x="215360" y="39941"/>
                </a:lnTo>
                <a:lnTo>
                  <a:pt x="260026" y="29122"/>
                </a:lnTo>
                <a:lnTo>
                  <a:pt x="306448" y="25424"/>
                </a:lnTo>
                <a:lnTo>
                  <a:pt x="367389" y="31751"/>
                </a:lnTo>
                <a:lnTo>
                  <a:pt x="423978" y="49837"/>
                </a:lnTo>
                <a:lnTo>
                  <a:pt x="475222" y="78470"/>
                </a:lnTo>
                <a:lnTo>
                  <a:pt x="519910" y="116425"/>
                </a:lnTo>
                <a:lnTo>
                  <a:pt x="556806" y="162459"/>
                </a:lnTo>
                <a:lnTo>
                  <a:pt x="584674" y="215311"/>
                </a:lnTo>
                <a:lnTo>
                  <a:pt x="602294" y="273738"/>
                </a:lnTo>
                <a:lnTo>
                  <a:pt x="608443" y="336529"/>
                </a:lnTo>
                <a:lnTo>
                  <a:pt x="602294" y="399317"/>
                </a:lnTo>
                <a:lnTo>
                  <a:pt x="584674" y="457741"/>
                </a:lnTo>
                <a:lnTo>
                  <a:pt x="556806" y="510593"/>
                </a:lnTo>
                <a:lnTo>
                  <a:pt x="519910" y="556627"/>
                </a:lnTo>
                <a:lnTo>
                  <a:pt x="475222" y="594582"/>
                </a:lnTo>
                <a:lnTo>
                  <a:pt x="423978" y="623214"/>
                </a:lnTo>
                <a:lnTo>
                  <a:pt x="367389" y="641297"/>
                </a:lnTo>
                <a:lnTo>
                  <a:pt x="306433" y="647623"/>
                </a:lnTo>
                <a:lnTo>
                  <a:pt x="261592" y="644166"/>
                </a:lnTo>
                <a:lnTo>
                  <a:pt x="218307" y="634041"/>
                </a:lnTo>
                <a:lnTo>
                  <a:pt x="177326" y="617665"/>
                </a:lnTo>
                <a:lnTo>
                  <a:pt x="139244" y="595442"/>
                </a:lnTo>
                <a:lnTo>
                  <a:pt x="104661" y="567777"/>
                </a:lnTo>
                <a:lnTo>
                  <a:pt x="74367" y="535275"/>
                </a:lnTo>
                <a:lnTo>
                  <a:pt x="67534" y="524432"/>
                </a:lnTo>
                <a:lnTo>
                  <a:pt x="90957" y="511112"/>
                </a:lnTo>
                <a:lnTo>
                  <a:pt x="16148" y="460973"/>
                </a:lnTo>
                <a:lnTo>
                  <a:pt x="20938" y="550929"/>
                </a:lnTo>
                <a:lnTo>
                  <a:pt x="45429" y="537002"/>
                </a:lnTo>
                <a:lnTo>
                  <a:pt x="53943" y="550514"/>
                </a:lnTo>
                <a:lnTo>
                  <a:pt x="86716" y="585786"/>
                </a:lnTo>
                <a:lnTo>
                  <a:pt x="124108" y="615871"/>
                </a:lnTo>
                <a:lnTo>
                  <a:pt x="165342" y="640090"/>
                </a:lnTo>
                <a:lnTo>
                  <a:pt x="209774" y="657994"/>
                </a:lnTo>
                <a:lnTo>
                  <a:pt x="256754" y="669132"/>
                </a:lnTo>
                <a:lnTo>
                  <a:pt x="306387" y="673107"/>
                </a:lnTo>
                <a:lnTo>
                  <a:pt x="372181" y="666348"/>
                </a:lnTo>
                <a:lnTo>
                  <a:pt x="433729" y="646774"/>
                </a:lnTo>
                <a:lnTo>
                  <a:pt x="489409" y="615762"/>
                </a:lnTo>
                <a:lnTo>
                  <a:pt x="537893" y="574686"/>
                </a:lnTo>
                <a:lnTo>
                  <a:pt x="577886" y="524913"/>
                </a:lnTo>
                <a:lnTo>
                  <a:pt x="608093" y="467791"/>
                </a:lnTo>
                <a:lnTo>
                  <a:pt x="627211" y="404672"/>
                </a:lnTo>
                <a:lnTo>
                  <a:pt x="633924" y="336944"/>
                </a:lnTo>
                <a:lnTo>
                  <a:pt x="627371" y="269198"/>
                </a:lnTo>
                <a:lnTo>
                  <a:pt x="608404" y="206018"/>
                </a:lnTo>
                <a:lnTo>
                  <a:pt x="578331" y="148816"/>
                </a:lnTo>
                <a:lnTo>
                  <a:pt x="538459" y="98948"/>
                </a:lnTo>
                <a:lnTo>
                  <a:pt x="490087" y="57762"/>
                </a:lnTo>
                <a:lnTo>
                  <a:pt x="434508" y="26615"/>
                </a:lnTo>
                <a:lnTo>
                  <a:pt x="373038" y="6880"/>
                </a:lnTo>
                <a:lnTo>
                  <a:pt x="307912" y="27"/>
                </a:lnTo>
                <a:close/>
              </a:path>
            </a:pathLst>
          </a:custGeom>
          <a:solidFill>
            <a:srgbClr val="000000"/>
          </a:solidFill>
        </p:spPr>
        <p:txBody>
          <a:bodyPr wrap="square" lIns="0" tIns="0" rIns="0" bIns="0" rtlCol="0"/>
          <a:lstStyle/>
          <a:p>
            <a:endParaRPr sz="1634"/>
          </a:p>
        </p:txBody>
      </p:sp>
      <p:graphicFrame>
        <p:nvGraphicFramePr>
          <p:cNvPr id="10" name="object 10"/>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457008">
                  <a:extLst>
                    <a:ext uri="{9D8B030D-6E8A-4147-A177-3AD203B41FA5}">
                      <a16:colId xmlns:a16="http://schemas.microsoft.com/office/drawing/2014/main" val="20000"/>
                    </a:ext>
                  </a:extLst>
                </a:gridCol>
                <a:gridCol w="70769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11" name="object 11"/>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452397">
                  <a:extLst>
                    <a:ext uri="{9D8B030D-6E8A-4147-A177-3AD203B41FA5}">
                      <a16:colId xmlns:a16="http://schemas.microsoft.com/office/drawing/2014/main" val="20000"/>
                    </a:ext>
                  </a:extLst>
                </a:gridCol>
                <a:gridCol w="711734">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12" name="object 12"/>
          <p:cNvSpPr txBox="1"/>
          <p:nvPr/>
        </p:nvSpPr>
        <p:spPr>
          <a:xfrm>
            <a:off x="4703385"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3" name="object 13"/>
          <p:cNvSpPr txBox="1"/>
          <p:nvPr/>
        </p:nvSpPr>
        <p:spPr>
          <a:xfrm>
            <a:off x="6311461"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4" name="object 14"/>
          <p:cNvSpPr txBox="1"/>
          <p:nvPr/>
        </p:nvSpPr>
        <p:spPr>
          <a:xfrm>
            <a:off x="5507422" y="210394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5" name="object 15"/>
          <p:cNvSpPr txBox="1"/>
          <p:nvPr/>
        </p:nvSpPr>
        <p:spPr>
          <a:xfrm>
            <a:off x="5507422" y="271969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4</a:t>
            </a:r>
            <a:endParaRPr sz="1543">
              <a:latin typeface="Arial"/>
              <a:cs typeface="Arial"/>
            </a:endParaRPr>
          </a:p>
        </p:txBody>
      </p:sp>
      <p:sp>
        <p:nvSpPr>
          <p:cNvPr id="16" name="object 16"/>
          <p:cNvSpPr txBox="1"/>
          <p:nvPr/>
        </p:nvSpPr>
        <p:spPr>
          <a:xfrm>
            <a:off x="2729836"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7" name="object 17"/>
          <p:cNvSpPr txBox="1"/>
          <p:nvPr/>
        </p:nvSpPr>
        <p:spPr>
          <a:xfrm>
            <a:off x="8285008"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6</a:t>
            </a:r>
            <a:endParaRPr sz="1543">
              <a:latin typeface="Arial"/>
              <a:cs typeface="Arial"/>
            </a:endParaRPr>
          </a:p>
        </p:txBody>
      </p:sp>
      <p:sp>
        <p:nvSpPr>
          <p:cNvPr id="18" name="object 18"/>
          <p:cNvSpPr txBox="1"/>
          <p:nvPr/>
        </p:nvSpPr>
        <p:spPr>
          <a:xfrm>
            <a:off x="4069196" y="3586065"/>
            <a:ext cx="3748272" cy="458556"/>
          </a:xfrm>
          <a:prstGeom prst="rect">
            <a:avLst/>
          </a:prstGeom>
        </p:spPr>
        <p:txBody>
          <a:bodyPr vert="horz" wrap="square" lIns="0" tIns="11526" rIns="0" bIns="0" rtlCol="0">
            <a:spAutoFit/>
          </a:bodyPr>
          <a:lstStyle/>
          <a:p>
            <a:pPr marL="11527">
              <a:spcBef>
                <a:spcPts val="91"/>
              </a:spcBef>
            </a:pPr>
            <a:r>
              <a:rPr sz="2904" b="1" dirty="0">
                <a:solidFill>
                  <a:srgbClr val="333399"/>
                </a:solidFill>
                <a:latin typeface="Courier New"/>
                <a:cs typeface="Courier New"/>
              </a:rPr>
              <a:t>G G C A C T G A</a:t>
            </a:r>
            <a:r>
              <a:rPr sz="2904" b="1" spc="-417" dirty="0">
                <a:solidFill>
                  <a:srgbClr val="333399"/>
                </a:solidFill>
                <a:latin typeface="Courier New"/>
                <a:cs typeface="Courier New"/>
              </a:rPr>
              <a:t> </a:t>
            </a:r>
            <a:r>
              <a:rPr sz="2904" b="1" dirty="0">
                <a:solidFill>
                  <a:srgbClr val="333399"/>
                </a:solidFill>
                <a:latin typeface="Courier New"/>
                <a:cs typeface="Courier New"/>
              </a:rPr>
              <a:t>A</a:t>
            </a:r>
            <a:endParaRPr sz="2904">
              <a:latin typeface="Courier New"/>
              <a:cs typeface="Courier New"/>
            </a:endParaRPr>
          </a:p>
        </p:txBody>
      </p:sp>
      <p:sp>
        <p:nvSpPr>
          <p:cNvPr id="19" name="object 19"/>
          <p:cNvSpPr txBox="1"/>
          <p:nvPr/>
        </p:nvSpPr>
        <p:spPr>
          <a:xfrm>
            <a:off x="8100913" y="1194899"/>
            <a:ext cx="2040111" cy="613182"/>
          </a:xfrm>
          <a:prstGeom prst="rect">
            <a:avLst/>
          </a:prstGeom>
        </p:spPr>
        <p:txBody>
          <a:bodyPr vert="horz" wrap="square" lIns="0" tIns="23052" rIns="0" bIns="0" rtlCol="0">
            <a:spAutoFit/>
          </a:bodyPr>
          <a:lstStyle/>
          <a:p>
            <a:pPr marL="507167" marR="4611" indent="-495640">
              <a:lnSpc>
                <a:spcPts val="2269"/>
              </a:lnSpc>
              <a:spcBef>
                <a:spcPts val="182"/>
              </a:spcBef>
            </a:pPr>
            <a:r>
              <a:rPr sz="1906" b="1" dirty="0">
                <a:latin typeface="Arial"/>
                <a:cs typeface="Arial"/>
              </a:rPr>
              <a:t>Viterbi</a:t>
            </a:r>
            <a:r>
              <a:rPr sz="1906" b="1" spc="-113" dirty="0">
                <a:latin typeface="Arial"/>
                <a:cs typeface="Arial"/>
              </a:rPr>
              <a:t> </a:t>
            </a:r>
            <a:r>
              <a:rPr sz="1906" b="1" spc="9" dirty="0">
                <a:latin typeface="Arial"/>
                <a:cs typeface="Arial"/>
              </a:rPr>
              <a:t>algorithm:  principle</a:t>
            </a:r>
            <a:endParaRPr sz="1906">
              <a:latin typeface="Arial"/>
              <a:cs typeface="Arial"/>
            </a:endParaRPr>
          </a:p>
        </p:txBody>
      </p:sp>
      <p:sp>
        <p:nvSpPr>
          <p:cNvPr id="20" name="object 20"/>
          <p:cNvSpPr/>
          <p:nvPr/>
        </p:nvSpPr>
        <p:spPr>
          <a:xfrm>
            <a:off x="5357179" y="3653758"/>
            <a:ext cx="288151" cy="357308"/>
          </a:xfrm>
          <a:custGeom>
            <a:avLst/>
            <a:gdLst/>
            <a:ahLst/>
            <a:cxnLst/>
            <a:rect l="l" t="t" r="r" b="b"/>
            <a:pathLst>
              <a:path w="317500" h="393700">
                <a:moveTo>
                  <a:pt x="0" y="0"/>
                </a:moveTo>
                <a:lnTo>
                  <a:pt x="317499" y="0"/>
                </a:lnTo>
                <a:lnTo>
                  <a:pt x="317499" y="393700"/>
                </a:lnTo>
                <a:lnTo>
                  <a:pt x="0" y="393700"/>
                </a:lnTo>
                <a:lnTo>
                  <a:pt x="0" y="0"/>
                </a:lnTo>
                <a:close/>
              </a:path>
            </a:pathLst>
          </a:custGeom>
          <a:ln w="25404">
            <a:solidFill>
              <a:srgbClr val="99070E"/>
            </a:solidFill>
          </a:ln>
        </p:spPr>
        <p:txBody>
          <a:bodyPr wrap="square" lIns="0" tIns="0" rIns="0" bIns="0" rtlCol="0"/>
          <a:lstStyle/>
          <a:p>
            <a:endParaRPr sz="1634"/>
          </a:p>
        </p:txBody>
      </p:sp>
      <p:pic>
        <p:nvPicPr>
          <p:cNvPr id="21" name="object 21"/>
          <p:cNvPicPr/>
          <p:nvPr/>
        </p:nvPicPr>
        <p:blipFill>
          <a:blip r:embed="rId2" cstate="print"/>
          <a:stretch>
            <a:fillRect/>
          </a:stretch>
        </p:blipFill>
        <p:spPr>
          <a:xfrm>
            <a:off x="4342887" y="4529738"/>
            <a:ext cx="3653758" cy="437989"/>
          </a:xfrm>
          <a:prstGeom prst="rect">
            <a:avLst/>
          </a:prstGeom>
        </p:spPr>
      </p:pic>
      <p:sp>
        <p:nvSpPr>
          <p:cNvPr id="22" name="object 22"/>
          <p:cNvSpPr txBox="1"/>
          <p:nvPr/>
        </p:nvSpPr>
        <p:spPr>
          <a:xfrm>
            <a:off x="2145081" y="4182864"/>
            <a:ext cx="6932919" cy="249076"/>
          </a:xfrm>
          <a:prstGeom prst="rect">
            <a:avLst/>
          </a:prstGeom>
        </p:spPr>
        <p:txBody>
          <a:bodyPr vert="horz" wrap="square" lIns="0" tIns="11526" rIns="0" bIns="0" rtlCol="0">
            <a:spAutoFit/>
          </a:bodyPr>
          <a:lstStyle/>
          <a:p>
            <a:pPr marL="11527">
              <a:spcBef>
                <a:spcPts val="91"/>
              </a:spcBef>
            </a:pPr>
            <a:r>
              <a:rPr sz="1543" spc="-32" dirty="0">
                <a:latin typeface="Arial"/>
                <a:cs typeface="Arial"/>
              </a:rPr>
              <a:t>The </a:t>
            </a:r>
            <a:r>
              <a:rPr sz="1543" spc="-14" dirty="0">
                <a:latin typeface="Arial"/>
                <a:cs typeface="Arial"/>
              </a:rPr>
              <a:t>probability </a:t>
            </a:r>
            <a:r>
              <a:rPr sz="1543" spc="-27" dirty="0">
                <a:latin typeface="Arial"/>
                <a:cs typeface="Arial"/>
              </a:rPr>
              <a:t>of </a:t>
            </a:r>
            <a:r>
              <a:rPr sz="1543" spc="-9" dirty="0">
                <a:latin typeface="Arial"/>
                <a:cs typeface="Arial"/>
              </a:rPr>
              <a:t>the most </a:t>
            </a:r>
            <a:r>
              <a:rPr sz="1543" spc="-27" dirty="0">
                <a:latin typeface="Arial"/>
                <a:cs typeface="Arial"/>
              </a:rPr>
              <a:t>probable </a:t>
            </a:r>
            <a:r>
              <a:rPr sz="1543" spc="-18" dirty="0">
                <a:latin typeface="Arial"/>
                <a:cs typeface="Arial"/>
              </a:rPr>
              <a:t>path </a:t>
            </a:r>
            <a:r>
              <a:rPr sz="1543" spc="-32" dirty="0">
                <a:latin typeface="Arial"/>
                <a:cs typeface="Arial"/>
              </a:rPr>
              <a:t>ending </a:t>
            </a:r>
            <a:r>
              <a:rPr sz="1543" spc="5" dirty="0">
                <a:latin typeface="Arial"/>
                <a:cs typeface="Arial"/>
              </a:rPr>
              <a:t>in state </a:t>
            </a:r>
            <a:r>
              <a:rPr sz="1543" b="1" spc="-5" dirty="0">
                <a:latin typeface="Arial"/>
                <a:cs typeface="Arial"/>
              </a:rPr>
              <a:t>k </a:t>
            </a:r>
            <a:r>
              <a:rPr sz="1543" dirty="0">
                <a:latin typeface="Arial"/>
                <a:cs typeface="Arial"/>
              </a:rPr>
              <a:t>with </a:t>
            </a:r>
            <a:r>
              <a:rPr sz="1543" spc="-9" dirty="0">
                <a:latin typeface="Arial"/>
                <a:cs typeface="Arial"/>
              </a:rPr>
              <a:t>observation </a:t>
            </a:r>
            <a:r>
              <a:rPr sz="1543" spc="5" dirty="0">
                <a:latin typeface="Arial"/>
                <a:cs typeface="Arial"/>
              </a:rPr>
              <a:t>"</a:t>
            </a:r>
            <a:r>
              <a:rPr sz="1543" spc="5" dirty="0">
                <a:solidFill>
                  <a:srgbClr val="333399"/>
                </a:solidFill>
                <a:latin typeface="Arial"/>
                <a:cs typeface="Arial"/>
              </a:rPr>
              <a:t>i</a:t>
            </a:r>
            <a:r>
              <a:rPr sz="1543" spc="5" dirty="0">
                <a:latin typeface="Arial"/>
                <a:cs typeface="Arial"/>
              </a:rPr>
              <a:t>"</a:t>
            </a:r>
            <a:r>
              <a:rPr sz="1543" spc="386" dirty="0">
                <a:latin typeface="Arial"/>
                <a:cs typeface="Arial"/>
              </a:rPr>
              <a:t> </a:t>
            </a:r>
            <a:r>
              <a:rPr sz="1543" spc="5" dirty="0">
                <a:latin typeface="Arial"/>
                <a:cs typeface="Arial"/>
              </a:rPr>
              <a:t>is</a:t>
            </a:r>
            <a:endParaRPr sz="1543">
              <a:latin typeface="Arial"/>
              <a:cs typeface="Arial"/>
            </a:endParaRPr>
          </a:p>
        </p:txBody>
      </p:sp>
      <p:sp>
        <p:nvSpPr>
          <p:cNvPr id="23" name="object 23"/>
          <p:cNvSpPr txBox="1"/>
          <p:nvPr/>
        </p:nvSpPr>
        <p:spPr>
          <a:xfrm>
            <a:off x="4557194" y="5353397"/>
            <a:ext cx="1135316" cy="961967"/>
          </a:xfrm>
          <a:prstGeom prst="rect">
            <a:avLst/>
          </a:prstGeom>
        </p:spPr>
        <p:txBody>
          <a:bodyPr vert="horz" wrap="square" lIns="0" tIns="12102" rIns="0" bIns="0" rtlCol="0">
            <a:spAutoFit/>
          </a:bodyPr>
          <a:lstStyle/>
          <a:p>
            <a:pPr marL="11527" marR="4611">
              <a:lnSpc>
                <a:spcPct val="99700"/>
              </a:lnSpc>
              <a:spcBef>
                <a:spcPts val="95"/>
              </a:spcBef>
            </a:pPr>
            <a:r>
              <a:rPr sz="1543" spc="-14" dirty="0">
                <a:latin typeface="Arial"/>
                <a:cs typeface="Arial"/>
              </a:rPr>
              <a:t>probability </a:t>
            </a:r>
            <a:r>
              <a:rPr sz="1543" spc="9" dirty="0">
                <a:latin typeface="Arial"/>
                <a:cs typeface="Arial"/>
              </a:rPr>
              <a:t>to  </a:t>
            </a:r>
            <a:r>
              <a:rPr sz="1543" spc="-5" dirty="0">
                <a:latin typeface="Arial"/>
                <a:cs typeface="Arial"/>
              </a:rPr>
              <a:t>observe  </a:t>
            </a:r>
            <a:r>
              <a:rPr sz="1543" spc="-27" dirty="0">
                <a:latin typeface="Arial"/>
                <a:cs typeface="Arial"/>
              </a:rPr>
              <a:t>element </a:t>
            </a:r>
            <a:r>
              <a:rPr sz="1543" i="1" spc="-5" dirty="0">
                <a:latin typeface="Arial"/>
                <a:cs typeface="Arial"/>
              </a:rPr>
              <a:t>i </a:t>
            </a:r>
            <a:r>
              <a:rPr sz="1543" spc="14" dirty="0">
                <a:latin typeface="Arial"/>
                <a:cs typeface="Arial"/>
              </a:rPr>
              <a:t>in  </a:t>
            </a:r>
            <a:r>
              <a:rPr sz="1543" spc="5" dirty="0">
                <a:latin typeface="Arial"/>
                <a:cs typeface="Arial"/>
              </a:rPr>
              <a:t>state</a:t>
            </a:r>
            <a:r>
              <a:rPr sz="1543" spc="-113" dirty="0">
                <a:latin typeface="Arial"/>
                <a:cs typeface="Arial"/>
              </a:rPr>
              <a:t> </a:t>
            </a:r>
            <a:r>
              <a:rPr sz="1543" i="1" spc="-5" dirty="0">
                <a:latin typeface="Arial"/>
                <a:cs typeface="Arial"/>
              </a:rPr>
              <a:t>l</a:t>
            </a:r>
            <a:endParaRPr sz="1543">
              <a:latin typeface="Arial"/>
              <a:cs typeface="Arial"/>
            </a:endParaRPr>
          </a:p>
        </p:txBody>
      </p:sp>
      <p:sp>
        <p:nvSpPr>
          <p:cNvPr id="24" name="object 24"/>
          <p:cNvSpPr txBox="1"/>
          <p:nvPr/>
        </p:nvSpPr>
        <p:spPr>
          <a:xfrm>
            <a:off x="6165271" y="5426557"/>
            <a:ext cx="2055095" cy="961967"/>
          </a:xfrm>
          <a:prstGeom prst="rect">
            <a:avLst/>
          </a:prstGeom>
        </p:spPr>
        <p:txBody>
          <a:bodyPr vert="horz" wrap="square" lIns="0" tIns="12102" rIns="0" bIns="0" rtlCol="0">
            <a:spAutoFit/>
          </a:bodyPr>
          <a:lstStyle/>
          <a:p>
            <a:pPr marL="11527" marR="4611">
              <a:lnSpc>
                <a:spcPct val="99700"/>
              </a:lnSpc>
              <a:spcBef>
                <a:spcPts val="95"/>
              </a:spcBef>
            </a:pPr>
            <a:r>
              <a:rPr sz="1543" spc="-14" dirty="0">
                <a:latin typeface="Arial"/>
                <a:cs typeface="Arial"/>
              </a:rPr>
              <a:t>probability </a:t>
            </a:r>
            <a:r>
              <a:rPr sz="1543" spc="-27" dirty="0">
                <a:latin typeface="Arial"/>
                <a:cs typeface="Arial"/>
              </a:rPr>
              <a:t>of </a:t>
            </a:r>
            <a:r>
              <a:rPr sz="1543" spc="-9" dirty="0">
                <a:latin typeface="Arial"/>
                <a:cs typeface="Arial"/>
              </a:rPr>
              <a:t>the most  </a:t>
            </a:r>
            <a:r>
              <a:rPr sz="1543" spc="-27" dirty="0">
                <a:latin typeface="Arial"/>
                <a:cs typeface="Arial"/>
              </a:rPr>
              <a:t>probable </a:t>
            </a:r>
            <a:r>
              <a:rPr sz="1543" spc="-18" dirty="0">
                <a:latin typeface="Arial"/>
                <a:cs typeface="Arial"/>
              </a:rPr>
              <a:t>path </a:t>
            </a:r>
            <a:r>
              <a:rPr sz="1543" spc="-32" dirty="0">
                <a:latin typeface="Arial"/>
                <a:cs typeface="Arial"/>
              </a:rPr>
              <a:t>ending </a:t>
            </a:r>
            <a:r>
              <a:rPr sz="1543" spc="-50" dirty="0">
                <a:latin typeface="Arial"/>
                <a:cs typeface="Arial"/>
              </a:rPr>
              <a:t>at  </a:t>
            </a:r>
            <a:r>
              <a:rPr sz="1543" spc="-9" dirty="0">
                <a:latin typeface="Arial"/>
                <a:cs typeface="Arial"/>
              </a:rPr>
              <a:t>position </a:t>
            </a:r>
            <a:r>
              <a:rPr sz="1543" spc="-113" dirty="0">
                <a:latin typeface="Arial"/>
                <a:cs typeface="Arial"/>
              </a:rPr>
              <a:t>x-­1 </a:t>
            </a:r>
            <a:r>
              <a:rPr sz="1543" spc="5" dirty="0">
                <a:latin typeface="Arial"/>
                <a:cs typeface="Arial"/>
              </a:rPr>
              <a:t>in state </a:t>
            </a:r>
            <a:r>
              <a:rPr sz="1543" i="1" spc="-5" dirty="0">
                <a:latin typeface="Arial"/>
                <a:cs typeface="Arial"/>
              </a:rPr>
              <a:t>k  </a:t>
            </a:r>
            <a:r>
              <a:rPr sz="1543" dirty="0">
                <a:latin typeface="Arial"/>
                <a:cs typeface="Arial"/>
              </a:rPr>
              <a:t>with </a:t>
            </a:r>
            <a:r>
              <a:rPr sz="1543" spc="-27" dirty="0">
                <a:latin typeface="Arial"/>
                <a:cs typeface="Arial"/>
              </a:rPr>
              <a:t>element</a:t>
            </a:r>
            <a:r>
              <a:rPr sz="1543" spc="27" dirty="0">
                <a:latin typeface="Arial"/>
                <a:cs typeface="Arial"/>
              </a:rPr>
              <a:t> </a:t>
            </a:r>
            <a:r>
              <a:rPr sz="1543" i="1" spc="-5" dirty="0">
                <a:latin typeface="Arial"/>
                <a:cs typeface="Arial"/>
              </a:rPr>
              <a:t>j</a:t>
            </a:r>
            <a:endParaRPr sz="1543">
              <a:latin typeface="Arial"/>
              <a:cs typeface="Arial"/>
            </a:endParaRPr>
          </a:p>
        </p:txBody>
      </p:sp>
      <p:grpSp>
        <p:nvGrpSpPr>
          <p:cNvPr id="25" name="object 25"/>
          <p:cNvGrpSpPr/>
          <p:nvPr/>
        </p:nvGrpSpPr>
        <p:grpSpPr>
          <a:xfrm>
            <a:off x="4988345" y="4887044"/>
            <a:ext cx="4034118" cy="449516"/>
            <a:chOff x="4126228" y="5384798"/>
            <a:chExt cx="4445000" cy="495300"/>
          </a:xfrm>
        </p:grpSpPr>
        <p:sp>
          <p:nvSpPr>
            <p:cNvPr id="26" name="object 26"/>
            <p:cNvSpPr/>
            <p:nvPr/>
          </p:nvSpPr>
          <p:spPr>
            <a:xfrm>
              <a:off x="4132580" y="5480049"/>
              <a:ext cx="647700" cy="393700"/>
            </a:xfrm>
            <a:custGeom>
              <a:avLst/>
              <a:gdLst/>
              <a:ahLst/>
              <a:cxnLst/>
              <a:rect l="l" t="t" r="r" b="b"/>
              <a:pathLst>
                <a:path w="647700" h="393700">
                  <a:moveTo>
                    <a:pt x="647699" y="0"/>
                  </a:moveTo>
                  <a:lnTo>
                    <a:pt x="0" y="393700"/>
                  </a:lnTo>
                </a:path>
              </a:pathLst>
            </a:custGeom>
            <a:ln w="12704">
              <a:solidFill>
                <a:srgbClr val="000000"/>
              </a:solidFill>
            </a:ln>
          </p:spPr>
          <p:txBody>
            <a:bodyPr wrap="square" lIns="0" tIns="0" rIns="0" bIns="0" rtlCol="0"/>
            <a:lstStyle/>
            <a:p>
              <a:endParaRPr sz="1634"/>
            </a:p>
          </p:txBody>
        </p:sp>
        <p:sp>
          <p:nvSpPr>
            <p:cNvPr id="27" name="object 27"/>
            <p:cNvSpPr/>
            <p:nvPr/>
          </p:nvSpPr>
          <p:spPr>
            <a:xfrm>
              <a:off x="6151880" y="5391149"/>
              <a:ext cx="482600" cy="482600"/>
            </a:xfrm>
            <a:custGeom>
              <a:avLst/>
              <a:gdLst/>
              <a:ahLst/>
              <a:cxnLst/>
              <a:rect l="l" t="t" r="r" b="b"/>
              <a:pathLst>
                <a:path w="482600" h="482600">
                  <a:moveTo>
                    <a:pt x="0" y="0"/>
                  </a:moveTo>
                  <a:lnTo>
                    <a:pt x="482600" y="482599"/>
                  </a:lnTo>
                </a:path>
              </a:pathLst>
            </a:custGeom>
            <a:ln w="12703">
              <a:solidFill>
                <a:srgbClr val="000000"/>
              </a:solidFill>
            </a:ln>
          </p:spPr>
          <p:txBody>
            <a:bodyPr wrap="square" lIns="0" tIns="0" rIns="0" bIns="0" rtlCol="0"/>
            <a:lstStyle/>
            <a:p>
              <a:endParaRPr sz="1634"/>
            </a:p>
          </p:txBody>
        </p:sp>
        <p:sp>
          <p:nvSpPr>
            <p:cNvPr id="28" name="object 28"/>
            <p:cNvSpPr/>
            <p:nvPr/>
          </p:nvSpPr>
          <p:spPr>
            <a:xfrm>
              <a:off x="6951979" y="5480049"/>
              <a:ext cx="1612900" cy="241300"/>
            </a:xfrm>
            <a:custGeom>
              <a:avLst/>
              <a:gdLst/>
              <a:ahLst/>
              <a:cxnLst/>
              <a:rect l="l" t="t" r="r" b="b"/>
              <a:pathLst>
                <a:path w="1612900" h="241300">
                  <a:moveTo>
                    <a:pt x="0" y="0"/>
                  </a:moveTo>
                  <a:lnTo>
                    <a:pt x="1612899" y="241300"/>
                  </a:lnTo>
                </a:path>
              </a:pathLst>
            </a:custGeom>
            <a:ln w="12705">
              <a:solidFill>
                <a:srgbClr val="000000"/>
              </a:solidFill>
            </a:ln>
          </p:spPr>
          <p:txBody>
            <a:bodyPr wrap="square" lIns="0" tIns="0" rIns="0" bIns="0" rtlCol="0"/>
            <a:lstStyle/>
            <a:p>
              <a:endParaRPr sz="1634"/>
            </a:p>
          </p:txBody>
        </p:sp>
      </p:grpSp>
      <p:sp>
        <p:nvSpPr>
          <p:cNvPr id="29" name="object 29"/>
          <p:cNvSpPr txBox="1"/>
          <p:nvPr/>
        </p:nvSpPr>
        <p:spPr>
          <a:xfrm>
            <a:off x="8723575" y="5438750"/>
            <a:ext cx="1441333" cy="722785"/>
          </a:xfrm>
          <a:prstGeom prst="rect">
            <a:avLst/>
          </a:prstGeom>
        </p:spPr>
        <p:txBody>
          <a:bodyPr vert="horz" wrap="square" lIns="0" tIns="10373" rIns="0" bIns="0" rtlCol="0">
            <a:spAutoFit/>
          </a:bodyPr>
          <a:lstStyle/>
          <a:p>
            <a:pPr marL="11527" marR="4611">
              <a:lnSpc>
                <a:spcPct val="100499"/>
              </a:lnSpc>
              <a:spcBef>
                <a:spcPts val="82"/>
              </a:spcBef>
            </a:pPr>
            <a:r>
              <a:rPr sz="1543" spc="-14" dirty="0">
                <a:latin typeface="Arial"/>
                <a:cs typeface="Arial"/>
              </a:rPr>
              <a:t>probability </a:t>
            </a:r>
            <a:r>
              <a:rPr sz="1543" spc="-27" dirty="0">
                <a:latin typeface="Arial"/>
                <a:cs typeface="Arial"/>
              </a:rPr>
              <a:t>of the  </a:t>
            </a:r>
            <a:r>
              <a:rPr sz="1543" dirty="0">
                <a:latin typeface="Arial"/>
                <a:cs typeface="Arial"/>
              </a:rPr>
              <a:t>transition from  </a:t>
            </a:r>
            <a:r>
              <a:rPr sz="1543" spc="5" dirty="0">
                <a:latin typeface="Arial"/>
                <a:cs typeface="Arial"/>
              </a:rPr>
              <a:t>state </a:t>
            </a:r>
            <a:r>
              <a:rPr sz="1543" i="1" spc="-5" dirty="0">
                <a:latin typeface="Arial"/>
                <a:cs typeface="Arial"/>
              </a:rPr>
              <a:t>l </a:t>
            </a:r>
            <a:r>
              <a:rPr sz="1543" spc="9" dirty="0">
                <a:latin typeface="Arial"/>
                <a:cs typeface="Arial"/>
              </a:rPr>
              <a:t>to </a:t>
            </a:r>
            <a:r>
              <a:rPr sz="1543" spc="5" dirty="0">
                <a:latin typeface="Arial"/>
                <a:cs typeface="Arial"/>
              </a:rPr>
              <a:t>state</a:t>
            </a:r>
            <a:r>
              <a:rPr sz="1543" spc="-231" dirty="0">
                <a:latin typeface="Arial"/>
                <a:cs typeface="Arial"/>
              </a:rPr>
              <a:t> </a:t>
            </a:r>
            <a:r>
              <a:rPr sz="1543" i="1" spc="-5" dirty="0">
                <a:latin typeface="Arial"/>
                <a:cs typeface="Arial"/>
              </a:rPr>
              <a:t>k</a:t>
            </a:r>
            <a:endParaRPr sz="1543">
              <a:latin typeface="Arial"/>
              <a:cs typeface="Arial"/>
            </a:endParaRPr>
          </a:p>
        </p:txBody>
      </p:sp>
      <p:grpSp>
        <p:nvGrpSpPr>
          <p:cNvPr id="30" name="object 30"/>
          <p:cNvGrpSpPr/>
          <p:nvPr/>
        </p:nvGrpSpPr>
        <p:grpSpPr>
          <a:xfrm>
            <a:off x="1703421" y="138313"/>
            <a:ext cx="8771324" cy="6581375"/>
            <a:chOff x="506729" y="152400"/>
            <a:chExt cx="9664700" cy="7251700"/>
          </a:xfrm>
        </p:grpSpPr>
        <p:sp>
          <p:nvSpPr>
            <p:cNvPr id="31" name="object 31"/>
            <p:cNvSpPr/>
            <p:nvPr/>
          </p:nvSpPr>
          <p:spPr>
            <a:xfrm>
              <a:off x="4214913" y="3778358"/>
              <a:ext cx="489584" cy="192405"/>
            </a:xfrm>
            <a:custGeom>
              <a:avLst/>
              <a:gdLst/>
              <a:ahLst/>
              <a:cxnLst/>
              <a:rect l="l" t="t" r="r" b="b"/>
              <a:pathLst>
                <a:path w="489585" h="192404">
                  <a:moveTo>
                    <a:pt x="203130" y="0"/>
                  </a:moveTo>
                  <a:lnTo>
                    <a:pt x="137370" y="5104"/>
                  </a:lnTo>
                  <a:lnTo>
                    <a:pt x="83905" y="21104"/>
                  </a:lnTo>
                  <a:lnTo>
                    <a:pt x="49429" y="49349"/>
                  </a:lnTo>
                  <a:lnTo>
                    <a:pt x="25858" y="90135"/>
                  </a:lnTo>
                  <a:lnTo>
                    <a:pt x="10683" y="138610"/>
                  </a:lnTo>
                  <a:lnTo>
                    <a:pt x="0" y="189000"/>
                  </a:lnTo>
                  <a:lnTo>
                    <a:pt x="13130" y="191785"/>
                  </a:lnTo>
                  <a:lnTo>
                    <a:pt x="23813" y="141396"/>
                  </a:lnTo>
                  <a:lnTo>
                    <a:pt x="37895" y="96121"/>
                  </a:lnTo>
                  <a:lnTo>
                    <a:pt x="58922" y="58924"/>
                  </a:lnTo>
                  <a:lnTo>
                    <a:pt x="90431" y="32976"/>
                  </a:lnTo>
                  <a:lnTo>
                    <a:pt x="138915" y="18453"/>
                  </a:lnTo>
                  <a:lnTo>
                    <a:pt x="202632" y="13430"/>
                  </a:lnTo>
                  <a:lnTo>
                    <a:pt x="269351" y="18493"/>
                  </a:lnTo>
                  <a:lnTo>
                    <a:pt x="325527" y="33263"/>
                  </a:lnTo>
                  <a:lnTo>
                    <a:pt x="371060" y="59940"/>
                  </a:lnTo>
                  <a:lnTo>
                    <a:pt x="411300" y="97977"/>
                  </a:lnTo>
                  <a:lnTo>
                    <a:pt x="435973" y="129465"/>
                  </a:lnTo>
                  <a:lnTo>
                    <a:pt x="409229" y="148921"/>
                  </a:lnTo>
                  <a:lnTo>
                    <a:pt x="489165" y="190392"/>
                  </a:lnTo>
                  <a:lnTo>
                    <a:pt x="474365" y="101532"/>
                  </a:lnTo>
                  <a:lnTo>
                    <a:pt x="446836" y="121561"/>
                  </a:lnTo>
                  <a:lnTo>
                    <a:pt x="421554" y="89298"/>
                  </a:lnTo>
                  <a:lnTo>
                    <a:pt x="379723" y="49653"/>
                  </a:lnTo>
                  <a:lnTo>
                    <a:pt x="331690" y="21311"/>
                  </a:lnTo>
                  <a:lnTo>
                    <a:pt x="302237" y="11598"/>
                  </a:lnTo>
                  <a:lnTo>
                    <a:pt x="270367" y="5102"/>
                  </a:lnTo>
                  <a:lnTo>
                    <a:pt x="203130" y="0"/>
                  </a:lnTo>
                  <a:close/>
                </a:path>
              </a:pathLst>
            </a:custGeom>
            <a:solidFill>
              <a:srgbClr val="99070E"/>
            </a:solidFill>
          </p:spPr>
          <p:txBody>
            <a:bodyPr wrap="square" lIns="0" tIns="0" rIns="0" bIns="0" rtlCol="0"/>
            <a:lstStyle/>
            <a:p>
              <a:endParaRPr sz="1634"/>
            </a:p>
          </p:txBody>
        </p:sp>
        <p:sp>
          <p:nvSpPr>
            <p:cNvPr id="32" name="object 32"/>
            <p:cNvSpPr/>
            <p:nvPr/>
          </p:nvSpPr>
          <p:spPr>
            <a:xfrm>
              <a:off x="513079" y="158750"/>
              <a:ext cx="9652000" cy="7239000"/>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grpSp>
    </p:spTree>
    <p:extLst>
      <p:ext uri="{BB962C8B-B14F-4D97-AF65-F5344CB8AC3E}">
        <p14:creationId xmlns:p14="http://schemas.microsoft.com/office/powerpoint/2010/main" val="283087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insert Verilog/ModelSim demo here</a:t>
            </a:r>
            <a:endParaRPr lang="en-US"/>
          </a:p>
        </p:txBody>
      </p:sp>
      <p:sp>
        <p:nvSpPr>
          <p:cNvPr id="3" name="Content Placeholder 2"/>
          <p:cNvSpPr>
            <a:spLocks noGrp="1"/>
          </p:cNvSpPr>
          <p:nvPr>
            <p:ph idx="1"/>
          </p:nvPr>
        </p:nvSpPr>
        <p:spPr/>
        <p:txBody>
          <a:bodyPr/>
          <a:lstStyle/>
          <a:p>
            <a:r>
              <a:rPr lang="en-US" smtClean="0"/>
              <a:t>Note 2:1 rate change</a:t>
            </a:r>
          </a:p>
          <a:p>
            <a:r>
              <a:rPr lang="en-US" smtClean="0"/>
              <a:t>Suitable for QPSK, for example</a:t>
            </a:r>
          </a:p>
          <a:p>
            <a:endParaRPr lang="en-US"/>
          </a:p>
          <a:p>
            <a:r>
              <a:rPr lang="en-US" smtClean="0"/>
              <a:t>Show 2 versions of ModelSim:</a:t>
            </a:r>
          </a:p>
          <a:p>
            <a:pPr lvl="1"/>
            <a:r>
              <a:rPr lang="en-US" smtClean="0"/>
              <a:t>one bit in, two bits out at CLK rate</a:t>
            </a:r>
          </a:p>
          <a:p>
            <a:pPr lvl="1"/>
            <a:r>
              <a:rPr lang="en-US" smtClean="0"/>
              <a:t>one bit out at CLK rate, one bit in every 2 clocks</a:t>
            </a:r>
          </a:p>
          <a:p>
            <a:pPr lvl="1"/>
            <a:r>
              <a:rPr lang="en-US" smtClean="0"/>
              <a:t>both produce the same result</a:t>
            </a:r>
          </a:p>
          <a:p>
            <a:endParaRPr lang="en-US"/>
          </a:p>
          <a:p>
            <a:r>
              <a:rPr lang="en-US" smtClean="0"/>
              <a:t>Now let's decode</a:t>
            </a:r>
          </a:p>
          <a:p>
            <a:endParaRPr lang="en-US"/>
          </a:p>
        </p:txBody>
      </p:sp>
    </p:spTree>
    <p:extLst>
      <p:ext uri="{BB962C8B-B14F-4D97-AF65-F5344CB8AC3E}">
        <p14:creationId xmlns:p14="http://schemas.microsoft.com/office/powerpoint/2010/main" val="39857350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11627"/>
            <a:ext cx="7306940" cy="688747"/>
          </a:xfrm>
          <a:prstGeom prst="rect">
            <a:avLst/>
          </a:prstGeom>
        </p:spPr>
        <p:txBody>
          <a:bodyPr vert="horz" wrap="square" lIns="0" tIns="11526" rIns="0" bIns="0" rtlCol="0" anchor="ctr">
            <a:spAutoFit/>
          </a:bodyPr>
          <a:lstStyle/>
          <a:p>
            <a:pPr marL="11527">
              <a:lnSpc>
                <a:spcPct val="100000"/>
              </a:lnSpc>
              <a:spcBef>
                <a:spcPts val="91"/>
              </a:spcBef>
            </a:pPr>
            <a:r>
              <a:rPr dirty="0"/>
              <a:t>HMM : </a:t>
            </a:r>
            <a:r>
              <a:rPr spc="-23" dirty="0"/>
              <a:t>Viterbi </a:t>
            </a:r>
            <a:r>
              <a:rPr spc="-14"/>
              <a:t>algorithm </a:t>
            </a:r>
            <a:r>
              <a:rPr spc="-517" smtClean="0"/>
              <a:t>-</a:t>
            </a:r>
            <a:endParaRPr spc="-5" dirty="0"/>
          </a:p>
        </p:txBody>
      </p:sp>
      <p:sp>
        <p:nvSpPr>
          <p:cNvPr id="3" name="object 3"/>
          <p:cNvSpPr/>
          <p:nvPr/>
        </p:nvSpPr>
        <p:spPr>
          <a:xfrm>
            <a:off x="5138184" y="2372383"/>
            <a:ext cx="945136" cy="73190"/>
          </a:xfrm>
          <a:custGeom>
            <a:avLst/>
            <a:gdLst/>
            <a:ahLst/>
            <a:cxnLst/>
            <a:rect l="l" t="t" r="r" b="b"/>
            <a:pathLst>
              <a:path w="1041400" h="80644">
                <a:moveTo>
                  <a:pt x="960860" y="0"/>
                </a:moveTo>
                <a:lnTo>
                  <a:pt x="960860" y="27580"/>
                </a:lnTo>
                <a:lnTo>
                  <a:pt x="0" y="27579"/>
                </a:lnTo>
                <a:lnTo>
                  <a:pt x="0" y="52992"/>
                </a:lnTo>
                <a:lnTo>
                  <a:pt x="960860" y="52992"/>
                </a:lnTo>
                <a:lnTo>
                  <a:pt x="960860" y="80573"/>
                </a:lnTo>
                <a:lnTo>
                  <a:pt x="1041400" y="40286"/>
                </a:lnTo>
                <a:lnTo>
                  <a:pt x="960860" y="0"/>
                </a:lnTo>
                <a:close/>
              </a:path>
            </a:pathLst>
          </a:custGeom>
          <a:solidFill>
            <a:srgbClr val="000000"/>
          </a:solidFill>
        </p:spPr>
        <p:txBody>
          <a:bodyPr wrap="square" lIns="0" tIns="0" rIns="0" bIns="0" rtlCol="0"/>
          <a:lstStyle/>
          <a:p>
            <a:endParaRPr sz="1634"/>
          </a:p>
        </p:txBody>
      </p:sp>
      <p:sp>
        <p:nvSpPr>
          <p:cNvPr id="4" name="object 4"/>
          <p:cNvSpPr/>
          <p:nvPr/>
        </p:nvSpPr>
        <p:spPr>
          <a:xfrm>
            <a:off x="5138184" y="2591375"/>
            <a:ext cx="875980" cy="73190"/>
          </a:xfrm>
          <a:custGeom>
            <a:avLst/>
            <a:gdLst/>
            <a:ahLst/>
            <a:cxnLst/>
            <a:rect l="l" t="t" r="r" b="b"/>
            <a:pathLst>
              <a:path w="965200" h="80644">
                <a:moveTo>
                  <a:pt x="80538" y="0"/>
                </a:moveTo>
                <a:lnTo>
                  <a:pt x="0" y="40286"/>
                </a:lnTo>
                <a:lnTo>
                  <a:pt x="80538" y="80575"/>
                </a:lnTo>
                <a:lnTo>
                  <a:pt x="80538" y="52993"/>
                </a:lnTo>
                <a:lnTo>
                  <a:pt x="965200" y="52994"/>
                </a:lnTo>
                <a:lnTo>
                  <a:pt x="965200" y="27583"/>
                </a:lnTo>
                <a:lnTo>
                  <a:pt x="80538" y="27581"/>
                </a:lnTo>
                <a:lnTo>
                  <a:pt x="80538" y="0"/>
                </a:lnTo>
                <a:close/>
              </a:path>
            </a:pathLst>
          </a:custGeom>
          <a:solidFill>
            <a:srgbClr val="000000"/>
          </a:solidFill>
        </p:spPr>
        <p:txBody>
          <a:bodyPr wrap="square" lIns="0" tIns="0" rIns="0" bIns="0" rtlCol="0"/>
          <a:lstStyle/>
          <a:p>
            <a:endParaRPr sz="1634"/>
          </a:p>
        </p:txBody>
      </p:sp>
      <p:sp>
        <p:nvSpPr>
          <p:cNvPr id="5" name="object 5"/>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6" name="object 6"/>
          <p:cNvSpPr/>
          <p:nvPr/>
        </p:nvSpPr>
        <p:spPr>
          <a:xfrm>
            <a:off x="5860640" y="1660352"/>
            <a:ext cx="891539" cy="322153"/>
          </a:xfrm>
          <a:custGeom>
            <a:avLst/>
            <a:gdLst/>
            <a:ahLst/>
            <a:cxnLst/>
            <a:rect l="l" t="t" r="r" b="b"/>
            <a:pathLst>
              <a:path w="982345" h="354964">
                <a:moveTo>
                  <a:pt x="8122" y="0"/>
                </a:moveTo>
                <a:lnTo>
                  <a:pt x="0" y="24077"/>
                </a:lnTo>
                <a:lnTo>
                  <a:pt x="901590" y="328509"/>
                </a:lnTo>
                <a:lnTo>
                  <a:pt x="892773" y="354643"/>
                </a:lnTo>
                <a:lnTo>
                  <a:pt x="981961" y="342238"/>
                </a:lnTo>
                <a:lnTo>
                  <a:pt x="918530" y="278300"/>
                </a:lnTo>
                <a:lnTo>
                  <a:pt x="909713" y="304432"/>
                </a:lnTo>
                <a:lnTo>
                  <a:pt x="8122" y="0"/>
                </a:lnTo>
                <a:close/>
              </a:path>
            </a:pathLst>
          </a:custGeom>
          <a:solidFill>
            <a:srgbClr val="000000"/>
          </a:solidFill>
        </p:spPr>
        <p:txBody>
          <a:bodyPr wrap="square" lIns="0" tIns="0" rIns="0" bIns="0" rtlCol="0"/>
          <a:lstStyle/>
          <a:p>
            <a:endParaRPr sz="1634"/>
          </a:p>
        </p:txBody>
      </p:sp>
      <p:sp>
        <p:nvSpPr>
          <p:cNvPr id="7" name="object 7"/>
          <p:cNvSpPr/>
          <p:nvPr/>
        </p:nvSpPr>
        <p:spPr>
          <a:xfrm>
            <a:off x="4481200" y="1660284"/>
            <a:ext cx="949169" cy="323882"/>
          </a:xfrm>
          <a:custGeom>
            <a:avLst/>
            <a:gdLst/>
            <a:ahLst/>
            <a:cxnLst/>
            <a:rect l="l" t="t" r="r" b="b"/>
            <a:pathLst>
              <a:path w="1045845" h="356869">
                <a:moveTo>
                  <a:pt x="1037562" y="0"/>
                </a:moveTo>
                <a:lnTo>
                  <a:pt x="72938" y="305856"/>
                </a:lnTo>
                <a:lnTo>
                  <a:pt x="64608" y="279563"/>
                </a:lnTo>
                <a:lnTo>
                  <a:pt x="0" y="342311"/>
                </a:lnTo>
                <a:lnTo>
                  <a:pt x="88941" y="356373"/>
                </a:lnTo>
                <a:lnTo>
                  <a:pt x="80611" y="330080"/>
                </a:lnTo>
                <a:lnTo>
                  <a:pt x="1045236" y="24223"/>
                </a:lnTo>
                <a:lnTo>
                  <a:pt x="1037562" y="0"/>
                </a:lnTo>
                <a:close/>
              </a:path>
            </a:pathLst>
          </a:custGeom>
          <a:solidFill>
            <a:srgbClr val="000000"/>
          </a:solidFill>
        </p:spPr>
        <p:txBody>
          <a:bodyPr wrap="square" lIns="0" tIns="0" rIns="0" bIns="0" rtlCol="0"/>
          <a:lstStyle/>
          <a:p>
            <a:endParaRPr sz="1634"/>
          </a:p>
        </p:txBody>
      </p:sp>
      <p:sp>
        <p:nvSpPr>
          <p:cNvPr id="8" name="object 8"/>
          <p:cNvSpPr/>
          <p:nvPr/>
        </p:nvSpPr>
        <p:spPr>
          <a:xfrm>
            <a:off x="3074999" y="2316746"/>
            <a:ext cx="632780" cy="610881"/>
          </a:xfrm>
          <a:custGeom>
            <a:avLst/>
            <a:gdLst/>
            <a:ahLst/>
            <a:cxnLst/>
            <a:rect l="l" t="t" r="r" b="b"/>
            <a:pathLst>
              <a:path w="697230" h="673100">
                <a:moveTo>
                  <a:pt x="361011" y="0"/>
                </a:moveTo>
                <a:lnTo>
                  <a:pt x="287327" y="6830"/>
                </a:lnTo>
                <a:lnTo>
                  <a:pt x="219861" y="26435"/>
                </a:lnTo>
                <a:lnTo>
                  <a:pt x="158769" y="57434"/>
                </a:lnTo>
                <a:lnTo>
                  <a:pt x="105497" y="98507"/>
                </a:lnTo>
                <a:lnTo>
                  <a:pt x="61498" y="148347"/>
                </a:lnTo>
                <a:lnTo>
                  <a:pt x="28249" y="205633"/>
                </a:lnTo>
                <a:lnTo>
                  <a:pt x="7252" y="268999"/>
                </a:lnTo>
                <a:lnTo>
                  <a:pt x="0" y="336995"/>
                </a:lnTo>
                <a:lnTo>
                  <a:pt x="7447" y="404959"/>
                </a:lnTo>
                <a:lnTo>
                  <a:pt x="28610" y="468233"/>
                </a:lnTo>
                <a:lnTo>
                  <a:pt x="61989" y="525400"/>
                </a:lnTo>
                <a:lnTo>
                  <a:pt x="106088" y="575111"/>
                </a:lnTo>
                <a:lnTo>
                  <a:pt x="159440" y="616057"/>
                </a:lnTo>
                <a:lnTo>
                  <a:pt x="220597" y="646922"/>
                </a:lnTo>
                <a:lnTo>
                  <a:pt x="288110" y="666382"/>
                </a:lnTo>
                <a:lnTo>
                  <a:pt x="360982" y="673063"/>
                </a:lnTo>
                <a:lnTo>
                  <a:pt x="412828" y="669442"/>
                </a:lnTo>
                <a:lnTo>
                  <a:pt x="464441" y="658633"/>
                </a:lnTo>
                <a:lnTo>
                  <a:pt x="513327" y="641070"/>
                </a:lnTo>
                <a:lnTo>
                  <a:pt x="558775" y="617189"/>
                </a:lnTo>
                <a:lnTo>
                  <a:pt x="601480" y="586243"/>
                </a:lnTo>
                <a:lnTo>
                  <a:pt x="637627" y="551014"/>
                </a:lnTo>
                <a:lnTo>
                  <a:pt x="648346" y="535693"/>
                </a:lnTo>
                <a:lnTo>
                  <a:pt x="672317" y="550664"/>
                </a:lnTo>
                <a:lnTo>
                  <a:pt x="680807" y="460980"/>
                </a:lnTo>
                <a:lnTo>
                  <a:pt x="603998" y="507994"/>
                </a:lnTo>
                <a:lnTo>
                  <a:pt x="626770" y="522217"/>
                </a:lnTo>
                <a:lnTo>
                  <a:pt x="617969" y="534798"/>
                </a:lnTo>
                <a:lnTo>
                  <a:pt x="584428" y="567387"/>
                </a:lnTo>
                <a:lnTo>
                  <a:pt x="546912" y="594720"/>
                </a:lnTo>
                <a:lnTo>
                  <a:pt x="504686" y="617175"/>
                </a:lnTo>
                <a:lnTo>
                  <a:pt x="459179" y="633773"/>
                </a:lnTo>
                <a:lnTo>
                  <a:pt x="411060" y="644093"/>
                </a:lnTo>
                <a:lnTo>
                  <a:pt x="360250" y="647640"/>
                </a:lnTo>
                <a:lnTo>
                  <a:pt x="292472" y="641269"/>
                </a:lnTo>
                <a:lnTo>
                  <a:pt x="229558" y="623062"/>
                </a:lnTo>
                <a:lnTo>
                  <a:pt x="172676" y="594278"/>
                </a:lnTo>
                <a:lnTo>
                  <a:pt x="123174" y="556200"/>
                </a:lnTo>
                <a:lnTo>
                  <a:pt x="82393" y="510122"/>
                </a:lnTo>
                <a:lnTo>
                  <a:pt x="51658" y="457332"/>
                </a:lnTo>
                <a:lnTo>
                  <a:pt x="32263" y="399080"/>
                </a:lnTo>
                <a:lnTo>
                  <a:pt x="25499" y="336537"/>
                </a:lnTo>
                <a:lnTo>
                  <a:pt x="32263" y="273989"/>
                </a:lnTo>
                <a:lnTo>
                  <a:pt x="51658" y="215737"/>
                </a:lnTo>
                <a:lnTo>
                  <a:pt x="82393" y="162946"/>
                </a:lnTo>
                <a:lnTo>
                  <a:pt x="123174" y="116867"/>
                </a:lnTo>
                <a:lnTo>
                  <a:pt x="172676" y="78789"/>
                </a:lnTo>
                <a:lnTo>
                  <a:pt x="229558" y="50004"/>
                </a:lnTo>
                <a:lnTo>
                  <a:pt x="292472" y="31794"/>
                </a:lnTo>
                <a:lnTo>
                  <a:pt x="360236" y="25421"/>
                </a:lnTo>
                <a:lnTo>
                  <a:pt x="411920" y="29151"/>
                </a:lnTo>
                <a:lnTo>
                  <a:pt x="461594" y="40048"/>
                </a:lnTo>
                <a:lnTo>
                  <a:pt x="508400" y="57624"/>
                </a:lnTo>
                <a:lnTo>
                  <a:pt x="551606" y="81398"/>
                </a:lnTo>
                <a:lnTo>
                  <a:pt x="590483" y="110879"/>
                </a:lnTo>
                <a:lnTo>
                  <a:pt x="624312" y="145581"/>
                </a:lnTo>
                <a:lnTo>
                  <a:pt x="652382" y="185018"/>
                </a:lnTo>
                <a:lnTo>
                  <a:pt x="674457" y="229664"/>
                </a:lnTo>
                <a:lnTo>
                  <a:pt x="697224" y="218395"/>
                </a:lnTo>
                <a:lnTo>
                  <a:pt x="673661" y="171104"/>
                </a:lnTo>
                <a:lnTo>
                  <a:pt x="643181" y="128540"/>
                </a:lnTo>
                <a:lnTo>
                  <a:pt x="606585" y="91203"/>
                </a:lnTo>
                <a:lnTo>
                  <a:pt x="564659" y="59579"/>
                </a:lnTo>
                <a:lnTo>
                  <a:pt x="518182" y="34156"/>
                </a:lnTo>
                <a:lnTo>
                  <a:pt x="467925" y="15421"/>
                </a:lnTo>
                <a:lnTo>
                  <a:pt x="414661" y="3870"/>
                </a:lnTo>
                <a:lnTo>
                  <a:pt x="361011" y="0"/>
                </a:lnTo>
                <a:close/>
              </a:path>
            </a:pathLst>
          </a:custGeom>
          <a:solidFill>
            <a:srgbClr val="000000"/>
          </a:solidFill>
        </p:spPr>
        <p:txBody>
          <a:bodyPr wrap="square" lIns="0" tIns="0" rIns="0" bIns="0" rtlCol="0"/>
          <a:lstStyle/>
          <a:p>
            <a:endParaRPr sz="1634"/>
          </a:p>
        </p:txBody>
      </p:sp>
      <p:sp>
        <p:nvSpPr>
          <p:cNvPr id="9" name="object 9"/>
          <p:cNvSpPr/>
          <p:nvPr/>
        </p:nvSpPr>
        <p:spPr>
          <a:xfrm>
            <a:off x="7640333" y="2316753"/>
            <a:ext cx="575726" cy="611457"/>
          </a:xfrm>
          <a:custGeom>
            <a:avLst/>
            <a:gdLst/>
            <a:ahLst/>
            <a:cxnLst/>
            <a:rect l="l" t="t" r="r" b="b"/>
            <a:pathLst>
              <a:path w="634365" h="673735">
                <a:moveTo>
                  <a:pt x="307912" y="27"/>
                </a:moveTo>
                <a:lnTo>
                  <a:pt x="257006" y="3870"/>
                </a:lnTo>
                <a:lnTo>
                  <a:pt x="208422" y="15476"/>
                </a:lnTo>
                <a:lnTo>
                  <a:pt x="162610" y="34306"/>
                </a:lnTo>
                <a:lnTo>
                  <a:pt x="120289" y="59844"/>
                </a:lnTo>
                <a:lnTo>
                  <a:pt x="82166" y="91577"/>
                </a:lnTo>
                <a:lnTo>
                  <a:pt x="48940" y="128992"/>
                </a:lnTo>
                <a:lnTo>
                  <a:pt x="21316" y="171580"/>
                </a:lnTo>
                <a:lnTo>
                  <a:pt x="0" y="218827"/>
                </a:lnTo>
                <a:lnTo>
                  <a:pt x="23180" y="229217"/>
                </a:lnTo>
                <a:lnTo>
                  <a:pt x="43186" y="184542"/>
                </a:lnTo>
                <a:lnTo>
                  <a:pt x="68613" y="145097"/>
                </a:lnTo>
                <a:lnTo>
                  <a:pt x="99202" y="110450"/>
                </a:lnTo>
                <a:lnTo>
                  <a:pt x="134296" y="81065"/>
                </a:lnTo>
                <a:lnTo>
                  <a:pt x="173234" y="57409"/>
                </a:lnTo>
                <a:lnTo>
                  <a:pt x="215360" y="39941"/>
                </a:lnTo>
                <a:lnTo>
                  <a:pt x="260026" y="29122"/>
                </a:lnTo>
                <a:lnTo>
                  <a:pt x="306448" y="25424"/>
                </a:lnTo>
                <a:lnTo>
                  <a:pt x="367389" y="31751"/>
                </a:lnTo>
                <a:lnTo>
                  <a:pt x="423978" y="49837"/>
                </a:lnTo>
                <a:lnTo>
                  <a:pt x="475222" y="78470"/>
                </a:lnTo>
                <a:lnTo>
                  <a:pt x="519910" y="116425"/>
                </a:lnTo>
                <a:lnTo>
                  <a:pt x="556806" y="162459"/>
                </a:lnTo>
                <a:lnTo>
                  <a:pt x="584674" y="215311"/>
                </a:lnTo>
                <a:lnTo>
                  <a:pt x="602294" y="273738"/>
                </a:lnTo>
                <a:lnTo>
                  <a:pt x="608443" y="336529"/>
                </a:lnTo>
                <a:lnTo>
                  <a:pt x="602294" y="399317"/>
                </a:lnTo>
                <a:lnTo>
                  <a:pt x="584674" y="457741"/>
                </a:lnTo>
                <a:lnTo>
                  <a:pt x="556806" y="510593"/>
                </a:lnTo>
                <a:lnTo>
                  <a:pt x="519910" y="556627"/>
                </a:lnTo>
                <a:lnTo>
                  <a:pt x="475222" y="594582"/>
                </a:lnTo>
                <a:lnTo>
                  <a:pt x="423978" y="623214"/>
                </a:lnTo>
                <a:lnTo>
                  <a:pt x="367389" y="641297"/>
                </a:lnTo>
                <a:lnTo>
                  <a:pt x="306433" y="647623"/>
                </a:lnTo>
                <a:lnTo>
                  <a:pt x="261592" y="644166"/>
                </a:lnTo>
                <a:lnTo>
                  <a:pt x="218307" y="634041"/>
                </a:lnTo>
                <a:lnTo>
                  <a:pt x="177326" y="617665"/>
                </a:lnTo>
                <a:lnTo>
                  <a:pt x="139244" y="595442"/>
                </a:lnTo>
                <a:lnTo>
                  <a:pt x="104661" y="567777"/>
                </a:lnTo>
                <a:lnTo>
                  <a:pt x="74367" y="535275"/>
                </a:lnTo>
                <a:lnTo>
                  <a:pt x="67534" y="524432"/>
                </a:lnTo>
                <a:lnTo>
                  <a:pt x="90957" y="511112"/>
                </a:lnTo>
                <a:lnTo>
                  <a:pt x="16148" y="460973"/>
                </a:lnTo>
                <a:lnTo>
                  <a:pt x="20938" y="550929"/>
                </a:lnTo>
                <a:lnTo>
                  <a:pt x="45429" y="537002"/>
                </a:lnTo>
                <a:lnTo>
                  <a:pt x="53943" y="550514"/>
                </a:lnTo>
                <a:lnTo>
                  <a:pt x="86716" y="585786"/>
                </a:lnTo>
                <a:lnTo>
                  <a:pt x="124108" y="615871"/>
                </a:lnTo>
                <a:lnTo>
                  <a:pt x="165342" y="640090"/>
                </a:lnTo>
                <a:lnTo>
                  <a:pt x="209774" y="657994"/>
                </a:lnTo>
                <a:lnTo>
                  <a:pt x="256754" y="669132"/>
                </a:lnTo>
                <a:lnTo>
                  <a:pt x="306387" y="673107"/>
                </a:lnTo>
                <a:lnTo>
                  <a:pt x="372181" y="666348"/>
                </a:lnTo>
                <a:lnTo>
                  <a:pt x="433729" y="646774"/>
                </a:lnTo>
                <a:lnTo>
                  <a:pt x="489409" y="615762"/>
                </a:lnTo>
                <a:lnTo>
                  <a:pt x="537893" y="574686"/>
                </a:lnTo>
                <a:lnTo>
                  <a:pt x="577886" y="524913"/>
                </a:lnTo>
                <a:lnTo>
                  <a:pt x="608093" y="467791"/>
                </a:lnTo>
                <a:lnTo>
                  <a:pt x="627211" y="404672"/>
                </a:lnTo>
                <a:lnTo>
                  <a:pt x="633924" y="336944"/>
                </a:lnTo>
                <a:lnTo>
                  <a:pt x="627371" y="269198"/>
                </a:lnTo>
                <a:lnTo>
                  <a:pt x="608404" y="206018"/>
                </a:lnTo>
                <a:lnTo>
                  <a:pt x="578331" y="148816"/>
                </a:lnTo>
                <a:lnTo>
                  <a:pt x="538459" y="98948"/>
                </a:lnTo>
                <a:lnTo>
                  <a:pt x="490087" y="57762"/>
                </a:lnTo>
                <a:lnTo>
                  <a:pt x="434508" y="26615"/>
                </a:lnTo>
                <a:lnTo>
                  <a:pt x="373038" y="6880"/>
                </a:lnTo>
                <a:lnTo>
                  <a:pt x="307912" y="27"/>
                </a:lnTo>
                <a:close/>
              </a:path>
            </a:pathLst>
          </a:custGeom>
          <a:solidFill>
            <a:srgbClr val="000000"/>
          </a:solidFill>
        </p:spPr>
        <p:txBody>
          <a:bodyPr wrap="square" lIns="0" tIns="0" rIns="0" bIns="0" rtlCol="0"/>
          <a:lstStyle/>
          <a:p>
            <a:endParaRPr sz="1634"/>
          </a:p>
        </p:txBody>
      </p:sp>
      <p:graphicFrame>
        <p:nvGraphicFramePr>
          <p:cNvPr id="10" name="object 10"/>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457008">
                  <a:extLst>
                    <a:ext uri="{9D8B030D-6E8A-4147-A177-3AD203B41FA5}">
                      <a16:colId xmlns:a16="http://schemas.microsoft.com/office/drawing/2014/main" val="20000"/>
                    </a:ext>
                  </a:extLst>
                </a:gridCol>
                <a:gridCol w="70769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11" name="object 11"/>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452397">
                  <a:extLst>
                    <a:ext uri="{9D8B030D-6E8A-4147-A177-3AD203B41FA5}">
                      <a16:colId xmlns:a16="http://schemas.microsoft.com/office/drawing/2014/main" val="20000"/>
                    </a:ext>
                  </a:extLst>
                </a:gridCol>
                <a:gridCol w="711734">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12" name="object 12"/>
          <p:cNvSpPr txBox="1"/>
          <p:nvPr/>
        </p:nvSpPr>
        <p:spPr>
          <a:xfrm>
            <a:off x="4703385"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3" name="object 13"/>
          <p:cNvSpPr txBox="1"/>
          <p:nvPr/>
        </p:nvSpPr>
        <p:spPr>
          <a:xfrm>
            <a:off x="6311461"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4" name="object 14"/>
          <p:cNvSpPr txBox="1"/>
          <p:nvPr/>
        </p:nvSpPr>
        <p:spPr>
          <a:xfrm>
            <a:off x="5507422" y="210394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5" name="object 15"/>
          <p:cNvSpPr txBox="1"/>
          <p:nvPr/>
        </p:nvSpPr>
        <p:spPr>
          <a:xfrm>
            <a:off x="5507422" y="271969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4</a:t>
            </a:r>
            <a:endParaRPr sz="1543">
              <a:latin typeface="Arial"/>
              <a:cs typeface="Arial"/>
            </a:endParaRPr>
          </a:p>
        </p:txBody>
      </p:sp>
      <p:sp>
        <p:nvSpPr>
          <p:cNvPr id="16" name="object 16"/>
          <p:cNvSpPr txBox="1"/>
          <p:nvPr/>
        </p:nvSpPr>
        <p:spPr>
          <a:xfrm>
            <a:off x="2729836"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7" name="object 17"/>
          <p:cNvSpPr txBox="1"/>
          <p:nvPr/>
        </p:nvSpPr>
        <p:spPr>
          <a:xfrm>
            <a:off x="8285008"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6</a:t>
            </a:r>
            <a:endParaRPr sz="1543">
              <a:latin typeface="Arial"/>
              <a:cs typeface="Arial"/>
            </a:endParaRPr>
          </a:p>
        </p:txBody>
      </p:sp>
      <p:sp>
        <p:nvSpPr>
          <p:cNvPr id="18" name="object 18"/>
          <p:cNvSpPr txBox="1"/>
          <p:nvPr/>
        </p:nvSpPr>
        <p:spPr>
          <a:xfrm>
            <a:off x="4069196" y="3586065"/>
            <a:ext cx="3748272" cy="458556"/>
          </a:xfrm>
          <a:prstGeom prst="rect">
            <a:avLst/>
          </a:prstGeom>
        </p:spPr>
        <p:txBody>
          <a:bodyPr vert="horz" wrap="square" lIns="0" tIns="11526" rIns="0" bIns="0" rtlCol="0">
            <a:spAutoFit/>
          </a:bodyPr>
          <a:lstStyle/>
          <a:p>
            <a:pPr marL="11527">
              <a:spcBef>
                <a:spcPts val="91"/>
              </a:spcBef>
            </a:pPr>
            <a:r>
              <a:rPr sz="2904" b="1" dirty="0">
                <a:solidFill>
                  <a:srgbClr val="333399"/>
                </a:solidFill>
                <a:latin typeface="Courier New"/>
                <a:cs typeface="Courier New"/>
              </a:rPr>
              <a:t>G G C A C T G A</a:t>
            </a:r>
            <a:r>
              <a:rPr sz="2904" b="1" spc="-417" dirty="0">
                <a:solidFill>
                  <a:srgbClr val="333399"/>
                </a:solidFill>
                <a:latin typeface="Courier New"/>
                <a:cs typeface="Courier New"/>
              </a:rPr>
              <a:t> </a:t>
            </a:r>
            <a:r>
              <a:rPr sz="2904" b="1" dirty="0">
                <a:solidFill>
                  <a:srgbClr val="333399"/>
                </a:solidFill>
                <a:latin typeface="Courier New"/>
                <a:cs typeface="Courier New"/>
              </a:rPr>
              <a:t>A</a:t>
            </a:r>
            <a:endParaRPr sz="2904">
              <a:latin typeface="Courier New"/>
              <a:cs typeface="Courier New"/>
            </a:endParaRPr>
          </a:p>
        </p:txBody>
      </p:sp>
      <p:sp>
        <p:nvSpPr>
          <p:cNvPr id="19" name="object 19"/>
          <p:cNvSpPr txBox="1"/>
          <p:nvPr/>
        </p:nvSpPr>
        <p:spPr>
          <a:xfrm>
            <a:off x="8100913" y="1194899"/>
            <a:ext cx="2040111" cy="613182"/>
          </a:xfrm>
          <a:prstGeom prst="rect">
            <a:avLst/>
          </a:prstGeom>
        </p:spPr>
        <p:txBody>
          <a:bodyPr vert="horz" wrap="square" lIns="0" tIns="23052" rIns="0" bIns="0" rtlCol="0">
            <a:spAutoFit/>
          </a:bodyPr>
          <a:lstStyle/>
          <a:p>
            <a:pPr marL="507167" marR="4611" indent="-495640">
              <a:lnSpc>
                <a:spcPts val="2269"/>
              </a:lnSpc>
              <a:spcBef>
                <a:spcPts val="182"/>
              </a:spcBef>
            </a:pPr>
            <a:r>
              <a:rPr sz="1906" b="1" dirty="0">
                <a:latin typeface="Arial"/>
                <a:cs typeface="Arial"/>
              </a:rPr>
              <a:t>Viterbi</a:t>
            </a:r>
            <a:r>
              <a:rPr sz="1906" b="1" spc="-113" dirty="0">
                <a:latin typeface="Arial"/>
                <a:cs typeface="Arial"/>
              </a:rPr>
              <a:t> </a:t>
            </a:r>
            <a:r>
              <a:rPr sz="1906" b="1" spc="9" dirty="0">
                <a:latin typeface="Arial"/>
                <a:cs typeface="Arial"/>
              </a:rPr>
              <a:t>algorithm:  principle</a:t>
            </a:r>
            <a:endParaRPr sz="1906">
              <a:latin typeface="Arial"/>
              <a:cs typeface="Arial"/>
            </a:endParaRPr>
          </a:p>
        </p:txBody>
      </p:sp>
      <p:sp>
        <p:nvSpPr>
          <p:cNvPr id="20" name="object 20"/>
          <p:cNvSpPr/>
          <p:nvPr/>
        </p:nvSpPr>
        <p:spPr>
          <a:xfrm>
            <a:off x="5357179" y="3653758"/>
            <a:ext cx="288151" cy="357308"/>
          </a:xfrm>
          <a:custGeom>
            <a:avLst/>
            <a:gdLst/>
            <a:ahLst/>
            <a:cxnLst/>
            <a:rect l="l" t="t" r="r" b="b"/>
            <a:pathLst>
              <a:path w="317500" h="393700">
                <a:moveTo>
                  <a:pt x="0" y="0"/>
                </a:moveTo>
                <a:lnTo>
                  <a:pt x="317499" y="0"/>
                </a:lnTo>
                <a:lnTo>
                  <a:pt x="317499" y="393700"/>
                </a:lnTo>
                <a:lnTo>
                  <a:pt x="0" y="393700"/>
                </a:lnTo>
                <a:lnTo>
                  <a:pt x="0" y="0"/>
                </a:lnTo>
                <a:close/>
              </a:path>
            </a:pathLst>
          </a:custGeom>
          <a:ln w="25404">
            <a:solidFill>
              <a:srgbClr val="99070E"/>
            </a:solidFill>
          </a:ln>
        </p:spPr>
        <p:txBody>
          <a:bodyPr wrap="square" lIns="0" tIns="0" rIns="0" bIns="0" rtlCol="0"/>
          <a:lstStyle/>
          <a:p>
            <a:endParaRPr sz="1634"/>
          </a:p>
        </p:txBody>
      </p:sp>
      <p:pic>
        <p:nvPicPr>
          <p:cNvPr id="21" name="object 21"/>
          <p:cNvPicPr/>
          <p:nvPr/>
        </p:nvPicPr>
        <p:blipFill>
          <a:blip r:embed="rId2" cstate="print"/>
          <a:stretch>
            <a:fillRect/>
          </a:stretch>
        </p:blipFill>
        <p:spPr>
          <a:xfrm>
            <a:off x="3904897" y="5624713"/>
            <a:ext cx="4887045" cy="437989"/>
          </a:xfrm>
          <a:prstGeom prst="rect">
            <a:avLst/>
          </a:prstGeom>
        </p:spPr>
      </p:pic>
      <p:sp>
        <p:nvSpPr>
          <p:cNvPr id="22" name="object 22"/>
          <p:cNvSpPr txBox="1"/>
          <p:nvPr/>
        </p:nvSpPr>
        <p:spPr>
          <a:xfrm>
            <a:off x="2145081" y="4182864"/>
            <a:ext cx="6932919" cy="249076"/>
          </a:xfrm>
          <a:prstGeom prst="rect">
            <a:avLst/>
          </a:prstGeom>
        </p:spPr>
        <p:txBody>
          <a:bodyPr vert="horz" wrap="square" lIns="0" tIns="11526" rIns="0" bIns="0" rtlCol="0">
            <a:spAutoFit/>
          </a:bodyPr>
          <a:lstStyle/>
          <a:p>
            <a:pPr marL="11527">
              <a:spcBef>
                <a:spcPts val="91"/>
              </a:spcBef>
            </a:pPr>
            <a:r>
              <a:rPr sz="1543" spc="-32" dirty="0">
                <a:latin typeface="Arial"/>
                <a:cs typeface="Arial"/>
              </a:rPr>
              <a:t>The </a:t>
            </a:r>
            <a:r>
              <a:rPr sz="1543" spc="-14" dirty="0">
                <a:latin typeface="Arial"/>
                <a:cs typeface="Arial"/>
              </a:rPr>
              <a:t>probability </a:t>
            </a:r>
            <a:r>
              <a:rPr sz="1543" spc="-27" dirty="0">
                <a:latin typeface="Arial"/>
                <a:cs typeface="Arial"/>
              </a:rPr>
              <a:t>of </a:t>
            </a:r>
            <a:r>
              <a:rPr sz="1543" spc="-9" dirty="0">
                <a:latin typeface="Arial"/>
                <a:cs typeface="Arial"/>
              </a:rPr>
              <a:t>the most </a:t>
            </a:r>
            <a:r>
              <a:rPr sz="1543" spc="-27" dirty="0">
                <a:latin typeface="Arial"/>
                <a:cs typeface="Arial"/>
              </a:rPr>
              <a:t>probable </a:t>
            </a:r>
            <a:r>
              <a:rPr sz="1543" spc="-18" dirty="0">
                <a:latin typeface="Arial"/>
                <a:cs typeface="Arial"/>
              </a:rPr>
              <a:t>path </a:t>
            </a:r>
            <a:r>
              <a:rPr sz="1543" spc="-32" dirty="0">
                <a:latin typeface="Arial"/>
                <a:cs typeface="Arial"/>
              </a:rPr>
              <a:t>ending </a:t>
            </a:r>
            <a:r>
              <a:rPr sz="1543" spc="5" dirty="0">
                <a:latin typeface="Arial"/>
                <a:cs typeface="Arial"/>
              </a:rPr>
              <a:t>in state </a:t>
            </a:r>
            <a:r>
              <a:rPr sz="1543" b="1" spc="-5" dirty="0">
                <a:latin typeface="Arial"/>
                <a:cs typeface="Arial"/>
              </a:rPr>
              <a:t>k </a:t>
            </a:r>
            <a:r>
              <a:rPr sz="1543" dirty="0">
                <a:latin typeface="Arial"/>
                <a:cs typeface="Arial"/>
              </a:rPr>
              <a:t>with </a:t>
            </a:r>
            <a:r>
              <a:rPr sz="1543" spc="-9" dirty="0">
                <a:latin typeface="Arial"/>
                <a:cs typeface="Arial"/>
              </a:rPr>
              <a:t>observation </a:t>
            </a:r>
            <a:r>
              <a:rPr sz="1543" spc="5" dirty="0">
                <a:latin typeface="Arial"/>
                <a:cs typeface="Arial"/>
              </a:rPr>
              <a:t>"</a:t>
            </a:r>
            <a:r>
              <a:rPr sz="1543" spc="5" dirty="0">
                <a:solidFill>
                  <a:srgbClr val="333399"/>
                </a:solidFill>
                <a:latin typeface="Arial"/>
                <a:cs typeface="Arial"/>
              </a:rPr>
              <a:t>i</a:t>
            </a:r>
            <a:r>
              <a:rPr sz="1543" spc="5" dirty="0">
                <a:latin typeface="Arial"/>
                <a:cs typeface="Arial"/>
              </a:rPr>
              <a:t>"</a:t>
            </a:r>
            <a:r>
              <a:rPr sz="1543" spc="386" dirty="0">
                <a:latin typeface="Arial"/>
                <a:cs typeface="Arial"/>
              </a:rPr>
              <a:t> </a:t>
            </a:r>
            <a:r>
              <a:rPr sz="1543" spc="5" dirty="0">
                <a:latin typeface="Arial"/>
                <a:cs typeface="Arial"/>
              </a:rPr>
              <a:t>is</a:t>
            </a:r>
            <a:endParaRPr sz="1543">
              <a:latin typeface="Arial"/>
              <a:cs typeface="Arial"/>
            </a:endParaRPr>
          </a:p>
        </p:txBody>
      </p:sp>
      <p:sp>
        <p:nvSpPr>
          <p:cNvPr id="23" name="object 23"/>
          <p:cNvSpPr txBox="1"/>
          <p:nvPr/>
        </p:nvSpPr>
        <p:spPr>
          <a:xfrm>
            <a:off x="2071986" y="5060764"/>
            <a:ext cx="7876903" cy="1548411"/>
          </a:xfrm>
          <a:prstGeom prst="rect">
            <a:avLst/>
          </a:prstGeom>
        </p:spPr>
        <p:txBody>
          <a:bodyPr vert="horz" wrap="square" lIns="0" tIns="4610" rIns="0" bIns="0" rtlCol="0">
            <a:spAutoFit/>
          </a:bodyPr>
          <a:lstStyle/>
          <a:p>
            <a:pPr marL="11527" marR="4611">
              <a:lnSpc>
                <a:spcPct val="103000"/>
              </a:lnSpc>
              <a:spcBef>
                <a:spcPts val="36"/>
              </a:spcBef>
            </a:pPr>
            <a:r>
              <a:rPr lang="en-US" sz="1543" spc="9" smtClean="0">
                <a:latin typeface="Arial"/>
                <a:cs typeface="Arial"/>
              </a:rPr>
              <a:t>Here</a:t>
            </a:r>
            <a:r>
              <a:rPr sz="1543" spc="-18" smtClean="0">
                <a:latin typeface="Arial"/>
                <a:cs typeface="Arial"/>
              </a:rPr>
              <a:t>, </a:t>
            </a:r>
            <a:r>
              <a:rPr sz="1543" spc="-9" dirty="0">
                <a:latin typeface="Arial"/>
                <a:cs typeface="Arial"/>
              </a:rPr>
              <a:t>the </a:t>
            </a:r>
            <a:r>
              <a:rPr sz="1543" spc="-14" dirty="0">
                <a:latin typeface="Arial"/>
                <a:cs typeface="Arial"/>
              </a:rPr>
              <a:t>probability </a:t>
            </a:r>
            <a:r>
              <a:rPr sz="1543" spc="-27" dirty="0">
                <a:latin typeface="Arial"/>
                <a:cs typeface="Arial"/>
              </a:rPr>
              <a:t>of </a:t>
            </a:r>
            <a:r>
              <a:rPr sz="1543" spc="-9" dirty="0">
                <a:latin typeface="Arial"/>
                <a:cs typeface="Arial"/>
              </a:rPr>
              <a:t>the most </a:t>
            </a:r>
            <a:r>
              <a:rPr sz="1543" spc="-27" dirty="0">
                <a:latin typeface="Arial"/>
                <a:cs typeface="Arial"/>
              </a:rPr>
              <a:t>probable </a:t>
            </a:r>
            <a:r>
              <a:rPr sz="1543" spc="-18" dirty="0">
                <a:latin typeface="Arial"/>
                <a:cs typeface="Arial"/>
              </a:rPr>
              <a:t>path </a:t>
            </a:r>
            <a:r>
              <a:rPr sz="1543" spc="-32" dirty="0">
                <a:latin typeface="Arial"/>
                <a:cs typeface="Arial"/>
              </a:rPr>
              <a:t>ending </a:t>
            </a:r>
            <a:r>
              <a:rPr sz="1543" spc="5" dirty="0">
                <a:latin typeface="Arial"/>
                <a:cs typeface="Arial"/>
              </a:rPr>
              <a:t>in state </a:t>
            </a:r>
            <a:r>
              <a:rPr sz="1543" b="1" spc="-5" dirty="0">
                <a:latin typeface="Arial"/>
                <a:cs typeface="Arial"/>
              </a:rPr>
              <a:t>H </a:t>
            </a:r>
            <a:r>
              <a:rPr sz="1543" dirty="0">
                <a:latin typeface="Arial"/>
                <a:cs typeface="Arial"/>
              </a:rPr>
              <a:t>with </a:t>
            </a:r>
            <a:r>
              <a:rPr sz="1543" spc="-9" dirty="0">
                <a:latin typeface="Arial"/>
                <a:cs typeface="Arial"/>
              </a:rPr>
              <a:t>observation  </a:t>
            </a:r>
            <a:r>
              <a:rPr sz="1543" spc="-14" dirty="0">
                <a:latin typeface="Arial"/>
                <a:cs typeface="Arial"/>
              </a:rPr>
              <a:t>"</a:t>
            </a:r>
            <a:r>
              <a:rPr sz="1543" spc="-14" dirty="0">
                <a:solidFill>
                  <a:srgbClr val="333399"/>
                </a:solidFill>
                <a:latin typeface="Arial"/>
                <a:cs typeface="Arial"/>
              </a:rPr>
              <a:t>A</a:t>
            </a:r>
            <a:r>
              <a:rPr sz="1543" spc="-14" dirty="0">
                <a:latin typeface="Arial"/>
                <a:cs typeface="Arial"/>
              </a:rPr>
              <a:t>" </a:t>
            </a:r>
            <a:r>
              <a:rPr sz="1543" spc="-27" dirty="0">
                <a:latin typeface="Arial"/>
                <a:cs typeface="Arial"/>
              </a:rPr>
              <a:t>at </a:t>
            </a:r>
            <a:r>
              <a:rPr sz="1543" spc="-9" dirty="0">
                <a:latin typeface="Arial"/>
                <a:cs typeface="Arial"/>
              </a:rPr>
              <a:t>the 4th </a:t>
            </a:r>
            <a:r>
              <a:rPr sz="1543" spc="-5" dirty="0">
                <a:latin typeface="Arial"/>
                <a:cs typeface="Arial"/>
              </a:rPr>
              <a:t>position</a:t>
            </a:r>
            <a:r>
              <a:rPr sz="1543" spc="64" dirty="0">
                <a:latin typeface="Arial"/>
                <a:cs typeface="Arial"/>
              </a:rPr>
              <a:t> </a:t>
            </a:r>
            <a:r>
              <a:rPr sz="1543" spc="18" dirty="0">
                <a:latin typeface="Arial"/>
                <a:cs typeface="Arial"/>
              </a:rPr>
              <a:t>is:</a:t>
            </a:r>
            <a:endParaRPr sz="1543">
              <a:latin typeface="Arial"/>
              <a:cs typeface="Arial"/>
            </a:endParaRPr>
          </a:p>
          <a:p>
            <a:pPr>
              <a:lnSpc>
                <a:spcPct val="100000"/>
              </a:lnSpc>
            </a:pPr>
            <a:endParaRPr sz="1724">
              <a:latin typeface="Arial"/>
              <a:cs typeface="Arial"/>
            </a:endParaRPr>
          </a:p>
          <a:p>
            <a:pPr>
              <a:spcBef>
                <a:spcPts val="23"/>
              </a:spcBef>
            </a:pPr>
            <a:endParaRPr sz="1951">
              <a:latin typeface="Arial"/>
              <a:cs typeface="Arial"/>
            </a:endParaRPr>
          </a:p>
          <a:p>
            <a:pPr marL="11527" marR="304876">
              <a:lnSpc>
                <a:spcPct val="103000"/>
              </a:lnSpc>
            </a:pPr>
            <a:r>
              <a:rPr sz="1543" spc="-5" dirty="0">
                <a:latin typeface="Arial"/>
                <a:cs typeface="Arial"/>
              </a:rPr>
              <a:t>We can </a:t>
            </a:r>
            <a:r>
              <a:rPr sz="1543" spc="-18" dirty="0">
                <a:latin typeface="Arial"/>
                <a:cs typeface="Arial"/>
              </a:rPr>
              <a:t>thus </a:t>
            </a:r>
            <a:r>
              <a:rPr sz="1543" spc="-14" dirty="0">
                <a:latin typeface="Arial"/>
                <a:cs typeface="Arial"/>
              </a:rPr>
              <a:t>compute </a:t>
            </a:r>
            <a:r>
              <a:rPr sz="1543" spc="5" dirty="0">
                <a:latin typeface="Arial"/>
                <a:cs typeface="Arial"/>
              </a:rPr>
              <a:t>recursively (from </a:t>
            </a:r>
            <a:r>
              <a:rPr sz="1543" spc="-9" dirty="0">
                <a:latin typeface="Arial"/>
                <a:cs typeface="Arial"/>
              </a:rPr>
              <a:t>the </a:t>
            </a:r>
            <a:r>
              <a:rPr sz="1543" spc="18" dirty="0">
                <a:latin typeface="Arial"/>
                <a:cs typeface="Arial"/>
              </a:rPr>
              <a:t>first </a:t>
            </a:r>
            <a:r>
              <a:rPr sz="1543" spc="9" dirty="0">
                <a:latin typeface="Arial"/>
                <a:cs typeface="Arial"/>
              </a:rPr>
              <a:t>to </a:t>
            </a:r>
            <a:r>
              <a:rPr sz="1543" spc="-9" dirty="0">
                <a:latin typeface="Arial"/>
                <a:cs typeface="Arial"/>
              </a:rPr>
              <a:t>the </a:t>
            </a:r>
            <a:r>
              <a:rPr sz="1543" dirty="0">
                <a:latin typeface="Arial"/>
                <a:cs typeface="Arial"/>
              </a:rPr>
              <a:t>last </a:t>
            </a:r>
            <a:r>
              <a:rPr sz="1543" spc="-27" dirty="0">
                <a:latin typeface="Arial"/>
                <a:cs typeface="Arial"/>
              </a:rPr>
              <a:t>element of </a:t>
            </a:r>
            <a:r>
              <a:rPr sz="1543" spc="-32" dirty="0">
                <a:latin typeface="Arial"/>
                <a:cs typeface="Arial"/>
              </a:rPr>
              <a:t>our </a:t>
            </a:r>
            <a:r>
              <a:rPr sz="1543" spc="-23" dirty="0">
                <a:latin typeface="Arial"/>
                <a:cs typeface="Arial"/>
              </a:rPr>
              <a:t>sequence) </a:t>
            </a:r>
            <a:r>
              <a:rPr sz="1543" spc="-9" dirty="0">
                <a:latin typeface="Arial"/>
                <a:cs typeface="Arial"/>
              </a:rPr>
              <a:t>the  </a:t>
            </a:r>
            <a:r>
              <a:rPr sz="1543" spc="-14" dirty="0">
                <a:latin typeface="Arial"/>
                <a:cs typeface="Arial"/>
              </a:rPr>
              <a:t>probability </a:t>
            </a:r>
            <a:r>
              <a:rPr sz="1543" spc="-27" dirty="0">
                <a:latin typeface="Arial"/>
                <a:cs typeface="Arial"/>
              </a:rPr>
              <a:t>of </a:t>
            </a:r>
            <a:r>
              <a:rPr sz="1543" spc="-9" dirty="0">
                <a:latin typeface="Arial"/>
                <a:cs typeface="Arial"/>
              </a:rPr>
              <a:t>the most </a:t>
            </a:r>
            <a:r>
              <a:rPr sz="1543" spc="-27" dirty="0">
                <a:latin typeface="Arial"/>
                <a:cs typeface="Arial"/>
              </a:rPr>
              <a:t>probable</a:t>
            </a:r>
            <a:r>
              <a:rPr sz="1543" spc="191" dirty="0">
                <a:latin typeface="Arial"/>
                <a:cs typeface="Arial"/>
              </a:rPr>
              <a:t> </a:t>
            </a:r>
            <a:r>
              <a:rPr sz="1543" spc="-36" dirty="0">
                <a:latin typeface="Arial"/>
                <a:cs typeface="Arial"/>
              </a:rPr>
              <a:t>path.</a:t>
            </a:r>
            <a:endParaRPr sz="1543">
              <a:latin typeface="Arial"/>
              <a:cs typeface="Arial"/>
            </a:endParaRPr>
          </a:p>
        </p:txBody>
      </p:sp>
      <p:grpSp>
        <p:nvGrpSpPr>
          <p:cNvPr id="24" name="object 24"/>
          <p:cNvGrpSpPr/>
          <p:nvPr/>
        </p:nvGrpSpPr>
        <p:grpSpPr>
          <a:xfrm>
            <a:off x="1703421" y="138313"/>
            <a:ext cx="8771324" cy="6581375"/>
            <a:chOff x="506729" y="152400"/>
            <a:chExt cx="9664700" cy="7251700"/>
          </a:xfrm>
        </p:grpSpPr>
        <p:pic>
          <p:nvPicPr>
            <p:cNvPr id="25" name="object 25"/>
            <p:cNvPicPr/>
            <p:nvPr/>
          </p:nvPicPr>
          <p:blipFill>
            <a:blip r:embed="rId3" cstate="print"/>
            <a:stretch>
              <a:fillRect/>
            </a:stretch>
          </p:blipFill>
          <p:spPr>
            <a:xfrm>
              <a:off x="3415030" y="4991100"/>
              <a:ext cx="4025900" cy="482599"/>
            </a:xfrm>
            <a:prstGeom prst="rect">
              <a:avLst/>
            </a:prstGeom>
          </p:spPr>
        </p:pic>
        <p:sp>
          <p:nvSpPr>
            <p:cNvPr id="26" name="object 26"/>
            <p:cNvSpPr/>
            <p:nvPr/>
          </p:nvSpPr>
          <p:spPr>
            <a:xfrm>
              <a:off x="4214913" y="3778358"/>
              <a:ext cx="489584" cy="192405"/>
            </a:xfrm>
            <a:custGeom>
              <a:avLst/>
              <a:gdLst/>
              <a:ahLst/>
              <a:cxnLst/>
              <a:rect l="l" t="t" r="r" b="b"/>
              <a:pathLst>
                <a:path w="489585" h="192404">
                  <a:moveTo>
                    <a:pt x="203130" y="0"/>
                  </a:moveTo>
                  <a:lnTo>
                    <a:pt x="137370" y="5104"/>
                  </a:lnTo>
                  <a:lnTo>
                    <a:pt x="83905" y="21104"/>
                  </a:lnTo>
                  <a:lnTo>
                    <a:pt x="49429" y="49349"/>
                  </a:lnTo>
                  <a:lnTo>
                    <a:pt x="25858" y="90135"/>
                  </a:lnTo>
                  <a:lnTo>
                    <a:pt x="10683" y="138610"/>
                  </a:lnTo>
                  <a:lnTo>
                    <a:pt x="0" y="189000"/>
                  </a:lnTo>
                  <a:lnTo>
                    <a:pt x="13130" y="191785"/>
                  </a:lnTo>
                  <a:lnTo>
                    <a:pt x="23813" y="141396"/>
                  </a:lnTo>
                  <a:lnTo>
                    <a:pt x="37895" y="96121"/>
                  </a:lnTo>
                  <a:lnTo>
                    <a:pt x="58922" y="58924"/>
                  </a:lnTo>
                  <a:lnTo>
                    <a:pt x="90431" y="32976"/>
                  </a:lnTo>
                  <a:lnTo>
                    <a:pt x="138915" y="18453"/>
                  </a:lnTo>
                  <a:lnTo>
                    <a:pt x="202632" y="13430"/>
                  </a:lnTo>
                  <a:lnTo>
                    <a:pt x="269351" y="18493"/>
                  </a:lnTo>
                  <a:lnTo>
                    <a:pt x="325527" y="33263"/>
                  </a:lnTo>
                  <a:lnTo>
                    <a:pt x="371060" y="59940"/>
                  </a:lnTo>
                  <a:lnTo>
                    <a:pt x="411300" y="97977"/>
                  </a:lnTo>
                  <a:lnTo>
                    <a:pt x="435973" y="129465"/>
                  </a:lnTo>
                  <a:lnTo>
                    <a:pt x="409229" y="148921"/>
                  </a:lnTo>
                  <a:lnTo>
                    <a:pt x="489165" y="190392"/>
                  </a:lnTo>
                  <a:lnTo>
                    <a:pt x="474365" y="101532"/>
                  </a:lnTo>
                  <a:lnTo>
                    <a:pt x="446836" y="121561"/>
                  </a:lnTo>
                  <a:lnTo>
                    <a:pt x="421554" y="89298"/>
                  </a:lnTo>
                  <a:lnTo>
                    <a:pt x="379723" y="49653"/>
                  </a:lnTo>
                  <a:lnTo>
                    <a:pt x="331690" y="21311"/>
                  </a:lnTo>
                  <a:lnTo>
                    <a:pt x="302237" y="11598"/>
                  </a:lnTo>
                  <a:lnTo>
                    <a:pt x="270367" y="5102"/>
                  </a:lnTo>
                  <a:lnTo>
                    <a:pt x="203130" y="0"/>
                  </a:lnTo>
                  <a:close/>
                </a:path>
              </a:pathLst>
            </a:custGeom>
            <a:solidFill>
              <a:srgbClr val="99070E"/>
            </a:solidFill>
          </p:spPr>
          <p:txBody>
            <a:bodyPr wrap="square" lIns="0" tIns="0" rIns="0" bIns="0" rtlCol="0"/>
            <a:lstStyle/>
            <a:p>
              <a:endParaRPr sz="1634"/>
            </a:p>
          </p:txBody>
        </p:sp>
        <p:sp>
          <p:nvSpPr>
            <p:cNvPr id="27" name="object 27"/>
            <p:cNvSpPr/>
            <p:nvPr/>
          </p:nvSpPr>
          <p:spPr>
            <a:xfrm>
              <a:off x="513079" y="158750"/>
              <a:ext cx="9652000" cy="7239000"/>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grpSp>
    </p:spTree>
    <p:extLst>
      <p:ext uri="{BB962C8B-B14F-4D97-AF65-F5344CB8AC3E}">
        <p14:creationId xmlns:p14="http://schemas.microsoft.com/office/powerpoint/2010/main" val="7519517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11627"/>
            <a:ext cx="7306940" cy="688747"/>
          </a:xfrm>
          <a:prstGeom prst="rect">
            <a:avLst/>
          </a:prstGeom>
        </p:spPr>
        <p:txBody>
          <a:bodyPr vert="horz" wrap="square" lIns="0" tIns="11526" rIns="0" bIns="0" rtlCol="0" anchor="ctr">
            <a:spAutoFit/>
          </a:bodyPr>
          <a:lstStyle/>
          <a:p>
            <a:pPr marL="11527">
              <a:lnSpc>
                <a:spcPct val="100000"/>
              </a:lnSpc>
              <a:spcBef>
                <a:spcPts val="91"/>
              </a:spcBef>
            </a:pPr>
            <a:r>
              <a:rPr dirty="0"/>
              <a:t>HMM : </a:t>
            </a:r>
            <a:r>
              <a:rPr spc="-23" dirty="0"/>
              <a:t>Viterbi </a:t>
            </a:r>
            <a:r>
              <a:rPr spc="-14"/>
              <a:t>algorithm </a:t>
            </a:r>
            <a:r>
              <a:rPr spc="-517" smtClean="0"/>
              <a:t>-</a:t>
            </a:r>
            <a:endParaRPr spc="-5" dirty="0"/>
          </a:p>
        </p:txBody>
      </p:sp>
      <p:sp>
        <p:nvSpPr>
          <p:cNvPr id="3" name="object 3"/>
          <p:cNvSpPr/>
          <p:nvPr/>
        </p:nvSpPr>
        <p:spPr>
          <a:xfrm>
            <a:off x="5138185" y="2372384"/>
            <a:ext cx="945136" cy="292185"/>
          </a:xfrm>
          <a:custGeom>
            <a:avLst/>
            <a:gdLst/>
            <a:ahLst/>
            <a:cxnLst/>
            <a:rect l="l" t="t" r="r" b="b"/>
            <a:pathLst>
              <a:path w="1041400" h="321944">
                <a:moveTo>
                  <a:pt x="965200" y="268884"/>
                </a:moveTo>
                <a:lnTo>
                  <a:pt x="80530" y="268884"/>
                </a:lnTo>
                <a:lnTo>
                  <a:pt x="80530" y="241300"/>
                </a:lnTo>
                <a:lnTo>
                  <a:pt x="0" y="281584"/>
                </a:lnTo>
                <a:lnTo>
                  <a:pt x="80530" y="321881"/>
                </a:lnTo>
                <a:lnTo>
                  <a:pt x="80530" y="294297"/>
                </a:lnTo>
                <a:lnTo>
                  <a:pt x="965200" y="294297"/>
                </a:lnTo>
                <a:lnTo>
                  <a:pt x="965200" y="268884"/>
                </a:lnTo>
                <a:close/>
              </a:path>
              <a:path w="1041400" h="321944">
                <a:moveTo>
                  <a:pt x="1041400" y="40297"/>
                </a:moveTo>
                <a:lnTo>
                  <a:pt x="960856" y="0"/>
                </a:lnTo>
                <a:lnTo>
                  <a:pt x="960856" y="27584"/>
                </a:lnTo>
                <a:lnTo>
                  <a:pt x="0" y="27584"/>
                </a:lnTo>
                <a:lnTo>
                  <a:pt x="0" y="52997"/>
                </a:lnTo>
                <a:lnTo>
                  <a:pt x="960856" y="52997"/>
                </a:lnTo>
                <a:lnTo>
                  <a:pt x="960856" y="80581"/>
                </a:lnTo>
                <a:lnTo>
                  <a:pt x="1041400" y="40297"/>
                </a:lnTo>
                <a:close/>
              </a:path>
            </a:pathLst>
          </a:custGeom>
          <a:solidFill>
            <a:srgbClr val="000000"/>
          </a:solidFill>
        </p:spPr>
        <p:txBody>
          <a:bodyPr wrap="square" lIns="0" tIns="0" rIns="0" bIns="0" rtlCol="0"/>
          <a:lstStyle/>
          <a:p>
            <a:endParaRPr sz="1634"/>
          </a:p>
        </p:txBody>
      </p:sp>
      <p:sp>
        <p:nvSpPr>
          <p:cNvPr id="4" name="object 4"/>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5" name="object 5"/>
          <p:cNvSpPr/>
          <p:nvPr/>
        </p:nvSpPr>
        <p:spPr>
          <a:xfrm>
            <a:off x="3074999" y="1660292"/>
            <a:ext cx="5141195" cy="1267866"/>
          </a:xfrm>
          <a:custGeom>
            <a:avLst/>
            <a:gdLst/>
            <a:ahLst/>
            <a:cxnLst/>
            <a:rect l="l" t="t" r="r" b="b"/>
            <a:pathLst>
              <a:path w="5664834" h="1397000">
                <a:moveTo>
                  <a:pt x="697217" y="941717"/>
                </a:moveTo>
                <a:lnTo>
                  <a:pt x="673658" y="894422"/>
                </a:lnTo>
                <a:lnTo>
                  <a:pt x="643178" y="851865"/>
                </a:lnTo>
                <a:lnTo>
                  <a:pt x="606577" y="814527"/>
                </a:lnTo>
                <a:lnTo>
                  <a:pt x="564654" y="782904"/>
                </a:lnTo>
                <a:lnTo>
                  <a:pt x="518172" y="757478"/>
                </a:lnTo>
                <a:lnTo>
                  <a:pt x="467918" y="738746"/>
                </a:lnTo>
                <a:lnTo>
                  <a:pt x="414655" y="727189"/>
                </a:lnTo>
                <a:lnTo>
                  <a:pt x="361010" y="723315"/>
                </a:lnTo>
                <a:lnTo>
                  <a:pt x="358902" y="723341"/>
                </a:lnTo>
                <a:lnTo>
                  <a:pt x="287324" y="730148"/>
                </a:lnTo>
                <a:lnTo>
                  <a:pt x="219849" y="749757"/>
                </a:lnTo>
                <a:lnTo>
                  <a:pt x="158762" y="780757"/>
                </a:lnTo>
                <a:lnTo>
                  <a:pt x="105486" y="821829"/>
                </a:lnTo>
                <a:lnTo>
                  <a:pt x="61493" y="871664"/>
                </a:lnTo>
                <a:lnTo>
                  <a:pt x="28244" y="928954"/>
                </a:lnTo>
                <a:lnTo>
                  <a:pt x="7251" y="992314"/>
                </a:lnTo>
                <a:lnTo>
                  <a:pt x="0" y="1060310"/>
                </a:lnTo>
                <a:lnTo>
                  <a:pt x="7442" y="1128280"/>
                </a:lnTo>
                <a:lnTo>
                  <a:pt x="28600" y="1191552"/>
                </a:lnTo>
                <a:lnTo>
                  <a:pt x="61988" y="1248714"/>
                </a:lnTo>
                <a:lnTo>
                  <a:pt x="106083" y="1298435"/>
                </a:lnTo>
                <a:lnTo>
                  <a:pt x="159435" y="1339380"/>
                </a:lnTo>
                <a:lnTo>
                  <a:pt x="220586" y="1370241"/>
                </a:lnTo>
                <a:lnTo>
                  <a:pt x="288099" y="1389697"/>
                </a:lnTo>
                <a:lnTo>
                  <a:pt x="360972" y="1396377"/>
                </a:lnTo>
                <a:lnTo>
                  <a:pt x="412826" y="1392758"/>
                </a:lnTo>
                <a:lnTo>
                  <a:pt x="464439" y="1381950"/>
                </a:lnTo>
                <a:lnTo>
                  <a:pt x="513321" y="1364386"/>
                </a:lnTo>
                <a:lnTo>
                  <a:pt x="558774" y="1340510"/>
                </a:lnTo>
                <a:lnTo>
                  <a:pt x="601472" y="1309560"/>
                </a:lnTo>
                <a:lnTo>
                  <a:pt x="637616" y="1274330"/>
                </a:lnTo>
                <a:lnTo>
                  <a:pt x="648335" y="1259014"/>
                </a:lnTo>
                <a:lnTo>
                  <a:pt x="672312" y="1273987"/>
                </a:lnTo>
                <a:lnTo>
                  <a:pt x="680796" y="1184300"/>
                </a:lnTo>
                <a:lnTo>
                  <a:pt x="603986" y="1231315"/>
                </a:lnTo>
                <a:lnTo>
                  <a:pt x="626770" y="1245539"/>
                </a:lnTo>
                <a:lnTo>
                  <a:pt x="617969" y="1258112"/>
                </a:lnTo>
                <a:lnTo>
                  <a:pt x="584428" y="1290713"/>
                </a:lnTo>
                <a:lnTo>
                  <a:pt x="546912" y="1318044"/>
                </a:lnTo>
                <a:lnTo>
                  <a:pt x="504685" y="1340497"/>
                </a:lnTo>
                <a:lnTo>
                  <a:pt x="459168" y="1357096"/>
                </a:lnTo>
                <a:lnTo>
                  <a:pt x="411060" y="1367409"/>
                </a:lnTo>
                <a:lnTo>
                  <a:pt x="360248" y="1370965"/>
                </a:lnTo>
                <a:lnTo>
                  <a:pt x="292468" y="1364589"/>
                </a:lnTo>
                <a:lnTo>
                  <a:pt x="229552" y="1346377"/>
                </a:lnTo>
                <a:lnTo>
                  <a:pt x="172669" y="1317599"/>
                </a:lnTo>
                <a:lnTo>
                  <a:pt x="123164" y="1279525"/>
                </a:lnTo>
                <a:lnTo>
                  <a:pt x="82384" y="1233436"/>
                </a:lnTo>
                <a:lnTo>
                  <a:pt x="51650" y="1180655"/>
                </a:lnTo>
                <a:lnTo>
                  <a:pt x="32258" y="1122400"/>
                </a:lnTo>
                <a:lnTo>
                  <a:pt x="25488" y="1059853"/>
                </a:lnTo>
                <a:lnTo>
                  <a:pt x="32258" y="997305"/>
                </a:lnTo>
                <a:lnTo>
                  <a:pt x="51650" y="939063"/>
                </a:lnTo>
                <a:lnTo>
                  <a:pt x="82384" y="886269"/>
                </a:lnTo>
                <a:lnTo>
                  <a:pt x="123164" y="840193"/>
                </a:lnTo>
                <a:lnTo>
                  <a:pt x="172669" y="802106"/>
                </a:lnTo>
                <a:lnTo>
                  <a:pt x="229552" y="773328"/>
                </a:lnTo>
                <a:lnTo>
                  <a:pt x="292468" y="755116"/>
                </a:lnTo>
                <a:lnTo>
                  <a:pt x="360235" y="748741"/>
                </a:lnTo>
                <a:lnTo>
                  <a:pt x="411911" y="752475"/>
                </a:lnTo>
                <a:lnTo>
                  <a:pt x="461594" y="763371"/>
                </a:lnTo>
                <a:lnTo>
                  <a:pt x="508393" y="780948"/>
                </a:lnTo>
                <a:lnTo>
                  <a:pt x="551599" y="804722"/>
                </a:lnTo>
                <a:lnTo>
                  <a:pt x="590473" y="834199"/>
                </a:lnTo>
                <a:lnTo>
                  <a:pt x="624306" y="868895"/>
                </a:lnTo>
                <a:lnTo>
                  <a:pt x="652373" y="908342"/>
                </a:lnTo>
                <a:lnTo>
                  <a:pt x="674446" y="952982"/>
                </a:lnTo>
                <a:lnTo>
                  <a:pt x="697217" y="941717"/>
                </a:lnTo>
                <a:close/>
              </a:path>
              <a:path w="5664834" h="1397000">
                <a:moveTo>
                  <a:pt x="2594660" y="24218"/>
                </a:moveTo>
                <a:lnTo>
                  <a:pt x="2586977" y="0"/>
                </a:lnTo>
                <a:lnTo>
                  <a:pt x="1622361" y="305854"/>
                </a:lnTo>
                <a:lnTo>
                  <a:pt x="1614030" y="279565"/>
                </a:lnTo>
                <a:lnTo>
                  <a:pt x="1549425" y="342303"/>
                </a:lnTo>
                <a:lnTo>
                  <a:pt x="1638363" y="356374"/>
                </a:lnTo>
                <a:lnTo>
                  <a:pt x="1630032" y="330073"/>
                </a:lnTo>
                <a:lnTo>
                  <a:pt x="2594660" y="24218"/>
                </a:lnTo>
                <a:close/>
              </a:path>
              <a:path w="5664834" h="1397000">
                <a:moveTo>
                  <a:pt x="4051325" y="342303"/>
                </a:moveTo>
                <a:lnTo>
                  <a:pt x="3987889" y="278371"/>
                </a:lnTo>
                <a:lnTo>
                  <a:pt x="3979075" y="304507"/>
                </a:lnTo>
                <a:lnTo>
                  <a:pt x="3077476" y="76"/>
                </a:lnTo>
                <a:lnTo>
                  <a:pt x="3069361" y="24142"/>
                </a:lnTo>
                <a:lnTo>
                  <a:pt x="3970947" y="328574"/>
                </a:lnTo>
                <a:lnTo>
                  <a:pt x="3962133" y="354711"/>
                </a:lnTo>
                <a:lnTo>
                  <a:pt x="4051325" y="342303"/>
                </a:lnTo>
                <a:close/>
              </a:path>
              <a:path w="5664834" h="1397000">
                <a:moveTo>
                  <a:pt x="5664238" y="1060272"/>
                </a:moveTo>
                <a:lnTo>
                  <a:pt x="5657685" y="992530"/>
                </a:lnTo>
                <a:lnTo>
                  <a:pt x="5638724" y="929347"/>
                </a:lnTo>
                <a:lnTo>
                  <a:pt x="5608650" y="872147"/>
                </a:lnTo>
                <a:lnTo>
                  <a:pt x="5568772" y="822274"/>
                </a:lnTo>
                <a:lnTo>
                  <a:pt x="5520398" y="781088"/>
                </a:lnTo>
                <a:lnTo>
                  <a:pt x="5464822" y="749947"/>
                </a:lnTo>
                <a:lnTo>
                  <a:pt x="5403354" y="730211"/>
                </a:lnTo>
                <a:lnTo>
                  <a:pt x="5338229" y="723353"/>
                </a:lnTo>
                <a:lnTo>
                  <a:pt x="5335905" y="723328"/>
                </a:lnTo>
                <a:lnTo>
                  <a:pt x="5287327" y="727202"/>
                </a:lnTo>
                <a:lnTo>
                  <a:pt x="5238737" y="738809"/>
                </a:lnTo>
                <a:lnTo>
                  <a:pt x="5192928" y="757631"/>
                </a:lnTo>
                <a:lnTo>
                  <a:pt x="5150599" y="783170"/>
                </a:lnTo>
                <a:lnTo>
                  <a:pt x="5112486" y="814908"/>
                </a:lnTo>
                <a:lnTo>
                  <a:pt x="5079250" y="852322"/>
                </a:lnTo>
                <a:lnTo>
                  <a:pt x="5051628" y="894905"/>
                </a:lnTo>
                <a:lnTo>
                  <a:pt x="5030317" y="942149"/>
                </a:lnTo>
                <a:lnTo>
                  <a:pt x="5053495" y="952550"/>
                </a:lnTo>
                <a:lnTo>
                  <a:pt x="5073497" y="907872"/>
                </a:lnTo>
                <a:lnTo>
                  <a:pt x="5098923" y="868426"/>
                </a:lnTo>
                <a:lnTo>
                  <a:pt x="5129517" y="833780"/>
                </a:lnTo>
                <a:lnTo>
                  <a:pt x="5164607" y="804392"/>
                </a:lnTo>
                <a:lnTo>
                  <a:pt x="5203545" y="780732"/>
                </a:lnTo>
                <a:lnTo>
                  <a:pt x="5245671" y="763270"/>
                </a:lnTo>
                <a:lnTo>
                  <a:pt x="5290337" y="752449"/>
                </a:lnTo>
                <a:lnTo>
                  <a:pt x="5336768" y="748753"/>
                </a:lnTo>
                <a:lnTo>
                  <a:pt x="5397703" y="755078"/>
                </a:lnTo>
                <a:lnTo>
                  <a:pt x="5454294" y="773163"/>
                </a:lnTo>
                <a:lnTo>
                  <a:pt x="5505539" y="801801"/>
                </a:lnTo>
                <a:lnTo>
                  <a:pt x="5550230" y="839749"/>
                </a:lnTo>
                <a:lnTo>
                  <a:pt x="5587123" y="885786"/>
                </a:lnTo>
                <a:lnTo>
                  <a:pt x="5614987" y="938644"/>
                </a:lnTo>
                <a:lnTo>
                  <a:pt x="5632615" y="997064"/>
                </a:lnTo>
                <a:lnTo>
                  <a:pt x="5638762" y="1059853"/>
                </a:lnTo>
                <a:lnTo>
                  <a:pt x="5632615" y="1122641"/>
                </a:lnTo>
                <a:lnTo>
                  <a:pt x="5614987" y="1181074"/>
                </a:lnTo>
                <a:lnTo>
                  <a:pt x="5587123" y="1233919"/>
                </a:lnTo>
                <a:lnTo>
                  <a:pt x="5550230" y="1279956"/>
                </a:lnTo>
                <a:lnTo>
                  <a:pt x="5505539" y="1317904"/>
                </a:lnTo>
                <a:lnTo>
                  <a:pt x="5454294" y="1346542"/>
                </a:lnTo>
                <a:lnTo>
                  <a:pt x="5397703" y="1364627"/>
                </a:lnTo>
                <a:lnTo>
                  <a:pt x="5336743" y="1370952"/>
                </a:lnTo>
                <a:lnTo>
                  <a:pt x="5291912" y="1367497"/>
                </a:lnTo>
                <a:lnTo>
                  <a:pt x="5248618" y="1357363"/>
                </a:lnTo>
                <a:lnTo>
                  <a:pt x="5207647" y="1340993"/>
                </a:lnTo>
                <a:lnTo>
                  <a:pt x="5169560" y="1318768"/>
                </a:lnTo>
                <a:lnTo>
                  <a:pt x="5134978" y="1291107"/>
                </a:lnTo>
                <a:lnTo>
                  <a:pt x="5104689" y="1258608"/>
                </a:lnTo>
                <a:lnTo>
                  <a:pt x="5097856" y="1247762"/>
                </a:lnTo>
                <a:lnTo>
                  <a:pt x="5121275" y="1234440"/>
                </a:lnTo>
                <a:lnTo>
                  <a:pt x="5046459" y="1184300"/>
                </a:lnTo>
                <a:lnTo>
                  <a:pt x="5051260" y="1274254"/>
                </a:lnTo>
                <a:lnTo>
                  <a:pt x="5075745" y="1260335"/>
                </a:lnTo>
                <a:lnTo>
                  <a:pt x="5084254" y="1273848"/>
                </a:lnTo>
                <a:lnTo>
                  <a:pt x="5117033" y="1309116"/>
                </a:lnTo>
                <a:lnTo>
                  <a:pt x="5154422" y="1339202"/>
                </a:lnTo>
                <a:lnTo>
                  <a:pt x="5195659" y="1363421"/>
                </a:lnTo>
                <a:lnTo>
                  <a:pt x="5240096" y="1381328"/>
                </a:lnTo>
                <a:lnTo>
                  <a:pt x="5287073" y="1392466"/>
                </a:lnTo>
                <a:lnTo>
                  <a:pt x="5336705" y="1396441"/>
                </a:lnTo>
                <a:lnTo>
                  <a:pt x="5402491" y="1389672"/>
                </a:lnTo>
                <a:lnTo>
                  <a:pt x="5464048" y="1370101"/>
                </a:lnTo>
                <a:lnTo>
                  <a:pt x="5519725" y="1339088"/>
                </a:lnTo>
                <a:lnTo>
                  <a:pt x="5568213" y="1298016"/>
                </a:lnTo>
                <a:lnTo>
                  <a:pt x="5608205" y="1248244"/>
                </a:lnTo>
                <a:lnTo>
                  <a:pt x="5638406" y="1191120"/>
                </a:lnTo>
                <a:lnTo>
                  <a:pt x="5657532" y="1128001"/>
                </a:lnTo>
                <a:lnTo>
                  <a:pt x="5664238" y="1060272"/>
                </a:lnTo>
                <a:close/>
              </a:path>
            </a:pathLst>
          </a:custGeom>
          <a:solidFill>
            <a:srgbClr val="000000"/>
          </a:solidFill>
        </p:spPr>
        <p:txBody>
          <a:bodyPr wrap="square" lIns="0" tIns="0" rIns="0" bIns="0" rtlCol="0"/>
          <a:lstStyle/>
          <a:p>
            <a:endParaRPr sz="1634"/>
          </a:p>
        </p:txBody>
      </p:sp>
      <p:graphicFrame>
        <p:nvGraphicFramePr>
          <p:cNvPr id="6" name="object 6"/>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324458">
                  <a:extLst>
                    <a:ext uri="{9D8B030D-6E8A-4147-A177-3AD203B41FA5}">
                      <a16:colId xmlns:a16="http://schemas.microsoft.com/office/drawing/2014/main" val="20000"/>
                    </a:ext>
                  </a:extLst>
                </a:gridCol>
                <a:gridCol w="84024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27305" algn="ct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99695">
                        <a:lnSpc>
                          <a:spcPts val="1995"/>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5240" algn="ct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25095">
                        <a:lnSpc>
                          <a:spcPts val="195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3175" algn="ct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37795">
                        <a:lnSpc>
                          <a:spcPts val="190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39370" algn="ct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99695">
                        <a:lnSpc>
                          <a:spcPts val="193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7" name="object 7"/>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296796">
                  <a:extLst>
                    <a:ext uri="{9D8B030D-6E8A-4147-A177-3AD203B41FA5}">
                      <a16:colId xmlns:a16="http://schemas.microsoft.com/office/drawing/2014/main" val="20000"/>
                    </a:ext>
                  </a:extLst>
                </a:gridCol>
                <a:gridCol w="867335">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6350" algn="ct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R="276225" algn="r">
                        <a:lnSpc>
                          <a:spcPts val="1995"/>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algn="ct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R="263525" algn="r">
                        <a:lnSpc>
                          <a:spcPts val="195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L="8890" algn="ct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R="250825" algn="r">
                        <a:lnSpc>
                          <a:spcPts val="190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8415" algn="ct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R="225425" algn="r">
                        <a:lnSpc>
                          <a:spcPts val="193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8" name="object 8"/>
          <p:cNvSpPr txBox="1"/>
          <p:nvPr/>
        </p:nvSpPr>
        <p:spPr>
          <a:xfrm>
            <a:off x="4703384" y="1549160"/>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9" name="object 9"/>
          <p:cNvSpPr txBox="1"/>
          <p:nvPr/>
        </p:nvSpPr>
        <p:spPr>
          <a:xfrm>
            <a:off x="6311461" y="1549160"/>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0" name="object 10"/>
          <p:cNvSpPr txBox="1"/>
          <p:nvPr/>
        </p:nvSpPr>
        <p:spPr>
          <a:xfrm>
            <a:off x="5507422" y="2103945"/>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1" name="object 11"/>
          <p:cNvSpPr txBox="1"/>
          <p:nvPr/>
        </p:nvSpPr>
        <p:spPr>
          <a:xfrm>
            <a:off x="5361234" y="2719695"/>
            <a:ext cx="564776" cy="249076"/>
          </a:xfrm>
          <a:prstGeom prst="rect">
            <a:avLst/>
          </a:prstGeom>
        </p:spPr>
        <p:txBody>
          <a:bodyPr vert="horz" wrap="square" lIns="0" tIns="11526" rIns="0" bIns="0" rtlCol="0">
            <a:spAutoFit/>
          </a:bodyPr>
          <a:lstStyle/>
          <a:p>
            <a:pPr marL="11527">
              <a:spcBef>
                <a:spcPts val="91"/>
              </a:spcBef>
            </a:pPr>
            <a:r>
              <a:rPr sz="1543" spc="-95" dirty="0">
                <a:latin typeface="Arial"/>
                <a:cs typeface="Arial"/>
              </a:rPr>
              <a:t>-­1.322</a:t>
            </a:r>
            <a:endParaRPr sz="1543">
              <a:latin typeface="Arial"/>
              <a:cs typeface="Arial"/>
            </a:endParaRPr>
          </a:p>
        </p:txBody>
      </p:sp>
      <p:sp>
        <p:nvSpPr>
          <p:cNvPr id="12" name="object 12"/>
          <p:cNvSpPr txBox="1"/>
          <p:nvPr/>
        </p:nvSpPr>
        <p:spPr>
          <a:xfrm>
            <a:off x="2876024" y="2427062"/>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3" name="object 13"/>
          <p:cNvSpPr txBox="1"/>
          <p:nvPr/>
        </p:nvSpPr>
        <p:spPr>
          <a:xfrm>
            <a:off x="8285008" y="2427062"/>
            <a:ext cx="564776" cy="249076"/>
          </a:xfrm>
          <a:prstGeom prst="rect">
            <a:avLst/>
          </a:prstGeom>
        </p:spPr>
        <p:txBody>
          <a:bodyPr vert="horz" wrap="square" lIns="0" tIns="11526" rIns="0" bIns="0" rtlCol="0">
            <a:spAutoFit/>
          </a:bodyPr>
          <a:lstStyle/>
          <a:p>
            <a:pPr marL="11527">
              <a:spcBef>
                <a:spcPts val="91"/>
              </a:spcBef>
            </a:pPr>
            <a:r>
              <a:rPr sz="1543" spc="-95" dirty="0">
                <a:latin typeface="Arial"/>
                <a:cs typeface="Arial"/>
              </a:rPr>
              <a:t>-­0.737</a:t>
            </a:r>
            <a:endParaRPr sz="1543">
              <a:latin typeface="Arial"/>
              <a:cs typeface="Arial"/>
            </a:endParaRPr>
          </a:p>
        </p:txBody>
      </p:sp>
      <p:sp>
        <p:nvSpPr>
          <p:cNvPr id="14" name="object 14"/>
          <p:cNvSpPr txBox="1"/>
          <p:nvPr/>
        </p:nvSpPr>
        <p:spPr>
          <a:xfrm>
            <a:off x="2768351" y="3963389"/>
            <a:ext cx="6370448" cy="1874502"/>
          </a:xfrm>
          <a:prstGeom prst="rect">
            <a:avLst/>
          </a:prstGeom>
        </p:spPr>
        <p:txBody>
          <a:bodyPr vert="horz" wrap="square" lIns="0" tIns="9221" rIns="0" bIns="0" rtlCol="0">
            <a:spAutoFit/>
          </a:bodyPr>
          <a:lstStyle/>
          <a:p>
            <a:pPr marL="46106" marR="16137">
              <a:lnSpc>
                <a:spcPct val="100899"/>
              </a:lnSpc>
              <a:spcBef>
                <a:spcPts val="73"/>
              </a:spcBef>
            </a:pPr>
            <a:r>
              <a:rPr sz="1724" b="1" spc="14" dirty="0">
                <a:latin typeface="Arial"/>
                <a:cs typeface="Arial"/>
              </a:rPr>
              <a:t>Remark</a:t>
            </a:r>
            <a:r>
              <a:rPr sz="1724" spc="14">
                <a:latin typeface="Arial"/>
                <a:cs typeface="Arial"/>
              </a:rPr>
              <a:t>:</a:t>
            </a:r>
            <a:r>
              <a:rPr sz="1724" spc="-145">
                <a:latin typeface="Arial"/>
                <a:cs typeface="Arial"/>
              </a:rPr>
              <a:t> </a:t>
            </a:r>
            <a:r>
              <a:rPr sz="1724" spc="18" smtClean="0">
                <a:latin typeface="Arial"/>
                <a:cs typeface="Arial"/>
              </a:rPr>
              <a:t>convenient</a:t>
            </a:r>
            <a:r>
              <a:rPr sz="1724" spc="-231" smtClean="0">
                <a:latin typeface="Arial"/>
                <a:cs typeface="Arial"/>
              </a:rPr>
              <a:t> </a:t>
            </a:r>
            <a:r>
              <a:rPr sz="1724" spc="-18" dirty="0">
                <a:latin typeface="Arial"/>
                <a:cs typeface="Arial"/>
              </a:rPr>
              <a:t>to</a:t>
            </a:r>
            <a:r>
              <a:rPr sz="1724" spc="18" dirty="0">
                <a:latin typeface="Arial"/>
                <a:cs typeface="Arial"/>
              </a:rPr>
              <a:t> </a:t>
            </a:r>
            <a:r>
              <a:rPr sz="1724" spc="23" dirty="0">
                <a:latin typeface="Arial"/>
                <a:cs typeface="Arial"/>
              </a:rPr>
              <a:t>use</a:t>
            </a:r>
            <a:r>
              <a:rPr sz="1724" spc="-77" dirty="0">
                <a:latin typeface="Arial"/>
                <a:cs typeface="Arial"/>
              </a:rPr>
              <a:t> </a:t>
            </a:r>
            <a:r>
              <a:rPr sz="1724">
                <a:latin typeface="Arial"/>
                <a:cs typeface="Arial"/>
              </a:rPr>
              <a:t>the</a:t>
            </a:r>
            <a:r>
              <a:rPr sz="1724" spc="14">
                <a:latin typeface="Arial"/>
                <a:cs typeface="Arial"/>
              </a:rPr>
              <a:t> </a:t>
            </a:r>
            <a:r>
              <a:rPr sz="1724" smtClean="0">
                <a:latin typeface="Arial"/>
                <a:cs typeface="Arial"/>
              </a:rPr>
              <a:t>log</a:t>
            </a:r>
            <a:r>
              <a:rPr sz="1724" spc="-73" smtClean="0">
                <a:latin typeface="Arial"/>
                <a:cs typeface="Arial"/>
              </a:rPr>
              <a:t> </a:t>
            </a:r>
            <a:r>
              <a:rPr sz="1724" spc="14">
                <a:latin typeface="Arial"/>
                <a:cs typeface="Arial"/>
              </a:rPr>
              <a:t>of</a:t>
            </a:r>
            <a:r>
              <a:rPr sz="1724" spc="-54">
                <a:latin typeface="Arial"/>
                <a:cs typeface="Arial"/>
              </a:rPr>
              <a:t> </a:t>
            </a:r>
            <a:r>
              <a:rPr sz="1724" smtClean="0">
                <a:latin typeface="Arial"/>
                <a:cs typeface="Arial"/>
              </a:rPr>
              <a:t>the </a:t>
            </a:r>
            <a:r>
              <a:rPr sz="1724" spc="5" smtClean="0">
                <a:latin typeface="Arial"/>
                <a:cs typeface="Arial"/>
              </a:rPr>
              <a:t>probabilities</a:t>
            </a:r>
            <a:r>
              <a:rPr lang="en-US" sz="1724" spc="5" smtClean="0">
                <a:latin typeface="Arial"/>
                <a:cs typeface="Arial"/>
              </a:rPr>
              <a:t>, </a:t>
            </a:r>
            <a:r>
              <a:rPr sz="1724" smtClean="0">
                <a:latin typeface="Arial"/>
                <a:cs typeface="Arial"/>
              </a:rPr>
              <a:t>rather </a:t>
            </a:r>
            <a:r>
              <a:rPr sz="1724" spc="9" dirty="0">
                <a:latin typeface="Arial"/>
                <a:cs typeface="Arial"/>
              </a:rPr>
              <a:t>than </a:t>
            </a:r>
            <a:r>
              <a:rPr sz="1724" dirty="0">
                <a:latin typeface="Arial"/>
                <a:cs typeface="Arial"/>
              </a:rPr>
              <a:t>the </a:t>
            </a:r>
            <a:r>
              <a:rPr sz="1724" spc="5">
                <a:latin typeface="Arial"/>
                <a:cs typeface="Arial"/>
              </a:rPr>
              <a:t>probabilities </a:t>
            </a:r>
            <a:r>
              <a:rPr sz="1724" spc="14" smtClean="0">
                <a:latin typeface="Arial"/>
                <a:cs typeface="Arial"/>
              </a:rPr>
              <a:t>themselves. </a:t>
            </a:r>
            <a:r>
              <a:rPr lang="en-US" sz="1724" spc="14" smtClean="0">
                <a:latin typeface="Arial"/>
                <a:cs typeface="Arial"/>
              </a:rPr>
              <a:t>T</a:t>
            </a:r>
            <a:r>
              <a:rPr sz="1724" spc="-5" smtClean="0">
                <a:latin typeface="Arial"/>
                <a:cs typeface="Arial"/>
              </a:rPr>
              <a:t>his </a:t>
            </a:r>
            <a:r>
              <a:rPr sz="1724" spc="5" dirty="0">
                <a:latin typeface="Arial"/>
                <a:cs typeface="Arial"/>
              </a:rPr>
              <a:t>allows </a:t>
            </a:r>
            <a:r>
              <a:rPr sz="1724" spc="14" dirty="0">
                <a:latin typeface="Arial"/>
                <a:cs typeface="Arial"/>
              </a:rPr>
              <a:t>us </a:t>
            </a:r>
            <a:r>
              <a:rPr sz="1724" spc="-18" dirty="0">
                <a:latin typeface="Arial"/>
                <a:cs typeface="Arial"/>
              </a:rPr>
              <a:t>to </a:t>
            </a:r>
            <a:r>
              <a:rPr sz="1724" spc="18" dirty="0">
                <a:latin typeface="Arial"/>
                <a:cs typeface="Arial"/>
              </a:rPr>
              <a:t>compute </a:t>
            </a:r>
            <a:r>
              <a:rPr sz="1724" i="1" spc="23" dirty="0">
                <a:latin typeface="Arial"/>
                <a:cs typeface="Arial"/>
              </a:rPr>
              <a:t>sums </a:t>
            </a:r>
            <a:r>
              <a:rPr sz="1724" spc="14" dirty="0">
                <a:latin typeface="Arial"/>
                <a:cs typeface="Arial"/>
              </a:rPr>
              <a:t>instead of </a:t>
            </a:r>
            <a:r>
              <a:rPr sz="1724" i="1" spc="18" dirty="0">
                <a:latin typeface="Arial"/>
                <a:cs typeface="Arial"/>
              </a:rPr>
              <a:t>products</a:t>
            </a:r>
            <a:r>
              <a:rPr sz="1724" spc="18" dirty="0">
                <a:latin typeface="Arial"/>
                <a:cs typeface="Arial"/>
              </a:rPr>
              <a:t>, </a:t>
            </a:r>
            <a:r>
              <a:rPr sz="1724" spc="14" dirty="0">
                <a:latin typeface="Arial"/>
                <a:cs typeface="Arial"/>
              </a:rPr>
              <a:t>which </a:t>
            </a:r>
            <a:r>
              <a:rPr sz="1724" spc="-14" dirty="0">
                <a:latin typeface="Arial"/>
                <a:cs typeface="Arial"/>
              </a:rPr>
              <a:t>is  </a:t>
            </a:r>
            <a:r>
              <a:rPr sz="1724" dirty="0">
                <a:latin typeface="Arial"/>
                <a:cs typeface="Arial"/>
              </a:rPr>
              <a:t>more </a:t>
            </a:r>
            <a:r>
              <a:rPr sz="1724" spc="5" dirty="0">
                <a:latin typeface="Arial"/>
                <a:cs typeface="Arial"/>
              </a:rPr>
              <a:t>efficient </a:t>
            </a:r>
            <a:r>
              <a:rPr sz="1724" spc="23" dirty="0">
                <a:latin typeface="Arial"/>
                <a:cs typeface="Arial"/>
              </a:rPr>
              <a:t>and</a:t>
            </a:r>
            <a:r>
              <a:rPr sz="1724" spc="-222" dirty="0">
                <a:latin typeface="Arial"/>
                <a:cs typeface="Arial"/>
              </a:rPr>
              <a:t> </a:t>
            </a:r>
            <a:r>
              <a:rPr sz="1724" spc="18" dirty="0">
                <a:latin typeface="Arial"/>
                <a:cs typeface="Arial"/>
              </a:rPr>
              <a:t>accurate.</a:t>
            </a:r>
            <a:endParaRPr sz="1724">
              <a:latin typeface="Arial"/>
              <a:cs typeface="Arial"/>
            </a:endParaRPr>
          </a:p>
          <a:p>
            <a:pPr>
              <a:spcBef>
                <a:spcPts val="32"/>
              </a:spcBef>
            </a:pPr>
            <a:endParaRPr sz="1724">
              <a:latin typeface="Arial"/>
              <a:cs typeface="Arial"/>
            </a:endParaRPr>
          </a:p>
          <a:p>
            <a:pPr marL="46106"/>
            <a:r>
              <a:rPr sz="1724" dirty="0">
                <a:latin typeface="Arial"/>
                <a:cs typeface="Arial"/>
              </a:rPr>
              <a:t>We </a:t>
            </a:r>
            <a:r>
              <a:rPr sz="1724" spc="27" dirty="0">
                <a:latin typeface="Arial"/>
                <a:cs typeface="Arial"/>
              </a:rPr>
              <a:t>used </a:t>
            </a:r>
            <a:r>
              <a:rPr sz="1724" spc="9" dirty="0">
                <a:latin typeface="Arial"/>
                <a:cs typeface="Arial"/>
              </a:rPr>
              <a:t>here</a:t>
            </a:r>
            <a:r>
              <a:rPr sz="1724" spc="-263" dirty="0">
                <a:latin typeface="Arial"/>
                <a:cs typeface="Arial"/>
              </a:rPr>
              <a:t> </a:t>
            </a:r>
            <a:r>
              <a:rPr sz="1724" spc="-9">
                <a:latin typeface="Arial"/>
                <a:cs typeface="Arial"/>
              </a:rPr>
              <a:t>log</a:t>
            </a:r>
            <a:r>
              <a:rPr sz="1770" spc="-14" baseline="-17094">
                <a:latin typeface="Arial"/>
                <a:cs typeface="Arial"/>
              </a:rPr>
              <a:t>2</a:t>
            </a:r>
            <a:r>
              <a:rPr sz="1724" spc="-9">
                <a:latin typeface="Arial"/>
                <a:cs typeface="Arial"/>
              </a:rPr>
              <a:t>(p</a:t>
            </a:r>
            <a:r>
              <a:rPr sz="1724" spc="-9" smtClean="0">
                <a:latin typeface="Arial"/>
                <a:cs typeface="Arial"/>
              </a:rPr>
              <a:t>).</a:t>
            </a:r>
            <a:r>
              <a:rPr lang="en-US" sz="1724" spc="-9" smtClean="0">
                <a:latin typeface="Arial"/>
                <a:cs typeface="Arial"/>
              </a:rPr>
              <a:t> (This is also used in LDPC.)</a:t>
            </a:r>
          </a:p>
          <a:p>
            <a:pPr marL="46106"/>
            <a:endParaRPr lang="en-US" sz="1724" spc="-9">
              <a:latin typeface="Arial"/>
              <a:cs typeface="Arial"/>
            </a:endParaRPr>
          </a:p>
          <a:p>
            <a:pPr marL="46106"/>
            <a:r>
              <a:rPr lang="en-US" sz="1724" spc="-9" smtClean="0">
                <a:latin typeface="Arial"/>
                <a:cs typeface="Arial"/>
              </a:rPr>
              <a:t>Can do log lookup table for speed or precompute once.</a:t>
            </a:r>
            <a:endParaRPr sz="1724">
              <a:latin typeface="Arial"/>
              <a:cs typeface="Arial"/>
            </a:endParaRPr>
          </a:p>
        </p:txBody>
      </p:sp>
      <p:sp>
        <p:nvSpPr>
          <p:cNvPr id="15" name="object 15"/>
          <p:cNvSpPr/>
          <p:nvPr/>
        </p:nvSpPr>
        <p:spPr>
          <a:xfrm>
            <a:off x="1709184" y="144076"/>
            <a:ext cx="8759798" cy="6569849"/>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spTree>
    <p:extLst>
      <p:ext uri="{BB962C8B-B14F-4D97-AF65-F5344CB8AC3E}">
        <p14:creationId xmlns:p14="http://schemas.microsoft.com/office/powerpoint/2010/main" val="132871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11627"/>
            <a:ext cx="7306940" cy="688747"/>
          </a:xfrm>
          <a:prstGeom prst="rect">
            <a:avLst/>
          </a:prstGeom>
        </p:spPr>
        <p:txBody>
          <a:bodyPr vert="horz" wrap="square" lIns="0" tIns="11526" rIns="0" bIns="0" rtlCol="0" anchor="ctr">
            <a:spAutoFit/>
          </a:bodyPr>
          <a:lstStyle/>
          <a:p>
            <a:pPr marL="11527">
              <a:lnSpc>
                <a:spcPct val="100000"/>
              </a:lnSpc>
              <a:spcBef>
                <a:spcPts val="91"/>
              </a:spcBef>
            </a:pPr>
            <a:r>
              <a:rPr dirty="0"/>
              <a:t>HMM : </a:t>
            </a:r>
            <a:r>
              <a:rPr spc="-23" dirty="0"/>
              <a:t>Viterbi </a:t>
            </a:r>
            <a:r>
              <a:rPr spc="-14"/>
              <a:t>algorithm </a:t>
            </a:r>
            <a:r>
              <a:rPr spc="-517" smtClean="0"/>
              <a:t>-</a:t>
            </a:r>
            <a:endParaRPr spc="-5" dirty="0"/>
          </a:p>
        </p:txBody>
      </p:sp>
      <p:sp>
        <p:nvSpPr>
          <p:cNvPr id="3" name="object 3"/>
          <p:cNvSpPr/>
          <p:nvPr/>
        </p:nvSpPr>
        <p:spPr>
          <a:xfrm>
            <a:off x="5138185" y="2372384"/>
            <a:ext cx="945136" cy="292185"/>
          </a:xfrm>
          <a:custGeom>
            <a:avLst/>
            <a:gdLst/>
            <a:ahLst/>
            <a:cxnLst/>
            <a:rect l="l" t="t" r="r" b="b"/>
            <a:pathLst>
              <a:path w="1041400" h="321944">
                <a:moveTo>
                  <a:pt x="965200" y="268884"/>
                </a:moveTo>
                <a:lnTo>
                  <a:pt x="80530" y="268884"/>
                </a:lnTo>
                <a:lnTo>
                  <a:pt x="80530" y="241300"/>
                </a:lnTo>
                <a:lnTo>
                  <a:pt x="0" y="281584"/>
                </a:lnTo>
                <a:lnTo>
                  <a:pt x="80530" y="321881"/>
                </a:lnTo>
                <a:lnTo>
                  <a:pt x="80530" y="294297"/>
                </a:lnTo>
                <a:lnTo>
                  <a:pt x="965200" y="294297"/>
                </a:lnTo>
                <a:lnTo>
                  <a:pt x="965200" y="268884"/>
                </a:lnTo>
                <a:close/>
              </a:path>
              <a:path w="1041400" h="321944">
                <a:moveTo>
                  <a:pt x="1041400" y="40297"/>
                </a:moveTo>
                <a:lnTo>
                  <a:pt x="960856" y="0"/>
                </a:lnTo>
                <a:lnTo>
                  <a:pt x="960856" y="27584"/>
                </a:lnTo>
                <a:lnTo>
                  <a:pt x="0" y="27584"/>
                </a:lnTo>
                <a:lnTo>
                  <a:pt x="0" y="52997"/>
                </a:lnTo>
                <a:lnTo>
                  <a:pt x="960856" y="52997"/>
                </a:lnTo>
                <a:lnTo>
                  <a:pt x="960856" y="80581"/>
                </a:lnTo>
                <a:lnTo>
                  <a:pt x="1041400" y="40297"/>
                </a:lnTo>
                <a:close/>
              </a:path>
            </a:pathLst>
          </a:custGeom>
          <a:solidFill>
            <a:srgbClr val="000000"/>
          </a:solidFill>
        </p:spPr>
        <p:txBody>
          <a:bodyPr wrap="square" lIns="0" tIns="0" rIns="0" bIns="0" rtlCol="0"/>
          <a:lstStyle/>
          <a:p>
            <a:endParaRPr sz="1634"/>
          </a:p>
        </p:txBody>
      </p:sp>
      <p:sp>
        <p:nvSpPr>
          <p:cNvPr id="4" name="object 4"/>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5" name="object 5"/>
          <p:cNvSpPr/>
          <p:nvPr/>
        </p:nvSpPr>
        <p:spPr>
          <a:xfrm>
            <a:off x="3074999" y="1660292"/>
            <a:ext cx="5141195" cy="1267866"/>
          </a:xfrm>
          <a:custGeom>
            <a:avLst/>
            <a:gdLst/>
            <a:ahLst/>
            <a:cxnLst/>
            <a:rect l="l" t="t" r="r" b="b"/>
            <a:pathLst>
              <a:path w="5664834" h="1397000">
                <a:moveTo>
                  <a:pt x="697217" y="941717"/>
                </a:moveTo>
                <a:lnTo>
                  <a:pt x="673658" y="894422"/>
                </a:lnTo>
                <a:lnTo>
                  <a:pt x="643178" y="851865"/>
                </a:lnTo>
                <a:lnTo>
                  <a:pt x="606577" y="814527"/>
                </a:lnTo>
                <a:lnTo>
                  <a:pt x="564654" y="782904"/>
                </a:lnTo>
                <a:lnTo>
                  <a:pt x="518172" y="757478"/>
                </a:lnTo>
                <a:lnTo>
                  <a:pt x="467918" y="738746"/>
                </a:lnTo>
                <a:lnTo>
                  <a:pt x="414655" y="727189"/>
                </a:lnTo>
                <a:lnTo>
                  <a:pt x="361010" y="723315"/>
                </a:lnTo>
                <a:lnTo>
                  <a:pt x="358902" y="723341"/>
                </a:lnTo>
                <a:lnTo>
                  <a:pt x="287324" y="730148"/>
                </a:lnTo>
                <a:lnTo>
                  <a:pt x="219849" y="749757"/>
                </a:lnTo>
                <a:lnTo>
                  <a:pt x="158762" y="780757"/>
                </a:lnTo>
                <a:lnTo>
                  <a:pt x="105486" y="821829"/>
                </a:lnTo>
                <a:lnTo>
                  <a:pt x="61493" y="871664"/>
                </a:lnTo>
                <a:lnTo>
                  <a:pt x="28244" y="928954"/>
                </a:lnTo>
                <a:lnTo>
                  <a:pt x="7251" y="992314"/>
                </a:lnTo>
                <a:lnTo>
                  <a:pt x="0" y="1060310"/>
                </a:lnTo>
                <a:lnTo>
                  <a:pt x="7442" y="1128280"/>
                </a:lnTo>
                <a:lnTo>
                  <a:pt x="28600" y="1191552"/>
                </a:lnTo>
                <a:lnTo>
                  <a:pt x="61988" y="1248714"/>
                </a:lnTo>
                <a:lnTo>
                  <a:pt x="106083" y="1298435"/>
                </a:lnTo>
                <a:lnTo>
                  <a:pt x="159435" y="1339380"/>
                </a:lnTo>
                <a:lnTo>
                  <a:pt x="220586" y="1370241"/>
                </a:lnTo>
                <a:lnTo>
                  <a:pt x="288099" y="1389697"/>
                </a:lnTo>
                <a:lnTo>
                  <a:pt x="360972" y="1396377"/>
                </a:lnTo>
                <a:lnTo>
                  <a:pt x="412826" y="1392758"/>
                </a:lnTo>
                <a:lnTo>
                  <a:pt x="464439" y="1381950"/>
                </a:lnTo>
                <a:lnTo>
                  <a:pt x="513321" y="1364386"/>
                </a:lnTo>
                <a:lnTo>
                  <a:pt x="558774" y="1340510"/>
                </a:lnTo>
                <a:lnTo>
                  <a:pt x="601472" y="1309560"/>
                </a:lnTo>
                <a:lnTo>
                  <a:pt x="637616" y="1274330"/>
                </a:lnTo>
                <a:lnTo>
                  <a:pt x="648335" y="1259014"/>
                </a:lnTo>
                <a:lnTo>
                  <a:pt x="672312" y="1273987"/>
                </a:lnTo>
                <a:lnTo>
                  <a:pt x="680796" y="1184300"/>
                </a:lnTo>
                <a:lnTo>
                  <a:pt x="603986" y="1231315"/>
                </a:lnTo>
                <a:lnTo>
                  <a:pt x="626770" y="1245539"/>
                </a:lnTo>
                <a:lnTo>
                  <a:pt x="617969" y="1258112"/>
                </a:lnTo>
                <a:lnTo>
                  <a:pt x="584428" y="1290713"/>
                </a:lnTo>
                <a:lnTo>
                  <a:pt x="546912" y="1318044"/>
                </a:lnTo>
                <a:lnTo>
                  <a:pt x="504685" y="1340497"/>
                </a:lnTo>
                <a:lnTo>
                  <a:pt x="459168" y="1357096"/>
                </a:lnTo>
                <a:lnTo>
                  <a:pt x="411060" y="1367409"/>
                </a:lnTo>
                <a:lnTo>
                  <a:pt x="360248" y="1370965"/>
                </a:lnTo>
                <a:lnTo>
                  <a:pt x="292468" y="1364589"/>
                </a:lnTo>
                <a:lnTo>
                  <a:pt x="229552" y="1346377"/>
                </a:lnTo>
                <a:lnTo>
                  <a:pt x="172669" y="1317599"/>
                </a:lnTo>
                <a:lnTo>
                  <a:pt x="123164" y="1279525"/>
                </a:lnTo>
                <a:lnTo>
                  <a:pt x="82384" y="1233436"/>
                </a:lnTo>
                <a:lnTo>
                  <a:pt x="51650" y="1180655"/>
                </a:lnTo>
                <a:lnTo>
                  <a:pt x="32258" y="1122400"/>
                </a:lnTo>
                <a:lnTo>
                  <a:pt x="25488" y="1059853"/>
                </a:lnTo>
                <a:lnTo>
                  <a:pt x="32258" y="997305"/>
                </a:lnTo>
                <a:lnTo>
                  <a:pt x="51650" y="939063"/>
                </a:lnTo>
                <a:lnTo>
                  <a:pt x="82384" y="886269"/>
                </a:lnTo>
                <a:lnTo>
                  <a:pt x="123164" y="840193"/>
                </a:lnTo>
                <a:lnTo>
                  <a:pt x="172669" y="802106"/>
                </a:lnTo>
                <a:lnTo>
                  <a:pt x="229552" y="773328"/>
                </a:lnTo>
                <a:lnTo>
                  <a:pt x="292468" y="755116"/>
                </a:lnTo>
                <a:lnTo>
                  <a:pt x="360235" y="748741"/>
                </a:lnTo>
                <a:lnTo>
                  <a:pt x="411911" y="752475"/>
                </a:lnTo>
                <a:lnTo>
                  <a:pt x="461594" y="763371"/>
                </a:lnTo>
                <a:lnTo>
                  <a:pt x="508393" y="780948"/>
                </a:lnTo>
                <a:lnTo>
                  <a:pt x="551599" y="804722"/>
                </a:lnTo>
                <a:lnTo>
                  <a:pt x="590473" y="834199"/>
                </a:lnTo>
                <a:lnTo>
                  <a:pt x="624306" y="868895"/>
                </a:lnTo>
                <a:lnTo>
                  <a:pt x="652373" y="908342"/>
                </a:lnTo>
                <a:lnTo>
                  <a:pt x="674446" y="952982"/>
                </a:lnTo>
                <a:lnTo>
                  <a:pt x="697217" y="941717"/>
                </a:lnTo>
                <a:close/>
              </a:path>
              <a:path w="5664834" h="1397000">
                <a:moveTo>
                  <a:pt x="2594660" y="24218"/>
                </a:moveTo>
                <a:lnTo>
                  <a:pt x="2586977" y="0"/>
                </a:lnTo>
                <a:lnTo>
                  <a:pt x="1622361" y="305854"/>
                </a:lnTo>
                <a:lnTo>
                  <a:pt x="1614030" y="279565"/>
                </a:lnTo>
                <a:lnTo>
                  <a:pt x="1549425" y="342303"/>
                </a:lnTo>
                <a:lnTo>
                  <a:pt x="1638363" y="356374"/>
                </a:lnTo>
                <a:lnTo>
                  <a:pt x="1630032" y="330073"/>
                </a:lnTo>
                <a:lnTo>
                  <a:pt x="2594660" y="24218"/>
                </a:lnTo>
                <a:close/>
              </a:path>
              <a:path w="5664834" h="1397000">
                <a:moveTo>
                  <a:pt x="4051325" y="342303"/>
                </a:moveTo>
                <a:lnTo>
                  <a:pt x="3987889" y="278371"/>
                </a:lnTo>
                <a:lnTo>
                  <a:pt x="3979075" y="304507"/>
                </a:lnTo>
                <a:lnTo>
                  <a:pt x="3077476" y="76"/>
                </a:lnTo>
                <a:lnTo>
                  <a:pt x="3069361" y="24142"/>
                </a:lnTo>
                <a:lnTo>
                  <a:pt x="3970947" y="328574"/>
                </a:lnTo>
                <a:lnTo>
                  <a:pt x="3962133" y="354711"/>
                </a:lnTo>
                <a:lnTo>
                  <a:pt x="4051325" y="342303"/>
                </a:lnTo>
                <a:close/>
              </a:path>
              <a:path w="5664834" h="1397000">
                <a:moveTo>
                  <a:pt x="5664238" y="1060272"/>
                </a:moveTo>
                <a:lnTo>
                  <a:pt x="5657685" y="992530"/>
                </a:lnTo>
                <a:lnTo>
                  <a:pt x="5638724" y="929347"/>
                </a:lnTo>
                <a:lnTo>
                  <a:pt x="5608650" y="872147"/>
                </a:lnTo>
                <a:lnTo>
                  <a:pt x="5568772" y="822274"/>
                </a:lnTo>
                <a:lnTo>
                  <a:pt x="5520398" y="781088"/>
                </a:lnTo>
                <a:lnTo>
                  <a:pt x="5464822" y="749947"/>
                </a:lnTo>
                <a:lnTo>
                  <a:pt x="5403354" y="730211"/>
                </a:lnTo>
                <a:lnTo>
                  <a:pt x="5338229" y="723353"/>
                </a:lnTo>
                <a:lnTo>
                  <a:pt x="5335905" y="723328"/>
                </a:lnTo>
                <a:lnTo>
                  <a:pt x="5287327" y="727202"/>
                </a:lnTo>
                <a:lnTo>
                  <a:pt x="5238737" y="738809"/>
                </a:lnTo>
                <a:lnTo>
                  <a:pt x="5192928" y="757631"/>
                </a:lnTo>
                <a:lnTo>
                  <a:pt x="5150599" y="783170"/>
                </a:lnTo>
                <a:lnTo>
                  <a:pt x="5112486" y="814908"/>
                </a:lnTo>
                <a:lnTo>
                  <a:pt x="5079250" y="852322"/>
                </a:lnTo>
                <a:lnTo>
                  <a:pt x="5051628" y="894905"/>
                </a:lnTo>
                <a:lnTo>
                  <a:pt x="5030317" y="942149"/>
                </a:lnTo>
                <a:lnTo>
                  <a:pt x="5053495" y="952550"/>
                </a:lnTo>
                <a:lnTo>
                  <a:pt x="5073497" y="907872"/>
                </a:lnTo>
                <a:lnTo>
                  <a:pt x="5098923" y="868426"/>
                </a:lnTo>
                <a:lnTo>
                  <a:pt x="5129517" y="833780"/>
                </a:lnTo>
                <a:lnTo>
                  <a:pt x="5164607" y="804392"/>
                </a:lnTo>
                <a:lnTo>
                  <a:pt x="5203545" y="780732"/>
                </a:lnTo>
                <a:lnTo>
                  <a:pt x="5245671" y="763270"/>
                </a:lnTo>
                <a:lnTo>
                  <a:pt x="5290337" y="752449"/>
                </a:lnTo>
                <a:lnTo>
                  <a:pt x="5336768" y="748753"/>
                </a:lnTo>
                <a:lnTo>
                  <a:pt x="5397703" y="755078"/>
                </a:lnTo>
                <a:lnTo>
                  <a:pt x="5454294" y="773163"/>
                </a:lnTo>
                <a:lnTo>
                  <a:pt x="5505539" y="801801"/>
                </a:lnTo>
                <a:lnTo>
                  <a:pt x="5550230" y="839749"/>
                </a:lnTo>
                <a:lnTo>
                  <a:pt x="5587123" y="885786"/>
                </a:lnTo>
                <a:lnTo>
                  <a:pt x="5614987" y="938644"/>
                </a:lnTo>
                <a:lnTo>
                  <a:pt x="5632615" y="997064"/>
                </a:lnTo>
                <a:lnTo>
                  <a:pt x="5638762" y="1059853"/>
                </a:lnTo>
                <a:lnTo>
                  <a:pt x="5632615" y="1122641"/>
                </a:lnTo>
                <a:lnTo>
                  <a:pt x="5614987" y="1181074"/>
                </a:lnTo>
                <a:lnTo>
                  <a:pt x="5587123" y="1233919"/>
                </a:lnTo>
                <a:lnTo>
                  <a:pt x="5550230" y="1279956"/>
                </a:lnTo>
                <a:lnTo>
                  <a:pt x="5505539" y="1317904"/>
                </a:lnTo>
                <a:lnTo>
                  <a:pt x="5454294" y="1346542"/>
                </a:lnTo>
                <a:lnTo>
                  <a:pt x="5397703" y="1364627"/>
                </a:lnTo>
                <a:lnTo>
                  <a:pt x="5336743" y="1370952"/>
                </a:lnTo>
                <a:lnTo>
                  <a:pt x="5291912" y="1367497"/>
                </a:lnTo>
                <a:lnTo>
                  <a:pt x="5248618" y="1357363"/>
                </a:lnTo>
                <a:lnTo>
                  <a:pt x="5207647" y="1340993"/>
                </a:lnTo>
                <a:lnTo>
                  <a:pt x="5169560" y="1318768"/>
                </a:lnTo>
                <a:lnTo>
                  <a:pt x="5134978" y="1291107"/>
                </a:lnTo>
                <a:lnTo>
                  <a:pt x="5104689" y="1258608"/>
                </a:lnTo>
                <a:lnTo>
                  <a:pt x="5097856" y="1247762"/>
                </a:lnTo>
                <a:lnTo>
                  <a:pt x="5121275" y="1234440"/>
                </a:lnTo>
                <a:lnTo>
                  <a:pt x="5046459" y="1184300"/>
                </a:lnTo>
                <a:lnTo>
                  <a:pt x="5051260" y="1274254"/>
                </a:lnTo>
                <a:lnTo>
                  <a:pt x="5075745" y="1260335"/>
                </a:lnTo>
                <a:lnTo>
                  <a:pt x="5084254" y="1273848"/>
                </a:lnTo>
                <a:lnTo>
                  <a:pt x="5117033" y="1309116"/>
                </a:lnTo>
                <a:lnTo>
                  <a:pt x="5154422" y="1339202"/>
                </a:lnTo>
                <a:lnTo>
                  <a:pt x="5195659" y="1363421"/>
                </a:lnTo>
                <a:lnTo>
                  <a:pt x="5240096" y="1381328"/>
                </a:lnTo>
                <a:lnTo>
                  <a:pt x="5287073" y="1392466"/>
                </a:lnTo>
                <a:lnTo>
                  <a:pt x="5336705" y="1396441"/>
                </a:lnTo>
                <a:lnTo>
                  <a:pt x="5402491" y="1389672"/>
                </a:lnTo>
                <a:lnTo>
                  <a:pt x="5464048" y="1370101"/>
                </a:lnTo>
                <a:lnTo>
                  <a:pt x="5519725" y="1339088"/>
                </a:lnTo>
                <a:lnTo>
                  <a:pt x="5568213" y="1298016"/>
                </a:lnTo>
                <a:lnTo>
                  <a:pt x="5608205" y="1248244"/>
                </a:lnTo>
                <a:lnTo>
                  <a:pt x="5638406" y="1191120"/>
                </a:lnTo>
                <a:lnTo>
                  <a:pt x="5657532" y="1128001"/>
                </a:lnTo>
                <a:lnTo>
                  <a:pt x="5664238" y="1060272"/>
                </a:lnTo>
                <a:close/>
              </a:path>
            </a:pathLst>
          </a:custGeom>
          <a:solidFill>
            <a:srgbClr val="000000"/>
          </a:solidFill>
        </p:spPr>
        <p:txBody>
          <a:bodyPr wrap="square" lIns="0" tIns="0" rIns="0" bIns="0" rtlCol="0"/>
          <a:lstStyle/>
          <a:p>
            <a:endParaRPr sz="1634"/>
          </a:p>
        </p:txBody>
      </p:sp>
      <p:graphicFrame>
        <p:nvGraphicFramePr>
          <p:cNvPr id="6" name="object 6"/>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324458">
                  <a:extLst>
                    <a:ext uri="{9D8B030D-6E8A-4147-A177-3AD203B41FA5}">
                      <a16:colId xmlns:a16="http://schemas.microsoft.com/office/drawing/2014/main" val="20000"/>
                    </a:ext>
                  </a:extLst>
                </a:gridCol>
                <a:gridCol w="84024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27305" algn="ct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99695">
                        <a:lnSpc>
                          <a:spcPts val="1995"/>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5240" algn="ct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25095">
                        <a:lnSpc>
                          <a:spcPts val="195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3175" algn="ct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37795">
                        <a:lnSpc>
                          <a:spcPts val="190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39370" algn="ct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99695">
                        <a:lnSpc>
                          <a:spcPts val="193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7" name="object 7"/>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296796">
                  <a:extLst>
                    <a:ext uri="{9D8B030D-6E8A-4147-A177-3AD203B41FA5}">
                      <a16:colId xmlns:a16="http://schemas.microsoft.com/office/drawing/2014/main" val="20000"/>
                    </a:ext>
                  </a:extLst>
                </a:gridCol>
                <a:gridCol w="867335">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6350" algn="ct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R="276225" algn="r">
                        <a:lnSpc>
                          <a:spcPts val="1995"/>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algn="ct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R="263525" algn="r">
                        <a:lnSpc>
                          <a:spcPts val="195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L="8890" algn="ct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R="250825" algn="r">
                        <a:lnSpc>
                          <a:spcPts val="190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8415" algn="ct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R="225425" algn="r">
                        <a:lnSpc>
                          <a:spcPts val="193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8" name="object 8"/>
          <p:cNvSpPr txBox="1"/>
          <p:nvPr/>
        </p:nvSpPr>
        <p:spPr>
          <a:xfrm>
            <a:off x="4703384" y="1549160"/>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9" name="object 9"/>
          <p:cNvSpPr txBox="1"/>
          <p:nvPr/>
        </p:nvSpPr>
        <p:spPr>
          <a:xfrm>
            <a:off x="6311461" y="1549160"/>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0" name="object 10"/>
          <p:cNvSpPr txBox="1"/>
          <p:nvPr/>
        </p:nvSpPr>
        <p:spPr>
          <a:xfrm>
            <a:off x="5507422" y="2103945"/>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1" name="object 11"/>
          <p:cNvSpPr txBox="1"/>
          <p:nvPr/>
        </p:nvSpPr>
        <p:spPr>
          <a:xfrm>
            <a:off x="5361234" y="2719695"/>
            <a:ext cx="564776" cy="249076"/>
          </a:xfrm>
          <a:prstGeom prst="rect">
            <a:avLst/>
          </a:prstGeom>
        </p:spPr>
        <p:txBody>
          <a:bodyPr vert="horz" wrap="square" lIns="0" tIns="11526" rIns="0" bIns="0" rtlCol="0">
            <a:spAutoFit/>
          </a:bodyPr>
          <a:lstStyle/>
          <a:p>
            <a:pPr marL="11527">
              <a:spcBef>
                <a:spcPts val="91"/>
              </a:spcBef>
            </a:pPr>
            <a:r>
              <a:rPr sz="1543" spc="-95" dirty="0">
                <a:latin typeface="Arial"/>
                <a:cs typeface="Arial"/>
              </a:rPr>
              <a:t>-­1.322</a:t>
            </a:r>
            <a:endParaRPr sz="1543">
              <a:latin typeface="Arial"/>
              <a:cs typeface="Arial"/>
            </a:endParaRPr>
          </a:p>
        </p:txBody>
      </p:sp>
      <p:sp>
        <p:nvSpPr>
          <p:cNvPr id="12" name="object 12"/>
          <p:cNvSpPr txBox="1"/>
          <p:nvPr/>
        </p:nvSpPr>
        <p:spPr>
          <a:xfrm>
            <a:off x="2876024" y="2427062"/>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3" name="object 13"/>
          <p:cNvSpPr txBox="1"/>
          <p:nvPr/>
        </p:nvSpPr>
        <p:spPr>
          <a:xfrm>
            <a:off x="4726757" y="3732381"/>
            <a:ext cx="1994007" cy="458556"/>
          </a:xfrm>
          <a:prstGeom prst="rect">
            <a:avLst/>
          </a:prstGeom>
        </p:spPr>
        <p:txBody>
          <a:bodyPr vert="horz" wrap="square" lIns="0" tIns="11526" rIns="0" bIns="0" rtlCol="0">
            <a:spAutoFit/>
          </a:bodyPr>
          <a:lstStyle/>
          <a:p>
            <a:pPr marL="11527">
              <a:spcBef>
                <a:spcPts val="91"/>
              </a:spcBef>
            </a:pPr>
            <a:r>
              <a:rPr sz="2904" b="1" spc="-23" dirty="0">
                <a:solidFill>
                  <a:srgbClr val="99070E"/>
                </a:solidFill>
                <a:latin typeface="Courier New"/>
                <a:cs typeface="Courier New"/>
              </a:rPr>
              <a:t>G</a:t>
            </a:r>
            <a:r>
              <a:rPr sz="2904" b="1" spc="-23" dirty="0">
                <a:solidFill>
                  <a:srgbClr val="333399"/>
                </a:solidFill>
                <a:latin typeface="Courier New"/>
                <a:cs typeface="Courier New"/>
              </a:rPr>
              <a:t>GCACTGAA</a:t>
            </a:r>
            <a:endParaRPr sz="2904">
              <a:latin typeface="Courier New"/>
              <a:cs typeface="Courier New"/>
            </a:endParaRPr>
          </a:p>
        </p:txBody>
      </p:sp>
      <p:sp>
        <p:nvSpPr>
          <p:cNvPr id="14" name="object 14"/>
          <p:cNvSpPr txBox="1"/>
          <p:nvPr/>
        </p:nvSpPr>
        <p:spPr>
          <a:xfrm>
            <a:off x="5484370" y="4621814"/>
            <a:ext cx="2489627" cy="249076"/>
          </a:xfrm>
          <a:prstGeom prst="rect">
            <a:avLst/>
          </a:prstGeom>
        </p:spPr>
        <p:txBody>
          <a:bodyPr vert="horz" wrap="square" lIns="0" tIns="11526" rIns="0" bIns="0" rtlCol="0">
            <a:spAutoFit/>
          </a:bodyPr>
          <a:lstStyle/>
          <a:p>
            <a:pPr marL="34580">
              <a:spcBef>
                <a:spcPts val="91"/>
              </a:spcBef>
            </a:pPr>
            <a:r>
              <a:rPr sz="1543" spc="-9" dirty="0">
                <a:latin typeface="Arial"/>
                <a:cs typeface="Arial"/>
              </a:rPr>
              <a:t>p</a:t>
            </a:r>
            <a:r>
              <a:rPr sz="1498" spc="-14" baseline="-15151" dirty="0">
                <a:latin typeface="Arial"/>
                <a:cs typeface="Arial"/>
              </a:rPr>
              <a:t>H</a:t>
            </a:r>
            <a:r>
              <a:rPr sz="1543" spc="-9" dirty="0">
                <a:latin typeface="Arial"/>
                <a:cs typeface="Arial"/>
              </a:rPr>
              <a:t>(G,1) </a:t>
            </a:r>
            <a:r>
              <a:rPr sz="1543" spc="-5" dirty="0">
                <a:latin typeface="Arial"/>
                <a:cs typeface="Arial"/>
              </a:rPr>
              <a:t>= </a:t>
            </a:r>
            <a:r>
              <a:rPr sz="1543" spc="-163" dirty="0">
                <a:latin typeface="Arial"/>
                <a:cs typeface="Arial"/>
              </a:rPr>
              <a:t>-­1 </a:t>
            </a:r>
            <a:r>
              <a:rPr sz="1543" spc="-86" dirty="0">
                <a:latin typeface="Arial"/>
                <a:cs typeface="Arial"/>
              </a:rPr>
              <a:t>-­1.737 </a:t>
            </a:r>
            <a:r>
              <a:rPr sz="1543" spc="-5" dirty="0">
                <a:latin typeface="Arial"/>
                <a:cs typeface="Arial"/>
              </a:rPr>
              <a:t>=</a:t>
            </a:r>
            <a:r>
              <a:rPr sz="1543" spc="-50" dirty="0">
                <a:latin typeface="Arial"/>
                <a:cs typeface="Arial"/>
              </a:rPr>
              <a:t> </a:t>
            </a:r>
            <a:r>
              <a:rPr sz="1543" spc="-95" dirty="0">
                <a:latin typeface="Arial"/>
                <a:cs typeface="Arial"/>
              </a:rPr>
              <a:t>-­2.737</a:t>
            </a:r>
            <a:endParaRPr sz="1543">
              <a:latin typeface="Arial"/>
              <a:cs typeface="Arial"/>
            </a:endParaRPr>
          </a:p>
        </p:txBody>
      </p:sp>
      <p:sp>
        <p:nvSpPr>
          <p:cNvPr id="15" name="object 15"/>
          <p:cNvSpPr txBox="1"/>
          <p:nvPr/>
        </p:nvSpPr>
        <p:spPr>
          <a:xfrm>
            <a:off x="5484370" y="5417460"/>
            <a:ext cx="2466575" cy="249076"/>
          </a:xfrm>
          <a:prstGeom prst="rect">
            <a:avLst/>
          </a:prstGeom>
        </p:spPr>
        <p:txBody>
          <a:bodyPr vert="horz" wrap="square" lIns="0" tIns="11526" rIns="0" bIns="0" rtlCol="0">
            <a:spAutoFit/>
          </a:bodyPr>
          <a:lstStyle/>
          <a:p>
            <a:pPr marL="34580">
              <a:spcBef>
                <a:spcPts val="91"/>
              </a:spcBef>
            </a:pPr>
            <a:r>
              <a:rPr sz="1543" spc="-14" dirty="0">
                <a:latin typeface="Arial"/>
                <a:cs typeface="Arial"/>
              </a:rPr>
              <a:t>p</a:t>
            </a:r>
            <a:r>
              <a:rPr sz="1498" spc="-20" baseline="-15151" dirty="0">
                <a:latin typeface="Arial"/>
                <a:cs typeface="Arial"/>
              </a:rPr>
              <a:t>L</a:t>
            </a:r>
            <a:r>
              <a:rPr sz="1543" spc="-14" dirty="0">
                <a:latin typeface="Arial"/>
                <a:cs typeface="Arial"/>
              </a:rPr>
              <a:t>(G,1) </a:t>
            </a:r>
            <a:r>
              <a:rPr sz="1543" spc="-5" dirty="0">
                <a:latin typeface="Arial"/>
                <a:cs typeface="Arial"/>
              </a:rPr>
              <a:t>= </a:t>
            </a:r>
            <a:r>
              <a:rPr sz="1543" spc="-163" dirty="0">
                <a:latin typeface="Arial"/>
                <a:cs typeface="Arial"/>
              </a:rPr>
              <a:t>-­1 </a:t>
            </a:r>
            <a:r>
              <a:rPr sz="1543" spc="-86" dirty="0">
                <a:latin typeface="Arial"/>
                <a:cs typeface="Arial"/>
              </a:rPr>
              <a:t>-­2.322 </a:t>
            </a:r>
            <a:r>
              <a:rPr sz="1543" spc="-5" dirty="0">
                <a:latin typeface="Arial"/>
                <a:cs typeface="Arial"/>
              </a:rPr>
              <a:t>=</a:t>
            </a:r>
            <a:r>
              <a:rPr sz="1543" spc="-32" dirty="0">
                <a:latin typeface="Arial"/>
                <a:cs typeface="Arial"/>
              </a:rPr>
              <a:t> </a:t>
            </a:r>
            <a:r>
              <a:rPr sz="1543" spc="-95" dirty="0">
                <a:latin typeface="Arial"/>
                <a:cs typeface="Arial"/>
              </a:rPr>
              <a:t>-­3.322</a:t>
            </a:r>
            <a:endParaRPr sz="1543">
              <a:latin typeface="Arial"/>
              <a:cs typeface="Arial"/>
            </a:endParaRPr>
          </a:p>
        </p:txBody>
      </p:sp>
      <p:sp>
        <p:nvSpPr>
          <p:cNvPr id="16" name="object 16"/>
          <p:cNvSpPr txBox="1"/>
          <p:nvPr/>
        </p:nvSpPr>
        <p:spPr>
          <a:xfrm>
            <a:off x="2122028" y="4548656"/>
            <a:ext cx="3138544" cy="493763"/>
          </a:xfrm>
          <a:prstGeom prst="rect">
            <a:avLst/>
          </a:prstGeom>
        </p:spPr>
        <p:txBody>
          <a:bodyPr vert="horz" wrap="square" lIns="0" tIns="4610" rIns="0" bIns="0" rtlCol="0">
            <a:spAutoFit/>
          </a:bodyPr>
          <a:lstStyle/>
          <a:p>
            <a:pPr marL="34580" marR="27664">
              <a:lnSpc>
                <a:spcPct val="103000"/>
              </a:lnSpc>
              <a:spcBef>
                <a:spcPts val="36"/>
              </a:spcBef>
            </a:pPr>
            <a:r>
              <a:rPr sz="1543" spc="-14" dirty="0">
                <a:latin typeface="Arial"/>
                <a:cs typeface="Arial"/>
              </a:rPr>
              <a:t>Probability </a:t>
            </a:r>
            <a:r>
              <a:rPr sz="1543" spc="14" dirty="0">
                <a:latin typeface="Arial"/>
                <a:cs typeface="Arial"/>
              </a:rPr>
              <a:t>(in </a:t>
            </a:r>
            <a:r>
              <a:rPr sz="1543" spc="-18" dirty="0">
                <a:latin typeface="Arial"/>
                <a:cs typeface="Arial"/>
              </a:rPr>
              <a:t>log</a:t>
            </a:r>
            <a:r>
              <a:rPr sz="1498" spc="-27" baseline="-15151" dirty="0">
                <a:latin typeface="Arial"/>
                <a:cs typeface="Arial"/>
              </a:rPr>
              <a:t>2</a:t>
            </a:r>
            <a:r>
              <a:rPr sz="1543" spc="-18" dirty="0">
                <a:latin typeface="Arial"/>
                <a:cs typeface="Arial"/>
              </a:rPr>
              <a:t>) that </a:t>
            </a:r>
            <a:r>
              <a:rPr sz="1543" spc="-5" dirty="0">
                <a:solidFill>
                  <a:srgbClr val="99070E"/>
                </a:solidFill>
                <a:latin typeface="Arial"/>
                <a:cs typeface="Arial"/>
              </a:rPr>
              <a:t>G </a:t>
            </a:r>
            <a:r>
              <a:rPr sz="1543" spc="-27" dirty="0">
                <a:latin typeface="Arial"/>
                <a:cs typeface="Arial"/>
              </a:rPr>
              <a:t>at the  </a:t>
            </a:r>
            <a:r>
              <a:rPr sz="1543" spc="18" dirty="0">
                <a:latin typeface="Arial"/>
                <a:cs typeface="Arial"/>
              </a:rPr>
              <a:t>first </a:t>
            </a:r>
            <a:r>
              <a:rPr sz="1543" spc="-9" dirty="0">
                <a:latin typeface="Arial"/>
                <a:cs typeface="Arial"/>
              </a:rPr>
              <a:t>position </a:t>
            </a:r>
            <a:r>
              <a:rPr sz="1543" spc="-27" dirty="0">
                <a:latin typeface="Arial"/>
                <a:cs typeface="Arial"/>
              </a:rPr>
              <a:t>was </a:t>
            </a:r>
            <a:r>
              <a:rPr sz="1543" spc="-9" dirty="0">
                <a:latin typeface="Arial"/>
                <a:cs typeface="Arial"/>
              </a:rPr>
              <a:t>emitted </a:t>
            </a:r>
            <a:r>
              <a:rPr sz="1543" spc="-27" dirty="0">
                <a:latin typeface="Arial"/>
                <a:cs typeface="Arial"/>
              </a:rPr>
              <a:t>by </a:t>
            </a:r>
            <a:r>
              <a:rPr sz="1543" spc="5" dirty="0">
                <a:latin typeface="Arial"/>
                <a:cs typeface="Arial"/>
              </a:rPr>
              <a:t>state</a:t>
            </a:r>
            <a:r>
              <a:rPr sz="1543" spc="-68" dirty="0">
                <a:latin typeface="Arial"/>
                <a:cs typeface="Arial"/>
              </a:rPr>
              <a:t> </a:t>
            </a:r>
            <a:r>
              <a:rPr sz="1543" b="1" spc="-5" dirty="0">
                <a:latin typeface="Arial"/>
                <a:cs typeface="Arial"/>
              </a:rPr>
              <a:t>H</a:t>
            </a:r>
            <a:endParaRPr sz="1543">
              <a:latin typeface="Arial"/>
              <a:cs typeface="Arial"/>
            </a:endParaRPr>
          </a:p>
        </p:txBody>
      </p:sp>
      <p:sp>
        <p:nvSpPr>
          <p:cNvPr id="17" name="object 17"/>
          <p:cNvSpPr txBox="1"/>
          <p:nvPr/>
        </p:nvSpPr>
        <p:spPr>
          <a:xfrm>
            <a:off x="2122029" y="5307674"/>
            <a:ext cx="3116643" cy="493763"/>
          </a:xfrm>
          <a:prstGeom prst="rect">
            <a:avLst/>
          </a:prstGeom>
        </p:spPr>
        <p:txBody>
          <a:bodyPr vert="horz" wrap="square" lIns="0" tIns="4610" rIns="0" bIns="0" rtlCol="0">
            <a:spAutoFit/>
          </a:bodyPr>
          <a:lstStyle/>
          <a:p>
            <a:pPr marL="34580" marR="27664">
              <a:lnSpc>
                <a:spcPct val="103000"/>
              </a:lnSpc>
              <a:spcBef>
                <a:spcPts val="36"/>
              </a:spcBef>
            </a:pPr>
            <a:r>
              <a:rPr sz="1543" spc="-14" dirty="0">
                <a:latin typeface="Arial"/>
                <a:cs typeface="Arial"/>
              </a:rPr>
              <a:t>Probability </a:t>
            </a:r>
            <a:r>
              <a:rPr sz="1543" spc="14" dirty="0">
                <a:latin typeface="Arial"/>
                <a:cs typeface="Arial"/>
              </a:rPr>
              <a:t>(in </a:t>
            </a:r>
            <a:r>
              <a:rPr sz="1543" spc="-18" dirty="0">
                <a:latin typeface="Arial"/>
                <a:cs typeface="Arial"/>
              </a:rPr>
              <a:t>log</a:t>
            </a:r>
            <a:r>
              <a:rPr sz="1498" spc="-27" baseline="-15151" dirty="0">
                <a:latin typeface="Arial"/>
                <a:cs typeface="Arial"/>
              </a:rPr>
              <a:t>2</a:t>
            </a:r>
            <a:r>
              <a:rPr sz="1543" spc="-18" dirty="0">
                <a:latin typeface="Arial"/>
                <a:cs typeface="Arial"/>
              </a:rPr>
              <a:t>) that </a:t>
            </a:r>
            <a:r>
              <a:rPr sz="1543" spc="-5" dirty="0">
                <a:solidFill>
                  <a:srgbClr val="99070E"/>
                </a:solidFill>
                <a:latin typeface="Arial"/>
                <a:cs typeface="Arial"/>
              </a:rPr>
              <a:t>G </a:t>
            </a:r>
            <a:r>
              <a:rPr sz="1543" spc="-27" dirty="0">
                <a:latin typeface="Arial"/>
                <a:cs typeface="Arial"/>
              </a:rPr>
              <a:t>at the  </a:t>
            </a:r>
            <a:r>
              <a:rPr sz="1543" spc="18" dirty="0">
                <a:latin typeface="Arial"/>
                <a:cs typeface="Arial"/>
              </a:rPr>
              <a:t>first </a:t>
            </a:r>
            <a:r>
              <a:rPr sz="1543" spc="-9" dirty="0">
                <a:latin typeface="Arial"/>
                <a:cs typeface="Arial"/>
              </a:rPr>
              <a:t>position </a:t>
            </a:r>
            <a:r>
              <a:rPr sz="1543" spc="-27" dirty="0">
                <a:latin typeface="Arial"/>
                <a:cs typeface="Arial"/>
              </a:rPr>
              <a:t>was </a:t>
            </a:r>
            <a:r>
              <a:rPr sz="1543" spc="-9" dirty="0">
                <a:latin typeface="Arial"/>
                <a:cs typeface="Arial"/>
              </a:rPr>
              <a:t>emitted </a:t>
            </a:r>
            <a:r>
              <a:rPr sz="1543" spc="-27" dirty="0">
                <a:latin typeface="Arial"/>
                <a:cs typeface="Arial"/>
              </a:rPr>
              <a:t>by </a:t>
            </a:r>
            <a:r>
              <a:rPr sz="1543" spc="5" dirty="0">
                <a:latin typeface="Arial"/>
                <a:cs typeface="Arial"/>
              </a:rPr>
              <a:t>state</a:t>
            </a:r>
            <a:r>
              <a:rPr sz="1543" spc="-68" dirty="0">
                <a:latin typeface="Arial"/>
                <a:cs typeface="Arial"/>
              </a:rPr>
              <a:t> </a:t>
            </a:r>
            <a:r>
              <a:rPr sz="1543" b="1" spc="-5" dirty="0">
                <a:latin typeface="Arial"/>
                <a:cs typeface="Arial"/>
              </a:rPr>
              <a:t>L</a:t>
            </a:r>
            <a:endParaRPr sz="1543">
              <a:latin typeface="Arial"/>
              <a:cs typeface="Arial"/>
            </a:endParaRPr>
          </a:p>
        </p:txBody>
      </p:sp>
      <p:sp>
        <p:nvSpPr>
          <p:cNvPr id="18" name="object 18"/>
          <p:cNvSpPr txBox="1"/>
          <p:nvPr/>
        </p:nvSpPr>
        <p:spPr>
          <a:xfrm>
            <a:off x="8285008" y="2427062"/>
            <a:ext cx="564776" cy="249076"/>
          </a:xfrm>
          <a:prstGeom prst="rect">
            <a:avLst/>
          </a:prstGeom>
        </p:spPr>
        <p:txBody>
          <a:bodyPr vert="horz" wrap="square" lIns="0" tIns="11526" rIns="0" bIns="0" rtlCol="0">
            <a:spAutoFit/>
          </a:bodyPr>
          <a:lstStyle/>
          <a:p>
            <a:pPr marL="11527">
              <a:spcBef>
                <a:spcPts val="91"/>
              </a:spcBef>
            </a:pPr>
            <a:r>
              <a:rPr sz="1543" spc="-95" dirty="0">
                <a:latin typeface="Arial"/>
                <a:cs typeface="Arial"/>
              </a:rPr>
              <a:t>-­0.737</a:t>
            </a:r>
            <a:endParaRPr sz="1543">
              <a:latin typeface="Arial"/>
              <a:cs typeface="Arial"/>
            </a:endParaRPr>
          </a:p>
        </p:txBody>
      </p:sp>
      <p:sp>
        <p:nvSpPr>
          <p:cNvPr id="19" name="object 19"/>
          <p:cNvSpPr/>
          <p:nvPr/>
        </p:nvSpPr>
        <p:spPr>
          <a:xfrm>
            <a:off x="1709184" y="144076"/>
            <a:ext cx="8759798" cy="6569849"/>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spTree>
    <p:extLst>
      <p:ext uri="{BB962C8B-B14F-4D97-AF65-F5344CB8AC3E}">
        <p14:creationId xmlns:p14="http://schemas.microsoft.com/office/powerpoint/2010/main" val="8853248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11627"/>
            <a:ext cx="7306940" cy="688747"/>
          </a:xfrm>
          <a:prstGeom prst="rect">
            <a:avLst/>
          </a:prstGeom>
        </p:spPr>
        <p:txBody>
          <a:bodyPr vert="horz" wrap="square" lIns="0" tIns="11526" rIns="0" bIns="0" rtlCol="0" anchor="ctr">
            <a:spAutoFit/>
          </a:bodyPr>
          <a:lstStyle/>
          <a:p>
            <a:pPr marL="11527">
              <a:lnSpc>
                <a:spcPct val="100000"/>
              </a:lnSpc>
              <a:spcBef>
                <a:spcPts val="91"/>
              </a:spcBef>
            </a:pPr>
            <a:r>
              <a:rPr dirty="0"/>
              <a:t>HMM : </a:t>
            </a:r>
            <a:r>
              <a:rPr spc="-23" dirty="0"/>
              <a:t>Viterbi </a:t>
            </a:r>
            <a:r>
              <a:rPr spc="-14"/>
              <a:t>algorithm </a:t>
            </a:r>
            <a:endParaRPr spc="-5" dirty="0"/>
          </a:p>
        </p:txBody>
      </p:sp>
      <p:sp>
        <p:nvSpPr>
          <p:cNvPr id="3" name="object 3"/>
          <p:cNvSpPr/>
          <p:nvPr/>
        </p:nvSpPr>
        <p:spPr>
          <a:xfrm>
            <a:off x="5138185" y="2372384"/>
            <a:ext cx="945136" cy="292185"/>
          </a:xfrm>
          <a:custGeom>
            <a:avLst/>
            <a:gdLst/>
            <a:ahLst/>
            <a:cxnLst/>
            <a:rect l="l" t="t" r="r" b="b"/>
            <a:pathLst>
              <a:path w="1041400" h="321944">
                <a:moveTo>
                  <a:pt x="965200" y="268884"/>
                </a:moveTo>
                <a:lnTo>
                  <a:pt x="80530" y="268884"/>
                </a:lnTo>
                <a:lnTo>
                  <a:pt x="80530" y="241300"/>
                </a:lnTo>
                <a:lnTo>
                  <a:pt x="0" y="281584"/>
                </a:lnTo>
                <a:lnTo>
                  <a:pt x="80530" y="321881"/>
                </a:lnTo>
                <a:lnTo>
                  <a:pt x="80530" y="294297"/>
                </a:lnTo>
                <a:lnTo>
                  <a:pt x="965200" y="294297"/>
                </a:lnTo>
                <a:lnTo>
                  <a:pt x="965200" y="268884"/>
                </a:lnTo>
                <a:close/>
              </a:path>
              <a:path w="1041400" h="321944">
                <a:moveTo>
                  <a:pt x="1041400" y="40297"/>
                </a:moveTo>
                <a:lnTo>
                  <a:pt x="960856" y="0"/>
                </a:lnTo>
                <a:lnTo>
                  <a:pt x="960856" y="27584"/>
                </a:lnTo>
                <a:lnTo>
                  <a:pt x="0" y="27584"/>
                </a:lnTo>
                <a:lnTo>
                  <a:pt x="0" y="52997"/>
                </a:lnTo>
                <a:lnTo>
                  <a:pt x="960856" y="52997"/>
                </a:lnTo>
                <a:lnTo>
                  <a:pt x="960856" y="80581"/>
                </a:lnTo>
                <a:lnTo>
                  <a:pt x="1041400" y="40297"/>
                </a:lnTo>
                <a:close/>
              </a:path>
            </a:pathLst>
          </a:custGeom>
          <a:solidFill>
            <a:srgbClr val="000000"/>
          </a:solidFill>
        </p:spPr>
        <p:txBody>
          <a:bodyPr wrap="square" lIns="0" tIns="0" rIns="0" bIns="0" rtlCol="0"/>
          <a:lstStyle/>
          <a:p>
            <a:endParaRPr sz="1634"/>
          </a:p>
        </p:txBody>
      </p:sp>
      <p:sp>
        <p:nvSpPr>
          <p:cNvPr id="4" name="object 4"/>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5" name="object 5"/>
          <p:cNvSpPr/>
          <p:nvPr/>
        </p:nvSpPr>
        <p:spPr>
          <a:xfrm>
            <a:off x="3074999" y="1660292"/>
            <a:ext cx="5141195" cy="1267866"/>
          </a:xfrm>
          <a:custGeom>
            <a:avLst/>
            <a:gdLst/>
            <a:ahLst/>
            <a:cxnLst/>
            <a:rect l="l" t="t" r="r" b="b"/>
            <a:pathLst>
              <a:path w="5664834" h="1397000">
                <a:moveTo>
                  <a:pt x="697217" y="941717"/>
                </a:moveTo>
                <a:lnTo>
                  <a:pt x="673658" y="894422"/>
                </a:lnTo>
                <a:lnTo>
                  <a:pt x="643178" y="851865"/>
                </a:lnTo>
                <a:lnTo>
                  <a:pt x="606577" y="814527"/>
                </a:lnTo>
                <a:lnTo>
                  <a:pt x="564654" y="782904"/>
                </a:lnTo>
                <a:lnTo>
                  <a:pt x="518172" y="757478"/>
                </a:lnTo>
                <a:lnTo>
                  <a:pt x="467918" y="738746"/>
                </a:lnTo>
                <a:lnTo>
                  <a:pt x="414655" y="727189"/>
                </a:lnTo>
                <a:lnTo>
                  <a:pt x="361010" y="723315"/>
                </a:lnTo>
                <a:lnTo>
                  <a:pt x="358902" y="723341"/>
                </a:lnTo>
                <a:lnTo>
                  <a:pt x="287324" y="730148"/>
                </a:lnTo>
                <a:lnTo>
                  <a:pt x="219849" y="749757"/>
                </a:lnTo>
                <a:lnTo>
                  <a:pt x="158762" y="780757"/>
                </a:lnTo>
                <a:lnTo>
                  <a:pt x="105486" y="821829"/>
                </a:lnTo>
                <a:lnTo>
                  <a:pt x="61493" y="871664"/>
                </a:lnTo>
                <a:lnTo>
                  <a:pt x="28244" y="928954"/>
                </a:lnTo>
                <a:lnTo>
                  <a:pt x="7251" y="992314"/>
                </a:lnTo>
                <a:lnTo>
                  <a:pt x="0" y="1060310"/>
                </a:lnTo>
                <a:lnTo>
                  <a:pt x="7442" y="1128280"/>
                </a:lnTo>
                <a:lnTo>
                  <a:pt x="28600" y="1191552"/>
                </a:lnTo>
                <a:lnTo>
                  <a:pt x="61988" y="1248714"/>
                </a:lnTo>
                <a:lnTo>
                  <a:pt x="106083" y="1298435"/>
                </a:lnTo>
                <a:lnTo>
                  <a:pt x="159435" y="1339380"/>
                </a:lnTo>
                <a:lnTo>
                  <a:pt x="220586" y="1370241"/>
                </a:lnTo>
                <a:lnTo>
                  <a:pt x="288099" y="1389697"/>
                </a:lnTo>
                <a:lnTo>
                  <a:pt x="360972" y="1396377"/>
                </a:lnTo>
                <a:lnTo>
                  <a:pt x="412826" y="1392758"/>
                </a:lnTo>
                <a:lnTo>
                  <a:pt x="464439" y="1381950"/>
                </a:lnTo>
                <a:lnTo>
                  <a:pt x="513321" y="1364386"/>
                </a:lnTo>
                <a:lnTo>
                  <a:pt x="558774" y="1340510"/>
                </a:lnTo>
                <a:lnTo>
                  <a:pt x="601472" y="1309560"/>
                </a:lnTo>
                <a:lnTo>
                  <a:pt x="637616" y="1274330"/>
                </a:lnTo>
                <a:lnTo>
                  <a:pt x="648335" y="1259014"/>
                </a:lnTo>
                <a:lnTo>
                  <a:pt x="672312" y="1273987"/>
                </a:lnTo>
                <a:lnTo>
                  <a:pt x="680796" y="1184300"/>
                </a:lnTo>
                <a:lnTo>
                  <a:pt x="603986" y="1231315"/>
                </a:lnTo>
                <a:lnTo>
                  <a:pt x="626770" y="1245539"/>
                </a:lnTo>
                <a:lnTo>
                  <a:pt x="617969" y="1258112"/>
                </a:lnTo>
                <a:lnTo>
                  <a:pt x="584428" y="1290713"/>
                </a:lnTo>
                <a:lnTo>
                  <a:pt x="546912" y="1318044"/>
                </a:lnTo>
                <a:lnTo>
                  <a:pt x="504685" y="1340497"/>
                </a:lnTo>
                <a:lnTo>
                  <a:pt x="459168" y="1357096"/>
                </a:lnTo>
                <a:lnTo>
                  <a:pt x="411060" y="1367409"/>
                </a:lnTo>
                <a:lnTo>
                  <a:pt x="360248" y="1370965"/>
                </a:lnTo>
                <a:lnTo>
                  <a:pt x="292468" y="1364589"/>
                </a:lnTo>
                <a:lnTo>
                  <a:pt x="229552" y="1346377"/>
                </a:lnTo>
                <a:lnTo>
                  <a:pt x="172669" y="1317599"/>
                </a:lnTo>
                <a:lnTo>
                  <a:pt x="123164" y="1279525"/>
                </a:lnTo>
                <a:lnTo>
                  <a:pt x="82384" y="1233436"/>
                </a:lnTo>
                <a:lnTo>
                  <a:pt x="51650" y="1180655"/>
                </a:lnTo>
                <a:lnTo>
                  <a:pt x="32258" y="1122400"/>
                </a:lnTo>
                <a:lnTo>
                  <a:pt x="25488" y="1059853"/>
                </a:lnTo>
                <a:lnTo>
                  <a:pt x="32258" y="997305"/>
                </a:lnTo>
                <a:lnTo>
                  <a:pt x="51650" y="939063"/>
                </a:lnTo>
                <a:lnTo>
                  <a:pt x="82384" y="886269"/>
                </a:lnTo>
                <a:lnTo>
                  <a:pt x="123164" y="840193"/>
                </a:lnTo>
                <a:lnTo>
                  <a:pt x="172669" y="802106"/>
                </a:lnTo>
                <a:lnTo>
                  <a:pt x="229552" y="773328"/>
                </a:lnTo>
                <a:lnTo>
                  <a:pt x="292468" y="755116"/>
                </a:lnTo>
                <a:lnTo>
                  <a:pt x="360235" y="748741"/>
                </a:lnTo>
                <a:lnTo>
                  <a:pt x="411911" y="752475"/>
                </a:lnTo>
                <a:lnTo>
                  <a:pt x="461594" y="763371"/>
                </a:lnTo>
                <a:lnTo>
                  <a:pt x="508393" y="780948"/>
                </a:lnTo>
                <a:lnTo>
                  <a:pt x="551599" y="804722"/>
                </a:lnTo>
                <a:lnTo>
                  <a:pt x="590473" y="834199"/>
                </a:lnTo>
                <a:lnTo>
                  <a:pt x="624306" y="868895"/>
                </a:lnTo>
                <a:lnTo>
                  <a:pt x="652373" y="908342"/>
                </a:lnTo>
                <a:lnTo>
                  <a:pt x="674446" y="952982"/>
                </a:lnTo>
                <a:lnTo>
                  <a:pt x="697217" y="941717"/>
                </a:lnTo>
                <a:close/>
              </a:path>
              <a:path w="5664834" h="1397000">
                <a:moveTo>
                  <a:pt x="2594660" y="24218"/>
                </a:moveTo>
                <a:lnTo>
                  <a:pt x="2586977" y="0"/>
                </a:lnTo>
                <a:lnTo>
                  <a:pt x="1622361" y="305854"/>
                </a:lnTo>
                <a:lnTo>
                  <a:pt x="1614030" y="279565"/>
                </a:lnTo>
                <a:lnTo>
                  <a:pt x="1549425" y="342303"/>
                </a:lnTo>
                <a:lnTo>
                  <a:pt x="1638363" y="356374"/>
                </a:lnTo>
                <a:lnTo>
                  <a:pt x="1630032" y="330073"/>
                </a:lnTo>
                <a:lnTo>
                  <a:pt x="2594660" y="24218"/>
                </a:lnTo>
                <a:close/>
              </a:path>
              <a:path w="5664834" h="1397000">
                <a:moveTo>
                  <a:pt x="4051325" y="342303"/>
                </a:moveTo>
                <a:lnTo>
                  <a:pt x="3987889" y="278371"/>
                </a:lnTo>
                <a:lnTo>
                  <a:pt x="3979075" y="304507"/>
                </a:lnTo>
                <a:lnTo>
                  <a:pt x="3077476" y="76"/>
                </a:lnTo>
                <a:lnTo>
                  <a:pt x="3069361" y="24142"/>
                </a:lnTo>
                <a:lnTo>
                  <a:pt x="3970947" y="328574"/>
                </a:lnTo>
                <a:lnTo>
                  <a:pt x="3962133" y="354711"/>
                </a:lnTo>
                <a:lnTo>
                  <a:pt x="4051325" y="342303"/>
                </a:lnTo>
                <a:close/>
              </a:path>
              <a:path w="5664834" h="1397000">
                <a:moveTo>
                  <a:pt x="5664238" y="1060272"/>
                </a:moveTo>
                <a:lnTo>
                  <a:pt x="5657685" y="992530"/>
                </a:lnTo>
                <a:lnTo>
                  <a:pt x="5638724" y="929347"/>
                </a:lnTo>
                <a:lnTo>
                  <a:pt x="5608650" y="872147"/>
                </a:lnTo>
                <a:lnTo>
                  <a:pt x="5568772" y="822274"/>
                </a:lnTo>
                <a:lnTo>
                  <a:pt x="5520398" y="781088"/>
                </a:lnTo>
                <a:lnTo>
                  <a:pt x="5464822" y="749947"/>
                </a:lnTo>
                <a:lnTo>
                  <a:pt x="5403354" y="730211"/>
                </a:lnTo>
                <a:lnTo>
                  <a:pt x="5338229" y="723353"/>
                </a:lnTo>
                <a:lnTo>
                  <a:pt x="5335905" y="723328"/>
                </a:lnTo>
                <a:lnTo>
                  <a:pt x="5287327" y="727202"/>
                </a:lnTo>
                <a:lnTo>
                  <a:pt x="5238737" y="738809"/>
                </a:lnTo>
                <a:lnTo>
                  <a:pt x="5192928" y="757631"/>
                </a:lnTo>
                <a:lnTo>
                  <a:pt x="5150599" y="783170"/>
                </a:lnTo>
                <a:lnTo>
                  <a:pt x="5112486" y="814908"/>
                </a:lnTo>
                <a:lnTo>
                  <a:pt x="5079250" y="852322"/>
                </a:lnTo>
                <a:lnTo>
                  <a:pt x="5051628" y="894905"/>
                </a:lnTo>
                <a:lnTo>
                  <a:pt x="5030317" y="942149"/>
                </a:lnTo>
                <a:lnTo>
                  <a:pt x="5053495" y="952550"/>
                </a:lnTo>
                <a:lnTo>
                  <a:pt x="5073497" y="907872"/>
                </a:lnTo>
                <a:lnTo>
                  <a:pt x="5098923" y="868426"/>
                </a:lnTo>
                <a:lnTo>
                  <a:pt x="5129517" y="833780"/>
                </a:lnTo>
                <a:lnTo>
                  <a:pt x="5164607" y="804392"/>
                </a:lnTo>
                <a:lnTo>
                  <a:pt x="5203545" y="780732"/>
                </a:lnTo>
                <a:lnTo>
                  <a:pt x="5245671" y="763270"/>
                </a:lnTo>
                <a:lnTo>
                  <a:pt x="5290337" y="752449"/>
                </a:lnTo>
                <a:lnTo>
                  <a:pt x="5336768" y="748753"/>
                </a:lnTo>
                <a:lnTo>
                  <a:pt x="5397703" y="755078"/>
                </a:lnTo>
                <a:lnTo>
                  <a:pt x="5454294" y="773163"/>
                </a:lnTo>
                <a:lnTo>
                  <a:pt x="5505539" y="801801"/>
                </a:lnTo>
                <a:lnTo>
                  <a:pt x="5550230" y="839749"/>
                </a:lnTo>
                <a:lnTo>
                  <a:pt x="5587123" y="885786"/>
                </a:lnTo>
                <a:lnTo>
                  <a:pt x="5614987" y="938644"/>
                </a:lnTo>
                <a:lnTo>
                  <a:pt x="5632615" y="997064"/>
                </a:lnTo>
                <a:lnTo>
                  <a:pt x="5638762" y="1059853"/>
                </a:lnTo>
                <a:lnTo>
                  <a:pt x="5632615" y="1122641"/>
                </a:lnTo>
                <a:lnTo>
                  <a:pt x="5614987" y="1181074"/>
                </a:lnTo>
                <a:lnTo>
                  <a:pt x="5587123" y="1233919"/>
                </a:lnTo>
                <a:lnTo>
                  <a:pt x="5550230" y="1279956"/>
                </a:lnTo>
                <a:lnTo>
                  <a:pt x="5505539" y="1317904"/>
                </a:lnTo>
                <a:lnTo>
                  <a:pt x="5454294" y="1346542"/>
                </a:lnTo>
                <a:lnTo>
                  <a:pt x="5397703" y="1364627"/>
                </a:lnTo>
                <a:lnTo>
                  <a:pt x="5336743" y="1370952"/>
                </a:lnTo>
                <a:lnTo>
                  <a:pt x="5291912" y="1367497"/>
                </a:lnTo>
                <a:lnTo>
                  <a:pt x="5248618" y="1357363"/>
                </a:lnTo>
                <a:lnTo>
                  <a:pt x="5207647" y="1340993"/>
                </a:lnTo>
                <a:lnTo>
                  <a:pt x="5169560" y="1318768"/>
                </a:lnTo>
                <a:lnTo>
                  <a:pt x="5134978" y="1291107"/>
                </a:lnTo>
                <a:lnTo>
                  <a:pt x="5104689" y="1258608"/>
                </a:lnTo>
                <a:lnTo>
                  <a:pt x="5097856" y="1247762"/>
                </a:lnTo>
                <a:lnTo>
                  <a:pt x="5121275" y="1234440"/>
                </a:lnTo>
                <a:lnTo>
                  <a:pt x="5046459" y="1184300"/>
                </a:lnTo>
                <a:lnTo>
                  <a:pt x="5051260" y="1274254"/>
                </a:lnTo>
                <a:lnTo>
                  <a:pt x="5075745" y="1260335"/>
                </a:lnTo>
                <a:lnTo>
                  <a:pt x="5084254" y="1273848"/>
                </a:lnTo>
                <a:lnTo>
                  <a:pt x="5117033" y="1309116"/>
                </a:lnTo>
                <a:lnTo>
                  <a:pt x="5154422" y="1339202"/>
                </a:lnTo>
                <a:lnTo>
                  <a:pt x="5195659" y="1363421"/>
                </a:lnTo>
                <a:lnTo>
                  <a:pt x="5240096" y="1381328"/>
                </a:lnTo>
                <a:lnTo>
                  <a:pt x="5287073" y="1392466"/>
                </a:lnTo>
                <a:lnTo>
                  <a:pt x="5336705" y="1396441"/>
                </a:lnTo>
                <a:lnTo>
                  <a:pt x="5402491" y="1389672"/>
                </a:lnTo>
                <a:lnTo>
                  <a:pt x="5464048" y="1370101"/>
                </a:lnTo>
                <a:lnTo>
                  <a:pt x="5519725" y="1339088"/>
                </a:lnTo>
                <a:lnTo>
                  <a:pt x="5568213" y="1298016"/>
                </a:lnTo>
                <a:lnTo>
                  <a:pt x="5608205" y="1248244"/>
                </a:lnTo>
                <a:lnTo>
                  <a:pt x="5638406" y="1191120"/>
                </a:lnTo>
                <a:lnTo>
                  <a:pt x="5657532" y="1128001"/>
                </a:lnTo>
                <a:lnTo>
                  <a:pt x="5664238" y="1060272"/>
                </a:lnTo>
                <a:close/>
              </a:path>
            </a:pathLst>
          </a:custGeom>
          <a:solidFill>
            <a:srgbClr val="000000"/>
          </a:solidFill>
        </p:spPr>
        <p:txBody>
          <a:bodyPr wrap="square" lIns="0" tIns="0" rIns="0" bIns="0" rtlCol="0"/>
          <a:lstStyle/>
          <a:p>
            <a:endParaRPr sz="1634"/>
          </a:p>
        </p:txBody>
      </p:sp>
      <p:graphicFrame>
        <p:nvGraphicFramePr>
          <p:cNvPr id="6" name="object 6"/>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324458">
                  <a:extLst>
                    <a:ext uri="{9D8B030D-6E8A-4147-A177-3AD203B41FA5}">
                      <a16:colId xmlns:a16="http://schemas.microsoft.com/office/drawing/2014/main" val="20000"/>
                    </a:ext>
                  </a:extLst>
                </a:gridCol>
                <a:gridCol w="84024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27305" algn="ct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99695">
                        <a:lnSpc>
                          <a:spcPts val="1995"/>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5240" algn="ct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25095">
                        <a:lnSpc>
                          <a:spcPts val="195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3175" algn="ct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37795">
                        <a:lnSpc>
                          <a:spcPts val="190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39370" algn="ct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99695">
                        <a:lnSpc>
                          <a:spcPts val="193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7" name="object 7"/>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296796">
                  <a:extLst>
                    <a:ext uri="{9D8B030D-6E8A-4147-A177-3AD203B41FA5}">
                      <a16:colId xmlns:a16="http://schemas.microsoft.com/office/drawing/2014/main" val="20000"/>
                    </a:ext>
                  </a:extLst>
                </a:gridCol>
                <a:gridCol w="867335">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6350" algn="ct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R="276225" algn="r">
                        <a:lnSpc>
                          <a:spcPts val="1995"/>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algn="ct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R="263525" algn="r">
                        <a:lnSpc>
                          <a:spcPts val="195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L="8890" algn="ct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R="250825" algn="r">
                        <a:lnSpc>
                          <a:spcPts val="190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8415" algn="ct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R="225425" algn="r">
                        <a:lnSpc>
                          <a:spcPts val="193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8" name="object 8"/>
          <p:cNvSpPr txBox="1"/>
          <p:nvPr/>
        </p:nvSpPr>
        <p:spPr>
          <a:xfrm>
            <a:off x="4703384" y="1549160"/>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9" name="object 9"/>
          <p:cNvSpPr txBox="1"/>
          <p:nvPr/>
        </p:nvSpPr>
        <p:spPr>
          <a:xfrm>
            <a:off x="6311461" y="1549160"/>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0" name="object 10"/>
          <p:cNvSpPr txBox="1"/>
          <p:nvPr/>
        </p:nvSpPr>
        <p:spPr>
          <a:xfrm>
            <a:off x="5507422" y="2103945"/>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1" name="object 11"/>
          <p:cNvSpPr txBox="1"/>
          <p:nvPr/>
        </p:nvSpPr>
        <p:spPr>
          <a:xfrm>
            <a:off x="5361234" y="2719695"/>
            <a:ext cx="564776" cy="249076"/>
          </a:xfrm>
          <a:prstGeom prst="rect">
            <a:avLst/>
          </a:prstGeom>
        </p:spPr>
        <p:txBody>
          <a:bodyPr vert="horz" wrap="square" lIns="0" tIns="11526" rIns="0" bIns="0" rtlCol="0">
            <a:spAutoFit/>
          </a:bodyPr>
          <a:lstStyle/>
          <a:p>
            <a:pPr marL="11527">
              <a:spcBef>
                <a:spcPts val="91"/>
              </a:spcBef>
            </a:pPr>
            <a:r>
              <a:rPr sz="1543" spc="-95" dirty="0">
                <a:latin typeface="Arial"/>
                <a:cs typeface="Arial"/>
              </a:rPr>
              <a:t>-­1.322</a:t>
            </a:r>
            <a:endParaRPr sz="1543">
              <a:latin typeface="Arial"/>
              <a:cs typeface="Arial"/>
            </a:endParaRPr>
          </a:p>
        </p:txBody>
      </p:sp>
      <p:sp>
        <p:nvSpPr>
          <p:cNvPr id="12" name="object 12"/>
          <p:cNvSpPr txBox="1"/>
          <p:nvPr/>
        </p:nvSpPr>
        <p:spPr>
          <a:xfrm>
            <a:off x="2876024" y="2427062"/>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3" name="object 13"/>
          <p:cNvSpPr txBox="1"/>
          <p:nvPr/>
        </p:nvSpPr>
        <p:spPr>
          <a:xfrm>
            <a:off x="4726757" y="3732381"/>
            <a:ext cx="1994007" cy="458556"/>
          </a:xfrm>
          <a:prstGeom prst="rect">
            <a:avLst/>
          </a:prstGeom>
        </p:spPr>
        <p:txBody>
          <a:bodyPr vert="horz" wrap="square" lIns="0" tIns="11526" rIns="0" bIns="0" rtlCol="0">
            <a:spAutoFit/>
          </a:bodyPr>
          <a:lstStyle/>
          <a:p>
            <a:pPr marL="11527">
              <a:spcBef>
                <a:spcPts val="91"/>
              </a:spcBef>
            </a:pPr>
            <a:r>
              <a:rPr sz="2904" b="1" spc="-23" dirty="0">
                <a:solidFill>
                  <a:srgbClr val="333399"/>
                </a:solidFill>
                <a:latin typeface="Courier New"/>
                <a:cs typeface="Courier New"/>
              </a:rPr>
              <a:t>G</a:t>
            </a:r>
            <a:r>
              <a:rPr sz="2904" b="1" spc="-23" dirty="0">
                <a:solidFill>
                  <a:srgbClr val="99070E"/>
                </a:solidFill>
                <a:latin typeface="Courier New"/>
                <a:cs typeface="Courier New"/>
              </a:rPr>
              <a:t>G</a:t>
            </a:r>
            <a:r>
              <a:rPr sz="2904" b="1" spc="-23" dirty="0">
                <a:solidFill>
                  <a:srgbClr val="333399"/>
                </a:solidFill>
                <a:latin typeface="Courier New"/>
                <a:cs typeface="Courier New"/>
              </a:rPr>
              <a:t>CACTGAA</a:t>
            </a:r>
            <a:endParaRPr sz="2904">
              <a:latin typeface="Courier New"/>
              <a:cs typeface="Courier New"/>
            </a:endParaRPr>
          </a:p>
        </p:txBody>
      </p:sp>
      <p:sp>
        <p:nvSpPr>
          <p:cNvPr id="14" name="object 14"/>
          <p:cNvSpPr txBox="1"/>
          <p:nvPr/>
        </p:nvSpPr>
        <p:spPr>
          <a:xfrm>
            <a:off x="5265087" y="4591833"/>
            <a:ext cx="4445598" cy="792682"/>
          </a:xfrm>
          <a:prstGeom prst="rect">
            <a:avLst/>
          </a:prstGeom>
        </p:spPr>
        <p:txBody>
          <a:bodyPr vert="horz" wrap="square" lIns="0" tIns="41494" rIns="0" bIns="0" rtlCol="0">
            <a:spAutoFit/>
          </a:bodyPr>
          <a:lstStyle/>
          <a:p>
            <a:pPr marL="34580">
              <a:spcBef>
                <a:spcPts val="327"/>
              </a:spcBef>
            </a:pPr>
            <a:r>
              <a:rPr sz="1543" spc="-9" dirty="0">
                <a:latin typeface="Arial"/>
                <a:cs typeface="Arial"/>
              </a:rPr>
              <a:t>p</a:t>
            </a:r>
            <a:r>
              <a:rPr sz="1498" spc="-14" baseline="-15151" dirty="0">
                <a:latin typeface="Arial"/>
                <a:cs typeface="Arial"/>
              </a:rPr>
              <a:t>H</a:t>
            </a:r>
            <a:r>
              <a:rPr sz="1543" spc="-9" dirty="0">
                <a:latin typeface="Arial"/>
                <a:cs typeface="Arial"/>
              </a:rPr>
              <a:t>(G,2) </a:t>
            </a:r>
            <a:r>
              <a:rPr sz="1543" spc="-5" dirty="0">
                <a:latin typeface="Arial"/>
                <a:cs typeface="Arial"/>
              </a:rPr>
              <a:t>= </a:t>
            </a:r>
            <a:r>
              <a:rPr sz="1543" spc="-86" dirty="0">
                <a:latin typeface="Arial"/>
                <a:cs typeface="Arial"/>
              </a:rPr>
              <a:t>-­1.737 </a:t>
            </a:r>
            <a:r>
              <a:rPr sz="1543" spc="-5" dirty="0">
                <a:latin typeface="Arial"/>
                <a:cs typeface="Arial"/>
              </a:rPr>
              <a:t>+ </a:t>
            </a:r>
            <a:r>
              <a:rPr sz="1543" spc="-23" dirty="0">
                <a:latin typeface="Arial"/>
                <a:cs typeface="Arial"/>
              </a:rPr>
              <a:t>max </a:t>
            </a:r>
            <a:r>
              <a:rPr sz="1543" spc="-5" dirty="0">
                <a:latin typeface="Arial"/>
                <a:cs typeface="Arial"/>
              </a:rPr>
              <a:t>(p</a:t>
            </a:r>
            <a:r>
              <a:rPr sz="1498" spc="-6" baseline="-15151" dirty="0">
                <a:latin typeface="Arial"/>
                <a:cs typeface="Arial"/>
              </a:rPr>
              <a:t>H</a:t>
            </a:r>
            <a:r>
              <a:rPr sz="1543" spc="-5" dirty="0">
                <a:latin typeface="Arial"/>
                <a:cs typeface="Arial"/>
              </a:rPr>
              <a:t>(G,1)+p</a:t>
            </a:r>
            <a:r>
              <a:rPr sz="1498" spc="-6" baseline="-15151" dirty="0">
                <a:latin typeface="Arial"/>
                <a:cs typeface="Arial"/>
              </a:rPr>
              <a:t>HH</a:t>
            </a:r>
            <a:r>
              <a:rPr sz="1543" spc="-5" dirty="0">
                <a:latin typeface="Arial"/>
                <a:cs typeface="Arial"/>
              </a:rPr>
              <a:t>,</a:t>
            </a:r>
            <a:r>
              <a:rPr sz="1543" spc="304" dirty="0">
                <a:latin typeface="Arial"/>
                <a:cs typeface="Arial"/>
              </a:rPr>
              <a:t> </a:t>
            </a:r>
            <a:r>
              <a:rPr sz="1543" spc="-9" dirty="0">
                <a:latin typeface="Arial"/>
                <a:cs typeface="Arial"/>
              </a:rPr>
              <a:t>p</a:t>
            </a:r>
            <a:r>
              <a:rPr sz="1498" spc="-14" baseline="-15151" dirty="0">
                <a:latin typeface="Arial"/>
                <a:cs typeface="Arial"/>
              </a:rPr>
              <a:t>L</a:t>
            </a:r>
            <a:r>
              <a:rPr sz="1543" spc="-9" dirty="0">
                <a:latin typeface="Arial"/>
                <a:cs typeface="Arial"/>
              </a:rPr>
              <a:t>(G,1)+p</a:t>
            </a:r>
            <a:r>
              <a:rPr sz="1498" spc="-14" baseline="-15151" dirty="0">
                <a:latin typeface="Arial"/>
                <a:cs typeface="Arial"/>
              </a:rPr>
              <a:t>LH</a:t>
            </a:r>
            <a:r>
              <a:rPr sz="1543" spc="-9" dirty="0">
                <a:latin typeface="Arial"/>
                <a:cs typeface="Arial"/>
              </a:rPr>
              <a:t>)</a:t>
            </a:r>
            <a:endParaRPr sz="1543">
              <a:latin typeface="Arial"/>
              <a:cs typeface="Arial"/>
            </a:endParaRPr>
          </a:p>
          <a:p>
            <a:pPr marL="576326">
              <a:spcBef>
                <a:spcPts val="236"/>
              </a:spcBef>
            </a:pPr>
            <a:r>
              <a:rPr sz="1543" spc="-5" dirty="0">
                <a:latin typeface="Arial"/>
                <a:cs typeface="Arial"/>
              </a:rPr>
              <a:t>= </a:t>
            </a:r>
            <a:r>
              <a:rPr sz="1543" spc="-86" dirty="0">
                <a:latin typeface="Arial"/>
                <a:cs typeface="Arial"/>
              </a:rPr>
              <a:t>-­1.737 </a:t>
            </a:r>
            <a:r>
              <a:rPr sz="1543" spc="-5" dirty="0">
                <a:latin typeface="Arial"/>
                <a:cs typeface="Arial"/>
              </a:rPr>
              <a:t>+ </a:t>
            </a:r>
            <a:r>
              <a:rPr sz="1543" spc="-23" dirty="0">
                <a:latin typeface="Arial"/>
                <a:cs typeface="Arial"/>
              </a:rPr>
              <a:t>max </a:t>
            </a:r>
            <a:r>
              <a:rPr sz="1543" spc="-73" dirty="0">
                <a:latin typeface="Arial"/>
                <a:cs typeface="Arial"/>
              </a:rPr>
              <a:t>(-­2.737 </a:t>
            </a:r>
            <a:r>
              <a:rPr sz="1543" spc="-163" dirty="0">
                <a:latin typeface="Arial"/>
                <a:cs typeface="Arial"/>
              </a:rPr>
              <a:t>-­1 </a:t>
            </a:r>
            <a:r>
              <a:rPr sz="1543" spc="-5" dirty="0">
                <a:latin typeface="Arial"/>
                <a:cs typeface="Arial"/>
              </a:rPr>
              <a:t>, </a:t>
            </a:r>
            <a:r>
              <a:rPr sz="1543" spc="-86" dirty="0">
                <a:latin typeface="Arial"/>
                <a:cs typeface="Arial"/>
              </a:rPr>
              <a:t>-­3.322</a:t>
            </a:r>
            <a:r>
              <a:rPr sz="1543" spc="-163" dirty="0">
                <a:latin typeface="Arial"/>
                <a:cs typeface="Arial"/>
              </a:rPr>
              <a:t> </a:t>
            </a:r>
            <a:r>
              <a:rPr sz="1543" spc="-91" dirty="0">
                <a:latin typeface="Arial"/>
                <a:cs typeface="Arial"/>
              </a:rPr>
              <a:t>-­1.322)</a:t>
            </a:r>
            <a:endParaRPr sz="1543">
              <a:latin typeface="Arial"/>
              <a:cs typeface="Arial"/>
            </a:endParaRPr>
          </a:p>
          <a:p>
            <a:pPr marL="576326">
              <a:spcBef>
                <a:spcPts val="145"/>
              </a:spcBef>
            </a:pPr>
            <a:r>
              <a:rPr sz="1543" spc="-5" dirty="0">
                <a:latin typeface="Arial"/>
                <a:cs typeface="Arial"/>
              </a:rPr>
              <a:t>= </a:t>
            </a:r>
            <a:r>
              <a:rPr sz="1543" spc="-86" dirty="0">
                <a:latin typeface="Arial"/>
                <a:cs typeface="Arial"/>
              </a:rPr>
              <a:t>-­5.474 </a:t>
            </a:r>
            <a:r>
              <a:rPr sz="1543" spc="-18" dirty="0">
                <a:latin typeface="Arial"/>
                <a:cs typeface="Arial"/>
              </a:rPr>
              <a:t>(obtained </a:t>
            </a:r>
            <a:r>
              <a:rPr sz="1543" dirty="0">
                <a:latin typeface="Arial"/>
                <a:cs typeface="Arial"/>
              </a:rPr>
              <a:t>from</a:t>
            </a:r>
            <a:r>
              <a:rPr sz="1543" spc="-64" dirty="0">
                <a:latin typeface="Arial"/>
                <a:cs typeface="Arial"/>
              </a:rPr>
              <a:t> </a:t>
            </a:r>
            <a:r>
              <a:rPr sz="1543" spc="-5" dirty="0">
                <a:latin typeface="Arial"/>
                <a:cs typeface="Arial"/>
              </a:rPr>
              <a:t>p</a:t>
            </a:r>
            <a:r>
              <a:rPr sz="1498" spc="-6" baseline="-15151" dirty="0">
                <a:latin typeface="Arial"/>
                <a:cs typeface="Arial"/>
              </a:rPr>
              <a:t>H</a:t>
            </a:r>
            <a:r>
              <a:rPr sz="1543" spc="-5" dirty="0">
                <a:latin typeface="Arial"/>
                <a:cs typeface="Arial"/>
              </a:rPr>
              <a:t>(G,1))</a:t>
            </a:r>
            <a:endParaRPr sz="1543">
              <a:latin typeface="Arial"/>
              <a:cs typeface="Arial"/>
            </a:endParaRPr>
          </a:p>
        </p:txBody>
      </p:sp>
      <p:sp>
        <p:nvSpPr>
          <p:cNvPr id="15" name="object 15"/>
          <p:cNvSpPr txBox="1"/>
          <p:nvPr/>
        </p:nvSpPr>
        <p:spPr>
          <a:xfrm>
            <a:off x="5265087" y="5641164"/>
            <a:ext cx="4578724" cy="768220"/>
          </a:xfrm>
          <a:prstGeom prst="rect">
            <a:avLst/>
          </a:prstGeom>
        </p:spPr>
        <p:txBody>
          <a:bodyPr vert="horz" wrap="square" lIns="0" tIns="29968" rIns="0" bIns="0" rtlCol="0">
            <a:spAutoFit/>
          </a:bodyPr>
          <a:lstStyle/>
          <a:p>
            <a:pPr marL="34580">
              <a:spcBef>
                <a:spcPts val="236"/>
              </a:spcBef>
            </a:pPr>
            <a:r>
              <a:rPr sz="1543" spc="-14" dirty="0">
                <a:latin typeface="Arial"/>
                <a:cs typeface="Arial"/>
              </a:rPr>
              <a:t>p</a:t>
            </a:r>
            <a:r>
              <a:rPr sz="1498" spc="-20" baseline="-15151" dirty="0">
                <a:latin typeface="Arial"/>
                <a:cs typeface="Arial"/>
              </a:rPr>
              <a:t>L</a:t>
            </a:r>
            <a:r>
              <a:rPr sz="1543" spc="-14" dirty="0">
                <a:latin typeface="Arial"/>
                <a:cs typeface="Arial"/>
              </a:rPr>
              <a:t>(G,2) </a:t>
            </a:r>
            <a:r>
              <a:rPr sz="1543" spc="-5" dirty="0">
                <a:latin typeface="Arial"/>
                <a:cs typeface="Arial"/>
              </a:rPr>
              <a:t>= </a:t>
            </a:r>
            <a:r>
              <a:rPr sz="1543" spc="-86" dirty="0">
                <a:latin typeface="Arial"/>
                <a:cs typeface="Arial"/>
              </a:rPr>
              <a:t>-­2.322 </a:t>
            </a:r>
            <a:r>
              <a:rPr sz="1543" spc="-5" dirty="0">
                <a:latin typeface="Arial"/>
                <a:cs typeface="Arial"/>
              </a:rPr>
              <a:t>+ </a:t>
            </a:r>
            <a:r>
              <a:rPr sz="1543" spc="-23" dirty="0">
                <a:latin typeface="Arial"/>
                <a:cs typeface="Arial"/>
              </a:rPr>
              <a:t>max </a:t>
            </a:r>
            <a:r>
              <a:rPr sz="1543" spc="-5" dirty="0">
                <a:latin typeface="Arial"/>
                <a:cs typeface="Arial"/>
              </a:rPr>
              <a:t>(p</a:t>
            </a:r>
            <a:r>
              <a:rPr sz="1498" spc="-6" baseline="-15151" dirty="0">
                <a:latin typeface="Arial"/>
                <a:cs typeface="Arial"/>
              </a:rPr>
              <a:t>H</a:t>
            </a:r>
            <a:r>
              <a:rPr sz="1543" spc="-5" dirty="0">
                <a:latin typeface="Arial"/>
                <a:cs typeface="Arial"/>
              </a:rPr>
              <a:t>(G,1)+p</a:t>
            </a:r>
            <a:r>
              <a:rPr sz="1498" spc="-6" baseline="-15151" dirty="0">
                <a:latin typeface="Arial"/>
                <a:cs typeface="Arial"/>
              </a:rPr>
              <a:t>HL</a:t>
            </a:r>
            <a:r>
              <a:rPr sz="1543" spc="-5" dirty="0">
                <a:latin typeface="Arial"/>
                <a:cs typeface="Arial"/>
              </a:rPr>
              <a:t>,</a:t>
            </a:r>
            <a:r>
              <a:rPr sz="1543" spc="340" dirty="0">
                <a:latin typeface="Arial"/>
                <a:cs typeface="Arial"/>
              </a:rPr>
              <a:t> </a:t>
            </a:r>
            <a:r>
              <a:rPr sz="1543" spc="-14" dirty="0">
                <a:latin typeface="Arial"/>
                <a:cs typeface="Arial"/>
              </a:rPr>
              <a:t>p</a:t>
            </a:r>
            <a:r>
              <a:rPr sz="1498" spc="-20" baseline="-15151" dirty="0">
                <a:latin typeface="Arial"/>
                <a:cs typeface="Arial"/>
              </a:rPr>
              <a:t>L</a:t>
            </a:r>
            <a:r>
              <a:rPr sz="1543" spc="-14" dirty="0">
                <a:latin typeface="Arial"/>
                <a:cs typeface="Arial"/>
              </a:rPr>
              <a:t>(G,1)+p</a:t>
            </a:r>
            <a:r>
              <a:rPr sz="1498" spc="-20" baseline="-15151" dirty="0">
                <a:latin typeface="Arial"/>
                <a:cs typeface="Arial"/>
              </a:rPr>
              <a:t>LL</a:t>
            </a:r>
            <a:r>
              <a:rPr sz="1543" spc="-14" dirty="0">
                <a:latin typeface="Arial"/>
                <a:cs typeface="Arial"/>
              </a:rPr>
              <a:t>)</a:t>
            </a:r>
            <a:endParaRPr sz="1543">
              <a:latin typeface="Arial"/>
              <a:cs typeface="Arial"/>
            </a:endParaRPr>
          </a:p>
          <a:p>
            <a:pPr marL="576326">
              <a:spcBef>
                <a:spcPts val="145"/>
              </a:spcBef>
            </a:pPr>
            <a:r>
              <a:rPr sz="1543" spc="-5" dirty="0">
                <a:latin typeface="Arial"/>
                <a:cs typeface="Arial"/>
              </a:rPr>
              <a:t>= </a:t>
            </a:r>
            <a:r>
              <a:rPr sz="1543" spc="-86" dirty="0">
                <a:latin typeface="Arial"/>
                <a:cs typeface="Arial"/>
              </a:rPr>
              <a:t>-­2.322 </a:t>
            </a:r>
            <a:r>
              <a:rPr sz="1543" spc="-5" dirty="0">
                <a:latin typeface="Arial"/>
                <a:cs typeface="Arial"/>
              </a:rPr>
              <a:t>+ </a:t>
            </a:r>
            <a:r>
              <a:rPr sz="1543" spc="-23" dirty="0">
                <a:latin typeface="Arial"/>
                <a:cs typeface="Arial"/>
              </a:rPr>
              <a:t>max </a:t>
            </a:r>
            <a:r>
              <a:rPr sz="1543" spc="-73" dirty="0">
                <a:latin typeface="Arial"/>
                <a:cs typeface="Arial"/>
              </a:rPr>
              <a:t>(-­2.737 </a:t>
            </a:r>
            <a:r>
              <a:rPr sz="1543" spc="-86" dirty="0">
                <a:latin typeface="Arial"/>
                <a:cs typeface="Arial"/>
              </a:rPr>
              <a:t>-­1.322 </a:t>
            </a:r>
            <a:r>
              <a:rPr sz="1543" spc="-5" dirty="0">
                <a:latin typeface="Arial"/>
                <a:cs typeface="Arial"/>
              </a:rPr>
              <a:t>, </a:t>
            </a:r>
            <a:r>
              <a:rPr sz="1543" spc="-86" dirty="0">
                <a:latin typeface="Arial"/>
                <a:cs typeface="Arial"/>
              </a:rPr>
              <a:t>-­3.322</a:t>
            </a:r>
            <a:r>
              <a:rPr sz="1543" spc="-241" dirty="0">
                <a:latin typeface="Arial"/>
                <a:cs typeface="Arial"/>
              </a:rPr>
              <a:t> </a:t>
            </a:r>
            <a:r>
              <a:rPr sz="1543" spc="-91" dirty="0">
                <a:latin typeface="Arial"/>
                <a:cs typeface="Arial"/>
              </a:rPr>
              <a:t>-­0.737)</a:t>
            </a:r>
            <a:endParaRPr sz="1543">
              <a:latin typeface="Arial"/>
              <a:cs typeface="Arial"/>
            </a:endParaRPr>
          </a:p>
          <a:p>
            <a:pPr marL="576326">
              <a:spcBef>
                <a:spcPts val="145"/>
              </a:spcBef>
            </a:pPr>
            <a:r>
              <a:rPr sz="1543" spc="-5" dirty="0">
                <a:latin typeface="Arial"/>
                <a:cs typeface="Arial"/>
              </a:rPr>
              <a:t>= </a:t>
            </a:r>
            <a:r>
              <a:rPr sz="1543" spc="-86" dirty="0">
                <a:latin typeface="Arial"/>
                <a:cs typeface="Arial"/>
              </a:rPr>
              <a:t>-­6.059 </a:t>
            </a:r>
            <a:r>
              <a:rPr sz="1543" spc="-18" dirty="0">
                <a:latin typeface="Arial"/>
                <a:cs typeface="Arial"/>
              </a:rPr>
              <a:t>(obtained </a:t>
            </a:r>
            <a:r>
              <a:rPr sz="1543" dirty="0">
                <a:latin typeface="Arial"/>
                <a:cs typeface="Arial"/>
              </a:rPr>
              <a:t>from</a:t>
            </a:r>
            <a:r>
              <a:rPr sz="1543" spc="-64" dirty="0">
                <a:latin typeface="Arial"/>
                <a:cs typeface="Arial"/>
              </a:rPr>
              <a:t> </a:t>
            </a:r>
            <a:r>
              <a:rPr sz="1543" spc="-5" dirty="0">
                <a:latin typeface="Arial"/>
                <a:cs typeface="Arial"/>
              </a:rPr>
              <a:t>p</a:t>
            </a:r>
            <a:r>
              <a:rPr sz="1498" spc="-6" baseline="-15151" dirty="0">
                <a:latin typeface="Arial"/>
                <a:cs typeface="Arial"/>
              </a:rPr>
              <a:t>H</a:t>
            </a:r>
            <a:r>
              <a:rPr sz="1543" spc="-5" dirty="0">
                <a:latin typeface="Arial"/>
                <a:cs typeface="Arial"/>
              </a:rPr>
              <a:t>(G,1))</a:t>
            </a:r>
            <a:endParaRPr sz="1543">
              <a:latin typeface="Arial"/>
              <a:cs typeface="Arial"/>
            </a:endParaRPr>
          </a:p>
        </p:txBody>
      </p:sp>
      <p:sp>
        <p:nvSpPr>
          <p:cNvPr id="16" name="object 16"/>
          <p:cNvSpPr txBox="1"/>
          <p:nvPr/>
        </p:nvSpPr>
        <p:spPr>
          <a:xfrm>
            <a:off x="1829651" y="4548656"/>
            <a:ext cx="3150070" cy="493763"/>
          </a:xfrm>
          <a:prstGeom prst="rect">
            <a:avLst/>
          </a:prstGeom>
        </p:spPr>
        <p:txBody>
          <a:bodyPr vert="horz" wrap="square" lIns="0" tIns="4610" rIns="0" bIns="0" rtlCol="0">
            <a:spAutoFit/>
          </a:bodyPr>
          <a:lstStyle/>
          <a:p>
            <a:pPr marL="34580" marR="27664">
              <a:lnSpc>
                <a:spcPct val="103000"/>
              </a:lnSpc>
              <a:spcBef>
                <a:spcPts val="36"/>
              </a:spcBef>
            </a:pPr>
            <a:r>
              <a:rPr sz="1543" spc="-14">
                <a:latin typeface="Arial"/>
                <a:cs typeface="Arial"/>
              </a:rPr>
              <a:t>Probability </a:t>
            </a:r>
            <a:r>
              <a:rPr sz="1543" spc="14" smtClean="0">
                <a:latin typeface="Arial"/>
                <a:cs typeface="Arial"/>
              </a:rPr>
              <a:t>(</a:t>
            </a:r>
            <a:r>
              <a:rPr sz="1543" spc="-18" smtClean="0">
                <a:latin typeface="Arial"/>
                <a:cs typeface="Arial"/>
              </a:rPr>
              <a:t>log</a:t>
            </a:r>
            <a:r>
              <a:rPr sz="1498" spc="-27" baseline="-15151" smtClean="0">
                <a:latin typeface="Arial"/>
                <a:cs typeface="Arial"/>
              </a:rPr>
              <a:t>2</a:t>
            </a:r>
            <a:r>
              <a:rPr sz="1543" spc="-18" dirty="0">
                <a:latin typeface="Arial"/>
                <a:cs typeface="Arial"/>
              </a:rPr>
              <a:t>) that </a:t>
            </a:r>
            <a:r>
              <a:rPr sz="1543" spc="-5" dirty="0">
                <a:solidFill>
                  <a:srgbClr val="99070E"/>
                </a:solidFill>
                <a:latin typeface="Arial"/>
                <a:cs typeface="Arial"/>
              </a:rPr>
              <a:t>G </a:t>
            </a:r>
            <a:r>
              <a:rPr sz="1543" spc="-27" dirty="0">
                <a:latin typeface="Arial"/>
                <a:cs typeface="Arial"/>
              </a:rPr>
              <a:t>at the  </a:t>
            </a:r>
            <a:r>
              <a:rPr sz="1543" spc="-32" dirty="0">
                <a:latin typeface="Arial"/>
                <a:cs typeface="Arial"/>
              </a:rPr>
              <a:t>2nd </a:t>
            </a:r>
            <a:r>
              <a:rPr sz="1543" spc="-9" dirty="0">
                <a:latin typeface="Arial"/>
                <a:cs typeface="Arial"/>
              </a:rPr>
              <a:t>position </a:t>
            </a:r>
            <a:r>
              <a:rPr sz="1543" spc="-27" dirty="0">
                <a:latin typeface="Arial"/>
                <a:cs typeface="Arial"/>
              </a:rPr>
              <a:t>was </a:t>
            </a:r>
            <a:r>
              <a:rPr sz="1543" spc="-9" dirty="0">
                <a:latin typeface="Arial"/>
                <a:cs typeface="Arial"/>
              </a:rPr>
              <a:t>emitted </a:t>
            </a:r>
            <a:r>
              <a:rPr sz="1543" spc="-27" dirty="0">
                <a:latin typeface="Arial"/>
                <a:cs typeface="Arial"/>
              </a:rPr>
              <a:t>by </a:t>
            </a:r>
            <a:r>
              <a:rPr sz="1543" spc="5" dirty="0">
                <a:latin typeface="Arial"/>
                <a:cs typeface="Arial"/>
              </a:rPr>
              <a:t>state</a:t>
            </a:r>
            <a:r>
              <a:rPr sz="1543" spc="163" dirty="0">
                <a:latin typeface="Arial"/>
                <a:cs typeface="Arial"/>
              </a:rPr>
              <a:t> </a:t>
            </a:r>
            <a:r>
              <a:rPr sz="1543" b="1" spc="-5" dirty="0">
                <a:latin typeface="Arial"/>
                <a:cs typeface="Arial"/>
              </a:rPr>
              <a:t>H</a:t>
            </a:r>
            <a:endParaRPr sz="1543">
              <a:latin typeface="Arial"/>
              <a:cs typeface="Arial"/>
            </a:endParaRPr>
          </a:p>
        </p:txBody>
      </p:sp>
      <p:sp>
        <p:nvSpPr>
          <p:cNvPr id="17" name="object 17"/>
          <p:cNvSpPr txBox="1"/>
          <p:nvPr/>
        </p:nvSpPr>
        <p:spPr>
          <a:xfrm>
            <a:off x="1829652" y="5600307"/>
            <a:ext cx="3128169" cy="493763"/>
          </a:xfrm>
          <a:prstGeom prst="rect">
            <a:avLst/>
          </a:prstGeom>
        </p:spPr>
        <p:txBody>
          <a:bodyPr vert="horz" wrap="square" lIns="0" tIns="4610" rIns="0" bIns="0" rtlCol="0">
            <a:spAutoFit/>
          </a:bodyPr>
          <a:lstStyle/>
          <a:p>
            <a:pPr marL="34580" marR="27664">
              <a:lnSpc>
                <a:spcPct val="103000"/>
              </a:lnSpc>
              <a:spcBef>
                <a:spcPts val="36"/>
              </a:spcBef>
            </a:pPr>
            <a:r>
              <a:rPr sz="1543" spc="-14">
                <a:latin typeface="Arial"/>
                <a:cs typeface="Arial"/>
              </a:rPr>
              <a:t>Probability </a:t>
            </a:r>
            <a:r>
              <a:rPr sz="1543" spc="14" smtClean="0">
                <a:latin typeface="Arial"/>
                <a:cs typeface="Arial"/>
              </a:rPr>
              <a:t>(</a:t>
            </a:r>
            <a:r>
              <a:rPr sz="1543" spc="-18" smtClean="0">
                <a:latin typeface="Arial"/>
                <a:cs typeface="Arial"/>
              </a:rPr>
              <a:t>log</a:t>
            </a:r>
            <a:r>
              <a:rPr sz="1498" spc="-27" baseline="-15151" smtClean="0">
                <a:latin typeface="Arial"/>
                <a:cs typeface="Arial"/>
              </a:rPr>
              <a:t>2</a:t>
            </a:r>
            <a:r>
              <a:rPr sz="1543" spc="-18" dirty="0">
                <a:latin typeface="Arial"/>
                <a:cs typeface="Arial"/>
              </a:rPr>
              <a:t>) that </a:t>
            </a:r>
            <a:r>
              <a:rPr sz="1543" spc="-5" dirty="0">
                <a:solidFill>
                  <a:srgbClr val="99070E"/>
                </a:solidFill>
                <a:latin typeface="Arial"/>
                <a:cs typeface="Arial"/>
              </a:rPr>
              <a:t>G </a:t>
            </a:r>
            <a:r>
              <a:rPr sz="1543" spc="-27" dirty="0">
                <a:latin typeface="Arial"/>
                <a:cs typeface="Arial"/>
              </a:rPr>
              <a:t>at the  </a:t>
            </a:r>
            <a:r>
              <a:rPr sz="1543" spc="-32" dirty="0">
                <a:latin typeface="Arial"/>
                <a:cs typeface="Arial"/>
              </a:rPr>
              <a:t>2nd </a:t>
            </a:r>
            <a:r>
              <a:rPr sz="1543" spc="-9" dirty="0">
                <a:latin typeface="Arial"/>
                <a:cs typeface="Arial"/>
              </a:rPr>
              <a:t>position </a:t>
            </a:r>
            <a:r>
              <a:rPr sz="1543" spc="-27" dirty="0">
                <a:latin typeface="Arial"/>
                <a:cs typeface="Arial"/>
              </a:rPr>
              <a:t>was </a:t>
            </a:r>
            <a:r>
              <a:rPr sz="1543" spc="-9" dirty="0">
                <a:latin typeface="Arial"/>
                <a:cs typeface="Arial"/>
              </a:rPr>
              <a:t>emitted </a:t>
            </a:r>
            <a:r>
              <a:rPr sz="1543" spc="-27" dirty="0">
                <a:latin typeface="Arial"/>
                <a:cs typeface="Arial"/>
              </a:rPr>
              <a:t>by </a:t>
            </a:r>
            <a:r>
              <a:rPr sz="1543" spc="5" dirty="0">
                <a:latin typeface="Arial"/>
                <a:cs typeface="Arial"/>
              </a:rPr>
              <a:t>state</a:t>
            </a:r>
            <a:r>
              <a:rPr sz="1543" spc="163" dirty="0">
                <a:latin typeface="Arial"/>
                <a:cs typeface="Arial"/>
              </a:rPr>
              <a:t> </a:t>
            </a:r>
            <a:r>
              <a:rPr sz="1543" b="1" spc="-5" dirty="0">
                <a:latin typeface="Arial"/>
                <a:cs typeface="Arial"/>
              </a:rPr>
              <a:t>L</a:t>
            </a:r>
            <a:endParaRPr sz="1543">
              <a:latin typeface="Arial"/>
              <a:cs typeface="Arial"/>
            </a:endParaRPr>
          </a:p>
        </p:txBody>
      </p:sp>
      <p:sp>
        <p:nvSpPr>
          <p:cNvPr id="18" name="object 18"/>
          <p:cNvSpPr txBox="1"/>
          <p:nvPr/>
        </p:nvSpPr>
        <p:spPr>
          <a:xfrm>
            <a:off x="8285008" y="2427062"/>
            <a:ext cx="564776" cy="249076"/>
          </a:xfrm>
          <a:prstGeom prst="rect">
            <a:avLst/>
          </a:prstGeom>
        </p:spPr>
        <p:txBody>
          <a:bodyPr vert="horz" wrap="square" lIns="0" tIns="11526" rIns="0" bIns="0" rtlCol="0">
            <a:spAutoFit/>
          </a:bodyPr>
          <a:lstStyle/>
          <a:p>
            <a:pPr marL="11527">
              <a:spcBef>
                <a:spcPts val="91"/>
              </a:spcBef>
            </a:pPr>
            <a:r>
              <a:rPr sz="1543" spc="-95" dirty="0">
                <a:latin typeface="Arial"/>
                <a:cs typeface="Arial"/>
              </a:rPr>
              <a:t>-­0.737</a:t>
            </a:r>
            <a:endParaRPr sz="1543">
              <a:latin typeface="Arial"/>
              <a:cs typeface="Arial"/>
            </a:endParaRPr>
          </a:p>
        </p:txBody>
      </p:sp>
      <p:sp>
        <p:nvSpPr>
          <p:cNvPr id="19" name="object 19"/>
          <p:cNvSpPr/>
          <p:nvPr/>
        </p:nvSpPr>
        <p:spPr>
          <a:xfrm>
            <a:off x="1709184" y="144076"/>
            <a:ext cx="8759798" cy="6569849"/>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spTree>
    <p:extLst>
      <p:ext uri="{BB962C8B-B14F-4D97-AF65-F5344CB8AC3E}">
        <p14:creationId xmlns:p14="http://schemas.microsoft.com/office/powerpoint/2010/main" val="17663397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11627"/>
            <a:ext cx="7306940" cy="688747"/>
          </a:xfrm>
          <a:prstGeom prst="rect">
            <a:avLst/>
          </a:prstGeom>
        </p:spPr>
        <p:txBody>
          <a:bodyPr vert="horz" wrap="square" lIns="0" tIns="11526" rIns="0" bIns="0" rtlCol="0" anchor="ctr">
            <a:spAutoFit/>
          </a:bodyPr>
          <a:lstStyle/>
          <a:p>
            <a:pPr marL="11527">
              <a:lnSpc>
                <a:spcPct val="100000"/>
              </a:lnSpc>
              <a:spcBef>
                <a:spcPts val="91"/>
              </a:spcBef>
            </a:pPr>
            <a:r>
              <a:rPr dirty="0"/>
              <a:t>HMM : </a:t>
            </a:r>
            <a:r>
              <a:rPr spc="-23" dirty="0"/>
              <a:t>Viterbi </a:t>
            </a:r>
            <a:r>
              <a:rPr spc="-14"/>
              <a:t>algorithm </a:t>
            </a:r>
            <a:endParaRPr spc="-5" dirty="0"/>
          </a:p>
        </p:txBody>
      </p:sp>
      <p:sp>
        <p:nvSpPr>
          <p:cNvPr id="3" name="object 3"/>
          <p:cNvSpPr/>
          <p:nvPr/>
        </p:nvSpPr>
        <p:spPr>
          <a:xfrm>
            <a:off x="5138184" y="2372383"/>
            <a:ext cx="945136" cy="73190"/>
          </a:xfrm>
          <a:custGeom>
            <a:avLst/>
            <a:gdLst/>
            <a:ahLst/>
            <a:cxnLst/>
            <a:rect l="l" t="t" r="r" b="b"/>
            <a:pathLst>
              <a:path w="1041400" h="80644">
                <a:moveTo>
                  <a:pt x="960860" y="0"/>
                </a:moveTo>
                <a:lnTo>
                  <a:pt x="960860" y="27580"/>
                </a:lnTo>
                <a:lnTo>
                  <a:pt x="0" y="27579"/>
                </a:lnTo>
                <a:lnTo>
                  <a:pt x="0" y="52992"/>
                </a:lnTo>
                <a:lnTo>
                  <a:pt x="960860" y="52992"/>
                </a:lnTo>
                <a:lnTo>
                  <a:pt x="960860" y="80573"/>
                </a:lnTo>
                <a:lnTo>
                  <a:pt x="1041400" y="40286"/>
                </a:lnTo>
                <a:lnTo>
                  <a:pt x="960860" y="0"/>
                </a:lnTo>
                <a:close/>
              </a:path>
            </a:pathLst>
          </a:custGeom>
          <a:solidFill>
            <a:srgbClr val="000000"/>
          </a:solidFill>
        </p:spPr>
        <p:txBody>
          <a:bodyPr wrap="square" lIns="0" tIns="0" rIns="0" bIns="0" rtlCol="0"/>
          <a:lstStyle/>
          <a:p>
            <a:endParaRPr sz="1634"/>
          </a:p>
        </p:txBody>
      </p:sp>
      <p:sp>
        <p:nvSpPr>
          <p:cNvPr id="4" name="object 4"/>
          <p:cNvSpPr/>
          <p:nvPr/>
        </p:nvSpPr>
        <p:spPr>
          <a:xfrm>
            <a:off x="5138184" y="2591375"/>
            <a:ext cx="875980" cy="73190"/>
          </a:xfrm>
          <a:custGeom>
            <a:avLst/>
            <a:gdLst/>
            <a:ahLst/>
            <a:cxnLst/>
            <a:rect l="l" t="t" r="r" b="b"/>
            <a:pathLst>
              <a:path w="965200" h="80644">
                <a:moveTo>
                  <a:pt x="80538" y="0"/>
                </a:moveTo>
                <a:lnTo>
                  <a:pt x="0" y="40286"/>
                </a:lnTo>
                <a:lnTo>
                  <a:pt x="80538" y="80575"/>
                </a:lnTo>
                <a:lnTo>
                  <a:pt x="80538" y="52993"/>
                </a:lnTo>
                <a:lnTo>
                  <a:pt x="965200" y="52994"/>
                </a:lnTo>
                <a:lnTo>
                  <a:pt x="965200" y="27583"/>
                </a:lnTo>
                <a:lnTo>
                  <a:pt x="80538" y="27581"/>
                </a:lnTo>
                <a:lnTo>
                  <a:pt x="80538" y="0"/>
                </a:lnTo>
                <a:close/>
              </a:path>
            </a:pathLst>
          </a:custGeom>
          <a:solidFill>
            <a:srgbClr val="000000"/>
          </a:solidFill>
        </p:spPr>
        <p:txBody>
          <a:bodyPr wrap="square" lIns="0" tIns="0" rIns="0" bIns="0" rtlCol="0"/>
          <a:lstStyle/>
          <a:p>
            <a:endParaRPr sz="1634"/>
          </a:p>
        </p:txBody>
      </p:sp>
      <p:sp>
        <p:nvSpPr>
          <p:cNvPr id="5" name="object 5"/>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6" name="object 6"/>
          <p:cNvSpPr/>
          <p:nvPr/>
        </p:nvSpPr>
        <p:spPr>
          <a:xfrm>
            <a:off x="5860640" y="1660352"/>
            <a:ext cx="891539" cy="322153"/>
          </a:xfrm>
          <a:custGeom>
            <a:avLst/>
            <a:gdLst/>
            <a:ahLst/>
            <a:cxnLst/>
            <a:rect l="l" t="t" r="r" b="b"/>
            <a:pathLst>
              <a:path w="982345" h="354964">
                <a:moveTo>
                  <a:pt x="8122" y="0"/>
                </a:moveTo>
                <a:lnTo>
                  <a:pt x="0" y="24077"/>
                </a:lnTo>
                <a:lnTo>
                  <a:pt x="901590" y="328509"/>
                </a:lnTo>
                <a:lnTo>
                  <a:pt x="892773" y="354643"/>
                </a:lnTo>
                <a:lnTo>
                  <a:pt x="981961" y="342238"/>
                </a:lnTo>
                <a:lnTo>
                  <a:pt x="918530" y="278300"/>
                </a:lnTo>
                <a:lnTo>
                  <a:pt x="909713" y="304432"/>
                </a:lnTo>
                <a:lnTo>
                  <a:pt x="8122" y="0"/>
                </a:lnTo>
                <a:close/>
              </a:path>
            </a:pathLst>
          </a:custGeom>
          <a:solidFill>
            <a:srgbClr val="000000"/>
          </a:solidFill>
        </p:spPr>
        <p:txBody>
          <a:bodyPr wrap="square" lIns="0" tIns="0" rIns="0" bIns="0" rtlCol="0"/>
          <a:lstStyle/>
          <a:p>
            <a:endParaRPr sz="1634"/>
          </a:p>
        </p:txBody>
      </p:sp>
      <p:sp>
        <p:nvSpPr>
          <p:cNvPr id="7" name="object 7"/>
          <p:cNvSpPr/>
          <p:nvPr/>
        </p:nvSpPr>
        <p:spPr>
          <a:xfrm>
            <a:off x="4481200" y="1660284"/>
            <a:ext cx="949169" cy="323882"/>
          </a:xfrm>
          <a:custGeom>
            <a:avLst/>
            <a:gdLst/>
            <a:ahLst/>
            <a:cxnLst/>
            <a:rect l="l" t="t" r="r" b="b"/>
            <a:pathLst>
              <a:path w="1045845" h="356869">
                <a:moveTo>
                  <a:pt x="1037562" y="0"/>
                </a:moveTo>
                <a:lnTo>
                  <a:pt x="72938" y="305856"/>
                </a:lnTo>
                <a:lnTo>
                  <a:pt x="64608" y="279563"/>
                </a:lnTo>
                <a:lnTo>
                  <a:pt x="0" y="342311"/>
                </a:lnTo>
                <a:lnTo>
                  <a:pt x="88941" y="356373"/>
                </a:lnTo>
                <a:lnTo>
                  <a:pt x="80611" y="330080"/>
                </a:lnTo>
                <a:lnTo>
                  <a:pt x="1045236" y="24223"/>
                </a:lnTo>
                <a:lnTo>
                  <a:pt x="1037562" y="0"/>
                </a:lnTo>
                <a:close/>
              </a:path>
            </a:pathLst>
          </a:custGeom>
          <a:solidFill>
            <a:srgbClr val="000000"/>
          </a:solidFill>
        </p:spPr>
        <p:txBody>
          <a:bodyPr wrap="square" lIns="0" tIns="0" rIns="0" bIns="0" rtlCol="0"/>
          <a:lstStyle/>
          <a:p>
            <a:endParaRPr sz="1634"/>
          </a:p>
        </p:txBody>
      </p:sp>
      <p:sp>
        <p:nvSpPr>
          <p:cNvPr id="8" name="object 8"/>
          <p:cNvSpPr/>
          <p:nvPr/>
        </p:nvSpPr>
        <p:spPr>
          <a:xfrm>
            <a:off x="3074999" y="2316746"/>
            <a:ext cx="632780" cy="610881"/>
          </a:xfrm>
          <a:custGeom>
            <a:avLst/>
            <a:gdLst/>
            <a:ahLst/>
            <a:cxnLst/>
            <a:rect l="l" t="t" r="r" b="b"/>
            <a:pathLst>
              <a:path w="697230" h="673100">
                <a:moveTo>
                  <a:pt x="361011" y="0"/>
                </a:moveTo>
                <a:lnTo>
                  <a:pt x="287327" y="6830"/>
                </a:lnTo>
                <a:lnTo>
                  <a:pt x="219861" y="26435"/>
                </a:lnTo>
                <a:lnTo>
                  <a:pt x="158769" y="57434"/>
                </a:lnTo>
                <a:lnTo>
                  <a:pt x="105497" y="98507"/>
                </a:lnTo>
                <a:lnTo>
                  <a:pt x="61498" y="148347"/>
                </a:lnTo>
                <a:lnTo>
                  <a:pt x="28249" y="205633"/>
                </a:lnTo>
                <a:lnTo>
                  <a:pt x="7252" y="268999"/>
                </a:lnTo>
                <a:lnTo>
                  <a:pt x="0" y="336995"/>
                </a:lnTo>
                <a:lnTo>
                  <a:pt x="7447" y="404959"/>
                </a:lnTo>
                <a:lnTo>
                  <a:pt x="28610" y="468233"/>
                </a:lnTo>
                <a:lnTo>
                  <a:pt x="61989" y="525400"/>
                </a:lnTo>
                <a:lnTo>
                  <a:pt x="106088" y="575111"/>
                </a:lnTo>
                <a:lnTo>
                  <a:pt x="159440" y="616057"/>
                </a:lnTo>
                <a:lnTo>
                  <a:pt x="220597" y="646922"/>
                </a:lnTo>
                <a:lnTo>
                  <a:pt x="288110" y="666382"/>
                </a:lnTo>
                <a:lnTo>
                  <a:pt x="360982" y="673063"/>
                </a:lnTo>
                <a:lnTo>
                  <a:pt x="412828" y="669442"/>
                </a:lnTo>
                <a:lnTo>
                  <a:pt x="464441" y="658633"/>
                </a:lnTo>
                <a:lnTo>
                  <a:pt x="513327" y="641070"/>
                </a:lnTo>
                <a:lnTo>
                  <a:pt x="558775" y="617189"/>
                </a:lnTo>
                <a:lnTo>
                  <a:pt x="601480" y="586243"/>
                </a:lnTo>
                <a:lnTo>
                  <a:pt x="637627" y="551014"/>
                </a:lnTo>
                <a:lnTo>
                  <a:pt x="648346" y="535693"/>
                </a:lnTo>
                <a:lnTo>
                  <a:pt x="672317" y="550664"/>
                </a:lnTo>
                <a:lnTo>
                  <a:pt x="680807" y="460980"/>
                </a:lnTo>
                <a:lnTo>
                  <a:pt x="603998" y="507994"/>
                </a:lnTo>
                <a:lnTo>
                  <a:pt x="626770" y="522217"/>
                </a:lnTo>
                <a:lnTo>
                  <a:pt x="617969" y="534798"/>
                </a:lnTo>
                <a:lnTo>
                  <a:pt x="584428" y="567387"/>
                </a:lnTo>
                <a:lnTo>
                  <a:pt x="546912" y="594720"/>
                </a:lnTo>
                <a:lnTo>
                  <a:pt x="504686" y="617175"/>
                </a:lnTo>
                <a:lnTo>
                  <a:pt x="459179" y="633773"/>
                </a:lnTo>
                <a:lnTo>
                  <a:pt x="411060" y="644093"/>
                </a:lnTo>
                <a:lnTo>
                  <a:pt x="360250" y="647640"/>
                </a:lnTo>
                <a:lnTo>
                  <a:pt x="292472" y="641269"/>
                </a:lnTo>
                <a:lnTo>
                  <a:pt x="229558" y="623062"/>
                </a:lnTo>
                <a:lnTo>
                  <a:pt x="172676" y="594278"/>
                </a:lnTo>
                <a:lnTo>
                  <a:pt x="123174" y="556200"/>
                </a:lnTo>
                <a:lnTo>
                  <a:pt x="82393" y="510122"/>
                </a:lnTo>
                <a:lnTo>
                  <a:pt x="51658" y="457332"/>
                </a:lnTo>
                <a:lnTo>
                  <a:pt x="32263" y="399080"/>
                </a:lnTo>
                <a:lnTo>
                  <a:pt x="25499" y="336537"/>
                </a:lnTo>
                <a:lnTo>
                  <a:pt x="32263" y="273989"/>
                </a:lnTo>
                <a:lnTo>
                  <a:pt x="51658" y="215737"/>
                </a:lnTo>
                <a:lnTo>
                  <a:pt x="82393" y="162946"/>
                </a:lnTo>
                <a:lnTo>
                  <a:pt x="123174" y="116867"/>
                </a:lnTo>
                <a:lnTo>
                  <a:pt x="172676" y="78789"/>
                </a:lnTo>
                <a:lnTo>
                  <a:pt x="229558" y="50004"/>
                </a:lnTo>
                <a:lnTo>
                  <a:pt x="292472" y="31794"/>
                </a:lnTo>
                <a:lnTo>
                  <a:pt x="360236" y="25421"/>
                </a:lnTo>
                <a:lnTo>
                  <a:pt x="411920" y="29151"/>
                </a:lnTo>
                <a:lnTo>
                  <a:pt x="461594" y="40048"/>
                </a:lnTo>
                <a:lnTo>
                  <a:pt x="508400" y="57624"/>
                </a:lnTo>
                <a:lnTo>
                  <a:pt x="551606" y="81398"/>
                </a:lnTo>
                <a:lnTo>
                  <a:pt x="590483" y="110879"/>
                </a:lnTo>
                <a:lnTo>
                  <a:pt x="624312" y="145581"/>
                </a:lnTo>
                <a:lnTo>
                  <a:pt x="652382" y="185018"/>
                </a:lnTo>
                <a:lnTo>
                  <a:pt x="674457" y="229664"/>
                </a:lnTo>
                <a:lnTo>
                  <a:pt x="697224" y="218395"/>
                </a:lnTo>
                <a:lnTo>
                  <a:pt x="673661" y="171104"/>
                </a:lnTo>
                <a:lnTo>
                  <a:pt x="643181" y="128540"/>
                </a:lnTo>
                <a:lnTo>
                  <a:pt x="606585" y="91203"/>
                </a:lnTo>
                <a:lnTo>
                  <a:pt x="564659" y="59579"/>
                </a:lnTo>
                <a:lnTo>
                  <a:pt x="518182" y="34156"/>
                </a:lnTo>
                <a:lnTo>
                  <a:pt x="467925" y="15421"/>
                </a:lnTo>
                <a:lnTo>
                  <a:pt x="414661" y="3870"/>
                </a:lnTo>
                <a:lnTo>
                  <a:pt x="361011" y="0"/>
                </a:lnTo>
                <a:close/>
              </a:path>
            </a:pathLst>
          </a:custGeom>
          <a:solidFill>
            <a:srgbClr val="000000"/>
          </a:solidFill>
        </p:spPr>
        <p:txBody>
          <a:bodyPr wrap="square" lIns="0" tIns="0" rIns="0" bIns="0" rtlCol="0"/>
          <a:lstStyle/>
          <a:p>
            <a:endParaRPr sz="1634"/>
          </a:p>
        </p:txBody>
      </p:sp>
      <p:sp>
        <p:nvSpPr>
          <p:cNvPr id="9" name="object 9"/>
          <p:cNvSpPr/>
          <p:nvPr/>
        </p:nvSpPr>
        <p:spPr>
          <a:xfrm>
            <a:off x="7640333" y="2316753"/>
            <a:ext cx="575726" cy="611457"/>
          </a:xfrm>
          <a:custGeom>
            <a:avLst/>
            <a:gdLst/>
            <a:ahLst/>
            <a:cxnLst/>
            <a:rect l="l" t="t" r="r" b="b"/>
            <a:pathLst>
              <a:path w="634365" h="673735">
                <a:moveTo>
                  <a:pt x="307912" y="27"/>
                </a:moveTo>
                <a:lnTo>
                  <a:pt x="257006" y="3870"/>
                </a:lnTo>
                <a:lnTo>
                  <a:pt x="208422" y="15476"/>
                </a:lnTo>
                <a:lnTo>
                  <a:pt x="162610" y="34306"/>
                </a:lnTo>
                <a:lnTo>
                  <a:pt x="120289" y="59844"/>
                </a:lnTo>
                <a:lnTo>
                  <a:pt x="82166" y="91577"/>
                </a:lnTo>
                <a:lnTo>
                  <a:pt x="48940" y="128992"/>
                </a:lnTo>
                <a:lnTo>
                  <a:pt x="21316" y="171580"/>
                </a:lnTo>
                <a:lnTo>
                  <a:pt x="0" y="218827"/>
                </a:lnTo>
                <a:lnTo>
                  <a:pt x="23180" y="229217"/>
                </a:lnTo>
                <a:lnTo>
                  <a:pt x="43186" y="184542"/>
                </a:lnTo>
                <a:lnTo>
                  <a:pt x="68613" y="145097"/>
                </a:lnTo>
                <a:lnTo>
                  <a:pt x="99202" y="110450"/>
                </a:lnTo>
                <a:lnTo>
                  <a:pt x="134296" y="81065"/>
                </a:lnTo>
                <a:lnTo>
                  <a:pt x="173234" y="57409"/>
                </a:lnTo>
                <a:lnTo>
                  <a:pt x="215360" y="39941"/>
                </a:lnTo>
                <a:lnTo>
                  <a:pt x="260026" y="29122"/>
                </a:lnTo>
                <a:lnTo>
                  <a:pt x="306448" y="25424"/>
                </a:lnTo>
                <a:lnTo>
                  <a:pt x="367389" y="31751"/>
                </a:lnTo>
                <a:lnTo>
                  <a:pt x="423978" y="49837"/>
                </a:lnTo>
                <a:lnTo>
                  <a:pt x="475222" y="78470"/>
                </a:lnTo>
                <a:lnTo>
                  <a:pt x="519910" y="116425"/>
                </a:lnTo>
                <a:lnTo>
                  <a:pt x="556806" y="162459"/>
                </a:lnTo>
                <a:lnTo>
                  <a:pt x="584674" y="215311"/>
                </a:lnTo>
                <a:lnTo>
                  <a:pt x="602294" y="273738"/>
                </a:lnTo>
                <a:lnTo>
                  <a:pt x="608443" y="336529"/>
                </a:lnTo>
                <a:lnTo>
                  <a:pt x="602294" y="399317"/>
                </a:lnTo>
                <a:lnTo>
                  <a:pt x="584674" y="457741"/>
                </a:lnTo>
                <a:lnTo>
                  <a:pt x="556806" y="510593"/>
                </a:lnTo>
                <a:lnTo>
                  <a:pt x="519910" y="556627"/>
                </a:lnTo>
                <a:lnTo>
                  <a:pt x="475222" y="594582"/>
                </a:lnTo>
                <a:lnTo>
                  <a:pt x="423978" y="623214"/>
                </a:lnTo>
                <a:lnTo>
                  <a:pt x="367389" y="641297"/>
                </a:lnTo>
                <a:lnTo>
                  <a:pt x="306433" y="647623"/>
                </a:lnTo>
                <a:lnTo>
                  <a:pt x="261592" y="644166"/>
                </a:lnTo>
                <a:lnTo>
                  <a:pt x="218307" y="634041"/>
                </a:lnTo>
                <a:lnTo>
                  <a:pt x="177326" y="617665"/>
                </a:lnTo>
                <a:lnTo>
                  <a:pt x="139244" y="595442"/>
                </a:lnTo>
                <a:lnTo>
                  <a:pt x="104661" y="567777"/>
                </a:lnTo>
                <a:lnTo>
                  <a:pt x="74367" y="535275"/>
                </a:lnTo>
                <a:lnTo>
                  <a:pt x="67534" y="524432"/>
                </a:lnTo>
                <a:lnTo>
                  <a:pt x="90957" y="511112"/>
                </a:lnTo>
                <a:lnTo>
                  <a:pt x="16148" y="460973"/>
                </a:lnTo>
                <a:lnTo>
                  <a:pt x="20938" y="550929"/>
                </a:lnTo>
                <a:lnTo>
                  <a:pt x="45429" y="537002"/>
                </a:lnTo>
                <a:lnTo>
                  <a:pt x="53943" y="550514"/>
                </a:lnTo>
                <a:lnTo>
                  <a:pt x="86716" y="585786"/>
                </a:lnTo>
                <a:lnTo>
                  <a:pt x="124108" y="615871"/>
                </a:lnTo>
                <a:lnTo>
                  <a:pt x="165342" y="640090"/>
                </a:lnTo>
                <a:lnTo>
                  <a:pt x="209774" y="657994"/>
                </a:lnTo>
                <a:lnTo>
                  <a:pt x="256754" y="669132"/>
                </a:lnTo>
                <a:lnTo>
                  <a:pt x="306387" y="673107"/>
                </a:lnTo>
                <a:lnTo>
                  <a:pt x="372181" y="666348"/>
                </a:lnTo>
                <a:lnTo>
                  <a:pt x="433729" y="646774"/>
                </a:lnTo>
                <a:lnTo>
                  <a:pt x="489409" y="615762"/>
                </a:lnTo>
                <a:lnTo>
                  <a:pt x="537893" y="574686"/>
                </a:lnTo>
                <a:lnTo>
                  <a:pt x="577886" y="524913"/>
                </a:lnTo>
                <a:lnTo>
                  <a:pt x="608093" y="467791"/>
                </a:lnTo>
                <a:lnTo>
                  <a:pt x="627211" y="404672"/>
                </a:lnTo>
                <a:lnTo>
                  <a:pt x="633924" y="336944"/>
                </a:lnTo>
                <a:lnTo>
                  <a:pt x="627371" y="269198"/>
                </a:lnTo>
                <a:lnTo>
                  <a:pt x="608404" y="206018"/>
                </a:lnTo>
                <a:lnTo>
                  <a:pt x="578331" y="148816"/>
                </a:lnTo>
                <a:lnTo>
                  <a:pt x="538459" y="98948"/>
                </a:lnTo>
                <a:lnTo>
                  <a:pt x="490087" y="57762"/>
                </a:lnTo>
                <a:lnTo>
                  <a:pt x="434508" y="26615"/>
                </a:lnTo>
                <a:lnTo>
                  <a:pt x="373038" y="6880"/>
                </a:lnTo>
                <a:lnTo>
                  <a:pt x="307912" y="27"/>
                </a:lnTo>
                <a:close/>
              </a:path>
            </a:pathLst>
          </a:custGeom>
          <a:solidFill>
            <a:srgbClr val="000000"/>
          </a:solidFill>
        </p:spPr>
        <p:txBody>
          <a:bodyPr wrap="square" lIns="0" tIns="0" rIns="0" bIns="0" rtlCol="0"/>
          <a:lstStyle/>
          <a:p>
            <a:endParaRPr sz="1634"/>
          </a:p>
        </p:txBody>
      </p:sp>
      <p:graphicFrame>
        <p:nvGraphicFramePr>
          <p:cNvPr id="10" name="object 10"/>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324458">
                  <a:extLst>
                    <a:ext uri="{9D8B030D-6E8A-4147-A177-3AD203B41FA5}">
                      <a16:colId xmlns:a16="http://schemas.microsoft.com/office/drawing/2014/main" val="20000"/>
                    </a:ext>
                  </a:extLst>
                </a:gridCol>
                <a:gridCol w="84024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27305" algn="ct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99695">
                        <a:lnSpc>
                          <a:spcPts val="1995"/>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5240" algn="ct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25095">
                        <a:lnSpc>
                          <a:spcPts val="195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3175" algn="ct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37795">
                        <a:lnSpc>
                          <a:spcPts val="190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39370" algn="ct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99695">
                        <a:lnSpc>
                          <a:spcPts val="193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11" name="object 11"/>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296796">
                  <a:extLst>
                    <a:ext uri="{9D8B030D-6E8A-4147-A177-3AD203B41FA5}">
                      <a16:colId xmlns:a16="http://schemas.microsoft.com/office/drawing/2014/main" val="20000"/>
                    </a:ext>
                  </a:extLst>
                </a:gridCol>
                <a:gridCol w="867335">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6350" algn="ct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R="276225" algn="r">
                        <a:lnSpc>
                          <a:spcPts val="1995"/>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algn="ct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R="263525" algn="r">
                        <a:lnSpc>
                          <a:spcPts val="195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L="8890" algn="ct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R="250825" algn="r">
                        <a:lnSpc>
                          <a:spcPts val="190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8415" algn="ct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R="225425" algn="r">
                        <a:lnSpc>
                          <a:spcPts val="193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12" name="object 12"/>
          <p:cNvSpPr txBox="1"/>
          <p:nvPr/>
        </p:nvSpPr>
        <p:spPr>
          <a:xfrm>
            <a:off x="4703384" y="1549160"/>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3" name="object 13"/>
          <p:cNvSpPr txBox="1"/>
          <p:nvPr/>
        </p:nvSpPr>
        <p:spPr>
          <a:xfrm>
            <a:off x="6311461" y="1549160"/>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4" name="object 14"/>
          <p:cNvSpPr txBox="1"/>
          <p:nvPr/>
        </p:nvSpPr>
        <p:spPr>
          <a:xfrm>
            <a:off x="5507422" y="2103945"/>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5" name="object 15"/>
          <p:cNvSpPr txBox="1"/>
          <p:nvPr/>
        </p:nvSpPr>
        <p:spPr>
          <a:xfrm>
            <a:off x="5361234" y="2719695"/>
            <a:ext cx="564776" cy="249076"/>
          </a:xfrm>
          <a:prstGeom prst="rect">
            <a:avLst/>
          </a:prstGeom>
        </p:spPr>
        <p:txBody>
          <a:bodyPr vert="horz" wrap="square" lIns="0" tIns="11526" rIns="0" bIns="0" rtlCol="0">
            <a:spAutoFit/>
          </a:bodyPr>
          <a:lstStyle/>
          <a:p>
            <a:pPr marL="11527">
              <a:spcBef>
                <a:spcPts val="91"/>
              </a:spcBef>
            </a:pPr>
            <a:r>
              <a:rPr sz="1543" spc="-95" dirty="0">
                <a:latin typeface="Arial"/>
                <a:cs typeface="Arial"/>
              </a:rPr>
              <a:t>-­1.322</a:t>
            </a:r>
            <a:endParaRPr sz="1543">
              <a:latin typeface="Arial"/>
              <a:cs typeface="Arial"/>
            </a:endParaRPr>
          </a:p>
        </p:txBody>
      </p:sp>
      <p:sp>
        <p:nvSpPr>
          <p:cNvPr id="16" name="object 16"/>
          <p:cNvSpPr txBox="1"/>
          <p:nvPr/>
        </p:nvSpPr>
        <p:spPr>
          <a:xfrm>
            <a:off x="2876024" y="2427062"/>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7" name="object 17"/>
          <p:cNvSpPr txBox="1"/>
          <p:nvPr/>
        </p:nvSpPr>
        <p:spPr>
          <a:xfrm>
            <a:off x="4726758" y="3732381"/>
            <a:ext cx="1996888" cy="458556"/>
          </a:xfrm>
          <a:prstGeom prst="rect">
            <a:avLst/>
          </a:prstGeom>
        </p:spPr>
        <p:txBody>
          <a:bodyPr vert="horz" wrap="square" lIns="0" tIns="11526" rIns="0" bIns="0" rtlCol="0">
            <a:spAutoFit/>
          </a:bodyPr>
          <a:lstStyle/>
          <a:p>
            <a:pPr marL="11527">
              <a:spcBef>
                <a:spcPts val="91"/>
              </a:spcBef>
            </a:pPr>
            <a:r>
              <a:rPr sz="2904" b="1" spc="-23" dirty="0">
                <a:solidFill>
                  <a:srgbClr val="333399"/>
                </a:solidFill>
                <a:latin typeface="Courier New"/>
                <a:cs typeface="Courier New"/>
              </a:rPr>
              <a:t>GGCACTGA</a:t>
            </a:r>
            <a:r>
              <a:rPr sz="2904" b="1" spc="-23" dirty="0">
                <a:solidFill>
                  <a:srgbClr val="99070E"/>
                </a:solidFill>
                <a:latin typeface="Courier New"/>
                <a:cs typeface="Courier New"/>
              </a:rPr>
              <a:t>A</a:t>
            </a:r>
            <a:endParaRPr sz="2904">
              <a:latin typeface="Courier New"/>
              <a:cs typeface="Courier New"/>
            </a:endParaRPr>
          </a:p>
        </p:txBody>
      </p:sp>
      <p:grpSp>
        <p:nvGrpSpPr>
          <p:cNvPr id="18" name="object 18"/>
          <p:cNvGrpSpPr/>
          <p:nvPr/>
        </p:nvGrpSpPr>
        <p:grpSpPr>
          <a:xfrm>
            <a:off x="1895168" y="4571480"/>
            <a:ext cx="8314893" cy="1127824"/>
            <a:chOff x="718006" y="5037093"/>
            <a:chExt cx="9161780" cy="1242695"/>
          </a:xfrm>
        </p:grpSpPr>
        <p:sp>
          <p:nvSpPr>
            <p:cNvPr id="19" name="object 19"/>
            <p:cNvSpPr/>
            <p:nvPr/>
          </p:nvSpPr>
          <p:spPr>
            <a:xfrm>
              <a:off x="733246" y="5052333"/>
              <a:ext cx="9131300" cy="1212215"/>
            </a:xfrm>
            <a:custGeom>
              <a:avLst/>
              <a:gdLst/>
              <a:ahLst/>
              <a:cxnLst/>
              <a:rect l="l" t="t" r="r" b="b"/>
              <a:pathLst>
                <a:path w="9131300" h="1212214">
                  <a:moveTo>
                    <a:pt x="924522" y="0"/>
                  </a:moveTo>
                  <a:lnTo>
                    <a:pt x="924522" y="1211974"/>
                  </a:lnTo>
                </a:path>
                <a:path w="9131300" h="1212214">
                  <a:moveTo>
                    <a:pt x="1832265" y="0"/>
                  </a:moveTo>
                  <a:lnTo>
                    <a:pt x="1832265" y="1211974"/>
                  </a:lnTo>
                </a:path>
                <a:path w="9131300" h="1212214">
                  <a:moveTo>
                    <a:pt x="2743364" y="0"/>
                  </a:moveTo>
                  <a:lnTo>
                    <a:pt x="2743364" y="1211974"/>
                  </a:lnTo>
                </a:path>
                <a:path w="9131300" h="1212214">
                  <a:moveTo>
                    <a:pt x="3654464" y="0"/>
                  </a:moveTo>
                  <a:lnTo>
                    <a:pt x="3654464" y="1211974"/>
                  </a:lnTo>
                </a:path>
                <a:path w="9131300" h="1212214">
                  <a:moveTo>
                    <a:pt x="4565563" y="0"/>
                  </a:moveTo>
                  <a:lnTo>
                    <a:pt x="4565563" y="1211974"/>
                  </a:lnTo>
                </a:path>
                <a:path w="9131300" h="1212214">
                  <a:moveTo>
                    <a:pt x="5473307" y="0"/>
                  </a:moveTo>
                  <a:lnTo>
                    <a:pt x="5473307" y="1211974"/>
                  </a:lnTo>
                </a:path>
                <a:path w="9131300" h="1212214">
                  <a:moveTo>
                    <a:pt x="6386084" y="0"/>
                  </a:moveTo>
                  <a:lnTo>
                    <a:pt x="6386084" y="1211974"/>
                  </a:lnTo>
                </a:path>
                <a:path w="9131300" h="1212214">
                  <a:moveTo>
                    <a:pt x="7295505" y="0"/>
                  </a:moveTo>
                  <a:lnTo>
                    <a:pt x="7295505" y="1211974"/>
                  </a:lnTo>
                </a:path>
                <a:path w="9131300" h="1212214">
                  <a:moveTo>
                    <a:pt x="8206604" y="0"/>
                  </a:moveTo>
                  <a:lnTo>
                    <a:pt x="8206604" y="1211974"/>
                  </a:lnTo>
                </a:path>
                <a:path w="9131300" h="1212214">
                  <a:moveTo>
                    <a:pt x="0" y="409586"/>
                  </a:moveTo>
                  <a:lnTo>
                    <a:pt x="9131126" y="409586"/>
                  </a:lnTo>
                </a:path>
                <a:path w="9131300" h="1212214">
                  <a:moveTo>
                    <a:pt x="0" y="802387"/>
                  </a:moveTo>
                  <a:lnTo>
                    <a:pt x="9131126" y="802387"/>
                  </a:lnTo>
                </a:path>
              </a:pathLst>
            </a:custGeom>
            <a:ln w="13426">
              <a:solidFill>
                <a:srgbClr val="000000"/>
              </a:solidFill>
            </a:ln>
          </p:spPr>
          <p:txBody>
            <a:bodyPr wrap="square" lIns="0" tIns="0" rIns="0" bIns="0" rtlCol="0"/>
            <a:lstStyle/>
            <a:p>
              <a:endParaRPr sz="1634"/>
            </a:p>
          </p:txBody>
        </p:sp>
        <p:sp>
          <p:nvSpPr>
            <p:cNvPr id="20" name="object 20"/>
            <p:cNvSpPr/>
            <p:nvPr/>
          </p:nvSpPr>
          <p:spPr>
            <a:xfrm>
              <a:off x="733246" y="5052333"/>
              <a:ext cx="9131300" cy="1212215"/>
            </a:xfrm>
            <a:custGeom>
              <a:avLst/>
              <a:gdLst/>
              <a:ahLst/>
              <a:cxnLst/>
              <a:rect l="l" t="t" r="r" b="b"/>
              <a:pathLst>
                <a:path w="9131300" h="1212214">
                  <a:moveTo>
                    <a:pt x="15100" y="0"/>
                  </a:moveTo>
                  <a:lnTo>
                    <a:pt x="15100" y="1211974"/>
                  </a:lnTo>
                </a:path>
                <a:path w="9131300" h="1212214">
                  <a:moveTo>
                    <a:pt x="9116025" y="0"/>
                  </a:moveTo>
                  <a:lnTo>
                    <a:pt x="9116025" y="1211974"/>
                  </a:lnTo>
                </a:path>
                <a:path w="9131300" h="1212214">
                  <a:moveTo>
                    <a:pt x="0" y="15107"/>
                  </a:moveTo>
                  <a:lnTo>
                    <a:pt x="9131126" y="15107"/>
                  </a:lnTo>
                </a:path>
                <a:path w="9131300" h="1212214">
                  <a:moveTo>
                    <a:pt x="0" y="1196866"/>
                  </a:moveTo>
                  <a:lnTo>
                    <a:pt x="9131126" y="1196866"/>
                  </a:lnTo>
                </a:path>
              </a:pathLst>
            </a:custGeom>
            <a:ln w="30208">
              <a:solidFill>
                <a:srgbClr val="000000"/>
              </a:solidFill>
            </a:ln>
          </p:spPr>
          <p:txBody>
            <a:bodyPr wrap="square" lIns="0" tIns="0" rIns="0" bIns="0" rtlCol="0"/>
            <a:lstStyle/>
            <a:p>
              <a:endParaRPr sz="1634"/>
            </a:p>
          </p:txBody>
        </p:sp>
      </p:grpSp>
      <p:sp>
        <p:nvSpPr>
          <p:cNvPr id="21" name="object 21"/>
          <p:cNvSpPr txBox="1"/>
          <p:nvPr/>
        </p:nvSpPr>
        <p:spPr>
          <a:xfrm>
            <a:off x="3078431" y="4621814"/>
            <a:ext cx="157907"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G</a:t>
            </a:r>
            <a:endParaRPr sz="1361">
              <a:latin typeface="Arial"/>
              <a:cs typeface="Arial"/>
            </a:endParaRPr>
          </a:p>
        </p:txBody>
      </p:sp>
      <p:sp>
        <p:nvSpPr>
          <p:cNvPr id="22" name="object 22"/>
          <p:cNvSpPr txBox="1"/>
          <p:nvPr/>
        </p:nvSpPr>
        <p:spPr>
          <a:xfrm>
            <a:off x="3902266" y="4621814"/>
            <a:ext cx="157907"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G</a:t>
            </a:r>
            <a:endParaRPr sz="1361">
              <a:latin typeface="Arial"/>
              <a:cs typeface="Arial"/>
            </a:endParaRPr>
          </a:p>
        </p:txBody>
      </p:sp>
      <p:sp>
        <p:nvSpPr>
          <p:cNvPr id="23" name="object 23"/>
          <p:cNvSpPr txBox="1"/>
          <p:nvPr/>
        </p:nvSpPr>
        <p:spPr>
          <a:xfrm>
            <a:off x="4729146" y="4621814"/>
            <a:ext cx="148110"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C</a:t>
            </a:r>
            <a:endParaRPr sz="1361">
              <a:latin typeface="Arial"/>
              <a:cs typeface="Arial"/>
            </a:endParaRPr>
          </a:p>
        </p:txBody>
      </p:sp>
      <p:sp>
        <p:nvSpPr>
          <p:cNvPr id="24" name="object 24"/>
          <p:cNvSpPr txBox="1"/>
          <p:nvPr/>
        </p:nvSpPr>
        <p:spPr>
          <a:xfrm>
            <a:off x="5556026" y="4621814"/>
            <a:ext cx="148110"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A</a:t>
            </a:r>
            <a:endParaRPr sz="1361">
              <a:latin typeface="Arial"/>
              <a:cs typeface="Arial"/>
            </a:endParaRPr>
          </a:p>
        </p:txBody>
      </p:sp>
      <p:sp>
        <p:nvSpPr>
          <p:cNvPr id="25" name="object 25"/>
          <p:cNvSpPr txBox="1"/>
          <p:nvPr/>
        </p:nvSpPr>
        <p:spPr>
          <a:xfrm>
            <a:off x="6382906" y="4621814"/>
            <a:ext cx="148110"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C</a:t>
            </a:r>
            <a:endParaRPr sz="1361">
              <a:latin typeface="Arial"/>
              <a:cs typeface="Arial"/>
            </a:endParaRPr>
          </a:p>
        </p:txBody>
      </p:sp>
      <p:sp>
        <p:nvSpPr>
          <p:cNvPr id="26" name="object 26"/>
          <p:cNvSpPr txBox="1"/>
          <p:nvPr/>
        </p:nvSpPr>
        <p:spPr>
          <a:xfrm>
            <a:off x="7218267" y="4621814"/>
            <a:ext cx="129092"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T</a:t>
            </a:r>
            <a:endParaRPr sz="1361">
              <a:latin typeface="Arial"/>
              <a:cs typeface="Arial"/>
            </a:endParaRPr>
          </a:p>
        </p:txBody>
      </p:sp>
      <p:sp>
        <p:nvSpPr>
          <p:cNvPr id="27" name="object 27"/>
          <p:cNvSpPr txBox="1"/>
          <p:nvPr/>
        </p:nvSpPr>
        <p:spPr>
          <a:xfrm>
            <a:off x="8035174" y="4621814"/>
            <a:ext cx="157907"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G</a:t>
            </a:r>
            <a:endParaRPr sz="1361">
              <a:latin typeface="Arial"/>
              <a:cs typeface="Arial"/>
            </a:endParaRPr>
          </a:p>
        </p:txBody>
      </p:sp>
      <p:sp>
        <p:nvSpPr>
          <p:cNvPr id="28" name="object 28"/>
          <p:cNvSpPr txBox="1"/>
          <p:nvPr/>
        </p:nvSpPr>
        <p:spPr>
          <a:xfrm>
            <a:off x="8860501" y="4621814"/>
            <a:ext cx="148110"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A</a:t>
            </a:r>
            <a:endParaRPr sz="1361">
              <a:latin typeface="Arial"/>
              <a:cs typeface="Arial"/>
            </a:endParaRPr>
          </a:p>
        </p:txBody>
      </p:sp>
      <p:sp>
        <p:nvSpPr>
          <p:cNvPr id="29" name="object 29"/>
          <p:cNvSpPr txBox="1"/>
          <p:nvPr/>
        </p:nvSpPr>
        <p:spPr>
          <a:xfrm>
            <a:off x="9687411" y="4621814"/>
            <a:ext cx="148110"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A</a:t>
            </a:r>
            <a:endParaRPr sz="1361">
              <a:latin typeface="Arial"/>
              <a:cs typeface="Arial"/>
            </a:endParaRPr>
          </a:p>
        </p:txBody>
      </p:sp>
      <p:sp>
        <p:nvSpPr>
          <p:cNvPr id="30" name="object 30"/>
          <p:cNvSpPr txBox="1"/>
          <p:nvPr/>
        </p:nvSpPr>
        <p:spPr>
          <a:xfrm>
            <a:off x="2253104" y="4979985"/>
            <a:ext cx="148110"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H</a:t>
            </a:r>
            <a:endParaRPr sz="1361">
              <a:latin typeface="Arial"/>
              <a:cs typeface="Arial"/>
            </a:endParaRPr>
          </a:p>
        </p:txBody>
      </p:sp>
      <p:sp>
        <p:nvSpPr>
          <p:cNvPr id="31" name="object 31"/>
          <p:cNvSpPr txBox="1"/>
          <p:nvPr/>
        </p:nvSpPr>
        <p:spPr>
          <a:xfrm>
            <a:off x="2951675" y="4979985"/>
            <a:ext cx="403412" cy="221055"/>
          </a:xfrm>
          <a:prstGeom prst="rect">
            <a:avLst/>
          </a:prstGeom>
        </p:spPr>
        <p:txBody>
          <a:bodyPr vert="horz" wrap="square" lIns="0" tIns="11526" rIns="0" bIns="0" rtlCol="0">
            <a:spAutoFit/>
          </a:bodyPr>
          <a:lstStyle/>
          <a:p>
            <a:pPr marL="11527">
              <a:spcBef>
                <a:spcPts val="91"/>
              </a:spcBef>
            </a:pPr>
            <a:r>
              <a:rPr sz="1361" spc="-227" dirty="0">
                <a:latin typeface="Arial"/>
                <a:cs typeface="Arial"/>
              </a:rPr>
              <a:t>-­</a:t>
            </a:r>
            <a:r>
              <a:rPr sz="1361" spc="-36" dirty="0">
                <a:latin typeface="Arial"/>
                <a:cs typeface="Arial"/>
              </a:rPr>
              <a:t>2</a:t>
            </a:r>
            <a:r>
              <a:rPr sz="1361" spc="-23" dirty="0">
                <a:latin typeface="Arial"/>
                <a:cs typeface="Arial"/>
              </a:rPr>
              <a:t>.</a:t>
            </a:r>
            <a:r>
              <a:rPr sz="1361" spc="-36" dirty="0">
                <a:latin typeface="Arial"/>
                <a:cs typeface="Arial"/>
              </a:rPr>
              <a:t>73</a:t>
            </a:r>
            <a:endParaRPr sz="1361">
              <a:latin typeface="Arial"/>
              <a:cs typeface="Arial"/>
            </a:endParaRPr>
          </a:p>
        </p:txBody>
      </p:sp>
      <p:sp>
        <p:nvSpPr>
          <p:cNvPr id="32" name="object 32"/>
          <p:cNvSpPr txBox="1"/>
          <p:nvPr/>
        </p:nvSpPr>
        <p:spPr>
          <a:xfrm>
            <a:off x="3775510" y="4979985"/>
            <a:ext cx="403412" cy="221055"/>
          </a:xfrm>
          <a:prstGeom prst="rect">
            <a:avLst/>
          </a:prstGeom>
        </p:spPr>
        <p:txBody>
          <a:bodyPr vert="horz" wrap="square" lIns="0" tIns="11526" rIns="0" bIns="0" rtlCol="0">
            <a:spAutoFit/>
          </a:bodyPr>
          <a:lstStyle/>
          <a:p>
            <a:pPr marL="11527">
              <a:spcBef>
                <a:spcPts val="91"/>
              </a:spcBef>
            </a:pPr>
            <a:r>
              <a:rPr sz="1361" spc="-227" dirty="0">
                <a:latin typeface="Arial"/>
                <a:cs typeface="Arial"/>
              </a:rPr>
              <a:t>-­</a:t>
            </a:r>
            <a:r>
              <a:rPr sz="1361" spc="-36" dirty="0">
                <a:latin typeface="Arial"/>
                <a:cs typeface="Arial"/>
              </a:rPr>
              <a:t>5</a:t>
            </a:r>
            <a:r>
              <a:rPr sz="1361" spc="-23" dirty="0">
                <a:latin typeface="Arial"/>
                <a:cs typeface="Arial"/>
              </a:rPr>
              <a:t>.</a:t>
            </a:r>
            <a:r>
              <a:rPr sz="1361" spc="-36" dirty="0">
                <a:latin typeface="Arial"/>
                <a:cs typeface="Arial"/>
              </a:rPr>
              <a:t>47</a:t>
            </a:r>
            <a:endParaRPr sz="1361">
              <a:latin typeface="Arial"/>
              <a:cs typeface="Arial"/>
            </a:endParaRPr>
          </a:p>
        </p:txBody>
      </p:sp>
      <p:sp>
        <p:nvSpPr>
          <p:cNvPr id="33" name="object 33"/>
          <p:cNvSpPr txBox="1"/>
          <p:nvPr/>
        </p:nvSpPr>
        <p:spPr>
          <a:xfrm>
            <a:off x="4602391" y="4979985"/>
            <a:ext cx="403412" cy="221055"/>
          </a:xfrm>
          <a:prstGeom prst="rect">
            <a:avLst/>
          </a:prstGeom>
        </p:spPr>
        <p:txBody>
          <a:bodyPr vert="horz" wrap="square" lIns="0" tIns="11526" rIns="0" bIns="0" rtlCol="0">
            <a:spAutoFit/>
          </a:bodyPr>
          <a:lstStyle/>
          <a:p>
            <a:pPr marL="11527">
              <a:spcBef>
                <a:spcPts val="91"/>
              </a:spcBef>
            </a:pPr>
            <a:r>
              <a:rPr sz="1361" spc="-227" dirty="0">
                <a:latin typeface="Arial"/>
                <a:cs typeface="Arial"/>
              </a:rPr>
              <a:t>-­</a:t>
            </a:r>
            <a:r>
              <a:rPr sz="1361" spc="-36" dirty="0">
                <a:latin typeface="Arial"/>
                <a:cs typeface="Arial"/>
              </a:rPr>
              <a:t>8</a:t>
            </a:r>
            <a:r>
              <a:rPr sz="1361" spc="-23" dirty="0">
                <a:latin typeface="Arial"/>
                <a:cs typeface="Arial"/>
              </a:rPr>
              <a:t>.</a:t>
            </a:r>
            <a:r>
              <a:rPr sz="1361" spc="-36" dirty="0">
                <a:latin typeface="Arial"/>
                <a:cs typeface="Arial"/>
              </a:rPr>
              <a:t>21</a:t>
            </a:r>
            <a:endParaRPr sz="1361">
              <a:latin typeface="Arial"/>
              <a:cs typeface="Arial"/>
            </a:endParaRPr>
          </a:p>
        </p:txBody>
      </p:sp>
      <p:sp>
        <p:nvSpPr>
          <p:cNvPr id="34" name="object 34"/>
          <p:cNvSpPr txBox="1"/>
          <p:nvPr/>
        </p:nvSpPr>
        <p:spPr>
          <a:xfrm>
            <a:off x="5394660" y="4979985"/>
            <a:ext cx="488705" cy="221055"/>
          </a:xfrm>
          <a:prstGeom prst="rect">
            <a:avLst/>
          </a:prstGeom>
        </p:spPr>
        <p:txBody>
          <a:bodyPr vert="horz" wrap="square" lIns="0" tIns="11526" rIns="0" bIns="0" rtlCol="0">
            <a:spAutoFit/>
          </a:bodyPr>
          <a:lstStyle/>
          <a:p>
            <a:pPr marL="11527">
              <a:spcBef>
                <a:spcPts val="91"/>
              </a:spcBef>
            </a:pPr>
            <a:r>
              <a:rPr sz="1361" spc="-227" dirty="0">
                <a:latin typeface="Arial"/>
                <a:cs typeface="Arial"/>
              </a:rPr>
              <a:t>-­</a:t>
            </a:r>
            <a:r>
              <a:rPr sz="1361" spc="-127" dirty="0">
                <a:latin typeface="Arial"/>
                <a:cs typeface="Arial"/>
              </a:rPr>
              <a:t>1</a:t>
            </a:r>
            <a:r>
              <a:rPr sz="1361" spc="-36" dirty="0">
                <a:latin typeface="Arial"/>
                <a:cs typeface="Arial"/>
              </a:rPr>
              <a:t>1</a:t>
            </a:r>
            <a:r>
              <a:rPr sz="1361" spc="-23" dirty="0">
                <a:latin typeface="Arial"/>
                <a:cs typeface="Arial"/>
              </a:rPr>
              <a:t>.</a:t>
            </a:r>
            <a:r>
              <a:rPr sz="1361" spc="-36" dirty="0">
                <a:latin typeface="Arial"/>
                <a:cs typeface="Arial"/>
              </a:rPr>
              <a:t>5</a:t>
            </a:r>
            <a:r>
              <a:rPr sz="1361" spc="-5" dirty="0">
                <a:latin typeface="Arial"/>
                <a:cs typeface="Arial"/>
              </a:rPr>
              <a:t>3</a:t>
            </a:r>
            <a:endParaRPr sz="1361">
              <a:latin typeface="Arial"/>
              <a:cs typeface="Arial"/>
            </a:endParaRPr>
          </a:p>
        </p:txBody>
      </p:sp>
      <p:sp>
        <p:nvSpPr>
          <p:cNvPr id="35" name="object 35"/>
          <p:cNvSpPr txBox="1"/>
          <p:nvPr/>
        </p:nvSpPr>
        <p:spPr>
          <a:xfrm>
            <a:off x="6210046" y="4979985"/>
            <a:ext cx="495620" cy="221055"/>
          </a:xfrm>
          <a:prstGeom prst="rect">
            <a:avLst/>
          </a:prstGeom>
        </p:spPr>
        <p:txBody>
          <a:bodyPr vert="horz" wrap="square" lIns="0" tIns="11526" rIns="0" bIns="0" rtlCol="0">
            <a:spAutoFit/>
          </a:bodyPr>
          <a:lstStyle/>
          <a:p>
            <a:pPr marL="11527">
              <a:spcBef>
                <a:spcPts val="91"/>
              </a:spcBef>
            </a:pPr>
            <a:r>
              <a:rPr sz="1361" spc="-227" dirty="0">
                <a:latin typeface="Arial"/>
                <a:cs typeface="Arial"/>
              </a:rPr>
              <a:t>-­</a:t>
            </a:r>
            <a:r>
              <a:rPr sz="1361" spc="-36" dirty="0">
                <a:latin typeface="Arial"/>
                <a:cs typeface="Arial"/>
              </a:rPr>
              <a:t>14</a:t>
            </a:r>
            <a:r>
              <a:rPr sz="1361" spc="-23" dirty="0">
                <a:latin typeface="Arial"/>
                <a:cs typeface="Arial"/>
              </a:rPr>
              <a:t>.</a:t>
            </a:r>
            <a:r>
              <a:rPr sz="1361" spc="-36" dirty="0">
                <a:latin typeface="Arial"/>
                <a:cs typeface="Arial"/>
              </a:rPr>
              <a:t>01</a:t>
            </a:r>
            <a:endParaRPr sz="1361">
              <a:latin typeface="Arial"/>
              <a:cs typeface="Arial"/>
            </a:endParaRPr>
          </a:p>
        </p:txBody>
      </p:sp>
      <p:sp>
        <p:nvSpPr>
          <p:cNvPr id="36" name="object 36"/>
          <p:cNvSpPr txBox="1"/>
          <p:nvPr/>
        </p:nvSpPr>
        <p:spPr>
          <a:xfrm>
            <a:off x="7206772" y="4979985"/>
            <a:ext cx="161941" cy="221055"/>
          </a:xfrm>
          <a:prstGeom prst="rect">
            <a:avLst/>
          </a:prstGeom>
        </p:spPr>
        <p:txBody>
          <a:bodyPr vert="horz" wrap="square" lIns="0" tIns="11526" rIns="0" bIns="0" rtlCol="0">
            <a:spAutoFit/>
          </a:bodyPr>
          <a:lstStyle/>
          <a:p>
            <a:pPr marL="11527">
              <a:spcBef>
                <a:spcPts val="91"/>
              </a:spcBef>
            </a:pPr>
            <a:r>
              <a:rPr sz="1361" spc="-23" dirty="0">
                <a:latin typeface="Arial"/>
                <a:cs typeface="Arial"/>
              </a:rPr>
              <a:t>...</a:t>
            </a:r>
            <a:endParaRPr sz="1361">
              <a:latin typeface="Arial"/>
              <a:cs typeface="Arial"/>
            </a:endParaRPr>
          </a:p>
        </p:txBody>
      </p:sp>
      <p:sp>
        <p:nvSpPr>
          <p:cNvPr id="37" name="object 37"/>
          <p:cNvSpPr txBox="1"/>
          <p:nvPr/>
        </p:nvSpPr>
        <p:spPr>
          <a:xfrm>
            <a:off x="9514489" y="4979985"/>
            <a:ext cx="495620" cy="221055"/>
          </a:xfrm>
          <a:prstGeom prst="rect">
            <a:avLst/>
          </a:prstGeom>
        </p:spPr>
        <p:txBody>
          <a:bodyPr vert="horz" wrap="square" lIns="0" tIns="11526" rIns="0" bIns="0" rtlCol="0">
            <a:spAutoFit/>
          </a:bodyPr>
          <a:lstStyle/>
          <a:p>
            <a:pPr marL="11527">
              <a:spcBef>
                <a:spcPts val="91"/>
              </a:spcBef>
            </a:pPr>
            <a:r>
              <a:rPr sz="1361" spc="-227" dirty="0">
                <a:latin typeface="Arial"/>
                <a:cs typeface="Arial"/>
              </a:rPr>
              <a:t>-­</a:t>
            </a:r>
            <a:r>
              <a:rPr sz="1361" spc="-36" dirty="0">
                <a:latin typeface="Arial"/>
                <a:cs typeface="Arial"/>
              </a:rPr>
              <a:t>25</a:t>
            </a:r>
            <a:r>
              <a:rPr sz="1361" spc="-23" dirty="0">
                <a:latin typeface="Arial"/>
                <a:cs typeface="Arial"/>
              </a:rPr>
              <a:t>.</a:t>
            </a:r>
            <a:r>
              <a:rPr sz="1361" spc="-36" dirty="0">
                <a:latin typeface="Arial"/>
                <a:cs typeface="Arial"/>
              </a:rPr>
              <a:t>65</a:t>
            </a:r>
            <a:endParaRPr sz="1361">
              <a:latin typeface="Arial"/>
              <a:cs typeface="Arial"/>
            </a:endParaRPr>
          </a:p>
        </p:txBody>
      </p:sp>
      <p:sp>
        <p:nvSpPr>
          <p:cNvPr id="38" name="object 38"/>
          <p:cNvSpPr/>
          <p:nvPr/>
        </p:nvSpPr>
        <p:spPr>
          <a:xfrm>
            <a:off x="3455382" y="5069480"/>
            <a:ext cx="6074229" cy="442024"/>
          </a:xfrm>
          <a:custGeom>
            <a:avLst/>
            <a:gdLst/>
            <a:ahLst/>
            <a:cxnLst/>
            <a:rect l="l" t="t" r="r" b="b"/>
            <a:pathLst>
              <a:path w="6692900" h="487045">
                <a:moveTo>
                  <a:pt x="330200" y="40297"/>
                </a:moveTo>
                <a:lnTo>
                  <a:pt x="249656" y="0"/>
                </a:lnTo>
                <a:lnTo>
                  <a:pt x="249656" y="27584"/>
                </a:lnTo>
                <a:lnTo>
                  <a:pt x="0" y="27584"/>
                </a:lnTo>
                <a:lnTo>
                  <a:pt x="0" y="52997"/>
                </a:lnTo>
                <a:lnTo>
                  <a:pt x="249656" y="52997"/>
                </a:lnTo>
                <a:lnTo>
                  <a:pt x="249656" y="80581"/>
                </a:lnTo>
                <a:lnTo>
                  <a:pt x="330200" y="40297"/>
                </a:lnTo>
                <a:close/>
              </a:path>
              <a:path w="6692900" h="487045">
                <a:moveTo>
                  <a:pt x="1206500" y="40297"/>
                </a:moveTo>
                <a:lnTo>
                  <a:pt x="1125956" y="0"/>
                </a:lnTo>
                <a:lnTo>
                  <a:pt x="1125956" y="27584"/>
                </a:lnTo>
                <a:lnTo>
                  <a:pt x="888987" y="27584"/>
                </a:lnTo>
                <a:lnTo>
                  <a:pt x="888987" y="52997"/>
                </a:lnTo>
                <a:lnTo>
                  <a:pt x="1125956" y="52997"/>
                </a:lnTo>
                <a:lnTo>
                  <a:pt x="1125956" y="80581"/>
                </a:lnTo>
                <a:lnTo>
                  <a:pt x="1206500" y="40297"/>
                </a:lnTo>
                <a:close/>
              </a:path>
              <a:path w="6692900" h="487045">
                <a:moveTo>
                  <a:pt x="2095500" y="446684"/>
                </a:moveTo>
                <a:lnTo>
                  <a:pt x="2078799" y="358165"/>
                </a:lnTo>
                <a:lnTo>
                  <a:pt x="2056853" y="374865"/>
                </a:lnTo>
                <a:lnTo>
                  <a:pt x="1864309" y="121500"/>
                </a:lnTo>
                <a:lnTo>
                  <a:pt x="1844078" y="136880"/>
                </a:lnTo>
                <a:lnTo>
                  <a:pt x="2036635" y="390245"/>
                </a:lnTo>
                <a:lnTo>
                  <a:pt x="2014689" y="406933"/>
                </a:lnTo>
                <a:lnTo>
                  <a:pt x="2095500" y="446684"/>
                </a:lnTo>
                <a:close/>
              </a:path>
              <a:path w="6692900" h="487045">
                <a:moveTo>
                  <a:pt x="3035300" y="433997"/>
                </a:moveTo>
                <a:lnTo>
                  <a:pt x="2954756" y="393700"/>
                </a:lnTo>
                <a:lnTo>
                  <a:pt x="2954756" y="421284"/>
                </a:lnTo>
                <a:lnTo>
                  <a:pt x="2717800" y="421284"/>
                </a:lnTo>
                <a:lnTo>
                  <a:pt x="2717800" y="446697"/>
                </a:lnTo>
                <a:lnTo>
                  <a:pt x="2954756" y="446697"/>
                </a:lnTo>
                <a:lnTo>
                  <a:pt x="2954756" y="474281"/>
                </a:lnTo>
                <a:lnTo>
                  <a:pt x="3035300" y="433997"/>
                </a:lnTo>
                <a:close/>
              </a:path>
              <a:path w="6692900" h="487045">
                <a:moveTo>
                  <a:pt x="4025900" y="446697"/>
                </a:moveTo>
                <a:lnTo>
                  <a:pt x="3945356" y="406400"/>
                </a:lnTo>
                <a:lnTo>
                  <a:pt x="3945356" y="433984"/>
                </a:lnTo>
                <a:lnTo>
                  <a:pt x="3708400" y="433984"/>
                </a:lnTo>
                <a:lnTo>
                  <a:pt x="3708400" y="459397"/>
                </a:lnTo>
                <a:lnTo>
                  <a:pt x="3945356" y="459397"/>
                </a:lnTo>
                <a:lnTo>
                  <a:pt x="3945356" y="486981"/>
                </a:lnTo>
                <a:lnTo>
                  <a:pt x="4025900" y="446697"/>
                </a:lnTo>
                <a:close/>
              </a:path>
              <a:path w="6692900" h="487045">
                <a:moveTo>
                  <a:pt x="4914900" y="446697"/>
                </a:moveTo>
                <a:lnTo>
                  <a:pt x="4834356" y="406400"/>
                </a:lnTo>
                <a:lnTo>
                  <a:pt x="4834356" y="433984"/>
                </a:lnTo>
                <a:lnTo>
                  <a:pt x="4597400" y="433984"/>
                </a:lnTo>
                <a:lnTo>
                  <a:pt x="4597400" y="459397"/>
                </a:lnTo>
                <a:lnTo>
                  <a:pt x="4834356" y="459397"/>
                </a:lnTo>
                <a:lnTo>
                  <a:pt x="4834356" y="486981"/>
                </a:lnTo>
                <a:lnTo>
                  <a:pt x="4914900" y="446697"/>
                </a:lnTo>
                <a:close/>
              </a:path>
              <a:path w="6692900" h="487045">
                <a:moveTo>
                  <a:pt x="5803900" y="446697"/>
                </a:moveTo>
                <a:lnTo>
                  <a:pt x="5723356" y="406400"/>
                </a:lnTo>
                <a:lnTo>
                  <a:pt x="5723356" y="433984"/>
                </a:lnTo>
                <a:lnTo>
                  <a:pt x="5473700" y="433984"/>
                </a:lnTo>
                <a:lnTo>
                  <a:pt x="5473700" y="459397"/>
                </a:lnTo>
                <a:lnTo>
                  <a:pt x="5723356" y="459397"/>
                </a:lnTo>
                <a:lnTo>
                  <a:pt x="5723356" y="486981"/>
                </a:lnTo>
                <a:lnTo>
                  <a:pt x="5803900" y="446697"/>
                </a:lnTo>
                <a:close/>
              </a:path>
              <a:path w="6692900" h="487045">
                <a:moveTo>
                  <a:pt x="6692900" y="446697"/>
                </a:moveTo>
                <a:lnTo>
                  <a:pt x="6612356" y="406400"/>
                </a:lnTo>
                <a:lnTo>
                  <a:pt x="6612356" y="433984"/>
                </a:lnTo>
                <a:lnTo>
                  <a:pt x="6362700" y="433984"/>
                </a:lnTo>
                <a:lnTo>
                  <a:pt x="6362700" y="459397"/>
                </a:lnTo>
                <a:lnTo>
                  <a:pt x="6612356" y="459397"/>
                </a:lnTo>
                <a:lnTo>
                  <a:pt x="6612356" y="486981"/>
                </a:lnTo>
                <a:lnTo>
                  <a:pt x="6692900" y="446697"/>
                </a:lnTo>
                <a:close/>
              </a:path>
            </a:pathLst>
          </a:custGeom>
          <a:solidFill>
            <a:srgbClr val="000000"/>
          </a:solidFill>
        </p:spPr>
        <p:txBody>
          <a:bodyPr wrap="square" lIns="0" tIns="0" rIns="0" bIns="0" rtlCol="0"/>
          <a:lstStyle/>
          <a:p>
            <a:endParaRPr sz="1634"/>
          </a:p>
        </p:txBody>
      </p:sp>
      <p:sp>
        <p:nvSpPr>
          <p:cNvPr id="39" name="object 39"/>
          <p:cNvSpPr txBox="1"/>
          <p:nvPr/>
        </p:nvSpPr>
        <p:spPr>
          <a:xfrm>
            <a:off x="8285008" y="2427062"/>
            <a:ext cx="564776" cy="249076"/>
          </a:xfrm>
          <a:prstGeom prst="rect">
            <a:avLst/>
          </a:prstGeom>
        </p:spPr>
        <p:txBody>
          <a:bodyPr vert="horz" wrap="square" lIns="0" tIns="11526" rIns="0" bIns="0" rtlCol="0">
            <a:spAutoFit/>
          </a:bodyPr>
          <a:lstStyle/>
          <a:p>
            <a:pPr marL="11527">
              <a:spcBef>
                <a:spcPts val="91"/>
              </a:spcBef>
            </a:pPr>
            <a:r>
              <a:rPr sz="1543" spc="-95" dirty="0">
                <a:latin typeface="Arial"/>
                <a:cs typeface="Arial"/>
              </a:rPr>
              <a:t>-­0.737</a:t>
            </a:r>
            <a:endParaRPr sz="1543">
              <a:latin typeface="Arial"/>
              <a:cs typeface="Arial"/>
            </a:endParaRPr>
          </a:p>
        </p:txBody>
      </p:sp>
      <p:sp>
        <p:nvSpPr>
          <p:cNvPr id="40" name="object 40"/>
          <p:cNvSpPr txBox="1"/>
          <p:nvPr/>
        </p:nvSpPr>
        <p:spPr>
          <a:xfrm>
            <a:off x="1964314" y="5336633"/>
            <a:ext cx="8068812" cy="1217353"/>
          </a:xfrm>
          <a:prstGeom prst="rect">
            <a:avLst/>
          </a:prstGeom>
        </p:spPr>
        <p:txBody>
          <a:bodyPr vert="horz" wrap="square" lIns="0" tIns="11526" rIns="0" bIns="0" rtlCol="0">
            <a:spAutoFit/>
          </a:bodyPr>
          <a:lstStyle/>
          <a:p>
            <a:pPr marL="311792">
              <a:spcBef>
                <a:spcPts val="91"/>
              </a:spcBef>
              <a:tabLst>
                <a:tab pos="998773" algn="l"/>
                <a:tab pos="1822343" algn="l"/>
                <a:tab pos="2649371" algn="l"/>
                <a:tab pos="3430292" algn="l"/>
                <a:tab pos="4257320" algn="l"/>
                <a:tab pos="5253788" algn="l"/>
                <a:tab pos="7561397" algn="l"/>
              </a:tabLst>
            </a:pPr>
            <a:r>
              <a:rPr sz="1361" b="1" spc="-5" dirty="0">
                <a:latin typeface="Arial"/>
                <a:cs typeface="Arial"/>
              </a:rPr>
              <a:t>L	</a:t>
            </a:r>
            <a:r>
              <a:rPr sz="1361" spc="-91" dirty="0">
                <a:latin typeface="Arial"/>
                <a:cs typeface="Arial"/>
              </a:rPr>
              <a:t>-­3.32	-­6.06	-­8.79	</a:t>
            </a:r>
            <a:r>
              <a:rPr sz="1361" spc="-82" dirty="0">
                <a:latin typeface="Arial"/>
                <a:cs typeface="Arial"/>
              </a:rPr>
              <a:t>-­10.94	-­14.01	</a:t>
            </a:r>
            <a:r>
              <a:rPr sz="1361" spc="-14" dirty="0">
                <a:latin typeface="Arial"/>
                <a:cs typeface="Arial"/>
              </a:rPr>
              <a:t>...	</a:t>
            </a:r>
            <a:r>
              <a:rPr sz="1361" spc="-86" dirty="0">
                <a:latin typeface="Arial"/>
                <a:cs typeface="Arial"/>
              </a:rPr>
              <a:t>-­24.49</a:t>
            </a:r>
            <a:endParaRPr sz="1361">
              <a:latin typeface="Arial"/>
              <a:cs typeface="Arial"/>
            </a:endParaRPr>
          </a:p>
          <a:p>
            <a:pPr>
              <a:spcBef>
                <a:spcPts val="45"/>
              </a:spcBef>
            </a:pPr>
            <a:endParaRPr sz="2224">
              <a:latin typeface="Arial"/>
              <a:cs typeface="Arial"/>
            </a:endParaRPr>
          </a:p>
          <a:p>
            <a:pPr marL="46106" marR="126215">
              <a:lnSpc>
                <a:spcPts val="1724"/>
              </a:lnSpc>
            </a:pPr>
            <a:r>
              <a:rPr sz="1452" spc="-9" dirty="0">
                <a:latin typeface="Arial"/>
                <a:cs typeface="Arial"/>
              </a:rPr>
              <a:t>We then compute </a:t>
            </a:r>
            <a:r>
              <a:rPr sz="1452" dirty="0">
                <a:latin typeface="Arial"/>
                <a:cs typeface="Arial"/>
              </a:rPr>
              <a:t>iteratively </a:t>
            </a:r>
            <a:r>
              <a:rPr sz="1452" spc="-14" dirty="0">
                <a:latin typeface="Arial"/>
                <a:cs typeface="Arial"/>
              </a:rPr>
              <a:t>the </a:t>
            </a:r>
            <a:r>
              <a:rPr sz="1452" spc="9" dirty="0">
                <a:latin typeface="Arial"/>
                <a:cs typeface="Arial"/>
              </a:rPr>
              <a:t>probabilities </a:t>
            </a:r>
            <a:r>
              <a:rPr sz="1452" spc="-5" dirty="0">
                <a:latin typeface="Arial"/>
                <a:cs typeface="Arial"/>
              </a:rPr>
              <a:t>p</a:t>
            </a:r>
            <a:r>
              <a:rPr sz="1498" spc="-6" baseline="-15151" dirty="0">
                <a:latin typeface="Arial"/>
                <a:cs typeface="Arial"/>
              </a:rPr>
              <a:t>H</a:t>
            </a:r>
            <a:r>
              <a:rPr sz="1452" spc="-5" dirty="0">
                <a:latin typeface="Arial"/>
                <a:cs typeface="Arial"/>
              </a:rPr>
              <a:t>(i,x) </a:t>
            </a:r>
            <a:r>
              <a:rPr sz="1452" spc="5" dirty="0">
                <a:latin typeface="Arial"/>
                <a:cs typeface="Arial"/>
              </a:rPr>
              <a:t>and </a:t>
            </a:r>
            <a:r>
              <a:rPr sz="1452" spc="-9" dirty="0">
                <a:latin typeface="Arial"/>
                <a:cs typeface="Arial"/>
              </a:rPr>
              <a:t>p</a:t>
            </a:r>
            <a:r>
              <a:rPr sz="1498" spc="-14" baseline="-15151" dirty="0">
                <a:latin typeface="Arial"/>
                <a:cs typeface="Arial"/>
              </a:rPr>
              <a:t>L</a:t>
            </a:r>
            <a:r>
              <a:rPr sz="1452" spc="-9" dirty="0">
                <a:latin typeface="Arial"/>
                <a:cs typeface="Arial"/>
              </a:rPr>
              <a:t>(i,x) that </a:t>
            </a:r>
            <a:r>
              <a:rPr sz="1452" spc="5" dirty="0">
                <a:latin typeface="Arial"/>
                <a:cs typeface="Arial"/>
              </a:rPr>
              <a:t>nucleotide </a:t>
            </a:r>
            <a:r>
              <a:rPr sz="1452" i="1" spc="-5" dirty="0">
                <a:latin typeface="Arial"/>
                <a:cs typeface="Arial"/>
              </a:rPr>
              <a:t>i </a:t>
            </a:r>
            <a:r>
              <a:rPr sz="1452" dirty="0">
                <a:latin typeface="Arial"/>
                <a:cs typeface="Arial"/>
              </a:rPr>
              <a:t>at </a:t>
            </a:r>
            <a:r>
              <a:rPr sz="1452" spc="5" dirty="0">
                <a:latin typeface="Arial"/>
                <a:cs typeface="Arial"/>
              </a:rPr>
              <a:t>position </a:t>
            </a:r>
            <a:r>
              <a:rPr sz="1452" i="1" spc="-5" dirty="0">
                <a:latin typeface="Arial"/>
                <a:cs typeface="Arial"/>
              </a:rPr>
              <a:t>x </a:t>
            </a:r>
            <a:r>
              <a:rPr sz="1452" spc="14" dirty="0">
                <a:latin typeface="Arial"/>
                <a:cs typeface="Arial"/>
              </a:rPr>
              <a:t>was  </a:t>
            </a:r>
            <a:r>
              <a:rPr sz="1452" spc="-9" dirty="0">
                <a:latin typeface="Arial"/>
                <a:cs typeface="Arial"/>
              </a:rPr>
              <a:t>emitted</a:t>
            </a:r>
            <a:r>
              <a:rPr sz="1452" spc="-27" dirty="0">
                <a:latin typeface="Arial"/>
                <a:cs typeface="Arial"/>
              </a:rPr>
              <a:t> </a:t>
            </a:r>
            <a:r>
              <a:rPr sz="1452" dirty="0">
                <a:latin typeface="Arial"/>
                <a:cs typeface="Arial"/>
              </a:rPr>
              <a:t>by</a:t>
            </a:r>
            <a:r>
              <a:rPr sz="1452" spc="-36" dirty="0">
                <a:latin typeface="Arial"/>
                <a:cs typeface="Arial"/>
              </a:rPr>
              <a:t> </a:t>
            </a:r>
            <a:r>
              <a:rPr sz="1452" spc="-18" dirty="0">
                <a:latin typeface="Arial"/>
                <a:cs typeface="Arial"/>
              </a:rPr>
              <a:t>state</a:t>
            </a:r>
            <a:r>
              <a:rPr sz="1452" spc="64" dirty="0">
                <a:latin typeface="Arial"/>
                <a:cs typeface="Arial"/>
              </a:rPr>
              <a:t> </a:t>
            </a:r>
            <a:r>
              <a:rPr sz="1452" b="1" spc="-5" dirty="0">
                <a:latin typeface="Arial"/>
                <a:cs typeface="Arial"/>
              </a:rPr>
              <a:t>H</a:t>
            </a:r>
            <a:r>
              <a:rPr sz="1452" b="1" spc="5" dirty="0">
                <a:latin typeface="Arial"/>
                <a:cs typeface="Arial"/>
              </a:rPr>
              <a:t> </a:t>
            </a:r>
            <a:r>
              <a:rPr sz="1452" dirty="0">
                <a:latin typeface="Arial"/>
                <a:cs typeface="Arial"/>
              </a:rPr>
              <a:t>or</a:t>
            </a:r>
            <a:r>
              <a:rPr sz="1452" spc="-68" dirty="0">
                <a:latin typeface="Arial"/>
                <a:cs typeface="Arial"/>
              </a:rPr>
              <a:t> </a:t>
            </a:r>
            <a:r>
              <a:rPr sz="1452" b="1" spc="5" dirty="0">
                <a:latin typeface="Arial"/>
                <a:cs typeface="Arial"/>
              </a:rPr>
              <a:t>L</a:t>
            </a:r>
            <a:r>
              <a:rPr sz="1452" spc="5" dirty="0">
                <a:latin typeface="Arial"/>
                <a:cs typeface="Arial"/>
              </a:rPr>
              <a:t>,</a:t>
            </a:r>
            <a:r>
              <a:rPr sz="1452" spc="18" dirty="0">
                <a:latin typeface="Arial"/>
                <a:cs typeface="Arial"/>
              </a:rPr>
              <a:t> </a:t>
            </a:r>
            <a:r>
              <a:rPr sz="1452" spc="-5" dirty="0">
                <a:latin typeface="Arial"/>
                <a:cs typeface="Arial"/>
              </a:rPr>
              <a:t>respectively.</a:t>
            </a:r>
            <a:r>
              <a:rPr sz="1452" spc="-172" dirty="0">
                <a:latin typeface="Arial"/>
                <a:cs typeface="Arial"/>
              </a:rPr>
              <a:t> </a:t>
            </a:r>
            <a:r>
              <a:rPr sz="1452" spc="5" dirty="0">
                <a:latin typeface="Arial"/>
                <a:cs typeface="Arial"/>
              </a:rPr>
              <a:t>The</a:t>
            </a:r>
            <a:r>
              <a:rPr sz="1452" spc="-118" dirty="0">
                <a:latin typeface="Arial"/>
                <a:cs typeface="Arial"/>
              </a:rPr>
              <a:t> </a:t>
            </a:r>
            <a:r>
              <a:rPr sz="1452" spc="9" dirty="0">
                <a:latin typeface="Arial"/>
                <a:cs typeface="Arial"/>
              </a:rPr>
              <a:t>highest</a:t>
            </a:r>
            <a:r>
              <a:rPr sz="1452" spc="-77" dirty="0">
                <a:latin typeface="Arial"/>
                <a:cs typeface="Arial"/>
              </a:rPr>
              <a:t> </a:t>
            </a:r>
            <a:r>
              <a:rPr sz="1452" spc="5" dirty="0">
                <a:latin typeface="Arial"/>
                <a:cs typeface="Arial"/>
              </a:rPr>
              <a:t>probability</a:t>
            </a:r>
            <a:r>
              <a:rPr sz="1452" spc="-127" dirty="0">
                <a:latin typeface="Arial"/>
                <a:cs typeface="Arial"/>
              </a:rPr>
              <a:t> </a:t>
            </a:r>
            <a:r>
              <a:rPr sz="1452" spc="5" dirty="0">
                <a:latin typeface="Arial"/>
                <a:cs typeface="Arial"/>
              </a:rPr>
              <a:t>obtained</a:t>
            </a:r>
            <a:r>
              <a:rPr sz="1452" spc="-118" dirty="0">
                <a:latin typeface="Arial"/>
                <a:cs typeface="Arial"/>
              </a:rPr>
              <a:t> </a:t>
            </a:r>
            <a:r>
              <a:rPr sz="1452" spc="-14" dirty="0">
                <a:latin typeface="Arial"/>
                <a:cs typeface="Arial"/>
              </a:rPr>
              <a:t>for</a:t>
            </a:r>
            <a:r>
              <a:rPr sz="1452" spc="23" dirty="0">
                <a:latin typeface="Arial"/>
                <a:cs typeface="Arial"/>
              </a:rPr>
              <a:t> </a:t>
            </a:r>
            <a:r>
              <a:rPr sz="1452" spc="-14" dirty="0">
                <a:latin typeface="Arial"/>
                <a:cs typeface="Arial"/>
              </a:rPr>
              <a:t>the</a:t>
            </a:r>
            <a:r>
              <a:rPr sz="1452" spc="-27" dirty="0">
                <a:latin typeface="Arial"/>
                <a:cs typeface="Arial"/>
              </a:rPr>
              <a:t> </a:t>
            </a:r>
            <a:r>
              <a:rPr sz="1452" spc="5" dirty="0">
                <a:latin typeface="Arial"/>
                <a:cs typeface="Arial"/>
              </a:rPr>
              <a:t>nucleotide</a:t>
            </a:r>
            <a:r>
              <a:rPr sz="1452" spc="-118" dirty="0">
                <a:latin typeface="Arial"/>
                <a:cs typeface="Arial"/>
              </a:rPr>
              <a:t> </a:t>
            </a:r>
            <a:r>
              <a:rPr sz="1452" dirty="0">
                <a:latin typeface="Arial"/>
                <a:cs typeface="Arial"/>
              </a:rPr>
              <a:t>at</a:t>
            </a:r>
            <a:r>
              <a:rPr sz="1452" spc="18" dirty="0">
                <a:latin typeface="Arial"/>
                <a:cs typeface="Arial"/>
              </a:rPr>
              <a:t> </a:t>
            </a:r>
            <a:r>
              <a:rPr sz="1452" spc="-14" dirty="0">
                <a:latin typeface="Arial"/>
                <a:cs typeface="Arial"/>
              </a:rPr>
              <a:t>the</a:t>
            </a:r>
            <a:r>
              <a:rPr sz="1452" spc="-27" dirty="0">
                <a:latin typeface="Arial"/>
                <a:cs typeface="Arial"/>
              </a:rPr>
              <a:t> </a:t>
            </a:r>
            <a:r>
              <a:rPr sz="1452" spc="9" dirty="0">
                <a:latin typeface="Arial"/>
                <a:cs typeface="Arial"/>
              </a:rPr>
              <a:t>last  </a:t>
            </a:r>
            <a:r>
              <a:rPr sz="1452" spc="5" dirty="0">
                <a:latin typeface="Arial"/>
                <a:cs typeface="Arial"/>
              </a:rPr>
              <a:t>position</a:t>
            </a:r>
            <a:r>
              <a:rPr sz="1452" spc="-118" dirty="0">
                <a:latin typeface="Arial"/>
                <a:cs typeface="Arial"/>
              </a:rPr>
              <a:t> </a:t>
            </a:r>
            <a:r>
              <a:rPr sz="1452" spc="14" dirty="0">
                <a:latin typeface="Arial"/>
                <a:cs typeface="Arial"/>
              </a:rPr>
              <a:t>is</a:t>
            </a:r>
            <a:r>
              <a:rPr sz="1452" spc="-32" dirty="0">
                <a:latin typeface="Arial"/>
                <a:cs typeface="Arial"/>
              </a:rPr>
              <a:t> </a:t>
            </a:r>
            <a:r>
              <a:rPr sz="1452" spc="-14" dirty="0">
                <a:latin typeface="Arial"/>
                <a:cs typeface="Arial"/>
              </a:rPr>
              <a:t>the</a:t>
            </a:r>
            <a:r>
              <a:rPr sz="1452" spc="-27" dirty="0">
                <a:latin typeface="Arial"/>
                <a:cs typeface="Arial"/>
              </a:rPr>
              <a:t> </a:t>
            </a:r>
            <a:r>
              <a:rPr sz="1452" spc="5" dirty="0">
                <a:latin typeface="Arial"/>
                <a:cs typeface="Arial"/>
              </a:rPr>
              <a:t>probability</a:t>
            </a:r>
            <a:r>
              <a:rPr sz="1452" spc="-123" dirty="0">
                <a:latin typeface="Arial"/>
                <a:cs typeface="Arial"/>
              </a:rPr>
              <a:t> </a:t>
            </a:r>
            <a:r>
              <a:rPr sz="1452" dirty="0">
                <a:latin typeface="Arial"/>
                <a:cs typeface="Arial"/>
              </a:rPr>
              <a:t>of</a:t>
            </a:r>
            <a:r>
              <a:rPr sz="1452" spc="18" dirty="0">
                <a:latin typeface="Arial"/>
                <a:cs typeface="Arial"/>
              </a:rPr>
              <a:t> </a:t>
            </a:r>
            <a:r>
              <a:rPr sz="1452" spc="-14" dirty="0">
                <a:latin typeface="Arial"/>
                <a:cs typeface="Arial"/>
              </a:rPr>
              <a:t>the</a:t>
            </a:r>
            <a:r>
              <a:rPr sz="1452" spc="-27" dirty="0">
                <a:latin typeface="Arial"/>
                <a:cs typeface="Arial"/>
              </a:rPr>
              <a:t> </a:t>
            </a:r>
            <a:r>
              <a:rPr sz="1452" spc="-9" dirty="0">
                <a:latin typeface="Arial"/>
                <a:cs typeface="Arial"/>
              </a:rPr>
              <a:t>most</a:t>
            </a:r>
            <a:r>
              <a:rPr sz="1452" spc="18" dirty="0">
                <a:latin typeface="Arial"/>
                <a:cs typeface="Arial"/>
              </a:rPr>
              <a:t> </a:t>
            </a:r>
            <a:r>
              <a:rPr sz="1452" spc="5" dirty="0">
                <a:latin typeface="Arial"/>
                <a:cs typeface="Arial"/>
              </a:rPr>
              <a:t>probable</a:t>
            </a:r>
            <a:r>
              <a:rPr sz="1452" spc="-113" dirty="0">
                <a:latin typeface="Arial"/>
                <a:cs typeface="Arial"/>
              </a:rPr>
              <a:t> </a:t>
            </a:r>
            <a:r>
              <a:rPr sz="1452" spc="-5" dirty="0">
                <a:latin typeface="Arial"/>
                <a:cs typeface="Arial"/>
              </a:rPr>
              <a:t>path.</a:t>
            </a:r>
            <a:r>
              <a:rPr sz="1452" spc="-77" dirty="0">
                <a:latin typeface="Arial"/>
                <a:cs typeface="Arial"/>
              </a:rPr>
              <a:t> </a:t>
            </a:r>
            <a:r>
              <a:rPr sz="1452" spc="14" dirty="0">
                <a:latin typeface="Arial"/>
                <a:cs typeface="Arial"/>
              </a:rPr>
              <a:t>This</a:t>
            </a:r>
            <a:r>
              <a:rPr sz="1452" spc="-32" dirty="0">
                <a:latin typeface="Arial"/>
                <a:cs typeface="Arial"/>
              </a:rPr>
              <a:t> </a:t>
            </a:r>
            <a:r>
              <a:rPr sz="1452" spc="-9" dirty="0">
                <a:latin typeface="Arial"/>
                <a:cs typeface="Arial"/>
              </a:rPr>
              <a:t>path</a:t>
            </a:r>
            <a:r>
              <a:rPr sz="1452" spc="-23" dirty="0">
                <a:latin typeface="Arial"/>
                <a:cs typeface="Arial"/>
              </a:rPr>
              <a:t> </a:t>
            </a:r>
            <a:r>
              <a:rPr sz="1452" dirty="0">
                <a:latin typeface="Arial"/>
                <a:cs typeface="Arial"/>
              </a:rPr>
              <a:t>can</a:t>
            </a:r>
            <a:r>
              <a:rPr sz="1452" spc="-27" dirty="0">
                <a:latin typeface="Arial"/>
                <a:cs typeface="Arial"/>
              </a:rPr>
              <a:t> </a:t>
            </a:r>
            <a:r>
              <a:rPr sz="1452" dirty="0">
                <a:latin typeface="Arial"/>
                <a:cs typeface="Arial"/>
              </a:rPr>
              <a:t>be</a:t>
            </a:r>
            <a:r>
              <a:rPr sz="1452" spc="-23" dirty="0">
                <a:latin typeface="Arial"/>
                <a:cs typeface="Arial"/>
              </a:rPr>
              <a:t> </a:t>
            </a:r>
            <a:r>
              <a:rPr sz="1452" spc="-9" dirty="0">
                <a:latin typeface="Arial"/>
                <a:cs typeface="Arial"/>
              </a:rPr>
              <a:t>retrieved</a:t>
            </a:r>
            <a:r>
              <a:rPr sz="1452" spc="-23" dirty="0">
                <a:latin typeface="Arial"/>
                <a:cs typeface="Arial"/>
              </a:rPr>
              <a:t> </a:t>
            </a:r>
            <a:r>
              <a:rPr sz="1452" dirty="0">
                <a:latin typeface="Arial"/>
                <a:cs typeface="Arial"/>
              </a:rPr>
              <a:t>by</a:t>
            </a:r>
            <a:r>
              <a:rPr sz="1452" spc="-32" dirty="0">
                <a:latin typeface="Arial"/>
                <a:cs typeface="Arial"/>
              </a:rPr>
              <a:t> </a:t>
            </a:r>
            <a:r>
              <a:rPr sz="1452" spc="-36" dirty="0">
                <a:latin typeface="Arial"/>
                <a:cs typeface="Arial"/>
              </a:rPr>
              <a:t>back-­tracking.</a:t>
            </a:r>
            <a:endParaRPr sz="1452">
              <a:latin typeface="Arial"/>
              <a:cs typeface="Arial"/>
            </a:endParaRPr>
          </a:p>
        </p:txBody>
      </p:sp>
      <p:grpSp>
        <p:nvGrpSpPr>
          <p:cNvPr id="41" name="object 41"/>
          <p:cNvGrpSpPr/>
          <p:nvPr/>
        </p:nvGrpSpPr>
        <p:grpSpPr>
          <a:xfrm>
            <a:off x="1703421" y="138313"/>
            <a:ext cx="8771324" cy="6581375"/>
            <a:chOff x="506729" y="152400"/>
            <a:chExt cx="9664700" cy="7251700"/>
          </a:xfrm>
        </p:grpSpPr>
        <p:sp>
          <p:nvSpPr>
            <p:cNvPr id="42" name="object 42"/>
            <p:cNvSpPr/>
            <p:nvPr/>
          </p:nvSpPr>
          <p:spPr>
            <a:xfrm>
              <a:off x="2428329" y="5585815"/>
              <a:ext cx="2993390" cy="447040"/>
            </a:xfrm>
            <a:custGeom>
              <a:avLst/>
              <a:gdLst/>
              <a:ahLst/>
              <a:cxnLst/>
              <a:rect l="l" t="t" r="r" b="b"/>
              <a:pathLst>
                <a:path w="2993390" h="447039">
                  <a:moveTo>
                    <a:pt x="339001" y="446684"/>
                  </a:moveTo>
                  <a:lnTo>
                    <a:pt x="308838" y="361810"/>
                  </a:lnTo>
                  <a:lnTo>
                    <a:pt x="289725" y="381698"/>
                  </a:lnTo>
                  <a:lnTo>
                    <a:pt x="17602" y="120027"/>
                  </a:lnTo>
                  <a:lnTo>
                    <a:pt x="0" y="138353"/>
                  </a:lnTo>
                  <a:lnTo>
                    <a:pt x="272122" y="400011"/>
                  </a:lnTo>
                  <a:lnTo>
                    <a:pt x="253022" y="419900"/>
                  </a:lnTo>
                  <a:lnTo>
                    <a:pt x="339001" y="446684"/>
                  </a:lnTo>
                  <a:close/>
                </a:path>
                <a:path w="2993390" h="447039">
                  <a:moveTo>
                    <a:pt x="1139101" y="446684"/>
                  </a:moveTo>
                  <a:lnTo>
                    <a:pt x="1122400" y="358165"/>
                  </a:lnTo>
                  <a:lnTo>
                    <a:pt x="1100455" y="374865"/>
                  </a:lnTo>
                  <a:lnTo>
                    <a:pt x="907910" y="121500"/>
                  </a:lnTo>
                  <a:lnTo>
                    <a:pt x="887679" y="136880"/>
                  </a:lnTo>
                  <a:lnTo>
                    <a:pt x="1080236" y="390245"/>
                  </a:lnTo>
                  <a:lnTo>
                    <a:pt x="1058291" y="406933"/>
                  </a:lnTo>
                  <a:lnTo>
                    <a:pt x="1139101" y="446684"/>
                  </a:lnTo>
                  <a:close/>
                </a:path>
                <a:path w="2993390" h="447039">
                  <a:moveTo>
                    <a:pt x="2104301" y="40297"/>
                  </a:moveTo>
                  <a:lnTo>
                    <a:pt x="2023757" y="0"/>
                  </a:lnTo>
                  <a:lnTo>
                    <a:pt x="2023757" y="27584"/>
                  </a:lnTo>
                  <a:lnTo>
                    <a:pt x="1786801" y="27584"/>
                  </a:lnTo>
                  <a:lnTo>
                    <a:pt x="1786801" y="52997"/>
                  </a:lnTo>
                  <a:lnTo>
                    <a:pt x="2023757" y="52997"/>
                  </a:lnTo>
                  <a:lnTo>
                    <a:pt x="2023757" y="80581"/>
                  </a:lnTo>
                  <a:lnTo>
                    <a:pt x="2104301" y="40297"/>
                  </a:lnTo>
                  <a:close/>
                </a:path>
                <a:path w="2993390" h="447039">
                  <a:moveTo>
                    <a:pt x="2993301" y="129184"/>
                  </a:moveTo>
                  <a:lnTo>
                    <a:pt x="2904934" y="146558"/>
                  </a:lnTo>
                  <a:lnTo>
                    <a:pt x="2921787" y="168389"/>
                  </a:lnTo>
                  <a:lnTo>
                    <a:pt x="2706128" y="335038"/>
                  </a:lnTo>
                  <a:lnTo>
                    <a:pt x="2721660" y="355142"/>
                  </a:lnTo>
                  <a:lnTo>
                    <a:pt x="2937319" y="188493"/>
                  </a:lnTo>
                  <a:lnTo>
                    <a:pt x="2954172" y="210324"/>
                  </a:lnTo>
                  <a:lnTo>
                    <a:pt x="2993301" y="129184"/>
                  </a:lnTo>
                  <a:close/>
                </a:path>
              </a:pathLst>
            </a:custGeom>
            <a:solidFill>
              <a:srgbClr val="000000"/>
            </a:solidFill>
          </p:spPr>
          <p:txBody>
            <a:bodyPr wrap="square" lIns="0" tIns="0" rIns="0" bIns="0" rtlCol="0"/>
            <a:lstStyle/>
            <a:p>
              <a:endParaRPr sz="1634"/>
            </a:p>
          </p:txBody>
        </p:sp>
        <p:sp>
          <p:nvSpPr>
            <p:cNvPr id="43" name="object 43"/>
            <p:cNvSpPr/>
            <p:nvPr/>
          </p:nvSpPr>
          <p:spPr>
            <a:xfrm>
              <a:off x="513079" y="158750"/>
              <a:ext cx="9652000" cy="7239000"/>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grpSp>
    </p:spTree>
    <p:extLst>
      <p:ext uri="{BB962C8B-B14F-4D97-AF65-F5344CB8AC3E}">
        <p14:creationId xmlns:p14="http://schemas.microsoft.com/office/powerpoint/2010/main" val="42856256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11627"/>
            <a:ext cx="7306940" cy="688747"/>
          </a:xfrm>
          <a:prstGeom prst="rect">
            <a:avLst/>
          </a:prstGeom>
        </p:spPr>
        <p:txBody>
          <a:bodyPr vert="horz" wrap="square" lIns="0" tIns="11526" rIns="0" bIns="0" rtlCol="0" anchor="ctr">
            <a:spAutoFit/>
          </a:bodyPr>
          <a:lstStyle/>
          <a:p>
            <a:pPr marL="11527">
              <a:lnSpc>
                <a:spcPct val="100000"/>
              </a:lnSpc>
              <a:spcBef>
                <a:spcPts val="91"/>
              </a:spcBef>
            </a:pPr>
            <a:r>
              <a:rPr dirty="0"/>
              <a:t>HMM : </a:t>
            </a:r>
            <a:r>
              <a:rPr spc="-23" dirty="0"/>
              <a:t>Viterbi </a:t>
            </a:r>
            <a:r>
              <a:rPr spc="-14"/>
              <a:t>algorithm </a:t>
            </a:r>
            <a:r>
              <a:rPr spc="-517" smtClean="0"/>
              <a:t>-</a:t>
            </a:r>
            <a:endParaRPr spc="-5" dirty="0"/>
          </a:p>
        </p:txBody>
      </p:sp>
      <p:sp>
        <p:nvSpPr>
          <p:cNvPr id="3" name="object 3"/>
          <p:cNvSpPr/>
          <p:nvPr/>
        </p:nvSpPr>
        <p:spPr>
          <a:xfrm>
            <a:off x="5138184" y="2372383"/>
            <a:ext cx="945136" cy="73190"/>
          </a:xfrm>
          <a:custGeom>
            <a:avLst/>
            <a:gdLst/>
            <a:ahLst/>
            <a:cxnLst/>
            <a:rect l="l" t="t" r="r" b="b"/>
            <a:pathLst>
              <a:path w="1041400" h="80644">
                <a:moveTo>
                  <a:pt x="960860" y="0"/>
                </a:moveTo>
                <a:lnTo>
                  <a:pt x="960860" y="27580"/>
                </a:lnTo>
                <a:lnTo>
                  <a:pt x="0" y="27579"/>
                </a:lnTo>
                <a:lnTo>
                  <a:pt x="0" y="52992"/>
                </a:lnTo>
                <a:lnTo>
                  <a:pt x="960860" y="52992"/>
                </a:lnTo>
                <a:lnTo>
                  <a:pt x="960860" y="80573"/>
                </a:lnTo>
                <a:lnTo>
                  <a:pt x="1041400" y="40286"/>
                </a:lnTo>
                <a:lnTo>
                  <a:pt x="960860" y="0"/>
                </a:lnTo>
                <a:close/>
              </a:path>
            </a:pathLst>
          </a:custGeom>
          <a:solidFill>
            <a:srgbClr val="000000"/>
          </a:solidFill>
        </p:spPr>
        <p:txBody>
          <a:bodyPr wrap="square" lIns="0" tIns="0" rIns="0" bIns="0" rtlCol="0"/>
          <a:lstStyle/>
          <a:p>
            <a:endParaRPr sz="1634"/>
          </a:p>
        </p:txBody>
      </p:sp>
      <p:sp>
        <p:nvSpPr>
          <p:cNvPr id="4" name="object 4"/>
          <p:cNvSpPr/>
          <p:nvPr/>
        </p:nvSpPr>
        <p:spPr>
          <a:xfrm>
            <a:off x="5138184" y="2591375"/>
            <a:ext cx="875980" cy="73190"/>
          </a:xfrm>
          <a:custGeom>
            <a:avLst/>
            <a:gdLst/>
            <a:ahLst/>
            <a:cxnLst/>
            <a:rect l="l" t="t" r="r" b="b"/>
            <a:pathLst>
              <a:path w="965200" h="80644">
                <a:moveTo>
                  <a:pt x="80538" y="0"/>
                </a:moveTo>
                <a:lnTo>
                  <a:pt x="0" y="40286"/>
                </a:lnTo>
                <a:lnTo>
                  <a:pt x="80538" y="80575"/>
                </a:lnTo>
                <a:lnTo>
                  <a:pt x="80538" y="52993"/>
                </a:lnTo>
                <a:lnTo>
                  <a:pt x="965200" y="52994"/>
                </a:lnTo>
                <a:lnTo>
                  <a:pt x="965200" y="27583"/>
                </a:lnTo>
                <a:lnTo>
                  <a:pt x="80538" y="27581"/>
                </a:lnTo>
                <a:lnTo>
                  <a:pt x="80538" y="0"/>
                </a:lnTo>
                <a:close/>
              </a:path>
            </a:pathLst>
          </a:custGeom>
          <a:solidFill>
            <a:srgbClr val="000000"/>
          </a:solidFill>
        </p:spPr>
        <p:txBody>
          <a:bodyPr wrap="square" lIns="0" tIns="0" rIns="0" bIns="0" rtlCol="0"/>
          <a:lstStyle/>
          <a:p>
            <a:endParaRPr sz="1634"/>
          </a:p>
        </p:txBody>
      </p:sp>
      <p:sp>
        <p:nvSpPr>
          <p:cNvPr id="5" name="object 5"/>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6" name="object 6"/>
          <p:cNvSpPr/>
          <p:nvPr/>
        </p:nvSpPr>
        <p:spPr>
          <a:xfrm>
            <a:off x="5860640" y="1660352"/>
            <a:ext cx="891539" cy="322153"/>
          </a:xfrm>
          <a:custGeom>
            <a:avLst/>
            <a:gdLst/>
            <a:ahLst/>
            <a:cxnLst/>
            <a:rect l="l" t="t" r="r" b="b"/>
            <a:pathLst>
              <a:path w="982345" h="354964">
                <a:moveTo>
                  <a:pt x="8122" y="0"/>
                </a:moveTo>
                <a:lnTo>
                  <a:pt x="0" y="24077"/>
                </a:lnTo>
                <a:lnTo>
                  <a:pt x="901590" y="328509"/>
                </a:lnTo>
                <a:lnTo>
                  <a:pt x="892773" y="354643"/>
                </a:lnTo>
                <a:lnTo>
                  <a:pt x="981961" y="342238"/>
                </a:lnTo>
                <a:lnTo>
                  <a:pt x="918530" y="278300"/>
                </a:lnTo>
                <a:lnTo>
                  <a:pt x="909713" y="304432"/>
                </a:lnTo>
                <a:lnTo>
                  <a:pt x="8122" y="0"/>
                </a:lnTo>
                <a:close/>
              </a:path>
            </a:pathLst>
          </a:custGeom>
          <a:solidFill>
            <a:srgbClr val="000000"/>
          </a:solidFill>
        </p:spPr>
        <p:txBody>
          <a:bodyPr wrap="square" lIns="0" tIns="0" rIns="0" bIns="0" rtlCol="0"/>
          <a:lstStyle/>
          <a:p>
            <a:endParaRPr sz="1634"/>
          </a:p>
        </p:txBody>
      </p:sp>
      <p:sp>
        <p:nvSpPr>
          <p:cNvPr id="7" name="object 7"/>
          <p:cNvSpPr/>
          <p:nvPr/>
        </p:nvSpPr>
        <p:spPr>
          <a:xfrm>
            <a:off x="4481200" y="1660284"/>
            <a:ext cx="949169" cy="323882"/>
          </a:xfrm>
          <a:custGeom>
            <a:avLst/>
            <a:gdLst/>
            <a:ahLst/>
            <a:cxnLst/>
            <a:rect l="l" t="t" r="r" b="b"/>
            <a:pathLst>
              <a:path w="1045845" h="356869">
                <a:moveTo>
                  <a:pt x="1037562" y="0"/>
                </a:moveTo>
                <a:lnTo>
                  <a:pt x="72938" y="305856"/>
                </a:lnTo>
                <a:lnTo>
                  <a:pt x="64608" y="279563"/>
                </a:lnTo>
                <a:lnTo>
                  <a:pt x="0" y="342311"/>
                </a:lnTo>
                <a:lnTo>
                  <a:pt x="88941" y="356373"/>
                </a:lnTo>
                <a:lnTo>
                  <a:pt x="80611" y="330080"/>
                </a:lnTo>
                <a:lnTo>
                  <a:pt x="1045236" y="24223"/>
                </a:lnTo>
                <a:lnTo>
                  <a:pt x="1037562" y="0"/>
                </a:lnTo>
                <a:close/>
              </a:path>
            </a:pathLst>
          </a:custGeom>
          <a:solidFill>
            <a:srgbClr val="000000"/>
          </a:solidFill>
        </p:spPr>
        <p:txBody>
          <a:bodyPr wrap="square" lIns="0" tIns="0" rIns="0" bIns="0" rtlCol="0"/>
          <a:lstStyle/>
          <a:p>
            <a:endParaRPr sz="1634"/>
          </a:p>
        </p:txBody>
      </p:sp>
      <p:sp>
        <p:nvSpPr>
          <p:cNvPr id="8" name="object 8"/>
          <p:cNvSpPr/>
          <p:nvPr/>
        </p:nvSpPr>
        <p:spPr>
          <a:xfrm>
            <a:off x="3074999" y="2316746"/>
            <a:ext cx="632780" cy="610881"/>
          </a:xfrm>
          <a:custGeom>
            <a:avLst/>
            <a:gdLst/>
            <a:ahLst/>
            <a:cxnLst/>
            <a:rect l="l" t="t" r="r" b="b"/>
            <a:pathLst>
              <a:path w="697230" h="673100">
                <a:moveTo>
                  <a:pt x="361011" y="0"/>
                </a:moveTo>
                <a:lnTo>
                  <a:pt x="287327" y="6830"/>
                </a:lnTo>
                <a:lnTo>
                  <a:pt x="219861" y="26435"/>
                </a:lnTo>
                <a:lnTo>
                  <a:pt x="158769" y="57434"/>
                </a:lnTo>
                <a:lnTo>
                  <a:pt x="105497" y="98507"/>
                </a:lnTo>
                <a:lnTo>
                  <a:pt x="61498" y="148347"/>
                </a:lnTo>
                <a:lnTo>
                  <a:pt x="28249" y="205633"/>
                </a:lnTo>
                <a:lnTo>
                  <a:pt x="7252" y="268999"/>
                </a:lnTo>
                <a:lnTo>
                  <a:pt x="0" y="336995"/>
                </a:lnTo>
                <a:lnTo>
                  <a:pt x="7447" y="404959"/>
                </a:lnTo>
                <a:lnTo>
                  <a:pt x="28610" y="468233"/>
                </a:lnTo>
                <a:lnTo>
                  <a:pt x="61989" y="525400"/>
                </a:lnTo>
                <a:lnTo>
                  <a:pt x="106088" y="575111"/>
                </a:lnTo>
                <a:lnTo>
                  <a:pt x="159440" y="616057"/>
                </a:lnTo>
                <a:lnTo>
                  <a:pt x="220597" y="646922"/>
                </a:lnTo>
                <a:lnTo>
                  <a:pt x="288110" y="666382"/>
                </a:lnTo>
                <a:lnTo>
                  <a:pt x="360982" y="673063"/>
                </a:lnTo>
                <a:lnTo>
                  <a:pt x="412828" y="669442"/>
                </a:lnTo>
                <a:lnTo>
                  <a:pt x="464441" y="658633"/>
                </a:lnTo>
                <a:lnTo>
                  <a:pt x="513327" y="641070"/>
                </a:lnTo>
                <a:lnTo>
                  <a:pt x="558775" y="617189"/>
                </a:lnTo>
                <a:lnTo>
                  <a:pt x="601480" y="586243"/>
                </a:lnTo>
                <a:lnTo>
                  <a:pt x="637627" y="551014"/>
                </a:lnTo>
                <a:lnTo>
                  <a:pt x="648346" y="535693"/>
                </a:lnTo>
                <a:lnTo>
                  <a:pt x="672317" y="550664"/>
                </a:lnTo>
                <a:lnTo>
                  <a:pt x="680807" y="460980"/>
                </a:lnTo>
                <a:lnTo>
                  <a:pt x="603998" y="507994"/>
                </a:lnTo>
                <a:lnTo>
                  <a:pt x="626770" y="522217"/>
                </a:lnTo>
                <a:lnTo>
                  <a:pt x="617969" y="534798"/>
                </a:lnTo>
                <a:lnTo>
                  <a:pt x="584428" y="567387"/>
                </a:lnTo>
                <a:lnTo>
                  <a:pt x="546912" y="594720"/>
                </a:lnTo>
                <a:lnTo>
                  <a:pt x="504686" y="617175"/>
                </a:lnTo>
                <a:lnTo>
                  <a:pt x="459179" y="633773"/>
                </a:lnTo>
                <a:lnTo>
                  <a:pt x="411060" y="644093"/>
                </a:lnTo>
                <a:lnTo>
                  <a:pt x="360250" y="647640"/>
                </a:lnTo>
                <a:lnTo>
                  <a:pt x="292472" y="641269"/>
                </a:lnTo>
                <a:lnTo>
                  <a:pt x="229558" y="623062"/>
                </a:lnTo>
                <a:lnTo>
                  <a:pt x="172676" y="594278"/>
                </a:lnTo>
                <a:lnTo>
                  <a:pt x="123174" y="556200"/>
                </a:lnTo>
                <a:lnTo>
                  <a:pt x="82393" y="510122"/>
                </a:lnTo>
                <a:lnTo>
                  <a:pt x="51658" y="457332"/>
                </a:lnTo>
                <a:lnTo>
                  <a:pt x="32263" y="399080"/>
                </a:lnTo>
                <a:lnTo>
                  <a:pt x="25499" y="336537"/>
                </a:lnTo>
                <a:lnTo>
                  <a:pt x="32263" y="273989"/>
                </a:lnTo>
                <a:lnTo>
                  <a:pt x="51658" y="215737"/>
                </a:lnTo>
                <a:lnTo>
                  <a:pt x="82393" y="162946"/>
                </a:lnTo>
                <a:lnTo>
                  <a:pt x="123174" y="116867"/>
                </a:lnTo>
                <a:lnTo>
                  <a:pt x="172676" y="78789"/>
                </a:lnTo>
                <a:lnTo>
                  <a:pt x="229558" y="50004"/>
                </a:lnTo>
                <a:lnTo>
                  <a:pt x="292472" y="31794"/>
                </a:lnTo>
                <a:lnTo>
                  <a:pt x="360236" y="25421"/>
                </a:lnTo>
                <a:lnTo>
                  <a:pt x="411920" y="29151"/>
                </a:lnTo>
                <a:lnTo>
                  <a:pt x="461594" y="40048"/>
                </a:lnTo>
                <a:lnTo>
                  <a:pt x="508400" y="57624"/>
                </a:lnTo>
                <a:lnTo>
                  <a:pt x="551606" y="81398"/>
                </a:lnTo>
                <a:lnTo>
                  <a:pt x="590483" y="110879"/>
                </a:lnTo>
                <a:lnTo>
                  <a:pt x="624312" y="145581"/>
                </a:lnTo>
                <a:lnTo>
                  <a:pt x="652382" y="185018"/>
                </a:lnTo>
                <a:lnTo>
                  <a:pt x="674457" y="229664"/>
                </a:lnTo>
                <a:lnTo>
                  <a:pt x="697224" y="218395"/>
                </a:lnTo>
                <a:lnTo>
                  <a:pt x="673661" y="171104"/>
                </a:lnTo>
                <a:lnTo>
                  <a:pt x="643181" y="128540"/>
                </a:lnTo>
                <a:lnTo>
                  <a:pt x="606585" y="91203"/>
                </a:lnTo>
                <a:lnTo>
                  <a:pt x="564659" y="59579"/>
                </a:lnTo>
                <a:lnTo>
                  <a:pt x="518182" y="34156"/>
                </a:lnTo>
                <a:lnTo>
                  <a:pt x="467925" y="15421"/>
                </a:lnTo>
                <a:lnTo>
                  <a:pt x="414661" y="3870"/>
                </a:lnTo>
                <a:lnTo>
                  <a:pt x="361011" y="0"/>
                </a:lnTo>
                <a:close/>
              </a:path>
            </a:pathLst>
          </a:custGeom>
          <a:solidFill>
            <a:srgbClr val="000000"/>
          </a:solidFill>
        </p:spPr>
        <p:txBody>
          <a:bodyPr wrap="square" lIns="0" tIns="0" rIns="0" bIns="0" rtlCol="0"/>
          <a:lstStyle/>
          <a:p>
            <a:endParaRPr sz="1634"/>
          </a:p>
        </p:txBody>
      </p:sp>
      <p:sp>
        <p:nvSpPr>
          <p:cNvPr id="9" name="object 9"/>
          <p:cNvSpPr/>
          <p:nvPr/>
        </p:nvSpPr>
        <p:spPr>
          <a:xfrm>
            <a:off x="7640333" y="2316753"/>
            <a:ext cx="575726" cy="611457"/>
          </a:xfrm>
          <a:custGeom>
            <a:avLst/>
            <a:gdLst/>
            <a:ahLst/>
            <a:cxnLst/>
            <a:rect l="l" t="t" r="r" b="b"/>
            <a:pathLst>
              <a:path w="634365" h="673735">
                <a:moveTo>
                  <a:pt x="307912" y="27"/>
                </a:moveTo>
                <a:lnTo>
                  <a:pt x="257006" y="3870"/>
                </a:lnTo>
                <a:lnTo>
                  <a:pt x="208422" y="15476"/>
                </a:lnTo>
                <a:lnTo>
                  <a:pt x="162610" y="34306"/>
                </a:lnTo>
                <a:lnTo>
                  <a:pt x="120289" y="59844"/>
                </a:lnTo>
                <a:lnTo>
                  <a:pt x="82166" y="91577"/>
                </a:lnTo>
                <a:lnTo>
                  <a:pt x="48940" y="128992"/>
                </a:lnTo>
                <a:lnTo>
                  <a:pt x="21316" y="171580"/>
                </a:lnTo>
                <a:lnTo>
                  <a:pt x="0" y="218827"/>
                </a:lnTo>
                <a:lnTo>
                  <a:pt x="23180" y="229217"/>
                </a:lnTo>
                <a:lnTo>
                  <a:pt x="43186" y="184542"/>
                </a:lnTo>
                <a:lnTo>
                  <a:pt x="68613" y="145097"/>
                </a:lnTo>
                <a:lnTo>
                  <a:pt x="99202" y="110450"/>
                </a:lnTo>
                <a:lnTo>
                  <a:pt x="134296" y="81065"/>
                </a:lnTo>
                <a:lnTo>
                  <a:pt x="173234" y="57409"/>
                </a:lnTo>
                <a:lnTo>
                  <a:pt x="215360" y="39941"/>
                </a:lnTo>
                <a:lnTo>
                  <a:pt x="260026" y="29122"/>
                </a:lnTo>
                <a:lnTo>
                  <a:pt x="306448" y="25424"/>
                </a:lnTo>
                <a:lnTo>
                  <a:pt x="367389" y="31751"/>
                </a:lnTo>
                <a:lnTo>
                  <a:pt x="423978" y="49837"/>
                </a:lnTo>
                <a:lnTo>
                  <a:pt x="475222" y="78470"/>
                </a:lnTo>
                <a:lnTo>
                  <a:pt x="519910" y="116425"/>
                </a:lnTo>
                <a:lnTo>
                  <a:pt x="556806" y="162459"/>
                </a:lnTo>
                <a:lnTo>
                  <a:pt x="584674" y="215311"/>
                </a:lnTo>
                <a:lnTo>
                  <a:pt x="602294" y="273738"/>
                </a:lnTo>
                <a:lnTo>
                  <a:pt x="608443" y="336529"/>
                </a:lnTo>
                <a:lnTo>
                  <a:pt x="602294" y="399317"/>
                </a:lnTo>
                <a:lnTo>
                  <a:pt x="584674" y="457741"/>
                </a:lnTo>
                <a:lnTo>
                  <a:pt x="556806" y="510593"/>
                </a:lnTo>
                <a:lnTo>
                  <a:pt x="519910" y="556627"/>
                </a:lnTo>
                <a:lnTo>
                  <a:pt x="475222" y="594582"/>
                </a:lnTo>
                <a:lnTo>
                  <a:pt x="423978" y="623214"/>
                </a:lnTo>
                <a:lnTo>
                  <a:pt x="367389" y="641297"/>
                </a:lnTo>
                <a:lnTo>
                  <a:pt x="306433" y="647623"/>
                </a:lnTo>
                <a:lnTo>
                  <a:pt x="261592" y="644166"/>
                </a:lnTo>
                <a:lnTo>
                  <a:pt x="218307" y="634041"/>
                </a:lnTo>
                <a:lnTo>
                  <a:pt x="177326" y="617665"/>
                </a:lnTo>
                <a:lnTo>
                  <a:pt x="139244" y="595442"/>
                </a:lnTo>
                <a:lnTo>
                  <a:pt x="104661" y="567777"/>
                </a:lnTo>
                <a:lnTo>
                  <a:pt x="74367" y="535275"/>
                </a:lnTo>
                <a:lnTo>
                  <a:pt x="67534" y="524432"/>
                </a:lnTo>
                <a:lnTo>
                  <a:pt x="90957" y="511112"/>
                </a:lnTo>
                <a:lnTo>
                  <a:pt x="16148" y="460973"/>
                </a:lnTo>
                <a:lnTo>
                  <a:pt x="20938" y="550929"/>
                </a:lnTo>
                <a:lnTo>
                  <a:pt x="45429" y="537002"/>
                </a:lnTo>
                <a:lnTo>
                  <a:pt x="53943" y="550514"/>
                </a:lnTo>
                <a:lnTo>
                  <a:pt x="86716" y="585786"/>
                </a:lnTo>
                <a:lnTo>
                  <a:pt x="124108" y="615871"/>
                </a:lnTo>
                <a:lnTo>
                  <a:pt x="165342" y="640090"/>
                </a:lnTo>
                <a:lnTo>
                  <a:pt x="209774" y="657994"/>
                </a:lnTo>
                <a:lnTo>
                  <a:pt x="256754" y="669132"/>
                </a:lnTo>
                <a:lnTo>
                  <a:pt x="306387" y="673107"/>
                </a:lnTo>
                <a:lnTo>
                  <a:pt x="372181" y="666348"/>
                </a:lnTo>
                <a:lnTo>
                  <a:pt x="433729" y="646774"/>
                </a:lnTo>
                <a:lnTo>
                  <a:pt x="489409" y="615762"/>
                </a:lnTo>
                <a:lnTo>
                  <a:pt x="537893" y="574686"/>
                </a:lnTo>
                <a:lnTo>
                  <a:pt x="577886" y="524913"/>
                </a:lnTo>
                <a:lnTo>
                  <a:pt x="608093" y="467791"/>
                </a:lnTo>
                <a:lnTo>
                  <a:pt x="627211" y="404672"/>
                </a:lnTo>
                <a:lnTo>
                  <a:pt x="633924" y="336944"/>
                </a:lnTo>
                <a:lnTo>
                  <a:pt x="627371" y="269198"/>
                </a:lnTo>
                <a:lnTo>
                  <a:pt x="608404" y="206018"/>
                </a:lnTo>
                <a:lnTo>
                  <a:pt x="578331" y="148816"/>
                </a:lnTo>
                <a:lnTo>
                  <a:pt x="538459" y="98948"/>
                </a:lnTo>
                <a:lnTo>
                  <a:pt x="490087" y="57762"/>
                </a:lnTo>
                <a:lnTo>
                  <a:pt x="434508" y="26615"/>
                </a:lnTo>
                <a:lnTo>
                  <a:pt x="373038" y="6880"/>
                </a:lnTo>
                <a:lnTo>
                  <a:pt x="307912" y="27"/>
                </a:lnTo>
                <a:close/>
              </a:path>
            </a:pathLst>
          </a:custGeom>
          <a:solidFill>
            <a:srgbClr val="000000"/>
          </a:solidFill>
        </p:spPr>
        <p:txBody>
          <a:bodyPr wrap="square" lIns="0" tIns="0" rIns="0" bIns="0" rtlCol="0"/>
          <a:lstStyle/>
          <a:p>
            <a:endParaRPr sz="1634"/>
          </a:p>
        </p:txBody>
      </p:sp>
      <p:graphicFrame>
        <p:nvGraphicFramePr>
          <p:cNvPr id="10" name="object 10"/>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324458">
                  <a:extLst>
                    <a:ext uri="{9D8B030D-6E8A-4147-A177-3AD203B41FA5}">
                      <a16:colId xmlns:a16="http://schemas.microsoft.com/office/drawing/2014/main" val="20000"/>
                    </a:ext>
                  </a:extLst>
                </a:gridCol>
                <a:gridCol w="84024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27305" algn="ct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99695">
                        <a:lnSpc>
                          <a:spcPts val="1995"/>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5240" algn="ct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25095">
                        <a:lnSpc>
                          <a:spcPts val="195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3175" algn="ct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37795">
                        <a:lnSpc>
                          <a:spcPts val="190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39370" algn="ct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99695">
                        <a:lnSpc>
                          <a:spcPts val="193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11" name="object 11"/>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296796">
                  <a:extLst>
                    <a:ext uri="{9D8B030D-6E8A-4147-A177-3AD203B41FA5}">
                      <a16:colId xmlns:a16="http://schemas.microsoft.com/office/drawing/2014/main" val="20000"/>
                    </a:ext>
                  </a:extLst>
                </a:gridCol>
                <a:gridCol w="867335">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6350" algn="ct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R="276225" algn="r">
                        <a:lnSpc>
                          <a:spcPts val="1995"/>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algn="ct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R="263525" algn="r">
                        <a:lnSpc>
                          <a:spcPts val="195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L="8890" algn="ct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R="250825" algn="r">
                        <a:lnSpc>
                          <a:spcPts val="1900"/>
                        </a:lnSpc>
                      </a:pPr>
                      <a:r>
                        <a:rPr sz="1500" spc="-105" dirty="0">
                          <a:latin typeface="Arial"/>
                          <a:cs typeface="Arial"/>
                        </a:rPr>
                        <a:t>-­2.322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8415" algn="ct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R="225425" algn="r">
                        <a:lnSpc>
                          <a:spcPts val="1930"/>
                        </a:lnSpc>
                      </a:pPr>
                      <a:r>
                        <a:rPr sz="1500" spc="-105" dirty="0">
                          <a:latin typeface="Arial"/>
                          <a:cs typeface="Arial"/>
                        </a:rPr>
                        <a:t>-­1.737</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12" name="object 12"/>
          <p:cNvSpPr txBox="1"/>
          <p:nvPr/>
        </p:nvSpPr>
        <p:spPr>
          <a:xfrm>
            <a:off x="4703384" y="1549160"/>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3" name="object 13"/>
          <p:cNvSpPr txBox="1"/>
          <p:nvPr/>
        </p:nvSpPr>
        <p:spPr>
          <a:xfrm>
            <a:off x="6311461" y="1549160"/>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4" name="object 14"/>
          <p:cNvSpPr txBox="1"/>
          <p:nvPr/>
        </p:nvSpPr>
        <p:spPr>
          <a:xfrm>
            <a:off x="5507422" y="2103945"/>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5" name="object 15"/>
          <p:cNvSpPr txBox="1"/>
          <p:nvPr/>
        </p:nvSpPr>
        <p:spPr>
          <a:xfrm>
            <a:off x="5361234" y="2719695"/>
            <a:ext cx="564776" cy="249076"/>
          </a:xfrm>
          <a:prstGeom prst="rect">
            <a:avLst/>
          </a:prstGeom>
        </p:spPr>
        <p:txBody>
          <a:bodyPr vert="horz" wrap="square" lIns="0" tIns="11526" rIns="0" bIns="0" rtlCol="0">
            <a:spAutoFit/>
          </a:bodyPr>
          <a:lstStyle/>
          <a:p>
            <a:pPr marL="11527">
              <a:spcBef>
                <a:spcPts val="91"/>
              </a:spcBef>
            </a:pPr>
            <a:r>
              <a:rPr sz="1543" spc="-95" dirty="0">
                <a:latin typeface="Arial"/>
                <a:cs typeface="Arial"/>
              </a:rPr>
              <a:t>-­1.322</a:t>
            </a:r>
            <a:endParaRPr sz="1543">
              <a:latin typeface="Arial"/>
              <a:cs typeface="Arial"/>
            </a:endParaRPr>
          </a:p>
        </p:txBody>
      </p:sp>
      <p:sp>
        <p:nvSpPr>
          <p:cNvPr id="16" name="object 16"/>
          <p:cNvSpPr txBox="1"/>
          <p:nvPr/>
        </p:nvSpPr>
        <p:spPr>
          <a:xfrm>
            <a:off x="2876024" y="2427062"/>
            <a:ext cx="201706" cy="249076"/>
          </a:xfrm>
          <a:prstGeom prst="rect">
            <a:avLst/>
          </a:prstGeom>
        </p:spPr>
        <p:txBody>
          <a:bodyPr vert="horz" wrap="square" lIns="0" tIns="11526" rIns="0" bIns="0" rtlCol="0">
            <a:spAutoFit/>
          </a:bodyPr>
          <a:lstStyle/>
          <a:p>
            <a:pPr marL="11527">
              <a:spcBef>
                <a:spcPts val="91"/>
              </a:spcBef>
            </a:pPr>
            <a:r>
              <a:rPr sz="1543" spc="-259" dirty="0">
                <a:latin typeface="Arial"/>
                <a:cs typeface="Arial"/>
              </a:rPr>
              <a:t>-</a:t>
            </a:r>
            <a:r>
              <a:rPr sz="1543" spc="-231" dirty="0">
                <a:latin typeface="Arial"/>
                <a:cs typeface="Arial"/>
              </a:rPr>
              <a:t>­</a:t>
            </a:r>
            <a:r>
              <a:rPr sz="1543" spc="-5" dirty="0">
                <a:latin typeface="Arial"/>
                <a:cs typeface="Arial"/>
              </a:rPr>
              <a:t>1</a:t>
            </a:r>
            <a:endParaRPr sz="1543">
              <a:latin typeface="Arial"/>
              <a:cs typeface="Arial"/>
            </a:endParaRPr>
          </a:p>
        </p:txBody>
      </p:sp>
      <p:sp>
        <p:nvSpPr>
          <p:cNvPr id="17" name="object 17"/>
          <p:cNvSpPr txBox="1"/>
          <p:nvPr/>
        </p:nvSpPr>
        <p:spPr>
          <a:xfrm>
            <a:off x="4726757" y="3732381"/>
            <a:ext cx="1994007" cy="458556"/>
          </a:xfrm>
          <a:prstGeom prst="rect">
            <a:avLst/>
          </a:prstGeom>
        </p:spPr>
        <p:txBody>
          <a:bodyPr vert="horz" wrap="square" lIns="0" tIns="11526" rIns="0" bIns="0" rtlCol="0">
            <a:spAutoFit/>
          </a:bodyPr>
          <a:lstStyle/>
          <a:p>
            <a:pPr marL="11527">
              <a:spcBef>
                <a:spcPts val="91"/>
              </a:spcBef>
            </a:pPr>
            <a:r>
              <a:rPr sz="2904" b="1" spc="-23" dirty="0">
                <a:solidFill>
                  <a:srgbClr val="333399"/>
                </a:solidFill>
                <a:latin typeface="Courier New"/>
                <a:cs typeface="Courier New"/>
              </a:rPr>
              <a:t>GGCACTGAA</a:t>
            </a:r>
            <a:endParaRPr sz="2904">
              <a:latin typeface="Courier New"/>
              <a:cs typeface="Courier New"/>
            </a:endParaRPr>
          </a:p>
        </p:txBody>
      </p:sp>
      <p:grpSp>
        <p:nvGrpSpPr>
          <p:cNvPr id="18" name="object 18"/>
          <p:cNvGrpSpPr/>
          <p:nvPr/>
        </p:nvGrpSpPr>
        <p:grpSpPr>
          <a:xfrm>
            <a:off x="1895168" y="4571480"/>
            <a:ext cx="8314893" cy="1127824"/>
            <a:chOff x="718006" y="5037093"/>
            <a:chExt cx="9161780" cy="1242695"/>
          </a:xfrm>
        </p:grpSpPr>
        <p:sp>
          <p:nvSpPr>
            <p:cNvPr id="19" name="object 19"/>
            <p:cNvSpPr/>
            <p:nvPr/>
          </p:nvSpPr>
          <p:spPr>
            <a:xfrm>
              <a:off x="733246" y="5052333"/>
              <a:ext cx="9131300" cy="1212215"/>
            </a:xfrm>
            <a:custGeom>
              <a:avLst/>
              <a:gdLst/>
              <a:ahLst/>
              <a:cxnLst/>
              <a:rect l="l" t="t" r="r" b="b"/>
              <a:pathLst>
                <a:path w="9131300" h="1212214">
                  <a:moveTo>
                    <a:pt x="924522" y="0"/>
                  </a:moveTo>
                  <a:lnTo>
                    <a:pt x="924522" y="1211974"/>
                  </a:lnTo>
                </a:path>
                <a:path w="9131300" h="1212214">
                  <a:moveTo>
                    <a:pt x="1832265" y="0"/>
                  </a:moveTo>
                  <a:lnTo>
                    <a:pt x="1832265" y="1211974"/>
                  </a:lnTo>
                </a:path>
                <a:path w="9131300" h="1212214">
                  <a:moveTo>
                    <a:pt x="2743364" y="0"/>
                  </a:moveTo>
                  <a:lnTo>
                    <a:pt x="2743364" y="1211974"/>
                  </a:lnTo>
                </a:path>
                <a:path w="9131300" h="1212214">
                  <a:moveTo>
                    <a:pt x="3654464" y="0"/>
                  </a:moveTo>
                  <a:lnTo>
                    <a:pt x="3654464" y="1211974"/>
                  </a:lnTo>
                </a:path>
                <a:path w="9131300" h="1212214">
                  <a:moveTo>
                    <a:pt x="4565563" y="0"/>
                  </a:moveTo>
                  <a:lnTo>
                    <a:pt x="4565563" y="1211974"/>
                  </a:lnTo>
                </a:path>
                <a:path w="9131300" h="1212214">
                  <a:moveTo>
                    <a:pt x="5473307" y="0"/>
                  </a:moveTo>
                  <a:lnTo>
                    <a:pt x="5473307" y="1211974"/>
                  </a:lnTo>
                </a:path>
                <a:path w="9131300" h="1212214">
                  <a:moveTo>
                    <a:pt x="6386084" y="0"/>
                  </a:moveTo>
                  <a:lnTo>
                    <a:pt x="6386084" y="1211974"/>
                  </a:lnTo>
                </a:path>
                <a:path w="9131300" h="1212214">
                  <a:moveTo>
                    <a:pt x="7295505" y="0"/>
                  </a:moveTo>
                  <a:lnTo>
                    <a:pt x="7295505" y="1211974"/>
                  </a:lnTo>
                </a:path>
                <a:path w="9131300" h="1212214">
                  <a:moveTo>
                    <a:pt x="8206604" y="0"/>
                  </a:moveTo>
                  <a:lnTo>
                    <a:pt x="8206604" y="1211974"/>
                  </a:lnTo>
                </a:path>
                <a:path w="9131300" h="1212214">
                  <a:moveTo>
                    <a:pt x="0" y="409586"/>
                  </a:moveTo>
                  <a:lnTo>
                    <a:pt x="9131126" y="409586"/>
                  </a:lnTo>
                </a:path>
                <a:path w="9131300" h="1212214">
                  <a:moveTo>
                    <a:pt x="0" y="802387"/>
                  </a:moveTo>
                  <a:lnTo>
                    <a:pt x="9131126" y="802387"/>
                  </a:lnTo>
                </a:path>
              </a:pathLst>
            </a:custGeom>
            <a:ln w="13426">
              <a:solidFill>
                <a:srgbClr val="000000"/>
              </a:solidFill>
            </a:ln>
          </p:spPr>
          <p:txBody>
            <a:bodyPr wrap="square" lIns="0" tIns="0" rIns="0" bIns="0" rtlCol="0"/>
            <a:lstStyle/>
            <a:p>
              <a:endParaRPr sz="1634"/>
            </a:p>
          </p:txBody>
        </p:sp>
        <p:sp>
          <p:nvSpPr>
            <p:cNvPr id="20" name="object 20"/>
            <p:cNvSpPr/>
            <p:nvPr/>
          </p:nvSpPr>
          <p:spPr>
            <a:xfrm>
              <a:off x="733246" y="5052333"/>
              <a:ext cx="9131300" cy="1212215"/>
            </a:xfrm>
            <a:custGeom>
              <a:avLst/>
              <a:gdLst/>
              <a:ahLst/>
              <a:cxnLst/>
              <a:rect l="l" t="t" r="r" b="b"/>
              <a:pathLst>
                <a:path w="9131300" h="1212214">
                  <a:moveTo>
                    <a:pt x="15100" y="0"/>
                  </a:moveTo>
                  <a:lnTo>
                    <a:pt x="15100" y="1211974"/>
                  </a:lnTo>
                </a:path>
                <a:path w="9131300" h="1212214">
                  <a:moveTo>
                    <a:pt x="9116025" y="0"/>
                  </a:moveTo>
                  <a:lnTo>
                    <a:pt x="9116025" y="1211974"/>
                  </a:lnTo>
                </a:path>
                <a:path w="9131300" h="1212214">
                  <a:moveTo>
                    <a:pt x="0" y="15107"/>
                  </a:moveTo>
                  <a:lnTo>
                    <a:pt x="9131126" y="15107"/>
                  </a:lnTo>
                </a:path>
                <a:path w="9131300" h="1212214">
                  <a:moveTo>
                    <a:pt x="0" y="1196866"/>
                  </a:moveTo>
                  <a:lnTo>
                    <a:pt x="9131126" y="1196866"/>
                  </a:lnTo>
                </a:path>
              </a:pathLst>
            </a:custGeom>
            <a:ln w="30208">
              <a:solidFill>
                <a:srgbClr val="000000"/>
              </a:solidFill>
            </a:ln>
          </p:spPr>
          <p:txBody>
            <a:bodyPr wrap="square" lIns="0" tIns="0" rIns="0" bIns="0" rtlCol="0"/>
            <a:lstStyle/>
            <a:p>
              <a:endParaRPr sz="1634"/>
            </a:p>
          </p:txBody>
        </p:sp>
      </p:grpSp>
      <p:sp>
        <p:nvSpPr>
          <p:cNvPr id="21" name="object 21"/>
          <p:cNvSpPr txBox="1"/>
          <p:nvPr/>
        </p:nvSpPr>
        <p:spPr>
          <a:xfrm>
            <a:off x="3078431" y="4621814"/>
            <a:ext cx="157907"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G</a:t>
            </a:r>
            <a:endParaRPr sz="1361">
              <a:latin typeface="Arial"/>
              <a:cs typeface="Arial"/>
            </a:endParaRPr>
          </a:p>
        </p:txBody>
      </p:sp>
      <p:sp>
        <p:nvSpPr>
          <p:cNvPr id="22" name="object 22"/>
          <p:cNvSpPr txBox="1"/>
          <p:nvPr/>
        </p:nvSpPr>
        <p:spPr>
          <a:xfrm>
            <a:off x="3902266" y="4621814"/>
            <a:ext cx="157907"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G</a:t>
            </a:r>
            <a:endParaRPr sz="1361">
              <a:latin typeface="Arial"/>
              <a:cs typeface="Arial"/>
            </a:endParaRPr>
          </a:p>
        </p:txBody>
      </p:sp>
      <p:sp>
        <p:nvSpPr>
          <p:cNvPr id="23" name="object 23"/>
          <p:cNvSpPr txBox="1"/>
          <p:nvPr/>
        </p:nvSpPr>
        <p:spPr>
          <a:xfrm>
            <a:off x="4729146" y="4621814"/>
            <a:ext cx="148110"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C</a:t>
            </a:r>
            <a:endParaRPr sz="1361">
              <a:latin typeface="Arial"/>
              <a:cs typeface="Arial"/>
            </a:endParaRPr>
          </a:p>
        </p:txBody>
      </p:sp>
      <p:sp>
        <p:nvSpPr>
          <p:cNvPr id="24" name="object 24"/>
          <p:cNvSpPr txBox="1"/>
          <p:nvPr/>
        </p:nvSpPr>
        <p:spPr>
          <a:xfrm>
            <a:off x="5556026" y="4621814"/>
            <a:ext cx="148110"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A</a:t>
            </a:r>
            <a:endParaRPr sz="1361">
              <a:latin typeface="Arial"/>
              <a:cs typeface="Arial"/>
            </a:endParaRPr>
          </a:p>
        </p:txBody>
      </p:sp>
      <p:sp>
        <p:nvSpPr>
          <p:cNvPr id="25" name="object 25"/>
          <p:cNvSpPr txBox="1"/>
          <p:nvPr/>
        </p:nvSpPr>
        <p:spPr>
          <a:xfrm>
            <a:off x="6382906" y="4621814"/>
            <a:ext cx="148110"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C</a:t>
            </a:r>
            <a:endParaRPr sz="1361">
              <a:latin typeface="Arial"/>
              <a:cs typeface="Arial"/>
            </a:endParaRPr>
          </a:p>
        </p:txBody>
      </p:sp>
      <p:sp>
        <p:nvSpPr>
          <p:cNvPr id="26" name="object 26"/>
          <p:cNvSpPr txBox="1"/>
          <p:nvPr/>
        </p:nvSpPr>
        <p:spPr>
          <a:xfrm>
            <a:off x="7218267" y="4621814"/>
            <a:ext cx="129092"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T</a:t>
            </a:r>
            <a:endParaRPr sz="1361">
              <a:latin typeface="Arial"/>
              <a:cs typeface="Arial"/>
            </a:endParaRPr>
          </a:p>
        </p:txBody>
      </p:sp>
      <p:sp>
        <p:nvSpPr>
          <p:cNvPr id="27" name="object 27"/>
          <p:cNvSpPr txBox="1"/>
          <p:nvPr/>
        </p:nvSpPr>
        <p:spPr>
          <a:xfrm>
            <a:off x="2253104" y="4979985"/>
            <a:ext cx="148110"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H</a:t>
            </a:r>
            <a:endParaRPr sz="1361">
              <a:latin typeface="Arial"/>
              <a:cs typeface="Arial"/>
            </a:endParaRPr>
          </a:p>
        </p:txBody>
      </p:sp>
      <p:sp>
        <p:nvSpPr>
          <p:cNvPr id="28" name="object 28"/>
          <p:cNvSpPr txBox="1"/>
          <p:nvPr/>
        </p:nvSpPr>
        <p:spPr>
          <a:xfrm>
            <a:off x="2951675" y="4979985"/>
            <a:ext cx="403412" cy="221055"/>
          </a:xfrm>
          <a:prstGeom prst="rect">
            <a:avLst/>
          </a:prstGeom>
        </p:spPr>
        <p:txBody>
          <a:bodyPr vert="horz" wrap="square" lIns="0" tIns="11526" rIns="0" bIns="0" rtlCol="0">
            <a:spAutoFit/>
          </a:bodyPr>
          <a:lstStyle/>
          <a:p>
            <a:pPr marL="11527">
              <a:spcBef>
                <a:spcPts val="91"/>
              </a:spcBef>
            </a:pPr>
            <a:r>
              <a:rPr sz="1361" b="1" spc="-227" dirty="0">
                <a:latin typeface="Arial"/>
                <a:cs typeface="Arial"/>
              </a:rPr>
              <a:t>-­</a:t>
            </a:r>
            <a:r>
              <a:rPr sz="1361" b="1" spc="-36" dirty="0">
                <a:latin typeface="Arial"/>
                <a:cs typeface="Arial"/>
              </a:rPr>
              <a:t>2</a:t>
            </a:r>
            <a:r>
              <a:rPr sz="1361" b="1" spc="-23" dirty="0">
                <a:latin typeface="Arial"/>
                <a:cs typeface="Arial"/>
              </a:rPr>
              <a:t>.</a:t>
            </a:r>
            <a:r>
              <a:rPr sz="1361" b="1" spc="-36" dirty="0">
                <a:latin typeface="Arial"/>
                <a:cs typeface="Arial"/>
              </a:rPr>
              <a:t>73</a:t>
            </a:r>
            <a:endParaRPr sz="1361">
              <a:latin typeface="Arial"/>
              <a:cs typeface="Arial"/>
            </a:endParaRPr>
          </a:p>
        </p:txBody>
      </p:sp>
      <p:sp>
        <p:nvSpPr>
          <p:cNvPr id="29" name="object 29"/>
          <p:cNvSpPr txBox="1"/>
          <p:nvPr/>
        </p:nvSpPr>
        <p:spPr>
          <a:xfrm>
            <a:off x="3775510" y="4979985"/>
            <a:ext cx="403412" cy="221055"/>
          </a:xfrm>
          <a:prstGeom prst="rect">
            <a:avLst/>
          </a:prstGeom>
        </p:spPr>
        <p:txBody>
          <a:bodyPr vert="horz" wrap="square" lIns="0" tIns="11526" rIns="0" bIns="0" rtlCol="0">
            <a:spAutoFit/>
          </a:bodyPr>
          <a:lstStyle/>
          <a:p>
            <a:pPr marL="11527">
              <a:spcBef>
                <a:spcPts val="91"/>
              </a:spcBef>
            </a:pPr>
            <a:r>
              <a:rPr sz="1361" b="1" spc="-227" dirty="0">
                <a:latin typeface="Arial"/>
                <a:cs typeface="Arial"/>
              </a:rPr>
              <a:t>-­</a:t>
            </a:r>
            <a:r>
              <a:rPr sz="1361" b="1" spc="-36" dirty="0">
                <a:latin typeface="Arial"/>
                <a:cs typeface="Arial"/>
              </a:rPr>
              <a:t>5</a:t>
            </a:r>
            <a:r>
              <a:rPr sz="1361" b="1" spc="-23" dirty="0">
                <a:latin typeface="Arial"/>
                <a:cs typeface="Arial"/>
              </a:rPr>
              <a:t>.</a:t>
            </a:r>
            <a:r>
              <a:rPr sz="1361" b="1" spc="-36" dirty="0">
                <a:latin typeface="Arial"/>
                <a:cs typeface="Arial"/>
              </a:rPr>
              <a:t>47</a:t>
            </a:r>
            <a:endParaRPr sz="1361">
              <a:latin typeface="Arial"/>
              <a:cs typeface="Arial"/>
            </a:endParaRPr>
          </a:p>
        </p:txBody>
      </p:sp>
      <p:sp>
        <p:nvSpPr>
          <p:cNvPr id="30" name="object 30"/>
          <p:cNvSpPr txBox="1"/>
          <p:nvPr/>
        </p:nvSpPr>
        <p:spPr>
          <a:xfrm>
            <a:off x="4602391" y="4979985"/>
            <a:ext cx="403412" cy="221055"/>
          </a:xfrm>
          <a:prstGeom prst="rect">
            <a:avLst/>
          </a:prstGeom>
        </p:spPr>
        <p:txBody>
          <a:bodyPr vert="horz" wrap="square" lIns="0" tIns="11526" rIns="0" bIns="0" rtlCol="0">
            <a:spAutoFit/>
          </a:bodyPr>
          <a:lstStyle/>
          <a:p>
            <a:pPr marL="11527">
              <a:spcBef>
                <a:spcPts val="91"/>
              </a:spcBef>
            </a:pPr>
            <a:r>
              <a:rPr sz="1361" b="1" spc="-227" dirty="0">
                <a:latin typeface="Arial"/>
                <a:cs typeface="Arial"/>
              </a:rPr>
              <a:t>-­</a:t>
            </a:r>
            <a:r>
              <a:rPr sz="1361" b="1" spc="-36" dirty="0">
                <a:latin typeface="Arial"/>
                <a:cs typeface="Arial"/>
              </a:rPr>
              <a:t>8</a:t>
            </a:r>
            <a:r>
              <a:rPr sz="1361" b="1" spc="-23" dirty="0">
                <a:latin typeface="Arial"/>
                <a:cs typeface="Arial"/>
              </a:rPr>
              <a:t>.</a:t>
            </a:r>
            <a:r>
              <a:rPr sz="1361" b="1" spc="-36" dirty="0">
                <a:latin typeface="Arial"/>
                <a:cs typeface="Arial"/>
              </a:rPr>
              <a:t>21</a:t>
            </a:r>
            <a:endParaRPr sz="1361">
              <a:latin typeface="Arial"/>
              <a:cs typeface="Arial"/>
            </a:endParaRPr>
          </a:p>
        </p:txBody>
      </p:sp>
      <p:sp>
        <p:nvSpPr>
          <p:cNvPr id="31" name="object 31"/>
          <p:cNvSpPr txBox="1"/>
          <p:nvPr/>
        </p:nvSpPr>
        <p:spPr>
          <a:xfrm>
            <a:off x="5394660" y="4979985"/>
            <a:ext cx="488705" cy="221055"/>
          </a:xfrm>
          <a:prstGeom prst="rect">
            <a:avLst/>
          </a:prstGeom>
        </p:spPr>
        <p:txBody>
          <a:bodyPr vert="horz" wrap="square" lIns="0" tIns="11526" rIns="0" bIns="0" rtlCol="0">
            <a:spAutoFit/>
          </a:bodyPr>
          <a:lstStyle/>
          <a:p>
            <a:pPr marL="11527">
              <a:spcBef>
                <a:spcPts val="91"/>
              </a:spcBef>
            </a:pPr>
            <a:r>
              <a:rPr sz="1361" spc="-227" dirty="0">
                <a:latin typeface="Arial"/>
                <a:cs typeface="Arial"/>
              </a:rPr>
              <a:t>-­</a:t>
            </a:r>
            <a:r>
              <a:rPr sz="1361" spc="-127" dirty="0">
                <a:latin typeface="Arial"/>
                <a:cs typeface="Arial"/>
              </a:rPr>
              <a:t>1</a:t>
            </a:r>
            <a:r>
              <a:rPr sz="1361" spc="-36" dirty="0">
                <a:latin typeface="Arial"/>
                <a:cs typeface="Arial"/>
              </a:rPr>
              <a:t>1</a:t>
            </a:r>
            <a:r>
              <a:rPr sz="1361" spc="-23" dirty="0">
                <a:latin typeface="Arial"/>
                <a:cs typeface="Arial"/>
              </a:rPr>
              <a:t>.</a:t>
            </a:r>
            <a:r>
              <a:rPr sz="1361" spc="-36" dirty="0">
                <a:latin typeface="Arial"/>
                <a:cs typeface="Arial"/>
              </a:rPr>
              <a:t>5</a:t>
            </a:r>
            <a:r>
              <a:rPr sz="1361" spc="-5" dirty="0">
                <a:latin typeface="Arial"/>
                <a:cs typeface="Arial"/>
              </a:rPr>
              <a:t>3</a:t>
            </a:r>
            <a:endParaRPr sz="1361">
              <a:latin typeface="Arial"/>
              <a:cs typeface="Arial"/>
            </a:endParaRPr>
          </a:p>
        </p:txBody>
      </p:sp>
      <p:sp>
        <p:nvSpPr>
          <p:cNvPr id="32" name="object 32"/>
          <p:cNvSpPr txBox="1"/>
          <p:nvPr/>
        </p:nvSpPr>
        <p:spPr>
          <a:xfrm>
            <a:off x="6210046" y="4979985"/>
            <a:ext cx="495620" cy="221055"/>
          </a:xfrm>
          <a:prstGeom prst="rect">
            <a:avLst/>
          </a:prstGeom>
        </p:spPr>
        <p:txBody>
          <a:bodyPr vert="horz" wrap="square" lIns="0" tIns="11526" rIns="0" bIns="0" rtlCol="0">
            <a:spAutoFit/>
          </a:bodyPr>
          <a:lstStyle/>
          <a:p>
            <a:pPr marL="11527">
              <a:spcBef>
                <a:spcPts val="91"/>
              </a:spcBef>
            </a:pPr>
            <a:r>
              <a:rPr sz="1361" spc="-227" dirty="0">
                <a:latin typeface="Arial"/>
                <a:cs typeface="Arial"/>
              </a:rPr>
              <a:t>-­</a:t>
            </a:r>
            <a:r>
              <a:rPr sz="1361" spc="-36" dirty="0">
                <a:latin typeface="Arial"/>
                <a:cs typeface="Arial"/>
              </a:rPr>
              <a:t>14</a:t>
            </a:r>
            <a:r>
              <a:rPr sz="1361" spc="-23" dirty="0">
                <a:latin typeface="Arial"/>
                <a:cs typeface="Arial"/>
              </a:rPr>
              <a:t>.</a:t>
            </a:r>
            <a:r>
              <a:rPr sz="1361" spc="-36" dirty="0">
                <a:latin typeface="Arial"/>
                <a:cs typeface="Arial"/>
              </a:rPr>
              <a:t>01</a:t>
            </a:r>
            <a:endParaRPr sz="1361">
              <a:latin typeface="Arial"/>
              <a:cs typeface="Arial"/>
            </a:endParaRPr>
          </a:p>
        </p:txBody>
      </p:sp>
      <p:sp>
        <p:nvSpPr>
          <p:cNvPr id="33" name="object 33"/>
          <p:cNvSpPr txBox="1"/>
          <p:nvPr/>
        </p:nvSpPr>
        <p:spPr>
          <a:xfrm>
            <a:off x="7206772" y="4979985"/>
            <a:ext cx="161941" cy="221055"/>
          </a:xfrm>
          <a:prstGeom prst="rect">
            <a:avLst/>
          </a:prstGeom>
        </p:spPr>
        <p:txBody>
          <a:bodyPr vert="horz" wrap="square" lIns="0" tIns="11526" rIns="0" bIns="0" rtlCol="0">
            <a:spAutoFit/>
          </a:bodyPr>
          <a:lstStyle/>
          <a:p>
            <a:pPr marL="11527">
              <a:spcBef>
                <a:spcPts val="91"/>
              </a:spcBef>
            </a:pPr>
            <a:r>
              <a:rPr sz="1361" spc="-23" dirty="0">
                <a:latin typeface="Arial"/>
                <a:cs typeface="Arial"/>
              </a:rPr>
              <a:t>...</a:t>
            </a:r>
            <a:endParaRPr sz="1361">
              <a:latin typeface="Arial"/>
              <a:cs typeface="Arial"/>
            </a:endParaRPr>
          </a:p>
        </p:txBody>
      </p:sp>
      <p:sp>
        <p:nvSpPr>
          <p:cNvPr id="34" name="object 34"/>
          <p:cNvSpPr txBox="1"/>
          <p:nvPr/>
        </p:nvSpPr>
        <p:spPr>
          <a:xfrm>
            <a:off x="2264600" y="5336633"/>
            <a:ext cx="129092" cy="221055"/>
          </a:xfrm>
          <a:prstGeom prst="rect">
            <a:avLst/>
          </a:prstGeom>
        </p:spPr>
        <p:txBody>
          <a:bodyPr vert="horz" wrap="square" lIns="0" tIns="11526" rIns="0" bIns="0" rtlCol="0">
            <a:spAutoFit/>
          </a:bodyPr>
          <a:lstStyle/>
          <a:p>
            <a:pPr marL="11527">
              <a:spcBef>
                <a:spcPts val="91"/>
              </a:spcBef>
            </a:pPr>
            <a:r>
              <a:rPr sz="1361" b="1" spc="-5" dirty="0">
                <a:latin typeface="Arial"/>
                <a:cs typeface="Arial"/>
              </a:rPr>
              <a:t>L</a:t>
            </a:r>
            <a:endParaRPr sz="1361">
              <a:latin typeface="Arial"/>
              <a:cs typeface="Arial"/>
            </a:endParaRPr>
          </a:p>
        </p:txBody>
      </p:sp>
      <p:sp>
        <p:nvSpPr>
          <p:cNvPr id="35" name="object 35"/>
          <p:cNvSpPr txBox="1"/>
          <p:nvPr/>
        </p:nvSpPr>
        <p:spPr>
          <a:xfrm>
            <a:off x="2951675" y="5336633"/>
            <a:ext cx="403412" cy="221055"/>
          </a:xfrm>
          <a:prstGeom prst="rect">
            <a:avLst/>
          </a:prstGeom>
        </p:spPr>
        <p:txBody>
          <a:bodyPr vert="horz" wrap="square" lIns="0" tIns="11526" rIns="0" bIns="0" rtlCol="0">
            <a:spAutoFit/>
          </a:bodyPr>
          <a:lstStyle/>
          <a:p>
            <a:pPr marL="11527">
              <a:spcBef>
                <a:spcPts val="91"/>
              </a:spcBef>
            </a:pPr>
            <a:r>
              <a:rPr sz="1361" spc="-227" dirty="0">
                <a:latin typeface="Arial"/>
                <a:cs typeface="Arial"/>
              </a:rPr>
              <a:t>-­</a:t>
            </a:r>
            <a:r>
              <a:rPr sz="1361" spc="-36" dirty="0">
                <a:latin typeface="Arial"/>
                <a:cs typeface="Arial"/>
              </a:rPr>
              <a:t>3</a:t>
            </a:r>
            <a:r>
              <a:rPr sz="1361" spc="-23" dirty="0">
                <a:latin typeface="Arial"/>
                <a:cs typeface="Arial"/>
              </a:rPr>
              <a:t>.</a:t>
            </a:r>
            <a:r>
              <a:rPr sz="1361" spc="-36" dirty="0">
                <a:latin typeface="Arial"/>
                <a:cs typeface="Arial"/>
              </a:rPr>
              <a:t>32</a:t>
            </a:r>
            <a:endParaRPr sz="1361">
              <a:latin typeface="Arial"/>
              <a:cs typeface="Arial"/>
            </a:endParaRPr>
          </a:p>
        </p:txBody>
      </p:sp>
      <p:sp>
        <p:nvSpPr>
          <p:cNvPr id="36" name="object 36"/>
          <p:cNvSpPr txBox="1"/>
          <p:nvPr/>
        </p:nvSpPr>
        <p:spPr>
          <a:xfrm>
            <a:off x="3775510" y="5336633"/>
            <a:ext cx="403412" cy="221055"/>
          </a:xfrm>
          <a:prstGeom prst="rect">
            <a:avLst/>
          </a:prstGeom>
        </p:spPr>
        <p:txBody>
          <a:bodyPr vert="horz" wrap="square" lIns="0" tIns="11526" rIns="0" bIns="0" rtlCol="0">
            <a:spAutoFit/>
          </a:bodyPr>
          <a:lstStyle/>
          <a:p>
            <a:pPr marL="11527">
              <a:spcBef>
                <a:spcPts val="91"/>
              </a:spcBef>
            </a:pPr>
            <a:r>
              <a:rPr sz="1361" spc="-227" dirty="0">
                <a:latin typeface="Arial"/>
                <a:cs typeface="Arial"/>
              </a:rPr>
              <a:t>-­</a:t>
            </a:r>
            <a:r>
              <a:rPr sz="1361" spc="-36" dirty="0">
                <a:latin typeface="Arial"/>
                <a:cs typeface="Arial"/>
              </a:rPr>
              <a:t>6</a:t>
            </a:r>
            <a:r>
              <a:rPr sz="1361" spc="-23" dirty="0">
                <a:latin typeface="Arial"/>
                <a:cs typeface="Arial"/>
              </a:rPr>
              <a:t>.</a:t>
            </a:r>
            <a:r>
              <a:rPr sz="1361" spc="-36" dirty="0">
                <a:latin typeface="Arial"/>
                <a:cs typeface="Arial"/>
              </a:rPr>
              <a:t>06</a:t>
            </a:r>
            <a:endParaRPr sz="1361">
              <a:latin typeface="Arial"/>
              <a:cs typeface="Arial"/>
            </a:endParaRPr>
          </a:p>
        </p:txBody>
      </p:sp>
      <p:sp>
        <p:nvSpPr>
          <p:cNvPr id="37" name="object 37"/>
          <p:cNvSpPr txBox="1"/>
          <p:nvPr/>
        </p:nvSpPr>
        <p:spPr>
          <a:xfrm>
            <a:off x="4602391" y="5336633"/>
            <a:ext cx="403412" cy="221055"/>
          </a:xfrm>
          <a:prstGeom prst="rect">
            <a:avLst/>
          </a:prstGeom>
        </p:spPr>
        <p:txBody>
          <a:bodyPr vert="horz" wrap="square" lIns="0" tIns="11526" rIns="0" bIns="0" rtlCol="0">
            <a:spAutoFit/>
          </a:bodyPr>
          <a:lstStyle/>
          <a:p>
            <a:pPr marL="11527">
              <a:spcBef>
                <a:spcPts val="91"/>
              </a:spcBef>
            </a:pPr>
            <a:r>
              <a:rPr sz="1361" spc="-227" dirty="0">
                <a:latin typeface="Arial"/>
                <a:cs typeface="Arial"/>
              </a:rPr>
              <a:t>-­</a:t>
            </a:r>
            <a:r>
              <a:rPr sz="1361" spc="-36" dirty="0">
                <a:latin typeface="Arial"/>
                <a:cs typeface="Arial"/>
              </a:rPr>
              <a:t>8</a:t>
            </a:r>
            <a:r>
              <a:rPr sz="1361" spc="-23" dirty="0">
                <a:latin typeface="Arial"/>
                <a:cs typeface="Arial"/>
              </a:rPr>
              <a:t>.</a:t>
            </a:r>
            <a:r>
              <a:rPr sz="1361" spc="-36" dirty="0">
                <a:latin typeface="Arial"/>
                <a:cs typeface="Arial"/>
              </a:rPr>
              <a:t>79</a:t>
            </a:r>
            <a:endParaRPr sz="1361">
              <a:latin typeface="Arial"/>
              <a:cs typeface="Arial"/>
            </a:endParaRPr>
          </a:p>
        </p:txBody>
      </p:sp>
      <p:sp>
        <p:nvSpPr>
          <p:cNvPr id="38" name="object 38"/>
          <p:cNvSpPr txBox="1"/>
          <p:nvPr/>
        </p:nvSpPr>
        <p:spPr>
          <a:xfrm>
            <a:off x="5383166" y="5336633"/>
            <a:ext cx="495620" cy="221055"/>
          </a:xfrm>
          <a:prstGeom prst="rect">
            <a:avLst/>
          </a:prstGeom>
        </p:spPr>
        <p:txBody>
          <a:bodyPr vert="horz" wrap="square" lIns="0" tIns="11526" rIns="0" bIns="0" rtlCol="0">
            <a:spAutoFit/>
          </a:bodyPr>
          <a:lstStyle/>
          <a:p>
            <a:pPr marL="11527">
              <a:spcBef>
                <a:spcPts val="91"/>
              </a:spcBef>
            </a:pPr>
            <a:r>
              <a:rPr sz="1361" b="1" spc="-227" dirty="0">
                <a:latin typeface="Arial"/>
                <a:cs typeface="Arial"/>
              </a:rPr>
              <a:t>-­</a:t>
            </a:r>
            <a:r>
              <a:rPr sz="1361" b="1" spc="-36" dirty="0">
                <a:latin typeface="Arial"/>
                <a:cs typeface="Arial"/>
              </a:rPr>
              <a:t>10</a:t>
            </a:r>
            <a:r>
              <a:rPr sz="1361" b="1" spc="-23" dirty="0">
                <a:latin typeface="Arial"/>
                <a:cs typeface="Arial"/>
              </a:rPr>
              <a:t>.</a:t>
            </a:r>
            <a:r>
              <a:rPr sz="1361" b="1" spc="-36" dirty="0">
                <a:latin typeface="Arial"/>
                <a:cs typeface="Arial"/>
              </a:rPr>
              <a:t>94</a:t>
            </a:r>
            <a:endParaRPr sz="1361">
              <a:latin typeface="Arial"/>
              <a:cs typeface="Arial"/>
            </a:endParaRPr>
          </a:p>
        </p:txBody>
      </p:sp>
      <p:sp>
        <p:nvSpPr>
          <p:cNvPr id="39" name="object 39"/>
          <p:cNvSpPr txBox="1"/>
          <p:nvPr/>
        </p:nvSpPr>
        <p:spPr>
          <a:xfrm>
            <a:off x="6210046" y="5336633"/>
            <a:ext cx="495620" cy="221055"/>
          </a:xfrm>
          <a:prstGeom prst="rect">
            <a:avLst/>
          </a:prstGeom>
        </p:spPr>
        <p:txBody>
          <a:bodyPr vert="horz" wrap="square" lIns="0" tIns="11526" rIns="0" bIns="0" rtlCol="0">
            <a:spAutoFit/>
          </a:bodyPr>
          <a:lstStyle/>
          <a:p>
            <a:pPr marL="11527">
              <a:spcBef>
                <a:spcPts val="91"/>
              </a:spcBef>
            </a:pPr>
            <a:r>
              <a:rPr sz="1361" b="1" spc="-227" dirty="0">
                <a:latin typeface="Arial"/>
                <a:cs typeface="Arial"/>
              </a:rPr>
              <a:t>-­</a:t>
            </a:r>
            <a:r>
              <a:rPr sz="1361" b="1" spc="-36" dirty="0">
                <a:latin typeface="Arial"/>
                <a:cs typeface="Arial"/>
              </a:rPr>
              <a:t>14</a:t>
            </a:r>
            <a:r>
              <a:rPr sz="1361" b="1" spc="-23" dirty="0">
                <a:latin typeface="Arial"/>
                <a:cs typeface="Arial"/>
              </a:rPr>
              <a:t>.</a:t>
            </a:r>
            <a:r>
              <a:rPr sz="1361" b="1" spc="-36" dirty="0">
                <a:latin typeface="Arial"/>
                <a:cs typeface="Arial"/>
              </a:rPr>
              <a:t>01</a:t>
            </a:r>
            <a:endParaRPr sz="1361">
              <a:latin typeface="Arial"/>
              <a:cs typeface="Arial"/>
            </a:endParaRPr>
          </a:p>
        </p:txBody>
      </p:sp>
      <p:sp>
        <p:nvSpPr>
          <p:cNvPr id="40" name="object 40"/>
          <p:cNvSpPr txBox="1"/>
          <p:nvPr/>
        </p:nvSpPr>
        <p:spPr>
          <a:xfrm>
            <a:off x="7206772" y="5336633"/>
            <a:ext cx="161941" cy="221055"/>
          </a:xfrm>
          <a:prstGeom prst="rect">
            <a:avLst/>
          </a:prstGeom>
        </p:spPr>
        <p:txBody>
          <a:bodyPr vert="horz" wrap="square" lIns="0" tIns="11526" rIns="0" bIns="0" rtlCol="0">
            <a:spAutoFit/>
          </a:bodyPr>
          <a:lstStyle/>
          <a:p>
            <a:pPr marL="11527">
              <a:spcBef>
                <a:spcPts val="91"/>
              </a:spcBef>
            </a:pPr>
            <a:r>
              <a:rPr sz="1361" spc="-23" dirty="0">
                <a:latin typeface="Arial"/>
                <a:cs typeface="Arial"/>
              </a:rPr>
              <a:t>...</a:t>
            </a:r>
            <a:endParaRPr sz="1361">
              <a:latin typeface="Arial"/>
              <a:cs typeface="Arial"/>
            </a:endParaRPr>
          </a:p>
        </p:txBody>
      </p:sp>
      <p:sp>
        <p:nvSpPr>
          <p:cNvPr id="41" name="object 41"/>
          <p:cNvSpPr txBox="1"/>
          <p:nvPr/>
        </p:nvSpPr>
        <p:spPr>
          <a:xfrm>
            <a:off x="9514489" y="5336633"/>
            <a:ext cx="495620" cy="221055"/>
          </a:xfrm>
          <a:prstGeom prst="rect">
            <a:avLst/>
          </a:prstGeom>
        </p:spPr>
        <p:txBody>
          <a:bodyPr vert="horz" wrap="square" lIns="0" tIns="11526" rIns="0" bIns="0" rtlCol="0">
            <a:spAutoFit/>
          </a:bodyPr>
          <a:lstStyle/>
          <a:p>
            <a:pPr marL="11527">
              <a:spcBef>
                <a:spcPts val="91"/>
              </a:spcBef>
            </a:pPr>
            <a:r>
              <a:rPr sz="1361" b="1" spc="-227" dirty="0">
                <a:latin typeface="Arial"/>
                <a:cs typeface="Arial"/>
              </a:rPr>
              <a:t>-­</a:t>
            </a:r>
            <a:r>
              <a:rPr sz="1361" b="1" spc="-36" dirty="0">
                <a:latin typeface="Arial"/>
                <a:cs typeface="Arial"/>
              </a:rPr>
              <a:t>24</a:t>
            </a:r>
            <a:r>
              <a:rPr sz="1361" b="1" spc="-23" dirty="0">
                <a:latin typeface="Arial"/>
                <a:cs typeface="Arial"/>
              </a:rPr>
              <a:t>.</a:t>
            </a:r>
            <a:r>
              <a:rPr sz="1361" b="1" spc="-36" dirty="0">
                <a:latin typeface="Arial"/>
                <a:cs typeface="Arial"/>
              </a:rPr>
              <a:t>49</a:t>
            </a:r>
            <a:endParaRPr sz="1361">
              <a:latin typeface="Arial"/>
              <a:cs typeface="Arial"/>
            </a:endParaRPr>
          </a:p>
        </p:txBody>
      </p:sp>
      <p:sp>
        <p:nvSpPr>
          <p:cNvPr id="42" name="object 42"/>
          <p:cNvSpPr/>
          <p:nvPr/>
        </p:nvSpPr>
        <p:spPr>
          <a:xfrm>
            <a:off x="3455382" y="5069480"/>
            <a:ext cx="6074229" cy="442024"/>
          </a:xfrm>
          <a:custGeom>
            <a:avLst/>
            <a:gdLst/>
            <a:ahLst/>
            <a:cxnLst/>
            <a:rect l="l" t="t" r="r" b="b"/>
            <a:pathLst>
              <a:path w="6692900" h="487045">
                <a:moveTo>
                  <a:pt x="330200" y="40297"/>
                </a:moveTo>
                <a:lnTo>
                  <a:pt x="249656" y="0"/>
                </a:lnTo>
                <a:lnTo>
                  <a:pt x="249656" y="27584"/>
                </a:lnTo>
                <a:lnTo>
                  <a:pt x="0" y="27584"/>
                </a:lnTo>
                <a:lnTo>
                  <a:pt x="0" y="52997"/>
                </a:lnTo>
                <a:lnTo>
                  <a:pt x="249656" y="52997"/>
                </a:lnTo>
                <a:lnTo>
                  <a:pt x="249656" y="80581"/>
                </a:lnTo>
                <a:lnTo>
                  <a:pt x="330200" y="40297"/>
                </a:lnTo>
                <a:close/>
              </a:path>
              <a:path w="6692900" h="487045">
                <a:moveTo>
                  <a:pt x="1206500" y="40297"/>
                </a:moveTo>
                <a:lnTo>
                  <a:pt x="1125956" y="0"/>
                </a:lnTo>
                <a:lnTo>
                  <a:pt x="1125956" y="27584"/>
                </a:lnTo>
                <a:lnTo>
                  <a:pt x="888987" y="27584"/>
                </a:lnTo>
                <a:lnTo>
                  <a:pt x="888987" y="52997"/>
                </a:lnTo>
                <a:lnTo>
                  <a:pt x="1125956" y="52997"/>
                </a:lnTo>
                <a:lnTo>
                  <a:pt x="1125956" y="80581"/>
                </a:lnTo>
                <a:lnTo>
                  <a:pt x="1206500" y="40297"/>
                </a:lnTo>
                <a:close/>
              </a:path>
              <a:path w="6692900" h="487045">
                <a:moveTo>
                  <a:pt x="2095500" y="446684"/>
                </a:moveTo>
                <a:lnTo>
                  <a:pt x="2078799" y="358165"/>
                </a:lnTo>
                <a:lnTo>
                  <a:pt x="2056853" y="374865"/>
                </a:lnTo>
                <a:lnTo>
                  <a:pt x="1864309" y="121500"/>
                </a:lnTo>
                <a:lnTo>
                  <a:pt x="1844078" y="136880"/>
                </a:lnTo>
                <a:lnTo>
                  <a:pt x="2036635" y="390245"/>
                </a:lnTo>
                <a:lnTo>
                  <a:pt x="2014689" y="406933"/>
                </a:lnTo>
                <a:lnTo>
                  <a:pt x="2095500" y="446684"/>
                </a:lnTo>
                <a:close/>
              </a:path>
              <a:path w="6692900" h="487045">
                <a:moveTo>
                  <a:pt x="3060700" y="446697"/>
                </a:moveTo>
                <a:lnTo>
                  <a:pt x="2980156" y="406400"/>
                </a:lnTo>
                <a:lnTo>
                  <a:pt x="2980156" y="433984"/>
                </a:lnTo>
                <a:lnTo>
                  <a:pt x="2743200" y="433984"/>
                </a:lnTo>
                <a:lnTo>
                  <a:pt x="2743200" y="459397"/>
                </a:lnTo>
                <a:lnTo>
                  <a:pt x="2980156" y="459397"/>
                </a:lnTo>
                <a:lnTo>
                  <a:pt x="2980156" y="486981"/>
                </a:lnTo>
                <a:lnTo>
                  <a:pt x="3060700" y="446697"/>
                </a:lnTo>
                <a:close/>
              </a:path>
              <a:path w="6692900" h="487045">
                <a:moveTo>
                  <a:pt x="4025900" y="446697"/>
                </a:moveTo>
                <a:lnTo>
                  <a:pt x="3945356" y="406400"/>
                </a:lnTo>
                <a:lnTo>
                  <a:pt x="3945356" y="433984"/>
                </a:lnTo>
                <a:lnTo>
                  <a:pt x="3708400" y="433984"/>
                </a:lnTo>
                <a:lnTo>
                  <a:pt x="3708400" y="459397"/>
                </a:lnTo>
                <a:lnTo>
                  <a:pt x="3945356" y="459397"/>
                </a:lnTo>
                <a:lnTo>
                  <a:pt x="3945356" y="486981"/>
                </a:lnTo>
                <a:lnTo>
                  <a:pt x="4025900" y="446697"/>
                </a:lnTo>
                <a:close/>
              </a:path>
              <a:path w="6692900" h="487045">
                <a:moveTo>
                  <a:pt x="4914900" y="446697"/>
                </a:moveTo>
                <a:lnTo>
                  <a:pt x="4834356" y="406400"/>
                </a:lnTo>
                <a:lnTo>
                  <a:pt x="4834356" y="433984"/>
                </a:lnTo>
                <a:lnTo>
                  <a:pt x="4597400" y="433984"/>
                </a:lnTo>
                <a:lnTo>
                  <a:pt x="4597400" y="459397"/>
                </a:lnTo>
                <a:lnTo>
                  <a:pt x="4834356" y="459397"/>
                </a:lnTo>
                <a:lnTo>
                  <a:pt x="4834356" y="486981"/>
                </a:lnTo>
                <a:lnTo>
                  <a:pt x="4914900" y="446697"/>
                </a:lnTo>
                <a:close/>
              </a:path>
              <a:path w="6692900" h="487045">
                <a:moveTo>
                  <a:pt x="5803900" y="446697"/>
                </a:moveTo>
                <a:lnTo>
                  <a:pt x="5723356" y="406400"/>
                </a:lnTo>
                <a:lnTo>
                  <a:pt x="5723356" y="433984"/>
                </a:lnTo>
                <a:lnTo>
                  <a:pt x="5473700" y="433984"/>
                </a:lnTo>
                <a:lnTo>
                  <a:pt x="5473700" y="459397"/>
                </a:lnTo>
                <a:lnTo>
                  <a:pt x="5723356" y="459397"/>
                </a:lnTo>
                <a:lnTo>
                  <a:pt x="5723356" y="486981"/>
                </a:lnTo>
                <a:lnTo>
                  <a:pt x="5803900" y="446697"/>
                </a:lnTo>
                <a:close/>
              </a:path>
              <a:path w="6692900" h="487045">
                <a:moveTo>
                  <a:pt x="6692900" y="446697"/>
                </a:moveTo>
                <a:lnTo>
                  <a:pt x="6612356" y="406400"/>
                </a:lnTo>
                <a:lnTo>
                  <a:pt x="6612356" y="433984"/>
                </a:lnTo>
                <a:lnTo>
                  <a:pt x="6362700" y="433984"/>
                </a:lnTo>
                <a:lnTo>
                  <a:pt x="6362700" y="459397"/>
                </a:lnTo>
                <a:lnTo>
                  <a:pt x="6612356" y="459397"/>
                </a:lnTo>
                <a:lnTo>
                  <a:pt x="6612356" y="486981"/>
                </a:lnTo>
                <a:lnTo>
                  <a:pt x="6692900" y="446697"/>
                </a:lnTo>
                <a:close/>
              </a:path>
            </a:pathLst>
          </a:custGeom>
          <a:solidFill>
            <a:srgbClr val="99070E"/>
          </a:solidFill>
        </p:spPr>
        <p:txBody>
          <a:bodyPr wrap="square" lIns="0" tIns="0" rIns="0" bIns="0" rtlCol="0"/>
          <a:lstStyle/>
          <a:p>
            <a:endParaRPr sz="1634"/>
          </a:p>
        </p:txBody>
      </p:sp>
      <p:sp>
        <p:nvSpPr>
          <p:cNvPr id="43" name="object 43"/>
          <p:cNvSpPr txBox="1"/>
          <p:nvPr/>
        </p:nvSpPr>
        <p:spPr>
          <a:xfrm>
            <a:off x="8035175" y="3432062"/>
            <a:ext cx="2055671" cy="1784399"/>
          </a:xfrm>
          <a:prstGeom prst="rect">
            <a:avLst/>
          </a:prstGeom>
        </p:spPr>
        <p:txBody>
          <a:bodyPr vert="horz" wrap="square" lIns="0" tIns="30544" rIns="0" bIns="0" rtlCol="0">
            <a:spAutoFit/>
          </a:bodyPr>
          <a:lstStyle/>
          <a:p>
            <a:pPr marL="42072">
              <a:spcBef>
                <a:spcPts val="241"/>
              </a:spcBef>
            </a:pPr>
            <a:r>
              <a:rPr sz="2269" b="1" spc="-59" dirty="0">
                <a:solidFill>
                  <a:srgbClr val="99070E"/>
                </a:solidFill>
                <a:latin typeface="Arial"/>
                <a:cs typeface="Arial"/>
              </a:rPr>
              <a:t>back-­tracking</a:t>
            </a:r>
            <a:endParaRPr sz="2269">
              <a:latin typeface="Arial"/>
              <a:cs typeface="Arial"/>
            </a:endParaRPr>
          </a:p>
          <a:p>
            <a:pPr marL="42072" marR="4611">
              <a:lnSpc>
                <a:spcPct val="97300"/>
              </a:lnSpc>
              <a:spcBef>
                <a:spcPts val="136"/>
              </a:spcBef>
            </a:pPr>
            <a:r>
              <a:rPr sz="1361" spc="-5" dirty="0">
                <a:latin typeface="Arial"/>
                <a:cs typeface="Arial"/>
              </a:rPr>
              <a:t>(= </a:t>
            </a:r>
            <a:r>
              <a:rPr sz="1361" spc="-27" dirty="0">
                <a:latin typeface="Arial"/>
                <a:cs typeface="Arial"/>
              </a:rPr>
              <a:t>finding </a:t>
            </a:r>
            <a:r>
              <a:rPr sz="1361" spc="-18" dirty="0">
                <a:latin typeface="Arial"/>
                <a:cs typeface="Arial"/>
              </a:rPr>
              <a:t>the </a:t>
            </a:r>
            <a:r>
              <a:rPr sz="1361" spc="-23" dirty="0">
                <a:latin typeface="Arial"/>
                <a:cs typeface="Arial"/>
              </a:rPr>
              <a:t>path </a:t>
            </a:r>
            <a:r>
              <a:rPr sz="1361" spc="-5" dirty="0">
                <a:latin typeface="Arial"/>
                <a:cs typeface="Arial"/>
              </a:rPr>
              <a:t>which  </a:t>
            </a:r>
            <a:r>
              <a:rPr sz="1361" spc="-14" dirty="0">
                <a:latin typeface="Arial"/>
                <a:cs typeface="Arial"/>
              </a:rPr>
              <a:t>corresponds to </a:t>
            </a:r>
            <a:r>
              <a:rPr sz="1361" spc="-18" dirty="0">
                <a:latin typeface="Arial"/>
                <a:cs typeface="Arial"/>
              </a:rPr>
              <a:t>the </a:t>
            </a:r>
            <a:r>
              <a:rPr sz="1361" spc="-14" dirty="0">
                <a:latin typeface="Arial"/>
                <a:cs typeface="Arial"/>
              </a:rPr>
              <a:t>highest  </a:t>
            </a:r>
            <a:r>
              <a:rPr sz="1361" spc="-27" dirty="0">
                <a:latin typeface="Arial"/>
                <a:cs typeface="Arial"/>
              </a:rPr>
              <a:t>probability,</a:t>
            </a:r>
            <a:r>
              <a:rPr sz="1361" spc="50" dirty="0">
                <a:latin typeface="Arial"/>
                <a:cs typeface="Arial"/>
              </a:rPr>
              <a:t> </a:t>
            </a:r>
            <a:r>
              <a:rPr sz="1361" spc="-82" dirty="0">
                <a:latin typeface="Arial"/>
                <a:cs typeface="Arial"/>
              </a:rPr>
              <a:t>-­24.49)</a:t>
            </a:r>
            <a:endParaRPr sz="1361">
              <a:latin typeface="Arial"/>
              <a:cs typeface="Arial"/>
            </a:endParaRPr>
          </a:p>
          <a:p>
            <a:pPr>
              <a:spcBef>
                <a:spcPts val="27"/>
              </a:spcBef>
            </a:pPr>
            <a:endParaRPr sz="1361">
              <a:latin typeface="Arial"/>
              <a:cs typeface="Arial"/>
            </a:endParaRPr>
          </a:p>
          <a:p>
            <a:pPr marL="11527">
              <a:tabLst>
                <a:tab pos="836824" algn="l"/>
                <a:tab pos="1663277" algn="l"/>
              </a:tabLst>
            </a:pPr>
            <a:r>
              <a:rPr sz="1361" b="1" spc="-5" dirty="0">
                <a:latin typeface="Arial"/>
                <a:cs typeface="Arial"/>
              </a:rPr>
              <a:t>G	A	A</a:t>
            </a:r>
            <a:endParaRPr sz="1361">
              <a:latin typeface="Arial"/>
              <a:cs typeface="Arial"/>
            </a:endParaRPr>
          </a:p>
          <a:p>
            <a:pPr marR="84720" algn="r">
              <a:spcBef>
                <a:spcPts val="1184"/>
              </a:spcBef>
            </a:pPr>
            <a:r>
              <a:rPr sz="1361" spc="-86" dirty="0">
                <a:latin typeface="Arial"/>
                <a:cs typeface="Arial"/>
              </a:rPr>
              <a:t>-­25.65</a:t>
            </a:r>
            <a:endParaRPr sz="1361">
              <a:latin typeface="Arial"/>
              <a:cs typeface="Arial"/>
            </a:endParaRPr>
          </a:p>
        </p:txBody>
      </p:sp>
      <p:sp>
        <p:nvSpPr>
          <p:cNvPr id="44" name="object 44"/>
          <p:cNvSpPr txBox="1"/>
          <p:nvPr/>
        </p:nvSpPr>
        <p:spPr>
          <a:xfrm>
            <a:off x="4726757" y="5927134"/>
            <a:ext cx="1994007" cy="458556"/>
          </a:xfrm>
          <a:prstGeom prst="rect">
            <a:avLst/>
          </a:prstGeom>
        </p:spPr>
        <p:txBody>
          <a:bodyPr vert="horz" wrap="square" lIns="0" tIns="11526" rIns="0" bIns="0" rtlCol="0">
            <a:spAutoFit/>
          </a:bodyPr>
          <a:lstStyle/>
          <a:p>
            <a:pPr marL="11527">
              <a:spcBef>
                <a:spcPts val="91"/>
              </a:spcBef>
            </a:pPr>
            <a:r>
              <a:rPr sz="2904" b="1" spc="-23" dirty="0">
                <a:solidFill>
                  <a:srgbClr val="99070E"/>
                </a:solidFill>
                <a:latin typeface="Courier New"/>
                <a:cs typeface="Courier New"/>
              </a:rPr>
              <a:t>HHHLLLLLL</a:t>
            </a:r>
            <a:endParaRPr sz="2904">
              <a:latin typeface="Courier New"/>
              <a:cs typeface="Courier New"/>
            </a:endParaRPr>
          </a:p>
        </p:txBody>
      </p:sp>
      <p:sp>
        <p:nvSpPr>
          <p:cNvPr id="45" name="object 45"/>
          <p:cNvSpPr txBox="1"/>
          <p:nvPr/>
        </p:nvSpPr>
        <p:spPr>
          <a:xfrm>
            <a:off x="1925798" y="6025543"/>
            <a:ext cx="2619295" cy="276968"/>
          </a:xfrm>
          <a:prstGeom prst="rect">
            <a:avLst/>
          </a:prstGeom>
        </p:spPr>
        <p:txBody>
          <a:bodyPr vert="horz" wrap="square" lIns="0" tIns="11526" rIns="0" bIns="0" rtlCol="0">
            <a:spAutoFit/>
          </a:bodyPr>
          <a:lstStyle/>
          <a:p>
            <a:pPr marL="11527">
              <a:spcBef>
                <a:spcPts val="91"/>
              </a:spcBef>
            </a:pPr>
            <a:r>
              <a:rPr sz="1724" spc="18" dirty="0">
                <a:latin typeface="Arial"/>
                <a:cs typeface="Arial"/>
              </a:rPr>
              <a:t>The</a:t>
            </a:r>
            <a:r>
              <a:rPr sz="1724" spc="-95" dirty="0">
                <a:latin typeface="Arial"/>
                <a:cs typeface="Arial"/>
              </a:rPr>
              <a:t> </a:t>
            </a:r>
            <a:r>
              <a:rPr sz="1724" spc="23" dirty="0">
                <a:latin typeface="Arial"/>
                <a:cs typeface="Arial"/>
              </a:rPr>
              <a:t>most</a:t>
            </a:r>
            <a:r>
              <a:rPr sz="1724" spc="-150" dirty="0">
                <a:latin typeface="Arial"/>
                <a:cs typeface="Arial"/>
              </a:rPr>
              <a:t> </a:t>
            </a:r>
            <a:r>
              <a:rPr sz="1724" spc="14" dirty="0">
                <a:latin typeface="Arial"/>
                <a:cs typeface="Arial"/>
              </a:rPr>
              <a:t>probable</a:t>
            </a:r>
            <a:r>
              <a:rPr sz="1724" spc="-91" dirty="0">
                <a:latin typeface="Arial"/>
                <a:cs typeface="Arial"/>
              </a:rPr>
              <a:t> </a:t>
            </a:r>
            <a:r>
              <a:rPr sz="1724" spc="9" dirty="0">
                <a:latin typeface="Arial"/>
                <a:cs typeface="Arial"/>
              </a:rPr>
              <a:t>path</a:t>
            </a:r>
            <a:r>
              <a:rPr sz="1724" spc="-91" dirty="0">
                <a:latin typeface="Arial"/>
                <a:cs typeface="Arial"/>
              </a:rPr>
              <a:t> </a:t>
            </a:r>
            <a:r>
              <a:rPr sz="1724" spc="5" dirty="0">
                <a:latin typeface="Arial"/>
                <a:cs typeface="Arial"/>
              </a:rPr>
              <a:t>is:</a:t>
            </a:r>
            <a:endParaRPr sz="1724">
              <a:latin typeface="Arial"/>
              <a:cs typeface="Arial"/>
            </a:endParaRPr>
          </a:p>
        </p:txBody>
      </p:sp>
      <p:sp>
        <p:nvSpPr>
          <p:cNvPr id="46" name="object 46"/>
          <p:cNvSpPr txBox="1"/>
          <p:nvPr/>
        </p:nvSpPr>
        <p:spPr>
          <a:xfrm>
            <a:off x="7238634" y="6011824"/>
            <a:ext cx="2869987" cy="493763"/>
          </a:xfrm>
          <a:prstGeom prst="rect">
            <a:avLst/>
          </a:prstGeom>
        </p:spPr>
        <p:txBody>
          <a:bodyPr vert="horz" wrap="square" lIns="0" tIns="4610" rIns="0" bIns="0" rtlCol="0">
            <a:spAutoFit/>
          </a:bodyPr>
          <a:lstStyle/>
          <a:p>
            <a:pPr marL="34580" marR="27664">
              <a:lnSpc>
                <a:spcPct val="103000"/>
              </a:lnSpc>
              <a:spcBef>
                <a:spcPts val="36"/>
              </a:spcBef>
            </a:pPr>
            <a:r>
              <a:rPr sz="1543" spc="14" dirty="0">
                <a:latin typeface="Arial"/>
                <a:cs typeface="Arial"/>
              </a:rPr>
              <a:t>Its </a:t>
            </a:r>
            <a:r>
              <a:rPr sz="1543" spc="-14" dirty="0">
                <a:latin typeface="Arial"/>
                <a:cs typeface="Arial"/>
              </a:rPr>
              <a:t>probability </a:t>
            </a:r>
            <a:r>
              <a:rPr sz="1543" spc="5" dirty="0">
                <a:latin typeface="Arial"/>
                <a:cs typeface="Arial"/>
              </a:rPr>
              <a:t>is </a:t>
            </a:r>
            <a:r>
              <a:rPr sz="1543" spc="-50" dirty="0">
                <a:latin typeface="Arial"/>
                <a:cs typeface="Arial"/>
              </a:rPr>
              <a:t>2</a:t>
            </a:r>
            <a:r>
              <a:rPr sz="1498" spc="-74" baseline="25252" dirty="0">
                <a:latin typeface="Arial"/>
                <a:cs typeface="Arial"/>
              </a:rPr>
              <a:t>-­24.49 </a:t>
            </a:r>
            <a:r>
              <a:rPr sz="1543" spc="-5" dirty="0">
                <a:latin typeface="Arial"/>
                <a:cs typeface="Arial"/>
              </a:rPr>
              <a:t>= </a:t>
            </a:r>
            <a:r>
              <a:rPr sz="1543" spc="-82" dirty="0">
                <a:latin typeface="Arial"/>
                <a:cs typeface="Arial"/>
              </a:rPr>
              <a:t>4.25E-­8  </a:t>
            </a:r>
            <a:r>
              <a:rPr sz="1543" spc="-23" dirty="0">
                <a:latin typeface="Arial"/>
                <a:cs typeface="Arial"/>
              </a:rPr>
              <a:t>(remember </a:t>
            </a:r>
            <a:r>
              <a:rPr sz="1543" spc="-18" dirty="0">
                <a:latin typeface="Arial"/>
                <a:cs typeface="Arial"/>
              </a:rPr>
              <a:t>that we </a:t>
            </a:r>
            <a:r>
              <a:rPr sz="1543" spc="-14" dirty="0">
                <a:latin typeface="Arial"/>
                <a:cs typeface="Arial"/>
              </a:rPr>
              <a:t>used</a:t>
            </a:r>
            <a:r>
              <a:rPr sz="1543" spc="208" dirty="0">
                <a:latin typeface="Arial"/>
                <a:cs typeface="Arial"/>
              </a:rPr>
              <a:t> </a:t>
            </a:r>
            <a:r>
              <a:rPr sz="1543" spc="-9" dirty="0">
                <a:latin typeface="Arial"/>
                <a:cs typeface="Arial"/>
              </a:rPr>
              <a:t>log</a:t>
            </a:r>
            <a:r>
              <a:rPr sz="1498" spc="-14" baseline="-15151" dirty="0">
                <a:latin typeface="Arial"/>
                <a:cs typeface="Arial"/>
              </a:rPr>
              <a:t>2</a:t>
            </a:r>
            <a:r>
              <a:rPr sz="1543" spc="-9" dirty="0">
                <a:latin typeface="Arial"/>
                <a:cs typeface="Arial"/>
              </a:rPr>
              <a:t>(p))</a:t>
            </a:r>
            <a:endParaRPr sz="1543">
              <a:latin typeface="Arial"/>
              <a:cs typeface="Arial"/>
            </a:endParaRPr>
          </a:p>
        </p:txBody>
      </p:sp>
      <p:sp>
        <p:nvSpPr>
          <p:cNvPr id="47" name="object 47"/>
          <p:cNvSpPr txBox="1"/>
          <p:nvPr/>
        </p:nvSpPr>
        <p:spPr>
          <a:xfrm>
            <a:off x="8285008" y="2427062"/>
            <a:ext cx="564776" cy="249076"/>
          </a:xfrm>
          <a:prstGeom prst="rect">
            <a:avLst/>
          </a:prstGeom>
        </p:spPr>
        <p:txBody>
          <a:bodyPr vert="horz" wrap="square" lIns="0" tIns="11526" rIns="0" bIns="0" rtlCol="0">
            <a:spAutoFit/>
          </a:bodyPr>
          <a:lstStyle/>
          <a:p>
            <a:pPr marL="11527">
              <a:spcBef>
                <a:spcPts val="91"/>
              </a:spcBef>
            </a:pPr>
            <a:r>
              <a:rPr sz="1543" spc="-95" dirty="0">
                <a:latin typeface="Arial"/>
                <a:cs typeface="Arial"/>
              </a:rPr>
              <a:t>-­0.737</a:t>
            </a:r>
            <a:endParaRPr sz="1543">
              <a:latin typeface="Arial"/>
              <a:cs typeface="Arial"/>
            </a:endParaRPr>
          </a:p>
        </p:txBody>
      </p:sp>
      <p:grpSp>
        <p:nvGrpSpPr>
          <p:cNvPr id="48" name="object 48"/>
          <p:cNvGrpSpPr/>
          <p:nvPr/>
        </p:nvGrpSpPr>
        <p:grpSpPr>
          <a:xfrm>
            <a:off x="1703421" y="138313"/>
            <a:ext cx="8771324" cy="6581375"/>
            <a:chOff x="506729" y="152400"/>
            <a:chExt cx="9664700" cy="7251700"/>
          </a:xfrm>
        </p:grpSpPr>
        <p:sp>
          <p:nvSpPr>
            <p:cNvPr id="49" name="object 49"/>
            <p:cNvSpPr/>
            <p:nvPr/>
          </p:nvSpPr>
          <p:spPr>
            <a:xfrm>
              <a:off x="2428329" y="5585815"/>
              <a:ext cx="2993390" cy="447040"/>
            </a:xfrm>
            <a:custGeom>
              <a:avLst/>
              <a:gdLst/>
              <a:ahLst/>
              <a:cxnLst/>
              <a:rect l="l" t="t" r="r" b="b"/>
              <a:pathLst>
                <a:path w="2993390" h="447039">
                  <a:moveTo>
                    <a:pt x="339001" y="446684"/>
                  </a:moveTo>
                  <a:lnTo>
                    <a:pt x="308838" y="361810"/>
                  </a:lnTo>
                  <a:lnTo>
                    <a:pt x="289725" y="381698"/>
                  </a:lnTo>
                  <a:lnTo>
                    <a:pt x="17602" y="120027"/>
                  </a:lnTo>
                  <a:lnTo>
                    <a:pt x="0" y="138353"/>
                  </a:lnTo>
                  <a:lnTo>
                    <a:pt x="272122" y="400011"/>
                  </a:lnTo>
                  <a:lnTo>
                    <a:pt x="253022" y="419900"/>
                  </a:lnTo>
                  <a:lnTo>
                    <a:pt x="339001" y="446684"/>
                  </a:lnTo>
                  <a:close/>
                </a:path>
                <a:path w="2993390" h="447039">
                  <a:moveTo>
                    <a:pt x="1139101" y="446684"/>
                  </a:moveTo>
                  <a:lnTo>
                    <a:pt x="1122400" y="358165"/>
                  </a:lnTo>
                  <a:lnTo>
                    <a:pt x="1100455" y="374865"/>
                  </a:lnTo>
                  <a:lnTo>
                    <a:pt x="907910" y="121500"/>
                  </a:lnTo>
                  <a:lnTo>
                    <a:pt x="887679" y="136880"/>
                  </a:lnTo>
                  <a:lnTo>
                    <a:pt x="1080236" y="390245"/>
                  </a:lnTo>
                  <a:lnTo>
                    <a:pt x="1058291" y="406933"/>
                  </a:lnTo>
                  <a:lnTo>
                    <a:pt x="1139101" y="446684"/>
                  </a:lnTo>
                  <a:close/>
                </a:path>
                <a:path w="2993390" h="447039">
                  <a:moveTo>
                    <a:pt x="2104301" y="40297"/>
                  </a:moveTo>
                  <a:lnTo>
                    <a:pt x="2023757" y="0"/>
                  </a:lnTo>
                  <a:lnTo>
                    <a:pt x="2023757" y="27584"/>
                  </a:lnTo>
                  <a:lnTo>
                    <a:pt x="1786801" y="27584"/>
                  </a:lnTo>
                  <a:lnTo>
                    <a:pt x="1786801" y="52997"/>
                  </a:lnTo>
                  <a:lnTo>
                    <a:pt x="2023757" y="52997"/>
                  </a:lnTo>
                  <a:lnTo>
                    <a:pt x="2023757" y="80581"/>
                  </a:lnTo>
                  <a:lnTo>
                    <a:pt x="2104301" y="40297"/>
                  </a:lnTo>
                  <a:close/>
                </a:path>
                <a:path w="2993390" h="447039">
                  <a:moveTo>
                    <a:pt x="2993301" y="129184"/>
                  </a:moveTo>
                  <a:lnTo>
                    <a:pt x="2904934" y="146558"/>
                  </a:lnTo>
                  <a:lnTo>
                    <a:pt x="2921787" y="168389"/>
                  </a:lnTo>
                  <a:lnTo>
                    <a:pt x="2706128" y="335038"/>
                  </a:lnTo>
                  <a:lnTo>
                    <a:pt x="2721660" y="355142"/>
                  </a:lnTo>
                  <a:lnTo>
                    <a:pt x="2937319" y="188493"/>
                  </a:lnTo>
                  <a:lnTo>
                    <a:pt x="2954172" y="210324"/>
                  </a:lnTo>
                  <a:lnTo>
                    <a:pt x="2993301" y="129184"/>
                  </a:lnTo>
                  <a:close/>
                </a:path>
              </a:pathLst>
            </a:custGeom>
            <a:solidFill>
              <a:srgbClr val="000000"/>
            </a:solidFill>
          </p:spPr>
          <p:txBody>
            <a:bodyPr wrap="square" lIns="0" tIns="0" rIns="0" bIns="0" rtlCol="0"/>
            <a:lstStyle/>
            <a:p>
              <a:endParaRPr sz="1634"/>
            </a:p>
          </p:txBody>
        </p:sp>
        <p:sp>
          <p:nvSpPr>
            <p:cNvPr id="50" name="object 50"/>
            <p:cNvSpPr/>
            <p:nvPr/>
          </p:nvSpPr>
          <p:spPr>
            <a:xfrm>
              <a:off x="513079" y="158750"/>
              <a:ext cx="9652000" cy="7239000"/>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grpSp>
    </p:spTree>
    <p:extLst>
      <p:ext uri="{BB962C8B-B14F-4D97-AF65-F5344CB8AC3E}">
        <p14:creationId xmlns:p14="http://schemas.microsoft.com/office/powerpoint/2010/main" val="35306699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11627"/>
            <a:ext cx="7629669" cy="688747"/>
          </a:xfrm>
          <a:prstGeom prst="rect">
            <a:avLst/>
          </a:prstGeom>
        </p:spPr>
        <p:txBody>
          <a:bodyPr vert="horz" wrap="square" lIns="0" tIns="11526" rIns="0" bIns="0" rtlCol="0" anchor="ctr">
            <a:spAutoFit/>
          </a:bodyPr>
          <a:lstStyle/>
          <a:p>
            <a:pPr marL="11527">
              <a:lnSpc>
                <a:spcPct val="100000"/>
              </a:lnSpc>
              <a:spcBef>
                <a:spcPts val="91"/>
              </a:spcBef>
            </a:pPr>
            <a:r>
              <a:rPr dirty="0"/>
              <a:t>HMM : </a:t>
            </a:r>
            <a:r>
              <a:rPr spc="-9" dirty="0"/>
              <a:t>Forward </a:t>
            </a:r>
            <a:r>
              <a:rPr spc="-14"/>
              <a:t>algorithm </a:t>
            </a:r>
            <a:r>
              <a:rPr spc="-517" smtClean="0"/>
              <a:t>-­</a:t>
            </a:r>
            <a:endParaRPr spc="-5" dirty="0"/>
          </a:p>
        </p:txBody>
      </p:sp>
      <p:sp>
        <p:nvSpPr>
          <p:cNvPr id="3" name="object 3"/>
          <p:cNvSpPr/>
          <p:nvPr/>
        </p:nvSpPr>
        <p:spPr>
          <a:xfrm>
            <a:off x="5138185" y="2372384"/>
            <a:ext cx="945136" cy="292185"/>
          </a:xfrm>
          <a:custGeom>
            <a:avLst/>
            <a:gdLst/>
            <a:ahLst/>
            <a:cxnLst/>
            <a:rect l="l" t="t" r="r" b="b"/>
            <a:pathLst>
              <a:path w="1041400" h="321944">
                <a:moveTo>
                  <a:pt x="965200" y="268884"/>
                </a:moveTo>
                <a:lnTo>
                  <a:pt x="80530" y="268884"/>
                </a:lnTo>
                <a:lnTo>
                  <a:pt x="80530" y="241300"/>
                </a:lnTo>
                <a:lnTo>
                  <a:pt x="0" y="281584"/>
                </a:lnTo>
                <a:lnTo>
                  <a:pt x="80530" y="321881"/>
                </a:lnTo>
                <a:lnTo>
                  <a:pt x="80530" y="294297"/>
                </a:lnTo>
                <a:lnTo>
                  <a:pt x="965200" y="294297"/>
                </a:lnTo>
                <a:lnTo>
                  <a:pt x="965200" y="268884"/>
                </a:lnTo>
                <a:close/>
              </a:path>
              <a:path w="1041400" h="321944">
                <a:moveTo>
                  <a:pt x="1041400" y="40297"/>
                </a:moveTo>
                <a:lnTo>
                  <a:pt x="960856" y="0"/>
                </a:lnTo>
                <a:lnTo>
                  <a:pt x="960856" y="27584"/>
                </a:lnTo>
                <a:lnTo>
                  <a:pt x="0" y="27584"/>
                </a:lnTo>
                <a:lnTo>
                  <a:pt x="0" y="52997"/>
                </a:lnTo>
                <a:lnTo>
                  <a:pt x="960856" y="52997"/>
                </a:lnTo>
                <a:lnTo>
                  <a:pt x="960856" y="80581"/>
                </a:lnTo>
                <a:lnTo>
                  <a:pt x="1041400" y="40297"/>
                </a:lnTo>
                <a:close/>
              </a:path>
            </a:pathLst>
          </a:custGeom>
          <a:solidFill>
            <a:srgbClr val="000000"/>
          </a:solidFill>
        </p:spPr>
        <p:txBody>
          <a:bodyPr wrap="square" lIns="0" tIns="0" rIns="0" bIns="0" rtlCol="0"/>
          <a:lstStyle/>
          <a:p>
            <a:endParaRPr sz="1634"/>
          </a:p>
        </p:txBody>
      </p:sp>
      <p:sp>
        <p:nvSpPr>
          <p:cNvPr id="4" name="object 4"/>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5" name="object 5"/>
          <p:cNvSpPr/>
          <p:nvPr/>
        </p:nvSpPr>
        <p:spPr>
          <a:xfrm>
            <a:off x="3074999" y="1660292"/>
            <a:ext cx="5141195" cy="1267866"/>
          </a:xfrm>
          <a:custGeom>
            <a:avLst/>
            <a:gdLst/>
            <a:ahLst/>
            <a:cxnLst/>
            <a:rect l="l" t="t" r="r" b="b"/>
            <a:pathLst>
              <a:path w="5664834" h="1397000">
                <a:moveTo>
                  <a:pt x="697217" y="941717"/>
                </a:moveTo>
                <a:lnTo>
                  <a:pt x="673658" y="894422"/>
                </a:lnTo>
                <a:lnTo>
                  <a:pt x="643178" y="851865"/>
                </a:lnTo>
                <a:lnTo>
                  <a:pt x="606577" y="814527"/>
                </a:lnTo>
                <a:lnTo>
                  <a:pt x="564654" y="782904"/>
                </a:lnTo>
                <a:lnTo>
                  <a:pt x="518172" y="757478"/>
                </a:lnTo>
                <a:lnTo>
                  <a:pt x="467918" y="738746"/>
                </a:lnTo>
                <a:lnTo>
                  <a:pt x="414655" y="727189"/>
                </a:lnTo>
                <a:lnTo>
                  <a:pt x="361010" y="723315"/>
                </a:lnTo>
                <a:lnTo>
                  <a:pt x="358902" y="723341"/>
                </a:lnTo>
                <a:lnTo>
                  <a:pt x="287324" y="730148"/>
                </a:lnTo>
                <a:lnTo>
                  <a:pt x="219849" y="749757"/>
                </a:lnTo>
                <a:lnTo>
                  <a:pt x="158762" y="780757"/>
                </a:lnTo>
                <a:lnTo>
                  <a:pt x="105486" y="821829"/>
                </a:lnTo>
                <a:lnTo>
                  <a:pt x="61493" y="871664"/>
                </a:lnTo>
                <a:lnTo>
                  <a:pt x="28244" y="928954"/>
                </a:lnTo>
                <a:lnTo>
                  <a:pt x="7251" y="992314"/>
                </a:lnTo>
                <a:lnTo>
                  <a:pt x="0" y="1060310"/>
                </a:lnTo>
                <a:lnTo>
                  <a:pt x="7442" y="1128280"/>
                </a:lnTo>
                <a:lnTo>
                  <a:pt x="28600" y="1191552"/>
                </a:lnTo>
                <a:lnTo>
                  <a:pt x="61988" y="1248714"/>
                </a:lnTo>
                <a:lnTo>
                  <a:pt x="106083" y="1298435"/>
                </a:lnTo>
                <a:lnTo>
                  <a:pt x="159435" y="1339380"/>
                </a:lnTo>
                <a:lnTo>
                  <a:pt x="220586" y="1370241"/>
                </a:lnTo>
                <a:lnTo>
                  <a:pt x="288099" y="1389697"/>
                </a:lnTo>
                <a:lnTo>
                  <a:pt x="360972" y="1396377"/>
                </a:lnTo>
                <a:lnTo>
                  <a:pt x="412826" y="1392758"/>
                </a:lnTo>
                <a:lnTo>
                  <a:pt x="464439" y="1381950"/>
                </a:lnTo>
                <a:lnTo>
                  <a:pt x="513321" y="1364386"/>
                </a:lnTo>
                <a:lnTo>
                  <a:pt x="558774" y="1340510"/>
                </a:lnTo>
                <a:lnTo>
                  <a:pt x="601472" y="1309560"/>
                </a:lnTo>
                <a:lnTo>
                  <a:pt x="637616" y="1274330"/>
                </a:lnTo>
                <a:lnTo>
                  <a:pt x="648335" y="1259014"/>
                </a:lnTo>
                <a:lnTo>
                  <a:pt x="672312" y="1273987"/>
                </a:lnTo>
                <a:lnTo>
                  <a:pt x="680796" y="1184300"/>
                </a:lnTo>
                <a:lnTo>
                  <a:pt x="603986" y="1231315"/>
                </a:lnTo>
                <a:lnTo>
                  <a:pt x="626770" y="1245539"/>
                </a:lnTo>
                <a:lnTo>
                  <a:pt x="617969" y="1258112"/>
                </a:lnTo>
                <a:lnTo>
                  <a:pt x="584428" y="1290713"/>
                </a:lnTo>
                <a:lnTo>
                  <a:pt x="546912" y="1318044"/>
                </a:lnTo>
                <a:lnTo>
                  <a:pt x="504685" y="1340497"/>
                </a:lnTo>
                <a:lnTo>
                  <a:pt x="459168" y="1357096"/>
                </a:lnTo>
                <a:lnTo>
                  <a:pt x="411060" y="1367409"/>
                </a:lnTo>
                <a:lnTo>
                  <a:pt x="360248" y="1370965"/>
                </a:lnTo>
                <a:lnTo>
                  <a:pt x="292468" y="1364589"/>
                </a:lnTo>
                <a:lnTo>
                  <a:pt x="229552" y="1346377"/>
                </a:lnTo>
                <a:lnTo>
                  <a:pt x="172669" y="1317599"/>
                </a:lnTo>
                <a:lnTo>
                  <a:pt x="123164" y="1279525"/>
                </a:lnTo>
                <a:lnTo>
                  <a:pt x="82384" y="1233436"/>
                </a:lnTo>
                <a:lnTo>
                  <a:pt x="51650" y="1180655"/>
                </a:lnTo>
                <a:lnTo>
                  <a:pt x="32258" y="1122400"/>
                </a:lnTo>
                <a:lnTo>
                  <a:pt x="25488" y="1059853"/>
                </a:lnTo>
                <a:lnTo>
                  <a:pt x="32258" y="997305"/>
                </a:lnTo>
                <a:lnTo>
                  <a:pt x="51650" y="939063"/>
                </a:lnTo>
                <a:lnTo>
                  <a:pt x="82384" y="886269"/>
                </a:lnTo>
                <a:lnTo>
                  <a:pt x="123164" y="840193"/>
                </a:lnTo>
                <a:lnTo>
                  <a:pt x="172669" y="802106"/>
                </a:lnTo>
                <a:lnTo>
                  <a:pt x="229552" y="773328"/>
                </a:lnTo>
                <a:lnTo>
                  <a:pt x="292468" y="755116"/>
                </a:lnTo>
                <a:lnTo>
                  <a:pt x="360235" y="748741"/>
                </a:lnTo>
                <a:lnTo>
                  <a:pt x="411911" y="752475"/>
                </a:lnTo>
                <a:lnTo>
                  <a:pt x="461594" y="763371"/>
                </a:lnTo>
                <a:lnTo>
                  <a:pt x="508393" y="780948"/>
                </a:lnTo>
                <a:lnTo>
                  <a:pt x="551599" y="804722"/>
                </a:lnTo>
                <a:lnTo>
                  <a:pt x="590473" y="834199"/>
                </a:lnTo>
                <a:lnTo>
                  <a:pt x="624306" y="868895"/>
                </a:lnTo>
                <a:lnTo>
                  <a:pt x="652373" y="908342"/>
                </a:lnTo>
                <a:lnTo>
                  <a:pt x="674446" y="952982"/>
                </a:lnTo>
                <a:lnTo>
                  <a:pt x="697217" y="941717"/>
                </a:lnTo>
                <a:close/>
              </a:path>
              <a:path w="5664834" h="1397000">
                <a:moveTo>
                  <a:pt x="2594660" y="24218"/>
                </a:moveTo>
                <a:lnTo>
                  <a:pt x="2586977" y="0"/>
                </a:lnTo>
                <a:lnTo>
                  <a:pt x="1622361" y="305854"/>
                </a:lnTo>
                <a:lnTo>
                  <a:pt x="1614030" y="279565"/>
                </a:lnTo>
                <a:lnTo>
                  <a:pt x="1549425" y="342303"/>
                </a:lnTo>
                <a:lnTo>
                  <a:pt x="1638363" y="356374"/>
                </a:lnTo>
                <a:lnTo>
                  <a:pt x="1630032" y="330073"/>
                </a:lnTo>
                <a:lnTo>
                  <a:pt x="2594660" y="24218"/>
                </a:lnTo>
                <a:close/>
              </a:path>
              <a:path w="5664834" h="1397000">
                <a:moveTo>
                  <a:pt x="4051325" y="342303"/>
                </a:moveTo>
                <a:lnTo>
                  <a:pt x="3987889" y="278371"/>
                </a:lnTo>
                <a:lnTo>
                  <a:pt x="3979075" y="304507"/>
                </a:lnTo>
                <a:lnTo>
                  <a:pt x="3077476" y="76"/>
                </a:lnTo>
                <a:lnTo>
                  <a:pt x="3069361" y="24142"/>
                </a:lnTo>
                <a:lnTo>
                  <a:pt x="3970947" y="328574"/>
                </a:lnTo>
                <a:lnTo>
                  <a:pt x="3962133" y="354711"/>
                </a:lnTo>
                <a:lnTo>
                  <a:pt x="4051325" y="342303"/>
                </a:lnTo>
                <a:close/>
              </a:path>
              <a:path w="5664834" h="1397000">
                <a:moveTo>
                  <a:pt x="5664238" y="1060272"/>
                </a:moveTo>
                <a:lnTo>
                  <a:pt x="5657685" y="992530"/>
                </a:lnTo>
                <a:lnTo>
                  <a:pt x="5638724" y="929347"/>
                </a:lnTo>
                <a:lnTo>
                  <a:pt x="5608650" y="872147"/>
                </a:lnTo>
                <a:lnTo>
                  <a:pt x="5568772" y="822274"/>
                </a:lnTo>
                <a:lnTo>
                  <a:pt x="5520398" y="781088"/>
                </a:lnTo>
                <a:lnTo>
                  <a:pt x="5464822" y="749947"/>
                </a:lnTo>
                <a:lnTo>
                  <a:pt x="5403354" y="730211"/>
                </a:lnTo>
                <a:lnTo>
                  <a:pt x="5338229" y="723353"/>
                </a:lnTo>
                <a:lnTo>
                  <a:pt x="5335905" y="723328"/>
                </a:lnTo>
                <a:lnTo>
                  <a:pt x="5287327" y="727202"/>
                </a:lnTo>
                <a:lnTo>
                  <a:pt x="5238737" y="738809"/>
                </a:lnTo>
                <a:lnTo>
                  <a:pt x="5192928" y="757631"/>
                </a:lnTo>
                <a:lnTo>
                  <a:pt x="5150599" y="783170"/>
                </a:lnTo>
                <a:lnTo>
                  <a:pt x="5112486" y="814908"/>
                </a:lnTo>
                <a:lnTo>
                  <a:pt x="5079250" y="852322"/>
                </a:lnTo>
                <a:lnTo>
                  <a:pt x="5051628" y="894905"/>
                </a:lnTo>
                <a:lnTo>
                  <a:pt x="5030317" y="942149"/>
                </a:lnTo>
                <a:lnTo>
                  <a:pt x="5053495" y="952550"/>
                </a:lnTo>
                <a:lnTo>
                  <a:pt x="5073497" y="907872"/>
                </a:lnTo>
                <a:lnTo>
                  <a:pt x="5098923" y="868426"/>
                </a:lnTo>
                <a:lnTo>
                  <a:pt x="5129517" y="833780"/>
                </a:lnTo>
                <a:lnTo>
                  <a:pt x="5164607" y="804392"/>
                </a:lnTo>
                <a:lnTo>
                  <a:pt x="5203545" y="780732"/>
                </a:lnTo>
                <a:lnTo>
                  <a:pt x="5245671" y="763270"/>
                </a:lnTo>
                <a:lnTo>
                  <a:pt x="5290337" y="752449"/>
                </a:lnTo>
                <a:lnTo>
                  <a:pt x="5336768" y="748753"/>
                </a:lnTo>
                <a:lnTo>
                  <a:pt x="5397703" y="755078"/>
                </a:lnTo>
                <a:lnTo>
                  <a:pt x="5454294" y="773163"/>
                </a:lnTo>
                <a:lnTo>
                  <a:pt x="5505539" y="801801"/>
                </a:lnTo>
                <a:lnTo>
                  <a:pt x="5550230" y="839749"/>
                </a:lnTo>
                <a:lnTo>
                  <a:pt x="5587123" y="885786"/>
                </a:lnTo>
                <a:lnTo>
                  <a:pt x="5614987" y="938644"/>
                </a:lnTo>
                <a:lnTo>
                  <a:pt x="5632615" y="997064"/>
                </a:lnTo>
                <a:lnTo>
                  <a:pt x="5638762" y="1059853"/>
                </a:lnTo>
                <a:lnTo>
                  <a:pt x="5632615" y="1122641"/>
                </a:lnTo>
                <a:lnTo>
                  <a:pt x="5614987" y="1181074"/>
                </a:lnTo>
                <a:lnTo>
                  <a:pt x="5587123" y="1233919"/>
                </a:lnTo>
                <a:lnTo>
                  <a:pt x="5550230" y="1279956"/>
                </a:lnTo>
                <a:lnTo>
                  <a:pt x="5505539" y="1317904"/>
                </a:lnTo>
                <a:lnTo>
                  <a:pt x="5454294" y="1346542"/>
                </a:lnTo>
                <a:lnTo>
                  <a:pt x="5397703" y="1364627"/>
                </a:lnTo>
                <a:lnTo>
                  <a:pt x="5336743" y="1370952"/>
                </a:lnTo>
                <a:lnTo>
                  <a:pt x="5291912" y="1367497"/>
                </a:lnTo>
                <a:lnTo>
                  <a:pt x="5248618" y="1357363"/>
                </a:lnTo>
                <a:lnTo>
                  <a:pt x="5207647" y="1340993"/>
                </a:lnTo>
                <a:lnTo>
                  <a:pt x="5169560" y="1318768"/>
                </a:lnTo>
                <a:lnTo>
                  <a:pt x="5134978" y="1291107"/>
                </a:lnTo>
                <a:lnTo>
                  <a:pt x="5104689" y="1258608"/>
                </a:lnTo>
                <a:lnTo>
                  <a:pt x="5097856" y="1247762"/>
                </a:lnTo>
                <a:lnTo>
                  <a:pt x="5121275" y="1234440"/>
                </a:lnTo>
                <a:lnTo>
                  <a:pt x="5046459" y="1184300"/>
                </a:lnTo>
                <a:lnTo>
                  <a:pt x="5051260" y="1274254"/>
                </a:lnTo>
                <a:lnTo>
                  <a:pt x="5075745" y="1260335"/>
                </a:lnTo>
                <a:lnTo>
                  <a:pt x="5084254" y="1273848"/>
                </a:lnTo>
                <a:lnTo>
                  <a:pt x="5117033" y="1309116"/>
                </a:lnTo>
                <a:lnTo>
                  <a:pt x="5154422" y="1339202"/>
                </a:lnTo>
                <a:lnTo>
                  <a:pt x="5195659" y="1363421"/>
                </a:lnTo>
                <a:lnTo>
                  <a:pt x="5240096" y="1381328"/>
                </a:lnTo>
                <a:lnTo>
                  <a:pt x="5287073" y="1392466"/>
                </a:lnTo>
                <a:lnTo>
                  <a:pt x="5336705" y="1396441"/>
                </a:lnTo>
                <a:lnTo>
                  <a:pt x="5402491" y="1389672"/>
                </a:lnTo>
                <a:lnTo>
                  <a:pt x="5464048" y="1370101"/>
                </a:lnTo>
                <a:lnTo>
                  <a:pt x="5519725" y="1339088"/>
                </a:lnTo>
                <a:lnTo>
                  <a:pt x="5568213" y="1298016"/>
                </a:lnTo>
                <a:lnTo>
                  <a:pt x="5608205" y="1248244"/>
                </a:lnTo>
                <a:lnTo>
                  <a:pt x="5638406" y="1191120"/>
                </a:lnTo>
                <a:lnTo>
                  <a:pt x="5657532" y="1128001"/>
                </a:lnTo>
                <a:lnTo>
                  <a:pt x="5664238" y="1060272"/>
                </a:lnTo>
                <a:close/>
              </a:path>
            </a:pathLst>
          </a:custGeom>
          <a:solidFill>
            <a:srgbClr val="000000"/>
          </a:solidFill>
        </p:spPr>
        <p:txBody>
          <a:bodyPr wrap="square" lIns="0" tIns="0" rIns="0" bIns="0" rtlCol="0"/>
          <a:lstStyle/>
          <a:p>
            <a:endParaRPr sz="1634"/>
          </a:p>
        </p:txBody>
      </p:sp>
      <p:graphicFrame>
        <p:nvGraphicFramePr>
          <p:cNvPr id="6" name="object 6"/>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457008">
                  <a:extLst>
                    <a:ext uri="{9D8B030D-6E8A-4147-A177-3AD203B41FA5}">
                      <a16:colId xmlns:a16="http://schemas.microsoft.com/office/drawing/2014/main" val="20000"/>
                    </a:ext>
                  </a:extLst>
                </a:gridCol>
                <a:gridCol w="70769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7" name="object 7"/>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452397">
                  <a:extLst>
                    <a:ext uri="{9D8B030D-6E8A-4147-A177-3AD203B41FA5}">
                      <a16:colId xmlns:a16="http://schemas.microsoft.com/office/drawing/2014/main" val="20000"/>
                    </a:ext>
                  </a:extLst>
                </a:gridCol>
                <a:gridCol w="711734">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8" name="object 8"/>
          <p:cNvSpPr txBox="1"/>
          <p:nvPr/>
        </p:nvSpPr>
        <p:spPr>
          <a:xfrm>
            <a:off x="4703385"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9" name="object 9"/>
          <p:cNvSpPr txBox="1"/>
          <p:nvPr/>
        </p:nvSpPr>
        <p:spPr>
          <a:xfrm>
            <a:off x="6311461"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0" name="object 10"/>
          <p:cNvSpPr txBox="1"/>
          <p:nvPr/>
        </p:nvSpPr>
        <p:spPr>
          <a:xfrm>
            <a:off x="5507422" y="210394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1" name="object 11"/>
          <p:cNvSpPr txBox="1"/>
          <p:nvPr/>
        </p:nvSpPr>
        <p:spPr>
          <a:xfrm>
            <a:off x="2729836"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2" name="object 12"/>
          <p:cNvSpPr txBox="1"/>
          <p:nvPr/>
        </p:nvSpPr>
        <p:spPr>
          <a:xfrm>
            <a:off x="8285008"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6</a:t>
            </a:r>
            <a:endParaRPr sz="1543">
              <a:latin typeface="Arial"/>
              <a:cs typeface="Arial"/>
            </a:endParaRPr>
          </a:p>
        </p:txBody>
      </p:sp>
      <p:sp>
        <p:nvSpPr>
          <p:cNvPr id="13" name="object 13"/>
          <p:cNvSpPr txBox="1"/>
          <p:nvPr/>
        </p:nvSpPr>
        <p:spPr>
          <a:xfrm>
            <a:off x="2037408" y="2719695"/>
            <a:ext cx="7903413" cy="3600506"/>
          </a:xfrm>
          <a:prstGeom prst="rect">
            <a:avLst/>
          </a:prstGeom>
        </p:spPr>
        <p:txBody>
          <a:bodyPr vert="horz" wrap="square" lIns="0" tIns="11526" rIns="0" bIns="0" rtlCol="0">
            <a:spAutoFit/>
          </a:bodyPr>
          <a:lstStyle/>
          <a:p>
            <a:pPr marR="662775" algn="ctr">
              <a:spcBef>
                <a:spcPts val="91"/>
              </a:spcBef>
            </a:pPr>
            <a:r>
              <a:rPr sz="1543" spc="-9" dirty="0">
                <a:latin typeface="Arial"/>
                <a:cs typeface="Arial"/>
              </a:rPr>
              <a:t>0.4</a:t>
            </a:r>
            <a:endParaRPr sz="1543">
              <a:latin typeface="Arial"/>
              <a:cs typeface="Arial"/>
            </a:endParaRPr>
          </a:p>
          <a:p>
            <a:pPr>
              <a:lnSpc>
                <a:spcPct val="100000"/>
              </a:lnSpc>
            </a:pPr>
            <a:endParaRPr sz="1724">
              <a:latin typeface="Arial"/>
              <a:cs typeface="Arial"/>
            </a:endParaRPr>
          </a:p>
          <a:p>
            <a:pPr>
              <a:lnSpc>
                <a:spcPct val="100000"/>
              </a:lnSpc>
            </a:pPr>
            <a:endParaRPr sz="1724">
              <a:latin typeface="Arial"/>
              <a:cs typeface="Arial"/>
            </a:endParaRPr>
          </a:p>
          <a:p>
            <a:pPr marL="338303">
              <a:spcBef>
                <a:spcPts val="1125"/>
              </a:spcBef>
            </a:pPr>
            <a:r>
              <a:rPr sz="2269" spc="9" dirty="0">
                <a:latin typeface="Arial"/>
                <a:cs typeface="Arial"/>
              </a:rPr>
              <a:t>Consider </a:t>
            </a:r>
            <a:r>
              <a:rPr sz="2269" dirty="0">
                <a:latin typeface="Arial"/>
                <a:cs typeface="Arial"/>
              </a:rPr>
              <a:t>now the </a:t>
            </a:r>
            <a:r>
              <a:rPr sz="2269" spc="14" dirty="0">
                <a:latin typeface="Arial"/>
                <a:cs typeface="Arial"/>
              </a:rPr>
              <a:t>sequence S=</a:t>
            </a:r>
            <a:r>
              <a:rPr sz="2269" spc="227" dirty="0">
                <a:latin typeface="Arial"/>
                <a:cs typeface="Arial"/>
              </a:rPr>
              <a:t> </a:t>
            </a:r>
            <a:r>
              <a:rPr sz="4356" b="1" spc="-34" baseline="2604" dirty="0">
                <a:solidFill>
                  <a:srgbClr val="333399"/>
                </a:solidFill>
                <a:latin typeface="Courier New"/>
                <a:cs typeface="Courier New"/>
              </a:rPr>
              <a:t>GGCA</a:t>
            </a:r>
            <a:endParaRPr sz="4356" baseline="2604">
              <a:latin typeface="Courier New"/>
              <a:cs typeface="Courier New"/>
            </a:endParaRPr>
          </a:p>
          <a:p>
            <a:pPr marL="46106" marR="235717">
              <a:lnSpc>
                <a:spcPts val="2269"/>
              </a:lnSpc>
              <a:spcBef>
                <a:spcPts val="1275"/>
              </a:spcBef>
            </a:pPr>
            <a:r>
              <a:rPr sz="1906" spc="14" dirty="0">
                <a:latin typeface="Arial"/>
                <a:cs typeface="Arial"/>
              </a:rPr>
              <a:t>What</a:t>
            </a:r>
            <a:r>
              <a:rPr sz="1906" spc="-59" dirty="0">
                <a:latin typeface="Arial"/>
                <a:cs typeface="Arial"/>
              </a:rPr>
              <a:t> </a:t>
            </a:r>
            <a:r>
              <a:rPr sz="1906" spc="9" dirty="0">
                <a:latin typeface="Arial"/>
                <a:cs typeface="Arial"/>
              </a:rPr>
              <a:t>is</a:t>
            </a:r>
            <a:r>
              <a:rPr sz="1906" spc="-27" dirty="0">
                <a:latin typeface="Arial"/>
                <a:cs typeface="Arial"/>
              </a:rPr>
              <a:t> </a:t>
            </a:r>
            <a:r>
              <a:rPr sz="1906" spc="9" dirty="0">
                <a:latin typeface="Arial"/>
                <a:cs typeface="Arial"/>
              </a:rPr>
              <a:t>the</a:t>
            </a:r>
            <a:r>
              <a:rPr sz="1906" spc="-41" dirty="0">
                <a:latin typeface="Arial"/>
                <a:cs typeface="Arial"/>
              </a:rPr>
              <a:t> </a:t>
            </a:r>
            <a:r>
              <a:rPr sz="1906" spc="18" dirty="0">
                <a:latin typeface="Arial"/>
                <a:cs typeface="Arial"/>
              </a:rPr>
              <a:t>probability</a:t>
            </a:r>
            <a:r>
              <a:rPr sz="1906" spc="-118" dirty="0">
                <a:latin typeface="Arial"/>
                <a:cs typeface="Arial"/>
              </a:rPr>
              <a:t> </a:t>
            </a:r>
            <a:r>
              <a:rPr sz="1906" spc="-5" dirty="0">
                <a:latin typeface="Arial"/>
                <a:cs typeface="Arial"/>
              </a:rPr>
              <a:t>P(S)</a:t>
            </a:r>
            <a:r>
              <a:rPr sz="1906" spc="-73" dirty="0">
                <a:latin typeface="Arial"/>
                <a:cs typeface="Arial"/>
              </a:rPr>
              <a:t> </a:t>
            </a:r>
            <a:r>
              <a:rPr sz="1906" spc="14" dirty="0">
                <a:latin typeface="Arial"/>
                <a:cs typeface="Arial"/>
              </a:rPr>
              <a:t>that</a:t>
            </a:r>
            <a:r>
              <a:rPr sz="1906" spc="-54" dirty="0">
                <a:latin typeface="Arial"/>
                <a:cs typeface="Arial"/>
              </a:rPr>
              <a:t> </a:t>
            </a:r>
            <a:r>
              <a:rPr sz="1906" spc="14" dirty="0">
                <a:latin typeface="Arial"/>
                <a:cs typeface="Arial"/>
              </a:rPr>
              <a:t>this</a:t>
            </a:r>
            <a:r>
              <a:rPr sz="1906" spc="-27" dirty="0">
                <a:latin typeface="Arial"/>
                <a:cs typeface="Arial"/>
              </a:rPr>
              <a:t> </a:t>
            </a:r>
            <a:r>
              <a:rPr sz="1906" spc="23" dirty="0">
                <a:latin typeface="Arial"/>
                <a:cs typeface="Arial"/>
              </a:rPr>
              <a:t>sequence</a:t>
            </a:r>
            <a:r>
              <a:rPr sz="1906" spc="-136" dirty="0">
                <a:latin typeface="Arial"/>
                <a:cs typeface="Arial"/>
              </a:rPr>
              <a:t> </a:t>
            </a:r>
            <a:r>
              <a:rPr sz="1906" spc="-5" dirty="0">
                <a:latin typeface="Arial"/>
                <a:cs typeface="Arial"/>
              </a:rPr>
              <a:t>S</a:t>
            </a:r>
            <a:r>
              <a:rPr sz="1906" spc="-68" dirty="0">
                <a:latin typeface="Arial"/>
                <a:cs typeface="Arial"/>
              </a:rPr>
              <a:t> </a:t>
            </a:r>
            <a:r>
              <a:rPr sz="1906" dirty="0">
                <a:latin typeface="Arial"/>
                <a:cs typeface="Arial"/>
              </a:rPr>
              <a:t>was</a:t>
            </a:r>
            <a:r>
              <a:rPr sz="1906" spc="64" dirty="0">
                <a:latin typeface="Arial"/>
                <a:cs typeface="Arial"/>
              </a:rPr>
              <a:t> </a:t>
            </a:r>
            <a:r>
              <a:rPr sz="1906" spc="18" dirty="0">
                <a:latin typeface="Arial"/>
                <a:cs typeface="Arial"/>
              </a:rPr>
              <a:t>generated</a:t>
            </a:r>
            <a:r>
              <a:rPr sz="1906" spc="-136" dirty="0">
                <a:latin typeface="Arial"/>
                <a:cs typeface="Arial"/>
              </a:rPr>
              <a:t> </a:t>
            </a:r>
            <a:r>
              <a:rPr sz="1906" spc="9" dirty="0">
                <a:latin typeface="Arial"/>
                <a:cs typeface="Arial"/>
              </a:rPr>
              <a:t>by</a:t>
            </a:r>
            <a:r>
              <a:rPr sz="1906" spc="-23" dirty="0">
                <a:latin typeface="Arial"/>
                <a:cs typeface="Arial"/>
              </a:rPr>
              <a:t> </a:t>
            </a:r>
            <a:r>
              <a:rPr sz="1906" spc="9" dirty="0">
                <a:latin typeface="Arial"/>
                <a:cs typeface="Arial"/>
              </a:rPr>
              <a:t>the  </a:t>
            </a:r>
            <a:r>
              <a:rPr sz="1906" spc="-27" dirty="0">
                <a:latin typeface="Arial"/>
                <a:cs typeface="Arial"/>
              </a:rPr>
              <a:t>HMM</a:t>
            </a:r>
            <a:r>
              <a:rPr sz="1906" spc="54" dirty="0">
                <a:latin typeface="Arial"/>
                <a:cs typeface="Arial"/>
              </a:rPr>
              <a:t> </a:t>
            </a:r>
            <a:r>
              <a:rPr sz="1906" spc="9" dirty="0">
                <a:latin typeface="Arial"/>
                <a:cs typeface="Arial"/>
              </a:rPr>
              <a:t>model?</a:t>
            </a:r>
            <a:endParaRPr sz="1906">
              <a:latin typeface="Arial"/>
              <a:cs typeface="Arial"/>
            </a:endParaRPr>
          </a:p>
          <a:p>
            <a:pPr marL="46106" marR="39190">
              <a:lnSpc>
                <a:spcPts val="2269"/>
              </a:lnSpc>
              <a:spcBef>
                <a:spcPts val="1180"/>
              </a:spcBef>
            </a:pPr>
            <a:r>
              <a:rPr sz="1906" spc="14" dirty="0">
                <a:latin typeface="Arial"/>
                <a:cs typeface="Arial"/>
              </a:rPr>
              <a:t>This</a:t>
            </a:r>
            <a:r>
              <a:rPr sz="1906" spc="-27" dirty="0">
                <a:latin typeface="Arial"/>
                <a:cs typeface="Arial"/>
              </a:rPr>
              <a:t> </a:t>
            </a:r>
            <a:r>
              <a:rPr sz="1906" spc="18" dirty="0">
                <a:latin typeface="Arial"/>
                <a:cs typeface="Arial"/>
              </a:rPr>
              <a:t>probability</a:t>
            </a:r>
            <a:r>
              <a:rPr sz="1906" spc="-113" dirty="0">
                <a:latin typeface="Arial"/>
                <a:cs typeface="Arial"/>
              </a:rPr>
              <a:t> </a:t>
            </a:r>
            <a:r>
              <a:rPr sz="1906" spc="-5" dirty="0">
                <a:latin typeface="Arial"/>
                <a:cs typeface="Arial"/>
              </a:rPr>
              <a:t>P(S)</a:t>
            </a:r>
            <a:r>
              <a:rPr sz="1906" spc="-73" dirty="0">
                <a:latin typeface="Arial"/>
                <a:cs typeface="Arial"/>
              </a:rPr>
              <a:t> </a:t>
            </a:r>
            <a:r>
              <a:rPr sz="1906" spc="9" dirty="0">
                <a:latin typeface="Arial"/>
                <a:cs typeface="Arial"/>
              </a:rPr>
              <a:t>is</a:t>
            </a:r>
            <a:r>
              <a:rPr sz="1906" spc="-23" dirty="0">
                <a:latin typeface="Arial"/>
                <a:cs typeface="Arial"/>
              </a:rPr>
              <a:t> </a:t>
            </a:r>
            <a:r>
              <a:rPr sz="1906" spc="23" dirty="0">
                <a:latin typeface="Arial"/>
                <a:cs typeface="Arial"/>
              </a:rPr>
              <a:t>given</a:t>
            </a:r>
            <a:r>
              <a:rPr sz="1906" spc="-136" dirty="0">
                <a:latin typeface="Arial"/>
                <a:cs typeface="Arial"/>
              </a:rPr>
              <a:t> </a:t>
            </a:r>
            <a:r>
              <a:rPr sz="1906" spc="9" dirty="0">
                <a:latin typeface="Arial"/>
                <a:cs typeface="Arial"/>
              </a:rPr>
              <a:t>by</a:t>
            </a:r>
            <a:r>
              <a:rPr sz="1906" spc="-23" dirty="0">
                <a:latin typeface="Arial"/>
                <a:cs typeface="Arial"/>
              </a:rPr>
              <a:t> </a:t>
            </a:r>
            <a:r>
              <a:rPr sz="1906" spc="9" dirty="0">
                <a:latin typeface="Arial"/>
                <a:cs typeface="Arial"/>
              </a:rPr>
              <a:t>the</a:t>
            </a:r>
            <a:r>
              <a:rPr sz="1906" spc="50" dirty="0">
                <a:latin typeface="Arial"/>
                <a:cs typeface="Arial"/>
              </a:rPr>
              <a:t> </a:t>
            </a:r>
            <a:r>
              <a:rPr sz="1906" spc="23" dirty="0">
                <a:latin typeface="Arial"/>
                <a:cs typeface="Arial"/>
              </a:rPr>
              <a:t>sum</a:t>
            </a:r>
            <a:r>
              <a:rPr sz="1906" spc="-118" dirty="0">
                <a:latin typeface="Arial"/>
                <a:cs typeface="Arial"/>
              </a:rPr>
              <a:t> </a:t>
            </a:r>
            <a:r>
              <a:rPr sz="1906" spc="9" dirty="0">
                <a:latin typeface="Arial"/>
                <a:cs typeface="Arial"/>
              </a:rPr>
              <a:t>of</a:t>
            </a:r>
            <a:r>
              <a:rPr sz="1906" spc="36" dirty="0">
                <a:latin typeface="Arial"/>
                <a:cs typeface="Arial"/>
              </a:rPr>
              <a:t> </a:t>
            </a:r>
            <a:r>
              <a:rPr sz="1906" spc="9" dirty="0">
                <a:latin typeface="Arial"/>
                <a:cs typeface="Arial"/>
              </a:rPr>
              <a:t>the</a:t>
            </a:r>
            <a:r>
              <a:rPr sz="1906" spc="-41" dirty="0">
                <a:latin typeface="Arial"/>
                <a:cs typeface="Arial"/>
              </a:rPr>
              <a:t> </a:t>
            </a:r>
            <a:r>
              <a:rPr sz="1906" spc="18" dirty="0">
                <a:latin typeface="Arial"/>
                <a:cs typeface="Arial"/>
              </a:rPr>
              <a:t>probabilities</a:t>
            </a:r>
            <a:r>
              <a:rPr sz="1906" spc="-208" dirty="0">
                <a:latin typeface="Arial"/>
                <a:cs typeface="Arial"/>
              </a:rPr>
              <a:t> </a:t>
            </a:r>
            <a:r>
              <a:rPr sz="1906" spc="5" dirty="0">
                <a:latin typeface="Arial"/>
                <a:cs typeface="Arial"/>
              </a:rPr>
              <a:t>p</a:t>
            </a:r>
            <a:r>
              <a:rPr sz="1906" spc="6" baseline="-15873" dirty="0">
                <a:latin typeface="Arial"/>
                <a:cs typeface="Arial"/>
              </a:rPr>
              <a:t>i</a:t>
            </a:r>
            <a:r>
              <a:rPr sz="1906" spc="5" dirty="0">
                <a:latin typeface="Arial"/>
                <a:cs typeface="Arial"/>
              </a:rPr>
              <a:t>(S)</a:t>
            </a:r>
            <a:r>
              <a:rPr sz="1906" spc="-73" dirty="0">
                <a:latin typeface="Arial"/>
                <a:cs typeface="Arial"/>
              </a:rPr>
              <a:t> </a:t>
            </a:r>
            <a:r>
              <a:rPr sz="1906" spc="9" dirty="0">
                <a:latin typeface="Arial"/>
                <a:cs typeface="Arial"/>
              </a:rPr>
              <a:t>of</a:t>
            </a:r>
            <a:r>
              <a:rPr sz="1906" spc="-54" dirty="0">
                <a:latin typeface="Arial"/>
                <a:cs typeface="Arial"/>
              </a:rPr>
              <a:t> </a:t>
            </a:r>
            <a:r>
              <a:rPr sz="1906" spc="23" dirty="0">
                <a:latin typeface="Arial"/>
                <a:cs typeface="Arial"/>
              </a:rPr>
              <a:t>each  possible</a:t>
            </a:r>
            <a:r>
              <a:rPr sz="1906" spc="-141" dirty="0">
                <a:latin typeface="Arial"/>
                <a:cs typeface="Arial"/>
              </a:rPr>
              <a:t> </a:t>
            </a:r>
            <a:r>
              <a:rPr sz="1906" spc="14" dirty="0">
                <a:latin typeface="Arial"/>
                <a:cs typeface="Arial"/>
              </a:rPr>
              <a:t>path</a:t>
            </a:r>
            <a:r>
              <a:rPr sz="1906" spc="-141" dirty="0">
                <a:latin typeface="Arial"/>
                <a:cs typeface="Arial"/>
              </a:rPr>
              <a:t> </a:t>
            </a:r>
            <a:r>
              <a:rPr sz="1906" spc="14" dirty="0">
                <a:latin typeface="Arial"/>
                <a:cs typeface="Arial"/>
              </a:rPr>
              <a:t>that</a:t>
            </a:r>
            <a:r>
              <a:rPr sz="1906" spc="-64" dirty="0">
                <a:latin typeface="Arial"/>
                <a:cs typeface="Arial"/>
              </a:rPr>
              <a:t> </a:t>
            </a:r>
            <a:r>
              <a:rPr sz="1906" spc="18" dirty="0">
                <a:latin typeface="Arial"/>
                <a:cs typeface="Arial"/>
              </a:rPr>
              <a:t>produces</a:t>
            </a:r>
            <a:r>
              <a:rPr sz="1906" spc="-123" dirty="0">
                <a:latin typeface="Arial"/>
                <a:cs typeface="Arial"/>
              </a:rPr>
              <a:t> </a:t>
            </a:r>
            <a:r>
              <a:rPr sz="1906" spc="14" dirty="0">
                <a:latin typeface="Arial"/>
                <a:cs typeface="Arial"/>
              </a:rPr>
              <a:t>this</a:t>
            </a:r>
            <a:r>
              <a:rPr sz="1906" spc="-123" dirty="0">
                <a:latin typeface="Arial"/>
                <a:cs typeface="Arial"/>
              </a:rPr>
              <a:t> </a:t>
            </a:r>
            <a:r>
              <a:rPr sz="1906" spc="27" dirty="0">
                <a:latin typeface="Arial"/>
                <a:cs typeface="Arial"/>
              </a:rPr>
              <a:t>sequence.</a:t>
            </a:r>
            <a:endParaRPr sz="1906">
              <a:latin typeface="Arial"/>
              <a:cs typeface="Arial"/>
            </a:endParaRPr>
          </a:p>
          <a:p>
            <a:pPr marL="46106" marR="123334">
              <a:lnSpc>
                <a:spcPct val="103200"/>
              </a:lnSpc>
              <a:spcBef>
                <a:spcPts val="1021"/>
              </a:spcBef>
            </a:pPr>
            <a:r>
              <a:rPr sz="1906" spc="9" dirty="0">
                <a:latin typeface="Arial"/>
                <a:cs typeface="Arial"/>
              </a:rPr>
              <a:t>The</a:t>
            </a:r>
            <a:r>
              <a:rPr sz="1906" spc="-50" dirty="0">
                <a:latin typeface="Arial"/>
                <a:cs typeface="Arial"/>
              </a:rPr>
              <a:t> </a:t>
            </a:r>
            <a:r>
              <a:rPr sz="1906" spc="18" dirty="0">
                <a:latin typeface="Arial"/>
                <a:cs typeface="Arial"/>
              </a:rPr>
              <a:t>probability</a:t>
            </a:r>
            <a:r>
              <a:rPr sz="1906" spc="-123" dirty="0">
                <a:latin typeface="Arial"/>
                <a:cs typeface="Arial"/>
              </a:rPr>
              <a:t> </a:t>
            </a:r>
            <a:r>
              <a:rPr sz="1906" spc="-5" dirty="0">
                <a:latin typeface="Arial"/>
                <a:cs typeface="Arial"/>
              </a:rPr>
              <a:t>P(S)</a:t>
            </a:r>
            <a:r>
              <a:rPr sz="1906" spc="-73" dirty="0">
                <a:latin typeface="Arial"/>
                <a:cs typeface="Arial"/>
              </a:rPr>
              <a:t> </a:t>
            </a:r>
            <a:r>
              <a:rPr sz="1906" spc="23" dirty="0">
                <a:latin typeface="Arial"/>
                <a:cs typeface="Arial"/>
              </a:rPr>
              <a:t>can</a:t>
            </a:r>
            <a:r>
              <a:rPr sz="1906" spc="-50" dirty="0">
                <a:latin typeface="Arial"/>
                <a:cs typeface="Arial"/>
              </a:rPr>
              <a:t> </a:t>
            </a:r>
            <a:r>
              <a:rPr sz="1906" spc="9" dirty="0">
                <a:latin typeface="Arial"/>
                <a:cs typeface="Arial"/>
              </a:rPr>
              <a:t>be</a:t>
            </a:r>
            <a:r>
              <a:rPr sz="1906" spc="45" dirty="0">
                <a:latin typeface="Arial"/>
                <a:cs typeface="Arial"/>
              </a:rPr>
              <a:t> </a:t>
            </a:r>
            <a:r>
              <a:rPr sz="1906" spc="14" dirty="0">
                <a:latin typeface="Arial"/>
                <a:cs typeface="Arial"/>
              </a:rPr>
              <a:t>computed</a:t>
            </a:r>
            <a:r>
              <a:rPr sz="1906" spc="-136" dirty="0">
                <a:latin typeface="Arial"/>
                <a:cs typeface="Arial"/>
              </a:rPr>
              <a:t> </a:t>
            </a:r>
            <a:r>
              <a:rPr sz="1906" spc="9" dirty="0">
                <a:latin typeface="Arial"/>
                <a:cs typeface="Arial"/>
              </a:rPr>
              <a:t>by</a:t>
            </a:r>
            <a:r>
              <a:rPr sz="1906" spc="-32" dirty="0">
                <a:latin typeface="Arial"/>
                <a:cs typeface="Arial"/>
              </a:rPr>
              <a:t> </a:t>
            </a:r>
            <a:r>
              <a:rPr sz="1906" spc="18" dirty="0">
                <a:latin typeface="Arial"/>
                <a:cs typeface="Arial"/>
              </a:rPr>
              <a:t>dynamical</a:t>
            </a:r>
            <a:r>
              <a:rPr sz="1906" spc="-141" dirty="0">
                <a:latin typeface="Arial"/>
                <a:cs typeface="Arial"/>
              </a:rPr>
              <a:t> </a:t>
            </a:r>
            <a:r>
              <a:rPr sz="1906" spc="5" dirty="0">
                <a:latin typeface="Arial"/>
                <a:cs typeface="Arial"/>
              </a:rPr>
              <a:t>programming</a:t>
            </a:r>
            <a:r>
              <a:rPr sz="1906" spc="-45" dirty="0">
                <a:latin typeface="Arial"/>
                <a:cs typeface="Arial"/>
              </a:rPr>
              <a:t> </a:t>
            </a:r>
            <a:r>
              <a:rPr sz="1906" spc="23" dirty="0">
                <a:latin typeface="Arial"/>
                <a:cs typeface="Arial"/>
              </a:rPr>
              <a:t>using  </a:t>
            </a:r>
            <a:r>
              <a:rPr sz="1906" spc="18" dirty="0">
                <a:latin typeface="Arial"/>
                <a:cs typeface="Arial"/>
              </a:rPr>
              <a:t>either</a:t>
            </a:r>
            <a:r>
              <a:rPr sz="1906" spc="-77" dirty="0">
                <a:latin typeface="Arial"/>
                <a:cs typeface="Arial"/>
              </a:rPr>
              <a:t> </a:t>
            </a:r>
            <a:r>
              <a:rPr sz="1906" spc="9" dirty="0">
                <a:latin typeface="Arial"/>
                <a:cs typeface="Arial"/>
              </a:rPr>
              <a:t>the</a:t>
            </a:r>
            <a:r>
              <a:rPr sz="1906" spc="-50" dirty="0">
                <a:latin typeface="Arial"/>
                <a:cs typeface="Arial"/>
              </a:rPr>
              <a:t> </a:t>
            </a:r>
            <a:r>
              <a:rPr sz="1906" spc="-45" dirty="0">
                <a:latin typeface="Arial"/>
                <a:cs typeface="Arial"/>
              </a:rPr>
              <a:t>so-­called</a:t>
            </a:r>
            <a:r>
              <a:rPr sz="1906" spc="-141" dirty="0">
                <a:latin typeface="Arial"/>
                <a:cs typeface="Arial"/>
              </a:rPr>
              <a:t> </a:t>
            </a:r>
            <a:r>
              <a:rPr sz="1906" b="1" spc="-5" dirty="0">
                <a:latin typeface="Arial"/>
                <a:cs typeface="Arial"/>
              </a:rPr>
              <a:t>Forward</a:t>
            </a:r>
            <a:r>
              <a:rPr sz="1906" b="1" spc="-59" dirty="0">
                <a:latin typeface="Arial"/>
                <a:cs typeface="Arial"/>
              </a:rPr>
              <a:t> </a:t>
            </a:r>
            <a:r>
              <a:rPr sz="1906" spc="9" dirty="0">
                <a:latin typeface="Arial"/>
                <a:cs typeface="Arial"/>
              </a:rPr>
              <a:t>or</a:t>
            </a:r>
            <a:r>
              <a:rPr sz="1906" spc="14" dirty="0">
                <a:latin typeface="Arial"/>
                <a:cs typeface="Arial"/>
              </a:rPr>
              <a:t> </a:t>
            </a:r>
            <a:r>
              <a:rPr sz="1906" spc="9" dirty="0">
                <a:latin typeface="Arial"/>
                <a:cs typeface="Arial"/>
              </a:rPr>
              <a:t>the</a:t>
            </a:r>
            <a:r>
              <a:rPr sz="1906" spc="-45" dirty="0">
                <a:latin typeface="Arial"/>
                <a:cs typeface="Arial"/>
              </a:rPr>
              <a:t> </a:t>
            </a:r>
            <a:r>
              <a:rPr sz="1906" b="1" spc="5" dirty="0">
                <a:latin typeface="Arial"/>
                <a:cs typeface="Arial"/>
              </a:rPr>
              <a:t>Backward</a:t>
            </a:r>
            <a:r>
              <a:rPr sz="1906" b="1" spc="-59" dirty="0">
                <a:latin typeface="Arial"/>
                <a:cs typeface="Arial"/>
              </a:rPr>
              <a:t> </a:t>
            </a:r>
            <a:r>
              <a:rPr sz="1906" spc="9" dirty="0">
                <a:latin typeface="Arial"/>
                <a:cs typeface="Arial"/>
              </a:rPr>
              <a:t>algorithm.</a:t>
            </a:r>
            <a:endParaRPr sz="1906">
              <a:latin typeface="Arial"/>
              <a:cs typeface="Arial"/>
            </a:endParaRPr>
          </a:p>
        </p:txBody>
      </p:sp>
      <p:sp>
        <p:nvSpPr>
          <p:cNvPr id="14" name="object 14"/>
          <p:cNvSpPr/>
          <p:nvPr/>
        </p:nvSpPr>
        <p:spPr>
          <a:xfrm>
            <a:off x="1709184" y="144076"/>
            <a:ext cx="8759798" cy="6569849"/>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spTree>
    <p:extLst>
      <p:ext uri="{BB962C8B-B14F-4D97-AF65-F5344CB8AC3E}">
        <p14:creationId xmlns:p14="http://schemas.microsoft.com/office/powerpoint/2010/main" val="13354135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11627"/>
            <a:ext cx="7629669" cy="688747"/>
          </a:xfrm>
          <a:prstGeom prst="rect">
            <a:avLst/>
          </a:prstGeom>
        </p:spPr>
        <p:txBody>
          <a:bodyPr vert="horz" wrap="square" lIns="0" tIns="11526" rIns="0" bIns="0" rtlCol="0" anchor="ctr">
            <a:spAutoFit/>
          </a:bodyPr>
          <a:lstStyle/>
          <a:p>
            <a:pPr marL="11527">
              <a:lnSpc>
                <a:spcPct val="100000"/>
              </a:lnSpc>
              <a:spcBef>
                <a:spcPts val="91"/>
              </a:spcBef>
            </a:pPr>
            <a:r>
              <a:rPr dirty="0"/>
              <a:t>HMM : </a:t>
            </a:r>
            <a:r>
              <a:rPr spc="-9" dirty="0"/>
              <a:t>Forward </a:t>
            </a:r>
            <a:r>
              <a:rPr spc="-14"/>
              <a:t>algorithm </a:t>
            </a:r>
            <a:r>
              <a:rPr spc="-517" smtClean="0"/>
              <a:t>-</a:t>
            </a:r>
            <a:endParaRPr spc="-5" dirty="0"/>
          </a:p>
        </p:txBody>
      </p:sp>
      <p:sp>
        <p:nvSpPr>
          <p:cNvPr id="3" name="object 3"/>
          <p:cNvSpPr/>
          <p:nvPr/>
        </p:nvSpPr>
        <p:spPr>
          <a:xfrm>
            <a:off x="5138185" y="2372384"/>
            <a:ext cx="945136" cy="292185"/>
          </a:xfrm>
          <a:custGeom>
            <a:avLst/>
            <a:gdLst/>
            <a:ahLst/>
            <a:cxnLst/>
            <a:rect l="l" t="t" r="r" b="b"/>
            <a:pathLst>
              <a:path w="1041400" h="321944">
                <a:moveTo>
                  <a:pt x="965200" y="268884"/>
                </a:moveTo>
                <a:lnTo>
                  <a:pt x="80530" y="268884"/>
                </a:lnTo>
                <a:lnTo>
                  <a:pt x="80530" y="241300"/>
                </a:lnTo>
                <a:lnTo>
                  <a:pt x="0" y="281584"/>
                </a:lnTo>
                <a:lnTo>
                  <a:pt x="80530" y="321881"/>
                </a:lnTo>
                <a:lnTo>
                  <a:pt x="80530" y="294297"/>
                </a:lnTo>
                <a:lnTo>
                  <a:pt x="965200" y="294297"/>
                </a:lnTo>
                <a:lnTo>
                  <a:pt x="965200" y="268884"/>
                </a:lnTo>
                <a:close/>
              </a:path>
              <a:path w="1041400" h="321944">
                <a:moveTo>
                  <a:pt x="1041400" y="40297"/>
                </a:moveTo>
                <a:lnTo>
                  <a:pt x="960856" y="0"/>
                </a:lnTo>
                <a:lnTo>
                  <a:pt x="960856" y="27584"/>
                </a:lnTo>
                <a:lnTo>
                  <a:pt x="0" y="27584"/>
                </a:lnTo>
                <a:lnTo>
                  <a:pt x="0" y="52997"/>
                </a:lnTo>
                <a:lnTo>
                  <a:pt x="960856" y="52997"/>
                </a:lnTo>
                <a:lnTo>
                  <a:pt x="960856" y="80581"/>
                </a:lnTo>
                <a:lnTo>
                  <a:pt x="1041400" y="40297"/>
                </a:lnTo>
                <a:close/>
              </a:path>
            </a:pathLst>
          </a:custGeom>
          <a:solidFill>
            <a:srgbClr val="000000"/>
          </a:solidFill>
        </p:spPr>
        <p:txBody>
          <a:bodyPr wrap="square" lIns="0" tIns="0" rIns="0" bIns="0" rtlCol="0"/>
          <a:lstStyle/>
          <a:p>
            <a:endParaRPr sz="1634"/>
          </a:p>
        </p:txBody>
      </p:sp>
      <p:sp>
        <p:nvSpPr>
          <p:cNvPr id="4" name="object 4"/>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5" name="object 5"/>
          <p:cNvSpPr/>
          <p:nvPr/>
        </p:nvSpPr>
        <p:spPr>
          <a:xfrm>
            <a:off x="3074999" y="1660292"/>
            <a:ext cx="5141195" cy="1267866"/>
          </a:xfrm>
          <a:custGeom>
            <a:avLst/>
            <a:gdLst/>
            <a:ahLst/>
            <a:cxnLst/>
            <a:rect l="l" t="t" r="r" b="b"/>
            <a:pathLst>
              <a:path w="5664834" h="1397000">
                <a:moveTo>
                  <a:pt x="697217" y="941717"/>
                </a:moveTo>
                <a:lnTo>
                  <a:pt x="673658" y="894422"/>
                </a:lnTo>
                <a:lnTo>
                  <a:pt x="643178" y="851865"/>
                </a:lnTo>
                <a:lnTo>
                  <a:pt x="606577" y="814527"/>
                </a:lnTo>
                <a:lnTo>
                  <a:pt x="564654" y="782904"/>
                </a:lnTo>
                <a:lnTo>
                  <a:pt x="518172" y="757478"/>
                </a:lnTo>
                <a:lnTo>
                  <a:pt x="467918" y="738746"/>
                </a:lnTo>
                <a:lnTo>
                  <a:pt x="414655" y="727189"/>
                </a:lnTo>
                <a:lnTo>
                  <a:pt x="361010" y="723315"/>
                </a:lnTo>
                <a:lnTo>
                  <a:pt x="358902" y="723341"/>
                </a:lnTo>
                <a:lnTo>
                  <a:pt x="287324" y="730148"/>
                </a:lnTo>
                <a:lnTo>
                  <a:pt x="219849" y="749757"/>
                </a:lnTo>
                <a:lnTo>
                  <a:pt x="158762" y="780757"/>
                </a:lnTo>
                <a:lnTo>
                  <a:pt x="105486" y="821829"/>
                </a:lnTo>
                <a:lnTo>
                  <a:pt x="61493" y="871664"/>
                </a:lnTo>
                <a:lnTo>
                  <a:pt x="28244" y="928954"/>
                </a:lnTo>
                <a:lnTo>
                  <a:pt x="7251" y="992314"/>
                </a:lnTo>
                <a:lnTo>
                  <a:pt x="0" y="1060310"/>
                </a:lnTo>
                <a:lnTo>
                  <a:pt x="7442" y="1128280"/>
                </a:lnTo>
                <a:lnTo>
                  <a:pt x="28600" y="1191552"/>
                </a:lnTo>
                <a:lnTo>
                  <a:pt x="61988" y="1248714"/>
                </a:lnTo>
                <a:lnTo>
                  <a:pt x="106083" y="1298435"/>
                </a:lnTo>
                <a:lnTo>
                  <a:pt x="159435" y="1339380"/>
                </a:lnTo>
                <a:lnTo>
                  <a:pt x="220586" y="1370241"/>
                </a:lnTo>
                <a:lnTo>
                  <a:pt x="288099" y="1389697"/>
                </a:lnTo>
                <a:lnTo>
                  <a:pt x="360972" y="1396377"/>
                </a:lnTo>
                <a:lnTo>
                  <a:pt x="412826" y="1392758"/>
                </a:lnTo>
                <a:lnTo>
                  <a:pt x="464439" y="1381950"/>
                </a:lnTo>
                <a:lnTo>
                  <a:pt x="513321" y="1364386"/>
                </a:lnTo>
                <a:lnTo>
                  <a:pt x="558774" y="1340510"/>
                </a:lnTo>
                <a:lnTo>
                  <a:pt x="601472" y="1309560"/>
                </a:lnTo>
                <a:lnTo>
                  <a:pt x="637616" y="1274330"/>
                </a:lnTo>
                <a:lnTo>
                  <a:pt x="648335" y="1259014"/>
                </a:lnTo>
                <a:lnTo>
                  <a:pt x="672312" y="1273987"/>
                </a:lnTo>
                <a:lnTo>
                  <a:pt x="680796" y="1184300"/>
                </a:lnTo>
                <a:lnTo>
                  <a:pt x="603986" y="1231315"/>
                </a:lnTo>
                <a:lnTo>
                  <a:pt x="626770" y="1245539"/>
                </a:lnTo>
                <a:lnTo>
                  <a:pt x="617969" y="1258112"/>
                </a:lnTo>
                <a:lnTo>
                  <a:pt x="584428" y="1290713"/>
                </a:lnTo>
                <a:lnTo>
                  <a:pt x="546912" y="1318044"/>
                </a:lnTo>
                <a:lnTo>
                  <a:pt x="504685" y="1340497"/>
                </a:lnTo>
                <a:lnTo>
                  <a:pt x="459168" y="1357096"/>
                </a:lnTo>
                <a:lnTo>
                  <a:pt x="411060" y="1367409"/>
                </a:lnTo>
                <a:lnTo>
                  <a:pt x="360248" y="1370965"/>
                </a:lnTo>
                <a:lnTo>
                  <a:pt x="292468" y="1364589"/>
                </a:lnTo>
                <a:lnTo>
                  <a:pt x="229552" y="1346377"/>
                </a:lnTo>
                <a:lnTo>
                  <a:pt x="172669" y="1317599"/>
                </a:lnTo>
                <a:lnTo>
                  <a:pt x="123164" y="1279525"/>
                </a:lnTo>
                <a:lnTo>
                  <a:pt x="82384" y="1233436"/>
                </a:lnTo>
                <a:lnTo>
                  <a:pt x="51650" y="1180655"/>
                </a:lnTo>
                <a:lnTo>
                  <a:pt x="32258" y="1122400"/>
                </a:lnTo>
                <a:lnTo>
                  <a:pt x="25488" y="1059853"/>
                </a:lnTo>
                <a:lnTo>
                  <a:pt x="32258" y="997305"/>
                </a:lnTo>
                <a:lnTo>
                  <a:pt x="51650" y="939063"/>
                </a:lnTo>
                <a:lnTo>
                  <a:pt x="82384" y="886269"/>
                </a:lnTo>
                <a:lnTo>
                  <a:pt x="123164" y="840193"/>
                </a:lnTo>
                <a:lnTo>
                  <a:pt x="172669" y="802106"/>
                </a:lnTo>
                <a:lnTo>
                  <a:pt x="229552" y="773328"/>
                </a:lnTo>
                <a:lnTo>
                  <a:pt x="292468" y="755116"/>
                </a:lnTo>
                <a:lnTo>
                  <a:pt x="360235" y="748741"/>
                </a:lnTo>
                <a:lnTo>
                  <a:pt x="411911" y="752475"/>
                </a:lnTo>
                <a:lnTo>
                  <a:pt x="461594" y="763371"/>
                </a:lnTo>
                <a:lnTo>
                  <a:pt x="508393" y="780948"/>
                </a:lnTo>
                <a:lnTo>
                  <a:pt x="551599" y="804722"/>
                </a:lnTo>
                <a:lnTo>
                  <a:pt x="590473" y="834199"/>
                </a:lnTo>
                <a:lnTo>
                  <a:pt x="624306" y="868895"/>
                </a:lnTo>
                <a:lnTo>
                  <a:pt x="652373" y="908342"/>
                </a:lnTo>
                <a:lnTo>
                  <a:pt x="674446" y="952982"/>
                </a:lnTo>
                <a:lnTo>
                  <a:pt x="697217" y="941717"/>
                </a:lnTo>
                <a:close/>
              </a:path>
              <a:path w="5664834" h="1397000">
                <a:moveTo>
                  <a:pt x="2594660" y="24218"/>
                </a:moveTo>
                <a:lnTo>
                  <a:pt x="2586977" y="0"/>
                </a:lnTo>
                <a:lnTo>
                  <a:pt x="1622361" y="305854"/>
                </a:lnTo>
                <a:lnTo>
                  <a:pt x="1614030" y="279565"/>
                </a:lnTo>
                <a:lnTo>
                  <a:pt x="1549425" y="342303"/>
                </a:lnTo>
                <a:lnTo>
                  <a:pt x="1638363" y="356374"/>
                </a:lnTo>
                <a:lnTo>
                  <a:pt x="1630032" y="330073"/>
                </a:lnTo>
                <a:lnTo>
                  <a:pt x="2594660" y="24218"/>
                </a:lnTo>
                <a:close/>
              </a:path>
              <a:path w="5664834" h="1397000">
                <a:moveTo>
                  <a:pt x="4051325" y="342303"/>
                </a:moveTo>
                <a:lnTo>
                  <a:pt x="3987889" y="278371"/>
                </a:lnTo>
                <a:lnTo>
                  <a:pt x="3979075" y="304507"/>
                </a:lnTo>
                <a:lnTo>
                  <a:pt x="3077476" y="76"/>
                </a:lnTo>
                <a:lnTo>
                  <a:pt x="3069361" y="24142"/>
                </a:lnTo>
                <a:lnTo>
                  <a:pt x="3970947" y="328574"/>
                </a:lnTo>
                <a:lnTo>
                  <a:pt x="3962133" y="354711"/>
                </a:lnTo>
                <a:lnTo>
                  <a:pt x="4051325" y="342303"/>
                </a:lnTo>
                <a:close/>
              </a:path>
              <a:path w="5664834" h="1397000">
                <a:moveTo>
                  <a:pt x="5664238" y="1060272"/>
                </a:moveTo>
                <a:lnTo>
                  <a:pt x="5657685" y="992530"/>
                </a:lnTo>
                <a:lnTo>
                  <a:pt x="5638724" y="929347"/>
                </a:lnTo>
                <a:lnTo>
                  <a:pt x="5608650" y="872147"/>
                </a:lnTo>
                <a:lnTo>
                  <a:pt x="5568772" y="822274"/>
                </a:lnTo>
                <a:lnTo>
                  <a:pt x="5520398" y="781088"/>
                </a:lnTo>
                <a:lnTo>
                  <a:pt x="5464822" y="749947"/>
                </a:lnTo>
                <a:lnTo>
                  <a:pt x="5403354" y="730211"/>
                </a:lnTo>
                <a:lnTo>
                  <a:pt x="5338229" y="723353"/>
                </a:lnTo>
                <a:lnTo>
                  <a:pt x="5335905" y="723328"/>
                </a:lnTo>
                <a:lnTo>
                  <a:pt x="5287327" y="727202"/>
                </a:lnTo>
                <a:lnTo>
                  <a:pt x="5238737" y="738809"/>
                </a:lnTo>
                <a:lnTo>
                  <a:pt x="5192928" y="757631"/>
                </a:lnTo>
                <a:lnTo>
                  <a:pt x="5150599" y="783170"/>
                </a:lnTo>
                <a:lnTo>
                  <a:pt x="5112486" y="814908"/>
                </a:lnTo>
                <a:lnTo>
                  <a:pt x="5079250" y="852322"/>
                </a:lnTo>
                <a:lnTo>
                  <a:pt x="5051628" y="894905"/>
                </a:lnTo>
                <a:lnTo>
                  <a:pt x="5030317" y="942149"/>
                </a:lnTo>
                <a:lnTo>
                  <a:pt x="5053495" y="952550"/>
                </a:lnTo>
                <a:lnTo>
                  <a:pt x="5073497" y="907872"/>
                </a:lnTo>
                <a:lnTo>
                  <a:pt x="5098923" y="868426"/>
                </a:lnTo>
                <a:lnTo>
                  <a:pt x="5129517" y="833780"/>
                </a:lnTo>
                <a:lnTo>
                  <a:pt x="5164607" y="804392"/>
                </a:lnTo>
                <a:lnTo>
                  <a:pt x="5203545" y="780732"/>
                </a:lnTo>
                <a:lnTo>
                  <a:pt x="5245671" y="763270"/>
                </a:lnTo>
                <a:lnTo>
                  <a:pt x="5290337" y="752449"/>
                </a:lnTo>
                <a:lnTo>
                  <a:pt x="5336768" y="748753"/>
                </a:lnTo>
                <a:lnTo>
                  <a:pt x="5397703" y="755078"/>
                </a:lnTo>
                <a:lnTo>
                  <a:pt x="5454294" y="773163"/>
                </a:lnTo>
                <a:lnTo>
                  <a:pt x="5505539" y="801801"/>
                </a:lnTo>
                <a:lnTo>
                  <a:pt x="5550230" y="839749"/>
                </a:lnTo>
                <a:lnTo>
                  <a:pt x="5587123" y="885786"/>
                </a:lnTo>
                <a:lnTo>
                  <a:pt x="5614987" y="938644"/>
                </a:lnTo>
                <a:lnTo>
                  <a:pt x="5632615" y="997064"/>
                </a:lnTo>
                <a:lnTo>
                  <a:pt x="5638762" y="1059853"/>
                </a:lnTo>
                <a:lnTo>
                  <a:pt x="5632615" y="1122641"/>
                </a:lnTo>
                <a:lnTo>
                  <a:pt x="5614987" y="1181074"/>
                </a:lnTo>
                <a:lnTo>
                  <a:pt x="5587123" y="1233919"/>
                </a:lnTo>
                <a:lnTo>
                  <a:pt x="5550230" y="1279956"/>
                </a:lnTo>
                <a:lnTo>
                  <a:pt x="5505539" y="1317904"/>
                </a:lnTo>
                <a:lnTo>
                  <a:pt x="5454294" y="1346542"/>
                </a:lnTo>
                <a:lnTo>
                  <a:pt x="5397703" y="1364627"/>
                </a:lnTo>
                <a:lnTo>
                  <a:pt x="5336743" y="1370952"/>
                </a:lnTo>
                <a:lnTo>
                  <a:pt x="5291912" y="1367497"/>
                </a:lnTo>
                <a:lnTo>
                  <a:pt x="5248618" y="1357363"/>
                </a:lnTo>
                <a:lnTo>
                  <a:pt x="5207647" y="1340993"/>
                </a:lnTo>
                <a:lnTo>
                  <a:pt x="5169560" y="1318768"/>
                </a:lnTo>
                <a:lnTo>
                  <a:pt x="5134978" y="1291107"/>
                </a:lnTo>
                <a:lnTo>
                  <a:pt x="5104689" y="1258608"/>
                </a:lnTo>
                <a:lnTo>
                  <a:pt x="5097856" y="1247762"/>
                </a:lnTo>
                <a:lnTo>
                  <a:pt x="5121275" y="1234440"/>
                </a:lnTo>
                <a:lnTo>
                  <a:pt x="5046459" y="1184300"/>
                </a:lnTo>
                <a:lnTo>
                  <a:pt x="5051260" y="1274254"/>
                </a:lnTo>
                <a:lnTo>
                  <a:pt x="5075745" y="1260335"/>
                </a:lnTo>
                <a:lnTo>
                  <a:pt x="5084254" y="1273848"/>
                </a:lnTo>
                <a:lnTo>
                  <a:pt x="5117033" y="1309116"/>
                </a:lnTo>
                <a:lnTo>
                  <a:pt x="5154422" y="1339202"/>
                </a:lnTo>
                <a:lnTo>
                  <a:pt x="5195659" y="1363421"/>
                </a:lnTo>
                <a:lnTo>
                  <a:pt x="5240096" y="1381328"/>
                </a:lnTo>
                <a:lnTo>
                  <a:pt x="5287073" y="1392466"/>
                </a:lnTo>
                <a:lnTo>
                  <a:pt x="5336705" y="1396441"/>
                </a:lnTo>
                <a:lnTo>
                  <a:pt x="5402491" y="1389672"/>
                </a:lnTo>
                <a:lnTo>
                  <a:pt x="5464048" y="1370101"/>
                </a:lnTo>
                <a:lnTo>
                  <a:pt x="5519725" y="1339088"/>
                </a:lnTo>
                <a:lnTo>
                  <a:pt x="5568213" y="1298016"/>
                </a:lnTo>
                <a:lnTo>
                  <a:pt x="5608205" y="1248244"/>
                </a:lnTo>
                <a:lnTo>
                  <a:pt x="5638406" y="1191120"/>
                </a:lnTo>
                <a:lnTo>
                  <a:pt x="5657532" y="1128001"/>
                </a:lnTo>
                <a:lnTo>
                  <a:pt x="5664238" y="1060272"/>
                </a:lnTo>
                <a:close/>
              </a:path>
            </a:pathLst>
          </a:custGeom>
          <a:solidFill>
            <a:srgbClr val="000000"/>
          </a:solidFill>
        </p:spPr>
        <p:txBody>
          <a:bodyPr wrap="square" lIns="0" tIns="0" rIns="0" bIns="0" rtlCol="0"/>
          <a:lstStyle/>
          <a:p>
            <a:endParaRPr sz="1634"/>
          </a:p>
        </p:txBody>
      </p:sp>
      <p:graphicFrame>
        <p:nvGraphicFramePr>
          <p:cNvPr id="6" name="object 6"/>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457008">
                  <a:extLst>
                    <a:ext uri="{9D8B030D-6E8A-4147-A177-3AD203B41FA5}">
                      <a16:colId xmlns:a16="http://schemas.microsoft.com/office/drawing/2014/main" val="20000"/>
                    </a:ext>
                  </a:extLst>
                </a:gridCol>
                <a:gridCol w="70769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7" name="object 7"/>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452397">
                  <a:extLst>
                    <a:ext uri="{9D8B030D-6E8A-4147-A177-3AD203B41FA5}">
                      <a16:colId xmlns:a16="http://schemas.microsoft.com/office/drawing/2014/main" val="20000"/>
                    </a:ext>
                  </a:extLst>
                </a:gridCol>
                <a:gridCol w="711734">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8" name="object 8"/>
          <p:cNvSpPr txBox="1"/>
          <p:nvPr/>
        </p:nvSpPr>
        <p:spPr>
          <a:xfrm>
            <a:off x="4703385"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9" name="object 9"/>
          <p:cNvSpPr txBox="1"/>
          <p:nvPr/>
        </p:nvSpPr>
        <p:spPr>
          <a:xfrm>
            <a:off x="6311461"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0" name="object 10"/>
          <p:cNvSpPr txBox="1"/>
          <p:nvPr/>
        </p:nvSpPr>
        <p:spPr>
          <a:xfrm>
            <a:off x="5507422" y="210394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1" name="object 11"/>
          <p:cNvSpPr txBox="1"/>
          <p:nvPr/>
        </p:nvSpPr>
        <p:spPr>
          <a:xfrm>
            <a:off x="5507422" y="271969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4</a:t>
            </a:r>
            <a:endParaRPr sz="1543">
              <a:latin typeface="Arial"/>
              <a:cs typeface="Arial"/>
            </a:endParaRPr>
          </a:p>
        </p:txBody>
      </p:sp>
      <p:sp>
        <p:nvSpPr>
          <p:cNvPr id="12" name="object 12"/>
          <p:cNvSpPr txBox="1"/>
          <p:nvPr/>
        </p:nvSpPr>
        <p:spPr>
          <a:xfrm>
            <a:off x="2729836"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3" name="object 13"/>
          <p:cNvSpPr txBox="1"/>
          <p:nvPr/>
        </p:nvSpPr>
        <p:spPr>
          <a:xfrm>
            <a:off x="8285008"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6</a:t>
            </a:r>
            <a:endParaRPr sz="1543">
              <a:latin typeface="Arial"/>
              <a:cs typeface="Arial"/>
            </a:endParaRPr>
          </a:p>
        </p:txBody>
      </p:sp>
      <p:sp>
        <p:nvSpPr>
          <p:cNvPr id="14" name="object 14"/>
          <p:cNvSpPr txBox="1"/>
          <p:nvPr/>
        </p:nvSpPr>
        <p:spPr>
          <a:xfrm>
            <a:off x="2364364" y="3601568"/>
            <a:ext cx="5065699" cy="458556"/>
          </a:xfrm>
          <a:prstGeom prst="rect">
            <a:avLst/>
          </a:prstGeom>
        </p:spPr>
        <p:txBody>
          <a:bodyPr vert="horz" wrap="square" lIns="0" tIns="11526" rIns="0" bIns="0" rtlCol="0">
            <a:spAutoFit/>
          </a:bodyPr>
          <a:lstStyle/>
          <a:p>
            <a:pPr marL="11527">
              <a:spcBef>
                <a:spcPts val="91"/>
              </a:spcBef>
            </a:pPr>
            <a:r>
              <a:rPr sz="2269" spc="9" dirty="0">
                <a:latin typeface="Arial"/>
                <a:cs typeface="Arial"/>
              </a:rPr>
              <a:t>Consider </a:t>
            </a:r>
            <a:r>
              <a:rPr sz="2269" dirty="0">
                <a:latin typeface="Arial"/>
                <a:cs typeface="Arial"/>
              </a:rPr>
              <a:t>now the </a:t>
            </a:r>
            <a:r>
              <a:rPr sz="2269" spc="14" dirty="0">
                <a:latin typeface="Arial"/>
                <a:cs typeface="Arial"/>
              </a:rPr>
              <a:t>sequence S=</a:t>
            </a:r>
            <a:r>
              <a:rPr sz="2269" spc="185" dirty="0">
                <a:latin typeface="Arial"/>
                <a:cs typeface="Arial"/>
              </a:rPr>
              <a:t> </a:t>
            </a:r>
            <a:r>
              <a:rPr sz="4356" b="1" spc="-34" baseline="2604" dirty="0">
                <a:solidFill>
                  <a:srgbClr val="333399"/>
                </a:solidFill>
                <a:latin typeface="Courier New"/>
                <a:cs typeface="Courier New"/>
              </a:rPr>
              <a:t>GGCA</a:t>
            </a:r>
            <a:endParaRPr sz="4356" baseline="2604">
              <a:latin typeface="Courier New"/>
              <a:cs typeface="Courier New"/>
            </a:endParaRPr>
          </a:p>
        </p:txBody>
      </p:sp>
      <p:sp>
        <p:nvSpPr>
          <p:cNvPr id="15" name="object 15"/>
          <p:cNvSpPr txBox="1"/>
          <p:nvPr/>
        </p:nvSpPr>
        <p:spPr>
          <a:xfrm>
            <a:off x="8796670" y="1194899"/>
            <a:ext cx="1137621" cy="613182"/>
          </a:xfrm>
          <a:prstGeom prst="rect">
            <a:avLst/>
          </a:prstGeom>
        </p:spPr>
        <p:txBody>
          <a:bodyPr vert="horz" wrap="square" lIns="0" tIns="23052" rIns="0" bIns="0" rtlCol="0">
            <a:spAutoFit/>
          </a:bodyPr>
          <a:lstStyle/>
          <a:p>
            <a:pPr marL="11527" marR="4611">
              <a:lnSpc>
                <a:spcPts val="2269"/>
              </a:lnSpc>
              <a:spcBef>
                <a:spcPts val="182"/>
              </a:spcBef>
            </a:pPr>
            <a:r>
              <a:rPr sz="1906" b="1" spc="-5" dirty="0">
                <a:latin typeface="Arial"/>
                <a:cs typeface="Arial"/>
              </a:rPr>
              <a:t>Forward  </a:t>
            </a:r>
            <a:r>
              <a:rPr sz="1906" b="1" spc="23" dirty="0">
                <a:latin typeface="Arial"/>
                <a:cs typeface="Arial"/>
              </a:rPr>
              <a:t>a</a:t>
            </a:r>
            <a:r>
              <a:rPr sz="1906" b="1" spc="9" dirty="0">
                <a:latin typeface="Arial"/>
                <a:cs typeface="Arial"/>
              </a:rPr>
              <a:t>lgo</a:t>
            </a:r>
            <a:r>
              <a:rPr sz="1906" b="1" spc="-23" dirty="0">
                <a:latin typeface="Arial"/>
                <a:cs typeface="Arial"/>
              </a:rPr>
              <a:t>r</a:t>
            </a:r>
            <a:r>
              <a:rPr sz="1906" b="1" spc="9" dirty="0">
                <a:latin typeface="Arial"/>
                <a:cs typeface="Arial"/>
              </a:rPr>
              <a:t>i</a:t>
            </a:r>
            <a:r>
              <a:rPr sz="1906" b="1" spc="-5" dirty="0">
                <a:latin typeface="Arial"/>
                <a:cs typeface="Arial"/>
              </a:rPr>
              <a:t>t</a:t>
            </a:r>
            <a:r>
              <a:rPr sz="1906" b="1" spc="9" dirty="0">
                <a:latin typeface="Arial"/>
                <a:cs typeface="Arial"/>
              </a:rPr>
              <a:t>h</a:t>
            </a:r>
            <a:r>
              <a:rPr sz="1906" b="1" spc="-5" dirty="0">
                <a:latin typeface="Arial"/>
                <a:cs typeface="Arial"/>
              </a:rPr>
              <a:t>m</a:t>
            </a:r>
            <a:endParaRPr sz="1906">
              <a:latin typeface="Arial"/>
              <a:cs typeface="Arial"/>
            </a:endParaRPr>
          </a:p>
        </p:txBody>
      </p:sp>
      <p:graphicFrame>
        <p:nvGraphicFramePr>
          <p:cNvPr id="16" name="object 16"/>
          <p:cNvGraphicFramePr>
            <a:graphicFrameLocks noGrp="1"/>
          </p:cNvGraphicFramePr>
          <p:nvPr/>
        </p:nvGraphicFramePr>
        <p:xfrm>
          <a:off x="1909000" y="4585311"/>
          <a:ext cx="7891887" cy="1072521"/>
        </p:xfrm>
        <a:graphic>
          <a:graphicData uri="http://schemas.openxmlformats.org/drawingml/2006/table">
            <a:tbl>
              <a:tblPr firstRow="1" bandRow="1">
                <a:tableStyleId>{2D5ABB26-0587-4C30-8999-92F81FD0307C}</a:tableStyleId>
              </a:tblPr>
              <a:tblGrid>
                <a:gridCol w="365376">
                  <a:extLst>
                    <a:ext uri="{9D8B030D-6E8A-4147-A177-3AD203B41FA5}">
                      <a16:colId xmlns:a16="http://schemas.microsoft.com/office/drawing/2014/main" val="20000"/>
                    </a:ext>
                  </a:extLst>
                </a:gridCol>
                <a:gridCol w="584371">
                  <a:extLst>
                    <a:ext uri="{9D8B030D-6E8A-4147-A177-3AD203B41FA5}">
                      <a16:colId xmlns:a16="http://schemas.microsoft.com/office/drawing/2014/main" val="20001"/>
                    </a:ext>
                  </a:extLst>
                </a:gridCol>
                <a:gridCol w="1241932">
                  <a:extLst>
                    <a:ext uri="{9D8B030D-6E8A-4147-A177-3AD203B41FA5}">
                      <a16:colId xmlns:a16="http://schemas.microsoft.com/office/drawing/2014/main" val="20002"/>
                    </a:ext>
                  </a:extLst>
                </a:gridCol>
                <a:gridCol w="3142577">
                  <a:extLst>
                    <a:ext uri="{9D8B030D-6E8A-4147-A177-3AD203B41FA5}">
                      <a16:colId xmlns:a16="http://schemas.microsoft.com/office/drawing/2014/main" val="20003"/>
                    </a:ext>
                  </a:extLst>
                </a:gridCol>
                <a:gridCol w="1388313">
                  <a:extLst>
                    <a:ext uri="{9D8B030D-6E8A-4147-A177-3AD203B41FA5}">
                      <a16:colId xmlns:a16="http://schemas.microsoft.com/office/drawing/2014/main" val="20004"/>
                    </a:ext>
                  </a:extLst>
                </a:gridCol>
                <a:gridCol w="1169318">
                  <a:extLst>
                    <a:ext uri="{9D8B030D-6E8A-4147-A177-3AD203B41FA5}">
                      <a16:colId xmlns:a16="http://schemas.microsoft.com/office/drawing/2014/main" val="20005"/>
                    </a:ext>
                  </a:extLst>
                </a:gridCol>
              </a:tblGrid>
              <a:tr h="358015">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10160" algn="ctr">
                        <a:lnSpc>
                          <a:spcPct val="100000"/>
                        </a:lnSpc>
                        <a:spcBef>
                          <a:spcPts val="295"/>
                        </a:spcBef>
                      </a:pPr>
                      <a:r>
                        <a:rPr sz="1400" b="1" spc="-10" dirty="0">
                          <a:latin typeface="Arial"/>
                          <a:cs typeface="Arial"/>
                        </a:rPr>
                        <a:t>Start</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2540" algn="ctr">
                        <a:lnSpc>
                          <a:spcPct val="100000"/>
                        </a:lnSpc>
                        <a:spcBef>
                          <a:spcPts val="295"/>
                        </a:spcBef>
                      </a:pPr>
                      <a:r>
                        <a:rPr sz="1400" b="1" dirty="0">
                          <a:latin typeface="Arial"/>
                          <a:cs typeface="Arial"/>
                        </a:rPr>
                        <a:t>G</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13335" algn="ctr">
                        <a:lnSpc>
                          <a:spcPct val="100000"/>
                        </a:lnSpc>
                        <a:spcBef>
                          <a:spcPts val="295"/>
                        </a:spcBef>
                      </a:pPr>
                      <a:r>
                        <a:rPr sz="1400" b="1" dirty="0">
                          <a:latin typeface="Arial"/>
                          <a:cs typeface="Arial"/>
                        </a:rPr>
                        <a:t>G</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algn="ctr">
                        <a:lnSpc>
                          <a:spcPct val="100000"/>
                        </a:lnSpc>
                        <a:spcBef>
                          <a:spcPts val="295"/>
                        </a:spcBef>
                      </a:pPr>
                      <a:r>
                        <a:rPr sz="1400" b="1" dirty="0">
                          <a:latin typeface="Arial"/>
                          <a:cs typeface="Arial"/>
                        </a:rPr>
                        <a:t>C</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8890" algn="ctr">
                        <a:lnSpc>
                          <a:spcPct val="100000"/>
                        </a:lnSpc>
                        <a:spcBef>
                          <a:spcPts val="295"/>
                        </a:spcBef>
                      </a:pPr>
                      <a:r>
                        <a:rPr sz="1400" b="1" dirty="0">
                          <a:latin typeface="Arial"/>
                          <a:cs typeface="Arial"/>
                        </a:rPr>
                        <a:t>A</a:t>
                      </a:r>
                      <a:endParaRPr sz="1400">
                        <a:latin typeface="Arial"/>
                        <a:cs typeface="Arial"/>
                      </a:endParaRPr>
                    </a:p>
                  </a:txBody>
                  <a:tcPr marL="0" marR="0" marT="34002"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56491">
                <a:tc>
                  <a:txBody>
                    <a:bodyPr/>
                    <a:lstStyle/>
                    <a:p>
                      <a:pPr marL="122555">
                        <a:lnSpc>
                          <a:spcPct val="100000"/>
                        </a:lnSpc>
                        <a:spcBef>
                          <a:spcPts val="300"/>
                        </a:spcBef>
                      </a:pPr>
                      <a:r>
                        <a:rPr sz="1400" b="1" dirty="0">
                          <a:latin typeface="Arial"/>
                          <a:cs typeface="Arial"/>
                        </a:rPr>
                        <a:t>H</a:t>
                      </a:r>
                      <a:endParaRPr sz="1400">
                        <a:latin typeface="Arial"/>
                        <a:cs typeface="Arial"/>
                      </a:endParaRPr>
                    </a:p>
                  </a:txBody>
                  <a:tcPr marL="0" marR="0" marT="34578"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5715" algn="ctr">
                        <a:lnSpc>
                          <a:spcPct val="100000"/>
                        </a:lnSpc>
                        <a:spcBef>
                          <a:spcPts val="300"/>
                        </a:spcBef>
                      </a:pPr>
                      <a:r>
                        <a:rPr sz="1400" dirty="0">
                          <a:latin typeface="Arial"/>
                          <a:cs typeface="Arial"/>
                        </a:rPr>
                        <a:t>0</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11430" algn="ctr">
                        <a:lnSpc>
                          <a:spcPct val="100000"/>
                        </a:lnSpc>
                        <a:spcBef>
                          <a:spcPts val="300"/>
                        </a:spcBef>
                      </a:pPr>
                      <a:r>
                        <a:rPr sz="1400" spc="-25" dirty="0">
                          <a:latin typeface="Arial"/>
                          <a:cs typeface="Arial"/>
                        </a:rPr>
                        <a:t>0.5*0.3=0.15</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58015">
                <a:tc>
                  <a:txBody>
                    <a:bodyPr/>
                    <a:lstStyle/>
                    <a:p>
                      <a:pPr marL="135255">
                        <a:lnSpc>
                          <a:spcPct val="100000"/>
                        </a:lnSpc>
                        <a:spcBef>
                          <a:spcPts val="300"/>
                        </a:spcBef>
                      </a:pPr>
                      <a:r>
                        <a:rPr sz="1400" b="1" dirty="0">
                          <a:latin typeface="Arial"/>
                          <a:cs typeface="Arial"/>
                        </a:rPr>
                        <a:t>L</a:t>
                      </a:r>
                      <a:endParaRPr sz="1400">
                        <a:latin typeface="Arial"/>
                        <a:cs typeface="Arial"/>
                      </a:endParaRPr>
                    </a:p>
                  </a:txBody>
                  <a:tcPr marL="0" marR="0" marT="34578"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5715" algn="ctr">
                        <a:lnSpc>
                          <a:spcPct val="100000"/>
                        </a:lnSpc>
                        <a:spcBef>
                          <a:spcPts val="300"/>
                        </a:spcBef>
                      </a:pPr>
                      <a:r>
                        <a:rPr sz="1400" dirty="0">
                          <a:latin typeface="Arial"/>
                          <a:cs typeface="Arial"/>
                        </a:rPr>
                        <a:t>0</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6985" algn="ctr">
                        <a:lnSpc>
                          <a:spcPct val="100000"/>
                        </a:lnSpc>
                        <a:spcBef>
                          <a:spcPts val="300"/>
                        </a:spcBef>
                      </a:pPr>
                      <a:r>
                        <a:rPr sz="1400" spc="-20" dirty="0">
                          <a:latin typeface="Arial"/>
                          <a:cs typeface="Arial"/>
                        </a:rPr>
                        <a:t>0.5*0.2=0.1</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
        <p:nvSpPr>
          <p:cNvPr id="17" name="object 17"/>
          <p:cNvSpPr/>
          <p:nvPr/>
        </p:nvSpPr>
        <p:spPr>
          <a:xfrm>
            <a:off x="1709184" y="144076"/>
            <a:ext cx="8759798" cy="6569849"/>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spTree>
    <p:extLst>
      <p:ext uri="{BB962C8B-B14F-4D97-AF65-F5344CB8AC3E}">
        <p14:creationId xmlns:p14="http://schemas.microsoft.com/office/powerpoint/2010/main" val="32396945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11627"/>
            <a:ext cx="7629669" cy="688747"/>
          </a:xfrm>
          <a:prstGeom prst="rect">
            <a:avLst/>
          </a:prstGeom>
        </p:spPr>
        <p:txBody>
          <a:bodyPr vert="horz" wrap="square" lIns="0" tIns="11526" rIns="0" bIns="0" rtlCol="0" anchor="ctr">
            <a:spAutoFit/>
          </a:bodyPr>
          <a:lstStyle/>
          <a:p>
            <a:pPr marL="11527">
              <a:lnSpc>
                <a:spcPct val="100000"/>
              </a:lnSpc>
              <a:spcBef>
                <a:spcPts val="91"/>
              </a:spcBef>
            </a:pPr>
            <a:r>
              <a:rPr dirty="0"/>
              <a:t>HMM : </a:t>
            </a:r>
            <a:r>
              <a:rPr spc="-9" dirty="0"/>
              <a:t>Forward </a:t>
            </a:r>
            <a:r>
              <a:rPr spc="-14"/>
              <a:t>algorithm </a:t>
            </a:r>
            <a:r>
              <a:rPr spc="-517" smtClean="0"/>
              <a:t>-­</a:t>
            </a:r>
            <a:endParaRPr spc="-5" dirty="0"/>
          </a:p>
        </p:txBody>
      </p:sp>
      <p:sp>
        <p:nvSpPr>
          <p:cNvPr id="3" name="object 3"/>
          <p:cNvSpPr/>
          <p:nvPr/>
        </p:nvSpPr>
        <p:spPr>
          <a:xfrm>
            <a:off x="5138184" y="2372383"/>
            <a:ext cx="945136" cy="73190"/>
          </a:xfrm>
          <a:custGeom>
            <a:avLst/>
            <a:gdLst/>
            <a:ahLst/>
            <a:cxnLst/>
            <a:rect l="l" t="t" r="r" b="b"/>
            <a:pathLst>
              <a:path w="1041400" h="80644">
                <a:moveTo>
                  <a:pt x="960860" y="0"/>
                </a:moveTo>
                <a:lnTo>
                  <a:pt x="960860" y="27580"/>
                </a:lnTo>
                <a:lnTo>
                  <a:pt x="0" y="27579"/>
                </a:lnTo>
                <a:lnTo>
                  <a:pt x="0" y="52992"/>
                </a:lnTo>
                <a:lnTo>
                  <a:pt x="960860" y="52992"/>
                </a:lnTo>
                <a:lnTo>
                  <a:pt x="960860" y="80573"/>
                </a:lnTo>
                <a:lnTo>
                  <a:pt x="1041400" y="40286"/>
                </a:lnTo>
                <a:lnTo>
                  <a:pt x="960860" y="0"/>
                </a:lnTo>
                <a:close/>
              </a:path>
            </a:pathLst>
          </a:custGeom>
          <a:solidFill>
            <a:srgbClr val="000000"/>
          </a:solidFill>
        </p:spPr>
        <p:txBody>
          <a:bodyPr wrap="square" lIns="0" tIns="0" rIns="0" bIns="0" rtlCol="0"/>
          <a:lstStyle/>
          <a:p>
            <a:endParaRPr sz="1634"/>
          </a:p>
        </p:txBody>
      </p:sp>
      <p:sp>
        <p:nvSpPr>
          <p:cNvPr id="4" name="object 4"/>
          <p:cNvSpPr/>
          <p:nvPr/>
        </p:nvSpPr>
        <p:spPr>
          <a:xfrm>
            <a:off x="5138184" y="2591375"/>
            <a:ext cx="875980" cy="73190"/>
          </a:xfrm>
          <a:custGeom>
            <a:avLst/>
            <a:gdLst/>
            <a:ahLst/>
            <a:cxnLst/>
            <a:rect l="l" t="t" r="r" b="b"/>
            <a:pathLst>
              <a:path w="965200" h="80644">
                <a:moveTo>
                  <a:pt x="80538" y="0"/>
                </a:moveTo>
                <a:lnTo>
                  <a:pt x="0" y="40286"/>
                </a:lnTo>
                <a:lnTo>
                  <a:pt x="80538" y="80575"/>
                </a:lnTo>
                <a:lnTo>
                  <a:pt x="80538" y="52993"/>
                </a:lnTo>
                <a:lnTo>
                  <a:pt x="965200" y="52994"/>
                </a:lnTo>
                <a:lnTo>
                  <a:pt x="965200" y="27583"/>
                </a:lnTo>
                <a:lnTo>
                  <a:pt x="80538" y="27581"/>
                </a:lnTo>
                <a:lnTo>
                  <a:pt x="80538" y="0"/>
                </a:lnTo>
                <a:close/>
              </a:path>
            </a:pathLst>
          </a:custGeom>
          <a:solidFill>
            <a:srgbClr val="000000"/>
          </a:solidFill>
        </p:spPr>
        <p:txBody>
          <a:bodyPr wrap="square" lIns="0" tIns="0" rIns="0" bIns="0" rtlCol="0"/>
          <a:lstStyle/>
          <a:p>
            <a:endParaRPr sz="1634"/>
          </a:p>
        </p:txBody>
      </p:sp>
      <p:sp>
        <p:nvSpPr>
          <p:cNvPr id="5" name="object 5"/>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6" name="object 6"/>
          <p:cNvSpPr/>
          <p:nvPr/>
        </p:nvSpPr>
        <p:spPr>
          <a:xfrm>
            <a:off x="5860640" y="1660352"/>
            <a:ext cx="891539" cy="322153"/>
          </a:xfrm>
          <a:custGeom>
            <a:avLst/>
            <a:gdLst/>
            <a:ahLst/>
            <a:cxnLst/>
            <a:rect l="l" t="t" r="r" b="b"/>
            <a:pathLst>
              <a:path w="982345" h="354964">
                <a:moveTo>
                  <a:pt x="8122" y="0"/>
                </a:moveTo>
                <a:lnTo>
                  <a:pt x="0" y="24077"/>
                </a:lnTo>
                <a:lnTo>
                  <a:pt x="901590" y="328509"/>
                </a:lnTo>
                <a:lnTo>
                  <a:pt x="892773" y="354643"/>
                </a:lnTo>
                <a:lnTo>
                  <a:pt x="981961" y="342238"/>
                </a:lnTo>
                <a:lnTo>
                  <a:pt x="918530" y="278300"/>
                </a:lnTo>
                <a:lnTo>
                  <a:pt x="909713" y="304432"/>
                </a:lnTo>
                <a:lnTo>
                  <a:pt x="8122" y="0"/>
                </a:lnTo>
                <a:close/>
              </a:path>
            </a:pathLst>
          </a:custGeom>
          <a:solidFill>
            <a:srgbClr val="000000"/>
          </a:solidFill>
        </p:spPr>
        <p:txBody>
          <a:bodyPr wrap="square" lIns="0" tIns="0" rIns="0" bIns="0" rtlCol="0"/>
          <a:lstStyle/>
          <a:p>
            <a:endParaRPr sz="1634"/>
          </a:p>
        </p:txBody>
      </p:sp>
      <p:sp>
        <p:nvSpPr>
          <p:cNvPr id="7" name="object 7"/>
          <p:cNvSpPr/>
          <p:nvPr/>
        </p:nvSpPr>
        <p:spPr>
          <a:xfrm>
            <a:off x="4481200" y="1660284"/>
            <a:ext cx="949169" cy="323882"/>
          </a:xfrm>
          <a:custGeom>
            <a:avLst/>
            <a:gdLst/>
            <a:ahLst/>
            <a:cxnLst/>
            <a:rect l="l" t="t" r="r" b="b"/>
            <a:pathLst>
              <a:path w="1045845" h="356869">
                <a:moveTo>
                  <a:pt x="1037562" y="0"/>
                </a:moveTo>
                <a:lnTo>
                  <a:pt x="72938" y="305856"/>
                </a:lnTo>
                <a:lnTo>
                  <a:pt x="64608" y="279563"/>
                </a:lnTo>
                <a:lnTo>
                  <a:pt x="0" y="342311"/>
                </a:lnTo>
                <a:lnTo>
                  <a:pt x="88941" y="356373"/>
                </a:lnTo>
                <a:lnTo>
                  <a:pt x="80611" y="330080"/>
                </a:lnTo>
                <a:lnTo>
                  <a:pt x="1045236" y="24223"/>
                </a:lnTo>
                <a:lnTo>
                  <a:pt x="1037562" y="0"/>
                </a:lnTo>
                <a:close/>
              </a:path>
            </a:pathLst>
          </a:custGeom>
          <a:solidFill>
            <a:srgbClr val="000000"/>
          </a:solidFill>
        </p:spPr>
        <p:txBody>
          <a:bodyPr wrap="square" lIns="0" tIns="0" rIns="0" bIns="0" rtlCol="0"/>
          <a:lstStyle/>
          <a:p>
            <a:endParaRPr sz="1634"/>
          </a:p>
        </p:txBody>
      </p:sp>
      <p:sp>
        <p:nvSpPr>
          <p:cNvPr id="8" name="object 8"/>
          <p:cNvSpPr/>
          <p:nvPr/>
        </p:nvSpPr>
        <p:spPr>
          <a:xfrm>
            <a:off x="3074999" y="2316746"/>
            <a:ext cx="632780" cy="610881"/>
          </a:xfrm>
          <a:custGeom>
            <a:avLst/>
            <a:gdLst/>
            <a:ahLst/>
            <a:cxnLst/>
            <a:rect l="l" t="t" r="r" b="b"/>
            <a:pathLst>
              <a:path w="697230" h="673100">
                <a:moveTo>
                  <a:pt x="361011" y="0"/>
                </a:moveTo>
                <a:lnTo>
                  <a:pt x="287327" y="6830"/>
                </a:lnTo>
                <a:lnTo>
                  <a:pt x="219861" y="26435"/>
                </a:lnTo>
                <a:lnTo>
                  <a:pt x="158769" y="57434"/>
                </a:lnTo>
                <a:lnTo>
                  <a:pt x="105497" y="98507"/>
                </a:lnTo>
                <a:lnTo>
                  <a:pt x="61498" y="148347"/>
                </a:lnTo>
                <a:lnTo>
                  <a:pt x="28249" y="205633"/>
                </a:lnTo>
                <a:lnTo>
                  <a:pt x="7252" y="268999"/>
                </a:lnTo>
                <a:lnTo>
                  <a:pt x="0" y="336995"/>
                </a:lnTo>
                <a:lnTo>
                  <a:pt x="7447" y="404959"/>
                </a:lnTo>
                <a:lnTo>
                  <a:pt x="28610" y="468233"/>
                </a:lnTo>
                <a:lnTo>
                  <a:pt x="61989" y="525400"/>
                </a:lnTo>
                <a:lnTo>
                  <a:pt x="106088" y="575111"/>
                </a:lnTo>
                <a:lnTo>
                  <a:pt x="159440" y="616057"/>
                </a:lnTo>
                <a:lnTo>
                  <a:pt x="220597" y="646922"/>
                </a:lnTo>
                <a:lnTo>
                  <a:pt x="288110" y="666382"/>
                </a:lnTo>
                <a:lnTo>
                  <a:pt x="360982" y="673063"/>
                </a:lnTo>
                <a:lnTo>
                  <a:pt x="412828" y="669442"/>
                </a:lnTo>
                <a:lnTo>
                  <a:pt x="464441" y="658633"/>
                </a:lnTo>
                <a:lnTo>
                  <a:pt x="513327" y="641070"/>
                </a:lnTo>
                <a:lnTo>
                  <a:pt x="558775" y="617189"/>
                </a:lnTo>
                <a:lnTo>
                  <a:pt x="601480" y="586243"/>
                </a:lnTo>
                <a:lnTo>
                  <a:pt x="637627" y="551014"/>
                </a:lnTo>
                <a:lnTo>
                  <a:pt x="648346" y="535693"/>
                </a:lnTo>
                <a:lnTo>
                  <a:pt x="672317" y="550664"/>
                </a:lnTo>
                <a:lnTo>
                  <a:pt x="680807" y="460980"/>
                </a:lnTo>
                <a:lnTo>
                  <a:pt x="603998" y="507994"/>
                </a:lnTo>
                <a:lnTo>
                  <a:pt x="626770" y="522217"/>
                </a:lnTo>
                <a:lnTo>
                  <a:pt x="617969" y="534798"/>
                </a:lnTo>
                <a:lnTo>
                  <a:pt x="584428" y="567387"/>
                </a:lnTo>
                <a:lnTo>
                  <a:pt x="546912" y="594720"/>
                </a:lnTo>
                <a:lnTo>
                  <a:pt x="504686" y="617175"/>
                </a:lnTo>
                <a:lnTo>
                  <a:pt x="459179" y="633773"/>
                </a:lnTo>
                <a:lnTo>
                  <a:pt x="411060" y="644093"/>
                </a:lnTo>
                <a:lnTo>
                  <a:pt x="360250" y="647640"/>
                </a:lnTo>
                <a:lnTo>
                  <a:pt x="292472" y="641269"/>
                </a:lnTo>
                <a:lnTo>
                  <a:pt x="229558" y="623062"/>
                </a:lnTo>
                <a:lnTo>
                  <a:pt x="172676" y="594278"/>
                </a:lnTo>
                <a:lnTo>
                  <a:pt x="123174" y="556200"/>
                </a:lnTo>
                <a:lnTo>
                  <a:pt x="82393" y="510122"/>
                </a:lnTo>
                <a:lnTo>
                  <a:pt x="51658" y="457332"/>
                </a:lnTo>
                <a:lnTo>
                  <a:pt x="32263" y="399080"/>
                </a:lnTo>
                <a:lnTo>
                  <a:pt x="25499" y="336537"/>
                </a:lnTo>
                <a:lnTo>
                  <a:pt x="32263" y="273989"/>
                </a:lnTo>
                <a:lnTo>
                  <a:pt x="51658" y="215737"/>
                </a:lnTo>
                <a:lnTo>
                  <a:pt x="82393" y="162946"/>
                </a:lnTo>
                <a:lnTo>
                  <a:pt x="123174" y="116867"/>
                </a:lnTo>
                <a:lnTo>
                  <a:pt x="172676" y="78789"/>
                </a:lnTo>
                <a:lnTo>
                  <a:pt x="229558" y="50004"/>
                </a:lnTo>
                <a:lnTo>
                  <a:pt x="292472" y="31794"/>
                </a:lnTo>
                <a:lnTo>
                  <a:pt x="360236" y="25421"/>
                </a:lnTo>
                <a:lnTo>
                  <a:pt x="411920" y="29151"/>
                </a:lnTo>
                <a:lnTo>
                  <a:pt x="461594" y="40048"/>
                </a:lnTo>
                <a:lnTo>
                  <a:pt x="508400" y="57624"/>
                </a:lnTo>
                <a:lnTo>
                  <a:pt x="551606" y="81398"/>
                </a:lnTo>
                <a:lnTo>
                  <a:pt x="590483" y="110879"/>
                </a:lnTo>
                <a:lnTo>
                  <a:pt x="624312" y="145581"/>
                </a:lnTo>
                <a:lnTo>
                  <a:pt x="652382" y="185018"/>
                </a:lnTo>
                <a:lnTo>
                  <a:pt x="674457" y="229664"/>
                </a:lnTo>
                <a:lnTo>
                  <a:pt x="697224" y="218395"/>
                </a:lnTo>
                <a:lnTo>
                  <a:pt x="673661" y="171104"/>
                </a:lnTo>
                <a:lnTo>
                  <a:pt x="643181" y="128540"/>
                </a:lnTo>
                <a:lnTo>
                  <a:pt x="606585" y="91203"/>
                </a:lnTo>
                <a:lnTo>
                  <a:pt x="564659" y="59579"/>
                </a:lnTo>
                <a:lnTo>
                  <a:pt x="518182" y="34156"/>
                </a:lnTo>
                <a:lnTo>
                  <a:pt x="467925" y="15421"/>
                </a:lnTo>
                <a:lnTo>
                  <a:pt x="414661" y="3870"/>
                </a:lnTo>
                <a:lnTo>
                  <a:pt x="361011" y="0"/>
                </a:lnTo>
                <a:close/>
              </a:path>
            </a:pathLst>
          </a:custGeom>
          <a:solidFill>
            <a:srgbClr val="000000"/>
          </a:solidFill>
        </p:spPr>
        <p:txBody>
          <a:bodyPr wrap="square" lIns="0" tIns="0" rIns="0" bIns="0" rtlCol="0"/>
          <a:lstStyle/>
          <a:p>
            <a:endParaRPr sz="1634"/>
          </a:p>
        </p:txBody>
      </p:sp>
      <p:sp>
        <p:nvSpPr>
          <p:cNvPr id="9" name="object 9"/>
          <p:cNvSpPr/>
          <p:nvPr/>
        </p:nvSpPr>
        <p:spPr>
          <a:xfrm>
            <a:off x="7640333" y="2316753"/>
            <a:ext cx="575726" cy="611457"/>
          </a:xfrm>
          <a:custGeom>
            <a:avLst/>
            <a:gdLst/>
            <a:ahLst/>
            <a:cxnLst/>
            <a:rect l="l" t="t" r="r" b="b"/>
            <a:pathLst>
              <a:path w="634365" h="673735">
                <a:moveTo>
                  <a:pt x="307912" y="27"/>
                </a:moveTo>
                <a:lnTo>
                  <a:pt x="257006" y="3870"/>
                </a:lnTo>
                <a:lnTo>
                  <a:pt x="208422" y="15476"/>
                </a:lnTo>
                <a:lnTo>
                  <a:pt x="162610" y="34306"/>
                </a:lnTo>
                <a:lnTo>
                  <a:pt x="120289" y="59844"/>
                </a:lnTo>
                <a:lnTo>
                  <a:pt x="82166" y="91577"/>
                </a:lnTo>
                <a:lnTo>
                  <a:pt x="48940" y="128992"/>
                </a:lnTo>
                <a:lnTo>
                  <a:pt x="21316" y="171580"/>
                </a:lnTo>
                <a:lnTo>
                  <a:pt x="0" y="218827"/>
                </a:lnTo>
                <a:lnTo>
                  <a:pt x="23180" y="229217"/>
                </a:lnTo>
                <a:lnTo>
                  <a:pt x="43186" y="184542"/>
                </a:lnTo>
                <a:lnTo>
                  <a:pt x="68613" y="145097"/>
                </a:lnTo>
                <a:lnTo>
                  <a:pt x="99202" y="110450"/>
                </a:lnTo>
                <a:lnTo>
                  <a:pt x="134296" y="81065"/>
                </a:lnTo>
                <a:lnTo>
                  <a:pt x="173234" y="57409"/>
                </a:lnTo>
                <a:lnTo>
                  <a:pt x="215360" y="39941"/>
                </a:lnTo>
                <a:lnTo>
                  <a:pt x="260026" y="29122"/>
                </a:lnTo>
                <a:lnTo>
                  <a:pt x="306448" y="25424"/>
                </a:lnTo>
                <a:lnTo>
                  <a:pt x="367389" y="31751"/>
                </a:lnTo>
                <a:lnTo>
                  <a:pt x="423978" y="49837"/>
                </a:lnTo>
                <a:lnTo>
                  <a:pt x="475222" y="78470"/>
                </a:lnTo>
                <a:lnTo>
                  <a:pt x="519910" y="116425"/>
                </a:lnTo>
                <a:lnTo>
                  <a:pt x="556806" y="162459"/>
                </a:lnTo>
                <a:lnTo>
                  <a:pt x="584674" y="215311"/>
                </a:lnTo>
                <a:lnTo>
                  <a:pt x="602294" y="273738"/>
                </a:lnTo>
                <a:lnTo>
                  <a:pt x="608443" y="336529"/>
                </a:lnTo>
                <a:lnTo>
                  <a:pt x="602294" y="399317"/>
                </a:lnTo>
                <a:lnTo>
                  <a:pt x="584674" y="457741"/>
                </a:lnTo>
                <a:lnTo>
                  <a:pt x="556806" y="510593"/>
                </a:lnTo>
                <a:lnTo>
                  <a:pt x="519910" y="556627"/>
                </a:lnTo>
                <a:lnTo>
                  <a:pt x="475222" y="594582"/>
                </a:lnTo>
                <a:lnTo>
                  <a:pt x="423978" y="623214"/>
                </a:lnTo>
                <a:lnTo>
                  <a:pt x="367389" y="641297"/>
                </a:lnTo>
                <a:lnTo>
                  <a:pt x="306433" y="647623"/>
                </a:lnTo>
                <a:lnTo>
                  <a:pt x="261592" y="644166"/>
                </a:lnTo>
                <a:lnTo>
                  <a:pt x="218307" y="634041"/>
                </a:lnTo>
                <a:lnTo>
                  <a:pt x="177326" y="617665"/>
                </a:lnTo>
                <a:lnTo>
                  <a:pt x="139244" y="595442"/>
                </a:lnTo>
                <a:lnTo>
                  <a:pt x="104661" y="567777"/>
                </a:lnTo>
                <a:lnTo>
                  <a:pt x="74367" y="535275"/>
                </a:lnTo>
                <a:lnTo>
                  <a:pt x="67534" y="524432"/>
                </a:lnTo>
                <a:lnTo>
                  <a:pt x="90957" y="511112"/>
                </a:lnTo>
                <a:lnTo>
                  <a:pt x="16148" y="460973"/>
                </a:lnTo>
                <a:lnTo>
                  <a:pt x="20938" y="550929"/>
                </a:lnTo>
                <a:lnTo>
                  <a:pt x="45429" y="537002"/>
                </a:lnTo>
                <a:lnTo>
                  <a:pt x="53943" y="550514"/>
                </a:lnTo>
                <a:lnTo>
                  <a:pt x="86716" y="585786"/>
                </a:lnTo>
                <a:lnTo>
                  <a:pt x="124108" y="615871"/>
                </a:lnTo>
                <a:lnTo>
                  <a:pt x="165342" y="640090"/>
                </a:lnTo>
                <a:lnTo>
                  <a:pt x="209774" y="657994"/>
                </a:lnTo>
                <a:lnTo>
                  <a:pt x="256754" y="669132"/>
                </a:lnTo>
                <a:lnTo>
                  <a:pt x="306387" y="673107"/>
                </a:lnTo>
                <a:lnTo>
                  <a:pt x="372181" y="666348"/>
                </a:lnTo>
                <a:lnTo>
                  <a:pt x="433729" y="646774"/>
                </a:lnTo>
                <a:lnTo>
                  <a:pt x="489409" y="615762"/>
                </a:lnTo>
                <a:lnTo>
                  <a:pt x="537893" y="574686"/>
                </a:lnTo>
                <a:lnTo>
                  <a:pt x="577886" y="524913"/>
                </a:lnTo>
                <a:lnTo>
                  <a:pt x="608093" y="467791"/>
                </a:lnTo>
                <a:lnTo>
                  <a:pt x="627211" y="404672"/>
                </a:lnTo>
                <a:lnTo>
                  <a:pt x="633924" y="336944"/>
                </a:lnTo>
                <a:lnTo>
                  <a:pt x="627371" y="269198"/>
                </a:lnTo>
                <a:lnTo>
                  <a:pt x="608404" y="206018"/>
                </a:lnTo>
                <a:lnTo>
                  <a:pt x="578331" y="148816"/>
                </a:lnTo>
                <a:lnTo>
                  <a:pt x="538459" y="98948"/>
                </a:lnTo>
                <a:lnTo>
                  <a:pt x="490087" y="57762"/>
                </a:lnTo>
                <a:lnTo>
                  <a:pt x="434508" y="26615"/>
                </a:lnTo>
                <a:lnTo>
                  <a:pt x="373038" y="6880"/>
                </a:lnTo>
                <a:lnTo>
                  <a:pt x="307912" y="27"/>
                </a:lnTo>
                <a:close/>
              </a:path>
            </a:pathLst>
          </a:custGeom>
          <a:solidFill>
            <a:srgbClr val="000000"/>
          </a:solidFill>
        </p:spPr>
        <p:txBody>
          <a:bodyPr wrap="square" lIns="0" tIns="0" rIns="0" bIns="0" rtlCol="0"/>
          <a:lstStyle/>
          <a:p>
            <a:endParaRPr sz="1634"/>
          </a:p>
        </p:txBody>
      </p:sp>
      <p:graphicFrame>
        <p:nvGraphicFramePr>
          <p:cNvPr id="10" name="object 10"/>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457008">
                  <a:extLst>
                    <a:ext uri="{9D8B030D-6E8A-4147-A177-3AD203B41FA5}">
                      <a16:colId xmlns:a16="http://schemas.microsoft.com/office/drawing/2014/main" val="20000"/>
                    </a:ext>
                  </a:extLst>
                </a:gridCol>
                <a:gridCol w="70769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11" name="object 11"/>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452397">
                  <a:extLst>
                    <a:ext uri="{9D8B030D-6E8A-4147-A177-3AD203B41FA5}">
                      <a16:colId xmlns:a16="http://schemas.microsoft.com/office/drawing/2014/main" val="20000"/>
                    </a:ext>
                  </a:extLst>
                </a:gridCol>
                <a:gridCol w="711734">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12" name="object 12"/>
          <p:cNvSpPr txBox="1"/>
          <p:nvPr/>
        </p:nvSpPr>
        <p:spPr>
          <a:xfrm>
            <a:off x="4703385"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3" name="object 13"/>
          <p:cNvSpPr txBox="1"/>
          <p:nvPr/>
        </p:nvSpPr>
        <p:spPr>
          <a:xfrm>
            <a:off x="6311461"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4" name="object 14"/>
          <p:cNvSpPr txBox="1"/>
          <p:nvPr/>
        </p:nvSpPr>
        <p:spPr>
          <a:xfrm>
            <a:off x="5507422" y="210394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5" name="object 15"/>
          <p:cNvSpPr txBox="1"/>
          <p:nvPr/>
        </p:nvSpPr>
        <p:spPr>
          <a:xfrm>
            <a:off x="5507422" y="271969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4</a:t>
            </a:r>
            <a:endParaRPr sz="1543">
              <a:latin typeface="Arial"/>
              <a:cs typeface="Arial"/>
            </a:endParaRPr>
          </a:p>
        </p:txBody>
      </p:sp>
      <p:sp>
        <p:nvSpPr>
          <p:cNvPr id="16" name="object 16"/>
          <p:cNvSpPr txBox="1"/>
          <p:nvPr/>
        </p:nvSpPr>
        <p:spPr>
          <a:xfrm>
            <a:off x="2729836"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7" name="object 17"/>
          <p:cNvSpPr txBox="1"/>
          <p:nvPr/>
        </p:nvSpPr>
        <p:spPr>
          <a:xfrm>
            <a:off x="8285008"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6</a:t>
            </a:r>
            <a:endParaRPr sz="1543">
              <a:latin typeface="Arial"/>
              <a:cs typeface="Arial"/>
            </a:endParaRPr>
          </a:p>
        </p:txBody>
      </p:sp>
      <p:sp>
        <p:nvSpPr>
          <p:cNvPr id="18" name="object 18"/>
          <p:cNvSpPr txBox="1"/>
          <p:nvPr/>
        </p:nvSpPr>
        <p:spPr>
          <a:xfrm>
            <a:off x="2364364" y="3601568"/>
            <a:ext cx="5065699" cy="458556"/>
          </a:xfrm>
          <a:prstGeom prst="rect">
            <a:avLst/>
          </a:prstGeom>
        </p:spPr>
        <p:txBody>
          <a:bodyPr vert="horz" wrap="square" lIns="0" tIns="11526" rIns="0" bIns="0" rtlCol="0">
            <a:spAutoFit/>
          </a:bodyPr>
          <a:lstStyle/>
          <a:p>
            <a:pPr marL="11527">
              <a:spcBef>
                <a:spcPts val="91"/>
              </a:spcBef>
            </a:pPr>
            <a:r>
              <a:rPr sz="2269" spc="9" dirty="0">
                <a:latin typeface="Arial"/>
                <a:cs typeface="Arial"/>
              </a:rPr>
              <a:t>Consider </a:t>
            </a:r>
            <a:r>
              <a:rPr sz="2269" dirty="0">
                <a:latin typeface="Arial"/>
                <a:cs typeface="Arial"/>
              </a:rPr>
              <a:t>now the </a:t>
            </a:r>
            <a:r>
              <a:rPr sz="2269" spc="14" dirty="0">
                <a:latin typeface="Arial"/>
                <a:cs typeface="Arial"/>
              </a:rPr>
              <a:t>sequence S=</a:t>
            </a:r>
            <a:r>
              <a:rPr sz="2269" spc="185" dirty="0">
                <a:latin typeface="Arial"/>
                <a:cs typeface="Arial"/>
              </a:rPr>
              <a:t> </a:t>
            </a:r>
            <a:r>
              <a:rPr sz="4356" b="1" spc="-34" baseline="2604" dirty="0">
                <a:solidFill>
                  <a:srgbClr val="333399"/>
                </a:solidFill>
                <a:latin typeface="Courier New"/>
                <a:cs typeface="Courier New"/>
              </a:rPr>
              <a:t>GGCA</a:t>
            </a:r>
            <a:endParaRPr sz="4356" baseline="2604">
              <a:latin typeface="Courier New"/>
              <a:cs typeface="Courier New"/>
            </a:endParaRPr>
          </a:p>
        </p:txBody>
      </p:sp>
      <p:grpSp>
        <p:nvGrpSpPr>
          <p:cNvPr id="19" name="object 19"/>
          <p:cNvGrpSpPr/>
          <p:nvPr/>
        </p:nvGrpSpPr>
        <p:grpSpPr>
          <a:xfrm>
            <a:off x="1703421" y="138313"/>
            <a:ext cx="8771324" cy="6581375"/>
            <a:chOff x="506729" y="152400"/>
            <a:chExt cx="9664700" cy="7251700"/>
          </a:xfrm>
        </p:grpSpPr>
        <p:sp>
          <p:nvSpPr>
            <p:cNvPr id="20" name="object 20"/>
            <p:cNvSpPr/>
            <p:nvPr/>
          </p:nvSpPr>
          <p:spPr>
            <a:xfrm>
              <a:off x="3084830" y="5585815"/>
              <a:ext cx="1803400" cy="455295"/>
            </a:xfrm>
            <a:custGeom>
              <a:avLst/>
              <a:gdLst/>
              <a:ahLst/>
              <a:cxnLst/>
              <a:rect l="l" t="t" r="r" b="b"/>
              <a:pathLst>
                <a:path w="1803400" h="455295">
                  <a:moveTo>
                    <a:pt x="317500" y="40297"/>
                  </a:moveTo>
                  <a:lnTo>
                    <a:pt x="236956" y="0"/>
                  </a:lnTo>
                  <a:lnTo>
                    <a:pt x="236956" y="27584"/>
                  </a:lnTo>
                  <a:lnTo>
                    <a:pt x="0" y="27584"/>
                  </a:lnTo>
                  <a:lnTo>
                    <a:pt x="0" y="52997"/>
                  </a:lnTo>
                  <a:lnTo>
                    <a:pt x="236956" y="52997"/>
                  </a:lnTo>
                  <a:lnTo>
                    <a:pt x="236956" y="80581"/>
                  </a:lnTo>
                  <a:lnTo>
                    <a:pt x="317500" y="40297"/>
                  </a:lnTo>
                  <a:close/>
                </a:path>
                <a:path w="1803400" h="455295">
                  <a:moveTo>
                    <a:pt x="1803400" y="129184"/>
                  </a:moveTo>
                  <a:lnTo>
                    <a:pt x="1719948" y="163042"/>
                  </a:lnTo>
                  <a:lnTo>
                    <a:pt x="1740636" y="181267"/>
                  </a:lnTo>
                  <a:lnTo>
                    <a:pt x="1514462" y="438289"/>
                  </a:lnTo>
                  <a:lnTo>
                    <a:pt x="1533525" y="455091"/>
                  </a:lnTo>
                  <a:lnTo>
                    <a:pt x="1759712" y="198056"/>
                  </a:lnTo>
                  <a:lnTo>
                    <a:pt x="1780400" y="216293"/>
                  </a:lnTo>
                  <a:lnTo>
                    <a:pt x="1803400" y="129184"/>
                  </a:lnTo>
                  <a:close/>
                </a:path>
              </a:pathLst>
            </a:custGeom>
            <a:solidFill>
              <a:srgbClr val="000000"/>
            </a:solidFill>
          </p:spPr>
          <p:txBody>
            <a:bodyPr wrap="square" lIns="0" tIns="0" rIns="0" bIns="0" rtlCol="0"/>
            <a:lstStyle/>
            <a:p>
              <a:endParaRPr sz="1634"/>
            </a:p>
          </p:txBody>
        </p:sp>
        <p:sp>
          <p:nvSpPr>
            <p:cNvPr id="21" name="object 21"/>
            <p:cNvSpPr/>
            <p:nvPr/>
          </p:nvSpPr>
          <p:spPr>
            <a:xfrm>
              <a:off x="513079" y="158750"/>
              <a:ext cx="9652000" cy="7239000"/>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grpSp>
      <p:graphicFrame>
        <p:nvGraphicFramePr>
          <p:cNvPr id="22" name="object 22"/>
          <p:cNvGraphicFramePr>
            <a:graphicFrameLocks noGrp="1"/>
          </p:cNvGraphicFramePr>
          <p:nvPr/>
        </p:nvGraphicFramePr>
        <p:xfrm>
          <a:off x="1909000" y="4585311"/>
          <a:ext cx="7893039" cy="1072521"/>
        </p:xfrm>
        <a:graphic>
          <a:graphicData uri="http://schemas.openxmlformats.org/drawingml/2006/table">
            <a:tbl>
              <a:tblPr firstRow="1" bandRow="1">
                <a:tableStyleId>{2D5ABB26-0587-4C30-8999-92F81FD0307C}</a:tableStyleId>
              </a:tblPr>
              <a:tblGrid>
                <a:gridCol w="365376">
                  <a:extLst>
                    <a:ext uri="{9D8B030D-6E8A-4147-A177-3AD203B41FA5}">
                      <a16:colId xmlns:a16="http://schemas.microsoft.com/office/drawing/2014/main" val="20000"/>
                    </a:ext>
                  </a:extLst>
                </a:gridCol>
                <a:gridCol w="584371">
                  <a:extLst>
                    <a:ext uri="{9D8B030D-6E8A-4147-A177-3AD203B41FA5}">
                      <a16:colId xmlns:a16="http://schemas.microsoft.com/office/drawing/2014/main" val="20001"/>
                    </a:ext>
                  </a:extLst>
                </a:gridCol>
                <a:gridCol w="1100738">
                  <a:extLst>
                    <a:ext uri="{9D8B030D-6E8A-4147-A177-3AD203B41FA5}">
                      <a16:colId xmlns:a16="http://schemas.microsoft.com/office/drawing/2014/main" val="20002"/>
                    </a:ext>
                  </a:extLst>
                </a:gridCol>
                <a:gridCol w="141194">
                  <a:extLst>
                    <a:ext uri="{9D8B030D-6E8A-4147-A177-3AD203B41FA5}">
                      <a16:colId xmlns:a16="http://schemas.microsoft.com/office/drawing/2014/main" val="20003"/>
                    </a:ext>
                  </a:extLst>
                </a:gridCol>
                <a:gridCol w="1310512">
                  <a:extLst>
                    <a:ext uri="{9D8B030D-6E8A-4147-A177-3AD203B41FA5}">
                      <a16:colId xmlns:a16="http://schemas.microsoft.com/office/drawing/2014/main" val="20004"/>
                    </a:ext>
                  </a:extLst>
                </a:gridCol>
                <a:gridCol w="1832065">
                  <a:extLst>
                    <a:ext uri="{9D8B030D-6E8A-4147-A177-3AD203B41FA5}">
                      <a16:colId xmlns:a16="http://schemas.microsoft.com/office/drawing/2014/main" val="20005"/>
                    </a:ext>
                  </a:extLst>
                </a:gridCol>
                <a:gridCol w="1388889">
                  <a:extLst>
                    <a:ext uri="{9D8B030D-6E8A-4147-A177-3AD203B41FA5}">
                      <a16:colId xmlns:a16="http://schemas.microsoft.com/office/drawing/2014/main" val="20006"/>
                    </a:ext>
                  </a:extLst>
                </a:gridCol>
                <a:gridCol w="1169894">
                  <a:extLst>
                    <a:ext uri="{9D8B030D-6E8A-4147-A177-3AD203B41FA5}">
                      <a16:colId xmlns:a16="http://schemas.microsoft.com/office/drawing/2014/main" val="20007"/>
                    </a:ext>
                  </a:extLst>
                </a:gridCol>
              </a:tblGrid>
              <a:tr h="358015">
                <a:tc>
                  <a:txBody>
                    <a:bodyPr/>
                    <a:lstStyle/>
                    <a:p>
                      <a:pPr>
                        <a:lnSpc>
                          <a:spcPct val="100000"/>
                        </a:lnSpc>
                      </a:pPr>
                      <a:endParaRPr sz="1800">
                        <a:latin typeface="Times New Roman"/>
                        <a:cs typeface="Times New Roman"/>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10160" algn="ctr">
                        <a:lnSpc>
                          <a:spcPct val="100000"/>
                        </a:lnSpc>
                        <a:spcBef>
                          <a:spcPts val="295"/>
                        </a:spcBef>
                      </a:pPr>
                      <a:r>
                        <a:rPr sz="1400" b="1" spc="-10" dirty="0">
                          <a:latin typeface="Arial"/>
                          <a:cs typeface="Arial"/>
                        </a:rPr>
                        <a:t>Start</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gridSpan="2">
                  <a:txBody>
                    <a:bodyPr/>
                    <a:lstStyle/>
                    <a:p>
                      <a:pPr marR="2540" algn="ctr">
                        <a:lnSpc>
                          <a:spcPct val="100000"/>
                        </a:lnSpc>
                        <a:spcBef>
                          <a:spcPts val="295"/>
                        </a:spcBef>
                      </a:pPr>
                      <a:r>
                        <a:rPr sz="1400" b="1" dirty="0">
                          <a:latin typeface="Arial"/>
                          <a:cs typeface="Arial"/>
                        </a:rPr>
                        <a:t>G</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hMerge="1">
                  <a:txBody>
                    <a:bodyPr/>
                    <a:lstStyle/>
                    <a:p>
                      <a:endParaRPr/>
                    </a:p>
                  </a:txBody>
                  <a:tcPr marL="0" marR="0" marT="0" marB="0"/>
                </a:tc>
                <a:tc gridSpan="2">
                  <a:txBody>
                    <a:bodyPr/>
                    <a:lstStyle/>
                    <a:p>
                      <a:pPr marR="13335" algn="ctr">
                        <a:lnSpc>
                          <a:spcPct val="100000"/>
                        </a:lnSpc>
                        <a:spcBef>
                          <a:spcPts val="295"/>
                        </a:spcBef>
                      </a:pPr>
                      <a:r>
                        <a:rPr sz="1400" b="1" dirty="0">
                          <a:latin typeface="Arial"/>
                          <a:cs typeface="Arial"/>
                        </a:rPr>
                        <a:t>G</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hMerge="1">
                  <a:txBody>
                    <a:bodyPr/>
                    <a:lstStyle/>
                    <a:p>
                      <a:endParaRPr/>
                    </a:p>
                  </a:txBody>
                  <a:tcPr marL="0" marR="0" marT="0" marB="0"/>
                </a:tc>
                <a:tc>
                  <a:txBody>
                    <a:bodyPr/>
                    <a:lstStyle/>
                    <a:p>
                      <a:pPr algn="ctr">
                        <a:lnSpc>
                          <a:spcPct val="100000"/>
                        </a:lnSpc>
                        <a:spcBef>
                          <a:spcPts val="295"/>
                        </a:spcBef>
                      </a:pPr>
                      <a:r>
                        <a:rPr sz="1400" b="1" dirty="0">
                          <a:latin typeface="Arial"/>
                          <a:cs typeface="Arial"/>
                        </a:rPr>
                        <a:t>C</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8890" algn="ctr">
                        <a:lnSpc>
                          <a:spcPct val="100000"/>
                        </a:lnSpc>
                        <a:spcBef>
                          <a:spcPts val="295"/>
                        </a:spcBef>
                      </a:pPr>
                      <a:r>
                        <a:rPr sz="1400" b="1" dirty="0">
                          <a:latin typeface="Arial"/>
                          <a:cs typeface="Arial"/>
                        </a:rPr>
                        <a:t>A</a:t>
                      </a:r>
                      <a:endParaRPr sz="1400">
                        <a:latin typeface="Arial"/>
                        <a:cs typeface="Arial"/>
                      </a:endParaRPr>
                    </a:p>
                  </a:txBody>
                  <a:tcPr marL="0" marR="0" marT="34002"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56491">
                <a:tc>
                  <a:txBody>
                    <a:bodyPr/>
                    <a:lstStyle/>
                    <a:p>
                      <a:pPr marL="122555">
                        <a:lnSpc>
                          <a:spcPct val="100000"/>
                        </a:lnSpc>
                        <a:spcBef>
                          <a:spcPts val="300"/>
                        </a:spcBef>
                      </a:pPr>
                      <a:r>
                        <a:rPr sz="1400" b="1" dirty="0">
                          <a:latin typeface="Arial"/>
                          <a:cs typeface="Arial"/>
                        </a:rPr>
                        <a:t>H</a:t>
                      </a:r>
                      <a:endParaRPr sz="1400">
                        <a:latin typeface="Arial"/>
                        <a:cs typeface="Arial"/>
                      </a:endParaRPr>
                    </a:p>
                  </a:txBody>
                  <a:tcPr marL="0" marR="0" marT="34578"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5715" algn="ctr">
                        <a:lnSpc>
                          <a:spcPct val="100000"/>
                        </a:lnSpc>
                        <a:spcBef>
                          <a:spcPts val="300"/>
                        </a:spcBef>
                      </a:pPr>
                      <a:r>
                        <a:rPr sz="1400" dirty="0">
                          <a:latin typeface="Arial"/>
                          <a:cs typeface="Arial"/>
                        </a:rPr>
                        <a:t>0</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gridSpan="2">
                  <a:txBody>
                    <a:bodyPr/>
                    <a:lstStyle/>
                    <a:p>
                      <a:pPr marL="147955">
                        <a:lnSpc>
                          <a:spcPct val="100000"/>
                        </a:lnSpc>
                        <a:spcBef>
                          <a:spcPts val="300"/>
                        </a:spcBef>
                      </a:pPr>
                      <a:r>
                        <a:rPr sz="1400" spc="-25" dirty="0">
                          <a:latin typeface="Arial"/>
                          <a:cs typeface="Arial"/>
                        </a:rPr>
                        <a:t>0.5*0.3=0.15</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tc gridSpan="2">
                  <a:txBody>
                    <a:bodyPr/>
                    <a:lstStyle/>
                    <a:p>
                      <a:pPr marL="313055">
                        <a:lnSpc>
                          <a:spcPct val="100000"/>
                        </a:lnSpc>
                        <a:spcBef>
                          <a:spcPts val="300"/>
                        </a:spcBef>
                      </a:pPr>
                      <a:r>
                        <a:rPr sz="1400" spc="-25" dirty="0">
                          <a:latin typeface="Arial"/>
                          <a:cs typeface="Arial"/>
                        </a:rPr>
                        <a:t>0.15*0.5*0.3 </a:t>
                      </a:r>
                      <a:r>
                        <a:rPr sz="1400" spc="-5" dirty="0">
                          <a:latin typeface="Arial"/>
                          <a:cs typeface="Arial"/>
                        </a:rPr>
                        <a:t>+</a:t>
                      </a:r>
                      <a:r>
                        <a:rPr sz="1400" spc="70" dirty="0">
                          <a:latin typeface="Arial"/>
                          <a:cs typeface="Arial"/>
                        </a:rPr>
                        <a:t> </a:t>
                      </a:r>
                      <a:r>
                        <a:rPr sz="1400" spc="-25" dirty="0">
                          <a:latin typeface="Arial"/>
                          <a:cs typeface="Arial"/>
                        </a:rPr>
                        <a:t>0.1*0.4*0.3=0.0345</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161346">
                <a:tc rowSpan="2">
                  <a:txBody>
                    <a:bodyPr/>
                    <a:lstStyle/>
                    <a:p>
                      <a:pPr marR="7620" algn="ctr">
                        <a:lnSpc>
                          <a:spcPct val="100000"/>
                        </a:lnSpc>
                        <a:spcBef>
                          <a:spcPts val="300"/>
                        </a:spcBef>
                      </a:pPr>
                      <a:r>
                        <a:rPr sz="1400" b="1" dirty="0">
                          <a:latin typeface="Arial"/>
                          <a:cs typeface="Arial"/>
                        </a:rPr>
                        <a:t>L</a:t>
                      </a:r>
                      <a:endParaRPr sz="1400">
                        <a:latin typeface="Arial"/>
                        <a:cs typeface="Arial"/>
                      </a:endParaRPr>
                    </a:p>
                  </a:txBody>
                  <a:tcPr marL="0" marR="0" marT="34578"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rowSpan="2">
                  <a:txBody>
                    <a:bodyPr/>
                    <a:lstStyle/>
                    <a:p>
                      <a:pPr marR="5715" algn="ctr">
                        <a:lnSpc>
                          <a:spcPct val="100000"/>
                        </a:lnSpc>
                        <a:spcBef>
                          <a:spcPts val="300"/>
                        </a:spcBef>
                      </a:pPr>
                      <a:r>
                        <a:rPr sz="1400" dirty="0">
                          <a:latin typeface="Arial"/>
                          <a:cs typeface="Arial"/>
                        </a:rPr>
                        <a:t>0</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rowSpan="2">
                  <a:txBody>
                    <a:bodyPr/>
                    <a:lstStyle/>
                    <a:p>
                      <a:pPr marL="198755">
                        <a:lnSpc>
                          <a:spcPct val="100000"/>
                        </a:lnSpc>
                        <a:spcBef>
                          <a:spcPts val="300"/>
                        </a:spcBef>
                      </a:pPr>
                      <a:r>
                        <a:rPr sz="1400" spc="-20" dirty="0">
                          <a:latin typeface="Arial"/>
                          <a:cs typeface="Arial"/>
                        </a:rPr>
                        <a:t>0.5*0.2=0.1</a:t>
                      </a:r>
                      <a:endParaRPr sz="1400">
                        <a:latin typeface="Arial"/>
                        <a:cs typeface="Arial"/>
                      </a:endParaRPr>
                    </a:p>
                  </a:txBody>
                  <a:tcPr marL="0" marR="0" marT="34578" marB="0">
                    <a:lnL w="19050">
                      <a:solidFill>
                        <a:srgbClr val="000000"/>
                      </a:solidFill>
                      <a:prstDash val="solid"/>
                    </a:lnL>
                    <a:lnT w="19050">
                      <a:solidFill>
                        <a:srgbClr val="000000"/>
                      </a:solidFill>
                      <a:prstDash val="solid"/>
                    </a:lnT>
                    <a:lnB w="3810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19050">
                      <a:solidFill>
                        <a:srgbClr val="000000"/>
                      </a:solidFill>
                      <a:prstDash val="solid"/>
                    </a:lnL>
                    <a:lnT w="19050">
                      <a:solidFill>
                        <a:srgbClr val="000000"/>
                      </a:solidFill>
                      <a:prstDash val="solid"/>
                    </a:lnT>
                    <a:lnB w="28575">
                      <a:solidFill>
                        <a:srgbClr val="000000"/>
                      </a:solidFill>
                      <a:prstDash val="solid"/>
                    </a:lnB>
                  </a:tcPr>
                </a:tc>
                <a:tc rowSpan="2">
                  <a:txBody>
                    <a:bodyPr/>
                    <a:lstStyle/>
                    <a:p>
                      <a:pPr>
                        <a:lnSpc>
                          <a:spcPct val="100000"/>
                        </a:lnSpc>
                      </a:pPr>
                      <a:endParaRPr sz="1800">
                        <a:latin typeface="Times New Roman"/>
                        <a:cs typeface="Times New Roman"/>
                      </a:endParaRPr>
                    </a:p>
                  </a:txBody>
                  <a:tcPr marL="0" marR="0" marT="0" marB="0">
                    <a:lnR w="19050">
                      <a:solidFill>
                        <a:srgbClr val="000000"/>
                      </a:solidFill>
                      <a:prstDash val="solid"/>
                    </a:lnR>
                    <a:lnT w="19050">
                      <a:solidFill>
                        <a:srgbClr val="000000"/>
                      </a:solidFill>
                      <a:prstDash val="solid"/>
                    </a:lnT>
                    <a:lnB w="38100">
                      <a:solidFill>
                        <a:srgbClr val="000000"/>
                      </a:solidFill>
                      <a:prstDash val="solid"/>
                    </a:lnB>
                  </a:tcPr>
                </a:tc>
                <a:tc rowSpan="2">
                  <a:txBody>
                    <a:bodyPr/>
                    <a:lstStyle/>
                    <a:p>
                      <a:pPr>
                        <a:lnSpc>
                          <a:spcPct val="100000"/>
                        </a:lnSpc>
                      </a:pPr>
                      <a:endParaRPr sz="18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rowSpan="2">
                  <a:txBody>
                    <a:bodyPr/>
                    <a:lstStyle/>
                    <a:p>
                      <a:pPr>
                        <a:lnSpc>
                          <a:spcPct val="100000"/>
                        </a:lnSpc>
                      </a:pPr>
                      <a:endParaRPr sz="1800">
                        <a:latin typeface="Times New Roman"/>
                        <a:cs typeface="Times New Roman"/>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r h="196669">
                <a:tc vMerge="1">
                  <a:txBody>
                    <a:bodyPr/>
                    <a:lstStyle/>
                    <a:p>
                      <a:endParaRPr/>
                    </a:p>
                  </a:txBody>
                  <a:tcPr marL="0" marR="0" marT="38100"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vMerge="1">
                  <a:txBody>
                    <a:bodyPr/>
                    <a:lstStyle/>
                    <a:p>
                      <a:endParaRPr/>
                    </a:p>
                  </a:txBody>
                  <a:tcPr marL="0" marR="0" marT="38100"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vMerge="1">
                  <a:txBody>
                    <a:bodyPr/>
                    <a:lstStyle/>
                    <a:p>
                      <a:endParaRPr/>
                    </a:p>
                  </a:txBody>
                  <a:tcPr marL="0" marR="0" marT="38100" marB="0">
                    <a:lnL w="19050">
                      <a:solidFill>
                        <a:srgbClr val="000000"/>
                      </a:solidFill>
                      <a:prstDash val="solid"/>
                    </a:lnL>
                    <a:lnT w="19050">
                      <a:solidFill>
                        <a:srgbClr val="000000"/>
                      </a:solidFill>
                      <a:prstDash val="solid"/>
                    </a:lnT>
                    <a:lnB w="381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R w="19050">
                      <a:solidFill>
                        <a:srgbClr val="000000"/>
                      </a:solidFill>
                      <a:prstDash val="solid"/>
                    </a:lnR>
                    <a:lnT w="28575">
                      <a:solidFill>
                        <a:srgbClr val="000000"/>
                      </a:solidFill>
                      <a:prstDash val="solid"/>
                    </a:lnT>
                    <a:lnB w="381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T w="28575">
                      <a:solidFill>
                        <a:srgbClr val="000000"/>
                      </a:solidFill>
                      <a:prstDash val="solid"/>
                    </a:lnT>
                    <a:lnB w="38100">
                      <a:solidFill>
                        <a:srgbClr val="000000"/>
                      </a:solidFill>
                      <a:prstDash val="solid"/>
                    </a:lnB>
                  </a:tcPr>
                </a:tc>
                <a:tc vMerge="1">
                  <a:txBody>
                    <a:bodyPr/>
                    <a:lstStyle/>
                    <a:p>
                      <a:endParaRPr/>
                    </a:p>
                  </a:txBody>
                  <a:tcPr marL="0" marR="0" marT="0" marB="0">
                    <a:lnR w="19050">
                      <a:solidFill>
                        <a:srgbClr val="000000"/>
                      </a:solidFill>
                      <a:prstDash val="solid"/>
                    </a:lnR>
                    <a:lnT w="19050">
                      <a:solidFill>
                        <a:srgbClr val="000000"/>
                      </a:solidFill>
                      <a:prstDash val="solid"/>
                    </a:lnT>
                    <a:lnB w="38100">
                      <a:solidFill>
                        <a:srgbClr val="000000"/>
                      </a:solidFill>
                      <a:prstDash val="solid"/>
                    </a:lnB>
                  </a:tcPr>
                </a:tc>
                <a:tc vMerge="1">
                  <a:txBody>
                    <a:bodyPr/>
                    <a:lstStyle/>
                    <a:p>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vMerge="1">
                  <a:txBody>
                    <a:bodyPr/>
                    <a:lstStyle/>
                    <a:p>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472624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11627"/>
            <a:ext cx="7629669" cy="688747"/>
          </a:xfrm>
          <a:prstGeom prst="rect">
            <a:avLst/>
          </a:prstGeom>
        </p:spPr>
        <p:txBody>
          <a:bodyPr vert="horz" wrap="square" lIns="0" tIns="11526" rIns="0" bIns="0" rtlCol="0" anchor="ctr">
            <a:spAutoFit/>
          </a:bodyPr>
          <a:lstStyle/>
          <a:p>
            <a:pPr marL="11527">
              <a:lnSpc>
                <a:spcPct val="100000"/>
              </a:lnSpc>
              <a:spcBef>
                <a:spcPts val="91"/>
              </a:spcBef>
            </a:pPr>
            <a:r>
              <a:rPr dirty="0"/>
              <a:t>HMM : </a:t>
            </a:r>
            <a:r>
              <a:rPr spc="-9" dirty="0"/>
              <a:t>Forward </a:t>
            </a:r>
            <a:r>
              <a:rPr spc="-14"/>
              <a:t>algorithm </a:t>
            </a:r>
            <a:r>
              <a:rPr spc="-517" smtClean="0"/>
              <a:t>-­</a:t>
            </a:r>
            <a:endParaRPr spc="-5" dirty="0"/>
          </a:p>
        </p:txBody>
      </p:sp>
      <p:sp>
        <p:nvSpPr>
          <p:cNvPr id="3" name="object 3"/>
          <p:cNvSpPr/>
          <p:nvPr/>
        </p:nvSpPr>
        <p:spPr>
          <a:xfrm>
            <a:off x="5138184" y="2372383"/>
            <a:ext cx="945136" cy="73190"/>
          </a:xfrm>
          <a:custGeom>
            <a:avLst/>
            <a:gdLst/>
            <a:ahLst/>
            <a:cxnLst/>
            <a:rect l="l" t="t" r="r" b="b"/>
            <a:pathLst>
              <a:path w="1041400" h="80644">
                <a:moveTo>
                  <a:pt x="960860" y="0"/>
                </a:moveTo>
                <a:lnTo>
                  <a:pt x="960860" y="27580"/>
                </a:lnTo>
                <a:lnTo>
                  <a:pt x="0" y="27579"/>
                </a:lnTo>
                <a:lnTo>
                  <a:pt x="0" y="52992"/>
                </a:lnTo>
                <a:lnTo>
                  <a:pt x="960860" y="52992"/>
                </a:lnTo>
                <a:lnTo>
                  <a:pt x="960860" y="80573"/>
                </a:lnTo>
                <a:lnTo>
                  <a:pt x="1041400" y="40286"/>
                </a:lnTo>
                <a:lnTo>
                  <a:pt x="960860" y="0"/>
                </a:lnTo>
                <a:close/>
              </a:path>
            </a:pathLst>
          </a:custGeom>
          <a:solidFill>
            <a:srgbClr val="000000"/>
          </a:solidFill>
        </p:spPr>
        <p:txBody>
          <a:bodyPr wrap="square" lIns="0" tIns="0" rIns="0" bIns="0" rtlCol="0"/>
          <a:lstStyle/>
          <a:p>
            <a:endParaRPr sz="1634"/>
          </a:p>
        </p:txBody>
      </p:sp>
      <p:sp>
        <p:nvSpPr>
          <p:cNvPr id="4" name="object 4"/>
          <p:cNvSpPr/>
          <p:nvPr/>
        </p:nvSpPr>
        <p:spPr>
          <a:xfrm>
            <a:off x="5138184" y="2591375"/>
            <a:ext cx="875980" cy="73190"/>
          </a:xfrm>
          <a:custGeom>
            <a:avLst/>
            <a:gdLst/>
            <a:ahLst/>
            <a:cxnLst/>
            <a:rect l="l" t="t" r="r" b="b"/>
            <a:pathLst>
              <a:path w="965200" h="80644">
                <a:moveTo>
                  <a:pt x="80538" y="0"/>
                </a:moveTo>
                <a:lnTo>
                  <a:pt x="0" y="40286"/>
                </a:lnTo>
                <a:lnTo>
                  <a:pt x="80538" y="80575"/>
                </a:lnTo>
                <a:lnTo>
                  <a:pt x="80538" y="52993"/>
                </a:lnTo>
                <a:lnTo>
                  <a:pt x="965200" y="52994"/>
                </a:lnTo>
                <a:lnTo>
                  <a:pt x="965200" y="27583"/>
                </a:lnTo>
                <a:lnTo>
                  <a:pt x="80538" y="27581"/>
                </a:lnTo>
                <a:lnTo>
                  <a:pt x="80538" y="0"/>
                </a:lnTo>
                <a:close/>
              </a:path>
            </a:pathLst>
          </a:custGeom>
          <a:solidFill>
            <a:srgbClr val="000000"/>
          </a:solidFill>
        </p:spPr>
        <p:txBody>
          <a:bodyPr wrap="square" lIns="0" tIns="0" rIns="0" bIns="0" rtlCol="0"/>
          <a:lstStyle/>
          <a:p>
            <a:endParaRPr sz="1634"/>
          </a:p>
        </p:txBody>
      </p:sp>
      <p:sp>
        <p:nvSpPr>
          <p:cNvPr id="5" name="object 5"/>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6" name="object 6"/>
          <p:cNvSpPr/>
          <p:nvPr/>
        </p:nvSpPr>
        <p:spPr>
          <a:xfrm>
            <a:off x="5860640" y="1660352"/>
            <a:ext cx="891539" cy="322153"/>
          </a:xfrm>
          <a:custGeom>
            <a:avLst/>
            <a:gdLst/>
            <a:ahLst/>
            <a:cxnLst/>
            <a:rect l="l" t="t" r="r" b="b"/>
            <a:pathLst>
              <a:path w="982345" h="354964">
                <a:moveTo>
                  <a:pt x="8122" y="0"/>
                </a:moveTo>
                <a:lnTo>
                  <a:pt x="0" y="24077"/>
                </a:lnTo>
                <a:lnTo>
                  <a:pt x="901590" y="328509"/>
                </a:lnTo>
                <a:lnTo>
                  <a:pt x="892773" y="354643"/>
                </a:lnTo>
                <a:lnTo>
                  <a:pt x="981961" y="342238"/>
                </a:lnTo>
                <a:lnTo>
                  <a:pt x="918530" y="278300"/>
                </a:lnTo>
                <a:lnTo>
                  <a:pt x="909713" y="304432"/>
                </a:lnTo>
                <a:lnTo>
                  <a:pt x="8122" y="0"/>
                </a:lnTo>
                <a:close/>
              </a:path>
            </a:pathLst>
          </a:custGeom>
          <a:solidFill>
            <a:srgbClr val="000000"/>
          </a:solidFill>
        </p:spPr>
        <p:txBody>
          <a:bodyPr wrap="square" lIns="0" tIns="0" rIns="0" bIns="0" rtlCol="0"/>
          <a:lstStyle/>
          <a:p>
            <a:endParaRPr sz="1634"/>
          </a:p>
        </p:txBody>
      </p:sp>
      <p:sp>
        <p:nvSpPr>
          <p:cNvPr id="7" name="object 7"/>
          <p:cNvSpPr/>
          <p:nvPr/>
        </p:nvSpPr>
        <p:spPr>
          <a:xfrm>
            <a:off x="4481200" y="1660284"/>
            <a:ext cx="949169" cy="323882"/>
          </a:xfrm>
          <a:custGeom>
            <a:avLst/>
            <a:gdLst/>
            <a:ahLst/>
            <a:cxnLst/>
            <a:rect l="l" t="t" r="r" b="b"/>
            <a:pathLst>
              <a:path w="1045845" h="356869">
                <a:moveTo>
                  <a:pt x="1037562" y="0"/>
                </a:moveTo>
                <a:lnTo>
                  <a:pt x="72938" y="305856"/>
                </a:lnTo>
                <a:lnTo>
                  <a:pt x="64608" y="279563"/>
                </a:lnTo>
                <a:lnTo>
                  <a:pt x="0" y="342311"/>
                </a:lnTo>
                <a:lnTo>
                  <a:pt x="88941" y="356373"/>
                </a:lnTo>
                <a:lnTo>
                  <a:pt x="80611" y="330080"/>
                </a:lnTo>
                <a:lnTo>
                  <a:pt x="1045236" y="24223"/>
                </a:lnTo>
                <a:lnTo>
                  <a:pt x="1037562" y="0"/>
                </a:lnTo>
                <a:close/>
              </a:path>
            </a:pathLst>
          </a:custGeom>
          <a:solidFill>
            <a:srgbClr val="000000"/>
          </a:solidFill>
        </p:spPr>
        <p:txBody>
          <a:bodyPr wrap="square" lIns="0" tIns="0" rIns="0" bIns="0" rtlCol="0"/>
          <a:lstStyle/>
          <a:p>
            <a:endParaRPr sz="1634"/>
          </a:p>
        </p:txBody>
      </p:sp>
      <p:sp>
        <p:nvSpPr>
          <p:cNvPr id="8" name="object 8"/>
          <p:cNvSpPr/>
          <p:nvPr/>
        </p:nvSpPr>
        <p:spPr>
          <a:xfrm>
            <a:off x="3074999" y="2316746"/>
            <a:ext cx="632780" cy="610881"/>
          </a:xfrm>
          <a:custGeom>
            <a:avLst/>
            <a:gdLst/>
            <a:ahLst/>
            <a:cxnLst/>
            <a:rect l="l" t="t" r="r" b="b"/>
            <a:pathLst>
              <a:path w="697230" h="673100">
                <a:moveTo>
                  <a:pt x="361011" y="0"/>
                </a:moveTo>
                <a:lnTo>
                  <a:pt x="287327" y="6830"/>
                </a:lnTo>
                <a:lnTo>
                  <a:pt x="219861" y="26435"/>
                </a:lnTo>
                <a:lnTo>
                  <a:pt x="158769" y="57434"/>
                </a:lnTo>
                <a:lnTo>
                  <a:pt x="105497" y="98507"/>
                </a:lnTo>
                <a:lnTo>
                  <a:pt x="61498" y="148347"/>
                </a:lnTo>
                <a:lnTo>
                  <a:pt x="28249" y="205633"/>
                </a:lnTo>
                <a:lnTo>
                  <a:pt x="7252" y="268999"/>
                </a:lnTo>
                <a:lnTo>
                  <a:pt x="0" y="336995"/>
                </a:lnTo>
                <a:lnTo>
                  <a:pt x="7447" y="404959"/>
                </a:lnTo>
                <a:lnTo>
                  <a:pt x="28610" y="468233"/>
                </a:lnTo>
                <a:lnTo>
                  <a:pt x="61989" y="525400"/>
                </a:lnTo>
                <a:lnTo>
                  <a:pt x="106088" y="575111"/>
                </a:lnTo>
                <a:lnTo>
                  <a:pt x="159440" y="616057"/>
                </a:lnTo>
                <a:lnTo>
                  <a:pt x="220597" y="646922"/>
                </a:lnTo>
                <a:lnTo>
                  <a:pt x="288110" y="666382"/>
                </a:lnTo>
                <a:lnTo>
                  <a:pt x="360982" y="673063"/>
                </a:lnTo>
                <a:lnTo>
                  <a:pt x="412828" y="669442"/>
                </a:lnTo>
                <a:lnTo>
                  <a:pt x="464441" y="658633"/>
                </a:lnTo>
                <a:lnTo>
                  <a:pt x="513327" y="641070"/>
                </a:lnTo>
                <a:lnTo>
                  <a:pt x="558775" y="617189"/>
                </a:lnTo>
                <a:lnTo>
                  <a:pt x="601480" y="586243"/>
                </a:lnTo>
                <a:lnTo>
                  <a:pt x="637627" y="551014"/>
                </a:lnTo>
                <a:lnTo>
                  <a:pt x="648346" y="535693"/>
                </a:lnTo>
                <a:lnTo>
                  <a:pt x="672317" y="550664"/>
                </a:lnTo>
                <a:lnTo>
                  <a:pt x="680807" y="460980"/>
                </a:lnTo>
                <a:lnTo>
                  <a:pt x="603998" y="507994"/>
                </a:lnTo>
                <a:lnTo>
                  <a:pt x="626770" y="522217"/>
                </a:lnTo>
                <a:lnTo>
                  <a:pt x="617969" y="534798"/>
                </a:lnTo>
                <a:lnTo>
                  <a:pt x="584428" y="567387"/>
                </a:lnTo>
                <a:lnTo>
                  <a:pt x="546912" y="594720"/>
                </a:lnTo>
                <a:lnTo>
                  <a:pt x="504686" y="617175"/>
                </a:lnTo>
                <a:lnTo>
                  <a:pt x="459179" y="633773"/>
                </a:lnTo>
                <a:lnTo>
                  <a:pt x="411060" y="644093"/>
                </a:lnTo>
                <a:lnTo>
                  <a:pt x="360250" y="647640"/>
                </a:lnTo>
                <a:lnTo>
                  <a:pt x="292472" y="641269"/>
                </a:lnTo>
                <a:lnTo>
                  <a:pt x="229558" y="623062"/>
                </a:lnTo>
                <a:lnTo>
                  <a:pt x="172676" y="594278"/>
                </a:lnTo>
                <a:lnTo>
                  <a:pt x="123174" y="556200"/>
                </a:lnTo>
                <a:lnTo>
                  <a:pt x="82393" y="510122"/>
                </a:lnTo>
                <a:lnTo>
                  <a:pt x="51658" y="457332"/>
                </a:lnTo>
                <a:lnTo>
                  <a:pt x="32263" y="399080"/>
                </a:lnTo>
                <a:lnTo>
                  <a:pt x="25499" y="336537"/>
                </a:lnTo>
                <a:lnTo>
                  <a:pt x="32263" y="273989"/>
                </a:lnTo>
                <a:lnTo>
                  <a:pt x="51658" y="215737"/>
                </a:lnTo>
                <a:lnTo>
                  <a:pt x="82393" y="162946"/>
                </a:lnTo>
                <a:lnTo>
                  <a:pt x="123174" y="116867"/>
                </a:lnTo>
                <a:lnTo>
                  <a:pt x="172676" y="78789"/>
                </a:lnTo>
                <a:lnTo>
                  <a:pt x="229558" y="50004"/>
                </a:lnTo>
                <a:lnTo>
                  <a:pt x="292472" y="31794"/>
                </a:lnTo>
                <a:lnTo>
                  <a:pt x="360236" y="25421"/>
                </a:lnTo>
                <a:lnTo>
                  <a:pt x="411920" y="29151"/>
                </a:lnTo>
                <a:lnTo>
                  <a:pt x="461594" y="40048"/>
                </a:lnTo>
                <a:lnTo>
                  <a:pt x="508400" y="57624"/>
                </a:lnTo>
                <a:lnTo>
                  <a:pt x="551606" y="81398"/>
                </a:lnTo>
                <a:lnTo>
                  <a:pt x="590483" y="110879"/>
                </a:lnTo>
                <a:lnTo>
                  <a:pt x="624312" y="145581"/>
                </a:lnTo>
                <a:lnTo>
                  <a:pt x="652382" y="185018"/>
                </a:lnTo>
                <a:lnTo>
                  <a:pt x="674457" y="229664"/>
                </a:lnTo>
                <a:lnTo>
                  <a:pt x="697224" y="218395"/>
                </a:lnTo>
                <a:lnTo>
                  <a:pt x="673661" y="171104"/>
                </a:lnTo>
                <a:lnTo>
                  <a:pt x="643181" y="128540"/>
                </a:lnTo>
                <a:lnTo>
                  <a:pt x="606585" y="91203"/>
                </a:lnTo>
                <a:lnTo>
                  <a:pt x="564659" y="59579"/>
                </a:lnTo>
                <a:lnTo>
                  <a:pt x="518182" y="34156"/>
                </a:lnTo>
                <a:lnTo>
                  <a:pt x="467925" y="15421"/>
                </a:lnTo>
                <a:lnTo>
                  <a:pt x="414661" y="3870"/>
                </a:lnTo>
                <a:lnTo>
                  <a:pt x="361011" y="0"/>
                </a:lnTo>
                <a:close/>
              </a:path>
            </a:pathLst>
          </a:custGeom>
          <a:solidFill>
            <a:srgbClr val="000000"/>
          </a:solidFill>
        </p:spPr>
        <p:txBody>
          <a:bodyPr wrap="square" lIns="0" tIns="0" rIns="0" bIns="0" rtlCol="0"/>
          <a:lstStyle/>
          <a:p>
            <a:endParaRPr sz="1634"/>
          </a:p>
        </p:txBody>
      </p:sp>
      <p:sp>
        <p:nvSpPr>
          <p:cNvPr id="9" name="object 9"/>
          <p:cNvSpPr/>
          <p:nvPr/>
        </p:nvSpPr>
        <p:spPr>
          <a:xfrm>
            <a:off x="7640333" y="2316753"/>
            <a:ext cx="575726" cy="611457"/>
          </a:xfrm>
          <a:custGeom>
            <a:avLst/>
            <a:gdLst/>
            <a:ahLst/>
            <a:cxnLst/>
            <a:rect l="l" t="t" r="r" b="b"/>
            <a:pathLst>
              <a:path w="634365" h="673735">
                <a:moveTo>
                  <a:pt x="307912" y="27"/>
                </a:moveTo>
                <a:lnTo>
                  <a:pt x="257006" y="3870"/>
                </a:lnTo>
                <a:lnTo>
                  <a:pt x="208422" y="15476"/>
                </a:lnTo>
                <a:lnTo>
                  <a:pt x="162610" y="34306"/>
                </a:lnTo>
                <a:lnTo>
                  <a:pt x="120289" y="59844"/>
                </a:lnTo>
                <a:lnTo>
                  <a:pt x="82166" y="91577"/>
                </a:lnTo>
                <a:lnTo>
                  <a:pt x="48940" y="128992"/>
                </a:lnTo>
                <a:lnTo>
                  <a:pt x="21316" y="171580"/>
                </a:lnTo>
                <a:lnTo>
                  <a:pt x="0" y="218827"/>
                </a:lnTo>
                <a:lnTo>
                  <a:pt x="23180" y="229217"/>
                </a:lnTo>
                <a:lnTo>
                  <a:pt x="43186" y="184542"/>
                </a:lnTo>
                <a:lnTo>
                  <a:pt x="68613" y="145097"/>
                </a:lnTo>
                <a:lnTo>
                  <a:pt x="99202" y="110450"/>
                </a:lnTo>
                <a:lnTo>
                  <a:pt x="134296" y="81065"/>
                </a:lnTo>
                <a:lnTo>
                  <a:pt x="173234" y="57409"/>
                </a:lnTo>
                <a:lnTo>
                  <a:pt x="215360" y="39941"/>
                </a:lnTo>
                <a:lnTo>
                  <a:pt x="260026" y="29122"/>
                </a:lnTo>
                <a:lnTo>
                  <a:pt x="306448" y="25424"/>
                </a:lnTo>
                <a:lnTo>
                  <a:pt x="367389" y="31751"/>
                </a:lnTo>
                <a:lnTo>
                  <a:pt x="423978" y="49837"/>
                </a:lnTo>
                <a:lnTo>
                  <a:pt x="475222" y="78470"/>
                </a:lnTo>
                <a:lnTo>
                  <a:pt x="519910" y="116425"/>
                </a:lnTo>
                <a:lnTo>
                  <a:pt x="556806" y="162459"/>
                </a:lnTo>
                <a:lnTo>
                  <a:pt x="584674" y="215311"/>
                </a:lnTo>
                <a:lnTo>
                  <a:pt x="602294" y="273738"/>
                </a:lnTo>
                <a:lnTo>
                  <a:pt x="608443" y="336529"/>
                </a:lnTo>
                <a:lnTo>
                  <a:pt x="602294" y="399317"/>
                </a:lnTo>
                <a:lnTo>
                  <a:pt x="584674" y="457741"/>
                </a:lnTo>
                <a:lnTo>
                  <a:pt x="556806" y="510593"/>
                </a:lnTo>
                <a:lnTo>
                  <a:pt x="519910" y="556627"/>
                </a:lnTo>
                <a:lnTo>
                  <a:pt x="475222" y="594582"/>
                </a:lnTo>
                <a:lnTo>
                  <a:pt x="423978" y="623214"/>
                </a:lnTo>
                <a:lnTo>
                  <a:pt x="367389" y="641297"/>
                </a:lnTo>
                <a:lnTo>
                  <a:pt x="306433" y="647623"/>
                </a:lnTo>
                <a:lnTo>
                  <a:pt x="261592" y="644166"/>
                </a:lnTo>
                <a:lnTo>
                  <a:pt x="218307" y="634041"/>
                </a:lnTo>
                <a:lnTo>
                  <a:pt x="177326" y="617665"/>
                </a:lnTo>
                <a:lnTo>
                  <a:pt x="139244" y="595442"/>
                </a:lnTo>
                <a:lnTo>
                  <a:pt x="104661" y="567777"/>
                </a:lnTo>
                <a:lnTo>
                  <a:pt x="74367" y="535275"/>
                </a:lnTo>
                <a:lnTo>
                  <a:pt x="67534" y="524432"/>
                </a:lnTo>
                <a:lnTo>
                  <a:pt x="90957" y="511112"/>
                </a:lnTo>
                <a:lnTo>
                  <a:pt x="16148" y="460973"/>
                </a:lnTo>
                <a:lnTo>
                  <a:pt x="20938" y="550929"/>
                </a:lnTo>
                <a:lnTo>
                  <a:pt x="45429" y="537002"/>
                </a:lnTo>
                <a:lnTo>
                  <a:pt x="53943" y="550514"/>
                </a:lnTo>
                <a:lnTo>
                  <a:pt x="86716" y="585786"/>
                </a:lnTo>
                <a:lnTo>
                  <a:pt x="124108" y="615871"/>
                </a:lnTo>
                <a:lnTo>
                  <a:pt x="165342" y="640090"/>
                </a:lnTo>
                <a:lnTo>
                  <a:pt x="209774" y="657994"/>
                </a:lnTo>
                <a:lnTo>
                  <a:pt x="256754" y="669132"/>
                </a:lnTo>
                <a:lnTo>
                  <a:pt x="306387" y="673107"/>
                </a:lnTo>
                <a:lnTo>
                  <a:pt x="372181" y="666348"/>
                </a:lnTo>
                <a:lnTo>
                  <a:pt x="433729" y="646774"/>
                </a:lnTo>
                <a:lnTo>
                  <a:pt x="489409" y="615762"/>
                </a:lnTo>
                <a:lnTo>
                  <a:pt x="537893" y="574686"/>
                </a:lnTo>
                <a:lnTo>
                  <a:pt x="577886" y="524913"/>
                </a:lnTo>
                <a:lnTo>
                  <a:pt x="608093" y="467791"/>
                </a:lnTo>
                <a:lnTo>
                  <a:pt x="627211" y="404672"/>
                </a:lnTo>
                <a:lnTo>
                  <a:pt x="633924" y="336944"/>
                </a:lnTo>
                <a:lnTo>
                  <a:pt x="627371" y="269198"/>
                </a:lnTo>
                <a:lnTo>
                  <a:pt x="608404" y="206018"/>
                </a:lnTo>
                <a:lnTo>
                  <a:pt x="578331" y="148816"/>
                </a:lnTo>
                <a:lnTo>
                  <a:pt x="538459" y="98948"/>
                </a:lnTo>
                <a:lnTo>
                  <a:pt x="490087" y="57762"/>
                </a:lnTo>
                <a:lnTo>
                  <a:pt x="434508" y="26615"/>
                </a:lnTo>
                <a:lnTo>
                  <a:pt x="373038" y="6880"/>
                </a:lnTo>
                <a:lnTo>
                  <a:pt x="307912" y="27"/>
                </a:lnTo>
                <a:close/>
              </a:path>
            </a:pathLst>
          </a:custGeom>
          <a:solidFill>
            <a:srgbClr val="000000"/>
          </a:solidFill>
        </p:spPr>
        <p:txBody>
          <a:bodyPr wrap="square" lIns="0" tIns="0" rIns="0" bIns="0" rtlCol="0"/>
          <a:lstStyle/>
          <a:p>
            <a:endParaRPr sz="1634"/>
          </a:p>
        </p:txBody>
      </p:sp>
      <p:graphicFrame>
        <p:nvGraphicFramePr>
          <p:cNvPr id="10" name="object 10"/>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457008">
                  <a:extLst>
                    <a:ext uri="{9D8B030D-6E8A-4147-A177-3AD203B41FA5}">
                      <a16:colId xmlns:a16="http://schemas.microsoft.com/office/drawing/2014/main" val="20000"/>
                    </a:ext>
                  </a:extLst>
                </a:gridCol>
                <a:gridCol w="70769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11" name="object 11"/>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452397">
                  <a:extLst>
                    <a:ext uri="{9D8B030D-6E8A-4147-A177-3AD203B41FA5}">
                      <a16:colId xmlns:a16="http://schemas.microsoft.com/office/drawing/2014/main" val="20000"/>
                    </a:ext>
                  </a:extLst>
                </a:gridCol>
                <a:gridCol w="711734">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12" name="object 12"/>
          <p:cNvSpPr txBox="1"/>
          <p:nvPr/>
        </p:nvSpPr>
        <p:spPr>
          <a:xfrm>
            <a:off x="4703385"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3" name="object 13"/>
          <p:cNvSpPr txBox="1"/>
          <p:nvPr/>
        </p:nvSpPr>
        <p:spPr>
          <a:xfrm>
            <a:off x="6311461"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4" name="object 14"/>
          <p:cNvSpPr txBox="1"/>
          <p:nvPr/>
        </p:nvSpPr>
        <p:spPr>
          <a:xfrm>
            <a:off x="5507422" y="210394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5" name="object 15"/>
          <p:cNvSpPr txBox="1"/>
          <p:nvPr/>
        </p:nvSpPr>
        <p:spPr>
          <a:xfrm>
            <a:off x="5507422" y="271969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4</a:t>
            </a:r>
            <a:endParaRPr sz="1543">
              <a:latin typeface="Arial"/>
              <a:cs typeface="Arial"/>
            </a:endParaRPr>
          </a:p>
        </p:txBody>
      </p:sp>
      <p:sp>
        <p:nvSpPr>
          <p:cNvPr id="16" name="object 16"/>
          <p:cNvSpPr txBox="1"/>
          <p:nvPr/>
        </p:nvSpPr>
        <p:spPr>
          <a:xfrm>
            <a:off x="2729836"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7" name="object 17"/>
          <p:cNvSpPr txBox="1"/>
          <p:nvPr/>
        </p:nvSpPr>
        <p:spPr>
          <a:xfrm>
            <a:off x="8285008"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6</a:t>
            </a:r>
            <a:endParaRPr sz="1543">
              <a:latin typeface="Arial"/>
              <a:cs typeface="Arial"/>
            </a:endParaRPr>
          </a:p>
        </p:txBody>
      </p:sp>
      <p:sp>
        <p:nvSpPr>
          <p:cNvPr id="18" name="object 18"/>
          <p:cNvSpPr txBox="1"/>
          <p:nvPr/>
        </p:nvSpPr>
        <p:spPr>
          <a:xfrm>
            <a:off x="2364364" y="3601568"/>
            <a:ext cx="5065699" cy="458556"/>
          </a:xfrm>
          <a:prstGeom prst="rect">
            <a:avLst/>
          </a:prstGeom>
        </p:spPr>
        <p:txBody>
          <a:bodyPr vert="horz" wrap="square" lIns="0" tIns="11526" rIns="0" bIns="0" rtlCol="0">
            <a:spAutoFit/>
          </a:bodyPr>
          <a:lstStyle/>
          <a:p>
            <a:pPr marL="11527">
              <a:spcBef>
                <a:spcPts val="91"/>
              </a:spcBef>
            </a:pPr>
            <a:r>
              <a:rPr sz="2269" spc="9" dirty="0">
                <a:latin typeface="Arial"/>
                <a:cs typeface="Arial"/>
              </a:rPr>
              <a:t>Consider </a:t>
            </a:r>
            <a:r>
              <a:rPr sz="2269" dirty="0">
                <a:latin typeface="Arial"/>
                <a:cs typeface="Arial"/>
              </a:rPr>
              <a:t>now the </a:t>
            </a:r>
            <a:r>
              <a:rPr sz="2269" spc="14" dirty="0">
                <a:latin typeface="Arial"/>
                <a:cs typeface="Arial"/>
              </a:rPr>
              <a:t>sequence S=</a:t>
            </a:r>
            <a:r>
              <a:rPr sz="2269" spc="185" dirty="0">
                <a:latin typeface="Arial"/>
                <a:cs typeface="Arial"/>
              </a:rPr>
              <a:t> </a:t>
            </a:r>
            <a:r>
              <a:rPr sz="4356" b="1" spc="-34" baseline="2604" dirty="0">
                <a:solidFill>
                  <a:srgbClr val="333399"/>
                </a:solidFill>
                <a:latin typeface="Courier New"/>
                <a:cs typeface="Courier New"/>
              </a:rPr>
              <a:t>GGCA</a:t>
            </a:r>
            <a:endParaRPr sz="4356" baseline="2604">
              <a:latin typeface="Courier New"/>
              <a:cs typeface="Courier New"/>
            </a:endParaRPr>
          </a:p>
        </p:txBody>
      </p:sp>
      <p:graphicFrame>
        <p:nvGraphicFramePr>
          <p:cNvPr id="19" name="object 19"/>
          <p:cNvGraphicFramePr>
            <a:graphicFrameLocks noGrp="1"/>
          </p:cNvGraphicFramePr>
          <p:nvPr/>
        </p:nvGraphicFramePr>
        <p:xfrm>
          <a:off x="1909000" y="4585311"/>
          <a:ext cx="8182342" cy="1177328"/>
        </p:xfrm>
        <a:graphic>
          <a:graphicData uri="http://schemas.openxmlformats.org/drawingml/2006/table">
            <a:tbl>
              <a:tblPr firstRow="1" bandRow="1">
                <a:tableStyleId>{2D5ABB26-0587-4C30-8999-92F81FD0307C}</a:tableStyleId>
              </a:tblPr>
              <a:tblGrid>
                <a:gridCol w="365376">
                  <a:extLst>
                    <a:ext uri="{9D8B030D-6E8A-4147-A177-3AD203B41FA5}">
                      <a16:colId xmlns:a16="http://schemas.microsoft.com/office/drawing/2014/main" val="20000"/>
                    </a:ext>
                  </a:extLst>
                </a:gridCol>
                <a:gridCol w="584371">
                  <a:extLst>
                    <a:ext uri="{9D8B030D-6E8A-4147-A177-3AD203B41FA5}">
                      <a16:colId xmlns:a16="http://schemas.microsoft.com/office/drawing/2014/main" val="20001"/>
                    </a:ext>
                  </a:extLst>
                </a:gridCol>
                <a:gridCol w="1532387">
                  <a:extLst>
                    <a:ext uri="{9D8B030D-6E8A-4147-A177-3AD203B41FA5}">
                      <a16:colId xmlns:a16="http://schemas.microsoft.com/office/drawing/2014/main" val="20002"/>
                    </a:ext>
                  </a:extLst>
                </a:gridCol>
                <a:gridCol w="3142577">
                  <a:extLst>
                    <a:ext uri="{9D8B030D-6E8A-4147-A177-3AD203B41FA5}">
                      <a16:colId xmlns:a16="http://schemas.microsoft.com/office/drawing/2014/main" val="20003"/>
                    </a:ext>
                  </a:extLst>
                </a:gridCol>
                <a:gridCol w="1388313">
                  <a:extLst>
                    <a:ext uri="{9D8B030D-6E8A-4147-A177-3AD203B41FA5}">
                      <a16:colId xmlns:a16="http://schemas.microsoft.com/office/drawing/2014/main" val="20004"/>
                    </a:ext>
                  </a:extLst>
                </a:gridCol>
                <a:gridCol w="1169318">
                  <a:extLst>
                    <a:ext uri="{9D8B030D-6E8A-4147-A177-3AD203B41FA5}">
                      <a16:colId xmlns:a16="http://schemas.microsoft.com/office/drawing/2014/main" val="20005"/>
                    </a:ext>
                  </a:extLst>
                </a:gridCol>
              </a:tblGrid>
              <a:tr h="358015">
                <a:tc>
                  <a:txBody>
                    <a:bodyPr/>
                    <a:lstStyle/>
                    <a:p>
                      <a:pPr>
                        <a:lnSpc>
                          <a:spcPct val="100000"/>
                        </a:lnSpc>
                      </a:pPr>
                      <a:endParaRPr sz="1700">
                        <a:latin typeface="Times New Roman"/>
                        <a:cs typeface="Times New Roman"/>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10160" algn="ctr">
                        <a:lnSpc>
                          <a:spcPct val="100000"/>
                        </a:lnSpc>
                        <a:spcBef>
                          <a:spcPts val="295"/>
                        </a:spcBef>
                      </a:pPr>
                      <a:r>
                        <a:rPr sz="1400" b="1" spc="-10" dirty="0">
                          <a:latin typeface="Arial"/>
                          <a:cs typeface="Arial"/>
                        </a:rPr>
                        <a:t>Start</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322580" algn="ctr">
                        <a:lnSpc>
                          <a:spcPct val="100000"/>
                        </a:lnSpc>
                        <a:spcBef>
                          <a:spcPts val="295"/>
                        </a:spcBef>
                      </a:pPr>
                      <a:r>
                        <a:rPr sz="1400" b="1" dirty="0">
                          <a:latin typeface="Arial"/>
                          <a:cs typeface="Arial"/>
                        </a:rPr>
                        <a:t>G</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13335" algn="ctr">
                        <a:lnSpc>
                          <a:spcPct val="100000"/>
                        </a:lnSpc>
                        <a:spcBef>
                          <a:spcPts val="295"/>
                        </a:spcBef>
                      </a:pPr>
                      <a:r>
                        <a:rPr sz="1400" b="1" dirty="0">
                          <a:latin typeface="Arial"/>
                          <a:cs typeface="Arial"/>
                        </a:rPr>
                        <a:t>G</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algn="ctr">
                        <a:lnSpc>
                          <a:spcPct val="100000"/>
                        </a:lnSpc>
                        <a:spcBef>
                          <a:spcPts val="295"/>
                        </a:spcBef>
                      </a:pPr>
                      <a:r>
                        <a:rPr sz="1400" b="1" dirty="0">
                          <a:latin typeface="Arial"/>
                          <a:cs typeface="Arial"/>
                        </a:rPr>
                        <a:t>C</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8890" algn="ctr">
                        <a:lnSpc>
                          <a:spcPct val="100000"/>
                        </a:lnSpc>
                        <a:spcBef>
                          <a:spcPts val="295"/>
                        </a:spcBef>
                      </a:pPr>
                      <a:r>
                        <a:rPr sz="1400" b="1" dirty="0">
                          <a:latin typeface="Arial"/>
                          <a:cs typeface="Arial"/>
                        </a:rPr>
                        <a:t>A</a:t>
                      </a:r>
                      <a:endParaRPr sz="1400">
                        <a:latin typeface="Arial"/>
                        <a:cs typeface="Arial"/>
                      </a:endParaRPr>
                    </a:p>
                  </a:txBody>
                  <a:tcPr marL="0" marR="0" marT="34002"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56491">
                <a:tc>
                  <a:txBody>
                    <a:bodyPr/>
                    <a:lstStyle/>
                    <a:p>
                      <a:pPr marL="122555">
                        <a:lnSpc>
                          <a:spcPct val="100000"/>
                        </a:lnSpc>
                        <a:spcBef>
                          <a:spcPts val="300"/>
                        </a:spcBef>
                      </a:pPr>
                      <a:r>
                        <a:rPr sz="1400" b="1" dirty="0">
                          <a:latin typeface="Arial"/>
                          <a:cs typeface="Arial"/>
                        </a:rPr>
                        <a:t>H</a:t>
                      </a:r>
                      <a:endParaRPr sz="1400">
                        <a:latin typeface="Arial"/>
                        <a:cs typeface="Arial"/>
                      </a:endParaRPr>
                    </a:p>
                  </a:txBody>
                  <a:tcPr marL="0" marR="0" marT="34578"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5715" algn="ctr">
                        <a:lnSpc>
                          <a:spcPct val="100000"/>
                        </a:lnSpc>
                        <a:spcBef>
                          <a:spcPts val="300"/>
                        </a:spcBef>
                      </a:pPr>
                      <a:r>
                        <a:rPr sz="1400" dirty="0">
                          <a:latin typeface="Arial"/>
                          <a:cs typeface="Arial"/>
                        </a:rPr>
                        <a:t>0</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47955">
                        <a:lnSpc>
                          <a:spcPct val="100000"/>
                        </a:lnSpc>
                        <a:spcBef>
                          <a:spcPts val="300"/>
                        </a:spcBef>
                        <a:tabLst>
                          <a:tab pos="1682114" algn="l"/>
                        </a:tabLst>
                      </a:pPr>
                      <a:r>
                        <a:rPr sz="1400" spc="-20" dirty="0">
                          <a:latin typeface="Arial"/>
                          <a:cs typeface="Arial"/>
                        </a:rPr>
                        <a:t>0.5*0.3=0.15 </a:t>
                      </a:r>
                      <a:r>
                        <a:rPr sz="1400" spc="-180" dirty="0">
                          <a:latin typeface="Arial"/>
                          <a:cs typeface="Arial"/>
                        </a:rPr>
                        <a:t> </a:t>
                      </a:r>
                      <a:r>
                        <a:rPr sz="1400" u="heavy" dirty="0">
                          <a:uFill>
                            <a:solidFill>
                              <a:srgbClr val="000000"/>
                            </a:solidFill>
                          </a:uFill>
                          <a:latin typeface="Times New Roman"/>
                          <a:cs typeface="Times New Roman"/>
                        </a:rPr>
                        <a:t> 	</a:t>
                      </a:r>
                      <a:endParaRPr sz="1400">
                        <a:latin typeface="Times New Roman"/>
                        <a:cs typeface="Times New Roman"/>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300"/>
                        </a:spcBef>
                      </a:pPr>
                      <a:r>
                        <a:rPr sz="1400" u="heavy" spc="-25" dirty="0">
                          <a:uFill>
                            <a:solidFill>
                              <a:srgbClr val="000000"/>
                            </a:solidFill>
                          </a:uFill>
                          <a:latin typeface="Arial"/>
                          <a:cs typeface="Arial"/>
                        </a:rPr>
                        <a:t>0.15*0.5*0.3</a:t>
                      </a:r>
                      <a:r>
                        <a:rPr sz="1400" spc="-25" dirty="0">
                          <a:latin typeface="Arial"/>
                          <a:cs typeface="Arial"/>
                        </a:rPr>
                        <a:t> </a:t>
                      </a:r>
                      <a:r>
                        <a:rPr sz="1400" spc="-5" dirty="0">
                          <a:latin typeface="Arial"/>
                          <a:cs typeface="Arial"/>
                        </a:rPr>
                        <a:t>+</a:t>
                      </a:r>
                      <a:r>
                        <a:rPr sz="1400" spc="70" dirty="0">
                          <a:latin typeface="Arial"/>
                          <a:cs typeface="Arial"/>
                        </a:rPr>
                        <a:t> </a:t>
                      </a:r>
                      <a:r>
                        <a:rPr sz="1400" spc="-25" dirty="0">
                          <a:latin typeface="Arial"/>
                          <a:cs typeface="Arial"/>
                        </a:rPr>
                        <a:t>0.1*0.4*0.3=0.0345</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58015">
                <a:tc>
                  <a:txBody>
                    <a:bodyPr/>
                    <a:lstStyle/>
                    <a:p>
                      <a:pPr marL="135255">
                        <a:lnSpc>
                          <a:spcPct val="100000"/>
                        </a:lnSpc>
                        <a:spcBef>
                          <a:spcPts val="300"/>
                        </a:spcBef>
                      </a:pPr>
                      <a:r>
                        <a:rPr sz="1400" b="1" dirty="0">
                          <a:latin typeface="Arial"/>
                          <a:cs typeface="Arial"/>
                        </a:rPr>
                        <a:t>L</a:t>
                      </a:r>
                      <a:endParaRPr sz="1400">
                        <a:latin typeface="Arial"/>
                        <a:cs typeface="Arial"/>
                      </a:endParaRPr>
                    </a:p>
                  </a:txBody>
                  <a:tcPr marL="0" marR="0" marT="34578"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5715" algn="ctr">
                        <a:lnSpc>
                          <a:spcPct val="100000"/>
                        </a:lnSpc>
                        <a:spcBef>
                          <a:spcPts val="300"/>
                        </a:spcBef>
                      </a:pPr>
                      <a:r>
                        <a:rPr sz="1400" dirty="0">
                          <a:latin typeface="Arial"/>
                          <a:cs typeface="Arial"/>
                        </a:rPr>
                        <a:t>0</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L="198755" marR="313690">
                        <a:lnSpc>
                          <a:spcPct val="100000"/>
                        </a:lnSpc>
                        <a:spcBef>
                          <a:spcPts val="300"/>
                        </a:spcBef>
                      </a:pPr>
                      <a:r>
                        <a:rPr sz="1400" spc="-20" dirty="0">
                          <a:latin typeface="Arial"/>
                          <a:cs typeface="Arial"/>
                        </a:rPr>
                        <a:t>0.5*0.2=0.1</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algn="ctr">
                        <a:lnSpc>
                          <a:spcPct val="100000"/>
                        </a:lnSpc>
                        <a:spcBef>
                          <a:spcPts val="300"/>
                        </a:spcBef>
                      </a:pPr>
                      <a:r>
                        <a:rPr sz="1400" spc="-20" dirty="0">
                          <a:latin typeface="Arial"/>
                          <a:cs typeface="Arial"/>
                        </a:rPr>
                        <a:t>0.1*0.6*0.2 </a:t>
                      </a:r>
                      <a:r>
                        <a:rPr sz="1400" spc="-5" dirty="0">
                          <a:latin typeface="Arial"/>
                          <a:cs typeface="Arial"/>
                        </a:rPr>
                        <a:t>+</a:t>
                      </a:r>
                      <a:r>
                        <a:rPr sz="1400" spc="60" dirty="0">
                          <a:latin typeface="Arial"/>
                          <a:cs typeface="Arial"/>
                        </a:rPr>
                        <a:t> </a:t>
                      </a:r>
                      <a:r>
                        <a:rPr sz="1400" spc="-25" dirty="0">
                          <a:latin typeface="Arial"/>
                          <a:cs typeface="Arial"/>
                        </a:rPr>
                        <a:t>0.15*0.5*0.2=0.027</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pic>
        <p:nvPicPr>
          <p:cNvPr id="20" name="object 20"/>
          <p:cNvPicPr/>
          <p:nvPr/>
        </p:nvPicPr>
        <p:blipFill>
          <a:blip r:embed="rId2" cstate="print"/>
          <a:stretch>
            <a:fillRect/>
          </a:stretch>
        </p:blipFill>
        <p:spPr>
          <a:xfrm>
            <a:off x="5279875" y="5178567"/>
            <a:ext cx="227143" cy="227150"/>
          </a:xfrm>
          <a:prstGeom prst="rect">
            <a:avLst/>
          </a:prstGeom>
        </p:spPr>
      </p:pic>
      <p:grpSp>
        <p:nvGrpSpPr>
          <p:cNvPr id="21" name="object 21"/>
          <p:cNvGrpSpPr/>
          <p:nvPr/>
        </p:nvGrpSpPr>
        <p:grpSpPr>
          <a:xfrm>
            <a:off x="1703421" y="138313"/>
            <a:ext cx="8771324" cy="6581375"/>
            <a:chOff x="506729" y="152400"/>
            <a:chExt cx="9664700" cy="7251700"/>
          </a:xfrm>
        </p:grpSpPr>
        <p:sp>
          <p:nvSpPr>
            <p:cNvPr id="22" name="object 22"/>
            <p:cNvSpPr/>
            <p:nvPr/>
          </p:nvSpPr>
          <p:spPr>
            <a:xfrm>
              <a:off x="3084830" y="5992212"/>
              <a:ext cx="317500" cy="80645"/>
            </a:xfrm>
            <a:custGeom>
              <a:avLst/>
              <a:gdLst/>
              <a:ahLst/>
              <a:cxnLst/>
              <a:rect l="l" t="t" r="r" b="b"/>
              <a:pathLst>
                <a:path w="317500" h="80645">
                  <a:moveTo>
                    <a:pt x="236960" y="0"/>
                  </a:moveTo>
                  <a:lnTo>
                    <a:pt x="236960" y="27581"/>
                  </a:lnTo>
                  <a:lnTo>
                    <a:pt x="0" y="27580"/>
                  </a:lnTo>
                  <a:lnTo>
                    <a:pt x="0" y="52993"/>
                  </a:lnTo>
                  <a:lnTo>
                    <a:pt x="236960" y="52993"/>
                  </a:lnTo>
                  <a:lnTo>
                    <a:pt x="236960" y="80575"/>
                  </a:lnTo>
                  <a:lnTo>
                    <a:pt x="317499" y="40288"/>
                  </a:lnTo>
                  <a:lnTo>
                    <a:pt x="236960" y="0"/>
                  </a:lnTo>
                  <a:close/>
                </a:path>
              </a:pathLst>
            </a:custGeom>
            <a:solidFill>
              <a:srgbClr val="000000"/>
            </a:solidFill>
          </p:spPr>
          <p:txBody>
            <a:bodyPr wrap="square" lIns="0" tIns="0" rIns="0" bIns="0" rtlCol="0"/>
            <a:lstStyle/>
            <a:p>
              <a:endParaRPr sz="1634"/>
            </a:p>
          </p:txBody>
        </p:sp>
        <p:sp>
          <p:nvSpPr>
            <p:cNvPr id="23" name="object 23"/>
            <p:cNvSpPr/>
            <p:nvPr/>
          </p:nvSpPr>
          <p:spPr>
            <a:xfrm>
              <a:off x="513079" y="158750"/>
              <a:ext cx="9652000" cy="7239000"/>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grpSp>
    </p:spTree>
    <p:extLst>
      <p:ext uri="{BB962C8B-B14F-4D97-AF65-F5344CB8AC3E}">
        <p14:creationId xmlns:p14="http://schemas.microsoft.com/office/powerpoint/2010/main" val="426126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de-DE" altLang="en-US" b="1" smtClean="0">
                <a:solidFill>
                  <a:srgbClr val="002060"/>
                </a:solidFill>
              </a:rPr>
              <a:t>decode content</a:t>
            </a:r>
            <a:endParaRPr lang="en-GB" altLang="en-US" b="1" smtClean="0">
              <a:solidFill>
                <a:srgbClr val="002060"/>
              </a:solidFill>
            </a:endParaRPr>
          </a:p>
        </p:txBody>
      </p:sp>
      <p:sp>
        <p:nvSpPr>
          <p:cNvPr id="512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r">
              <a:spcBef>
                <a:spcPct val="0"/>
              </a:spcBef>
            </a:pPr>
            <a:fld id="{B6700278-4F12-4BFD-8143-860661D1DB46}" type="slidenum">
              <a:rPr lang="en-GB" altLang="en-US" sz="1400">
                <a:latin typeface="Arial" panose="020B0604020202020204" pitchFamily="34" charset="0"/>
              </a:rPr>
              <a:pPr algn="r">
                <a:spcBef>
                  <a:spcPct val="0"/>
                </a:spcBef>
              </a:pPr>
              <a:t>9</a:t>
            </a:fld>
            <a:endParaRPr lang="en-GB" altLang="en-US" sz="1400">
              <a:latin typeface="Arial" panose="020B0604020202020204" pitchFamily="34" charset="0"/>
            </a:endParaRPr>
          </a:p>
        </p:txBody>
      </p:sp>
      <p:sp>
        <p:nvSpPr>
          <p:cNvPr id="5124" name="Text Box 4"/>
          <p:cNvSpPr txBox="1">
            <a:spLocks noChangeArrowheads="1"/>
          </p:cNvSpPr>
          <p:nvPr/>
        </p:nvSpPr>
        <p:spPr bwMode="auto">
          <a:xfrm>
            <a:off x="2514600" y="1828800"/>
            <a:ext cx="6872288"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ctr">
              <a:spcBef>
                <a:spcPct val="50000"/>
              </a:spcBef>
              <a:defRPr sz="1600">
                <a:solidFill>
                  <a:schemeClr val="tx1"/>
                </a:solidFill>
                <a:latin typeface="Comic Sans MS" panose="030F0702030302020204" pitchFamily="66" charset="0"/>
                <a:cs typeface="Arial" panose="020B0604020202020204" pitchFamily="34" charset="0"/>
              </a:defRPr>
            </a:lvl1pPr>
            <a:lvl2pPr marL="742950" indent="-285750" algn="ctr">
              <a:spcBef>
                <a:spcPct val="50000"/>
              </a:spcBef>
              <a:defRPr sz="1600">
                <a:solidFill>
                  <a:schemeClr val="tx1"/>
                </a:solidFill>
                <a:latin typeface="Comic Sans MS" panose="030F0702030302020204" pitchFamily="66" charset="0"/>
                <a:cs typeface="Arial" panose="020B0604020202020204" pitchFamily="34" charset="0"/>
              </a:defRPr>
            </a:lvl2pPr>
            <a:lvl3pPr marL="1143000" indent="-228600" algn="ctr">
              <a:spcBef>
                <a:spcPct val="50000"/>
              </a:spcBef>
              <a:defRPr sz="1600">
                <a:solidFill>
                  <a:schemeClr val="tx1"/>
                </a:solidFill>
                <a:latin typeface="Comic Sans MS" panose="030F0702030302020204" pitchFamily="66" charset="0"/>
                <a:cs typeface="Arial" panose="020B0604020202020204" pitchFamily="34" charset="0"/>
              </a:defRPr>
            </a:lvl3pPr>
            <a:lvl4pPr marL="1600200" indent="-228600" algn="ctr">
              <a:spcBef>
                <a:spcPct val="50000"/>
              </a:spcBef>
              <a:defRPr sz="1600">
                <a:solidFill>
                  <a:schemeClr val="tx1"/>
                </a:solidFill>
                <a:latin typeface="Comic Sans MS" panose="030F0702030302020204" pitchFamily="66" charset="0"/>
                <a:cs typeface="Arial" panose="020B0604020202020204" pitchFamily="34" charset="0"/>
              </a:defRPr>
            </a:lvl4pPr>
            <a:lvl5pPr marL="2057400" indent="-228600" algn="ctr">
              <a:spcBef>
                <a:spcPct val="50000"/>
              </a:spcBef>
              <a:defRPr sz="1600">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50000"/>
              </a:spcBef>
              <a:spcAft>
                <a:spcPct val="0"/>
              </a:spcAft>
              <a:defRPr sz="1600">
                <a:solidFill>
                  <a:schemeClr val="tx1"/>
                </a:solidFill>
                <a:latin typeface="Comic Sans MS" panose="030F0702030302020204" pitchFamily="66" charset="0"/>
                <a:cs typeface="Arial" panose="020B0604020202020204" pitchFamily="34" charset="0"/>
              </a:defRPr>
            </a:lvl9pPr>
          </a:lstStyle>
          <a:p>
            <a:pPr algn="l" eaLnBrk="1" hangingPunct="1"/>
            <a:r>
              <a:rPr lang="de-DE" altLang="en-US" sz="2400">
                <a:latin typeface="Calibri" panose="020F0502020204030204" pitchFamily="34" charset="0"/>
                <a:cs typeface="Calibri" panose="020F0502020204030204" pitchFamily="34" charset="0"/>
              </a:rPr>
              <a:t>Viterbi decoding for convolutional codes</a:t>
            </a:r>
          </a:p>
          <a:p>
            <a:pPr algn="l" eaLnBrk="1" hangingPunct="1"/>
            <a:endParaRPr lang="de-DE" altLang="en-US" sz="2400">
              <a:latin typeface="Calibri" panose="020F0502020204030204" pitchFamily="34" charset="0"/>
              <a:cs typeface="Calibri" panose="020F0502020204030204" pitchFamily="34" charset="0"/>
            </a:endParaRPr>
          </a:p>
          <a:p>
            <a:pPr algn="l" eaLnBrk="1" hangingPunct="1"/>
            <a:r>
              <a:rPr lang="de-DE" altLang="en-US" sz="2400">
                <a:latin typeface="Calibri" panose="020F0502020204030204" pitchFamily="34" charset="0"/>
                <a:cs typeface="Calibri" panose="020F0502020204030204" pitchFamily="34" charset="0"/>
              </a:rPr>
              <a:t>Hidden Markov </a:t>
            </a:r>
            <a:r>
              <a:rPr lang="de-DE" altLang="en-US" sz="2400" smtClean="0">
                <a:latin typeface="Calibri" panose="020F0502020204030204" pitchFamily="34" charset="0"/>
                <a:cs typeface="Calibri" panose="020F0502020204030204" pitchFamily="34" charset="0"/>
              </a:rPr>
              <a:t>models</a:t>
            </a:r>
          </a:p>
          <a:p>
            <a:pPr algn="l" eaLnBrk="1" hangingPunct="1"/>
            <a:r>
              <a:rPr lang="de-DE" altLang="en-US" sz="2400" smtClean="0">
                <a:latin typeface="Calibri" panose="020F0502020204030204" pitchFamily="34" charset="0"/>
                <a:cs typeface="Calibri" panose="020F0502020204030204" pitchFamily="34" charset="0"/>
              </a:rPr>
              <a:t>The hidden model is the transmitter's convolutional encoder and its uncorrupted data stream. </a:t>
            </a:r>
          </a:p>
          <a:p>
            <a:pPr algn="l" eaLnBrk="1" hangingPunct="1"/>
            <a:r>
              <a:rPr lang="de-DE" altLang="en-US" sz="2400" smtClean="0">
                <a:latin typeface="Calibri" panose="020F0502020204030204" pitchFamily="34" charset="0"/>
                <a:cs typeface="Calibri" panose="020F0502020204030204" pitchFamily="34" charset="0"/>
              </a:rPr>
              <a:t>We are trying to revers-engineer this sequence by observing a possibly corrupted version of the transmitted data stream.</a:t>
            </a:r>
            <a:endParaRPr lang="de-DE" altLang="en-US" sz="2400">
              <a:latin typeface="Calibri" panose="020F0502020204030204" pitchFamily="34" charset="0"/>
              <a:cs typeface="Calibri" panose="020F0502020204030204" pitchFamily="34" charset="0"/>
            </a:endParaRPr>
          </a:p>
          <a:p>
            <a:pPr algn="l" eaLnBrk="1" hangingPunct="1"/>
            <a:r>
              <a:rPr lang="de-DE" altLang="en-US" sz="2400" smtClean="0">
                <a:latin typeface="Calibri" panose="020F0502020204030204" pitchFamily="34" charset="0"/>
                <a:cs typeface="Calibri" panose="020F0502020204030204" pitchFamily="34" charset="0"/>
              </a:rPr>
              <a:t>With </a:t>
            </a:r>
            <a:r>
              <a:rPr lang="de-DE" altLang="en-US" sz="2400">
                <a:latin typeface="Calibri" panose="020F0502020204030204" pitchFamily="34" charset="0"/>
                <a:cs typeface="Calibri" panose="020F0502020204030204" pitchFamily="34" charset="0"/>
              </a:rPr>
              <a:t>contributions taken from </a:t>
            </a:r>
            <a:r>
              <a:rPr lang="en-US" altLang="en-US" sz="2400" b="1">
                <a:latin typeface="Calibri" panose="020F0502020204030204" pitchFamily="34" charset="0"/>
                <a:cs typeface="Calibri" panose="020F0502020204030204" pitchFamily="34" charset="0"/>
              </a:rPr>
              <a:t>Dan Durafsky</a:t>
            </a:r>
            <a:endParaRPr lang="en-GB" altLang="en-US" sz="2400"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2786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11627"/>
            <a:ext cx="7629669" cy="688747"/>
          </a:xfrm>
          <a:prstGeom prst="rect">
            <a:avLst/>
          </a:prstGeom>
        </p:spPr>
        <p:txBody>
          <a:bodyPr vert="horz" wrap="square" lIns="0" tIns="11526" rIns="0" bIns="0" rtlCol="0" anchor="ctr">
            <a:spAutoFit/>
          </a:bodyPr>
          <a:lstStyle/>
          <a:p>
            <a:pPr marL="11527">
              <a:lnSpc>
                <a:spcPct val="100000"/>
              </a:lnSpc>
              <a:spcBef>
                <a:spcPts val="91"/>
              </a:spcBef>
            </a:pPr>
            <a:r>
              <a:rPr dirty="0"/>
              <a:t>HMM : </a:t>
            </a:r>
            <a:r>
              <a:rPr spc="-9" dirty="0"/>
              <a:t>Forward </a:t>
            </a:r>
            <a:r>
              <a:rPr spc="-14"/>
              <a:t>algorithm </a:t>
            </a:r>
            <a:r>
              <a:rPr spc="-517" smtClean="0"/>
              <a:t>-­</a:t>
            </a:r>
            <a:endParaRPr spc="-5" dirty="0"/>
          </a:p>
        </p:txBody>
      </p:sp>
      <p:sp>
        <p:nvSpPr>
          <p:cNvPr id="3" name="object 3"/>
          <p:cNvSpPr/>
          <p:nvPr/>
        </p:nvSpPr>
        <p:spPr>
          <a:xfrm>
            <a:off x="5138184" y="2372383"/>
            <a:ext cx="945136" cy="73190"/>
          </a:xfrm>
          <a:custGeom>
            <a:avLst/>
            <a:gdLst/>
            <a:ahLst/>
            <a:cxnLst/>
            <a:rect l="l" t="t" r="r" b="b"/>
            <a:pathLst>
              <a:path w="1041400" h="80644">
                <a:moveTo>
                  <a:pt x="960860" y="0"/>
                </a:moveTo>
                <a:lnTo>
                  <a:pt x="960860" y="27580"/>
                </a:lnTo>
                <a:lnTo>
                  <a:pt x="0" y="27579"/>
                </a:lnTo>
                <a:lnTo>
                  <a:pt x="0" y="52992"/>
                </a:lnTo>
                <a:lnTo>
                  <a:pt x="960860" y="52992"/>
                </a:lnTo>
                <a:lnTo>
                  <a:pt x="960860" y="80573"/>
                </a:lnTo>
                <a:lnTo>
                  <a:pt x="1041400" y="40286"/>
                </a:lnTo>
                <a:lnTo>
                  <a:pt x="960860" y="0"/>
                </a:lnTo>
                <a:close/>
              </a:path>
            </a:pathLst>
          </a:custGeom>
          <a:solidFill>
            <a:srgbClr val="000000"/>
          </a:solidFill>
        </p:spPr>
        <p:txBody>
          <a:bodyPr wrap="square" lIns="0" tIns="0" rIns="0" bIns="0" rtlCol="0"/>
          <a:lstStyle/>
          <a:p>
            <a:endParaRPr sz="1634"/>
          </a:p>
        </p:txBody>
      </p:sp>
      <p:sp>
        <p:nvSpPr>
          <p:cNvPr id="4" name="object 4"/>
          <p:cNvSpPr/>
          <p:nvPr/>
        </p:nvSpPr>
        <p:spPr>
          <a:xfrm>
            <a:off x="5138184" y="2591375"/>
            <a:ext cx="875980" cy="73190"/>
          </a:xfrm>
          <a:custGeom>
            <a:avLst/>
            <a:gdLst/>
            <a:ahLst/>
            <a:cxnLst/>
            <a:rect l="l" t="t" r="r" b="b"/>
            <a:pathLst>
              <a:path w="965200" h="80644">
                <a:moveTo>
                  <a:pt x="80538" y="0"/>
                </a:moveTo>
                <a:lnTo>
                  <a:pt x="0" y="40286"/>
                </a:lnTo>
                <a:lnTo>
                  <a:pt x="80538" y="80575"/>
                </a:lnTo>
                <a:lnTo>
                  <a:pt x="80538" y="52993"/>
                </a:lnTo>
                <a:lnTo>
                  <a:pt x="965200" y="52994"/>
                </a:lnTo>
                <a:lnTo>
                  <a:pt x="965200" y="27583"/>
                </a:lnTo>
                <a:lnTo>
                  <a:pt x="80538" y="27581"/>
                </a:lnTo>
                <a:lnTo>
                  <a:pt x="80538" y="0"/>
                </a:lnTo>
                <a:close/>
              </a:path>
            </a:pathLst>
          </a:custGeom>
          <a:solidFill>
            <a:srgbClr val="000000"/>
          </a:solidFill>
        </p:spPr>
        <p:txBody>
          <a:bodyPr wrap="square" lIns="0" tIns="0" rIns="0" bIns="0" rtlCol="0"/>
          <a:lstStyle/>
          <a:p>
            <a:endParaRPr sz="1634"/>
          </a:p>
        </p:txBody>
      </p:sp>
      <p:sp>
        <p:nvSpPr>
          <p:cNvPr id="5" name="object 5"/>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6" name="object 6"/>
          <p:cNvSpPr/>
          <p:nvPr/>
        </p:nvSpPr>
        <p:spPr>
          <a:xfrm>
            <a:off x="5860640" y="1660352"/>
            <a:ext cx="891539" cy="322153"/>
          </a:xfrm>
          <a:custGeom>
            <a:avLst/>
            <a:gdLst/>
            <a:ahLst/>
            <a:cxnLst/>
            <a:rect l="l" t="t" r="r" b="b"/>
            <a:pathLst>
              <a:path w="982345" h="354964">
                <a:moveTo>
                  <a:pt x="8122" y="0"/>
                </a:moveTo>
                <a:lnTo>
                  <a:pt x="0" y="24077"/>
                </a:lnTo>
                <a:lnTo>
                  <a:pt x="901590" y="328509"/>
                </a:lnTo>
                <a:lnTo>
                  <a:pt x="892773" y="354643"/>
                </a:lnTo>
                <a:lnTo>
                  <a:pt x="981961" y="342238"/>
                </a:lnTo>
                <a:lnTo>
                  <a:pt x="918530" y="278300"/>
                </a:lnTo>
                <a:lnTo>
                  <a:pt x="909713" y="304432"/>
                </a:lnTo>
                <a:lnTo>
                  <a:pt x="8122" y="0"/>
                </a:lnTo>
                <a:close/>
              </a:path>
            </a:pathLst>
          </a:custGeom>
          <a:solidFill>
            <a:srgbClr val="000000"/>
          </a:solidFill>
        </p:spPr>
        <p:txBody>
          <a:bodyPr wrap="square" lIns="0" tIns="0" rIns="0" bIns="0" rtlCol="0"/>
          <a:lstStyle/>
          <a:p>
            <a:endParaRPr sz="1634"/>
          </a:p>
        </p:txBody>
      </p:sp>
      <p:sp>
        <p:nvSpPr>
          <p:cNvPr id="7" name="object 7"/>
          <p:cNvSpPr/>
          <p:nvPr/>
        </p:nvSpPr>
        <p:spPr>
          <a:xfrm>
            <a:off x="4481200" y="1660284"/>
            <a:ext cx="949169" cy="323882"/>
          </a:xfrm>
          <a:custGeom>
            <a:avLst/>
            <a:gdLst/>
            <a:ahLst/>
            <a:cxnLst/>
            <a:rect l="l" t="t" r="r" b="b"/>
            <a:pathLst>
              <a:path w="1045845" h="356869">
                <a:moveTo>
                  <a:pt x="1037562" y="0"/>
                </a:moveTo>
                <a:lnTo>
                  <a:pt x="72938" y="305856"/>
                </a:lnTo>
                <a:lnTo>
                  <a:pt x="64608" y="279563"/>
                </a:lnTo>
                <a:lnTo>
                  <a:pt x="0" y="342311"/>
                </a:lnTo>
                <a:lnTo>
                  <a:pt x="88941" y="356373"/>
                </a:lnTo>
                <a:lnTo>
                  <a:pt x="80611" y="330080"/>
                </a:lnTo>
                <a:lnTo>
                  <a:pt x="1045236" y="24223"/>
                </a:lnTo>
                <a:lnTo>
                  <a:pt x="1037562" y="0"/>
                </a:lnTo>
                <a:close/>
              </a:path>
            </a:pathLst>
          </a:custGeom>
          <a:solidFill>
            <a:srgbClr val="000000"/>
          </a:solidFill>
        </p:spPr>
        <p:txBody>
          <a:bodyPr wrap="square" lIns="0" tIns="0" rIns="0" bIns="0" rtlCol="0"/>
          <a:lstStyle/>
          <a:p>
            <a:endParaRPr sz="1634"/>
          </a:p>
        </p:txBody>
      </p:sp>
      <p:sp>
        <p:nvSpPr>
          <p:cNvPr id="8" name="object 8"/>
          <p:cNvSpPr/>
          <p:nvPr/>
        </p:nvSpPr>
        <p:spPr>
          <a:xfrm>
            <a:off x="3074999" y="2316746"/>
            <a:ext cx="632780" cy="610881"/>
          </a:xfrm>
          <a:custGeom>
            <a:avLst/>
            <a:gdLst/>
            <a:ahLst/>
            <a:cxnLst/>
            <a:rect l="l" t="t" r="r" b="b"/>
            <a:pathLst>
              <a:path w="697230" h="673100">
                <a:moveTo>
                  <a:pt x="361011" y="0"/>
                </a:moveTo>
                <a:lnTo>
                  <a:pt x="287327" y="6830"/>
                </a:lnTo>
                <a:lnTo>
                  <a:pt x="219861" y="26435"/>
                </a:lnTo>
                <a:lnTo>
                  <a:pt x="158769" y="57434"/>
                </a:lnTo>
                <a:lnTo>
                  <a:pt x="105497" y="98507"/>
                </a:lnTo>
                <a:lnTo>
                  <a:pt x="61498" y="148347"/>
                </a:lnTo>
                <a:lnTo>
                  <a:pt x="28249" y="205633"/>
                </a:lnTo>
                <a:lnTo>
                  <a:pt x="7252" y="268999"/>
                </a:lnTo>
                <a:lnTo>
                  <a:pt x="0" y="336995"/>
                </a:lnTo>
                <a:lnTo>
                  <a:pt x="7447" y="404959"/>
                </a:lnTo>
                <a:lnTo>
                  <a:pt x="28610" y="468233"/>
                </a:lnTo>
                <a:lnTo>
                  <a:pt x="61989" y="525400"/>
                </a:lnTo>
                <a:lnTo>
                  <a:pt x="106088" y="575111"/>
                </a:lnTo>
                <a:lnTo>
                  <a:pt x="159440" y="616057"/>
                </a:lnTo>
                <a:lnTo>
                  <a:pt x="220597" y="646922"/>
                </a:lnTo>
                <a:lnTo>
                  <a:pt x="288110" y="666382"/>
                </a:lnTo>
                <a:lnTo>
                  <a:pt x="360982" y="673063"/>
                </a:lnTo>
                <a:lnTo>
                  <a:pt x="412828" y="669442"/>
                </a:lnTo>
                <a:lnTo>
                  <a:pt x="464441" y="658633"/>
                </a:lnTo>
                <a:lnTo>
                  <a:pt x="513327" y="641070"/>
                </a:lnTo>
                <a:lnTo>
                  <a:pt x="558775" y="617189"/>
                </a:lnTo>
                <a:lnTo>
                  <a:pt x="601480" y="586243"/>
                </a:lnTo>
                <a:lnTo>
                  <a:pt x="637627" y="551014"/>
                </a:lnTo>
                <a:lnTo>
                  <a:pt x="648346" y="535693"/>
                </a:lnTo>
                <a:lnTo>
                  <a:pt x="672317" y="550664"/>
                </a:lnTo>
                <a:lnTo>
                  <a:pt x="680807" y="460980"/>
                </a:lnTo>
                <a:lnTo>
                  <a:pt x="603998" y="507994"/>
                </a:lnTo>
                <a:lnTo>
                  <a:pt x="626770" y="522217"/>
                </a:lnTo>
                <a:lnTo>
                  <a:pt x="617969" y="534798"/>
                </a:lnTo>
                <a:lnTo>
                  <a:pt x="584428" y="567387"/>
                </a:lnTo>
                <a:lnTo>
                  <a:pt x="546912" y="594720"/>
                </a:lnTo>
                <a:lnTo>
                  <a:pt x="504686" y="617175"/>
                </a:lnTo>
                <a:lnTo>
                  <a:pt x="459179" y="633773"/>
                </a:lnTo>
                <a:lnTo>
                  <a:pt x="411060" y="644093"/>
                </a:lnTo>
                <a:lnTo>
                  <a:pt x="360250" y="647640"/>
                </a:lnTo>
                <a:lnTo>
                  <a:pt x="292472" y="641269"/>
                </a:lnTo>
                <a:lnTo>
                  <a:pt x="229558" y="623062"/>
                </a:lnTo>
                <a:lnTo>
                  <a:pt x="172676" y="594278"/>
                </a:lnTo>
                <a:lnTo>
                  <a:pt x="123174" y="556200"/>
                </a:lnTo>
                <a:lnTo>
                  <a:pt x="82393" y="510122"/>
                </a:lnTo>
                <a:lnTo>
                  <a:pt x="51658" y="457332"/>
                </a:lnTo>
                <a:lnTo>
                  <a:pt x="32263" y="399080"/>
                </a:lnTo>
                <a:lnTo>
                  <a:pt x="25499" y="336537"/>
                </a:lnTo>
                <a:lnTo>
                  <a:pt x="32263" y="273989"/>
                </a:lnTo>
                <a:lnTo>
                  <a:pt x="51658" y="215737"/>
                </a:lnTo>
                <a:lnTo>
                  <a:pt x="82393" y="162946"/>
                </a:lnTo>
                <a:lnTo>
                  <a:pt x="123174" y="116867"/>
                </a:lnTo>
                <a:lnTo>
                  <a:pt x="172676" y="78789"/>
                </a:lnTo>
                <a:lnTo>
                  <a:pt x="229558" y="50004"/>
                </a:lnTo>
                <a:lnTo>
                  <a:pt x="292472" y="31794"/>
                </a:lnTo>
                <a:lnTo>
                  <a:pt x="360236" y="25421"/>
                </a:lnTo>
                <a:lnTo>
                  <a:pt x="411920" y="29151"/>
                </a:lnTo>
                <a:lnTo>
                  <a:pt x="461594" y="40048"/>
                </a:lnTo>
                <a:lnTo>
                  <a:pt x="508400" y="57624"/>
                </a:lnTo>
                <a:lnTo>
                  <a:pt x="551606" y="81398"/>
                </a:lnTo>
                <a:lnTo>
                  <a:pt x="590483" y="110879"/>
                </a:lnTo>
                <a:lnTo>
                  <a:pt x="624312" y="145581"/>
                </a:lnTo>
                <a:lnTo>
                  <a:pt x="652382" y="185018"/>
                </a:lnTo>
                <a:lnTo>
                  <a:pt x="674457" y="229664"/>
                </a:lnTo>
                <a:lnTo>
                  <a:pt x="697224" y="218395"/>
                </a:lnTo>
                <a:lnTo>
                  <a:pt x="673661" y="171104"/>
                </a:lnTo>
                <a:lnTo>
                  <a:pt x="643181" y="128540"/>
                </a:lnTo>
                <a:lnTo>
                  <a:pt x="606585" y="91203"/>
                </a:lnTo>
                <a:lnTo>
                  <a:pt x="564659" y="59579"/>
                </a:lnTo>
                <a:lnTo>
                  <a:pt x="518182" y="34156"/>
                </a:lnTo>
                <a:lnTo>
                  <a:pt x="467925" y="15421"/>
                </a:lnTo>
                <a:lnTo>
                  <a:pt x="414661" y="3870"/>
                </a:lnTo>
                <a:lnTo>
                  <a:pt x="361011" y="0"/>
                </a:lnTo>
                <a:close/>
              </a:path>
            </a:pathLst>
          </a:custGeom>
          <a:solidFill>
            <a:srgbClr val="000000"/>
          </a:solidFill>
        </p:spPr>
        <p:txBody>
          <a:bodyPr wrap="square" lIns="0" tIns="0" rIns="0" bIns="0" rtlCol="0"/>
          <a:lstStyle/>
          <a:p>
            <a:endParaRPr sz="1634"/>
          </a:p>
        </p:txBody>
      </p:sp>
      <p:sp>
        <p:nvSpPr>
          <p:cNvPr id="9" name="object 9"/>
          <p:cNvSpPr/>
          <p:nvPr/>
        </p:nvSpPr>
        <p:spPr>
          <a:xfrm>
            <a:off x="7640333" y="2316753"/>
            <a:ext cx="575726" cy="611457"/>
          </a:xfrm>
          <a:custGeom>
            <a:avLst/>
            <a:gdLst/>
            <a:ahLst/>
            <a:cxnLst/>
            <a:rect l="l" t="t" r="r" b="b"/>
            <a:pathLst>
              <a:path w="634365" h="673735">
                <a:moveTo>
                  <a:pt x="307912" y="27"/>
                </a:moveTo>
                <a:lnTo>
                  <a:pt x="257006" y="3870"/>
                </a:lnTo>
                <a:lnTo>
                  <a:pt x="208422" y="15476"/>
                </a:lnTo>
                <a:lnTo>
                  <a:pt x="162610" y="34306"/>
                </a:lnTo>
                <a:lnTo>
                  <a:pt x="120289" y="59844"/>
                </a:lnTo>
                <a:lnTo>
                  <a:pt x="82166" y="91577"/>
                </a:lnTo>
                <a:lnTo>
                  <a:pt x="48940" y="128992"/>
                </a:lnTo>
                <a:lnTo>
                  <a:pt x="21316" y="171580"/>
                </a:lnTo>
                <a:lnTo>
                  <a:pt x="0" y="218827"/>
                </a:lnTo>
                <a:lnTo>
                  <a:pt x="23180" y="229217"/>
                </a:lnTo>
                <a:lnTo>
                  <a:pt x="43186" y="184542"/>
                </a:lnTo>
                <a:lnTo>
                  <a:pt x="68613" y="145097"/>
                </a:lnTo>
                <a:lnTo>
                  <a:pt x="99202" y="110450"/>
                </a:lnTo>
                <a:lnTo>
                  <a:pt x="134296" y="81065"/>
                </a:lnTo>
                <a:lnTo>
                  <a:pt x="173234" y="57409"/>
                </a:lnTo>
                <a:lnTo>
                  <a:pt x="215360" y="39941"/>
                </a:lnTo>
                <a:lnTo>
                  <a:pt x="260026" y="29122"/>
                </a:lnTo>
                <a:lnTo>
                  <a:pt x="306448" y="25424"/>
                </a:lnTo>
                <a:lnTo>
                  <a:pt x="367389" y="31751"/>
                </a:lnTo>
                <a:lnTo>
                  <a:pt x="423978" y="49837"/>
                </a:lnTo>
                <a:lnTo>
                  <a:pt x="475222" y="78470"/>
                </a:lnTo>
                <a:lnTo>
                  <a:pt x="519910" y="116425"/>
                </a:lnTo>
                <a:lnTo>
                  <a:pt x="556806" y="162459"/>
                </a:lnTo>
                <a:lnTo>
                  <a:pt x="584674" y="215311"/>
                </a:lnTo>
                <a:lnTo>
                  <a:pt x="602294" y="273738"/>
                </a:lnTo>
                <a:lnTo>
                  <a:pt x="608443" y="336529"/>
                </a:lnTo>
                <a:lnTo>
                  <a:pt x="602294" y="399317"/>
                </a:lnTo>
                <a:lnTo>
                  <a:pt x="584674" y="457741"/>
                </a:lnTo>
                <a:lnTo>
                  <a:pt x="556806" y="510593"/>
                </a:lnTo>
                <a:lnTo>
                  <a:pt x="519910" y="556627"/>
                </a:lnTo>
                <a:lnTo>
                  <a:pt x="475222" y="594582"/>
                </a:lnTo>
                <a:lnTo>
                  <a:pt x="423978" y="623214"/>
                </a:lnTo>
                <a:lnTo>
                  <a:pt x="367389" y="641297"/>
                </a:lnTo>
                <a:lnTo>
                  <a:pt x="306433" y="647623"/>
                </a:lnTo>
                <a:lnTo>
                  <a:pt x="261592" y="644166"/>
                </a:lnTo>
                <a:lnTo>
                  <a:pt x="218307" y="634041"/>
                </a:lnTo>
                <a:lnTo>
                  <a:pt x="177326" y="617665"/>
                </a:lnTo>
                <a:lnTo>
                  <a:pt x="139244" y="595442"/>
                </a:lnTo>
                <a:lnTo>
                  <a:pt x="104661" y="567777"/>
                </a:lnTo>
                <a:lnTo>
                  <a:pt x="74367" y="535275"/>
                </a:lnTo>
                <a:lnTo>
                  <a:pt x="67534" y="524432"/>
                </a:lnTo>
                <a:lnTo>
                  <a:pt x="90957" y="511112"/>
                </a:lnTo>
                <a:lnTo>
                  <a:pt x="16148" y="460973"/>
                </a:lnTo>
                <a:lnTo>
                  <a:pt x="20938" y="550929"/>
                </a:lnTo>
                <a:lnTo>
                  <a:pt x="45429" y="537002"/>
                </a:lnTo>
                <a:lnTo>
                  <a:pt x="53943" y="550514"/>
                </a:lnTo>
                <a:lnTo>
                  <a:pt x="86716" y="585786"/>
                </a:lnTo>
                <a:lnTo>
                  <a:pt x="124108" y="615871"/>
                </a:lnTo>
                <a:lnTo>
                  <a:pt x="165342" y="640090"/>
                </a:lnTo>
                <a:lnTo>
                  <a:pt x="209774" y="657994"/>
                </a:lnTo>
                <a:lnTo>
                  <a:pt x="256754" y="669132"/>
                </a:lnTo>
                <a:lnTo>
                  <a:pt x="306387" y="673107"/>
                </a:lnTo>
                <a:lnTo>
                  <a:pt x="372181" y="666348"/>
                </a:lnTo>
                <a:lnTo>
                  <a:pt x="433729" y="646774"/>
                </a:lnTo>
                <a:lnTo>
                  <a:pt x="489409" y="615762"/>
                </a:lnTo>
                <a:lnTo>
                  <a:pt x="537893" y="574686"/>
                </a:lnTo>
                <a:lnTo>
                  <a:pt x="577886" y="524913"/>
                </a:lnTo>
                <a:lnTo>
                  <a:pt x="608093" y="467791"/>
                </a:lnTo>
                <a:lnTo>
                  <a:pt x="627211" y="404672"/>
                </a:lnTo>
                <a:lnTo>
                  <a:pt x="633924" y="336944"/>
                </a:lnTo>
                <a:lnTo>
                  <a:pt x="627371" y="269198"/>
                </a:lnTo>
                <a:lnTo>
                  <a:pt x="608404" y="206018"/>
                </a:lnTo>
                <a:lnTo>
                  <a:pt x="578331" y="148816"/>
                </a:lnTo>
                <a:lnTo>
                  <a:pt x="538459" y="98948"/>
                </a:lnTo>
                <a:lnTo>
                  <a:pt x="490087" y="57762"/>
                </a:lnTo>
                <a:lnTo>
                  <a:pt x="434508" y="26615"/>
                </a:lnTo>
                <a:lnTo>
                  <a:pt x="373038" y="6880"/>
                </a:lnTo>
                <a:lnTo>
                  <a:pt x="307912" y="27"/>
                </a:lnTo>
                <a:close/>
              </a:path>
            </a:pathLst>
          </a:custGeom>
          <a:solidFill>
            <a:srgbClr val="000000"/>
          </a:solidFill>
        </p:spPr>
        <p:txBody>
          <a:bodyPr wrap="square" lIns="0" tIns="0" rIns="0" bIns="0" rtlCol="0"/>
          <a:lstStyle/>
          <a:p>
            <a:endParaRPr sz="1634"/>
          </a:p>
        </p:txBody>
      </p:sp>
      <p:graphicFrame>
        <p:nvGraphicFramePr>
          <p:cNvPr id="10" name="object 10"/>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457008">
                  <a:extLst>
                    <a:ext uri="{9D8B030D-6E8A-4147-A177-3AD203B41FA5}">
                      <a16:colId xmlns:a16="http://schemas.microsoft.com/office/drawing/2014/main" val="20000"/>
                    </a:ext>
                  </a:extLst>
                </a:gridCol>
                <a:gridCol w="70769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11" name="object 11"/>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452397">
                  <a:extLst>
                    <a:ext uri="{9D8B030D-6E8A-4147-A177-3AD203B41FA5}">
                      <a16:colId xmlns:a16="http://schemas.microsoft.com/office/drawing/2014/main" val="20000"/>
                    </a:ext>
                  </a:extLst>
                </a:gridCol>
                <a:gridCol w="711734">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12" name="object 12"/>
          <p:cNvSpPr txBox="1"/>
          <p:nvPr/>
        </p:nvSpPr>
        <p:spPr>
          <a:xfrm>
            <a:off x="4703385"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3" name="object 13"/>
          <p:cNvSpPr txBox="1"/>
          <p:nvPr/>
        </p:nvSpPr>
        <p:spPr>
          <a:xfrm>
            <a:off x="6311461"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4" name="object 14"/>
          <p:cNvSpPr txBox="1"/>
          <p:nvPr/>
        </p:nvSpPr>
        <p:spPr>
          <a:xfrm>
            <a:off x="5507422" y="210394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5" name="object 15"/>
          <p:cNvSpPr txBox="1"/>
          <p:nvPr/>
        </p:nvSpPr>
        <p:spPr>
          <a:xfrm>
            <a:off x="5507422" y="271969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4</a:t>
            </a:r>
            <a:endParaRPr sz="1543">
              <a:latin typeface="Arial"/>
              <a:cs typeface="Arial"/>
            </a:endParaRPr>
          </a:p>
        </p:txBody>
      </p:sp>
      <p:sp>
        <p:nvSpPr>
          <p:cNvPr id="16" name="object 16"/>
          <p:cNvSpPr txBox="1"/>
          <p:nvPr/>
        </p:nvSpPr>
        <p:spPr>
          <a:xfrm>
            <a:off x="2729836"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7" name="object 17"/>
          <p:cNvSpPr txBox="1"/>
          <p:nvPr/>
        </p:nvSpPr>
        <p:spPr>
          <a:xfrm>
            <a:off x="8285008"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6</a:t>
            </a:r>
            <a:endParaRPr sz="1543">
              <a:latin typeface="Arial"/>
              <a:cs typeface="Arial"/>
            </a:endParaRPr>
          </a:p>
        </p:txBody>
      </p:sp>
      <p:sp>
        <p:nvSpPr>
          <p:cNvPr id="18" name="object 18"/>
          <p:cNvSpPr txBox="1"/>
          <p:nvPr/>
        </p:nvSpPr>
        <p:spPr>
          <a:xfrm>
            <a:off x="2364364" y="3601568"/>
            <a:ext cx="5065699" cy="458556"/>
          </a:xfrm>
          <a:prstGeom prst="rect">
            <a:avLst/>
          </a:prstGeom>
        </p:spPr>
        <p:txBody>
          <a:bodyPr vert="horz" wrap="square" lIns="0" tIns="11526" rIns="0" bIns="0" rtlCol="0">
            <a:spAutoFit/>
          </a:bodyPr>
          <a:lstStyle/>
          <a:p>
            <a:pPr marL="11527">
              <a:spcBef>
                <a:spcPts val="91"/>
              </a:spcBef>
            </a:pPr>
            <a:r>
              <a:rPr sz="2269" spc="9" dirty="0">
                <a:latin typeface="Arial"/>
                <a:cs typeface="Arial"/>
              </a:rPr>
              <a:t>Consider </a:t>
            </a:r>
            <a:r>
              <a:rPr sz="2269" dirty="0">
                <a:latin typeface="Arial"/>
                <a:cs typeface="Arial"/>
              </a:rPr>
              <a:t>now the </a:t>
            </a:r>
            <a:r>
              <a:rPr sz="2269" spc="14" dirty="0">
                <a:latin typeface="Arial"/>
                <a:cs typeface="Arial"/>
              </a:rPr>
              <a:t>sequence S=</a:t>
            </a:r>
            <a:r>
              <a:rPr sz="2269" spc="185" dirty="0">
                <a:latin typeface="Arial"/>
                <a:cs typeface="Arial"/>
              </a:rPr>
              <a:t> </a:t>
            </a:r>
            <a:r>
              <a:rPr sz="4356" b="1" spc="-34" baseline="2604" dirty="0">
                <a:solidFill>
                  <a:srgbClr val="333399"/>
                </a:solidFill>
                <a:latin typeface="Courier New"/>
                <a:cs typeface="Courier New"/>
              </a:rPr>
              <a:t>GGCA</a:t>
            </a:r>
            <a:endParaRPr sz="4356" baseline="2604">
              <a:latin typeface="Courier New"/>
              <a:cs typeface="Courier New"/>
            </a:endParaRPr>
          </a:p>
        </p:txBody>
      </p:sp>
      <p:pic>
        <p:nvPicPr>
          <p:cNvPr id="19" name="object 19"/>
          <p:cNvPicPr/>
          <p:nvPr/>
        </p:nvPicPr>
        <p:blipFill>
          <a:blip r:embed="rId2" cstate="print"/>
          <a:stretch>
            <a:fillRect/>
          </a:stretch>
        </p:blipFill>
        <p:spPr>
          <a:xfrm>
            <a:off x="5279875" y="5178567"/>
            <a:ext cx="227143" cy="227150"/>
          </a:xfrm>
          <a:prstGeom prst="rect">
            <a:avLst/>
          </a:prstGeom>
        </p:spPr>
      </p:pic>
      <p:grpSp>
        <p:nvGrpSpPr>
          <p:cNvPr id="20" name="object 20"/>
          <p:cNvGrpSpPr/>
          <p:nvPr/>
        </p:nvGrpSpPr>
        <p:grpSpPr>
          <a:xfrm>
            <a:off x="1703421" y="138313"/>
            <a:ext cx="8771324" cy="6581375"/>
            <a:chOff x="506729" y="152400"/>
            <a:chExt cx="9664700" cy="7251700"/>
          </a:xfrm>
        </p:grpSpPr>
        <p:sp>
          <p:nvSpPr>
            <p:cNvPr id="21" name="object 21"/>
            <p:cNvSpPr/>
            <p:nvPr/>
          </p:nvSpPr>
          <p:spPr>
            <a:xfrm>
              <a:off x="3084830" y="5992212"/>
              <a:ext cx="317500" cy="80645"/>
            </a:xfrm>
            <a:custGeom>
              <a:avLst/>
              <a:gdLst/>
              <a:ahLst/>
              <a:cxnLst/>
              <a:rect l="l" t="t" r="r" b="b"/>
              <a:pathLst>
                <a:path w="317500" h="80645">
                  <a:moveTo>
                    <a:pt x="236960" y="0"/>
                  </a:moveTo>
                  <a:lnTo>
                    <a:pt x="236960" y="27581"/>
                  </a:lnTo>
                  <a:lnTo>
                    <a:pt x="0" y="27580"/>
                  </a:lnTo>
                  <a:lnTo>
                    <a:pt x="0" y="52993"/>
                  </a:lnTo>
                  <a:lnTo>
                    <a:pt x="236960" y="52993"/>
                  </a:lnTo>
                  <a:lnTo>
                    <a:pt x="236960" y="80575"/>
                  </a:lnTo>
                  <a:lnTo>
                    <a:pt x="317499" y="40288"/>
                  </a:lnTo>
                  <a:lnTo>
                    <a:pt x="236960" y="0"/>
                  </a:lnTo>
                  <a:close/>
                </a:path>
              </a:pathLst>
            </a:custGeom>
            <a:solidFill>
              <a:srgbClr val="000000"/>
            </a:solidFill>
          </p:spPr>
          <p:txBody>
            <a:bodyPr wrap="square" lIns="0" tIns="0" rIns="0" bIns="0" rtlCol="0"/>
            <a:lstStyle/>
            <a:p>
              <a:endParaRPr sz="1634"/>
            </a:p>
          </p:txBody>
        </p:sp>
        <p:sp>
          <p:nvSpPr>
            <p:cNvPr id="22" name="object 22"/>
            <p:cNvSpPr/>
            <p:nvPr/>
          </p:nvSpPr>
          <p:spPr>
            <a:xfrm>
              <a:off x="6463030" y="5585815"/>
              <a:ext cx="1130300" cy="487045"/>
            </a:xfrm>
            <a:custGeom>
              <a:avLst/>
              <a:gdLst/>
              <a:ahLst/>
              <a:cxnLst/>
              <a:rect l="l" t="t" r="r" b="b"/>
              <a:pathLst>
                <a:path w="1130300" h="487045">
                  <a:moveTo>
                    <a:pt x="406400" y="40297"/>
                  </a:moveTo>
                  <a:lnTo>
                    <a:pt x="325856" y="0"/>
                  </a:lnTo>
                  <a:lnTo>
                    <a:pt x="325856" y="27584"/>
                  </a:lnTo>
                  <a:lnTo>
                    <a:pt x="0" y="27584"/>
                  </a:lnTo>
                  <a:lnTo>
                    <a:pt x="0" y="52997"/>
                  </a:lnTo>
                  <a:lnTo>
                    <a:pt x="325856" y="52997"/>
                  </a:lnTo>
                  <a:lnTo>
                    <a:pt x="325856" y="80581"/>
                  </a:lnTo>
                  <a:lnTo>
                    <a:pt x="406400" y="40297"/>
                  </a:lnTo>
                  <a:close/>
                </a:path>
                <a:path w="1130300" h="487045">
                  <a:moveTo>
                    <a:pt x="482600" y="446697"/>
                  </a:moveTo>
                  <a:lnTo>
                    <a:pt x="402056" y="406400"/>
                  </a:lnTo>
                  <a:lnTo>
                    <a:pt x="402056" y="433984"/>
                  </a:lnTo>
                  <a:lnTo>
                    <a:pt x="0" y="433984"/>
                  </a:lnTo>
                  <a:lnTo>
                    <a:pt x="0" y="459397"/>
                  </a:lnTo>
                  <a:lnTo>
                    <a:pt x="402056" y="459397"/>
                  </a:lnTo>
                  <a:lnTo>
                    <a:pt x="402056" y="486981"/>
                  </a:lnTo>
                  <a:lnTo>
                    <a:pt x="482600" y="446697"/>
                  </a:lnTo>
                  <a:close/>
                </a:path>
                <a:path w="1130300" h="487045">
                  <a:moveTo>
                    <a:pt x="1130300" y="370484"/>
                  </a:moveTo>
                  <a:lnTo>
                    <a:pt x="1068870" y="304622"/>
                  </a:lnTo>
                  <a:lnTo>
                    <a:pt x="1059256" y="330466"/>
                  </a:lnTo>
                  <a:lnTo>
                    <a:pt x="820610" y="241566"/>
                  </a:lnTo>
                  <a:lnTo>
                    <a:pt x="984834" y="172224"/>
                  </a:lnTo>
                  <a:lnTo>
                    <a:pt x="995553" y="197637"/>
                  </a:lnTo>
                  <a:lnTo>
                    <a:pt x="1054100" y="129184"/>
                  </a:lnTo>
                  <a:lnTo>
                    <a:pt x="964234" y="123405"/>
                  </a:lnTo>
                  <a:lnTo>
                    <a:pt x="974953" y="148818"/>
                  </a:lnTo>
                  <a:lnTo>
                    <a:pt x="785914" y="228638"/>
                  </a:lnTo>
                  <a:lnTo>
                    <a:pt x="487032" y="117284"/>
                  </a:lnTo>
                  <a:lnTo>
                    <a:pt x="478167" y="141097"/>
                  </a:lnTo>
                  <a:lnTo>
                    <a:pt x="751789" y="243039"/>
                  </a:lnTo>
                  <a:lnTo>
                    <a:pt x="477659" y="358787"/>
                  </a:lnTo>
                  <a:lnTo>
                    <a:pt x="487527" y="382193"/>
                  </a:lnTo>
                  <a:lnTo>
                    <a:pt x="786485" y="255968"/>
                  </a:lnTo>
                  <a:lnTo>
                    <a:pt x="1050391" y="354279"/>
                  </a:lnTo>
                  <a:lnTo>
                    <a:pt x="1040765" y="380123"/>
                  </a:lnTo>
                  <a:lnTo>
                    <a:pt x="1130300" y="370484"/>
                  </a:lnTo>
                  <a:close/>
                </a:path>
              </a:pathLst>
            </a:custGeom>
            <a:solidFill>
              <a:srgbClr val="000000"/>
            </a:solidFill>
          </p:spPr>
          <p:txBody>
            <a:bodyPr wrap="square" lIns="0" tIns="0" rIns="0" bIns="0" rtlCol="0"/>
            <a:lstStyle/>
            <a:p>
              <a:endParaRPr sz="1634"/>
            </a:p>
          </p:txBody>
        </p:sp>
        <p:sp>
          <p:nvSpPr>
            <p:cNvPr id="23" name="object 23"/>
            <p:cNvSpPr/>
            <p:nvPr/>
          </p:nvSpPr>
          <p:spPr>
            <a:xfrm>
              <a:off x="513079" y="158750"/>
              <a:ext cx="9652000" cy="7239000"/>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grpSp>
      <p:graphicFrame>
        <p:nvGraphicFramePr>
          <p:cNvPr id="24" name="object 24"/>
          <p:cNvGraphicFramePr>
            <a:graphicFrameLocks noGrp="1"/>
          </p:cNvGraphicFramePr>
          <p:nvPr/>
        </p:nvGraphicFramePr>
        <p:xfrm>
          <a:off x="1909000" y="4585311"/>
          <a:ext cx="8178304" cy="1177327"/>
        </p:xfrm>
        <a:graphic>
          <a:graphicData uri="http://schemas.openxmlformats.org/drawingml/2006/table">
            <a:tbl>
              <a:tblPr firstRow="1" bandRow="1">
                <a:tableStyleId>{2D5ABB26-0587-4C30-8999-92F81FD0307C}</a:tableStyleId>
              </a:tblPr>
              <a:tblGrid>
                <a:gridCol w="365376">
                  <a:extLst>
                    <a:ext uri="{9D8B030D-6E8A-4147-A177-3AD203B41FA5}">
                      <a16:colId xmlns:a16="http://schemas.microsoft.com/office/drawing/2014/main" val="20000"/>
                    </a:ext>
                  </a:extLst>
                </a:gridCol>
                <a:gridCol w="584371">
                  <a:extLst>
                    <a:ext uri="{9D8B030D-6E8A-4147-A177-3AD203B41FA5}">
                      <a16:colId xmlns:a16="http://schemas.microsoft.com/office/drawing/2014/main" val="20001"/>
                    </a:ext>
                  </a:extLst>
                </a:gridCol>
                <a:gridCol w="1532387">
                  <a:extLst>
                    <a:ext uri="{9D8B030D-6E8A-4147-A177-3AD203B41FA5}">
                      <a16:colId xmlns:a16="http://schemas.microsoft.com/office/drawing/2014/main" val="20002"/>
                    </a:ext>
                  </a:extLst>
                </a:gridCol>
                <a:gridCol w="2992738">
                  <a:extLst>
                    <a:ext uri="{9D8B030D-6E8A-4147-A177-3AD203B41FA5}">
                      <a16:colId xmlns:a16="http://schemas.microsoft.com/office/drawing/2014/main" val="20003"/>
                    </a:ext>
                  </a:extLst>
                </a:gridCol>
                <a:gridCol w="148685">
                  <a:extLst>
                    <a:ext uri="{9D8B030D-6E8A-4147-A177-3AD203B41FA5}">
                      <a16:colId xmlns:a16="http://schemas.microsoft.com/office/drawing/2014/main" val="20004"/>
                    </a:ext>
                  </a:extLst>
                </a:gridCol>
                <a:gridCol w="287574">
                  <a:extLst>
                    <a:ext uri="{9D8B030D-6E8A-4147-A177-3AD203B41FA5}">
                      <a16:colId xmlns:a16="http://schemas.microsoft.com/office/drawing/2014/main" val="20005"/>
                    </a:ext>
                  </a:extLst>
                </a:gridCol>
                <a:gridCol w="1099008">
                  <a:extLst>
                    <a:ext uri="{9D8B030D-6E8A-4147-A177-3AD203B41FA5}">
                      <a16:colId xmlns:a16="http://schemas.microsoft.com/office/drawing/2014/main" val="20006"/>
                    </a:ext>
                  </a:extLst>
                </a:gridCol>
                <a:gridCol w="1168165">
                  <a:extLst>
                    <a:ext uri="{9D8B030D-6E8A-4147-A177-3AD203B41FA5}">
                      <a16:colId xmlns:a16="http://schemas.microsoft.com/office/drawing/2014/main" val="20007"/>
                    </a:ext>
                  </a:extLst>
                </a:gridCol>
              </a:tblGrid>
              <a:tr h="358015">
                <a:tc>
                  <a:txBody>
                    <a:bodyPr/>
                    <a:lstStyle/>
                    <a:p>
                      <a:pPr>
                        <a:lnSpc>
                          <a:spcPct val="100000"/>
                        </a:lnSpc>
                      </a:pPr>
                      <a:endParaRPr sz="1700">
                        <a:latin typeface="Times New Roman"/>
                        <a:cs typeface="Times New Roman"/>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L="97155">
                        <a:lnSpc>
                          <a:spcPct val="100000"/>
                        </a:lnSpc>
                        <a:spcBef>
                          <a:spcPts val="295"/>
                        </a:spcBef>
                      </a:pPr>
                      <a:r>
                        <a:rPr sz="1400" b="1" spc="-10" dirty="0">
                          <a:latin typeface="Arial"/>
                          <a:cs typeface="Arial"/>
                        </a:rPr>
                        <a:t>Start</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322580" algn="ctr">
                        <a:lnSpc>
                          <a:spcPct val="100000"/>
                        </a:lnSpc>
                        <a:spcBef>
                          <a:spcPts val="295"/>
                        </a:spcBef>
                      </a:pPr>
                      <a:r>
                        <a:rPr sz="1400" b="1" dirty="0">
                          <a:latin typeface="Arial"/>
                          <a:cs typeface="Arial"/>
                        </a:rPr>
                        <a:t>G</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gridSpan="2">
                  <a:txBody>
                    <a:bodyPr/>
                    <a:lstStyle/>
                    <a:p>
                      <a:pPr marR="13335" algn="ctr">
                        <a:lnSpc>
                          <a:spcPct val="100000"/>
                        </a:lnSpc>
                        <a:spcBef>
                          <a:spcPts val="295"/>
                        </a:spcBef>
                      </a:pPr>
                      <a:r>
                        <a:rPr sz="1400" b="1" dirty="0">
                          <a:latin typeface="Arial"/>
                          <a:cs typeface="Arial"/>
                        </a:rPr>
                        <a:t>G</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95"/>
                        </a:spcBef>
                      </a:pPr>
                      <a:r>
                        <a:rPr sz="1400" b="1" dirty="0">
                          <a:latin typeface="Arial"/>
                          <a:cs typeface="Arial"/>
                        </a:rPr>
                        <a:t>C</a:t>
                      </a:r>
                      <a:endParaRPr sz="1400">
                        <a:latin typeface="Arial"/>
                        <a:cs typeface="Arial"/>
                      </a:endParaRPr>
                    </a:p>
                  </a:txBody>
                  <a:tcPr marL="0" marR="0" marT="34002"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hMerge="1">
                  <a:txBody>
                    <a:bodyPr/>
                    <a:lstStyle/>
                    <a:p>
                      <a:endParaRPr/>
                    </a:p>
                  </a:txBody>
                  <a:tcPr marL="0" marR="0" marT="0" marB="0"/>
                </a:tc>
                <a:tc>
                  <a:txBody>
                    <a:bodyPr/>
                    <a:lstStyle/>
                    <a:p>
                      <a:pPr marR="8890" algn="ctr">
                        <a:lnSpc>
                          <a:spcPct val="100000"/>
                        </a:lnSpc>
                        <a:spcBef>
                          <a:spcPts val="295"/>
                        </a:spcBef>
                      </a:pPr>
                      <a:r>
                        <a:rPr sz="1400" b="1" dirty="0">
                          <a:latin typeface="Arial"/>
                          <a:cs typeface="Arial"/>
                        </a:rPr>
                        <a:t>A</a:t>
                      </a:r>
                      <a:endParaRPr sz="1400">
                        <a:latin typeface="Arial"/>
                        <a:cs typeface="Arial"/>
                      </a:endParaRPr>
                    </a:p>
                  </a:txBody>
                  <a:tcPr marL="0" marR="0" marT="34002"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229686">
                <a:tc rowSpan="2">
                  <a:txBody>
                    <a:bodyPr/>
                    <a:lstStyle/>
                    <a:p>
                      <a:pPr marL="122555">
                        <a:lnSpc>
                          <a:spcPct val="100000"/>
                        </a:lnSpc>
                        <a:spcBef>
                          <a:spcPts val="300"/>
                        </a:spcBef>
                      </a:pPr>
                      <a:r>
                        <a:rPr sz="1400" b="1" dirty="0">
                          <a:latin typeface="Arial"/>
                          <a:cs typeface="Arial"/>
                        </a:rPr>
                        <a:t>H</a:t>
                      </a:r>
                      <a:endParaRPr sz="1400">
                        <a:latin typeface="Arial"/>
                        <a:cs typeface="Arial"/>
                      </a:endParaRPr>
                    </a:p>
                  </a:txBody>
                  <a:tcPr marL="0" marR="0" marT="34578"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rowSpan="2">
                  <a:txBody>
                    <a:bodyPr/>
                    <a:lstStyle/>
                    <a:p>
                      <a:pPr marR="5715" algn="ctr">
                        <a:lnSpc>
                          <a:spcPct val="100000"/>
                        </a:lnSpc>
                        <a:spcBef>
                          <a:spcPts val="300"/>
                        </a:spcBef>
                      </a:pPr>
                      <a:r>
                        <a:rPr sz="1400" dirty="0">
                          <a:latin typeface="Arial"/>
                          <a:cs typeface="Arial"/>
                        </a:rPr>
                        <a:t>0</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rowSpan="2">
                  <a:txBody>
                    <a:bodyPr/>
                    <a:lstStyle/>
                    <a:p>
                      <a:pPr marL="147955">
                        <a:lnSpc>
                          <a:spcPct val="100000"/>
                        </a:lnSpc>
                        <a:spcBef>
                          <a:spcPts val="300"/>
                        </a:spcBef>
                        <a:tabLst>
                          <a:tab pos="1682114" algn="l"/>
                        </a:tabLst>
                      </a:pPr>
                      <a:r>
                        <a:rPr sz="1400" spc="-20" dirty="0">
                          <a:latin typeface="Arial"/>
                          <a:cs typeface="Arial"/>
                        </a:rPr>
                        <a:t>0.5*0.3=0.15 </a:t>
                      </a:r>
                      <a:r>
                        <a:rPr sz="1400" spc="-180" dirty="0">
                          <a:latin typeface="Arial"/>
                          <a:cs typeface="Arial"/>
                        </a:rPr>
                        <a:t> </a:t>
                      </a:r>
                      <a:r>
                        <a:rPr sz="1400" u="heavy" dirty="0">
                          <a:uFill>
                            <a:solidFill>
                              <a:srgbClr val="000000"/>
                            </a:solidFill>
                          </a:uFill>
                          <a:latin typeface="Times New Roman"/>
                          <a:cs typeface="Times New Roman"/>
                        </a:rPr>
                        <a:t> 	</a:t>
                      </a:r>
                      <a:endParaRPr sz="1400">
                        <a:latin typeface="Times New Roman"/>
                        <a:cs typeface="Times New Roman"/>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rowSpan="2">
                  <a:txBody>
                    <a:bodyPr/>
                    <a:lstStyle/>
                    <a:p>
                      <a:pPr marL="313055">
                        <a:lnSpc>
                          <a:spcPct val="100000"/>
                        </a:lnSpc>
                        <a:spcBef>
                          <a:spcPts val="300"/>
                        </a:spcBef>
                      </a:pPr>
                      <a:r>
                        <a:rPr sz="1400" u="heavy" spc="-25" dirty="0">
                          <a:uFill>
                            <a:solidFill>
                              <a:srgbClr val="000000"/>
                            </a:solidFill>
                          </a:uFill>
                          <a:latin typeface="Arial"/>
                          <a:cs typeface="Arial"/>
                        </a:rPr>
                        <a:t>0.15*0.5*0.3</a:t>
                      </a:r>
                      <a:r>
                        <a:rPr sz="1400" spc="-25" dirty="0">
                          <a:latin typeface="Arial"/>
                          <a:cs typeface="Arial"/>
                        </a:rPr>
                        <a:t> </a:t>
                      </a:r>
                      <a:r>
                        <a:rPr sz="1400" spc="-5" dirty="0">
                          <a:latin typeface="Arial"/>
                          <a:cs typeface="Arial"/>
                        </a:rPr>
                        <a:t>+</a:t>
                      </a:r>
                      <a:r>
                        <a:rPr sz="1400" spc="70" dirty="0">
                          <a:latin typeface="Arial"/>
                          <a:cs typeface="Arial"/>
                        </a:rPr>
                        <a:t> </a:t>
                      </a:r>
                      <a:r>
                        <a:rPr sz="1400" spc="-25" dirty="0">
                          <a:latin typeface="Arial"/>
                          <a:cs typeface="Arial"/>
                        </a:rPr>
                        <a:t>0.1*0.4*0.3=0.0345</a:t>
                      </a:r>
                      <a:endParaRPr sz="1400">
                        <a:latin typeface="Arial"/>
                        <a:cs typeface="Arial"/>
                      </a:endParaRPr>
                    </a:p>
                  </a:txBody>
                  <a:tcPr marL="0" marR="0" marT="34578" marB="0">
                    <a:lnL w="19050">
                      <a:solidFill>
                        <a:srgbClr val="000000"/>
                      </a:solidFill>
                      <a:prstDash val="solid"/>
                    </a:lnL>
                    <a:lnT w="19050">
                      <a:solidFill>
                        <a:srgbClr val="000000"/>
                      </a:solidFill>
                      <a:prstDash val="solid"/>
                    </a:lnT>
                    <a:lnB w="1905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9050">
                      <a:solidFill>
                        <a:srgbClr val="000000"/>
                      </a:solidFill>
                      <a:prstDash val="solid"/>
                    </a:lnL>
                    <a:lnT w="19050">
                      <a:solidFill>
                        <a:srgbClr val="000000"/>
                      </a:solidFill>
                      <a:prstDash val="solid"/>
                    </a:lnT>
                    <a:lnB w="28575">
                      <a:solidFill>
                        <a:srgbClr val="000000"/>
                      </a:solidFill>
                      <a:prstDash val="solid"/>
                    </a:lnB>
                  </a:tcPr>
                </a:tc>
                <a:tc rowSpan="2">
                  <a:txBody>
                    <a:bodyPr/>
                    <a:lstStyle/>
                    <a:p>
                      <a:pPr marL="185420">
                        <a:lnSpc>
                          <a:spcPct val="100000"/>
                        </a:lnSpc>
                        <a:spcBef>
                          <a:spcPts val="300"/>
                        </a:spcBef>
                      </a:pPr>
                      <a:r>
                        <a:rPr sz="1400" spc="-15" dirty="0">
                          <a:latin typeface="Arial"/>
                          <a:cs typeface="Arial"/>
                        </a:rPr>
                        <a:t>... </a:t>
                      </a:r>
                      <a:r>
                        <a:rPr sz="1400" spc="-5" dirty="0">
                          <a:latin typeface="Arial"/>
                          <a:cs typeface="Arial"/>
                        </a:rPr>
                        <a:t>+</a:t>
                      </a:r>
                      <a:r>
                        <a:rPr sz="1400" spc="-30" dirty="0">
                          <a:latin typeface="Arial"/>
                          <a:cs typeface="Arial"/>
                        </a:rPr>
                        <a:t> </a:t>
                      </a:r>
                      <a:r>
                        <a:rPr sz="1400" spc="-25" dirty="0">
                          <a:latin typeface="Arial"/>
                          <a:cs typeface="Arial"/>
                        </a:rPr>
                        <a:t>...</a:t>
                      </a:r>
                      <a:endParaRPr sz="1400">
                        <a:latin typeface="Arial"/>
                        <a:cs typeface="Arial"/>
                      </a:endParaRPr>
                    </a:p>
                  </a:txBody>
                  <a:tcPr marL="0" marR="0" marT="34578" marB="0">
                    <a:lnR w="19050">
                      <a:solidFill>
                        <a:srgbClr val="000000"/>
                      </a:solidFill>
                      <a:prstDash val="solid"/>
                    </a:lnR>
                    <a:lnT w="19050">
                      <a:solidFill>
                        <a:srgbClr val="000000"/>
                      </a:solidFill>
                      <a:prstDash val="solid"/>
                    </a:lnT>
                    <a:lnB w="19050">
                      <a:solidFill>
                        <a:srgbClr val="000000"/>
                      </a:solidFill>
                      <a:prstDash val="solid"/>
                    </a:lnB>
                  </a:tcPr>
                </a:tc>
                <a:tc rowSpan="2">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126805">
                <a:tc vMerge="1">
                  <a:txBody>
                    <a:bodyPr/>
                    <a:lstStyle/>
                    <a:p>
                      <a:endParaRPr/>
                    </a:p>
                  </a:txBody>
                  <a:tcPr marL="0" marR="0" marT="3810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vMerge="1">
                  <a:txBody>
                    <a:bodyPr/>
                    <a:lstStyle/>
                    <a:p>
                      <a:endParaRPr/>
                    </a:p>
                  </a:txBody>
                  <a:tcPr marL="0" marR="0" marT="381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vMerge="1">
                  <a:txBody>
                    <a:bodyPr/>
                    <a:lstStyle/>
                    <a:p>
                      <a:endParaRPr/>
                    </a:p>
                  </a:txBody>
                  <a:tcPr marL="0" marR="0" marT="381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vMerge="1">
                  <a:txBody>
                    <a:bodyPr/>
                    <a:lstStyle/>
                    <a:p>
                      <a:endParaRPr/>
                    </a:p>
                  </a:txBody>
                  <a:tcPr marL="0" marR="0" marT="38100" marB="0">
                    <a:lnL w="19050">
                      <a:solidFill>
                        <a:srgbClr val="000000"/>
                      </a:solidFill>
                      <a:prstDash val="solid"/>
                    </a:lnL>
                    <a:lnT w="19050">
                      <a:solidFill>
                        <a:srgbClr val="000000"/>
                      </a:solidFill>
                      <a:prstDash val="solid"/>
                    </a:lnT>
                    <a:lnB w="1905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9050">
                      <a:solidFill>
                        <a:srgbClr val="000000"/>
                      </a:solidFill>
                      <a:prstDash val="solid"/>
                    </a:lnL>
                    <a:lnT w="28575">
                      <a:solidFill>
                        <a:srgbClr val="000000"/>
                      </a:solidFill>
                      <a:prstDash val="solid"/>
                    </a:lnT>
                    <a:lnB w="19050">
                      <a:solidFill>
                        <a:srgbClr val="000000"/>
                      </a:solidFill>
                      <a:prstDash val="solid"/>
                    </a:lnB>
                  </a:tcPr>
                </a:tc>
                <a:tc vMerge="1">
                  <a:txBody>
                    <a:bodyPr/>
                    <a:lstStyle/>
                    <a:p>
                      <a:endParaRPr/>
                    </a:p>
                  </a:txBody>
                  <a:tcPr marL="0" marR="0" marT="38100" marB="0">
                    <a:lnR w="19050">
                      <a:solidFill>
                        <a:srgbClr val="000000"/>
                      </a:solidFill>
                      <a:prstDash val="solid"/>
                    </a:lnR>
                    <a:lnT w="19050">
                      <a:solidFill>
                        <a:srgbClr val="000000"/>
                      </a:solidFill>
                      <a:prstDash val="solid"/>
                    </a:lnT>
                    <a:lnB w="19050">
                      <a:solidFill>
                        <a:srgbClr val="000000"/>
                      </a:solidFill>
                      <a:prstDash val="solid"/>
                    </a:lnB>
                  </a:tcPr>
                </a:tc>
                <a:tc vMerge="1">
                  <a:txBody>
                    <a:bodyPr/>
                    <a:lstStyle/>
                    <a:p>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92189">
                <a:tc rowSpan="2">
                  <a:txBody>
                    <a:bodyPr/>
                    <a:lstStyle/>
                    <a:p>
                      <a:pPr marR="7620" algn="ctr">
                        <a:lnSpc>
                          <a:spcPct val="100000"/>
                        </a:lnSpc>
                        <a:spcBef>
                          <a:spcPts val="300"/>
                        </a:spcBef>
                      </a:pPr>
                      <a:r>
                        <a:rPr sz="1400" b="1" dirty="0">
                          <a:latin typeface="Arial"/>
                          <a:cs typeface="Arial"/>
                        </a:rPr>
                        <a:t>L</a:t>
                      </a:r>
                      <a:endParaRPr sz="1400">
                        <a:latin typeface="Arial"/>
                        <a:cs typeface="Arial"/>
                      </a:endParaRPr>
                    </a:p>
                  </a:txBody>
                  <a:tcPr marL="0" marR="0" marT="34578"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rowSpan="2">
                  <a:txBody>
                    <a:bodyPr/>
                    <a:lstStyle/>
                    <a:p>
                      <a:pPr marR="5715" algn="ctr">
                        <a:lnSpc>
                          <a:spcPct val="100000"/>
                        </a:lnSpc>
                        <a:spcBef>
                          <a:spcPts val="300"/>
                        </a:spcBef>
                      </a:pPr>
                      <a:r>
                        <a:rPr sz="1400" dirty="0">
                          <a:latin typeface="Arial"/>
                          <a:cs typeface="Arial"/>
                        </a:rPr>
                        <a:t>0</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rowSpan="2">
                  <a:txBody>
                    <a:bodyPr/>
                    <a:lstStyle/>
                    <a:p>
                      <a:pPr marL="198755" marR="313690">
                        <a:lnSpc>
                          <a:spcPct val="100000"/>
                        </a:lnSpc>
                        <a:spcBef>
                          <a:spcPts val="300"/>
                        </a:spcBef>
                      </a:pPr>
                      <a:r>
                        <a:rPr sz="1400" spc="-20" dirty="0">
                          <a:latin typeface="Arial"/>
                          <a:cs typeface="Arial"/>
                        </a:rPr>
                        <a:t>0.5*0.2=0.1</a:t>
                      </a:r>
                      <a:endParaRPr sz="1400">
                        <a:latin typeface="Arial"/>
                        <a:cs typeface="Arial"/>
                      </a:endParaRPr>
                    </a:p>
                  </a:txBody>
                  <a:tcPr marL="0" marR="0" marT="34578"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rowSpan="2">
                  <a:txBody>
                    <a:bodyPr/>
                    <a:lstStyle/>
                    <a:p>
                      <a:pPr marL="363855">
                        <a:lnSpc>
                          <a:spcPct val="100000"/>
                        </a:lnSpc>
                        <a:spcBef>
                          <a:spcPts val="300"/>
                        </a:spcBef>
                      </a:pPr>
                      <a:r>
                        <a:rPr sz="1400" spc="-20" dirty="0">
                          <a:latin typeface="Arial"/>
                          <a:cs typeface="Arial"/>
                        </a:rPr>
                        <a:t>0.1*0.6*0.2 </a:t>
                      </a:r>
                      <a:r>
                        <a:rPr sz="1400" spc="-5" dirty="0">
                          <a:latin typeface="Arial"/>
                          <a:cs typeface="Arial"/>
                        </a:rPr>
                        <a:t>+</a:t>
                      </a:r>
                      <a:r>
                        <a:rPr sz="1400" spc="50" dirty="0">
                          <a:latin typeface="Arial"/>
                          <a:cs typeface="Arial"/>
                        </a:rPr>
                        <a:t> </a:t>
                      </a:r>
                      <a:r>
                        <a:rPr sz="1400" spc="-25" dirty="0">
                          <a:latin typeface="Arial"/>
                          <a:cs typeface="Arial"/>
                        </a:rPr>
                        <a:t>0.15*0.5*0.2=0.027</a:t>
                      </a:r>
                      <a:endParaRPr sz="1400">
                        <a:latin typeface="Arial"/>
                        <a:cs typeface="Arial"/>
                      </a:endParaRPr>
                    </a:p>
                  </a:txBody>
                  <a:tcPr marL="0" marR="0" marT="34578" marB="0">
                    <a:lnL w="19050">
                      <a:solidFill>
                        <a:srgbClr val="000000"/>
                      </a:solidFill>
                      <a:prstDash val="solid"/>
                    </a:lnL>
                    <a:lnT w="19050">
                      <a:solidFill>
                        <a:srgbClr val="000000"/>
                      </a:solidFill>
                      <a:prstDash val="solid"/>
                    </a:lnT>
                    <a:lnB w="38100">
                      <a:solidFill>
                        <a:srgbClr val="000000"/>
                      </a:solidFill>
                      <a:prstDash val="solid"/>
                    </a:lnB>
                  </a:tcPr>
                </a:tc>
                <a:tc>
                  <a:txBody>
                    <a:bodyPr/>
                    <a:lstStyle/>
                    <a:p>
                      <a:pPr>
                        <a:lnSpc>
                          <a:spcPct val="100000"/>
                        </a:lnSpc>
                      </a:pPr>
                      <a:endParaRPr sz="500">
                        <a:latin typeface="Times New Roman"/>
                        <a:cs typeface="Times New Roman"/>
                      </a:endParaRPr>
                    </a:p>
                  </a:txBody>
                  <a:tcPr marL="0" marR="0" marT="0" marB="0">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T w="19050">
                      <a:solidFill>
                        <a:srgbClr val="000000"/>
                      </a:solidFill>
                      <a:prstDash val="solid"/>
                    </a:lnT>
                    <a:lnB w="28575">
                      <a:solidFill>
                        <a:srgbClr val="000000"/>
                      </a:solidFill>
                      <a:prstDash val="solid"/>
                    </a:lnB>
                  </a:tcPr>
                </a:tc>
                <a:tc rowSpan="2">
                  <a:txBody>
                    <a:bodyPr/>
                    <a:lstStyle/>
                    <a:p>
                      <a:pPr marL="185420">
                        <a:lnSpc>
                          <a:spcPct val="100000"/>
                        </a:lnSpc>
                        <a:spcBef>
                          <a:spcPts val="300"/>
                        </a:spcBef>
                      </a:pPr>
                      <a:r>
                        <a:rPr sz="1400" spc="-15" dirty="0">
                          <a:latin typeface="Arial"/>
                          <a:cs typeface="Arial"/>
                        </a:rPr>
                        <a:t>... </a:t>
                      </a:r>
                      <a:r>
                        <a:rPr sz="1400" spc="-5" dirty="0">
                          <a:latin typeface="Arial"/>
                          <a:cs typeface="Arial"/>
                        </a:rPr>
                        <a:t>+</a:t>
                      </a:r>
                      <a:r>
                        <a:rPr sz="1400" spc="-30" dirty="0">
                          <a:latin typeface="Arial"/>
                          <a:cs typeface="Arial"/>
                        </a:rPr>
                        <a:t> </a:t>
                      </a:r>
                      <a:r>
                        <a:rPr sz="1400" spc="-25" dirty="0">
                          <a:latin typeface="Arial"/>
                          <a:cs typeface="Arial"/>
                        </a:rPr>
                        <a:t>...</a:t>
                      </a:r>
                      <a:endParaRPr sz="1400">
                        <a:latin typeface="Arial"/>
                        <a:cs typeface="Arial"/>
                      </a:endParaRPr>
                    </a:p>
                  </a:txBody>
                  <a:tcPr marL="0" marR="0" marT="34578" marB="0">
                    <a:lnR w="19050">
                      <a:solidFill>
                        <a:srgbClr val="000000"/>
                      </a:solidFill>
                      <a:prstDash val="solid"/>
                    </a:lnR>
                    <a:lnT w="19050">
                      <a:solidFill>
                        <a:srgbClr val="000000"/>
                      </a:solidFill>
                      <a:prstDash val="solid"/>
                    </a:lnT>
                    <a:lnB w="38100">
                      <a:solidFill>
                        <a:srgbClr val="000000"/>
                      </a:solidFill>
                      <a:prstDash val="solid"/>
                    </a:lnB>
                  </a:tcPr>
                </a:tc>
                <a:tc rowSpan="2">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r h="265825">
                <a:tc vMerge="1">
                  <a:txBody>
                    <a:bodyPr/>
                    <a:lstStyle/>
                    <a:p>
                      <a:endParaRPr/>
                    </a:p>
                  </a:txBody>
                  <a:tcPr marL="0" marR="0" marT="38100"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vMerge="1">
                  <a:txBody>
                    <a:bodyPr/>
                    <a:lstStyle/>
                    <a:p>
                      <a:endParaRPr/>
                    </a:p>
                  </a:txBody>
                  <a:tcPr marL="0" marR="0" marT="38100"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vMerge="1">
                  <a:txBody>
                    <a:bodyPr/>
                    <a:lstStyle/>
                    <a:p>
                      <a:endParaRPr/>
                    </a:p>
                  </a:txBody>
                  <a:tcPr marL="0" marR="0" marT="38100"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vMerge="1">
                  <a:txBody>
                    <a:bodyPr/>
                    <a:lstStyle/>
                    <a:p>
                      <a:endParaRPr/>
                    </a:p>
                  </a:txBody>
                  <a:tcPr marL="0" marR="0" marT="38100" marB="0">
                    <a:lnL w="19050">
                      <a:solidFill>
                        <a:srgbClr val="000000"/>
                      </a:solidFill>
                      <a:prstDash val="solid"/>
                    </a:lnL>
                    <a:lnT w="19050">
                      <a:solidFill>
                        <a:srgbClr val="000000"/>
                      </a:solidFill>
                      <a:prstDash val="solid"/>
                    </a:lnT>
                    <a:lnB w="381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R w="19050">
                      <a:solidFill>
                        <a:srgbClr val="000000"/>
                      </a:solidFill>
                      <a:prstDash val="solid"/>
                    </a:lnR>
                    <a:lnT w="28575">
                      <a:solidFill>
                        <a:srgbClr val="000000"/>
                      </a:solidFill>
                      <a:prstDash val="solid"/>
                    </a:lnT>
                    <a:lnB w="381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T w="28575">
                      <a:solidFill>
                        <a:srgbClr val="000000"/>
                      </a:solidFill>
                      <a:prstDash val="solid"/>
                    </a:lnT>
                    <a:lnB w="38100">
                      <a:solidFill>
                        <a:srgbClr val="000000"/>
                      </a:solidFill>
                      <a:prstDash val="solid"/>
                    </a:lnB>
                  </a:tcPr>
                </a:tc>
                <a:tc vMerge="1">
                  <a:txBody>
                    <a:bodyPr/>
                    <a:lstStyle/>
                    <a:p>
                      <a:endParaRPr/>
                    </a:p>
                  </a:txBody>
                  <a:tcPr marL="0" marR="0" marT="38100" marB="0">
                    <a:lnR w="19050">
                      <a:solidFill>
                        <a:srgbClr val="000000"/>
                      </a:solidFill>
                      <a:prstDash val="solid"/>
                    </a:lnR>
                    <a:lnT w="19050">
                      <a:solidFill>
                        <a:srgbClr val="000000"/>
                      </a:solidFill>
                      <a:prstDash val="solid"/>
                    </a:lnT>
                    <a:lnB w="38100">
                      <a:solidFill>
                        <a:srgbClr val="000000"/>
                      </a:solidFill>
                      <a:prstDash val="solid"/>
                    </a:lnB>
                  </a:tcPr>
                </a:tc>
                <a:tc vMerge="1">
                  <a:txBody>
                    <a:bodyPr/>
                    <a:lstStyle/>
                    <a:p>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811644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5863" t="23357" r="6518" b="7827"/>
          <a:stretch/>
        </p:blipFill>
        <p:spPr>
          <a:xfrm>
            <a:off x="1314449" y="357188"/>
            <a:ext cx="9476026" cy="6246312"/>
          </a:xfrm>
          <a:prstGeom prst="rect">
            <a:avLst/>
          </a:prstGeom>
        </p:spPr>
      </p:pic>
    </p:spTree>
    <p:extLst>
      <p:ext uri="{BB962C8B-B14F-4D97-AF65-F5344CB8AC3E}">
        <p14:creationId xmlns:p14="http://schemas.microsoft.com/office/powerpoint/2010/main" val="29298711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8604" y="211627"/>
            <a:ext cx="7629669" cy="688747"/>
          </a:xfrm>
          <a:prstGeom prst="rect">
            <a:avLst/>
          </a:prstGeom>
        </p:spPr>
        <p:txBody>
          <a:bodyPr vert="horz" wrap="square" lIns="0" tIns="11526" rIns="0" bIns="0" rtlCol="0" anchor="ctr">
            <a:spAutoFit/>
          </a:bodyPr>
          <a:lstStyle/>
          <a:p>
            <a:pPr marL="11527">
              <a:lnSpc>
                <a:spcPct val="100000"/>
              </a:lnSpc>
              <a:spcBef>
                <a:spcPts val="91"/>
              </a:spcBef>
            </a:pPr>
            <a:r>
              <a:rPr dirty="0"/>
              <a:t>HMM : </a:t>
            </a:r>
            <a:r>
              <a:rPr spc="-9" dirty="0"/>
              <a:t>Forward </a:t>
            </a:r>
            <a:r>
              <a:rPr spc="-14"/>
              <a:t>algorithm </a:t>
            </a:r>
            <a:r>
              <a:rPr spc="-517" smtClean="0"/>
              <a:t>-</a:t>
            </a:r>
            <a:endParaRPr spc="-5" dirty="0"/>
          </a:p>
        </p:txBody>
      </p:sp>
      <p:sp>
        <p:nvSpPr>
          <p:cNvPr id="3" name="object 3"/>
          <p:cNvSpPr/>
          <p:nvPr/>
        </p:nvSpPr>
        <p:spPr>
          <a:xfrm>
            <a:off x="5138185" y="2372384"/>
            <a:ext cx="945136" cy="292185"/>
          </a:xfrm>
          <a:custGeom>
            <a:avLst/>
            <a:gdLst/>
            <a:ahLst/>
            <a:cxnLst/>
            <a:rect l="l" t="t" r="r" b="b"/>
            <a:pathLst>
              <a:path w="1041400" h="321944">
                <a:moveTo>
                  <a:pt x="965200" y="268884"/>
                </a:moveTo>
                <a:lnTo>
                  <a:pt x="80530" y="268884"/>
                </a:lnTo>
                <a:lnTo>
                  <a:pt x="80530" y="241300"/>
                </a:lnTo>
                <a:lnTo>
                  <a:pt x="0" y="281584"/>
                </a:lnTo>
                <a:lnTo>
                  <a:pt x="80530" y="321881"/>
                </a:lnTo>
                <a:lnTo>
                  <a:pt x="80530" y="294297"/>
                </a:lnTo>
                <a:lnTo>
                  <a:pt x="965200" y="294297"/>
                </a:lnTo>
                <a:lnTo>
                  <a:pt x="965200" y="268884"/>
                </a:lnTo>
                <a:close/>
              </a:path>
              <a:path w="1041400" h="321944">
                <a:moveTo>
                  <a:pt x="1041400" y="40297"/>
                </a:moveTo>
                <a:lnTo>
                  <a:pt x="960856" y="0"/>
                </a:lnTo>
                <a:lnTo>
                  <a:pt x="960856" y="27584"/>
                </a:lnTo>
                <a:lnTo>
                  <a:pt x="0" y="27584"/>
                </a:lnTo>
                <a:lnTo>
                  <a:pt x="0" y="52997"/>
                </a:lnTo>
                <a:lnTo>
                  <a:pt x="960856" y="52997"/>
                </a:lnTo>
                <a:lnTo>
                  <a:pt x="960856" y="80581"/>
                </a:lnTo>
                <a:lnTo>
                  <a:pt x="1041400" y="40297"/>
                </a:lnTo>
                <a:close/>
              </a:path>
            </a:pathLst>
          </a:custGeom>
          <a:solidFill>
            <a:srgbClr val="000000"/>
          </a:solidFill>
        </p:spPr>
        <p:txBody>
          <a:bodyPr wrap="square" lIns="0" tIns="0" rIns="0" bIns="0" rtlCol="0"/>
          <a:lstStyle/>
          <a:p>
            <a:endParaRPr sz="1634"/>
          </a:p>
        </p:txBody>
      </p:sp>
      <p:sp>
        <p:nvSpPr>
          <p:cNvPr id="4" name="object 4"/>
          <p:cNvSpPr txBox="1"/>
          <p:nvPr/>
        </p:nvSpPr>
        <p:spPr>
          <a:xfrm>
            <a:off x="5213103" y="1239050"/>
            <a:ext cx="806824" cy="301991"/>
          </a:xfrm>
          <a:prstGeom prst="rect">
            <a:avLst/>
          </a:prstGeom>
          <a:solidFill>
            <a:srgbClr val="BBE0E3"/>
          </a:solidFill>
          <a:ln w="12704">
            <a:solidFill>
              <a:srgbClr val="000000"/>
            </a:solidFill>
          </a:ln>
        </p:spPr>
        <p:txBody>
          <a:bodyPr vert="horz" wrap="square" lIns="0" tIns="36307" rIns="0" bIns="0" rtlCol="0">
            <a:spAutoFit/>
          </a:bodyPr>
          <a:lstStyle/>
          <a:p>
            <a:pPr marL="144658">
              <a:spcBef>
                <a:spcPts val="286"/>
              </a:spcBef>
            </a:pPr>
            <a:r>
              <a:rPr sz="1724" b="1" spc="-5" dirty="0">
                <a:latin typeface="Arial"/>
                <a:cs typeface="Arial"/>
              </a:rPr>
              <a:t>Start</a:t>
            </a:r>
            <a:endParaRPr sz="1724">
              <a:latin typeface="Arial"/>
              <a:cs typeface="Arial"/>
            </a:endParaRPr>
          </a:p>
        </p:txBody>
      </p:sp>
      <p:sp>
        <p:nvSpPr>
          <p:cNvPr id="5" name="object 5"/>
          <p:cNvSpPr/>
          <p:nvPr/>
        </p:nvSpPr>
        <p:spPr>
          <a:xfrm>
            <a:off x="3074999" y="1660292"/>
            <a:ext cx="5141195" cy="1267866"/>
          </a:xfrm>
          <a:custGeom>
            <a:avLst/>
            <a:gdLst/>
            <a:ahLst/>
            <a:cxnLst/>
            <a:rect l="l" t="t" r="r" b="b"/>
            <a:pathLst>
              <a:path w="5664834" h="1397000">
                <a:moveTo>
                  <a:pt x="697217" y="941717"/>
                </a:moveTo>
                <a:lnTo>
                  <a:pt x="673658" y="894422"/>
                </a:lnTo>
                <a:lnTo>
                  <a:pt x="643178" y="851865"/>
                </a:lnTo>
                <a:lnTo>
                  <a:pt x="606577" y="814527"/>
                </a:lnTo>
                <a:lnTo>
                  <a:pt x="564654" y="782904"/>
                </a:lnTo>
                <a:lnTo>
                  <a:pt x="518172" y="757478"/>
                </a:lnTo>
                <a:lnTo>
                  <a:pt x="467918" y="738746"/>
                </a:lnTo>
                <a:lnTo>
                  <a:pt x="414655" y="727189"/>
                </a:lnTo>
                <a:lnTo>
                  <a:pt x="361010" y="723315"/>
                </a:lnTo>
                <a:lnTo>
                  <a:pt x="358902" y="723341"/>
                </a:lnTo>
                <a:lnTo>
                  <a:pt x="287324" y="730148"/>
                </a:lnTo>
                <a:lnTo>
                  <a:pt x="219849" y="749757"/>
                </a:lnTo>
                <a:lnTo>
                  <a:pt x="158762" y="780757"/>
                </a:lnTo>
                <a:lnTo>
                  <a:pt x="105486" y="821829"/>
                </a:lnTo>
                <a:lnTo>
                  <a:pt x="61493" y="871664"/>
                </a:lnTo>
                <a:lnTo>
                  <a:pt x="28244" y="928954"/>
                </a:lnTo>
                <a:lnTo>
                  <a:pt x="7251" y="992314"/>
                </a:lnTo>
                <a:lnTo>
                  <a:pt x="0" y="1060310"/>
                </a:lnTo>
                <a:lnTo>
                  <a:pt x="7442" y="1128280"/>
                </a:lnTo>
                <a:lnTo>
                  <a:pt x="28600" y="1191552"/>
                </a:lnTo>
                <a:lnTo>
                  <a:pt x="61988" y="1248714"/>
                </a:lnTo>
                <a:lnTo>
                  <a:pt x="106083" y="1298435"/>
                </a:lnTo>
                <a:lnTo>
                  <a:pt x="159435" y="1339380"/>
                </a:lnTo>
                <a:lnTo>
                  <a:pt x="220586" y="1370241"/>
                </a:lnTo>
                <a:lnTo>
                  <a:pt x="288099" y="1389697"/>
                </a:lnTo>
                <a:lnTo>
                  <a:pt x="360972" y="1396377"/>
                </a:lnTo>
                <a:lnTo>
                  <a:pt x="412826" y="1392758"/>
                </a:lnTo>
                <a:lnTo>
                  <a:pt x="464439" y="1381950"/>
                </a:lnTo>
                <a:lnTo>
                  <a:pt x="513321" y="1364386"/>
                </a:lnTo>
                <a:lnTo>
                  <a:pt x="558774" y="1340510"/>
                </a:lnTo>
                <a:lnTo>
                  <a:pt x="601472" y="1309560"/>
                </a:lnTo>
                <a:lnTo>
                  <a:pt x="637616" y="1274330"/>
                </a:lnTo>
                <a:lnTo>
                  <a:pt x="648335" y="1259014"/>
                </a:lnTo>
                <a:lnTo>
                  <a:pt x="672312" y="1273987"/>
                </a:lnTo>
                <a:lnTo>
                  <a:pt x="680796" y="1184300"/>
                </a:lnTo>
                <a:lnTo>
                  <a:pt x="603986" y="1231315"/>
                </a:lnTo>
                <a:lnTo>
                  <a:pt x="626770" y="1245539"/>
                </a:lnTo>
                <a:lnTo>
                  <a:pt x="617969" y="1258112"/>
                </a:lnTo>
                <a:lnTo>
                  <a:pt x="584428" y="1290713"/>
                </a:lnTo>
                <a:lnTo>
                  <a:pt x="546912" y="1318044"/>
                </a:lnTo>
                <a:lnTo>
                  <a:pt x="504685" y="1340497"/>
                </a:lnTo>
                <a:lnTo>
                  <a:pt x="459168" y="1357096"/>
                </a:lnTo>
                <a:lnTo>
                  <a:pt x="411060" y="1367409"/>
                </a:lnTo>
                <a:lnTo>
                  <a:pt x="360248" y="1370965"/>
                </a:lnTo>
                <a:lnTo>
                  <a:pt x="292468" y="1364589"/>
                </a:lnTo>
                <a:lnTo>
                  <a:pt x="229552" y="1346377"/>
                </a:lnTo>
                <a:lnTo>
                  <a:pt x="172669" y="1317599"/>
                </a:lnTo>
                <a:lnTo>
                  <a:pt x="123164" y="1279525"/>
                </a:lnTo>
                <a:lnTo>
                  <a:pt x="82384" y="1233436"/>
                </a:lnTo>
                <a:lnTo>
                  <a:pt x="51650" y="1180655"/>
                </a:lnTo>
                <a:lnTo>
                  <a:pt x="32258" y="1122400"/>
                </a:lnTo>
                <a:lnTo>
                  <a:pt x="25488" y="1059853"/>
                </a:lnTo>
                <a:lnTo>
                  <a:pt x="32258" y="997305"/>
                </a:lnTo>
                <a:lnTo>
                  <a:pt x="51650" y="939063"/>
                </a:lnTo>
                <a:lnTo>
                  <a:pt x="82384" y="886269"/>
                </a:lnTo>
                <a:lnTo>
                  <a:pt x="123164" y="840193"/>
                </a:lnTo>
                <a:lnTo>
                  <a:pt x="172669" y="802106"/>
                </a:lnTo>
                <a:lnTo>
                  <a:pt x="229552" y="773328"/>
                </a:lnTo>
                <a:lnTo>
                  <a:pt x="292468" y="755116"/>
                </a:lnTo>
                <a:lnTo>
                  <a:pt x="360235" y="748741"/>
                </a:lnTo>
                <a:lnTo>
                  <a:pt x="411911" y="752475"/>
                </a:lnTo>
                <a:lnTo>
                  <a:pt x="461594" y="763371"/>
                </a:lnTo>
                <a:lnTo>
                  <a:pt x="508393" y="780948"/>
                </a:lnTo>
                <a:lnTo>
                  <a:pt x="551599" y="804722"/>
                </a:lnTo>
                <a:lnTo>
                  <a:pt x="590473" y="834199"/>
                </a:lnTo>
                <a:lnTo>
                  <a:pt x="624306" y="868895"/>
                </a:lnTo>
                <a:lnTo>
                  <a:pt x="652373" y="908342"/>
                </a:lnTo>
                <a:lnTo>
                  <a:pt x="674446" y="952982"/>
                </a:lnTo>
                <a:lnTo>
                  <a:pt x="697217" y="941717"/>
                </a:lnTo>
                <a:close/>
              </a:path>
              <a:path w="5664834" h="1397000">
                <a:moveTo>
                  <a:pt x="2594660" y="24218"/>
                </a:moveTo>
                <a:lnTo>
                  <a:pt x="2586977" y="0"/>
                </a:lnTo>
                <a:lnTo>
                  <a:pt x="1622361" y="305854"/>
                </a:lnTo>
                <a:lnTo>
                  <a:pt x="1614030" y="279565"/>
                </a:lnTo>
                <a:lnTo>
                  <a:pt x="1549425" y="342303"/>
                </a:lnTo>
                <a:lnTo>
                  <a:pt x="1638363" y="356374"/>
                </a:lnTo>
                <a:lnTo>
                  <a:pt x="1630032" y="330073"/>
                </a:lnTo>
                <a:lnTo>
                  <a:pt x="2594660" y="24218"/>
                </a:lnTo>
                <a:close/>
              </a:path>
              <a:path w="5664834" h="1397000">
                <a:moveTo>
                  <a:pt x="4051325" y="342303"/>
                </a:moveTo>
                <a:lnTo>
                  <a:pt x="3987889" y="278371"/>
                </a:lnTo>
                <a:lnTo>
                  <a:pt x="3979075" y="304507"/>
                </a:lnTo>
                <a:lnTo>
                  <a:pt x="3077476" y="76"/>
                </a:lnTo>
                <a:lnTo>
                  <a:pt x="3069361" y="24142"/>
                </a:lnTo>
                <a:lnTo>
                  <a:pt x="3970947" y="328574"/>
                </a:lnTo>
                <a:lnTo>
                  <a:pt x="3962133" y="354711"/>
                </a:lnTo>
                <a:lnTo>
                  <a:pt x="4051325" y="342303"/>
                </a:lnTo>
                <a:close/>
              </a:path>
              <a:path w="5664834" h="1397000">
                <a:moveTo>
                  <a:pt x="5664238" y="1060272"/>
                </a:moveTo>
                <a:lnTo>
                  <a:pt x="5657685" y="992530"/>
                </a:lnTo>
                <a:lnTo>
                  <a:pt x="5638724" y="929347"/>
                </a:lnTo>
                <a:lnTo>
                  <a:pt x="5608650" y="872147"/>
                </a:lnTo>
                <a:lnTo>
                  <a:pt x="5568772" y="822274"/>
                </a:lnTo>
                <a:lnTo>
                  <a:pt x="5520398" y="781088"/>
                </a:lnTo>
                <a:lnTo>
                  <a:pt x="5464822" y="749947"/>
                </a:lnTo>
                <a:lnTo>
                  <a:pt x="5403354" y="730211"/>
                </a:lnTo>
                <a:lnTo>
                  <a:pt x="5338229" y="723353"/>
                </a:lnTo>
                <a:lnTo>
                  <a:pt x="5335905" y="723328"/>
                </a:lnTo>
                <a:lnTo>
                  <a:pt x="5287327" y="727202"/>
                </a:lnTo>
                <a:lnTo>
                  <a:pt x="5238737" y="738809"/>
                </a:lnTo>
                <a:lnTo>
                  <a:pt x="5192928" y="757631"/>
                </a:lnTo>
                <a:lnTo>
                  <a:pt x="5150599" y="783170"/>
                </a:lnTo>
                <a:lnTo>
                  <a:pt x="5112486" y="814908"/>
                </a:lnTo>
                <a:lnTo>
                  <a:pt x="5079250" y="852322"/>
                </a:lnTo>
                <a:lnTo>
                  <a:pt x="5051628" y="894905"/>
                </a:lnTo>
                <a:lnTo>
                  <a:pt x="5030317" y="942149"/>
                </a:lnTo>
                <a:lnTo>
                  <a:pt x="5053495" y="952550"/>
                </a:lnTo>
                <a:lnTo>
                  <a:pt x="5073497" y="907872"/>
                </a:lnTo>
                <a:lnTo>
                  <a:pt x="5098923" y="868426"/>
                </a:lnTo>
                <a:lnTo>
                  <a:pt x="5129517" y="833780"/>
                </a:lnTo>
                <a:lnTo>
                  <a:pt x="5164607" y="804392"/>
                </a:lnTo>
                <a:lnTo>
                  <a:pt x="5203545" y="780732"/>
                </a:lnTo>
                <a:lnTo>
                  <a:pt x="5245671" y="763270"/>
                </a:lnTo>
                <a:lnTo>
                  <a:pt x="5290337" y="752449"/>
                </a:lnTo>
                <a:lnTo>
                  <a:pt x="5336768" y="748753"/>
                </a:lnTo>
                <a:lnTo>
                  <a:pt x="5397703" y="755078"/>
                </a:lnTo>
                <a:lnTo>
                  <a:pt x="5454294" y="773163"/>
                </a:lnTo>
                <a:lnTo>
                  <a:pt x="5505539" y="801801"/>
                </a:lnTo>
                <a:lnTo>
                  <a:pt x="5550230" y="839749"/>
                </a:lnTo>
                <a:lnTo>
                  <a:pt x="5587123" y="885786"/>
                </a:lnTo>
                <a:lnTo>
                  <a:pt x="5614987" y="938644"/>
                </a:lnTo>
                <a:lnTo>
                  <a:pt x="5632615" y="997064"/>
                </a:lnTo>
                <a:lnTo>
                  <a:pt x="5638762" y="1059853"/>
                </a:lnTo>
                <a:lnTo>
                  <a:pt x="5632615" y="1122641"/>
                </a:lnTo>
                <a:lnTo>
                  <a:pt x="5614987" y="1181074"/>
                </a:lnTo>
                <a:lnTo>
                  <a:pt x="5587123" y="1233919"/>
                </a:lnTo>
                <a:lnTo>
                  <a:pt x="5550230" y="1279956"/>
                </a:lnTo>
                <a:lnTo>
                  <a:pt x="5505539" y="1317904"/>
                </a:lnTo>
                <a:lnTo>
                  <a:pt x="5454294" y="1346542"/>
                </a:lnTo>
                <a:lnTo>
                  <a:pt x="5397703" y="1364627"/>
                </a:lnTo>
                <a:lnTo>
                  <a:pt x="5336743" y="1370952"/>
                </a:lnTo>
                <a:lnTo>
                  <a:pt x="5291912" y="1367497"/>
                </a:lnTo>
                <a:lnTo>
                  <a:pt x="5248618" y="1357363"/>
                </a:lnTo>
                <a:lnTo>
                  <a:pt x="5207647" y="1340993"/>
                </a:lnTo>
                <a:lnTo>
                  <a:pt x="5169560" y="1318768"/>
                </a:lnTo>
                <a:lnTo>
                  <a:pt x="5134978" y="1291107"/>
                </a:lnTo>
                <a:lnTo>
                  <a:pt x="5104689" y="1258608"/>
                </a:lnTo>
                <a:lnTo>
                  <a:pt x="5097856" y="1247762"/>
                </a:lnTo>
                <a:lnTo>
                  <a:pt x="5121275" y="1234440"/>
                </a:lnTo>
                <a:lnTo>
                  <a:pt x="5046459" y="1184300"/>
                </a:lnTo>
                <a:lnTo>
                  <a:pt x="5051260" y="1274254"/>
                </a:lnTo>
                <a:lnTo>
                  <a:pt x="5075745" y="1260335"/>
                </a:lnTo>
                <a:lnTo>
                  <a:pt x="5084254" y="1273848"/>
                </a:lnTo>
                <a:lnTo>
                  <a:pt x="5117033" y="1309116"/>
                </a:lnTo>
                <a:lnTo>
                  <a:pt x="5154422" y="1339202"/>
                </a:lnTo>
                <a:lnTo>
                  <a:pt x="5195659" y="1363421"/>
                </a:lnTo>
                <a:lnTo>
                  <a:pt x="5240096" y="1381328"/>
                </a:lnTo>
                <a:lnTo>
                  <a:pt x="5287073" y="1392466"/>
                </a:lnTo>
                <a:lnTo>
                  <a:pt x="5336705" y="1396441"/>
                </a:lnTo>
                <a:lnTo>
                  <a:pt x="5402491" y="1389672"/>
                </a:lnTo>
                <a:lnTo>
                  <a:pt x="5464048" y="1370101"/>
                </a:lnTo>
                <a:lnTo>
                  <a:pt x="5519725" y="1339088"/>
                </a:lnTo>
                <a:lnTo>
                  <a:pt x="5568213" y="1298016"/>
                </a:lnTo>
                <a:lnTo>
                  <a:pt x="5608205" y="1248244"/>
                </a:lnTo>
                <a:lnTo>
                  <a:pt x="5638406" y="1191120"/>
                </a:lnTo>
                <a:lnTo>
                  <a:pt x="5657532" y="1128001"/>
                </a:lnTo>
                <a:lnTo>
                  <a:pt x="5664238" y="1060272"/>
                </a:lnTo>
                <a:close/>
              </a:path>
            </a:pathLst>
          </a:custGeom>
          <a:solidFill>
            <a:srgbClr val="000000"/>
          </a:solidFill>
        </p:spPr>
        <p:txBody>
          <a:bodyPr wrap="square" lIns="0" tIns="0" rIns="0" bIns="0" rtlCol="0"/>
          <a:lstStyle/>
          <a:p>
            <a:endParaRPr sz="1634"/>
          </a:p>
        </p:txBody>
      </p:sp>
      <p:graphicFrame>
        <p:nvGraphicFramePr>
          <p:cNvPr id="6" name="object 6"/>
          <p:cNvGraphicFramePr>
            <a:graphicFrameLocks noGrp="1"/>
          </p:cNvGraphicFramePr>
          <p:nvPr/>
        </p:nvGraphicFramePr>
        <p:xfrm>
          <a:off x="3824213" y="2040108"/>
          <a:ext cx="1164707" cy="1287081"/>
        </p:xfrm>
        <a:graphic>
          <a:graphicData uri="http://schemas.openxmlformats.org/drawingml/2006/table">
            <a:tbl>
              <a:tblPr firstRow="1" bandRow="1">
                <a:tableStyleId>{2D5ABB26-0587-4C30-8999-92F81FD0307C}</a:tableStyleId>
              </a:tblPr>
              <a:tblGrid>
                <a:gridCol w="457008">
                  <a:extLst>
                    <a:ext uri="{9D8B030D-6E8A-4147-A177-3AD203B41FA5}">
                      <a16:colId xmlns:a16="http://schemas.microsoft.com/office/drawing/2014/main" val="20000"/>
                    </a:ext>
                  </a:extLst>
                </a:gridCol>
                <a:gridCol w="707699">
                  <a:extLst>
                    <a:ext uri="{9D8B030D-6E8A-4147-A177-3AD203B41FA5}">
                      <a16:colId xmlns:a16="http://schemas.microsoft.com/office/drawing/2014/main" val="20001"/>
                    </a:ext>
                  </a:extLst>
                </a:gridCol>
              </a:tblGrid>
              <a:tr h="288151">
                <a:tc gridSpan="2">
                  <a:txBody>
                    <a:bodyPr/>
                    <a:lstStyle/>
                    <a:p>
                      <a:pPr marR="6350" algn="ctr">
                        <a:lnSpc>
                          <a:spcPts val="2260"/>
                        </a:lnSpc>
                      </a:pPr>
                      <a:r>
                        <a:rPr sz="1700" b="1" dirty="0">
                          <a:latin typeface="Arial"/>
                          <a:cs typeface="Arial"/>
                        </a:rPr>
                        <a:t>H</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graphicFrame>
        <p:nvGraphicFramePr>
          <p:cNvPr id="7" name="object 7"/>
          <p:cNvGraphicFramePr>
            <a:graphicFrameLocks noGrp="1"/>
          </p:cNvGraphicFramePr>
          <p:nvPr/>
        </p:nvGraphicFramePr>
        <p:xfrm>
          <a:off x="6313840" y="2040108"/>
          <a:ext cx="1164131" cy="1287081"/>
        </p:xfrm>
        <a:graphic>
          <a:graphicData uri="http://schemas.openxmlformats.org/drawingml/2006/table">
            <a:tbl>
              <a:tblPr firstRow="1" bandRow="1">
                <a:tableStyleId>{2D5ABB26-0587-4C30-8999-92F81FD0307C}</a:tableStyleId>
              </a:tblPr>
              <a:tblGrid>
                <a:gridCol w="452397">
                  <a:extLst>
                    <a:ext uri="{9D8B030D-6E8A-4147-A177-3AD203B41FA5}">
                      <a16:colId xmlns:a16="http://schemas.microsoft.com/office/drawing/2014/main" val="20000"/>
                    </a:ext>
                  </a:extLst>
                </a:gridCol>
                <a:gridCol w="711734">
                  <a:extLst>
                    <a:ext uri="{9D8B030D-6E8A-4147-A177-3AD203B41FA5}">
                      <a16:colId xmlns:a16="http://schemas.microsoft.com/office/drawing/2014/main" val="20001"/>
                    </a:ext>
                  </a:extLst>
                </a:gridCol>
              </a:tblGrid>
              <a:tr h="288151">
                <a:tc gridSpan="2">
                  <a:txBody>
                    <a:bodyPr/>
                    <a:lstStyle/>
                    <a:p>
                      <a:pPr marR="17780" algn="ctr">
                        <a:lnSpc>
                          <a:spcPts val="2260"/>
                        </a:lnSpc>
                      </a:pPr>
                      <a:r>
                        <a:rPr sz="1700" b="1" dirty="0">
                          <a:latin typeface="Arial"/>
                          <a:cs typeface="Arial"/>
                        </a:rPr>
                        <a:t>L</a:t>
                      </a:r>
                      <a:endParaRPr sz="1700">
                        <a:latin typeface="Arial"/>
                        <a:cs typeface="Arial"/>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BE0E3"/>
                    </a:solidFill>
                  </a:tcPr>
                </a:tc>
                <a:tc hMerge="1">
                  <a:txBody>
                    <a:bodyPr/>
                    <a:lstStyle/>
                    <a:p>
                      <a:endParaRPr/>
                    </a:p>
                  </a:txBody>
                  <a:tcPr marL="0" marR="0" marT="0" marB="0"/>
                </a:tc>
                <a:extLst>
                  <a:ext uri="{0D108BD9-81ED-4DB2-BD59-A6C34878D82A}">
                    <a16:rowId xmlns:a16="http://schemas.microsoft.com/office/drawing/2014/main" val="10000"/>
                  </a:ext>
                </a:extLst>
              </a:tr>
              <a:tr h="243969">
                <a:tc>
                  <a:txBody>
                    <a:bodyPr/>
                    <a:lstStyle/>
                    <a:p>
                      <a:pPr marR="147955" algn="r">
                        <a:lnSpc>
                          <a:spcPts val="1995"/>
                        </a:lnSpc>
                      </a:pPr>
                      <a:r>
                        <a:rPr sz="1500" dirty="0">
                          <a:latin typeface="Arial"/>
                          <a:cs typeface="Arial"/>
                        </a:rPr>
                        <a:t>A</a:t>
                      </a:r>
                      <a:endParaRPr sz="1500">
                        <a:latin typeface="Arial"/>
                        <a:cs typeface="Arial"/>
                      </a:endParaRPr>
                    </a:p>
                  </a:txBody>
                  <a:tcPr marL="0" marR="0" marT="0" marB="0">
                    <a:lnL w="19050">
                      <a:solidFill>
                        <a:srgbClr val="000000"/>
                      </a:solidFill>
                      <a:prstDash val="solid"/>
                    </a:lnL>
                    <a:lnT w="19050">
                      <a:solidFill>
                        <a:srgbClr val="000000"/>
                      </a:solidFill>
                      <a:prstDash val="solid"/>
                    </a:lnT>
                    <a:solidFill>
                      <a:srgbClr val="BBE0E3"/>
                    </a:solidFill>
                  </a:tcPr>
                </a:tc>
                <a:tc>
                  <a:txBody>
                    <a:bodyPr/>
                    <a:lstStyle/>
                    <a:p>
                      <a:pPr marL="131445">
                        <a:lnSpc>
                          <a:spcPts val="1995"/>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T w="19050">
                      <a:solidFill>
                        <a:srgbClr val="000000"/>
                      </a:solidFill>
                      <a:prstDash val="solid"/>
                    </a:lnT>
                    <a:solidFill>
                      <a:srgbClr val="BBE0E3"/>
                    </a:solidFill>
                  </a:tcPr>
                </a:tc>
                <a:extLst>
                  <a:ext uri="{0D108BD9-81ED-4DB2-BD59-A6C34878D82A}">
                    <a16:rowId xmlns:a16="http://schemas.microsoft.com/office/drawing/2014/main" val="10001"/>
                  </a:ext>
                </a:extLst>
              </a:tr>
              <a:tr h="236387">
                <a:tc>
                  <a:txBody>
                    <a:bodyPr/>
                    <a:lstStyle/>
                    <a:p>
                      <a:pPr marR="135890" algn="r">
                        <a:lnSpc>
                          <a:spcPts val="1950"/>
                        </a:lnSpc>
                      </a:pPr>
                      <a:r>
                        <a:rPr sz="1500" dirty="0">
                          <a:latin typeface="Arial"/>
                          <a:cs typeface="Arial"/>
                        </a:rPr>
                        <a:t>C</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56845">
                        <a:lnSpc>
                          <a:spcPts val="195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2"/>
                  </a:ext>
                </a:extLst>
              </a:tr>
              <a:tr h="230622">
                <a:tc>
                  <a:txBody>
                    <a:bodyPr/>
                    <a:lstStyle/>
                    <a:p>
                      <a:pPr marR="123825" algn="r">
                        <a:lnSpc>
                          <a:spcPts val="1900"/>
                        </a:lnSpc>
                      </a:pPr>
                      <a:r>
                        <a:rPr sz="1500" dirty="0">
                          <a:latin typeface="Arial"/>
                          <a:cs typeface="Arial"/>
                        </a:rPr>
                        <a:t>G</a:t>
                      </a:r>
                      <a:endParaRPr sz="1500">
                        <a:latin typeface="Arial"/>
                        <a:cs typeface="Arial"/>
                      </a:endParaRPr>
                    </a:p>
                  </a:txBody>
                  <a:tcPr marL="0" marR="0" marT="0" marB="0">
                    <a:lnL w="19050">
                      <a:solidFill>
                        <a:srgbClr val="000000"/>
                      </a:solidFill>
                      <a:prstDash val="solid"/>
                    </a:lnL>
                    <a:solidFill>
                      <a:srgbClr val="BBE0E3"/>
                    </a:solidFill>
                  </a:tcPr>
                </a:tc>
                <a:tc>
                  <a:txBody>
                    <a:bodyPr/>
                    <a:lstStyle/>
                    <a:p>
                      <a:pPr marL="169545">
                        <a:lnSpc>
                          <a:spcPts val="1900"/>
                        </a:lnSpc>
                      </a:pPr>
                      <a:r>
                        <a:rPr sz="1500" spc="-10" dirty="0">
                          <a:latin typeface="Arial"/>
                          <a:cs typeface="Arial"/>
                        </a:rPr>
                        <a:t>0.2</a:t>
                      </a:r>
                      <a:endParaRPr sz="1500">
                        <a:latin typeface="Arial"/>
                        <a:cs typeface="Arial"/>
                      </a:endParaRPr>
                    </a:p>
                  </a:txBody>
                  <a:tcPr marL="0" marR="0" marT="0" marB="0">
                    <a:lnR w="19050">
                      <a:solidFill>
                        <a:srgbClr val="000000"/>
                      </a:solidFill>
                      <a:prstDash val="solid"/>
                    </a:lnR>
                    <a:solidFill>
                      <a:srgbClr val="BBE0E3"/>
                    </a:solidFill>
                  </a:tcPr>
                </a:tc>
                <a:extLst>
                  <a:ext uri="{0D108BD9-81ED-4DB2-BD59-A6C34878D82A}">
                    <a16:rowId xmlns:a16="http://schemas.microsoft.com/office/drawing/2014/main" val="10003"/>
                  </a:ext>
                </a:extLst>
              </a:tr>
              <a:tr h="245681">
                <a:tc>
                  <a:txBody>
                    <a:bodyPr/>
                    <a:lstStyle/>
                    <a:p>
                      <a:pPr marR="160020" algn="r">
                        <a:lnSpc>
                          <a:spcPts val="1930"/>
                        </a:lnSpc>
                      </a:pPr>
                      <a:r>
                        <a:rPr sz="1500" dirty="0">
                          <a:latin typeface="Arial"/>
                          <a:cs typeface="Arial"/>
                        </a:rPr>
                        <a:t>T</a:t>
                      </a:r>
                      <a:endParaRPr sz="1500">
                        <a:latin typeface="Arial"/>
                        <a:cs typeface="Arial"/>
                      </a:endParaRPr>
                    </a:p>
                  </a:txBody>
                  <a:tcPr marL="0" marR="0" marT="0" marB="0">
                    <a:lnL w="19050">
                      <a:solidFill>
                        <a:srgbClr val="000000"/>
                      </a:solidFill>
                      <a:prstDash val="solid"/>
                    </a:lnL>
                    <a:lnB w="19050">
                      <a:solidFill>
                        <a:srgbClr val="000000"/>
                      </a:solidFill>
                      <a:prstDash val="solid"/>
                    </a:lnB>
                    <a:solidFill>
                      <a:srgbClr val="BBE0E3"/>
                    </a:solidFill>
                  </a:tcPr>
                </a:tc>
                <a:tc>
                  <a:txBody>
                    <a:bodyPr/>
                    <a:lstStyle/>
                    <a:p>
                      <a:pPr marL="131445">
                        <a:lnSpc>
                          <a:spcPts val="1930"/>
                        </a:lnSpc>
                      </a:pPr>
                      <a:r>
                        <a:rPr sz="1500" spc="-10" dirty="0">
                          <a:latin typeface="Arial"/>
                          <a:cs typeface="Arial"/>
                        </a:rPr>
                        <a:t>0.3</a:t>
                      </a:r>
                      <a:endParaRPr sz="1500">
                        <a:latin typeface="Arial"/>
                        <a:cs typeface="Arial"/>
                      </a:endParaRPr>
                    </a:p>
                  </a:txBody>
                  <a:tcPr marL="0" marR="0" marT="0" marB="0">
                    <a:lnR w="19050">
                      <a:solidFill>
                        <a:srgbClr val="000000"/>
                      </a:solidFill>
                      <a:prstDash val="solid"/>
                    </a:lnR>
                    <a:lnB w="19050">
                      <a:solidFill>
                        <a:srgbClr val="000000"/>
                      </a:solidFill>
                      <a:prstDash val="solid"/>
                    </a:lnB>
                    <a:solidFill>
                      <a:srgbClr val="BBE0E3"/>
                    </a:solidFill>
                  </a:tcPr>
                </a:tc>
                <a:extLst>
                  <a:ext uri="{0D108BD9-81ED-4DB2-BD59-A6C34878D82A}">
                    <a16:rowId xmlns:a16="http://schemas.microsoft.com/office/drawing/2014/main" val="10004"/>
                  </a:ext>
                </a:extLst>
              </a:tr>
            </a:tbl>
          </a:graphicData>
        </a:graphic>
      </p:graphicFrame>
      <p:sp>
        <p:nvSpPr>
          <p:cNvPr id="8" name="object 8"/>
          <p:cNvSpPr txBox="1"/>
          <p:nvPr/>
        </p:nvSpPr>
        <p:spPr>
          <a:xfrm>
            <a:off x="4703385"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9" name="object 9"/>
          <p:cNvSpPr txBox="1"/>
          <p:nvPr/>
        </p:nvSpPr>
        <p:spPr>
          <a:xfrm>
            <a:off x="6311461" y="1549160"/>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0" name="object 10"/>
          <p:cNvSpPr txBox="1"/>
          <p:nvPr/>
        </p:nvSpPr>
        <p:spPr>
          <a:xfrm>
            <a:off x="5507422" y="2103945"/>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1" name="object 11"/>
          <p:cNvSpPr txBox="1"/>
          <p:nvPr/>
        </p:nvSpPr>
        <p:spPr>
          <a:xfrm>
            <a:off x="2729836"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5</a:t>
            </a:r>
            <a:endParaRPr sz="1543">
              <a:latin typeface="Arial"/>
              <a:cs typeface="Arial"/>
            </a:endParaRPr>
          </a:p>
        </p:txBody>
      </p:sp>
      <p:sp>
        <p:nvSpPr>
          <p:cNvPr id="12" name="object 12"/>
          <p:cNvSpPr txBox="1"/>
          <p:nvPr/>
        </p:nvSpPr>
        <p:spPr>
          <a:xfrm>
            <a:off x="8285008" y="2427062"/>
            <a:ext cx="293914" cy="249076"/>
          </a:xfrm>
          <a:prstGeom prst="rect">
            <a:avLst/>
          </a:prstGeom>
        </p:spPr>
        <p:txBody>
          <a:bodyPr vert="horz" wrap="square" lIns="0" tIns="11526" rIns="0" bIns="0" rtlCol="0">
            <a:spAutoFit/>
          </a:bodyPr>
          <a:lstStyle/>
          <a:p>
            <a:pPr marL="11527">
              <a:spcBef>
                <a:spcPts val="91"/>
              </a:spcBef>
            </a:pPr>
            <a:r>
              <a:rPr sz="1543" spc="-50" dirty="0">
                <a:latin typeface="Arial"/>
                <a:cs typeface="Arial"/>
              </a:rPr>
              <a:t>0</a:t>
            </a:r>
            <a:r>
              <a:rPr sz="1543" spc="18" dirty="0">
                <a:latin typeface="Arial"/>
                <a:cs typeface="Arial"/>
              </a:rPr>
              <a:t>.</a:t>
            </a:r>
            <a:r>
              <a:rPr sz="1543" spc="-5" dirty="0">
                <a:latin typeface="Arial"/>
                <a:cs typeface="Arial"/>
              </a:rPr>
              <a:t>6</a:t>
            </a:r>
            <a:endParaRPr sz="1543">
              <a:latin typeface="Arial"/>
              <a:cs typeface="Arial"/>
            </a:endParaRPr>
          </a:p>
        </p:txBody>
      </p:sp>
      <p:sp>
        <p:nvSpPr>
          <p:cNvPr id="13" name="object 13"/>
          <p:cNvSpPr txBox="1">
            <a:spLocks noGrp="1"/>
          </p:cNvSpPr>
          <p:nvPr>
            <p:ph type="body" idx="1"/>
          </p:nvPr>
        </p:nvSpPr>
        <p:spPr>
          <a:xfrm>
            <a:off x="2004252" y="2699873"/>
            <a:ext cx="8082723" cy="2915510"/>
          </a:xfrm>
          <a:prstGeom prst="rect">
            <a:avLst/>
          </a:prstGeom>
        </p:spPr>
        <p:txBody>
          <a:bodyPr vert="horz" wrap="square" lIns="0" tIns="11526" rIns="0" bIns="0" rtlCol="0">
            <a:spAutoFit/>
          </a:bodyPr>
          <a:lstStyle/>
          <a:p>
            <a:pPr marR="829333" algn="ctr">
              <a:lnSpc>
                <a:spcPct val="100000"/>
              </a:lnSpc>
              <a:spcBef>
                <a:spcPts val="91"/>
              </a:spcBef>
            </a:pPr>
            <a:r>
              <a:rPr sz="2000" spc="-9" dirty="0"/>
              <a:t>0.4</a:t>
            </a:r>
          </a:p>
          <a:p>
            <a:pPr>
              <a:lnSpc>
                <a:spcPct val="100000"/>
              </a:lnSpc>
            </a:pPr>
            <a:endParaRPr sz="1400"/>
          </a:p>
          <a:p>
            <a:pPr>
              <a:lnSpc>
                <a:spcPct val="100000"/>
              </a:lnSpc>
              <a:spcBef>
                <a:spcPts val="45"/>
              </a:spcBef>
            </a:pPr>
            <a:endParaRPr sz="1800"/>
          </a:p>
          <a:p>
            <a:pPr marL="46106" marR="464518">
              <a:lnSpc>
                <a:spcPct val="103000"/>
              </a:lnSpc>
            </a:pPr>
            <a:r>
              <a:rPr sz="2000" spc="-32" dirty="0"/>
              <a:t>The </a:t>
            </a:r>
            <a:r>
              <a:rPr sz="2000" spc="-14" dirty="0"/>
              <a:t>probability </a:t>
            </a:r>
            <a:r>
              <a:rPr sz="2000" spc="-18" dirty="0"/>
              <a:t>that </a:t>
            </a:r>
            <a:r>
              <a:rPr sz="2000" spc="-23" dirty="0"/>
              <a:t>sequence </a:t>
            </a:r>
            <a:r>
              <a:rPr sz="2000" spc="-18" dirty="0"/>
              <a:t>S="GGCA" </a:t>
            </a:r>
            <a:r>
              <a:rPr sz="2000" spc="-27" dirty="0"/>
              <a:t>was generated by </a:t>
            </a:r>
            <a:r>
              <a:rPr sz="2000" spc="-9" dirty="0"/>
              <a:t>the </a:t>
            </a:r>
            <a:r>
              <a:rPr sz="2000" spc="-18" dirty="0"/>
              <a:t>HMM </a:t>
            </a:r>
            <a:r>
              <a:rPr sz="2000" spc="-32" dirty="0"/>
              <a:t>model </a:t>
            </a:r>
            <a:r>
              <a:rPr sz="2000" spc="5" dirty="0"/>
              <a:t>is </a:t>
            </a:r>
            <a:r>
              <a:rPr sz="2000" spc="-9" dirty="0"/>
              <a:t>P</a:t>
            </a:r>
            <a:r>
              <a:rPr sz="1200" spc="-14" baseline="-15151" dirty="0"/>
              <a:t>HMM</a:t>
            </a:r>
            <a:r>
              <a:rPr sz="1200" spc="-9" dirty="0"/>
              <a:t>(S) </a:t>
            </a:r>
            <a:r>
              <a:rPr sz="1200" spc="-5" dirty="0"/>
              <a:t>=  </a:t>
            </a:r>
            <a:r>
              <a:rPr sz="1200" spc="-41" dirty="0"/>
              <a:t>0.0038432.</a:t>
            </a:r>
            <a:endParaRPr sz="1200"/>
          </a:p>
          <a:p>
            <a:pPr marL="46106" marR="39190">
              <a:lnSpc>
                <a:spcPts val="1815"/>
              </a:lnSpc>
              <a:spcBef>
                <a:spcPts val="962"/>
              </a:spcBef>
            </a:pPr>
            <a:r>
              <a:rPr sz="2000" spc="-113" dirty="0"/>
              <a:t>To </a:t>
            </a:r>
            <a:r>
              <a:rPr sz="2000" spc="5" dirty="0"/>
              <a:t>assess </a:t>
            </a:r>
            <a:r>
              <a:rPr sz="2000" spc="-9" dirty="0"/>
              <a:t>the </a:t>
            </a:r>
            <a:r>
              <a:rPr sz="2000" dirty="0"/>
              <a:t>significance </a:t>
            </a:r>
            <a:r>
              <a:rPr sz="2000" spc="-27" dirty="0"/>
              <a:t>of </a:t>
            </a:r>
            <a:r>
              <a:rPr sz="2000" spc="-5" dirty="0"/>
              <a:t>this </a:t>
            </a:r>
            <a:r>
              <a:rPr sz="2000" spc="-14" dirty="0"/>
              <a:t>value, </a:t>
            </a:r>
            <a:r>
              <a:rPr sz="2000" spc="-18" dirty="0"/>
              <a:t>we </a:t>
            </a:r>
            <a:r>
              <a:rPr sz="2000" spc="-14" dirty="0"/>
              <a:t>have </a:t>
            </a:r>
            <a:r>
              <a:rPr sz="2000" spc="9" dirty="0"/>
              <a:t>to </a:t>
            </a:r>
            <a:r>
              <a:rPr sz="2000" spc="-14" dirty="0"/>
              <a:t>compare </a:t>
            </a:r>
            <a:r>
              <a:rPr sz="2000" spc="5" dirty="0"/>
              <a:t>it </a:t>
            </a:r>
            <a:r>
              <a:rPr sz="2000" spc="9" dirty="0"/>
              <a:t>to </a:t>
            </a:r>
            <a:r>
              <a:rPr sz="2000" spc="-9" dirty="0"/>
              <a:t>the </a:t>
            </a:r>
            <a:r>
              <a:rPr sz="2000" spc="-14" dirty="0"/>
              <a:t>probability </a:t>
            </a:r>
            <a:r>
              <a:rPr sz="2000" spc="-18" dirty="0"/>
              <a:t>that sequence  </a:t>
            </a:r>
            <a:r>
              <a:rPr sz="2000" spc="-5" dirty="0"/>
              <a:t>S </a:t>
            </a:r>
            <a:r>
              <a:rPr sz="2000" spc="-27" dirty="0"/>
              <a:t>was generated by </a:t>
            </a:r>
            <a:r>
              <a:rPr sz="2000" spc="-9" dirty="0"/>
              <a:t>the </a:t>
            </a:r>
            <a:r>
              <a:rPr sz="2000" spc="-18" dirty="0"/>
              <a:t>background </a:t>
            </a:r>
            <a:r>
              <a:rPr sz="2000" spc="-32" dirty="0"/>
              <a:t>model </a:t>
            </a:r>
            <a:r>
              <a:rPr sz="2000" dirty="0"/>
              <a:t>(i.e. </a:t>
            </a:r>
            <a:r>
              <a:rPr sz="2000" spc="-27" dirty="0"/>
              <a:t>by</a:t>
            </a:r>
            <a:r>
              <a:rPr sz="2000" spc="73" dirty="0"/>
              <a:t> </a:t>
            </a:r>
            <a:r>
              <a:rPr sz="2000" spc="-14" dirty="0"/>
              <a:t>chance).</a:t>
            </a:r>
          </a:p>
          <a:p>
            <a:pPr marL="46106">
              <a:lnSpc>
                <a:spcPct val="100000"/>
              </a:lnSpc>
              <a:spcBef>
                <a:spcPts val="912"/>
              </a:spcBef>
            </a:pPr>
            <a:r>
              <a:rPr sz="1800" dirty="0"/>
              <a:t>Ex: </a:t>
            </a:r>
            <a:r>
              <a:rPr sz="1800" spc="9" dirty="0"/>
              <a:t>If </a:t>
            </a:r>
            <a:r>
              <a:rPr sz="1800" spc="-14" dirty="0"/>
              <a:t>all </a:t>
            </a:r>
            <a:r>
              <a:rPr sz="1800" spc="-18" dirty="0"/>
              <a:t>nucleotides </a:t>
            </a:r>
            <a:r>
              <a:rPr sz="1800" spc="-14" dirty="0"/>
              <a:t>have </a:t>
            </a:r>
            <a:r>
              <a:rPr sz="1800" spc="-9" dirty="0"/>
              <a:t>the same </a:t>
            </a:r>
            <a:r>
              <a:rPr sz="1800" spc="-18" dirty="0"/>
              <a:t>probability, </a:t>
            </a:r>
            <a:r>
              <a:rPr sz="1800" spc="-64" dirty="0"/>
              <a:t>p</a:t>
            </a:r>
            <a:r>
              <a:rPr sz="1498" spc="-94" baseline="-15151" dirty="0"/>
              <a:t>bg</a:t>
            </a:r>
            <a:r>
              <a:rPr sz="1543" spc="-64" dirty="0"/>
              <a:t>=0.25;; </a:t>
            </a:r>
            <a:r>
              <a:rPr sz="1543" spc="-9" dirty="0"/>
              <a:t>the </a:t>
            </a:r>
            <a:r>
              <a:rPr sz="1543" spc="-14" dirty="0"/>
              <a:t>probability </a:t>
            </a:r>
            <a:r>
              <a:rPr sz="1543" spc="9" dirty="0"/>
              <a:t>to </a:t>
            </a:r>
            <a:r>
              <a:rPr sz="1543" spc="-5" dirty="0"/>
              <a:t>observe S</a:t>
            </a:r>
            <a:r>
              <a:rPr sz="1543" spc="-77" dirty="0"/>
              <a:t> </a:t>
            </a:r>
            <a:r>
              <a:rPr sz="1543" spc="-27" dirty="0"/>
              <a:t>by</a:t>
            </a:r>
            <a:endParaRPr sz="1543"/>
          </a:p>
        </p:txBody>
      </p:sp>
      <p:sp>
        <p:nvSpPr>
          <p:cNvPr id="14" name="object 14"/>
          <p:cNvSpPr txBox="1"/>
          <p:nvPr/>
        </p:nvSpPr>
        <p:spPr>
          <a:xfrm>
            <a:off x="4014033" y="5792252"/>
            <a:ext cx="161941" cy="165207"/>
          </a:xfrm>
          <a:prstGeom prst="rect">
            <a:avLst/>
          </a:prstGeom>
        </p:spPr>
        <p:txBody>
          <a:bodyPr vert="horz" wrap="square" lIns="0" tIns="11526" rIns="0" bIns="0" rtlCol="0">
            <a:spAutoFit/>
          </a:bodyPr>
          <a:lstStyle/>
          <a:p>
            <a:pPr marL="11527">
              <a:spcBef>
                <a:spcPts val="91"/>
              </a:spcBef>
            </a:pPr>
            <a:r>
              <a:rPr sz="998" spc="-18" dirty="0">
                <a:latin typeface="Arial"/>
                <a:cs typeface="Arial"/>
              </a:rPr>
              <a:t>bg</a:t>
            </a:r>
            <a:endParaRPr sz="998">
              <a:latin typeface="Arial"/>
              <a:cs typeface="Arial"/>
            </a:endParaRPr>
          </a:p>
        </p:txBody>
      </p:sp>
      <p:sp>
        <p:nvSpPr>
          <p:cNvPr id="15" name="object 15"/>
          <p:cNvSpPr txBox="1"/>
          <p:nvPr/>
        </p:nvSpPr>
        <p:spPr>
          <a:xfrm>
            <a:off x="2175869" y="5645609"/>
            <a:ext cx="3673929" cy="249076"/>
          </a:xfrm>
          <a:prstGeom prst="rect">
            <a:avLst/>
          </a:prstGeom>
        </p:spPr>
        <p:txBody>
          <a:bodyPr vert="horz" wrap="square" lIns="0" tIns="11526" rIns="0" bIns="0" rtlCol="0">
            <a:spAutoFit/>
          </a:bodyPr>
          <a:lstStyle/>
          <a:p>
            <a:pPr marL="34580">
              <a:spcBef>
                <a:spcPts val="91"/>
              </a:spcBef>
              <a:tabLst>
                <a:tab pos="1958932" algn="l"/>
              </a:tabLst>
            </a:pPr>
            <a:r>
              <a:rPr sz="1543" spc="-9" dirty="0">
                <a:latin typeface="Arial"/>
                <a:cs typeface="Arial"/>
              </a:rPr>
              <a:t>chance </a:t>
            </a:r>
            <a:r>
              <a:rPr sz="1543" spc="18" dirty="0">
                <a:latin typeface="Arial"/>
                <a:cs typeface="Arial"/>
              </a:rPr>
              <a:t>is: </a:t>
            </a:r>
            <a:r>
              <a:rPr sz="1543" spc="-14" dirty="0">
                <a:latin typeface="Arial"/>
                <a:cs typeface="Arial"/>
              </a:rPr>
              <a:t>P</a:t>
            </a:r>
            <a:r>
              <a:rPr sz="1498" spc="-20" baseline="-15151" dirty="0">
                <a:latin typeface="Arial"/>
                <a:cs typeface="Arial"/>
              </a:rPr>
              <a:t>bg</a:t>
            </a:r>
            <a:r>
              <a:rPr sz="1543" spc="-14" dirty="0">
                <a:latin typeface="Arial"/>
                <a:cs typeface="Arial"/>
              </a:rPr>
              <a:t>(S)</a:t>
            </a:r>
            <a:r>
              <a:rPr sz="1543" dirty="0">
                <a:latin typeface="Arial"/>
                <a:cs typeface="Arial"/>
              </a:rPr>
              <a:t> </a:t>
            </a:r>
            <a:r>
              <a:rPr sz="1543" spc="-5" dirty="0">
                <a:latin typeface="Arial"/>
                <a:cs typeface="Arial"/>
              </a:rPr>
              <a:t>=</a:t>
            </a:r>
            <a:r>
              <a:rPr sz="1543" spc="-59" dirty="0">
                <a:latin typeface="Arial"/>
                <a:cs typeface="Arial"/>
              </a:rPr>
              <a:t> </a:t>
            </a:r>
            <a:r>
              <a:rPr sz="1543" spc="-5" dirty="0">
                <a:latin typeface="Arial"/>
                <a:cs typeface="Arial"/>
              </a:rPr>
              <a:t>p	</a:t>
            </a:r>
            <a:r>
              <a:rPr sz="1498" spc="-6" baseline="25252" dirty="0">
                <a:latin typeface="Arial"/>
                <a:cs typeface="Arial"/>
              </a:rPr>
              <a:t>4 </a:t>
            </a:r>
            <a:r>
              <a:rPr sz="1543" spc="-5" dirty="0">
                <a:latin typeface="Arial"/>
                <a:cs typeface="Arial"/>
              </a:rPr>
              <a:t>= </a:t>
            </a:r>
            <a:r>
              <a:rPr sz="1543" spc="-23" dirty="0">
                <a:latin typeface="Arial"/>
                <a:cs typeface="Arial"/>
              </a:rPr>
              <a:t>0.25</a:t>
            </a:r>
            <a:r>
              <a:rPr sz="1498" spc="-34" baseline="25252" dirty="0">
                <a:latin typeface="Arial"/>
                <a:cs typeface="Arial"/>
              </a:rPr>
              <a:t>4 </a:t>
            </a:r>
            <a:r>
              <a:rPr sz="1543" spc="-5" dirty="0">
                <a:latin typeface="Arial"/>
                <a:cs typeface="Arial"/>
              </a:rPr>
              <a:t>=</a:t>
            </a:r>
            <a:r>
              <a:rPr sz="1543" spc="182" dirty="0">
                <a:latin typeface="Arial"/>
                <a:cs typeface="Arial"/>
              </a:rPr>
              <a:t> </a:t>
            </a:r>
            <a:r>
              <a:rPr sz="1543" spc="-32" dirty="0">
                <a:latin typeface="Arial"/>
                <a:cs typeface="Arial"/>
              </a:rPr>
              <a:t>0.00396.</a:t>
            </a:r>
            <a:endParaRPr sz="1543">
              <a:latin typeface="Arial"/>
              <a:cs typeface="Arial"/>
            </a:endParaRPr>
          </a:p>
        </p:txBody>
      </p:sp>
      <p:sp>
        <p:nvSpPr>
          <p:cNvPr id="17" name="object 17"/>
          <p:cNvSpPr/>
          <p:nvPr/>
        </p:nvSpPr>
        <p:spPr>
          <a:xfrm>
            <a:off x="1709184" y="144076"/>
            <a:ext cx="8759798" cy="6569849"/>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spTree>
    <p:extLst>
      <p:ext uri="{BB962C8B-B14F-4D97-AF65-F5344CB8AC3E}">
        <p14:creationId xmlns:p14="http://schemas.microsoft.com/office/powerpoint/2010/main" val="2034737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6463"/>
          </a:xfrm>
        </p:spPr>
        <p:txBody>
          <a:bodyPr/>
          <a:lstStyle/>
          <a:p>
            <a:pPr algn="ctr"/>
            <a:r>
              <a:rPr lang="en-US" smtClean="0"/>
              <a:t>Medical Disclaimer</a:t>
            </a:r>
            <a:endParaRPr lang="en-US"/>
          </a:p>
        </p:txBody>
      </p:sp>
      <p:sp>
        <p:nvSpPr>
          <p:cNvPr id="3" name="Content Placeholder 2"/>
          <p:cNvSpPr>
            <a:spLocks noGrp="1"/>
          </p:cNvSpPr>
          <p:nvPr>
            <p:ph idx="1"/>
          </p:nvPr>
        </p:nvSpPr>
        <p:spPr/>
        <p:txBody>
          <a:bodyPr/>
          <a:lstStyle/>
          <a:p>
            <a:pPr marL="34580" marR="209205">
              <a:lnSpc>
                <a:spcPct val="103000"/>
              </a:lnSpc>
              <a:spcBef>
                <a:spcPts val="36"/>
              </a:spcBef>
            </a:pPr>
            <a:r>
              <a:rPr lang="en-US" spc="-18">
                <a:latin typeface="Arial"/>
                <a:cs typeface="Arial"/>
              </a:rPr>
              <a:t>Thus, </a:t>
            </a:r>
            <a:r>
              <a:rPr lang="en-US" spc="-9">
                <a:latin typeface="Arial"/>
                <a:cs typeface="Arial"/>
              </a:rPr>
              <a:t>for </a:t>
            </a:r>
            <a:r>
              <a:rPr lang="en-US" spc="-5">
                <a:latin typeface="Arial"/>
                <a:cs typeface="Arial"/>
              </a:rPr>
              <a:t>this </a:t>
            </a:r>
            <a:r>
              <a:rPr lang="en-US" spc="-9">
                <a:latin typeface="Arial"/>
                <a:cs typeface="Arial"/>
              </a:rPr>
              <a:t>particular </a:t>
            </a:r>
            <a:r>
              <a:rPr lang="en-US" spc="-18">
                <a:latin typeface="Arial"/>
                <a:cs typeface="Arial"/>
              </a:rPr>
              <a:t>example, </a:t>
            </a:r>
            <a:r>
              <a:rPr lang="en-US" spc="5">
                <a:latin typeface="Arial"/>
                <a:cs typeface="Arial"/>
              </a:rPr>
              <a:t>it is likely </a:t>
            </a:r>
            <a:r>
              <a:rPr lang="en-US" spc="-18">
                <a:latin typeface="Arial"/>
                <a:cs typeface="Arial"/>
              </a:rPr>
              <a:t>that </a:t>
            </a:r>
            <a:r>
              <a:rPr lang="en-US" spc="-9">
                <a:latin typeface="Arial"/>
                <a:cs typeface="Arial"/>
              </a:rPr>
              <a:t>the </a:t>
            </a:r>
            <a:r>
              <a:rPr lang="en-US" spc="-23">
                <a:latin typeface="Arial"/>
                <a:cs typeface="Arial"/>
              </a:rPr>
              <a:t>sequence </a:t>
            </a:r>
            <a:r>
              <a:rPr lang="en-US" spc="-5">
                <a:latin typeface="Arial"/>
                <a:cs typeface="Arial"/>
              </a:rPr>
              <a:t>S </a:t>
            </a:r>
            <a:r>
              <a:rPr lang="en-US" spc="-36">
                <a:latin typeface="Arial"/>
                <a:cs typeface="Arial"/>
              </a:rPr>
              <a:t>does </a:t>
            </a:r>
            <a:r>
              <a:rPr lang="en-US" spc="-32">
                <a:latin typeface="Arial"/>
                <a:cs typeface="Arial"/>
              </a:rPr>
              <a:t>not </a:t>
            </a:r>
            <a:r>
              <a:rPr lang="en-US" spc="-5">
                <a:latin typeface="Arial"/>
                <a:cs typeface="Arial"/>
              </a:rPr>
              <a:t>match </a:t>
            </a:r>
            <a:r>
              <a:rPr lang="en-US" spc="-9">
                <a:latin typeface="Arial"/>
                <a:cs typeface="Arial"/>
              </a:rPr>
              <a:t>the </a:t>
            </a:r>
            <a:r>
              <a:rPr lang="en-US" spc="-18">
                <a:latin typeface="Arial"/>
                <a:cs typeface="Arial"/>
              </a:rPr>
              <a:t>HMM  </a:t>
            </a:r>
            <a:r>
              <a:rPr lang="en-US" spc="-32">
                <a:latin typeface="Arial"/>
                <a:cs typeface="Arial"/>
              </a:rPr>
              <a:t>model </a:t>
            </a:r>
            <a:r>
              <a:rPr lang="en-US" spc="-9">
                <a:latin typeface="Arial"/>
                <a:cs typeface="Arial"/>
              </a:rPr>
              <a:t>(P</a:t>
            </a:r>
            <a:r>
              <a:rPr lang="en-US" spc="-14" baseline="-15151">
                <a:latin typeface="Arial"/>
                <a:cs typeface="Arial"/>
              </a:rPr>
              <a:t>bg </a:t>
            </a:r>
            <a:r>
              <a:rPr lang="en-US" spc="-5">
                <a:latin typeface="Arial"/>
                <a:cs typeface="Arial"/>
              </a:rPr>
              <a:t>&gt;</a:t>
            </a:r>
            <a:r>
              <a:rPr lang="en-US">
                <a:latin typeface="Arial"/>
                <a:cs typeface="Arial"/>
              </a:rPr>
              <a:t> </a:t>
            </a:r>
            <a:r>
              <a:rPr lang="en-US" spc="-5">
                <a:latin typeface="Arial"/>
                <a:cs typeface="Arial"/>
              </a:rPr>
              <a:t>P</a:t>
            </a:r>
            <a:r>
              <a:rPr lang="en-US" spc="-6" baseline="-15151">
                <a:latin typeface="Arial"/>
                <a:cs typeface="Arial"/>
              </a:rPr>
              <a:t>HMM</a:t>
            </a:r>
            <a:r>
              <a:rPr lang="en-US" spc="-5">
                <a:latin typeface="Arial"/>
                <a:cs typeface="Arial"/>
              </a:rPr>
              <a:t>).</a:t>
            </a:r>
            <a:endParaRPr lang="en-US">
              <a:latin typeface="Arial"/>
              <a:cs typeface="Arial"/>
            </a:endParaRPr>
          </a:p>
          <a:p>
            <a:pPr marL="34580" marR="27664">
              <a:lnSpc>
                <a:spcPct val="100499"/>
              </a:lnSpc>
              <a:spcBef>
                <a:spcPts val="862"/>
              </a:spcBef>
            </a:pPr>
            <a:r>
              <a:rPr lang="en-US" i="1" spc="-23">
                <a:latin typeface="Arial"/>
                <a:cs typeface="Arial"/>
              </a:rPr>
              <a:t>NB: </a:t>
            </a:r>
            <a:r>
              <a:rPr lang="en-US" i="1" spc="-14">
                <a:latin typeface="Arial"/>
                <a:cs typeface="Arial"/>
              </a:rPr>
              <a:t>Note </a:t>
            </a:r>
            <a:r>
              <a:rPr lang="en-US" i="1" spc="-18">
                <a:latin typeface="Arial"/>
                <a:cs typeface="Arial"/>
              </a:rPr>
              <a:t>that </a:t>
            </a:r>
            <a:r>
              <a:rPr lang="en-US" i="1" spc="-5">
                <a:latin typeface="Arial"/>
                <a:cs typeface="Arial"/>
              </a:rPr>
              <a:t>this </a:t>
            </a:r>
            <a:r>
              <a:rPr lang="en-US" i="1" spc="-32" smtClean="0">
                <a:latin typeface="Arial"/>
                <a:cs typeface="Arial"/>
              </a:rPr>
              <a:t>model </a:t>
            </a:r>
            <a:r>
              <a:rPr lang="en-US" i="1" spc="5">
                <a:latin typeface="Arial"/>
                <a:cs typeface="Arial"/>
              </a:rPr>
              <a:t>is very </a:t>
            </a:r>
            <a:r>
              <a:rPr lang="en-US" i="1">
                <a:latin typeface="Arial"/>
                <a:cs typeface="Arial"/>
              </a:rPr>
              <a:t>simple </a:t>
            </a:r>
            <a:r>
              <a:rPr lang="en-US" i="1" spc="-32">
                <a:latin typeface="Arial"/>
                <a:cs typeface="Arial"/>
              </a:rPr>
              <a:t>and </a:t>
            </a:r>
            <a:r>
              <a:rPr lang="en-US" i="1" spc="-36">
                <a:latin typeface="Arial"/>
                <a:cs typeface="Arial"/>
              </a:rPr>
              <a:t>does </a:t>
            </a:r>
            <a:r>
              <a:rPr lang="en-US" i="1" spc="-32">
                <a:latin typeface="Arial"/>
                <a:cs typeface="Arial"/>
              </a:rPr>
              <a:t>not </a:t>
            </a:r>
            <a:r>
              <a:rPr lang="en-US" i="1">
                <a:latin typeface="Arial"/>
                <a:cs typeface="Arial"/>
              </a:rPr>
              <a:t>reflect </a:t>
            </a:r>
            <a:r>
              <a:rPr lang="en-US" i="1" spc="-32">
                <a:latin typeface="Arial"/>
                <a:cs typeface="Arial"/>
              </a:rPr>
              <a:t>any </a:t>
            </a:r>
            <a:r>
              <a:rPr lang="en-US" i="1" spc="-14">
                <a:latin typeface="Arial"/>
                <a:cs typeface="Arial"/>
              </a:rPr>
              <a:t>biological </a:t>
            </a:r>
            <a:r>
              <a:rPr lang="en-US" i="1" spc="-5">
                <a:latin typeface="Arial"/>
                <a:cs typeface="Arial"/>
              </a:rPr>
              <a:t>motif. </a:t>
            </a:r>
            <a:r>
              <a:rPr lang="en-US" i="1" spc="9">
                <a:latin typeface="Arial"/>
                <a:cs typeface="Arial"/>
              </a:rPr>
              <a:t>If </a:t>
            </a:r>
            <a:r>
              <a:rPr lang="en-US" i="1" spc="5" smtClean="0">
                <a:latin typeface="Arial"/>
                <a:cs typeface="Arial"/>
              </a:rPr>
              <a:t>fact </a:t>
            </a:r>
            <a:r>
              <a:rPr lang="en-US" i="1" spc="-18">
                <a:latin typeface="Arial"/>
                <a:cs typeface="Arial"/>
              </a:rPr>
              <a:t>both </a:t>
            </a:r>
            <a:r>
              <a:rPr lang="en-US" i="1" spc="-5">
                <a:latin typeface="Arial"/>
                <a:cs typeface="Arial"/>
              </a:rPr>
              <a:t>states H </a:t>
            </a:r>
            <a:r>
              <a:rPr lang="en-US" i="1" spc="-32">
                <a:latin typeface="Arial"/>
                <a:cs typeface="Arial"/>
              </a:rPr>
              <a:t>and </a:t>
            </a:r>
            <a:r>
              <a:rPr lang="en-US" i="1" spc="-5">
                <a:latin typeface="Arial"/>
                <a:cs typeface="Arial"/>
              </a:rPr>
              <a:t>L </a:t>
            </a:r>
            <a:r>
              <a:rPr lang="en-US" i="1" spc="-9">
                <a:latin typeface="Arial"/>
                <a:cs typeface="Arial"/>
              </a:rPr>
              <a:t>are </a:t>
            </a:r>
            <a:r>
              <a:rPr lang="en-US" i="1" spc="-5">
                <a:latin typeface="Arial"/>
                <a:cs typeface="Arial"/>
              </a:rPr>
              <a:t>characterized </a:t>
            </a:r>
            <a:r>
              <a:rPr lang="en-US" i="1" spc="-27">
                <a:latin typeface="Arial"/>
                <a:cs typeface="Arial"/>
              </a:rPr>
              <a:t>by </a:t>
            </a:r>
            <a:r>
              <a:rPr lang="en-US" i="1" spc="-14">
                <a:latin typeface="Arial"/>
                <a:cs typeface="Arial"/>
              </a:rPr>
              <a:t>probabilities </a:t>
            </a:r>
            <a:r>
              <a:rPr lang="en-US" i="1" spc="9">
                <a:latin typeface="Arial"/>
                <a:cs typeface="Arial"/>
              </a:rPr>
              <a:t>close to </a:t>
            </a:r>
            <a:r>
              <a:rPr lang="en-US" i="1" spc="-9">
                <a:latin typeface="Arial"/>
                <a:cs typeface="Arial"/>
              </a:rPr>
              <a:t>the </a:t>
            </a:r>
            <a:r>
              <a:rPr lang="en-US" i="1" spc="-18">
                <a:latin typeface="Arial"/>
                <a:cs typeface="Arial"/>
              </a:rPr>
              <a:t>background </a:t>
            </a:r>
            <a:r>
              <a:rPr lang="en-US" i="1" spc="-9">
                <a:latin typeface="Arial"/>
                <a:cs typeface="Arial"/>
              </a:rPr>
              <a:t>probabilities, </a:t>
            </a:r>
            <a:r>
              <a:rPr lang="en-US" i="1" spc="-5" smtClean="0">
                <a:latin typeface="Arial"/>
                <a:cs typeface="Arial"/>
              </a:rPr>
              <a:t>which </a:t>
            </a:r>
            <a:r>
              <a:rPr lang="en-US" i="1" spc="-14">
                <a:latin typeface="Arial"/>
                <a:cs typeface="Arial"/>
              </a:rPr>
              <a:t>makes </a:t>
            </a:r>
            <a:r>
              <a:rPr lang="en-US" i="1" spc="-9">
                <a:latin typeface="Arial"/>
                <a:cs typeface="Arial"/>
              </a:rPr>
              <a:t>the </a:t>
            </a:r>
            <a:r>
              <a:rPr lang="en-US" i="1" spc="-32">
                <a:latin typeface="Arial"/>
                <a:cs typeface="Arial"/>
              </a:rPr>
              <a:t>model not </a:t>
            </a:r>
            <a:r>
              <a:rPr lang="en-US" i="1" spc="5">
                <a:latin typeface="Arial"/>
                <a:cs typeface="Arial"/>
              </a:rPr>
              <a:t>realistic </a:t>
            </a:r>
            <a:r>
              <a:rPr lang="en-US" i="1" spc="-32">
                <a:latin typeface="Arial"/>
                <a:cs typeface="Arial"/>
              </a:rPr>
              <a:t>and not </a:t>
            </a:r>
            <a:r>
              <a:rPr lang="en-US" i="1" spc="-5">
                <a:latin typeface="Arial"/>
                <a:cs typeface="Arial"/>
              </a:rPr>
              <a:t>suitable </a:t>
            </a:r>
            <a:r>
              <a:rPr lang="en-US" i="1" spc="9">
                <a:latin typeface="Arial"/>
                <a:cs typeface="Arial"/>
              </a:rPr>
              <a:t>to </a:t>
            </a:r>
            <a:r>
              <a:rPr lang="en-US" i="1" spc="-14">
                <a:latin typeface="Arial"/>
                <a:cs typeface="Arial"/>
              </a:rPr>
              <a:t>detect </a:t>
            </a:r>
            <a:r>
              <a:rPr lang="en-US" i="1" spc="5">
                <a:latin typeface="Arial"/>
                <a:cs typeface="Arial"/>
              </a:rPr>
              <a:t>specific</a:t>
            </a:r>
            <a:r>
              <a:rPr lang="en-US" i="1" spc="-218">
                <a:latin typeface="Arial"/>
                <a:cs typeface="Arial"/>
              </a:rPr>
              <a:t> </a:t>
            </a:r>
            <a:r>
              <a:rPr lang="en-US" i="1" spc="5">
                <a:latin typeface="Arial"/>
                <a:cs typeface="Arial"/>
              </a:rPr>
              <a:t>motifs.</a:t>
            </a:r>
            <a:endParaRPr lang="en-US">
              <a:latin typeface="Arial"/>
              <a:cs typeface="Arial"/>
            </a:endParaRPr>
          </a:p>
          <a:p>
            <a:endParaRPr lang="en-US"/>
          </a:p>
        </p:txBody>
      </p:sp>
    </p:spTree>
    <p:extLst>
      <p:ext uri="{BB962C8B-B14F-4D97-AF65-F5344CB8AC3E}">
        <p14:creationId xmlns:p14="http://schemas.microsoft.com/office/powerpoint/2010/main" val="4806062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18175" y="395174"/>
            <a:ext cx="7634856" cy="4673299"/>
          </a:xfrm>
          <a:prstGeom prst="rect">
            <a:avLst/>
          </a:prstGeom>
        </p:spPr>
        <p:txBody>
          <a:bodyPr vert="horz" wrap="square" lIns="0" tIns="11526" rIns="0" bIns="0" rtlCol="0">
            <a:spAutoFit/>
          </a:bodyPr>
          <a:lstStyle/>
          <a:p>
            <a:pPr marL="11527">
              <a:spcBef>
                <a:spcPts val="91"/>
              </a:spcBef>
            </a:pPr>
            <a:r>
              <a:rPr sz="2087" b="1" spc="-18" smtClean="0">
                <a:latin typeface="Arial"/>
                <a:cs typeface="Arial"/>
              </a:rPr>
              <a:t>Summary</a:t>
            </a:r>
            <a:r>
              <a:rPr lang="en-US" sz="2087" b="1" spc="-18" smtClean="0">
                <a:latin typeface="Arial"/>
                <a:cs typeface="Arial"/>
              </a:rPr>
              <a:t> --</a:t>
            </a:r>
            <a:r>
              <a:rPr sz="1724" spc="18" smtClean="0">
                <a:latin typeface="Arial"/>
                <a:cs typeface="Arial"/>
              </a:rPr>
              <a:t> </a:t>
            </a:r>
            <a:r>
              <a:rPr sz="1724" b="1" spc="-5">
                <a:latin typeface="Arial"/>
                <a:cs typeface="Arial"/>
              </a:rPr>
              <a:t>Viterbi </a:t>
            </a:r>
            <a:r>
              <a:rPr sz="1724" b="1" smtClean="0">
                <a:latin typeface="Arial"/>
                <a:cs typeface="Arial"/>
              </a:rPr>
              <a:t>algorithm</a:t>
            </a:r>
            <a:r>
              <a:rPr lang="en-US" sz="1724" b="1" smtClean="0">
                <a:latin typeface="Arial"/>
                <a:cs typeface="Arial"/>
              </a:rPr>
              <a:t>:</a:t>
            </a:r>
          </a:p>
          <a:p>
            <a:pPr marL="11527">
              <a:spcBef>
                <a:spcPts val="91"/>
              </a:spcBef>
            </a:pPr>
            <a:r>
              <a:rPr lang="en-US" sz="1724" b="1">
                <a:latin typeface="Arial"/>
                <a:cs typeface="Arial"/>
              </a:rPr>
              <a:t> </a:t>
            </a:r>
            <a:r>
              <a:rPr lang="en-US" sz="1724" b="1" smtClean="0">
                <a:latin typeface="Arial"/>
                <a:cs typeface="Arial"/>
              </a:rPr>
              <a:t> </a:t>
            </a:r>
            <a:r>
              <a:rPr sz="1724" b="1" smtClean="0">
                <a:latin typeface="Arial"/>
                <a:cs typeface="Arial"/>
              </a:rPr>
              <a:t> </a:t>
            </a:r>
            <a:r>
              <a:rPr lang="en-US" sz="1724" b="1" smtClean="0">
                <a:latin typeface="Arial"/>
                <a:cs typeface="Arial"/>
              </a:rPr>
              <a:t>c</a:t>
            </a:r>
            <a:r>
              <a:rPr sz="1724" spc="18" smtClean="0">
                <a:latin typeface="Arial"/>
                <a:cs typeface="Arial"/>
              </a:rPr>
              <a:t>ompute</a:t>
            </a:r>
            <a:r>
              <a:rPr lang="en-US" sz="1724" spc="18" smtClean="0">
                <a:latin typeface="Arial"/>
                <a:cs typeface="Arial"/>
              </a:rPr>
              <a:t>s</a:t>
            </a:r>
            <a:r>
              <a:rPr sz="1724" spc="18" smtClean="0">
                <a:latin typeface="Arial"/>
                <a:cs typeface="Arial"/>
              </a:rPr>
              <a:t> </a:t>
            </a:r>
            <a:r>
              <a:rPr sz="1724" dirty="0">
                <a:latin typeface="Arial"/>
                <a:cs typeface="Arial"/>
              </a:rPr>
              <a:t>the </a:t>
            </a:r>
            <a:r>
              <a:rPr sz="1724" spc="23" dirty="0">
                <a:latin typeface="Arial"/>
                <a:cs typeface="Arial"/>
              </a:rPr>
              <a:t>most </a:t>
            </a:r>
            <a:r>
              <a:rPr sz="1724" spc="14" dirty="0">
                <a:latin typeface="Arial"/>
                <a:cs typeface="Arial"/>
              </a:rPr>
              <a:t>probable </a:t>
            </a:r>
            <a:r>
              <a:rPr sz="1724" spc="9">
                <a:latin typeface="Arial"/>
                <a:cs typeface="Arial"/>
              </a:rPr>
              <a:t>path </a:t>
            </a:r>
            <a:r>
              <a:rPr sz="1724" smtClean="0">
                <a:latin typeface="Arial"/>
                <a:cs typeface="Arial"/>
              </a:rPr>
              <a:t>(</a:t>
            </a:r>
            <a:r>
              <a:rPr lang="en-US" sz="1724" smtClean="0">
                <a:latin typeface="Arial"/>
                <a:cs typeface="Arial"/>
              </a:rPr>
              <a:t>and</a:t>
            </a:r>
            <a:r>
              <a:rPr sz="1724" spc="14" smtClean="0">
                <a:latin typeface="Arial"/>
                <a:cs typeface="Arial"/>
              </a:rPr>
              <a:t> </a:t>
            </a:r>
            <a:r>
              <a:rPr sz="1724" spc="-18" dirty="0">
                <a:latin typeface="Arial"/>
                <a:cs typeface="Arial"/>
              </a:rPr>
              <a:t>its</a:t>
            </a:r>
            <a:r>
              <a:rPr sz="1724" spc="18" dirty="0">
                <a:latin typeface="Arial"/>
                <a:cs typeface="Arial"/>
              </a:rPr>
              <a:t> </a:t>
            </a:r>
            <a:r>
              <a:rPr sz="1724" spc="5">
                <a:latin typeface="Arial"/>
                <a:cs typeface="Arial"/>
              </a:rPr>
              <a:t>probability</a:t>
            </a:r>
            <a:r>
              <a:rPr sz="1724" spc="5" smtClean="0">
                <a:latin typeface="Arial"/>
                <a:cs typeface="Arial"/>
              </a:rPr>
              <a:t>)</a:t>
            </a:r>
            <a:endParaRPr lang="en-US" sz="1724" spc="5" smtClean="0">
              <a:latin typeface="Arial"/>
              <a:cs typeface="Arial"/>
            </a:endParaRPr>
          </a:p>
          <a:p>
            <a:pPr marL="11527">
              <a:spcBef>
                <a:spcPts val="91"/>
              </a:spcBef>
            </a:pPr>
            <a:r>
              <a:rPr lang="en-US" sz="1724" spc="5">
                <a:latin typeface="Arial"/>
                <a:cs typeface="Arial"/>
              </a:rPr>
              <a:t> </a:t>
            </a:r>
            <a:r>
              <a:rPr lang="en-US" sz="1724" spc="5" smtClean="0">
                <a:latin typeface="Arial"/>
                <a:cs typeface="Arial"/>
              </a:rPr>
              <a:t> </a:t>
            </a:r>
            <a:r>
              <a:rPr sz="1724" spc="36" smtClean="0">
                <a:latin typeface="Arial"/>
                <a:cs typeface="Arial"/>
              </a:rPr>
              <a:t> </a:t>
            </a:r>
            <a:r>
              <a:rPr sz="1724" spc="5" dirty="0">
                <a:latin typeface="Arial"/>
                <a:cs typeface="Arial"/>
              </a:rPr>
              <a:t>requires</a:t>
            </a:r>
            <a:r>
              <a:rPr sz="1724" spc="-163" dirty="0">
                <a:latin typeface="Arial"/>
                <a:cs typeface="Arial"/>
              </a:rPr>
              <a:t> </a:t>
            </a:r>
            <a:r>
              <a:rPr sz="1724" spc="23" dirty="0">
                <a:latin typeface="Arial"/>
                <a:cs typeface="Arial"/>
              </a:rPr>
              <a:t>knowledge</a:t>
            </a:r>
            <a:r>
              <a:rPr sz="1724" spc="-168" dirty="0">
                <a:latin typeface="Arial"/>
                <a:cs typeface="Arial"/>
              </a:rPr>
              <a:t> </a:t>
            </a:r>
            <a:r>
              <a:rPr sz="1724" spc="14" dirty="0">
                <a:latin typeface="Arial"/>
                <a:cs typeface="Arial"/>
              </a:rPr>
              <a:t>of</a:t>
            </a:r>
            <a:r>
              <a:rPr sz="1724" spc="-50" dirty="0">
                <a:latin typeface="Arial"/>
                <a:cs typeface="Arial"/>
              </a:rPr>
              <a:t> </a:t>
            </a:r>
            <a:r>
              <a:rPr sz="1724" dirty="0">
                <a:latin typeface="Arial"/>
                <a:cs typeface="Arial"/>
              </a:rPr>
              <a:t>the</a:t>
            </a:r>
            <a:r>
              <a:rPr sz="1724" spc="-77" dirty="0">
                <a:latin typeface="Arial"/>
                <a:cs typeface="Arial"/>
              </a:rPr>
              <a:t> </a:t>
            </a:r>
            <a:r>
              <a:rPr sz="1724" spc="9" dirty="0">
                <a:latin typeface="Arial"/>
                <a:cs typeface="Arial"/>
              </a:rPr>
              <a:t>parameters</a:t>
            </a:r>
            <a:r>
              <a:rPr sz="1724" spc="-73" dirty="0">
                <a:latin typeface="Arial"/>
                <a:cs typeface="Arial"/>
              </a:rPr>
              <a:t> </a:t>
            </a:r>
            <a:r>
              <a:rPr sz="1724" spc="14" dirty="0">
                <a:latin typeface="Arial"/>
                <a:cs typeface="Arial"/>
              </a:rPr>
              <a:t>of</a:t>
            </a:r>
            <a:r>
              <a:rPr sz="1724" spc="-45" dirty="0">
                <a:latin typeface="Arial"/>
                <a:cs typeface="Arial"/>
              </a:rPr>
              <a:t> </a:t>
            </a:r>
            <a:r>
              <a:rPr sz="1724" dirty="0">
                <a:latin typeface="Arial"/>
                <a:cs typeface="Arial"/>
              </a:rPr>
              <a:t>the</a:t>
            </a:r>
            <a:r>
              <a:rPr sz="1724" spc="-82" dirty="0">
                <a:latin typeface="Arial"/>
                <a:cs typeface="Arial"/>
              </a:rPr>
              <a:t> </a:t>
            </a:r>
            <a:r>
              <a:rPr sz="1724" spc="9" dirty="0">
                <a:latin typeface="Arial"/>
                <a:cs typeface="Arial"/>
              </a:rPr>
              <a:t>HMM</a:t>
            </a:r>
            <a:r>
              <a:rPr sz="1724" spc="-5" dirty="0">
                <a:latin typeface="Arial"/>
                <a:cs typeface="Arial"/>
              </a:rPr>
              <a:t> </a:t>
            </a:r>
            <a:r>
              <a:rPr sz="1724" spc="23" dirty="0">
                <a:latin typeface="Arial"/>
                <a:cs typeface="Arial"/>
              </a:rPr>
              <a:t>model</a:t>
            </a:r>
            <a:r>
              <a:rPr sz="1724" spc="-141" dirty="0">
                <a:latin typeface="Arial"/>
                <a:cs typeface="Arial"/>
              </a:rPr>
              <a:t> </a:t>
            </a:r>
            <a:r>
              <a:rPr sz="1724" spc="23">
                <a:latin typeface="Arial"/>
                <a:cs typeface="Arial"/>
              </a:rPr>
              <a:t>and </a:t>
            </a:r>
            <a:r>
              <a:rPr sz="1724" spc="-5" smtClean="0">
                <a:latin typeface="Arial"/>
                <a:cs typeface="Arial"/>
              </a:rPr>
              <a:t>a</a:t>
            </a:r>
            <a:r>
              <a:rPr sz="1724" spc="14" smtClean="0">
                <a:latin typeface="Arial"/>
                <a:cs typeface="Arial"/>
              </a:rPr>
              <a:t> </a:t>
            </a:r>
            <a:r>
              <a:rPr sz="1724" spc="5" dirty="0">
                <a:latin typeface="Arial"/>
                <a:cs typeface="Arial"/>
              </a:rPr>
              <a:t>particular</a:t>
            </a:r>
            <a:r>
              <a:rPr sz="1724" spc="-145" dirty="0">
                <a:latin typeface="Arial"/>
                <a:cs typeface="Arial"/>
              </a:rPr>
              <a:t> </a:t>
            </a:r>
            <a:r>
              <a:rPr sz="1724" spc="18" dirty="0">
                <a:latin typeface="Arial"/>
                <a:cs typeface="Arial"/>
              </a:rPr>
              <a:t>output</a:t>
            </a:r>
            <a:r>
              <a:rPr sz="1724" spc="-141" dirty="0">
                <a:latin typeface="Arial"/>
                <a:cs typeface="Arial"/>
              </a:rPr>
              <a:t> </a:t>
            </a:r>
            <a:r>
              <a:rPr sz="1724" spc="32">
                <a:latin typeface="Arial"/>
                <a:cs typeface="Arial"/>
              </a:rPr>
              <a:t>sequence</a:t>
            </a:r>
            <a:r>
              <a:rPr sz="1724" spc="-163">
                <a:latin typeface="Arial"/>
                <a:cs typeface="Arial"/>
              </a:rPr>
              <a:t> </a:t>
            </a:r>
            <a:endParaRPr lang="en-US" sz="1724" spc="-163" smtClean="0">
              <a:latin typeface="Arial"/>
              <a:cs typeface="Arial"/>
            </a:endParaRPr>
          </a:p>
          <a:p>
            <a:pPr marL="11527">
              <a:spcBef>
                <a:spcPts val="91"/>
              </a:spcBef>
            </a:pPr>
            <a:r>
              <a:rPr lang="en-US" sz="1724" spc="-14" smtClean="0">
                <a:latin typeface="Arial"/>
                <a:cs typeface="Arial"/>
              </a:rPr>
              <a:t>    </a:t>
            </a:r>
            <a:r>
              <a:rPr sz="1724" smtClean="0">
                <a:latin typeface="Arial"/>
                <a:cs typeface="Arial"/>
              </a:rPr>
              <a:t>finds</a:t>
            </a:r>
            <a:r>
              <a:rPr sz="1724" spc="-68" smtClean="0">
                <a:latin typeface="Arial"/>
                <a:cs typeface="Arial"/>
              </a:rPr>
              <a:t> </a:t>
            </a:r>
            <a:r>
              <a:rPr sz="1724" dirty="0">
                <a:latin typeface="Arial"/>
                <a:cs typeface="Arial"/>
              </a:rPr>
              <a:t>the</a:t>
            </a:r>
            <a:r>
              <a:rPr sz="1724" spc="14" dirty="0">
                <a:latin typeface="Arial"/>
                <a:cs typeface="Arial"/>
              </a:rPr>
              <a:t> </a:t>
            </a:r>
            <a:r>
              <a:rPr sz="1724" dirty="0">
                <a:latin typeface="Arial"/>
                <a:cs typeface="Arial"/>
              </a:rPr>
              <a:t>state</a:t>
            </a:r>
            <a:r>
              <a:rPr sz="1724" spc="-73" dirty="0">
                <a:latin typeface="Arial"/>
                <a:cs typeface="Arial"/>
              </a:rPr>
              <a:t> </a:t>
            </a:r>
            <a:r>
              <a:rPr sz="1724" spc="32" dirty="0">
                <a:latin typeface="Arial"/>
                <a:cs typeface="Arial"/>
              </a:rPr>
              <a:t>sequence</a:t>
            </a:r>
            <a:r>
              <a:rPr sz="1724" spc="-77" dirty="0">
                <a:latin typeface="Arial"/>
                <a:cs typeface="Arial"/>
              </a:rPr>
              <a:t> </a:t>
            </a:r>
            <a:r>
              <a:rPr sz="1724" spc="9">
                <a:latin typeface="Arial"/>
                <a:cs typeface="Arial"/>
              </a:rPr>
              <a:t>that</a:t>
            </a:r>
            <a:r>
              <a:rPr sz="1724" spc="-231">
                <a:latin typeface="Arial"/>
                <a:cs typeface="Arial"/>
              </a:rPr>
              <a:t> </a:t>
            </a:r>
            <a:r>
              <a:rPr sz="1724" spc="18" smtClean="0">
                <a:latin typeface="Arial"/>
                <a:cs typeface="Arial"/>
              </a:rPr>
              <a:t>most</a:t>
            </a:r>
            <a:r>
              <a:rPr sz="1724" spc="-145" smtClean="0">
                <a:latin typeface="Arial"/>
                <a:cs typeface="Arial"/>
              </a:rPr>
              <a:t> </a:t>
            </a:r>
            <a:r>
              <a:rPr sz="1724">
                <a:latin typeface="Arial"/>
                <a:cs typeface="Arial"/>
              </a:rPr>
              <a:t>likely </a:t>
            </a:r>
            <a:r>
              <a:rPr sz="1724" spc="14" smtClean="0">
                <a:latin typeface="Arial"/>
                <a:cs typeface="Arial"/>
              </a:rPr>
              <a:t>generated </a:t>
            </a:r>
            <a:r>
              <a:rPr sz="1724" spc="9" dirty="0">
                <a:latin typeface="Arial"/>
                <a:cs typeface="Arial"/>
              </a:rPr>
              <a:t>that </a:t>
            </a:r>
            <a:r>
              <a:rPr sz="1724" spc="18">
                <a:latin typeface="Arial"/>
                <a:cs typeface="Arial"/>
              </a:rPr>
              <a:t>output </a:t>
            </a:r>
            <a:r>
              <a:rPr sz="1724" spc="32" smtClean="0">
                <a:latin typeface="Arial"/>
                <a:cs typeface="Arial"/>
              </a:rPr>
              <a:t>sequence</a:t>
            </a:r>
            <a:endParaRPr lang="en-US" sz="1724" spc="32" smtClean="0">
              <a:latin typeface="Arial"/>
              <a:cs typeface="Arial"/>
            </a:endParaRPr>
          </a:p>
          <a:p>
            <a:pPr marL="11527">
              <a:spcBef>
                <a:spcPts val="91"/>
              </a:spcBef>
            </a:pPr>
            <a:r>
              <a:rPr lang="en-US" sz="1724" spc="-18" smtClean="0">
                <a:latin typeface="Arial"/>
                <a:cs typeface="Arial"/>
              </a:rPr>
              <a:t>    </a:t>
            </a:r>
            <a:r>
              <a:rPr sz="1724" spc="5" smtClean="0">
                <a:latin typeface="Arial"/>
                <a:cs typeface="Arial"/>
              </a:rPr>
              <a:t>find</a:t>
            </a:r>
            <a:r>
              <a:rPr lang="en-US" sz="1724" spc="5" smtClean="0">
                <a:latin typeface="Arial"/>
                <a:cs typeface="Arial"/>
              </a:rPr>
              <a:t>s</a:t>
            </a:r>
            <a:r>
              <a:rPr sz="1724" spc="5" smtClean="0">
                <a:latin typeface="Arial"/>
                <a:cs typeface="Arial"/>
              </a:rPr>
              <a:t> </a:t>
            </a:r>
            <a:r>
              <a:rPr sz="1724" spc="-5">
                <a:latin typeface="Arial"/>
                <a:cs typeface="Arial"/>
              </a:rPr>
              <a:t>a </a:t>
            </a:r>
            <a:r>
              <a:rPr lang="en-US" sz="1724" spc="-5" smtClean="0">
                <a:latin typeface="Arial"/>
                <a:cs typeface="Arial"/>
              </a:rPr>
              <a:t>minimum Hamming distance </a:t>
            </a:r>
            <a:r>
              <a:rPr sz="1724" spc="27" smtClean="0">
                <a:latin typeface="Arial"/>
                <a:cs typeface="Arial"/>
              </a:rPr>
              <a:t>over </a:t>
            </a:r>
            <a:r>
              <a:rPr sz="1724" dirty="0">
                <a:latin typeface="Arial"/>
                <a:cs typeface="Arial"/>
              </a:rPr>
              <a:t>all </a:t>
            </a:r>
            <a:r>
              <a:rPr sz="1724" spc="14" dirty="0">
                <a:latin typeface="Arial"/>
                <a:cs typeface="Arial"/>
              </a:rPr>
              <a:t>possible </a:t>
            </a:r>
            <a:r>
              <a:rPr sz="1724">
                <a:latin typeface="Arial"/>
                <a:cs typeface="Arial"/>
              </a:rPr>
              <a:t>state</a:t>
            </a:r>
            <a:r>
              <a:rPr sz="1724" spc="-218">
                <a:latin typeface="Arial"/>
                <a:cs typeface="Arial"/>
              </a:rPr>
              <a:t> </a:t>
            </a:r>
            <a:r>
              <a:rPr sz="1724" spc="14" smtClean="0">
                <a:latin typeface="Arial"/>
                <a:cs typeface="Arial"/>
              </a:rPr>
              <a:t>sequences</a:t>
            </a:r>
            <a:endParaRPr sz="1724">
              <a:latin typeface="Arial"/>
              <a:cs typeface="Arial"/>
            </a:endParaRPr>
          </a:p>
          <a:p>
            <a:pPr marL="11527" marR="172898">
              <a:lnSpc>
                <a:spcPct val="100899"/>
              </a:lnSpc>
              <a:spcBef>
                <a:spcPts val="1089"/>
              </a:spcBef>
            </a:pPr>
            <a:r>
              <a:rPr sz="1724" spc="-18" dirty="0">
                <a:solidFill>
                  <a:srgbClr val="333399"/>
                </a:solidFill>
                <a:latin typeface="Arial"/>
                <a:cs typeface="Arial"/>
              </a:rPr>
              <a:t>In</a:t>
            </a:r>
            <a:r>
              <a:rPr sz="1724" spc="14" dirty="0">
                <a:solidFill>
                  <a:srgbClr val="333399"/>
                </a:solidFill>
                <a:latin typeface="Arial"/>
                <a:cs typeface="Arial"/>
              </a:rPr>
              <a:t> </a:t>
            </a:r>
            <a:r>
              <a:rPr sz="1724" spc="32" dirty="0">
                <a:solidFill>
                  <a:srgbClr val="333399"/>
                </a:solidFill>
                <a:latin typeface="Arial"/>
                <a:cs typeface="Arial"/>
              </a:rPr>
              <a:t>sequence</a:t>
            </a:r>
            <a:r>
              <a:rPr sz="1724" spc="-73" dirty="0">
                <a:solidFill>
                  <a:srgbClr val="333399"/>
                </a:solidFill>
                <a:latin typeface="Arial"/>
                <a:cs typeface="Arial"/>
              </a:rPr>
              <a:t> </a:t>
            </a:r>
            <a:r>
              <a:rPr sz="1724" dirty="0">
                <a:solidFill>
                  <a:srgbClr val="333399"/>
                </a:solidFill>
                <a:latin typeface="Arial"/>
                <a:cs typeface="Arial"/>
              </a:rPr>
              <a:t>analysis,</a:t>
            </a:r>
            <a:r>
              <a:rPr sz="1724" spc="-231" dirty="0">
                <a:solidFill>
                  <a:srgbClr val="333399"/>
                </a:solidFill>
                <a:latin typeface="Arial"/>
                <a:cs typeface="Arial"/>
              </a:rPr>
              <a:t> </a:t>
            </a:r>
            <a:r>
              <a:rPr sz="1724" spc="-5" dirty="0">
                <a:solidFill>
                  <a:srgbClr val="333399"/>
                </a:solidFill>
                <a:latin typeface="Arial"/>
                <a:cs typeface="Arial"/>
              </a:rPr>
              <a:t>this</a:t>
            </a:r>
            <a:r>
              <a:rPr sz="1724" spc="23" dirty="0">
                <a:solidFill>
                  <a:srgbClr val="333399"/>
                </a:solidFill>
                <a:latin typeface="Arial"/>
                <a:cs typeface="Arial"/>
              </a:rPr>
              <a:t> </a:t>
            </a:r>
            <a:r>
              <a:rPr sz="1724" spc="14" dirty="0">
                <a:solidFill>
                  <a:srgbClr val="333399"/>
                </a:solidFill>
                <a:latin typeface="Arial"/>
                <a:cs typeface="Arial"/>
              </a:rPr>
              <a:t>method</a:t>
            </a:r>
            <a:r>
              <a:rPr sz="1724" spc="-163" dirty="0">
                <a:solidFill>
                  <a:srgbClr val="333399"/>
                </a:solidFill>
                <a:latin typeface="Arial"/>
                <a:cs typeface="Arial"/>
              </a:rPr>
              <a:t> </a:t>
            </a:r>
            <a:r>
              <a:rPr sz="1724" spc="23" dirty="0">
                <a:solidFill>
                  <a:srgbClr val="333399"/>
                </a:solidFill>
                <a:latin typeface="Arial"/>
                <a:cs typeface="Arial"/>
              </a:rPr>
              <a:t>can</a:t>
            </a:r>
            <a:r>
              <a:rPr sz="1724" spc="-77" dirty="0">
                <a:solidFill>
                  <a:srgbClr val="333399"/>
                </a:solidFill>
                <a:latin typeface="Arial"/>
                <a:cs typeface="Arial"/>
              </a:rPr>
              <a:t> </a:t>
            </a:r>
            <a:r>
              <a:rPr sz="1724" spc="14" dirty="0">
                <a:solidFill>
                  <a:srgbClr val="333399"/>
                </a:solidFill>
                <a:latin typeface="Arial"/>
                <a:cs typeface="Arial"/>
              </a:rPr>
              <a:t>be</a:t>
            </a:r>
            <a:r>
              <a:rPr sz="1724" spc="18" dirty="0">
                <a:solidFill>
                  <a:srgbClr val="333399"/>
                </a:solidFill>
                <a:latin typeface="Arial"/>
                <a:cs typeface="Arial"/>
              </a:rPr>
              <a:t> </a:t>
            </a:r>
            <a:r>
              <a:rPr sz="1724" spc="27" dirty="0">
                <a:solidFill>
                  <a:srgbClr val="333399"/>
                </a:solidFill>
                <a:latin typeface="Arial"/>
                <a:cs typeface="Arial"/>
              </a:rPr>
              <a:t>used</a:t>
            </a:r>
            <a:r>
              <a:rPr sz="1724" spc="-168" dirty="0">
                <a:solidFill>
                  <a:srgbClr val="333399"/>
                </a:solidFill>
                <a:latin typeface="Arial"/>
                <a:cs typeface="Arial"/>
              </a:rPr>
              <a:t> </a:t>
            </a:r>
            <a:r>
              <a:rPr sz="1724" dirty="0">
                <a:solidFill>
                  <a:srgbClr val="333399"/>
                </a:solidFill>
                <a:latin typeface="Arial"/>
                <a:cs typeface="Arial"/>
              </a:rPr>
              <a:t>for</a:t>
            </a:r>
            <a:r>
              <a:rPr sz="1724" spc="-50" dirty="0">
                <a:solidFill>
                  <a:srgbClr val="333399"/>
                </a:solidFill>
                <a:latin typeface="Arial"/>
                <a:cs typeface="Arial"/>
              </a:rPr>
              <a:t> </a:t>
            </a:r>
            <a:r>
              <a:rPr sz="1724" spc="18" dirty="0">
                <a:solidFill>
                  <a:srgbClr val="333399"/>
                </a:solidFill>
                <a:latin typeface="Arial"/>
                <a:cs typeface="Arial"/>
              </a:rPr>
              <a:t>example</a:t>
            </a:r>
            <a:r>
              <a:rPr sz="1724" spc="-73" dirty="0">
                <a:solidFill>
                  <a:srgbClr val="333399"/>
                </a:solidFill>
                <a:latin typeface="Arial"/>
                <a:cs typeface="Arial"/>
              </a:rPr>
              <a:t> </a:t>
            </a:r>
            <a:r>
              <a:rPr sz="1724" spc="-18" dirty="0">
                <a:solidFill>
                  <a:srgbClr val="333399"/>
                </a:solidFill>
                <a:latin typeface="Arial"/>
                <a:cs typeface="Arial"/>
              </a:rPr>
              <a:t>to</a:t>
            </a:r>
            <a:r>
              <a:rPr sz="1724" spc="18" dirty="0">
                <a:solidFill>
                  <a:srgbClr val="333399"/>
                </a:solidFill>
                <a:latin typeface="Arial"/>
                <a:cs typeface="Arial"/>
              </a:rPr>
              <a:t> </a:t>
            </a:r>
            <a:r>
              <a:rPr sz="1724" spc="9" dirty="0">
                <a:solidFill>
                  <a:srgbClr val="333399"/>
                </a:solidFill>
                <a:latin typeface="Arial"/>
                <a:cs typeface="Arial"/>
              </a:rPr>
              <a:t>predict</a:t>
            </a:r>
            <a:r>
              <a:rPr sz="1724" spc="-145" dirty="0">
                <a:solidFill>
                  <a:srgbClr val="333399"/>
                </a:solidFill>
                <a:latin typeface="Arial"/>
                <a:cs typeface="Arial"/>
              </a:rPr>
              <a:t> </a:t>
            </a:r>
            <a:r>
              <a:rPr sz="1724" spc="18" dirty="0">
                <a:solidFill>
                  <a:srgbClr val="333399"/>
                </a:solidFill>
                <a:latin typeface="Arial"/>
                <a:cs typeface="Arial"/>
              </a:rPr>
              <a:t>coding  vs </a:t>
            </a:r>
            <a:r>
              <a:rPr sz="1724" spc="-36" dirty="0">
                <a:solidFill>
                  <a:srgbClr val="333399"/>
                </a:solidFill>
                <a:latin typeface="Arial"/>
                <a:cs typeface="Arial"/>
              </a:rPr>
              <a:t>non-­coding</a:t>
            </a:r>
            <a:r>
              <a:rPr sz="1724" spc="-263" dirty="0">
                <a:solidFill>
                  <a:srgbClr val="333399"/>
                </a:solidFill>
                <a:latin typeface="Arial"/>
                <a:cs typeface="Arial"/>
              </a:rPr>
              <a:t> </a:t>
            </a:r>
            <a:r>
              <a:rPr sz="1724" spc="14" dirty="0">
                <a:solidFill>
                  <a:srgbClr val="333399"/>
                </a:solidFill>
                <a:latin typeface="Arial"/>
                <a:cs typeface="Arial"/>
              </a:rPr>
              <a:t>sequences.</a:t>
            </a:r>
            <a:endParaRPr sz="1724">
              <a:latin typeface="Arial"/>
              <a:cs typeface="Arial"/>
            </a:endParaRPr>
          </a:p>
          <a:p>
            <a:pPr>
              <a:spcBef>
                <a:spcPts val="18"/>
              </a:spcBef>
            </a:pPr>
            <a:endParaRPr sz="1815">
              <a:latin typeface="Arial"/>
              <a:cs typeface="Arial"/>
            </a:endParaRPr>
          </a:p>
          <a:p>
            <a:pPr marL="11527" marR="85296">
              <a:spcBef>
                <a:spcPts val="5"/>
              </a:spcBef>
            </a:pPr>
            <a:r>
              <a:rPr lang="en-US" sz="1724" spc="-18">
                <a:latin typeface="Arial"/>
                <a:cs typeface="Arial"/>
              </a:rPr>
              <a:t>O</a:t>
            </a:r>
            <a:r>
              <a:rPr sz="1724" smtClean="0">
                <a:latin typeface="Arial"/>
                <a:cs typeface="Arial"/>
              </a:rPr>
              <a:t>ften </a:t>
            </a:r>
            <a:r>
              <a:rPr sz="1724" spc="18" dirty="0">
                <a:latin typeface="Arial"/>
                <a:cs typeface="Arial"/>
              </a:rPr>
              <a:t>many </a:t>
            </a:r>
            <a:r>
              <a:rPr sz="1724" dirty="0">
                <a:latin typeface="Arial"/>
                <a:cs typeface="Arial"/>
              </a:rPr>
              <a:t>state </a:t>
            </a:r>
            <a:r>
              <a:rPr sz="1724" spc="23">
                <a:latin typeface="Arial"/>
                <a:cs typeface="Arial"/>
              </a:rPr>
              <a:t>sequences </a:t>
            </a:r>
            <a:r>
              <a:rPr sz="1724" spc="23" smtClean="0">
                <a:latin typeface="Arial"/>
                <a:cs typeface="Arial"/>
              </a:rPr>
              <a:t>can </a:t>
            </a:r>
            <a:r>
              <a:rPr sz="1724" spc="18" dirty="0">
                <a:latin typeface="Arial"/>
                <a:cs typeface="Arial"/>
              </a:rPr>
              <a:t>produce </a:t>
            </a:r>
            <a:r>
              <a:rPr sz="1724">
                <a:latin typeface="Arial"/>
                <a:cs typeface="Arial"/>
              </a:rPr>
              <a:t>the </a:t>
            </a:r>
            <a:r>
              <a:rPr sz="1724" spc="18" smtClean="0">
                <a:latin typeface="Arial"/>
                <a:cs typeface="Arial"/>
              </a:rPr>
              <a:t>same output </a:t>
            </a:r>
            <a:r>
              <a:rPr sz="1724" spc="32" dirty="0">
                <a:latin typeface="Arial"/>
                <a:cs typeface="Arial"/>
              </a:rPr>
              <a:t>sequence, </a:t>
            </a:r>
            <a:r>
              <a:rPr sz="1724" spc="23" dirty="0">
                <a:latin typeface="Arial"/>
                <a:cs typeface="Arial"/>
              </a:rPr>
              <a:t>but </a:t>
            </a:r>
            <a:r>
              <a:rPr sz="1724" spc="-9" dirty="0">
                <a:latin typeface="Arial"/>
                <a:cs typeface="Arial"/>
              </a:rPr>
              <a:t>with </a:t>
            </a:r>
            <a:r>
              <a:rPr sz="1724" dirty="0">
                <a:latin typeface="Arial"/>
                <a:cs typeface="Arial"/>
              </a:rPr>
              <a:t>different </a:t>
            </a:r>
            <a:r>
              <a:rPr sz="1724" spc="5" dirty="0">
                <a:latin typeface="Arial"/>
                <a:cs typeface="Arial"/>
              </a:rPr>
              <a:t>probabilities</a:t>
            </a:r>
            <a:r>
              <a:rPr sz="1724" spc="5">
                <a:latin typeface="Arial"/>
                <a:cs typeface="Arial"/>
              </a:rPr>
              <a:t>. </a:t>
            </a:r>
            <a:r>
              <a:rPr lang="en-US" sz="1724" spc="5" smtClean="0">
                <a:latin typeface="Arial"/>
                <a:cs typeface="Arial"/>
              </a:rPr>
              <a:t>One can </a:t>
            </a:r>
            <a:r>
              <a:rPr sz="1724" spc="14" smtClean="0">
                <a:latin typeface="Arial"/>
                <a:cs typeface="Arial"/>
              </a:rPr>
              <a:t>calculate</a:t>
            </a:r>
            <a:r>
              <a:rPr sz="1724" spc="-168" smtClean="0">
                <a:latin typeface="Arial"/>
                <a:cs typeface="Arial"/>
              </a:rPr>
              <a:t> </a:t>
            </a:r>
            <a:r>
              <a:rPr sz="1724" dirty="0">
                <a:latin typeface="Arial"/>
                <a:cs typeface="Arial"/>
              </a:rPr>
              <a:t>the</a:t>
            </a:r>
            <a:r>
              <a:rPr sz="1724" spc="14" dirty="0">
                <a:latin typeface="Arial"/>
                <a:cs typeface="Arial"/>
              </a:rPr>
              <a:t> </a:t>
            </a:r>
            <a:r>
              <a:rPr sz="1724" spc="5" dirty="0">
                <a:latin typeface="Arial"/>
                <a:cs typeface="Arial"/>
              </a:rPr>
              <a:t>probability</a:t>
            </a:r>
            <a:r>
              <a:rPr sz="1724" spc="-73" dirty="0">
                <a:latin typeface="Arial"/>
                <a:cs typeface="Arial"/>
              </a:rPr>
              <a:t> </a:t>
            </a:r>
            <a:r>
              <a:rPr sz="1724" dirty="0">
                <a:latin typeface="Arial"/>
                <a:cs typeface="Arial"/>
              </a:rPr>
              <a:t>for</a:t>
            </a:r>
            <a:r>
              <a:rPr sz="1724" spc="-59" dirty="0">
                <a:latin typeface="Arial"/>
                <a:cs typeface="Arial"/>
              </a:rPr>
              <a:t> </a:t>
            </a:r>
            <a:r>
              <a:rPr sz="1724" dirty="0">
                <a:latin typeface="Arial"/>
                <a:cs typeface="Arial"/>
              </a:rPr>
              <a:t>the</a:t>
            </a:r>
            <a:r>
              <a:rPr sz="1724" spc="14" dirty="0">
                <a:latin typeface="Arial"/>
                <a:cs typeface="Arial"/>
              </a:rPr>
              <a:t> </a:t>
            </a:r>
            <a:r>
              <a:rPr sz="1724" spc="9" dirty="0">
                <a:latin typeface="Arial"/>
                <a:cs typeface="Arial"/>
              </a:rPr>
              <a:t>HMM</a:t>
            </a:r>
            <a:r>
              <a:rPr sz="1724" spc="-103" dirty="0">
                <a:latin typeface="Arial"/>
                <a:cs typeface="Arial"/>
              </a:rPr>
              <a:t> </a:t>
            </a:r>
            <a:r>
              <a:rPr sz="1724" spc="23" dirty="0">
                <a:latin typeface="Arial"/>
                <a:cs typeface="Arial"/>
              </a:rPr>
              <a:t>model</a:t>
            </a:r>
            <a:r>
              <a:rPr sz="1724" spc="-136" dirty="0">
                <a:latin typeface="Arial"/>
                <a:cs typeface="Arial"/>
              </a:rPr>
              <a:t> </a:t>
            </a:r>
            <a:r>
              <a:rPr sz="1724" spc="-18" dirty="0">
                <a:latin typeface="Arial"/>
                <a:cs typeface="Arial"/>
              </a:rPr>
              <a:t>to</a:t>
            </a:r>
            <a:r>
              <a:rPr sz="1724" spc="103" dirty="0">
                <a:latin typeface="Arial"/>
                <a:cs typeface="Arial"/>
              </a:rPr>
              <a:t> </a:t>
            </a:r>
            <a:r>
              <a:rPr sz="1724" spc="14" dirty="0">
                <a:latin typeface="Arial"/>
                <a:cs typeface="Arial"/>
              </a:rPr>
              <a:t>generate</a:t>
            </a:r>
            <a:r>
              <a:rPr sz="1724" spc="-168" dirty="0">
                <a:latin typeface="Arial"/>
                <a:cs typeface="Arial"/>
              </a:rPr>
              <a:t> </a:t>
            </a:r>
            <a:r>
              <a:rPr sz="1724" spc="9" dirty="0">
                <a:latin typeface="Arial"/>
                <a:cs typeface="Arial"/>
              </a:rPr>
              <a:t>that</a:t>
            </a:r>
            <a:r>
              <a:rPr sz="1724" spc="-54" dirty="0">
                <a:latin typeface="Arial"/>
                <a:cs typeface="Arial"/>
              </a:rPr>
              <a:t> </a:t>
            </a:r>
            <a:r>
              <a:rPr sz="1724" spc="18" dirty="0">
                <a:latin typeface="Arial"/>
                <a:cs typeface="Arial"/>
              </a:rPr>
              <a:t>output</a:t>
            </a:r>
            <a:r>
              <a:rPr sz="1724" spc="-145" dirty="0">
                <a:latin typeface="Arial"/>
                <a:cs typeface="Arial"/>
              </a:rPr>
              <a:t> </a:t>
            </a:r>
            <a:r>
              <a:rPr sz="1724" spc="36">
                <a:latin typeface="Arial"/>
                <a:cs typeface="Arial"/>
              </a:rPr>
              <a:t>sequence </a:t>
            </a:r>
            <a:r>
              <a:rPr sz="1724" spc="14" smtClean="0">
                <a:latin typeface="Arial"/>
                <a:cs typeface="Arial"/>
              </a:rPr>
              <a:t>by </a:t>
            </a:r>
            <a:r>
              <a:rPr lang="en-US" sz="1724" spc="14" smtClean="0">
                <a:latin typeface="Arial"/>
                <a:cs typeface="Arial"/>
              </a:rPr>
              <a:t>summing</a:t>
            </a:r>
            <a:r>
              <a:rPr sz="1724" spc="14" smtClean="0">
                <a:latin typeface="Arial"/>
                <a:cs typeface="Arial"/>
              </a:rPr>
              <a:t> </a:t>
            </a:r>
            <a:r>
              <a:rPr sz="1724" spc="27" dirty="0">
                <a:latin typeface="Arial"/>
                <a:cs typeface="Arial"/>
              </a:rPr>
              <a:t>over </a:t>
            </a:r>
            <a:r>
              <a:rPr sz="1724" dirty="0">
                <a:latin typeface="Arial"/>
                <a:cs typeface="Arial"/>
              </a:rPr>
              <a:t>all </a:t>
            </a:r>
            <a:r>
              <a:rPr sz="1724" spc="14" dirty="0">
                <a:latin typeface="Arial"/>
                <a:cs typeface="Arial"/>
              </a:rPr>
              <a:t>possible </a:t>
            </a:r>
            <a:r>
              <a:rPr sz="1724" dirty="0">
                <a:latin typeface="Arial"/>
                <a:cs typeface="Arial"/>
              </a:rPr>
              <a:t>state </a:t>
            </a:r>
            <a:r>
              <a:rPr sz="1724" spc="23" dirty="0">
                <a:latin typeface="Arial"/>
                <a:cs typeface="Arial"/>
              </a:rPr>
              <a:t>sequences</a:t>
            </a:r>
            <a:r>
              <a:rPr sz="1724" spc="23">
                <a:latin typeface="Arial"/>
                <a:cs typeface="Arial"/>
              </a:rPr>
              <a:t>. </a:t>
            </a:r>
            <a:endParaRPr sz="1724">
              <a:latin typeface="Arial"/>
              <a:cs typeface="Arial"/>
            </a:endParaRPr>
          </a:p>
          <a:p>
            <a:pPr marL="11527" marR="66854">
              <a:lnSpc>
                <a:spcPct val="100899"/>
              </a:lnSpc>
              <a:spcBef>
                <a:spcPts val="1089"/>
              </a:spcBef>
            </a:pPr>
            <a:r>
              <a:rPr sz="1724" spc="-18" dirty="0">
                <a:solidFill>
                  <a:srgbClr val="333399"/>
                </a:solidFill>
                <a:latin typeface="Arial"/>
                <a:cs typeface="Arial"/>
              </a:rPr>
              <a:t>In </a:t>
            </a:r>
            <a:r>
              <a:rPr sz="1724" spc="32" dirty="0">
                <a:solidFill>
                  <a:srgbClr val="333399"/>
                </a:solidFill>
                <a:latin typeface="Arial"/>
                <a:cs typeface="Arial"/>
              </a:rPr>
              <a:t>sequence </a:t>
            </a:r>
            <a:r>
              <a:rPr sz="1724" dirty="0">
                <a:solidFill>
                  <a:srgbClr val="333399"/>
                </a:solidFill>
                <a:latin typeface="Arial"/>
                <a:cs typeface="Arial"/>
              </a:rPr>
              <a:t>analysis, </a:t>
            </a:r>
            <a:r>
              <a:rPr sz="1724" spc="-5" dirty="0">
                <a:solidFill>
                  <a:srgbClr val="333399"/>
                </a:solidFill>
                <a:latin typeface="Arial"/>
                <a:cs typeface="Arial"/>
              </a:rPr>
              <a:t>this </a:t>
            </a:r>
            <a:r>
              <a:rPr sz="1724" spc="14" dirty="0">
                <a:solidFill>
                  <a:srgbClr val="333399"/>
                </a:solidFill>
                <a:latin typeface="Arial"/>
                <a:cs typeface="Arial"/>
              </a:rPr>
              <a:t>method </a:t>
            </a:r>
            <a:r>
              <a:rPr sz="1724" spc="23">
                <a:solidFill>
                  <a:srgbClr val="333399"/>
                </a:solidFill>
                <a:latin typeface="Arial"/>
                <a:cs typeface="Arial"/>
              </a:rPr>
              <a:t>can </a:t>
            </a:r>
            <a:r>
              <a:rPr sz="1724" spc="9" smtClean="0">
                <a:solidFill>
                  <a:srgbClr val="333399"/>
                </a:solidFill>
                <a:latin typeface="Arial"/>
                <a:cs typeface="Arial"/>
              </a:rPr>
              <a:t>predict </a:t>
            </a:r>
            <a:r>
              <a:rPr sz="1724">
                <a:solidFill>
                  <a:srgbClr val="333399"/>
                </a:solidFill>
                <a:latin typeface="Arial"/>
                <a:cs typeface="Arial"/>
              </a:rPr>
              <a:t>the </a:t>
            </a:r>
            <a:r>
              <a:rPr sz="1724" spc="5" smtClean="0">
                <a:solidFill>
                  <a:srgbClr val="333399"/>
                </a:solidFill>
                <a:latin typeface="Arial"/>
                <a:cs typeface="Arial"/>
              </a:rPr>
              <a:t>probability</a:t>
            </a:r>
            <a:r>
              <a:rPr sz="1724" spc="-68" smtClean="0">
                <a:solidFill>
                  <a:srgbClr val="333399"/>
                </a:solidFill>
                <a:latin typeface="Arial"/>
                <a:cs typeface="Arial"/>
              </a:rPr>
              <a:t> </a:t>
            </a:r>
            <a:r>
              <a:rPr sz="1724" spc="9" dirty="0">
                <a:solidFill>
                  <a:srgbClr val="333399"/>
                </a:solidFill>
                <a:latin typeface="Arial"/>
                <a:cs typeface="Arial"/>
              </a:rPr>
              <a:t>that</a:t>
            </a:r>
            <a:r>
              <a:rPr sz="1724" spc="-50" dirty="0">
                <a:solidFill>
                  <a:srgbClr val="333399"/>
                </a:solidFill>
                <a:latin typeface="Arial"/>
                <a:cs typeface="Arial"/>
              </a:rPr>
              <a:t> </a:t>
            </a:r>
            <a:r>
              <a:rPr sz="1724" spc="-5" dirty="0">
                <a:solidFill>
                  <a:srgbClr val="333399"/>
                </a:solidFill>
                <a:latin typeface="Arial"/>
                <a:cs typeface="Arial"/>
              </a:rPr>
              <a:t>a</a:t>
            </a:r>
            <a:r>
              <a:rPr sz="1724" spc="14" dirty="0">
                <a:solidFill>
                  <a:srgbClr val="333399"/>
                </a:solidFill>
                <a:latin typeface="Arial"/>
                <a:cs typeface="Arial"/>
              </a:rPr>
              <a:t> </a:t>
            </a:r>
            <a:r>
              <a:rPr sz="1724" spc="5" dirty="0">
                <a:solidFill>
                  <a:srgbClr val="333399"/>
                </a:solidFill>
                <a:latin typeface="Arial"/>
                <a:cs typeface="Arial"/>
              </a:rPr>
              <a:t>particular</a:t>
            </a:r>
            <a:r>
              <a:rPr sz="1724" spc="-141" dirty="0">
                <a:solidFill>
                  <a:srgbClr val="333399"/>
                </a:solidFill>
                <a:latin typeface="Arial"/>
                <a:cs typeface="Arial"/>
              </a:rPr>
              <a:t> </a:t>
            </a:r>
            <a:r>
              <a:rPr sz="1724" spc="14" dirty="0">
                <a:solidFill>
                  <a:srgbClr val="333399"/>
                </a:solidFill>
                <a:latin typeface="Arial"/>
                <a:cs typeface="Arial"/>
              </a:rPr>
              <a:t>DNA</a:t>
            </a:r>
            <a:r>
              <a:rPr sz="1724" spc="-172" dirty="0">
                <a:solidFill>
                  <a:srgbClr val="333399"/>
                </a:solidFill>
                <a:latin typeface="Arial"/>
                <a:cs typeface="Arial"/>
              </a:rPr>
              <a:t> </a:t>
            </a:r>
            <a:r>
              <a:rPr sz="1724" spc="5">
                <a:solidFill>
                  <a:srgbClr val="333399"/>
                </a:solidFill>
                <a:latin typeface="Arial"/>
                <a:cs typeface="Arial"/>
              </a:rPr>
              <a:t>region</a:t>
            </a:r>
            <a:r>
              <a:rPr sz="1724" spc="-68">
                <a:solidFill>
                  <a:srgbClr val="333399"/>
                </a:solidFill>
                <a:latin typeface="Arial"/>
                <a:cs typeface="Arial"/>
              </a:rPr>
              <a:t> </a:t>
            </a:r>
            <a:r>
              <a:rPr sz="1724" spc="9" smtClean="0">
                <a:solidFill>
                  <a:srgbClr val="333399"/>
                </a:solidFill>
                <a:latin typeface="Arial"/>
                <a:cs typeface="Arial"/>
              </a:rPr>
              <a:t>match</a:t>
            </a:r>
            <a:r>
              <a:rPr lang="en-US" sz="1724" spc="9" smtClean="0">
                <a:solidFill>
                  <a:srgbClr val="333399"/>
                </a:solidFill>
                <a:latin typeface="Arial"/>
                <a:cs typeface="Arial"/>
              </a:rPr>
              <a:t>es</a:t>
            </a:r>
            <a:r>
              <a:rPr sz="1724" spc="-73" smtClean="0">
                <a:solidFill>
                  <a:srgbClr val="333399"/>
                </a:solidFill>
                <a:latin typeface="Arial"/>
                <a:cs typeface="Arial"/>
              </a:rPr>
              <a:t> </a:t>
            </a:r>
            <a:r>
              <a:rPr sz="1724" dirty="0">
                <a:solidFill>
                  <a:srgbClr val="333399"/>
                </a:solidFill>
                <a:latin typeface="Arial"/>
                <a:cs typeface="Arial"/>
              </a:rPr>
              <a:t>the</a:t>
            </a:r>
            <a:r>
              <a:rPr sz="1724" spc="14" dirty="0">
                <a:solidFill>
                  <a:srgbClr val="333399"/>
                </a:solidFill>
                <a:latin typeface="Arial"/>
                <a:cs typeface="Arial"/>
              </a:rPr>
              <a:t> </a:t>
            </a:r>
            <a:r>
              <a:rPr sz="1724" spc="9" dirty="0">
                <a:solidFill>
                  <a:srgbClr val="333399"/>
                </a:solidFill>
                <a:latin typeface="Arial"/>
                <a:cs typeface="Arial"/>
              </a:rPr>
              <a:t>HMM</a:t>
            </a:r>
            <a:r>
              <a:rPr sz="1724" spc="-5" dirty="0">
                <a:solidFill>
                  <a:srgbClr val="333399"/>
                </a:solidFill>
                <a:latin typeface="Arial"/>
                <a:cs typeface="Arial"/>
              </a:rPr>
              <a:t> motif</a:t>
            </a:r>
            <a:r>
              <a:rPr sz="1724" spc="-50" dirty="0">
                <a:solidFill>
                  <a:srgbClr val="333399"/>
                </a:solidFill>
                <a:latin typeface="Arial"/>
                <a:cs typeface="Arial"/>
              </a:rPr>
              <a:t> </a:t>
            </a:r>
            <a:r>
              <a:rPr sz="1724" spc="-14" dirty="0">
                <a:solidFill>
                  <a:srgbClr val="333399"/>
                </a:solidFill>
                <a:latin typeface="Arial"/>
                <a:cs typeface="Arial"/>
              </a:rPr>
              <a:t>(</a:t>
            </a:r>
            <a:r>
              <a:rPr sz="1724" spc="-14">
                <a:solidFill>
                  <a:srgbClr val="333399"/>
                </a:solidFill>
                <a:latin typeface="Arial"/>
                <a:cs typeface="Arial"/>
              </a:rPr>
              <a:t>i.e</a:t>
            </a:r>
            <a:r>
              <a:rPr sz="1724" spc="-14" smtClean="0">
                <a:solidFill>
                  <a:srgbClr val="333399"/>
                </a:solidFill>
                <a:latin typeface="Arial"/>
                <a:cs typeface="Arial"/>
              </a:rPr>
              <a:t>.</a:t>
            </a:r>
            <a:r>
              <a:rPr lang="en-US" sz="1724" spc="-14" smtClean="0">
                <a:solidFill>
                  <a:srgbClr val="333399"/>
                </a:solidFill>
                <a:latin typeface="Arial"/>
                <a:cs typeface="Arial"/>
              </a:rPr>
              <a:t>,</a:t>
            </a:r>
            <a:r>
              <a:rPr sz="1724" spc="41" smtClean="0">
                <a:solidFill>
                  <a:srgbClr val="333399"/>
                </a:solidFill>
                <a:latin typeface="Arial"/>
                <a:cs typeface="Arial"/>
              </a:rPr>
              <a:t> </a:t>
            </a:r>
            <a:r>
              <a:rPr sz="1724" spc="18" dirty="0">
                <a:solidFill>
                  <a:srgbClr val="333399"/>
                </a:solidFill>
                <a:latin typeface="Arial"/>
                <a:cs typeface="Arial"/>
              </a:rPr>
              <a:t>was</a:t>
            </a:r>
            <a:r>
              <a:rPr sz="1724" spc="-64" dirty="0">
                <a:solidFill>
                  <a:srgbClr val="333399"/>
                </a:solidFill>
                <a:latin typeface="Arial"/>
                <a:cs typeface="Arial"/>
              </a:rPr>
              <a:t> </a:t>
            </a:r>
            <a:r>
              <a:rPr sz="1724" spc="5">
                <a:solidFill>
                  <a:srgbClr val="333399"/>
                </a:solidFill>
                <a:latin typeface="Arial"/>
                <a:cs typeface="Arial"/>
              </a:rPr>
              <a:t>emitted </a:t>
            </a:r>
            <a:r>
              <a:rPr sz="1724" spc="14" smtClean="0">
                <a:solidFill>
                  <a:srgbClr val="333399"/>
                </a:solidFill>
                <a:latin typeface="Arial"/>
                <a:cs typeface="Arial"/>
              </a:rPr>
              <a:t>by</a:t>
            </a:r>
            <a:r>
              <a:rPr sz="1724" spc="-73" smtClean="0">
                <a:solidFill>
                  <a:srgbClr val="333399"/>
                </a:solidFill>
                <a:latin typeface="Arial"/>
                <a:cs typeface="Arial"/>
              </a:rPr>
              <a:t> </a:t>
            </a:r>
            <a:r>
              <a:rPr sz="1724" dirty="0">
                <a:solidFill>
                  <a:srgbClr val="333399"/>
                </a:solidFill>
                <a:latin typeface="Arial"/>
                <a:cs typeface="Arial"/>
              </a:rPr>
              <a:t>the</a:t>
            </a:r>
            <a:r>
              <a:rPr sz="1724" spc="9" dirty="0">
                <a:solidFill>
                  <a:srgbClr val="333399"/>
                </a:solidFill>
                <a:latin typeface="Arial"/>
                <a:cs typeface="Arial"/>
              </a:rPr>
              <a:t> HMM</a:t>
            </a:r>
            <a:r>
              <a:rPr sz="1724" spc="-9" dirty="0">
                <a:solidFill>
                  <a:srgbClr val="333399"/>
                </a:solidFill>
                <a:latin typeface="Arial"/>
                <a:cs typeface="Arial"/>
              </a:rPr>
              <a:t> </a:t>
            </a:r>
            <a:r>
              <a:rPr sz="1724" spc="9" dirty="0">
                <a:solidFill>
                  <a:srgbClr val="333399"/>
                </a:solidFill>
                <a:latin typeface="Arial"/>
                <a:cs typeface="Arial"/>
              </a:rPr>
              <a:t>model</a:t>
            </a:r>
            <a:r>
              <a:rPr sz="1724" spc="9">
                <a:solidFill>
                  <a:srgbClr val="333399"/>
                </a:solidFill>
                <a:latin typeface="Arial"/>
                <a:cs typeface="Arial"/>
              </a:rPr>
              <a:t>).</a:t>
            </a:r>
            <a:r>
              <a:rPr sz="1724" spc="-236">
                <a:solidFill>
                  <a:srgbClr val="333399"/>
                </a:solidFill>
                <a:latin typeface="Arial"/>
                <a:cs typeface="Arial"/>
              </a:rPr>
              <a:t> </a:t>
            </a:r>
            <a:r>
              <a:rPr lang="en-US" sz="1724" spc="-236" smtClean="0">
                <a:solidFill>
                  <a:srgbClr val="333399"/>
                </a:solidFill>
                <a:latin typeface="Arial"/>
                <a:cs typeface="Arial"/>
              </a:rPr>
              <a:t> </a:t>
            </a:r>
            <a:r>
              <a:rPr sz="1724" spc="-5" smtClean="0">
                <a:solidFill>
                  <a:srgbClr val="333399"/>
                </a:solidFill>
                <a:latin typeface="Arial"/>
                <a:cs typeface="Arial"/>
              </a:rPr>
              <a:t>A</a:t>
            </a:r>
            <a:r>
              <a:rPr sz="1724" spc="-82" smtClean="0">
                <a:solidFill>
                  <a:srgbClr val="333399"/>
                </a:solidFill>
                <a:latin typeface="Arial"/>
                <a:cs typeface="Arial"/>
              </a:rPr>
              <a:t> </a:t>
            </a:r>
            <a:r>
              <a:rPr sz="1724" spc="9" dirty="0">
                <a:solidFill>
                  <a:srgbClr val="333399"/>
                </a:solidFill>
                <a:latin typeface="Arial"/>
                <a:cs typeface="Arial"/>
              </a:rPr>
              <a:t>HMM</a:t>
            </a:r>
            <a:r>
              <a:rPr sz="1724" spc="-14" dirty="0">
                <a:solidFill>
                  <a:srgbClr val="333399"/>
                </a:solidFill>
                <a:latin typeface="Arial"/>
                <a:cs typeface="Arial"/>
              </a:rPr>
              <a:t> </a:t>
            </a:r>
            <a:r>
              <a:rPr sz="1724" spc="-5" dirty="0">
                <a:solidFill>
                  <a:srgbClr val="333399"/>
                </a:solidFill>
                <a:latin typeface="Arial"/>
                <a:cs typeface="Arial"/>
              </a:rPr>
              <a:t>motif</a:t>
            </a:r>
            <a:r>
              <a:rPr sz="1724" spc="-54" dirty="0">
                <a:solidFill>
                  <a:srgbClr val="333399"/>
                </a:solidFill>
                <a:latin typeface="Arial"/>
                <a:cs typeface="Arial"/>
              </a:rPr>
              <a:t> </a:t>
            </a:r>
            <a:r>
              <a:rPr sz="1724" spc="23" dirty="0">
                <a:solidFill>
                  <a:srgbClr val="333399"/>
                </a:solidFill>
                <a:latin typeface="Arial"/>
                <a:cs typeface="Arial"/>
              </a:rPr>
              <a:t>can</a:t>
            </a:r>
            <a:r>
              <a:rPr sz="1724" spc="-73" dirty="0">
                <a:solidFill>
                  <a:srgbClr val="333399"/>
                </a:solidFill>
                <a:latin typeface="Arial"/>
                <a:cs typeface="Arial"/>
              </a:rPr>
              <a:t> </a:t>
            </a:r>
            <a:r>
              <a:rPr sz="1724" spc="14" dirty="0">
                <a:solidFill>
                  <a:srgbClr val="333399"/>
                </a:solidFill>
                <a:latin typeface="Arial"/>
                <a:cs typeface="Arial"/>
              </a:rPr>
              <a:t>represent</a:t>
            </a:r>
            <a:r>
              <a:rPr sz="1724" spc="-145" dirty="0">
                <a:solidFill>
                  <a:srgbClr val="333399"/>
                </a:solidFill>
                <a:latin typeface="Arial"/>
                <a:cs typeface="Arial"/>
              </a:rPr>
              <a:t> </a:t>
            </a:r>
            <a:r>
              <a:rPr sz="1724" spc="-5" dirty="0">
                <a:solidFill>
                  <a:srgbClr val="333399"/>
                </a:solidFill>
                <a:latin typeface="Arial"/>
                <a:cs typeface="Arial"/>
              </a:rPr>
              <a:t>a</a:t>
            </a:r>
            <a:r>
              <a:rPr sz="1724" spc="-73" dirty="0">
                <a:solidFill>
                  <a:srgbClr val="333399"/>
                </a:solidFill>
                <a:latin typeface="Arial"/>
                <a:cs typeface="Arial"/>
              </a:rPr>
              <a:t> </a:t>
            </a:r>
            <a:r>
              <a:rPr sz="1724" spc="14" dirty="0">
                <a:solidFill>
                  <a:srgbClr val="333399"/>
                </a:solidFill>
                <a:latin typeface="Arial"/>
                <a:cs typeface="Arial"/>
              </a:rPr>
              <a:t>TF</a:t>
            </a:r>
            <a:r>
              <a:rPr sz="1724" spc="9" dirty="0">
                <a:solidFill>
                  <a:srgbClr val="333399"/>
                </a:solidFill>
                <a:latin typeface="Arial"/>
                <a:cs typeface="Arial"/>
              </a:rPr>
              <a:t> </a:t>
            </a:r>
            <a:r>
              <a:rPr sz="1724" spc="14" dirty="0">
                <a:solidFill>
                  <a:srgbClr val="333399"/>
                </a:solidFill>
                <a:latin typeface="Arial"/>
                <a:cs typeface="Arial"/>
              </a:rPr>
              <a:t>binding</a:t>
            </a:r>
            <a:r>
              <a:rPr sz="1724" spc="-168" dirty="0">
                <a:solidFill>
                  <a:srgbClr val="333399"/>
                </a:solidFill>
                <a:latin typeface="Arial"/>
                <a:cs typeface="Arial"/>
              </a:rPr>
              <a:t> </a:t>
            </a:r>
            <a:r>
              <a:rPr sz="1724" spc="-5" dirty="0">
                <a:solidFill>
                  <a:srgbClr val="333399"/>
                </a:solidFill>
                <a:latin typeface="Arial"/>
                <a:cs typeface="Arial"/>
              </a:rPr>
              <a:t>site</a:t>
            </a:r>
            <a:r>
              <a:rPr sz="1724" spc="14" dirty="0">
                <a:solidFill>
                  <a:srgbClr val="333399"/>
                </a:solidFill>
                <a:latin typeface="Arial"/>
                <a:cs typeface="Arial"/>
              </a:rPr>
              <a:t> </a:t>
            </a:r>
            <a:r>
              <a:rPr sz="1724">
                <a:solidFill>
                  <a:srgbClr val="333399"/>
                </a:solidFill>
                <a:latin typeface="Arial"/>
                <a:cs typeface="Arial"/>
              </a:rPr>
              <a:t>for</a:t>
            </a:r>
            <a:r>
              <a:rPr sz="1724" spc="-59">
                <a:solidFill>
                  <a:srgbClr val="333399"/>
                </a:solidFill>
                <a:latin typeface="Arial"/>
                <a:cs typeface="Arial"/>
              </a:rPr>
              <a:t> </a:t>
            </a:r>
            <a:r>
              <a:rPr sz="1724" spc="23" smtClean="0">
                <a:solidFill>
                  <a:srgbClr val="333399"/>
                </a:solidFill>
                <a:latin typeface="Arial"/>
                <a:cs typeface="Arial"/>
              </a:rPr>
              <a:t>ex</a:t>
            </a:r>
            <a:r>
              <a:rPr lang="en-US" sz="1724" spc="23" smtClean="0">
                <a:solidFill>
                  <a:srgbClr val="333399"/>
                </a:solidFill>
                <a:latin typeface="Arial"/>
                <a:cs typeface="Arial"/>
              </a:rPr>
              <a:t>ample</a:t>
            </a:r>
            <a:r>
              <a:rPr sz="1724" spc="23" smtClean="0">
                <a:solidFill>
                  <a:srgbClr val="333399"/>
                </a:solidFill>
                <a:latin typeface="Arial"/>
                <a:cs typeface="Arial"/>
              </a:rPr>
              <a:t>.</a:t>
            </a:r>
            <a:endParaRPr sz="1724">
              <a:latin typeface="Arial"/>
              <a:cs typeface="Arial"/>
            </a:endParaRPr>
          </a:p>
        </p:txBody>
      </p:sp>
      <p:sp>
        <p:nvSpPr>
          <p:cNvPr id="4" name="object 4"/>
          <p:cNvSpPr/>
          <p:nvPr/>
        </p:nvSpPr>
        <p:spPr>
          <a:xfrm>
            <a:off x="1709184" y="144076"/>
            <a:ext cx="8759798" cy="6569849"/>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spTree>
    <p:extLst>
      <p:ext uri="{BB962C8B-B14F-4D97-AF65-F5344CB8AC3E}">
        <p14:creationId xmlns:p14="http://schemas.microsoft.com/office/powerpoint/2010/main" val="11114703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45081" y="109427"/>
            <a:ext cx="7289074" cy="5259422"/>
          </a:xfrm>
          <a:prstGeom prst="rect">
            <a:avLst/>
          </a:prstGeom>
        </p:spPr>
        <p:txBody>
          <a:bodyPr vert="horz" wrap="square" lIns="0" tIns="11526" rIns="0" bIns="0" rtlCol="0">
            <a:spAutoFit/>
          </a:bodyPr>
          <a:lstStyle/>
          <a:p>
            <a:pPr marL="11527">
              <a:spcBef>
                <a:spcPts val="91"/>
              </a:spcBef>
            </a:pPr>
            <a:r>
              <a:rPr sz="2087" b="1" spc="5" dirty="0">
                <a:latin typeface="Arial"/>
                <a:cs typeface="Arial"/>
              </a:rPr>
              <a:t>Remarks</a:t>
            </a:r>
            <a:endParaRPr sz="2087">
              <a:latin typeface="Arial"/>
              <a:cs typeface="Arial"/>
            </a:endParaRPr>
          </a:p>
          <a:p>
            <a:pPr marL="11527" marR="137742" algn="just">
              <a:lnSpc>
                <a:spcPct val="100899"/>
              </a:lnSpc>
              <a:spcBef>
                <a:spcPts val="1765"/>
              </a:spcBef>
            </a:pPr>
            <a:r>
              <a:rPr sz="1724" spc="-77" dirty="0">
                <a:latin typeface="Arial"/>
                <a:cs typeface="Arial"/>
              </a:rPr>
              <a:t>To </a:t>
            </a:r>
            <a:r>
              <a:rPr sz="1724" spc="9" dirty="0">
                <a:latin typeface="Arial"/>
                <a:cs typeface="Arial"/>
              </a:rPr>
              <a:t>create</a:t>
            </a:r>
            <a:r>
              <a:rPr sz="1724" spc="-77" dirty="0">
                <a:latin typeface="Arial"/>
                <a:cs typeface="Arial"/>
              </a:rPr>
              <a:t> </a:t>
            </a:r>
            <a:r>
              <a:rPr sz="1724" spc="-5" dirty="0">
                <a:latin typeface="Arial"/>
                <a:cs typeface="Arial"/>
              </a:rPr>
              <a:t>a</a:t>
            </a:r>
            <a:r>
              <a:rPr sz="1724" spc="18" dirty="0">
                <a:latin typeface="Arial"/>
                <a:cs typeface="Arial"/>
              </a:rPr>
              <a:t> </a:t>
            </a:r>
            <a:r>
              <a:rPr sz="1724" spc="9" dirty="0">
                <a:latin typeface="Arial"/>
                <a:cs typeface="Arial"/>
              </a:rPr>
              <a:t>HMM</a:t>
            </a:r>
            <a:r>
              <a:rPr sz="1724" spc="-9" dirty="0">
                <a:latin typeface="Arial"/>
                <a:cs typeface="Arial"/>
              </a:rPr>
              <a:t> </a:t>
            </a:r>
            <a:r>
              <a:rPr sz="1724" spc="23" dirty="0">
                <a:latin typeface="Arial"/>
                <a:cs typeface="Arial"/>
              </a:rPr>
              <a:t>model</a:t>
            </a:r>
            <a:r>
              <a:rPr sz="1724" spc="-136" dirty="0">
                <a:latin typeface="Arial"/>
                <a:cs typeface="Arial"/>
              </a:rPr>
              <a:t> </a:t>
            </a:r>
            <a:r>
              <a:rPr sz="1724" spc="-14" dirty="0">
                <a:latin typeface="Arial"/>
                <a:cs typeface="Arial"/>
              </a:rPr>
              <a:t>(i.e.</a:t>
            </a:r>
            <a:r>
              <a:rPr sz="1724" spc="41" dirty="0">
                <a:latin typeface="Arial"/>
                <a:cs typeface="Arial"/>
              </a:rPr>
              <a:t> </a:t>
            </a:r>
            <a:r>
              <a:rPr sz="1724" spc="-5" dirty="0">
                <a:latin typeface="Arial"/>
                <a:cs typeface="Arial"/>
              </a:rPr>
              <a:t>find</a:t>
            </a:r>
            <a:r>
              <a:rPr sz="1724" spc="18" dirty="0">
                <a:latin typeface="Arial"/>
                <a:cs typeface="Arial"/>
              </a:rPr>
              <a:t> </a:t>
            </a:r>
            <a:r>
              <a:rPr sz="1724" dirty="0">
                <a:latin typeface="Arial"/>
                <a:cs typeface="Arial"/>
              </a:rPr>
              <a:t>the</a:t>
            </a:r>
            <a:r>
              <a:rPr sz="1724" spc="-77" dirty="0">
                <a:latin typeface="Arial"/>
                <a:cs typeface="Arial"/>
              </a:rPr>
              <a:t> </a:t>
            </a:r>
            <a:r>
              <a:rPr sz="1724" spc="23" dirty="0">
                <a:latin typeface="Arial"/>
                <a:cs typeface="Arial"/>
              </a:rPr>
              <a:t>most</a:t>
            </a:r>
            <a:r>
              <a:rPr sz="1724" spc="-54" dirty="0">
                <a:latin typeface="Arial"/>
                <a:cs typeface="Arial"/>
              </a:rPr>
              <a:t> </a:t>
            </a:r>
            <a:r>
              <a:rPr sz="1724" dirty="0">
                <a:latin typeface="Arial"/>
                <a:cs typeface="Arial"/>
              </a:rPr>
              <a:t>likely</a:t>
            </a:r>
            <a:r>
              <a:rPr sz="1724" spc="-68" dirty="0">
                <a:latin typeface="Arial"/>
                <a:cs typeface="Arial"/>
              </a:rPr>
              <a:t> </a:t>
            </a:r>
            <a:r>
              <a:rPr sz="1724" spc="23" dirty="0">
                <a:latin typeface="Arial"/>
                <a:cs typeface="Arial"/>
              </a:rPr>
              <a:t>set</a:t>
            </a:r>
            <a:r>
              <a:rPr sz="1724" spc="-54" dirty="0">
                <a:latin typeface="Arial"/>
                <a:cs typeface="Arial"/>
              </a:rPr>
              <a:t> </a:t>
            </a:r>
            <a:r>
              <a:rPr sz="1724" spc="14" dirty="0">
                <a:latin typeface="Arial"/>
                <a:cs typeface="Arial"/>
              </a:rPr>
              <a:t>of</a:t>
            </a:r>
            <a:r>
              <a:rPr sz="1724" spc="-50" dirty="0">
                <a:latin typeface="Arial"/>
                <a:cs typeface="Arial"/>
              </a:rPr>
              <a:t> </a:t>
            </a:r>
            <a:r>
              <a:rPr sz="1724" spc="5" dirty="0">
                <a:latin typeface="Arial"/>
                <a:cs typeface="Arial"/>
              </a:rPr>
              <a:t>state</a:t>
            </a:r>
            <a:r>
              <a:rPr sz="1724" spc="14" dirty="0">
                <a:latin typeface="Arial"/>
                <a:cs typeface="Arial"/>
              </a:rPr>
              <a:t> </a:t>
            </a:r>
            <a:r>
              <a:rPr sz="1724" dirty="0">
                <a:latin typeface="Arial"/>
                <a:cs typeface="Arial"/>
              </a:rPr>
              <a:t>transition</a:t>
            </a:r>
            <a:r>
              <a:rPr sz="1724" spc="-73" dirty="0">
                <a:latin typeface="Arial"/>
                <a:cs typeface="Arial"/>
              </a:rPr>
              <a:t> </a:t>
            </a:r>
            <a:r>
              <a:rPr sz="1724" spc="23" dirty="0">
                <a:latin typeface="Arial"/>
                <a:cs typeface="Arial"/>
              </a:rPr>
              <a:t>and  </a:t>
            </a:r>
            <a:r>
              <a:rPr sz="1724" spc="18" dirty="0">
                <a:latin typeface="Arial"/>
                <a:cs typeface="Arial"/>
              </a:rPr>
              <a:t>output</a:t>
            </a:r>
            <a:r>
              <a:rPr sz="1724" spc="-145" dirty="0">
                <a:latin typeface="Arial"/>
                <a:cs typeface="Arial"/>
              </a:rPr>
              <a:t> </a:t>
            </a:r>
            <a:r>
              <a:rPr sz="1724" spc="5" dirty="0">
                <a:latin typeface="Arial"/>
                <a:cs typeface="Arial"/>
              </a:rPr>
              <a:t>probabilities</a:t>
            </a:r>
            <a:r>
              <a:rPr sz="1724" spc="-73" dirty="0">
                <a:latin typeface="Arial"/>
                <a:cs typeface="Arial"/>
              </a:rPr>
              <a:t> </a:t>
            </a:r>
            <a:r>
              <a:rPr sz="1724" spc="14" dirty="0">
                <a:latin typeface="Arial"/>
                <a:cs typeface="Arial"/>
              </a:rPr>
              <a:t>of</a:t>
            </a:r>
            <a:r>
              <a:rPr sz="1724" spc="-50" dirty="0">
                <a:latin typeface="Arial"/>
                <a:cs typeface="Arial"/>
              </a:rPr>
              <a:t> </a:t>
            </a:r>
            <a:r>
              <a:rPr sz="1724" spc="27" dirty="0">
                <a:latin typeface="Arial"/>
                <a:cs typeface="Arial"/>
              </a:rPr>
              <a:t>each</a:t>
            </a:r>
            <a:r>
              <a:rPr sz="1724" spc="-168" dirty="0">
                <a:latin typeface="Arial"/>
                <a:cs typeface="Arial"/>
              </a:rPr>
              <a:t> </a:t>
            </a:r>
            <a:r>
              <a:rPr sz="1724" dirty="0">
                <a:latin typeface="Arial"/>
                <a:cs typeface="Arial"/>
              </a:rPr>
              <a:t>state),</a:t>
            </a:r>
            <a:r>
              <a:rPr sz="1724" spc="-54" dirty="0">
                <a:latin typeface="Arial"/>
                <a:cs typeface="Arial"/>
              </a:rPr>
              <a:t> </a:t>
            </a:r>
            <a:r>
              <a:rPr sz="1724" spc="9" dirty="0">
                <a:latin typeface="Arial"/>
                <a:cs typeface="Arial"/>
              </a:rPr>
              <a:t>we</a:t>
            </a:r>
            <a:r>
              <a:rPr sz="1724" spc="14" dirty="0">
                <a:latin typeface="Arial"/>
                <a:cs typeface="Arial"/>
              </a:rPr>
              <a:t> </a:t>
            </a:r>
            <a:r>
              <a:rPr sz="1724" spc="23" dirty="0">
                <a:latin typeface="Arial"/>
                <a:cs typeface="Arial"/>
              </a:rPr>
              <a:t>need</a:t>
            </a:r>
            <a:r>
              <a:rPr sz="1724" spc="-168" dirty="0">
                <a:latin typeface="Arial"/>
                <a:cs typeface="Arial"/>
              </a:rPr>
              <a:t> </a:t>
            </a:r>
            <a:r>
              <a:rPr sz="1724" spc="-5" dirty="0">
                <a:latin typeface="Arial"/>
                <a:cs typeface="Arial"/>
              </a:rPr>
              <a:t>a</a:t>
            </a:r>
            <a:r>
              <a:rPr sz="1724" spc="14" dirty="0">
                <a:latin typeface="Arial"/>
                <a:cs typeface="Arial"/>
              </a:rPr>
              <a:t> </a:t>
            </a:r>
            <a:r>
              <a:rPr sz="1724" spc="23" dirty="0">
                <a:latin typeface="Arial"/>
                <a:cs typeface="Arial"/>
              </a:rPr>
              <a:t>set</a:t>
            </a:r>
            <a:r>
              <a:rPr sz="1724" spc="-54" dirty="0">
                <a:latin typeface="Arial"/>
                <a:cs typeface="Arial"/>
              </a:rPr>
              <a:t> </a:t>
            </a:r>
            <a:r>
              <a:rPr sz="1724" spc="14" dirty="0">
                <a:latin typeface="Arial"/>
                <a:cs typeface="Arial"/>
              </a:rPr>
              <a:t>of</a:t>
            </a:r>
            <a:r>
              <a:rPr sz="1724" spc="-50" dirty="0">
                <a:latin typeface="Arial"/>
                <a:cs typeface="Arial"/>
              </a:rPr>
              <a:t> </a:t>
            </a:r>
            <a:r>
              <a:rPr sz="1724" dirty="0">
                <a:latin typeface="Arial"/>
                <a:cs typeface="Arial"/>
              </a:rPr>
              <a:t>(training)</a:t>
            </a:r>
            <a:r>
              <a:rPr sz="1724" spc="-59" dirty="0">
                <a:latin typeface="Arial"/>
                <a:cs typeface="Arial"/>
              </a:rPr>
              <a:t> </a:t>
            </a:r>
            <a:r>
              <a:rPr sz="1724" spc="23" dirty="0">
                <a:latin typeface="Arial"/>
                <a:cs typeface="Arial"/>
              </a:rPr>
              <a:t>sequences,  </a:t>
            </a:r>
            <a:r>
              <a:rPr sz="1724" spc="9" dirty="0">
                <a:latin typeface="Arial"/>
                <a:cs typeface="Arial"/>
              </a:rPr>
              <a:t>that</a:t>
            </a:r>
            <a:r>
              <a:rPr sz="1724" spc="-59" dirty="0">
                <a:latin typeface="Arial"/>
                <a:cs typeface="Arial"/>
              </a:rPr>
              <a:t> </a:t>
            </a:r>
            <a:r>
              <a:rPr sz="1724" spc="23" dirty="0">
                <a:latin typeface="Arial"/>
                <a:cs typeface="Arial"/>
              </a:rPr>
              <a:t>does</a:t>
            </a:r>
            <a:r>
              <a:rPr sz="1724" spc="-163" dirty="0">
                <a:latin typeface="Arial"/>
                <a:cs typeface="Arial"/>
              </a:rPr>
              <a:t> </a:t>
            </a:r>
            <a:r>
              <a:rPr sz="1724" spc="23" dirty="0">
                <a:latin typeface="Arial"/>
                <a:cs typeface="Arial"/>
              </a:rPr>
              <a:t>not</a:t>
            </a:r>
            <a:r>
              <a:rPr sz="1724" spc="-54" dirty="0">
                <a:latin typeface="Arial"/>
                <a:cs typeface="Arial"/>
              </a:rPr>
              <a:t> </a:t>
            </a:r>
            <a:r>
              <a:rPr sz="1724" spc="23" dirty="0">
                <a:latin typeface="Arial"/>
                <a:cs typeface="Arial"/>
              </a:rPr>
              <a:t>need</a:t>
            </a:r>
            <a:r>
              <a:rPr sz="1724" spc="-77" dirty="0">
                <a:latin typeface="Arial"/>
                <a:cs typeface="Arial"/>
              </a:rPr>
              <a:t> </a:t>
            </a:r>
            <a:r>
              <a:rPr sz="1724" spc="-18" dirty="0">
                <a:latin typeface="Arial"/>
                <a:cs typeface="Arial"/>
              </a:rPr>
              <a:t>to</a:t>
            </a:r>
            <a:r>
              <a:rPr sz="1724" spc="14" dirty="0">
                <a:latin typeface="Arial"/>
                <a:cs typeface="Arial"/>
              </a:rPr>
              <a:t> be</a:t>
            </a:r>
            <a:r>
              <a:rPr sz="1724" spc="-77" dirty="0">
                <a:latin typeface="Arial"/>
                <a:cs typeface="Arial"/>
              </a:rPr>
              <a:t> </a:t>
            </a:r>
            <a:r>
              <a:rPr sz="1724" spc="14" dirty="0">
                <a:latin typeface="Arial"/>
                <a:cs typeface="Arial"/>
              </a:rPr>
              <a:t>aligned.</a:t>
            </a:r>
            <a:endParaRPr sz="1724">
              <a:latin typeface="Arial"/>
              <a:cs typeface="Arial"/>
            </a:endParaRPr>
          </a:p>
          <a:p>
            <a:pPr>
              <a:spcBef>
                <a:spcPts val="23"/>
              </a:spcBef>
            </a:pPr>
            <a:endParaRPr sz="1815">
              <a:latin typeface="Arial"/>
              <a:cs typeface="Arial"/>
            </a:endParaRPr>
          </a:p>
          <a:p>
            <a:pPr marL="11527" marR="42648">
              <a:lnSpc>
                <a:spcPct val="99800"/>
              </a:lnSpc>
            </a:pPr>
            <a:r>
              <a:rPr sz="1724" spc="9" dirty="0">
                <a:latin typeface="Arial"/>
                <a:cs typeface="Arial"/>
              </a:rPr>
              <a:t>No</a:t>
            </a:r>
            <a:r>
              <a:rPr sz="1724" spc="18" dirty="0">
                <a:latin typeface="Arial"/>
                <a:cs typeface="Arial"/>
              </a:rPr>
              <a:t> </a:t>
            </a:r>
            <a:r>
              <a:rPr sz="1724" dirty="0">
                <a:latin typeface="Arial"/>
                <a:cs typeface="Arial"/>
              </a:rPr>
              <a:t>tractable</a:t>
            </a:r>
            <a:r>
              <a:rPr sz="1724" spc="-68" dirty="0">
                <a:latin typeface="Arial"/>
                <a:cs typeface="Arial"/>
              </a:rPr>
              <a:t> </a:t>
            </a:r>
            <a:r>
              <a:rPr sz="1724" dirty="0">
                <a:latin typeface="Arial"/>
                <a:cs typeface="Arial"/>
              </a:rPr>
              <a:t>algorithm</a:t>
            </a:r>
            <a:r>
              <a:rPr sz="1724" spc="-100" dirty="0">
                <a:latin typeface="Arial"/>
                <a:cs typeface="Arial"/>
              </a:rPr>
              <a:t> </a:t>
            </a:r>
            <a:r>
              <a:rPr sz="1724" spc="-14" dirty="0">
                <a:latin typeface="Arial"/>
                <a:cs typeface="Arial"/>
              </a:rPr>
              <a:t>is</a:t>
            </a:r>
            <a:r>
              <a:rPr sz="1724" spc="32" dirty="0">
                <a:latin typeface="Arial"/>
                <a:cs typeface="Arial"/>
              </a:rPr>
              <a:t> </a:t>
            </a:r>
            <a:r>
              <a:rPr sz="1724" spc="23" dirty="0">
                <a:latin typeface="Arial"/>
                <a:cs typeface="Arial"/>
              </a:rPr>
              <a:t>known</a:t>
            </a:r>
            <a:r>
              <a:rPr sz="1724" spc="-168" dirty="0">
                <a:latin typeface="Arial"/>
                <a:cs typeface="Arial"/>
              </a:rPr>
              <a:t> </a:t>
            </a:r>
            <a:r>
              <a:rPr sz="1724" dirty="0">
                <a:latin typeface="Arial"/>
                <a:cs typeface="Arial"/>
              </a:rPr>
              <a:t>for</a:t>
            </a:r>
            <a:r>
              <a:rPr sz="1724" spc="45" dirty="0">
                <a:latin typeface="Arial"/>
                <a:cs typeface="Arial"/>
              </a:rPr>
              <a:t> </a:t>
            </a:r>
            <a:r>
              <a:rPr sz="1724" spc="14" dirty="0">
                <a:latin typeface="Arial"/>
                <a:cs typeface="Arial"/>
              </a:rPr>
              <a:t>solving</a:t>
            </a:r>
            <a:r>
              <a:rPr sz="1724" spc="-163" dirty="0">
                <a:latin typeface="Arial"/>
                <a:cs typeface="Arial"/>
              </a:rPr>
              <a:t> </a:t>
            </a:r>
            <a:r>
              <a:rPr sz="1724" spc="-5" dirty="0">
                <a:latin typeface="Arial"/>
                <a:cs typeface="Arial"/>
              </a:rPr>
              <a:t>this</a:t>
            </a:r>
            <a:r>
              <a:rPr sz="1724" spc="27" dirty="0">
                <a:latin typeface="Arial"/>
                <a:cs typeface="Arial"/>
              </a:rPr>
              <a:t> </a:t>
            </a:r>
            <a:r>
              <a:rPr sz="1724" spc="9" dirty="0">
                <a:latin typeface="Arial"/>
                <a:cs typeface="Arial"/>
              </a:rPr>
              <a:t>problem</a:t>
            </a:r>
            <a:r>
              <a:rPr sz="1724" spc="-95" dirty="0">
                <a:latin typeface="Arial"/>
                <a:cs typeface="Arial"/>
              </a:rPr>
              <a:t> </a:t>
            </a:r>
            <a:r>
              <a:rPr sz="1724" spc="5" dirty="0">
                <a:latin typeface="Arial"/>
                <a:cs typeface="Arial"/>
              </a:rPr>
              <a:t>exactly,</a:t>
            </a:r>
            <a:r>
              <a:rPr sz="1724" spc="-231" dirty="0">
                <a:latin typeface="Arial"/>
                <a:cs typeface="Arial"/>
              </a:rPr>
              <a:t> </a:t>
            </a:r>
            <a:r>
              <a:rPr sz="1724" spc="23" dirty="0">
                <a:latin typeface="Arial"/>
                <a:cs typeface="Arial"/>
              </a:rPr>
              <a:t>but</a:t>
            </a:r>
            <a:r>
              <a:rPr sz="1724" spc="-45" dirty="0">
                <a:latin typeface="Arial"/>
                <a:cs typeface="Arial"/>
              </a:rPr>
              <a:t> </a:t>
            </a:r>
            <a:r>
              <a:rPr sz="1724" spc="-5" dirty="0">
                <a:latin typeface="Arial"/>
                <a:cs typeface="Arial"/>
              </a:rPr>
              <a:t>a</a:t>
            </a:r>
            <a:r>
              <a:rPr sz="1724" spc="23" dirty="0">
                <a:latin typeface="Arial"/>
                <a:cs typeface="Arial"/>
              </a:rPr>
              <a:t> </a:t>
            </a:r>
            <a:r>
              <a:rPr sz="1724" spc="14" dirty="0">
                <a:latin typeface="Arial"/>
                <a:cs typeface="Arial"/>
              </a:rPr>
              <a:t>local  maximum </a:t>
            </a:r>
            <a:r>
              <a:rPr sz="1724" spc="9" dirty="0">
                <a:latin typeface="Arial"/>
                <a:cs typeface="Arial"/>
              </a:rPr>
              <a:t>likelihood </a:t>
            </a:r>
            <a:r>
              <a:rPr sz="1724" spc="23" dirty="0">
                <a:latin typeface="Arial"/>
                <a:cs typeface="Arial"/>
              </a:rPr>
              <a:t>can </a:t>
            </a:r>
            <a:r>
              <a:rPr sz="1724" spc="14" dirty="0">
                <a:latin typeface="Arial"/>
                <a:cs typeface="Arial"/>
              </a:rPr>
              <a:t>be </a:t>
            </a:r>
            <a:r>
              <a:rPr sz="1724" spc="9" dirty="0">
                <a:latin typeface="Arial"/>
                <a:cs typeface="Arial"/>
              </a:rPr>
              <a:t>derived </a:t>
            </a:r>
            <a:r>
              <a:rPr sz="1724" spc="-5" dirty="0">
                <a:latin typeface="Arial"/>
                <a:cs typeface="Arial"/>
              </a:rPr>
              <a:t>efficiently </a:t>
            </a:r>
            <a:r>
              <a:rPr sz="1724" spc="14" dirty="0">
                <a:latin typeface="Arial"/>
                <a:cs typeface="Arial"/>
              </a:rPr>
              <a:t>using </a:t>
            </a:r>
            <a:r>
              <a:rPr sz="1724" dirty="0">
                <a:latin typeface="Arial"/>
                <a:cs typeface="Arial"/>
              </a:rPr>
              <a:t>the </a:t>
            </a:r>
            <a:r>
              <a:rPr sz="1724" b="1" spc="-45" dirty="0">
                <a:latin typeface="Arial"/>
                <a:cs typeface="Arial"/>
              </a:rPr>
              <a:t>Baum-­Welch  </a:t>
            </a:r>
            <a:r>
              <a:rPr sz="1724" b="1" dirty="0">
                <a:latin typeface="Arial"/>
                <a:cs typeface="Arial"/>
              </a:rPr>
              <a:t>algorithm</a:t>
            </a:r>
            <a:r>
              <a:rPr sz="1724" b="1" spc="-18" dirty="0">
                <a:latin typeface="Arial"/>
                <a:cs typeface="Arial"/>
              </a:rPr>
              <a:t> </a:t>
            </a:r>
            <a:r>
              <a:rPr sz="1724" spc="14" dirty="0">
                <a:latin typeface="Arial"/>
                <a:cs typeface="Arial"/>
              </a:rPr>
              <a:t>or</a:t>
            </a:r>
            <a:r>
              <a:rPr sz="1724" spc="-54" dirty="0">
                <a:latin typeface="Arial"/>
                <a:cs typeface="Arial"/>
              </a:rPr>
              <a:t> </a:t>
            </a:r>
            <a:r>
              <a:rPr sz="1724" dirty="0">
                <a:latin typeface="Arial"/>
                <a:cs typeface="Arial"/>
              </a:rPr>
              <a:t>the</a:t>
            </a:r>
            <a:r>
              <a:rPr sz="1724" spc="18" dirty="0">
                <a:latin typeface="Arial"/>
                <a:cs typeface="Arial"/>
              </a:rPr>
              <a:t> </a:t>
            </a:r>
            <a:r>
              <a:rPr sz="1724" b="1" spc="-32" dirty="0">
                <a:latin typeface="Arial"/>
                <a:cs typeface="Arial"/>
              </a:rPr>
              <a:t>Baldi-­Chauvin</a:t>
            </a:r>
            <a:r>
              <a:rPr sz="1724" b="1" spc="-172" dirty="0">
                <a:latin typeface="Arial"/>
                <a:cs typeface="Arial"/>
              </a:rPr>
              <a:t> </a:t>
            </a:r>
            <a:r>
              <a:rPr sz="1724" b="1" dirty="0">
                <a:latin typeface="Arial"/>
                <a:cs typeface="Arial"/>
              </a:rPr>
              <a:t>algorithm</a:t>
            </a:r>
            <a:r>
              <a:rPr sz="1724" dirty="0">
                <a:latin typeface="Arial"/>
                <a:cs typeface="Arial"/>
              </a:rPr>
              <a:t>.</a:t>
            </a:r>
            <a:r>
              <a:rPr sz="1724" spc="-141" dirty="0">
                <a:latin typeface="Arial"/>
                <a:cs typeface="Arial"/>
              </a:rPr>
              <a:t> </a:t>
            </a:r>
            <a:r>
              <a:rPr sz="1724" spc="18" dirty="0">
                <a:latin typeface="Arial"/>
                <a:cs typeface="Arial"/>
              </a:rPr>
              <a:t>The</a:t>
            </a:r>
            <a:r>
              <a:rPr sz="1724" spc="-77" dirty="0">
                <a:latin typeface="Arial"/>
                <a:cs typeface="Arial"/>
              </a:rPr>
              <a:t> </a:t>
            </a:r>
            <a:r>
              <a:rPr sz="1724" spc="-41" dirty="0">
                <a:latin typeface="Arial"/>
                <a:cs typeface="Arial"/>
              </a:rPr>
              <a:t>Baum-­Welch</a:t>
            </a:r>
            <a:r>
              <a:rPr sz="1724" spc="-163" dirty="0">
                <a:latin typeface="Arial"/>
                <a:cs typeface="Arial"/>
              </a:rPr>
              <a:t> </a:t>
            </a:r>
            <a:r>
              <a:rPr sz="1724" dirty="0">
                <a:latin typeface="Arial"/>
                <a:cs typeface="Arial"/>
              </a:rPr>
              <a:t>algorithm</a:t>
            </a:r>
            <a:r>
              <a:rPr sz="1724" spc="-103" dirty="0">
                <a:latin typeface="Arial"/>
                <a:cs typeface="Arial"/>
              </a:rPr>
              <a:t> </a:t>
            </a:r>
            <a:r>
              <a:rPr sz="1724" spc="-14" dirty="0">
                <a:latin typeface="Arial"/>
                <a:cs typeface="Arial"/>
              </a:rPr>
              <a:t>is  </a:t>
            </a:r>
            <a:r>
              <a:rPr sz="1724" spc="14" dirty="0">
                <a:latin typeface="Arial"/>
                <a:cs typeface="Arial"/>
              </a:rPr>
              <a:t>an </a:t>
            </a:r>
            <a:r>
              <a:rPr sz="1724" spc="18" dirty="0">
                <a:latin typeface="Arial"/>
                <a:cs typeface="Arial"/>
              </a:rPr>
              <a:t>example </a:t>
            </a:r>
            <a:r>
              <a:rPr sz="1724" spc="14" dirty="0">
                <a:latin typeface="Arial"/>
                <a:cs typeface="Arial"/>
              </a:rPr>
              <a:t>of </a:t>
            </a:r>
            <a:r>
              <a:rPr sz="1724" spc="-5" dirty="0">
                <a:latin typeface="Arial"/>
                <a:cs typeface="Arial"/>
              </a:rPr>
              <a:t>a </a:t>
            </a:r>
            <a:r>
              <a:rPr sz="1724" spc="-23" dirty="0">
                <a:latin typeface="Arial"/>
                <a:cs typeface="Arial"/>
              </a:rPr>
              <a:t>forward-­backward </a:t>
            </a:r>
            <a:r>
              <a:rPr sz="1724" spc="5" dirty="0">
                <a:latin typeface="Arial"/>
                <a:cs typeface="Arial"/>
              </a:rPr>
              <a:t>algorithm, </a:t>
            </a:r>
            <a:r>
              <a:rPr sz="1724" spc="23" dirty="0">
                <a:latin typeface="Arial"/>
                <a:cs typeface="Arial"/>
              </a:rPr>
              <a:t>and </a:t>
            </a:r>
            <a:r>
              <a:rPr sz="1724" spc="-14" dirty="0">
                <a:latin typeface="Arial"/>
                <a:cs typeface="Arial"/>
              </a:rPr>
              <a:t>is </a:t>
            </a:r>
            <a:r>
              <a:rPr sz="1724" spc="-5" dirty="0">
                <a:latin typeface="Arial"/>
                <a:cs typeface="Arial"/>
              </a:rPr>
              <a:t>a </a:t>
            </a:r>
            <a:r>
              <a:rPr sz="1724" spc="23" dirty="0">
                <a:latin typeface="Arial"/>
                <a:cs typeface="Arial"/>
              </a:rPr>
              <a:t>special </a:t>
            </a:r>
            <a:r>
              <a:rPr sz="1724" spc="27" dirty="0">
                <a:latin typeface="Arial"/>
                <a:cs typeface="Arial"/>
              </a:rPr>
              <a:t>case </a:t>
            </a:r>
            <a:r>
              <a:rPr sz="1724" spc="14" dirty="0">
                <a:latin typeface="Arial"/>
                <a:cs typeface="Arial"/>
              </a:rPr>
              <a:t>of the  </a:t>
            </a:r>
            <a:r>
              <a:rPr sz="1724" spc="-18" dirty="0">
                <a:latin typeface="Arial"/>
                <a:cs typeface="Arial"/>
              </a:rPr>
              <a:t>Expectation-­maximization</a:t>
            </a:r>
            <a:r>
              <a:rPr sz="1724" spc="-82" dirty="0">
                <a:latin typeface="Arial"/>
                <a:cs typeface="Arial"/>
              </a:rPr>
              <a:t> </a:t>
            </a:r>
            <a:r>
              <a:rPr sz="1724" spc="5" dirty="0">
                <a:latin typeface="Arial"/>
                <a:cs typeface="Arial"/>
              </a:rPr>
              <a:t>algorithm.</a:t>
            </a:r>
            <a:endParaRPr sz="1724">
              <a:latin typeface="Arial"/>
              <a:cs typeface="Arial"/>
            </a:endParaRPr>
          </a:p>
          <a:p>
            <a:pPr>
              <a:spcBef>
                <a:spcPts val="36"/>
              </a:spcBef>
            </a:pPr>
            <a:endParaRPr sz="1724">
              <a:latin typeface="Arial"/>
              <a:cs typeface="Arial"/>
            </a:endParaRPr>
          </a:p>
          <a:p>
            <a:pPr marL="11527"/>
            <a:r>
              <a:rPr sz="1724" spc="18" dirty="0">
                <a:solidFill>
                  <a:srgbClr val="333399"/>
                </a:solidFill>
                <a:latin typeface="Arial"/>
                <a:cs typeface="Arial"/>
              </a:rPr>
              <a:t>For</a:t>
            </a:r>
            <a:r>
              <a:rPr sz="1724" spc="-64" dirty="0">
                <a:solidFill>
                  <a:srgbClr val="333399"/>
                </a:solidFill>
                <a:latin typeface="Arial"/>
                <a:cs typeface="Arial"/>
              </a:rPr>
              <a:t> </a:t>
            </a:r>
            <a:r>
              <a:rPr sz="1724" dirty="0">
                <a:solidFill>
                  <a:srgbClr val="333399"/>
                </a:solidFill>
                <a:latin typeface="Arial"/>
                <a:cs typeface="Arial"/>
              </a:rPr>
              <a:t>more</a:t>
            </a:r>
            <a:r>
              <a:rPr sz="1724" spc="-82" dirty="0">
                <a:solidFill>
                  <a:srgbClr val="333399"/>
                </a:solidFill>
                <a:latin typeface="Arial"/>
                <a:cs typeface="Arial"/>
              </a:rPr>
              <a:t> </a:t>
            </a:r>
            <a:r>
              <a:rPr sz="1724" spc="9" dirty="0">
                <a:solidFill>
                  <a:srgbClr val="333399"/>
                </a:solidFill>
                <a:latin typeface="Arial"/>
                <a:cs typeface="Arial"/>
              </a:rPr>
              <a:t>details:</a:t>
            </a:r>
            <a:r>
              <a:rPr sz="1724" spc="-50" dirty="0">
                <a:solidFill>
                  <a:srgbClr val="333399"/>
                </a:solidFill>
                <a:latin typeface="Arial"/>
                <a:cs typeface="Arial"/>
              </a:rPr>
              <a:t> </a:t>
            </a:r>
            <a:r>
              <a:rPr sz="1724" spc="23" dirty="0">
                <a:solidFill>
                  <a:srgbClr val="333399"/>
                </a:solidFill>
                <a:latin typeface="Arial"/>
                <a:cs typeface="Arial"/>
              </a:rPr>
              <a:t>see</a:t>
            </a:r>
            <a:r>
              <a:rPr sz="1724" spc="-82" dirty="0">
                <a:solidFill>
                  <a:srgbClr val="333399"/>
                </a:solidFill>
                <a:latin typeface="Arial"/>
                <a:cs typeface="Arial"/>
              </a:rPr>
              <a:t> </a:t>
            </a:r>
            <a:r>
              <a:rPr sz="1724" spc="5" dirty="0">
                <a:solidFill>
                  <a:srgbClr val="333399"/>
                </a:solidFill>
                <a:latin typeface="Arial"/>
                <a:cs typeface="Arial"/>
              </a:rPr>
              <a:t>Durbin</a:t>
            </a:r>
            <a:r>
              <a:rPr sz="1724" spc="-77" dirty="0">
                <a:solidFill>
                  <a:srgbClr val="333399"/>
                </a:solidFill>
                <a:latin typeface="Arial"/>
                <a:cs typeface="Arial"/>
              </a:rPr>
              <a:t> </a:t>
            </a:r>
            <a:r>
              <a:rPr sz="1724" i="1" spc="14" dirty="0">
                <a:solidFill>
                  <a:srgbClr val="333399"/>
                </a:solidFill>
                <a:latin typeface="Arial"/>
                <a:cs typeface="Arial"/>
              </a:rPr>
              <a:t>et</a:t>
            </a:r>
            <a:r>
              <a:rPr sz="1724" i="1" spc="-54" dirty="0">
                <a:solidFill>
                  <a:srgbClr val="333399"/>
                </a:solidFill>
                <a:latin typeface="Arial"/>
                <a:cs typeface="Arial"/>
              </a:rPr>
              <a:t> </a:t>
            </a:r>
            <a:r>
              <a:rPr sz="1724" i="1" spc="14" dirty="0">
                <a:solidFill>
                  <a:srgbClr val="333399"/>
                </a:solidFill>
                <a:latin typeface="Arial"/>
                <a:cs typeface="Arial"/>
              </a:rPr>
              <a:t>al</a:t>
            </a:r>
            <a:r>
              <a:rPr sz="1724" i="1" spc="-45" dirty="0">
                <a:solidFill>
                  <a:srgbClr val="333399"/>
                </a:solidFill>
                <a:latin typeface="Arial"/>
                <a:cs typeface="Arial"/>
              </a:rPr>
              <a:t> </a:t>
            </a:r>
            <a:r>
              <a:rPr sz="1724" spc="18" dirty="0">
                <a:solidFill>
                  <a:srgbClr val="333399"/>
                </a:solidFill>
                <a:latin typeface="Arial"/>
                <a:cs typeface="Arial"/>
              </a:rPr>
              <a:t>(1998)</a:t>
            </a:r>
            <a:endParaRPr sz="1724">
              <a:latin typeface="Arial"/>
              <a:cs typeface="Arial"/>
            </a:endParaRPr>
          </a:p>
          <a:p>
            <a:pPr>
              <a:spcBef>
                <a:spcPts val="5"/>
              </a:spcBef>
            </a:pPr>
            <a:endParaRPr sz="2314">
              <a:latin typeface="Arial"/>
              <a:cs typeface="Arial"/>
            </a:endParaRPr>
          </a:p>
          <a:p>
            <a:pPr marL="11527"/>
            <a:r>
              <a:rPr sz="2087" b="1" spc="-9" dirty="0">
                <a:latin typeface="Arial"/>
                <a:cs typeface="Arial"/>
              </a:rPr>
              <a:t>HMMER</a:t>
            </a:r>
            <a:endParaRPr sz="2087">
              <a:latin typeface="Arial"/>
              <a:cs typeface="Arial"/>
            </a:endParaRPr>
          </a:p>
          <a:p>
            <a:pPr marL="11527" marR="4611">
              <a:lnSpc>
                <a:spcPct val="99700"/>
              </a:lnSpc>
              <a:spcBef>
                <a:spcPts val="962"/>
              </a:spcBef>
            </a:pPr>
            <a:r>
              <a:rPr sz="1543" spc="-32" dirty="0">
                <a:latin typeface="Arial"/>
                <a:cs typeface="Arial"/>
              </a:rPr>
              <a:t>The </a:t>
            </a:r>
            <a:r>
              <a:rPr sz="1543" spc="-23" dirty="0">
                <a:latin typeface="Arial"/>
                <a:cs typeface="Arial"/>
              </a:rPr>
              <a:t>HUMMER3 </a:t>
            </a:r>
            <a:r>
              <a:rPr sz="1543" spc="-18" dirty="0">
                <a:latin typeface="Arial"/>
                <a:cs typeface="Arial"/>
              </a:rPr>
              <a:t>package </a:t>
            </a:r>
            <a:r>
              <a:rPr sz="1543" spc="-14" dirty="0">
                <a:latin typeface="Arial"/>
                <a:cs typeface="Arial"/>
              </a:rPr>
              <a:t>contains </a:t>
            </a:r>
            <a:r>
              <a:rPr sz="1543" spc="-5" dirty="0">
                <a:latin typeface="Arial"/>
                <a:cs typeface="Arial"/>
              </a:rPr>
              <a:t>a set </a:t>
            </a:r>
            <a:r>
              <a:rPr sz="1543" spc="-27" dirty="0">
                <a:latin typeface="Arial"/>
                <a:cs typeface="Arial"/>
              </a:rPr>
              <a:t>of </a:t>
            </a:r>
            <a:r>
              <a:rPr sz="1543" spc="-23" dirty="0">
                <a:latin typeface="Arial"/>
                <a:cs typeface="Arial"/>
              </a:rPr>
              <a:t>programs (developed </a:t>
            </a:r>
            <a:r>
              <a:rPr sz="1543" spc="-27" dirty="0">
                <a:latin typeface="Arial"/>
                <a:cs typeface="Arial"/>
              </a:rPr>
              <a:t>by </a:t>
            </a:r>
            <a:r>
              <a:rPr sz="1543" spc="-18" dirty="0">
                <a:latin typeface="Arial"/>
                <a:cs typeface="Arial"/>
              </a:rPr>
              <a:t>S. Eddy) </a:t>
            </a:r>
            <a:r>
              <a:rPr sz="1543" spc="9" dirty="0">
                <a:latin typeface="Arial"/>
                <a:cs typeface="Arial"/>
              </a:rPr>
              <a:t>to </a:t>
            </a:r>
            <a:r>
              <a:rPr sz="1543" spc="-14" dirty="0">
                <a:latin typeface="Arial"/>
                <a:cs typeface="Arial"/>
              </a:rPr>
              <a:t>build  </a:t>
            </a:r>
            <a:r>
              <a:rPr sz="1543" spc="-18" dirty="0">
                <a:latin typeface="Arial"/>
                <a:cs typeface="Arial"/>
              </a:rPr>
              <a:t>HMM </a:t>
            </a:r>
            <a:r>
              <a:rPr sz="1543" spc="-27" dirty="0">
                <a:latin typeface="Arial"/>
                <a:cs typeface="Arial"/>
              </a:rPr>
              <a:t>models </a:t>
            </a:r>
            <a:r>
              <a:rPr sz="1543" spc="5" dirty="0">
                <a:latin typeface="Arial"/>
                <a:cs typeface="Arial"/>
              </a:rPr>
              <a:t>(from </a:t>
            </a:r>
            <a:r>
              <a:rPr sz="1543" spc="-5" dirty="0">
                <a:latin typeface="Arial"/>
                <a:cs typeface="Arial"/>
              </a:rPr>
              <a:t>a set </a:t>
            </a:r>
            <a:r>
              <a:rPr sz="1543" spc="-27" dirty="0">
                <a:latin typeface="Arial"/>
                <a:cs typeface="Arial"/>
              </a:rPr>
              <a:t>of </a:t>
            </a:r>
            <a:r>
              <a:rPr sz="1543" spc="-23" dirty="0">
                <a:latin typeface="Arial"/>
                <a:cs typeface="Arial"/>
              </a:rPr>
              <a:t>aligned </a:t>
            </a:r>
            <a:r>
              <a:rPr sz="1543" spc="-18" dirty="0">
                <a:latin typeface="Arial"/>
                <a:cs typeface="Arial"/>
              </a:rPr>
              <a:t>sequences) </a:t>
            </a:r>
            <a:r>
              <a:rPr sz="1543" spc="-32" dirty="0">
                <a:latin typeface="Arial"/>
                <a:cs typeface="Arial"/>
              </a:rPr>
              <a:t>and </a:t>
            </a:r>
            <a:r>
              <a:rPr sz="1543" spc="9" dirty="0">
                <a:latin typeface="Arial"/>
                <a:cs typeface="Arial"/>
              </a:rPr>
              <a:t>to </a:t>
            </a:r>
            <a:r>
              <a:rPr sz="1543" spc="-5" dirty="0">
                <a:latin typeface="Arial"/>
                <a:cs typeface="Arial"/>
              </a:rPr>
              <a:t>use </a:t>
            </a:r>
            <a:r>
              <a:rPr sz="1543" spc="-18" dirty="0">
                <a:latin typeface="Arial"/>
                <a:cs typeface="Arial"/>
              </a:rPr>
              <a:t>HMM </a:t>
            </a:r>
            <a:r>
              <a:rPr sz="1543" spc="-27" dirty="0">
                <a:latin typeface="Arial"/>
                <a:cs typeface="Arial"/>
              </a:rPr>
              <a:t>models </a:t>
            </a:r>
            <a:r>
              <a:rPr sz="1543" spc="14" dirty="0">
                <a:latin typeface="Arial"/>
                <a:cs typeface="Arial"/>
              </a:rPr>
              <a:t>(to </a:t>
            </a:r>
            <a:r>
              <a:rPr sz="1543" spc="-14" dirty="0">
                <a:latin typeface="Arial"/>
                <a:cs typeface="Arial"/>
              </a:rPr>
              <a:t>align  </a:t>
            </a:r>
            <a:r>
              <a:rPr sz="1543" spc="-23" dirty="0">
                <a:latin typeface="Arial"/>
                <a:cs typeface="Arial"/>
              </a:rPr>
              <a:t>sequences </a:t>
            </a:r>
            <a:r>
              <a:rPr sz="1543" spc="-27" dirty="0">
                <a:latin typeface="Arial"/>
                <a:cs typeface="Arial"/>
              </a:rPr>
              <a:t>or </a:t>
            </a:r>
            <a:r>
              <a:rPr sz="1543" spc="9" dirty="0">
                <a:latin typeface="Arial"/>
                <a:cs typeface="Arial"/>
              </a:rPr>
              <a:t>to </a:t>
            </a:r>
            <a:r>
              <a:rPr sz="1543" spc="-5" dirty="0">
                <a:latin typeface="Arial"/>
                <a:cs typeface="Arial"/>
              </a:rPr>
              <a:t>find </a:t>
            </a:r>
            <a:r>
              <a:rPr sz="1543" spc="-23" dirty="0">
                <a:latin typeface="Arial"/>
                <a:cs typeface="Arial"/>
              </a:rPr>
              <a:t>sequences </a:t>
            </a:r>
            <a:r>
              <a:rPr sz="1543" spc="5" dirty="0">
                <a:latin typeface="Arial"/>
                <a:cs typeface="Arial"/>
              </a:rPr>
              <a:t>in </a:t>
            </a:r>
            <a:r>
              <a:rPr sz="1543" spc="-14" dirty="0">
                <a:latin typeface="Arial"/>
                <a:cs typeface="Arial"/>
              </a:rPr>
              <a:t>databases). </a:t>
            </a:r>
            <a:r>
              <a:rPr sz="1543" spc="-18" dirty="0">
                <a:latin typeface="Arial"/>
                <a:cs typeface="Arial"/>
              </a:rPr>
              <a:t>These </a:t>
            </a:r>
            <a:r>
              <a:rPr sz="1543" spc="-23" dirty="0">
                <a:latin typeface="Arial"/>
                <a:cs typeface="Arial"/>
              </a:rPr>
              <a:t>programs </a:t>
            </a:r>
            <a:r>
              <a:rPr sz="1543" spc="-9" dirty="0">
                <a:latin typeface="Arial"/>
                <a:cs typeface="Arial"/>
              </a:rPr>
              <a:t>are </a:t>
            </a:r>
            <a:r>
              <a:rPr sz="1543" spc="-14" dirty="0">
                <a:latin typeface="Arial"/>
                <a:cs typeface="Arial"/>
              </a:rPr>
              <a:t>available </a:t>
            </a:r>
            <a:r>
              <a:rPr sz="1543" spc="-27" dirty="0">
                <a:latin typeface="Arial"/>
                <a:cs typeface="Arial"/>
              </a:rPr>
              <a:t>at </a:t>
            </a:r>
            <a:r>
              <a:rPr sz="1543" spc="-9" dirty="0">
                <a:latin typeface="Arial"/>
                <a:cs typeface="Arial"/>
              </a:rPr>
              <a:t>the  Mobyle </a:t>
            </a:r>
            <a:r>
              <a:rPr sz="1543" spc="-14" dirty="0">
                <a:latin typeface="Arial"/>
                <a:cs typeface="Arial"/>
              </a:rPr>
              <a:t>plateform</a:t>
            </a:r>
            <a:r>
              <a:rPr sz="1543" spc="14" dirty="0">
                <a:latin typeface="Arial"/>
                <a:cs typeface="Arial"/>
              </a:rPr>
              <a:t> </a:t>
            </a:r>
            <a:r>
              <a:rPr sz="1543" spc="-18" dirty="0">
                <a:latin typeface="Arial"/>
                <a:cs typeface="Arial"/>
              </a:rPr>
              <a:t>(</a:t>
            </a:r>
            <a:r>
              <a:rPr sz="1543" u="heavy" spc="-18" dirty="0">
                <a:solidFill>
                  <a:srgbClr val="009999"/>
                </a:solidFill>
                <a:uFill>
                  <a:solidFill>
                    <a:srgbClr val="009999"/>
                  </a:solidFill>
                </a:uFill>
                <a:latin typeface="Arial"/>
                <a:cs typeface="Arial"/>
                <a:hlinkClick r:id="rId2"/>
              </a:rPr>
              <a:t>http://mobyle.pasteur.fr/cgi-­</a:t>
            </a:r>
            <a:r>
              <a:rPr sz="1543" u="heavy" spc="-18" dirty="0">
                <a:solidFill>
                  <a:srgbClr val="009999"/>
                </a:solidFill>
                <a:uFill>
                  <a:solidFill>
                    <a:srgbClr val="009999"/>
                  </a:solidFill>
                </a:uFill>
                <a:latin typeface="Arial"/>
                <a:cs typeface="Arial"/>
              </a:rPr>
              <a:t>bin/MobylePortal/portal.py</a:t>
            </a:r>
            <a:r>
              <a:rPr sz="1543" spc="-18" dirty="0">
                <a:latin typeface="Arial"/>
                <a:cs typeface="Arial"/>
              </a:rPr>
              <a:t>)</a:t>
            </a:r>
            <a:endParaRPr sz="1543">
              <a:latin typeface="Arial"/>
              <a:cs typeface="Arial"/>
            </a:endParaRPr>
          </a:p>
        </p:txBody>
      </p:sp>
      <p:sp>
        <p:nvSpPr>
          <p:cNvPr id="4" name="object 4"/>
          <p:cNvSpPr/>
          <p:nvPr/>
        </p:nvSpPr>
        <p:spPr>
          <a:xfrm>
            <a:off x="1709184" y="144076"/>
            <a:ext cx="8759798" cy="6569849"/>
          </a:xfrm>
          <a:custGeom>
            <a:avLst/>
            <a:gdLst/>
            <a:ahLst/>
            <a:cxnLst/>
            <a:rect l="l" t="t" r="r" b="b"/>
            <a:pathLst>
              <a:path w="9652000" h="7239000">
                <a:moveTo>
                  <a:pt x="0" y="0"/>
                </a:moveTo>
                <a:lnTo>
                  <a:pt x="9652000" y="0"/>
                </a:lnTo>
                <a:lnTo>
                  <a:pt x="9652000" y="7239000"/>
                </a:lnTo>
                <a:lnTo>
                  <a:pt x="0" y="7239000"/>
                </a:lnTo>
                <a:lnTo>
                  <a:pt x="0" y="0"/>
                </a:lnTo>
                <a:close/>
              </a:path>
            </a:pathLst>
          </a:custGeom>
          <a:ln w="12700">
            <a:solidFill>
              <a:srgbClr val="000000"/>
            </a:solidFill>
          </a:ln>
        </p:spPr>
        <p:txBody>
          <a:bodyPr wrap="square" lIns="0" tIns="0" rIns="0" bIns="0" rtlCol="0"/>
          <a:lstStyle/>
          <a:p>
            <a:endParaRPr sz="1634"/>
          </a:p>
        </p:txBody>
      </p:sp>
    </p:spTree>
    <p:extLst>
      <p:ext uri="{BB962C8B-B14F-4D97-AF65-F5344CB8AC3E}">
        <p14:creationId xmlns:p14="http://schemas.microsoft.com/office/powerpoint/2010/main" val="3989692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296.3</a:t>
            </a:r>
          </a:p>
        </p:txBody>
      </p:sp>
      <p:sp>
        <p:nvSpPr>
          <p:cNvPr id="6" name="Slide Number Placeholder 5"/>
          <p:cNvSpPr>
            <a:spLocks noGrp="1"/>
          </p:cNvSpPr>
          <p:nvPr>
            <p:ph type="sldNum" sz="quarter" idx="12"/>
          </p:nvPr>
        </p:nvSpPr>
        <p:spPr/>
        <p:txBody>
          <a:bodyPr/>
          <a:lstStyle/>
          <a:p>
            <a:r>
              <a:rPr lang="en-US" altLang="en-US"/>
              <a:t>Page</a:t>
            </a:r>
            <a:fld id="{B33AB803-7DA9-4264-87A9-D08A68C862D7}" type="slidenum">
              <a:rPr lang="en-US" altLang="en-US"/>
              <a:pPr/>
              <a:t>96</a:t>
            </a:fld>
            <a:endParaRPr lang="en-US" altLang="en-US"/>
          </a:p>
        </p:txBody>
      </p:sp>
      <p:sp>
        <p:nvSpPr>
          <p:cNvPr id="215042" name="Rectangle 2"/>
          <p:cNvSpPr>
            <a:spLocks noGrp="1" noChangeArrowheads="1"/>
          </p:cNvSpPr>
          <p:nvPr>
            <p:ph type="title"/>
          </p:nvPr>
        </p:nvSpPr>
        <p:spPr/>
        <p:txBody>
          <a:bodyPr/>
          <a:lstStyle/>
          <a:p>
            <a:r>
              <a:rPr lang="en-US" altLang="en-US"/>
              <a:t>References (from Fleming)</a:t>
            </a:r>
          </a:p>
        </p:txBody>
      </p:sp>
      <p:sp>
        <p:nvSpPr>
          <p:cNvPr id="215043" name="Rectangle 3"/>
          <p:cNvSpPr>
            <a:spLocks noGrp="1" noChangeArrowheads="1"/>
          </p:cNvSpPr>
          <p:nvPr>
            <p:ph type="body" idx="1"/>
          </p:nvPr>
        </p:nvSpPr>
        <p:spPr/>
        <p:txBody>
          <a:bodyPr/>
          <a:lstStyle/>
          <a:p>
            <a:pPr>
              <a:lnSpc>
                <a:spcPct val="80000"/>
              </a:lnSpc>
            </a:pPr>
            <a:r>
              <a:rPr lang="en-US" altLang="en-US" sz="2000" b="1" i="1"/>
              <a:t>Some Books about Forward Error Correction</a:t>
            </a:r>
          </a:p>
          <a:p>
            <a:pPr>
              <a:lnSpc>
                <a:spcPct val="80000"/>
              </a:lnSpc>
            </a:pPr>
            <a:r>
              <a:rPr lang="en-US" altLang="en-US" sz="2000"/>
              <a:t> </a:t>
            </a:r>
          </a:p>
          <a:p>
            <a:pPr>
              <a:lnSpc>
                <a:spcPct val="80000"/>
              </a:lnSpc>
            </a:pPr>
            <a:r>
              <a:rPr lang="en-US" altLang="en-US" sz="2000"/>
              <a:t>S. Lin and D. J. Costello, </a:t>
            </a:r>
            <a:r>
              <a:rPr lang="en-US" altLang="en-US" sz="2000" i="1"/>
              <a:t>Error Control Coding</a:t>
            </a:r>
            <a:r>
              <a:rPr lang="en-US" altLang="en-US" sz="2000"/>
              <a:t>. Englewood Cliffs, NJ: Prentice Hall, 1982. </a:t>
            </a:r>
          </a:p>
          <a:p>
            <a:pPr>
              <a:lnSpc>
                <a:spcPct val="80000"/>
              </a:lnSpc>
            </a:pPr>
            <a:r>
              <a:rPr lang="en-US" altLang="en-US" sz="2000"/>
              <a:t>A. M. Michelson and A. H. Levesque, </a:t>
            </a:r>
            <a:r>
              <a:rPr lang="en-US" altLang="en-US" sz="2000" i="1"/>
              <a:t>Error Control Techniques for Digital Communication. </a:t>
            </a:r>
            <a:r>
              <a:rPr lang="en-US" altLang="en-US" sz="2000"/>
              <a:t>New York: John Wiley &amp; Sons, 1985. </a:t>
            </a:r>
          </a:p>
          <a:p>
            <a:pPr>
              <a:lnSpc>
                <a:spcPct val="80000"/>
              </a:lnSpc>
            </a:pPr>
            <a:r>
              <a:rPr lang="en-US" altLang="en-US" sz="2000"/>
              <a:t>W. W. Peterson and E. J. Weldon, Jr., </a:t>
            </a:r>
            <a:r>
              <a:rPr lang="en-US" altLang="en-US" sz="2000" i="1"/>
              <a:t>Error Correcting Codes, </a:t>
            </a:r>
            <a:r>
              <a:rPr lang="en-US" altLang="en-US" sz="2000"/>
              <a:t>2 nd ed. Cambridge, MA: The MIT Press, 1972. </a:t>
            </a:r>
          </a:p>
          <a:p>
            <a:pPr>
              <a:lnSpc>
                <a:spcPct val="80000"/>
              </a:lnSpc>
            </a:pPr>
            <a:r>
              <a:rPr lang="en-US" altLang="en-US" sz="2000"/>
              <a:t>V. Pless, </a:t>
            </a:r>
            <a:r>
              <a:rPr lang="en-US" altLang="en-US" sz="2000" i="1"/>
              <a:t>Introduction to the Theory of Error-Correcting Codes</a:t>
            </a:r>
            <a:r>
              <a:rPr lang="en-US" altLang="en-US" sz="2000"/>
              <a:t>, 3rd ed. New York: John Wiley &amp; Sons, 1998. </a:t>
            </a:r>
          </a:p>
          <a:p>
            <a:pPr>
              <a:lnSpc>
                <a:spcPct val="80000"/>
              </a:lnSpc>
            </a:pPr>
            <a:r>
              <a:rPr lang="en-US" altLang="en-US" sz="2000"/>
              <a:t>C. Schlegel and L. Perez, </a:t>
            </a:r>
            <a:r>
              <a:rPr lang="en-US" altLang="en-US" sz="2000" i="1"/>
              <a:t>Trellis Coding</a:t>
            </a:r>
            <a:r>
              <a:rPr lang="en-US" altLang="en-US" sz="2000"/>
              <a:t>. Piscataway, NJ: IEEE Press, 1997 </a:t>
            </a:r>
          </a:p>
          <a:p>
            <a:pPr>
              <a:lnSpc>
                <a:spcPct val="80000"/>
              </a:lnSpc>
            </a:pPr>
            <a:r>
              <a:rPr lang="en-US" altLang="en-US" sz="2000"/>
              <a:t>S. B. Wicker, </a:t>
            </a:r>
            <a:r>
              <a:rPr lang="en-US" altLang="en-US" sz="2000" i="1"/>
              <a:t>Error Control Systems for Digital Communication and Storage</a:t>
            </a:r>
            <a:r>
              <a:rPr lang="en-US" altLang="en-US" sz="2000"/>
              <a:t> . Englewood Cliffs, NJ: Prentice Hall, 1995. </a:t>
            </a:r>
            <a:br>
              <a:rPr lang="en-US" altLang="en-US" sz="2000"/>
            </a:br>
            <a:r>
              <a:rPr lang="en-US" altLang="en-US" sz="2000"/>
              <a:t>  </a:t>
            </a:r>
          </a:p>
        </p:txBody>
      </p:sp>
    </p:spTree>
    <p:extLst>
      <p:ext uri="{BB962C8B-B14F-4D97-AF65-F5344CB8AC3E}">
        <p14:creationId xmlns:p14="http://schemas.microsoft.com/office/powerpoint/2010/main" val="421371046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296.3</a:t>
            </a:r>
          </a:p>
        </p:txBody>
      </p:sp>
      <p:sp>
        <p:nvSpPr>
          <p:cNvPr id="6" name="Slide Number Placeholder 5"/>
          <p:cNvSpPr>
            <a:spLocks noGrp="1"/>
          </p:cNvSpPr>
          <p:nvPr>
            <p:ph type="sldNum" sz="quarter" idx="12"/>
          </p:nvPr>
        </p:nvSpPr>
        <p:spPr/>
        <p:txBody>
          <a:bodyPr/>
          <a:lstStyle/>
          <a:p>
            <a:r>
              <a:rPr lang="en-US" altLang="en-US"/>
              <a:t>Page</a:t>
            </a:r>
            <a:fld id="{CC2418D7-B43C-46FD-86C9-B3BE244D8F06}" type="slidenum">
              <a:rPr lang="en-US" altLang="en-US"/>
              <a:pPr/>
              <a:t>97</a:t>
            </a:fld>
            <a:endParaRPr lang="en-US" altLang="en-US"/>
          </a:p>
        </p:txBody>
      </p:sp>
      <p:sp>
        <p:nvSpPr>
          <p:cNvPr id="216066" name="Rectangle 2"/>
          <p:cNvSpPr>
            <a:spLocks noGrp="1" noChangeArrowheads="1"/>
          </p:cNvSpPr>
          <p:nvPr>
            <p:ph type="title"/>
          </p:nvPr>
        </p:nvSpPr>
        <p:spPr/>
        <p:txBody>
          <a:bodyPr/>
          <a:lstStyle/>
          <a:p>
            <a:r>
              <a:rPr lang="en-US" altLang="en-US"/>
              <a:t>More References (from Fleming)</a:t>
            </a:r>
          </a:p>
        </p:txBody>
      </p:sp>
      <p:sp>
        <p:nvSpPr>
          <p:cNvPr id="216067" name="Rectangle 3"/>
          <p:cNvSpPr>
            <a:spLocks noGrp="1" noChangeArrowheads="1"/>
          </p:cNvSpPr>
          <p:nvPr>
            <p:ph type="body" idx="1"/>
          </p:nvPr>
        </p:nvSpPr>
        <p:spPr/>
        <p:txBody>
          <a:bodyPr/>
          <a:lstStyle/>
          <a:p>
            <a:pPr>
              <a:lnSpc>
                <a:spcPct val="80000"/>
              </a:lnSpc>
            </a:pPr>
            <a:r>
              <a:rPr lang="en-US" altLang="en-US" sz="1400" b="1" i="1"/>
              <a:t>Some Papers about Convolutional Coding with Viterbi Decoding</a:t>
            </a:r>
          </a:p>
          <a:p>
            <a:pPr>
              <a:lnSpc>
                <a:spcPct val="80000"/>
              </a:lnSpc>
            </a:pPr>
            <a:r>
              <a:rPr lang="en-US" altLang="en-US" sz="1400"/>
              <a:t> </a:t>
            </a:r>
          </a:p>
          <a:p>
            <a:pPr>
              <a:lnSpc>
                <a:spcPct val="80000"/>
              </a:lnSpc>
            </a:pPr>
            <a:r>
              <a:rPr lang="en-US" altLang="en-US" sz="1400"/>
              <a:t>For those interested in VLSI implementations of the Viterbi algorithm, I recommend the following paper and the papers to which it refers (and so on): </a:t>
            </a:r>
          </a:p>
          <a:p>
            <a:pPr>
              <a:lnSpc>
                <a:spcPct val="80000"/>
              </a:lnSpc>
            </a:pPr>
            <a:r>
              <a:rPr lang="en-US" altLang="en-US" sz="1400"/>
              <a:t>Lin, Ming-Bo, "New Path History Management Circuits for Viterbi Decoders," </a:t>
            </a:r>
            <a:r>
              <a:rPr lang="en-US" altLang="en-US" sz="1400" i="1"/>
              <a:t>IEEE Transactions on Communications</a:t>
            </a:r>
            <a:r>
              <a:rPr lang="en-US" altLang="en-US" sz="1400"/>
              <a:t>, vol. 48, October, 2000, pp. 1605-1608. </a:t>
            </a:r>
          </a:p>
          <a:p>
            <a:pPr>
              <a:lnSpc>
                <a:spcPct val="80000"/>
              </a:lnSpc>
            </a:pPr>
            <a:r>
              <a:rPr lang="en-US" altLang="en-US" sz="1400"/>
              <a:t>Other papers are: </a:t>
            </a:r>
          </a:p>
          <a:p>
            <a:pPr>
              <a:lnSpc>
                <a:spcPct val="80000"/>
              </a:lnSpc>
            </a:pPr>
            <a:r>
              <a:rPr lang="en-US" altLang="en-US" sz="1400"/>
              <a:t>G. D. Forney, Jr., "Convolutional Codes II: Maximum-Likelihood Decoding," </a:t>
            </a:r>
            <a:r>
              <a:rPr lang="en-US" altLang="en-US" sz="1400" i="1"/>
              <a:t>Information Control</a:t>
            </a:r>
            <a:r>
              <a:rPr lang="en-US" altLang="en-US" sz="1400"/>
              <a:t>, vol. 25, June, 1974, pp. 222-226. </a:t>
            </a:r>
          </a:p>
          <a:p>
            <a:pPr>
              <a:lnSpc>
                <a:spcPct val="80000"/>
              </a:lnSpc>
            </a:pPr>
            <a:r>
              <a:rPr lang="en-US" altLang="en-US" sz="1400"/>
              <a:t>K. S. Gilhousen et. al., "Coding Systems Study for High Data Rate Telemetry Links," Final Contract Report, N71-27786, Contract No. NAS2-6024, Linkabit Corporation, La Jolla, CA, 1971. </a:t>
            </a:r>
          </a:p>
          <a:p>
            <a:pPr>
              <a:lnSpc>
                <a:spcPct val="80000"/>
              </a:lnSpc>
            </a:pPr>
            <a:r>
              <a:rPr lang="en-US" altLang="en-US" sz="1400"/>
              <a:t>J. A. Heller and I. M. Jacobs, Viterbi Decoding for Satellite and Space Communications,"</a:t>
            </a:r>
            <a:r>
              <a:rPr lang="en-US" altLang="en-US" sz="1400" i="1"/>
              <a:t> IEEE Transactions on Communication Technology</a:t>
            </a:r>
            <a:r>
              <a:rPr lang="en-US" altLang="en-US" sz="1400"/>
              <a:t>, vol. COM-19, October, 1971, pp. 835-848. </a:t>
            </a:r>
          </a:p>
          <a:p>
            <a:pPr>
              <a:lnSpc>
                <a:spcPct val="80000"/>
              </a:lnSpc>
            </a:pPr>
            <a:r>
              <a:rPr lang="en-US" altLang="en-US" sz="1400"/>
              <a:t>K. J. Larsen, "Short Convolutional Codes with Maximal Free Distance for Rates 1/2, 1/3, and 1/4," </a:t>
            </a:r>
            <a:r>
              <a:rPr lang="en-US" altLang="en-US" sz="1400" i="1"/>
              <a:t>IEEE Transactions on Information Theory</a:t>
            </a:r>
            <a:r>
              <a:rPr lang="en-US" altLang="en-US" sz="1400"/>
              <a:t>, vol. IT-19, May, 1973, pp. 371-372. </a:t>
            </a:r>
          </a:p>
          <a:p>
            <a:pPr>
              <a:lnSpc>
                <a:spcPct val="80000"/>
              </a:lnSpc>
            </a:pPr>
            <a:r>
              <a:rPr lang="en-US" altLang="en-US" sz="1400"/>
              <a:t>J. P. Odenwalder, "Optimum Decoding of Convolutional Codes," Ph. D. Dissertation, Department of Systems Sciences, School of Engineering and Applied Sciences, University of California at Los Angeles, 1970. </a:t>
            </a:r>
          </a:p>
          <a:p>
            <a:pPr>
              <a:lnSpc>
                <a:spcPct val="80000"/>
              </a:lnSpc>
            </a:pPr>
            <a:r>
              <a:rPr lang="en-US" altLang="en-US" sz="1400"/>
              <a:t>A. J. Viterbi, "Error Bounds for Convolutional Codes and an Asymptotically Optimum Decoding Algorithm," </a:t>
            </a:r>
            <a:r>
              <a:rPr lang="en-US" altLang="en-US" sz="1400" i="1"/>
              <a:t>IEEE Transactions on Information Theory</a:t>
            </a:r>
            <a:r>
              <a:rPr lang="en-US" altLang="en-US" sz="1400"/>
              <a:t> , vol. IT-13, April, 1967, pp. 260-269. </a:t>
            </a:r>
          </a:p>
        </p:txBody>
      </p:sp>
    </p:spTree>
    <p:extLst>
      <p:ext uri="{BB962C8B-B14F-4D97-AF65-F5344CB8AC3E}">
        <p14:creationId xmlns:p14="http://schemas.microsoft.com/office/powerpoint/2010/main" val="1064660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TotalTime>
  <Words>5345</Words>
  <Application>Microsoft Office PowerPoint</Application>
  <PresentationFormat>Widescreen</PresentationFormat>
  <Paragraphs>1541</Paragraphs>
  <Slides>97</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108" baseType="lpstr">
      <vt:lpstr>Arial</vt:lpstr>
      <vt:lpstr>Bahnschrift Condensed</vt:lpstr>
      <vt:lpstr>Calibri</vt:lpstr>
      <vt:lpstr>Calibri Light</vt:lpstr>
      <vt:lpstr>Comic Sans MS</vt:lpstr>
      <vt:lpstr>Courier New</vt:lpstr>
      <vt:lpstr>Symbol</vt:lpstr>
      <vt:lpstr>Times New Roman</vt:lpstr>
      <vt:lpstr>Verdana</vt:lpstr>
      <vt:lpstr>Office Theme</vt:lpstr>
      <vt:lpstr>Equation</vt:lpstr>
      <vt:lpstr>Convolutional Encoding Viterbi Decoding</vt:lpstr>
      <vt:lpstr>Interesting quote of the day</vt:lpstr>
      <vt:lpstr>Credits: Today’s lecture is based on:</vt:lpstr>
      <vt:lpstr>Origin of Viterbi Decoding</vt:lpstr>
      <vt:lpstr>Terminology</vt:lpstr>
      <vt:lpstr>Convolutional Encoder</vt:lpstr>
      <vt:lpstr>Encoding Example</vt:lpstr>
      <vt:lpstr>insert Verilog/ModelSim demo here</vt:lpstr>
      <vt:lpstr>decode content</vt:lpstr>
      <vt:lpstr>Problem formulation</vt:lpstr>
      <vt:lpstr>The Noisy Channel Model</vt:lpstr>
      <vt:lpstr>characteristics</vt:lpstr>
      <vt:lpstr>Illustration of the algorithm</vt:lpstr>
      <vt:lpstr>Key idea</vt:lpstr>
      <vt:lpstr>Application to convolutional code</vt:lpstr>
      <vt:lpstr>Use encoder state space</vt:lpstr>
      <vt:lpstr>PowerPoint Presentation</vt:lpstr>
      <vt:lpstr>Viterbi Decoder action</vt:lpstr>
      <vt:lpstr>Distance Properties of Conv. Codes</vt:lpstr>
      <vt:lpstr>Distance Prop. of Convolutional Codes (cont’d)</vt:lpstr>
      <vt:lpstr>Distance Properties: Illustration</vt:lpstr>
      <vt:lpstr>Modified State Diagram (cont’d)</vt:lpstr>
      <vt:lpstr>Transfer Function</vt:lpstr>
      <vt:lpstr>Transfer Function (cont’d)</vt:lpstr>
      <vt:lpstr>PowerPoint Presentation</vt:lpstr>
      <vt:lpstr>PowerPoint Presentation</vt:lpstr>
      <vt:lpstr>PowerPoint Presentation</vt:lpstr>
      <vt:lpstr>performance</vt:lpstr>
      <vt:lpstr>performance</vt:lpstr>
      <vt:lpstr>PowerPoint Presentation</vt:lpstr>
      <vt:lpstr>PowerPoint Presentation</vt:lpstr>
      <vt:lpstr>PowerPoint Presentation</vt:lpstr>
      <vt:lpstr>metric (not Imperial or English :) )</vt:lpstr>
      <vt:lpstr>Markov model for Dow Jones (stock prices)</vt:lpstr>
      <vt:lpstr>Markov Model for Dow Jones</vt:lpstr>
      <vt:lpstr>Application to Hidden Markov Models</vt:lpstr>
      <vt:lpstr>Example HMM for Dow Jones (from Huang et al.)</vt:lpstr>
      <vt:lpstr>Calculate Probability ( observation | model )</vt:lpstr>
      <vt:lpstr>Calculate  Probability ( observation | model )</vt:lpstr>
      <vt:lpstr>Calculate  maxS Prob( up, up, up and state sequence S ) </vt:lpstr>
      <vt:lpstr>Calculate  maxS Prob( up, up, up and state sequence S ) </vt:lpstr>
      <vt:lpstr>PowerPoint Presentation</vt:lpstr>
      <vt:lpstr>Viterbi Decoding Applications</vt:lpstr>
      <vt:lpstr>State Transition and Output Tables</vt:lpstr>
      <vt:lpstr>State Transitions</vt:lpstr>
      <vt:lpstr>Trellis</vt:lpstr>
      <vt:lpstr>Trellis and trajectory </vt:lpstr>
      <vt:lpstr>Oops!  Errors in received bits!</vt:lpstr>
      <vt:lpstr>Viterbi Decoding - Accumulated Error Metric</vt:lpstr>
      <vt:lpstr>Accumulated Error Metric</vt:lpstr>
      <vt:lpstr>Decoder Trellis</vt:lpstr>
      <vt:lpstr>Decoder Trellis</vt:lpstr>
      <vt:lpstr>Decoder Trellis</vt:lpstr>
      <vt:lpstr>So many paths, so little time</vt:lpstr>
      <vt:lpstr>Final Decoder Trellis</vt:lpstr>
      <vt:lpstr>Accumulated Error Metric over Time</vt:lpstr>
      <vt:lpstr>Surviving Predecessor States</vt:lpstr>
      <vt:lpstr>States Selected when Tracing Back</vt:lpstr>
      <vt:lpstr>Coding Gain</vt:lpstr>
      <vt:lpstr>Coding Gain</vt:lpstr>
      <vt:lpstr>Coding Gain</vt:lpstr>
      <vt:lpstr>Viterbi decoder hardware</vt:lpstr>
      <vt:lpstr>Inside the ACS ("secret sauce" of Viterbi)</vt:lpstr>
      <vt:lpstr>Cool Viterbi Example</vt:lpstr>
      <vt:lpstr>4 cities to choose from each day</vt:lpstr>
      <vt:lpstr>problem: lots of potential paths</vt:lpstr>
      <vt:lpstr>Missing links make it a bit easier</vt:lpstr>
      <vt:lpstr>Start w/ day 2 -- shortest paths to get there</vt:lpstr>
      <vt:lpstr>keep pruning</vt:lpstr>
      <vt:lpstr>second pruning -- total paths to 3rd column</vt:lpstr>
      <vt:lpstr>result</vt:lpstr>
      <vt:lpstr>Conclusion so far </vt:lpstr>
      <vt:lpstr>Lookback</vt:lpstr>
      <vt:lpstr>How about genetic sequencing?</vt:lpstr>
      <vt:lpstr>HMM : Viterbi algorithm -­ - example</vt:lpstr>
      <vt:lpstr>HMM : Viterbi algorithm -­</vt:lpstr>
      <vt:lpstr>Where have we seen A,T,G,C before?</vt:lpstr>
      <vt:lpstr>HMM : Viterbi algorithm -­</vt:lpstr>
      <vt:lpstr>HMM : Viterbi algorithm -</vt:lpstr>
      <vt:lpstr>HMM : Viterbi algorithm -</vt:lpstr>
      <vt:lpstr>HMM : Viterbi algorithm -</vt:lpstr>
      <vt:lpstr>HMM : Viterbi algorithm -</vt:lpstr>
      <vt:lpstr>HMM : Viterbi algorithm </vt:lpstr>
      <vt:lpstr>HMM : Viterbi algorithm </vt:lpstr>
      <vt:lpstr>HMM : Viterbi algorithm -</vt:lpstr>
      <vt:lpstr>HMM : Forward algorithm -­</vt:lpstr>
      <vt:lpstr>HMM : Forward algorithm -</vt:lpstr>
      <vt:lpstr>HMM : Forward algorithm -­</vt:lpstr>
      <vt:lpstr>HMM : Forward algorithm -­</vt:lpstr>
      <vt:lpstr>HMM : Forward algorithm -­</vt:lpstr>
      <vt:lpstr>PowerPoint Presentation</vt:lpstr>
      <vt:lpstr>HMM : Forward algorithm -</vt:lpstr>
      <vt:lpstr>Medical Disclaimer</vt:lpstr>
      <vt:lpstr>PowerPoint Presentation</vt:lpstr>
      <vt:lpstr>PowerPoint Presentation</vt:lpstr>
      <vt:lpstr>References (from Fleming)</vt:lpstr>
      <vt:lpstr>More References (from Fleming)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Encoding Viterbi Decoding</dc:title>
  <dc:creator>John Eldon</dc:creator>
  <cp:lastModifiedBy>John Eldon</cp:lastModifiedBy>
  <cp:revision>134</cp:revision>
  <dcterms:created xsi:type="dcterms:W3CDTF">2021-01-17T00:53:59Z</dcterms:created>
  <dcterms:modified xsi:type="dcterms:W3CDTF">2022-01-20T03:19:22Z</dcterms:modified>
</cp:coreProperties>
</file>