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E03E-E1C7-438C-9D65-E85AA62A022B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905-0B5C-4EB7-AF71-4D31ED62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7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E03E-E1C7-438C-9D65-E85AA62A022B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905-0B5C-4EB7-AF71-4D31ED62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E03E-E1C7-438C-9D65-E85AA62A022B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905-0B5C-4EB7-AF71-4D31ED62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3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E03E-E1C7-438C-9D65-E85AA62A022B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905-0B5C-4EB7-AF71-4D31ED62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7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E03E-E1C7-438C-9D65-E85AA62A022B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905-0B5C-4EB7-AF71-4D31ED62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E03E-E1C7-438C-9D65-E85AA62A022B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905-0B5C-4EB7-AF71-4D31ED62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E03E-E1C7-438C-9D65-E85AA62A022B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905-0B5C-4EB7-AF71-4D31ED62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4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E03E-E1C7-438C-9D65-E85AA62A022B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905-0B5C-4EB7-AF71-4D31ED62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E03E-E1C7-438C-9D65-E85AA62A022B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905-0B5C-4EB7-AF71-4D31ED62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E03E-E1C7-438C-9D65-E85AA62A022B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905-0B5C-4EB7-AF71-4D31ED62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E03E-E1C7-438C-9D65-E85AA62A022B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905-0B5C-4EB7-AF71-4D31ED62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E03E-E1C7-438C-9D65-E85AA62A022B}" type="datetimeFigureOut">
              <a:rPr lang="en-US" smtClean="0"/>
              <a:t>2023-02-13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10905-0B5C-4EB7-AF71-4D31ED62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Viterbi Explained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659" t="24447" r="3376" b="10628"/>
          <a:stretch/>
        </p:blipFill>
        <p:spPr>
          <a:xfrm>
            <a:off x="959750" y="1472339"/>
            <a:ext cx="10635279" cy="4463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743"/>
          </a:xfrm>
        </p:spPr>
        <p:txBody>
          <a:bodyPr/>
          <a:lstStyle/>
          <a:p>
            <a:r>
              <a:rPr lang="en-US" smtClean="0"/>
              <a:t>Rinse and Repeat 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Winner is starting to emerge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677" t="22247" r="3815" b="12428"/>
          <a:stretch/>
        </p:blipFill>
        <p:spPr>
          <a:xfrm>
            <a:off x="535501" y="1983783"/>
            <a:ext cx="10405725" cy="441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86182"/>
          </a:xfrm>
        </p:spPr>
        <p:txBody>
          <a:bodyPr/>
          <a:lstStyle/>
          <a:p>
            <a:r>
              <a:rPr lang="en-US" smtClean="0"/>
              <a:t>Top path wins</a:t>
            </a:r>
            <a:br>
              <a:rPr lang="en-US" smtClean="0"/>
            </a:br>
            <a:r>
              <a:rPr 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States 000 100 010 101 110 011 001 000</a:t>
            </a:r>
            <a:br>
              <a:rPr 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Orig msg   1   0   1   1   0   0   0</a:t>
            </a:r>
            <a:endParaRPr lang="en-US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765" t="22247" r="4954" b="13229"/>
          <a:stretch/>
        </p:blipFill>
        <p:spPr>
          <a:xfrm>
            <a:off x="1159391" y="2030277"/>
            <a:ext cx="10138873" cy="426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5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261"/>
          </a:xfrm>
        </p:spPr>
        <p:txBody>
          <a:bodyPr/>
          <a:lstStyle/>
          <a:p>
            <a:r>
              <a:rPr lang="en-US" smtClean="0"/>
              <a:t>Enconder/Transmitter Simulation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956" y="4804475"/>
            <a:ext cx="11670222" cy="1689315"/>
          </a:xfrm>
        </p:spPr>
        <p:txBody>
          <a:bodyPr/>
          <a:lstStyle/>
          <a:p>
            <a:r>
              <a:rPr lang="en-US" smtClean="0"/>
              <a:t>Simulation result for constraint length 7, rate 1/2 convolutional encoder with taps (octal) [1]5 and [1]7. (The [1]s denote the dependence of the output on the input, as well as the current state.)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22" t="45932" r="6935" b="13610"/>
          <a:stretch/>
        </p:blipFill>
        <p:spPr>
          <a:xfrm>
            <a:off x="187268" y="2078368"/>
            <a:ext cx="11885910" cy="22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7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631" y="365126"/>
            <a:ext cx="8817244" cy="595770"/>
          </a:xfrm>
        </p:spPr>
        <p:txBody>
          <a:bodyPr/>
          <a:lstStyle/>
          <a:p>
            <a:pPr lvl="0"/>
            <a:r>
              <a:rPr lang="en-US" altLang="en-US" b="1" i="1">
                <a:solidFill>
                  <a:srgbClr val="2B2B2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basic idea behind </a:t>
            </a:r>
            <a:r>
              <a:rPr lang="en-US" altLang="en-US" b="1" i="1" smtClean="0">
                <a:solidFill>
                  <a:srgbClr val="2B2B2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decoding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44817" y="1190549"/>
            <a:ext cx="104534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B2B2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 bits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sent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B2B2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via rate ½ =&gt; receive 6 bits, with or without errors.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mtClean="0">
                <a:solidFill>
                  <a:srgbClr val="2B2B2B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Each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B2B2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3 bit input has a unique 6 bit output. Valid patterns = 8 out of 64 possible.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>
            <a:off x="11661775" y="11780838"/>
            <a:ext cx="0" cy="1928812"/>
          </a:xfrm>
          <a:prstGeom prst="line">
            <a:avLst/>
          </a:prstGeom>
          <a:noFill/>
          <a:ln w="1831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 rot="10800000" flipV="1">
            <a:off x="800958" y="2017095"/>
            <a:ext cx="1018733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03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B2B2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Decoder needs t</a:t>
            </a:r>
            <a:r>
              <a:rPr lang="en-US" altLang="en-US" smtClean="0">
                <a:solidFill>
                  <a:srgbClr val="2B2B2B"/>
                </a:solidFill>
                <a:ea typeface="Times New Roman" panose="02020603050405020304" pitchFamily="18" charset="0"/>
              </a:rPr>
              <a:t>o determine most likely 3-bit sequence.</a:t>
            </a:r>
          </a:p>
          <a:p>
            <a:pPr marL="0" marR="0" lvl="0" indent="203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03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2B2B2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Bit Agreement = metric to among 8 possible valid code sequences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03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231" t="23756" r="6854" b="15061"/>
          <a:stretch/>
        </p:blipFill>
        <p:spPr>
          <a:xfrm>
            <a:off x="1917549" y="2985169"/>
            <a:ext cx="8229312" cy="33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4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251"/>
          </a:xfrm>
        </p:spPr>
        <p:txBody>
          <a:bodyPr/>
          <a:lstStyle/>
          <a:p>
            <a:pPr algn="ctr"/>
            <a:r>
              <a:rPr lang="en-US" smtClean="0"/>
              <a:t>Maximum Likelihood/Viterbi Decoding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1478" y="1204289"/>
            <a:ext cx="11778712" cy="475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72745" algn="l"/>
              </a:tabLst>
            </a:pPr>
            <a:r>
              <a:rPr lang="en-US" sz="24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Errors</a:t>
            </a:r>
            <a:r>
              <a:rPr lang="en-US" sz="2400" spc="-45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must be </a:t>
            </a:r>
            <a:r>
              <a:rPr lang="en-US" sz="24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infrequent</a:t>
            </a:r>
            <a:r>
              <a:rPr lang="en-US" sz="2400" spc="-1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02565" lvl="0" indent="-342900">
              <a:lnSpc>
                <a:spcPct val="105000"/>
              </a:lnSpc>
              <a:spcBef>
                <a:spcPts val="40"/>
              </a:spcBef>
              <a:spcAft>
                <a:spcPts val="0"/>
              </a:spcAft>
              <a:buFont typeface="+mj-lt"/>
              <a:buAutoNum type="arabicPeriod"/>
              <a:tabLst>
                <a:tab pos="372745" algn="l"/>
              </a:tabLst>
            </a:pPr>
            <a:r>
              <a:rPr lang="en-US" sz="24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US" sz="2400" spc="-5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errors in</a:t>
            </a:r>
            <a:r>
              <a:rPr lang="en-US" sz="2400" spc="-6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row</a:t>
            </a:r>
            <a:r>
              <a:rPr lang="en-US" sz="2400" spc="-1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must be extremely rare</a:t>
            </a:r>
            <a:r>
              <a:rPr lang="en-US" sz="24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</a:pPr>
            <a:r>
              <a:rPr lang="en-US" sz="28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4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1130" marR="238125" indent="635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-1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Viterbi</a:t>
            </a:r>
            <a:r>
              <a:rPr lang="en-US" sz="2400" spc="-3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decoder examines </a:t>
            </a:r>
            <a:r>
              <a:rPr lang="en-US" sz="2400" spc="-1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entire</a:t>
            </a:r>
            <a:r>
              <a:rPr lang="en-US" sz="2400" spc="-15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received</a:t>
            </a:r>
            <a:r>
              <a:rPr lang="en-US" sz="2400" spc="-2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sequence</a:t>
            </a:r>
            <a:r>
              <a:rPr lang="en-US" sz="2400" spc="-3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6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given</a:t>
            </a:r>
            <a:r>
              <a:rPr lang="en-US" sz="2400" spc="-2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length.</a:t>
            </a:r>
            <a:r>
              <a:rPr lang="en-US" sz="2400" spc="-1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spc="-15" smtClean="0">
              <a:solidFill>
                <a:srgbClr val="1C1C1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1130" marR="238125" indent="635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-1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Computes </a:t>
            </a:r>
            <a:r>
              <a:rPr lang="en-US" sz="24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metric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3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each path</a:t>
            </a:r>
            <a:r>
              <a:rPr lang="en-US" sz="2400" spc="-3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makes</a:t>
            </a:r>
            <a:r>
              <a:rPr lang="en-US" sz="2400" spc="-3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decision based</a:t>
            </a:r>
            <a:r>
              <a:rPr lang="en-US" sz="2400" spc="-1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400" spc="-6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this. </a:t>
            </a:r>
          </a:p>
          <a:p>
            <a:pPr marL="151130" marR="238125" indent="635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2400" spc="-2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paths</a:t>
            </a:r>
            <a:r>
              <a:rPr lang="en-US" sz="2400" spc="-1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400" spc="-7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followed until</a:t>
            </a:r>
            <a:r>
              <a:rPr lang="en-US" sz="2400" spc="-1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two paths converge on</a:t>
            </a:r>
            <a:r>
              <a:rPr lang="en-US" sz="2400" spc="-2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2400" spc="-1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node. </a:t>
            </a:r>
            <a:endParaRPr lang="en-US" sz="2400" smtClean="0">
              <a:solidFill>
                <a:srgbClr val="1C1C1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1130" marR="238125" indent="635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Keep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path with</a:t>
            </a:r>
            <a:r>
              <a:rPr lang="en-US" sz="2400" spc="-1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6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higher </a:t>
            </a:r>
            <a:r>
              <a:rPr lang="en-US" sz="24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metric</a:t>
            </a:r>
            <a:endParaRPr lang="en-US" sz="24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0"/>
              </a:spcBef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154940" marR="106045" indent="-127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1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400" spc="-6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spc="-2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bit</a:t>
            </a:r>
            <a:r>
              <a:rPr lang="en-US" sz="2400" spc="-4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sequence, total </a:t>
            </a:r>
            <a:r>
              <a:rPr lang="en-US" sz="24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number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4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possible</a:t>
            </a:r>
            <a:r>
              <a:rPr lang="en-US" sz="2400" spc="-3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received sequences </a:t>
            </a:r>
            <a:r>
              <a:rPr lang="en-US" sz="24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400" spc="-9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1C1C1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2N, of which</a:t>
            </a:r>
            <a:r>
              <a:rPr lang="en-US" sz="2400" spc="-65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en-US" sz="2400" spc="-1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1C1C1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2kL</a:t>
            </a:r>
            <a:r>
              <a:rPr lang="en-US" sz="2000" spc="-55" smtClean="0">
                <a:solidFill>
                  <a:srgbClr val="1C1C1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are valid.</a:t>
            </a:r>
            <a:r>
              <a:rPr lang="en-US" sz="2400" spc="-7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spc="-70" smtClean="0">
              <a:solidFill>
                <a:srgbClr val="1C1C1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4940" marR="106045" indent="-127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65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Viterbi</a:t>
            </a:r>
            <a:r>
              <a:rPr lang="en-US" sz="2400" spc="-6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2400" spc="-6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limits</a:t>
            </a:r>
            <a:r>
              <a:rPr lang="en-US" sz="2400" spc="-65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6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en-US" sz="2400" spc="-5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65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baseline="300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kL</a:t>
            </a:r>
            <a:r>
              <a:rPr lang="en-US" sz="240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surviving paths instead of</a:t>
            </a:r>
            <a:r>
              <a:rPr lang="en-US" sz="2400" spc="-1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checking all paths.</a:t>
            </a:r>
            <a:endParaRPr lang="en-US" sz="24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00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Hamming Metrics: Metric=2 --&gt; match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11080"/>
              </p:ext>
            </p:extLst>
          </p:nvPr>
        </p:nvGraphicFramePr>
        <p:xfrm>
          <a:off x="883403" y="1975024"/>
          <a:ext cx="10470395" cy="340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079">
                  <a:extLst>
                    <a:ext uri="{9D8B030D-6E8A-4147-A177-3AD203B41FA5}">
                      <a16:colId xmlns:a16="http://schemas.microsoft.com/office/drawing/2014/main" val="1594563428"/>
                    </a:ext>
                  </a:extLst>
                </a:gridCol>
                <a:gridCol w="2094079">
                  <a:extLst>
                    <a:ext uri="{9D8B030D-6E8A-4147-A177-3AD203B41FA5}">
                      <a16:colId xmlns:a16="http://schemas.microsoft.com/office/drawing/2014/main" val="1349070922"/>
                    </a:ext>
                  </a:extLst>
                </a:gridCol>
                <a:gridCol w="2094079">
                  <a:extLst>
                    <a:ext uri="{9D8B030D-6E8A-4147-A177-3AD203B41FA5}">
                      <a16:colId xmlns:a16="http://schemas.microsoft.com/office/drawing/2014/main" val="2420394071"/>
                    </a:ext>
                  </a:extLst>
                </a:gridCol>
                <a:gridCol w="2094079">
                  <a:extLst>
                    <a:ext uri="{9D8B030D-6E8A-4147-A177-3AD203B41FA5}">
                      <a16:colId xmlns:a16="http://schemas.microsoft.com/office/drawing/2014/main" val="3252521781"/>
                    </a:ext>
                  </a:extLst>
                </a:gridCol>
                <a:gridCol w="2094079">
                  <a:extLst>
                    <a:ext uri="{9D8B030D-6E8A-4147-A177-3AD203B41FA5}">
                      <a16:colId xmlns:a16="http://schemas.microsoft.com/office/drawing/2014/main" val="1296978861"/>
                    </a:ext>
                  </a:extLst>
                </a:gridCol>
              </a:tblGrid>
              <a:tr h="819725">
                <a:tc>
                  <a:txBody>
                    <a:bodyPr/>
                    <a:lstStyle/>
                    <a:p>
                      <a:r>
                        <a:rPr lang="en-US" sz="2800" smtClean="0"/>
                        <a:t>Bits Received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Valid Codeword 1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Valid Codeword</a:t>
                      </a:r>
                      <a:r>
                        <a:rPr lang="en-US" sz="2800" baseline="0" smtClean="0"/>
                        <a:t> 2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Metric</a:t>
                      </a:r>
                      <a:r>
                        <a:rPr lang="en-US" sz="2800" baseline="0" smtClean="0"/>
                        <a:t> 1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Metric 2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58293"/>
                  </a:ext>
                </a:extLst>
              </a:tr>
              <a:tr h="819725">
                <a:tc>
                  <a:txBody>
                    <a:bodyPr/>
                    <a:lstStyle/>
                    <a:p>
                      <a:r>
                        <a:rPr lang="en-US" sz="2800" smtClean="0"/>
                        <a:t>00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00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11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32750"/>
                  </a:ext>
                </a:extLst>
              </a:tr>
              <a:tr h="819725">
                <a:tc>
                  <a:txBody>
                    <a:bodyPr/>
                    <a:lstStyle/>
                    <a:p>
                      <a:r>
                        <a:rPr lang="en-US" sz="2800" smtClean="0"/>
                        <a:t>01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10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01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15336"/>
                  </a:ext>
                </a:extLst>
              </a:tr>
              <a:tr h="819725">
                <a:tc>
                  <a:txBody>
                    <a:bodyPr/>
                    <a:lstStyle/>
                    <a:p>
                      <a:r>
                        <a:rPr lang="en-US" sz="2800" smtClean="0"/>
                        <a:t>10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00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11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9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57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746"/>
          </a:xfrm>
        </p:spPr>
        <p:txBody>
          <a:bodyPr>
            <a:normAutofit/>
          </a:bodyPr>
          <a:lstStyle/>
          <a:p>
            <a:r>
              <a:rPr lang="en-US" sz="4000" smtClean="0"/>
              <a:t>Step 1   Notation: dotted = 1 incoming from left</a:t>
            </a:r>
            <a:endParaRPr lang="en-US" sz="40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14" t="24262" r="4840" b="10820"/>
          <a:stretch/>
        </p:blipFill>
        <p:spPr>
          <a:xfrm>
            <a:off x="1335365" y="1999281"/>
            <a:ext cx="9528947" cy="42000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1824" y="1239864"/>
            <a:ext cx="565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Metric = 1 for both branches (compare 01 t0 00 and to 11)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739"/>
          </a:xfrm>
        </p:spPr>
        <p:txBody>
          <a:bodyPr/>
          <a:lstStyle/>
          <a:p>
            <a:r>
              <a:rPr lang="en-US" smtClean="0"/>
              <a:t>Step 2: middle paths have 1 mismatch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449" t="22532" r="3814" b="10558"/>
          <a:stretch/>
        </p:blipFill>
        <p:spPr>
          <a:xfrm>
            <a:off x="1371599" y="1890791"/>
            <a:ext cx="9730031" cy="44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739"/>
          </a:xfrm>
        </p:spPr>
        <p:txBody>
          <a:bodyPr/>
          <a:lstStyle/>
          <a:p>
            <a:r>
              <a:rPr lang="en-US" smtClean="0"/>
              <a:t>Last chance step w/o pruning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449" t="22913" r="4954" b="11698"/>
          <a:stretch/>
        </p:blipFill>
        <p:spPr>
          <a:xfrm>
            <a:off x="1297529" y="1782304"/>
            <a:ext cx="10032455" cy="454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2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/>
          <a:lstStyle/>
          <a:p>
            <a:r>
              <a:rPr lang="en-US" smtClean="0"/>
              <a:t>At each node, keep the winner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220" t="22532" r="2674" b="12458"/>
          <a:stretch/>
        </p:blipFill>
        <p:spPr>
          <a:xfrm>
            <a:off x="1202994" y="1906296"/>
            <a:ext cx="10064275" cy="44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5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Cleaned up a bit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220" t="23049" r="3359" b="10424"/>
          <a:stretch/>
        </p:blipFill>
        <p:spPr>
          <a:xfrm>
            <a:off x="842513" y="1983782"/>
            <a:ext cx="10034312" cy="42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5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220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Office Theme</vt:lpstr>
      <vt:lpstr>Viterbi Explained</vt:lpstr>
      <vt:lpstr>The basic idea behind decoding</vt:lpstr>
      <vt:lpstr>Maximum Likelihood/Viterbi Decoding</vt:lpstr>
      <vt:lpstr>Hamming Metrics: Metric=2 --&gt; match</vt:lpstr>
      <vt:lpstr>Step 1   Notation: dotted = 1 incoming from left</vt:lpstr>
      <vt:lpstr>Step 2: middle paths have 1 mismatch</vt:lpstr>
      <vt:lpstr>Last chance step w/o pruning</vt:lpstr>
      <vt:lpstr>At each node, keep the winner</vt:lpstr>
      <vt:lpstr>Cleaned up a bit</vt:lpstr>
      <vt:lpstr>Rinse and Repeat ...</vt:lpstr>
      <vt:lpstr>Winner is starting to emerge</vt:lpstr>
      <vt:lpstr>Top path wins States 000 100 010 101 110 011 001 000 Orig msg   1   0   1   1   0   0   0</vt:lpstr>
      <vt:lpstr>Enconder/Transmitter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Viterbi Explained</dc:title>
  <dc:creator>John Eldon</dc:creator>
  <cp:lastModifiedBy>John Eldon</cp:lastModifiedBy>
  <cp:revision>17</cp:revision>
  <dcterms:created xsi:type="dcterms:W3CDTF">2023-02-11T19:32:29Z</dcterms:created>
  <dcterms:modified xsi:type="dcterms:W3CDTF">2023-02-14T18:34:12Z</dcterms:modified>
</cp:coreProperties>
</file>