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 id="2147483674" r:id="rId2"/>
  </p:sldMasterIdLst>
  <p:notesMasterIdLst>
    <p:notesMasterId r:id="rId116"/>
  </p:notesMasterIdLst>
  <p:sldIdLst>
    <p:sldId id="256" r:id="rId3"/>
    <p:sldId id="391" r:id="rId4"/>
    <p:sldId id="392" r:id="rId5"/>
    <p:sldId id="393" r:id="rId6"/>
    <p:sldId id="394" r:id="rId7"/>
    <p:sldId id="261" r:id="rId8"/>
    <p:sldId id="341" r:id="rId9"/>
    <p:sldId id="395" r:id="rId10"/>
    <p:sldId id="264" r:id="rId11"/>
    <p:sldId id="265" r:id="rId12"/>
    <p:sldId id="266" r:id="rId13"/>
    <p:sldId id="267" r:id="rId14"/>
    <p:sldId id="396" r:id="rId15"/>
    <p:sldId id="397" r:id="rId16"/>
    <p:sldId id="270" r:id="rId17"/>
    <p:sldId id="271" r:id="rId18"/>
    <p:sldId id="376" r:id="rId19"/>
    <p:sldId id="276" r:id="rId20"/>
    <p:sldId id="277" r:id="rId21"/>
    <p:sldId id="278" r:id="rId22"/>
    <p:sldId id="279" r:id="rId23"/>
    <p:sldId id="343" r:id="rId24"/>
    <p:sldId id="281" r:id="rId25"/>
    <p:sldId id="378" r:id="rId26"/>
    <p:sldId id="379" r:id="rId27"/>
    <p:sldId id="380" r:id="rId28"/>
    <p:sldId id="283" r:id="rId29"/>
    <p:sldId id="284" r:id="rId30"/>
    <p:sldId id="285" r:id="rId31"/>
    <p:sldId id="286" r:id="rId32"/>
    <p:sldId id="272" r:id="rId33"/>
    <p:sldId id="287" r:id="rId34"/>
    <p:sldId id="344" r:id="rId35"/>
    <p:sldId id="381" r:id="rId36"/>
    <p:sldId id="345" r:id="rId37"/>
    <p:sldId id="289" r:id="rId38"/>
    <p:sldId id="346" r:id="rId39"/>
    <p:sldId id="348" r:id="rId40"/>
    <p:sldId id="349" r:id="rId41"/>
    <p:sldId id="350" r:id="rId42"/>
    <p:sldId id="288" r:id="rId43"/>
    <p:sldId id="347" r:id="rId44"/>
    <p:sldId id="299" r:id="rId45"/>
    <p:sldId id="300" r:id="rId46"/>
    <p:sldId id="301" r:id="rId47"/>
    <p:sldId id="382" r:id="rId48"/>
    <p:sldId id="351" r:id="rId49"/>
    <p:sldId id="291" r:id="rId50"/>
    <p:sldId id="292" r:id="rId51"/>
    <p:sldId id="334" r:id="rId52"/>
    <p:sldId id="294" r:id="rId53"/>
    <p:sldId id="297" r:id="rId54"/>
    <p:sldId id="398" r:id="rId55"/>
    <p:sldId id="352" r:id="rId56"/>
    <p:sldId id="296" r:id="rId57"/>
    <p:sldId id="383" r:id="rId58"/>
    <p:sldId id="354" r:id="rId59"/>
    <p:sldId id="359" r:id="rId60"/>
    <p:sldId id="355" r:id="rId61"/>
    <p:sldId id="356" r:id="rId62"/>
    <p:sldId id="384" r:id="rId63"/>
    <p:sldId id="385" r:id="rId64"/>
    <p:sldId id="357" r:id="rId65"/>
    <p:sldId id="358" r:id="rId66"/>
    <p:sldId id="321" r:id="rId67"/>
    <p:sldId id="366" r:id="rId68"/>
    <p:sldId id="367" r:id="rId69"/>
    <p:sldId id="368" r:id="rId70"/>
    <p:sldId id="369" r:id="rId71"/>
    <p:sldId id="387" r:id="rId72"/>
    <p:sldId id="388" r:id="rId73"/>
    <p:sldId id="360" r:id="rId74"/>
    <p:sldId id="303" r:id="rId75"/>
    <p:sldId id="304" r:id="rId76"/>
    <p:sldId id="306" r:id="rId77"/>
    <p:sldId id="307" r:id="rId78"/>
    <p:sldId id="308" r:id="rId79"/>
    <p:sldId id="361" r:id="rId80"/>
    <p:sldId id="370" r:id="rId81"/>
    <p:sldId id="372" r:id="rId82"/>
    <p:sldId id="373" r:id="rId83"/>
    <p:sldId id="389" r:id="rId84"/>
    <p:sldId id="374" r:id="rId85"/>
    <p:sldId id="375" r:id="rId86"/>
    <p:sldId id="390" r:id="rId87"/>
    <p:sldId id="399" r:id="rId88"/>
    <p:sldId id="400" r:id="rId89"/>
    <p:sldId id="401" r:id="rId90"/>
    <p:sldId id="402" r:id="rId91"/>
    <p:sldId id="403" r:id="rId92"/>
    <p:sldId id="405"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19" r:id="rId106"/>
    <p:sldId id="420" r:id="rId107"/>
    <p:sldId id="421" r:id="rId108"/>
    <p:sldId id="422" r:id="rId109"/>
    <p:sldId id="424" r:id="rId110"/>
    <p:sldId id="425" r:id="rId111"/>
    <p:sldId id="426" r:id="rId112"/>
    <p:sldId id="427" r:id="rId113"/>
    <p:sldId id="428" r:id="rId114"/>
    <p:sldId id="429" r:id="rId115"/>
  </p:sldIdLst>
  <p:sldSz cx="12192000" cy="6858000"/>
  <p:notesSz cx="7315200" cy="9601200"/>
  <p:embeddedFontLst>
    <p:embeddedFont>
      <p:font typeface="Calibri" panose="020F0502020204030204" pitchFamily="34" charset="0"/>
      <p:regular r:id="rId117"/>
      <p:bold r:id="rId118"/>
      <p:italic r:id="rId119"/>
      <p:boldItalic r:id="rId120"/>
    </p:embeddedFont>
    <p:embeddedFont>
      <p:font typeface="Cambria Math" panose="02040503050406030204" pitchFamily="18" charset="0"/>
      <p:regular r:id="rId121"/>
    </p:embeddedFont>
    <p:embeddedFont>
      <p:font typeface="Roboto" panose="02000000000000000000" pitchFamily="2" charset="0"/>
      <p:regular r:id="rId122"/>
      <p:bold r:id="rId123"/>
      <p:italic r:id="rId124"/>
      <p:boldItalic r:id="rId125"/>
    </p:embeddedFont>
    <p:embeddedFont>
      <p:font typeface="Source Sans Pro" panose="020B0503030403020204" pitchFamily="34" charset="0"/>
      <p:regular r:id="rId126"/>
      <p:bold r:id="rId127"/>
      <p:italic r:id="rId128"/>
      <p:boldItalic r:id="rId1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utam Rao" initials="" lastIdx="5" clrIdx="0"/>
  <p:cmAuthor id="1" name="Kevin Carney" initials="" lastIdx="3" clrIdx="1"/>
  <p:cmAuthor id="2" name="Nick Simmons"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E2374D-F395-4E0C-8C3E-B106E58A10C0}">
  <a:tblStyle styleId="{66E2374D-F395-4E0C-8C3E-B106E58A10C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8" autoAdjust="0"/>
    <p:restoredTop sz="79102" autoAdjust="0"/>
  </p:normalViewPr>
  <p:slideViewPr>
    <p:cSldViewPr snapToGrid="0">
      <p:cViewPr varScale="1">
        <p:scale>
          <a:sx n="77" d="100"/>
          <a:sy n="77" d="100"/>
        </p:scale>
        <p:origin x="16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1.fntdata"/><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font" Target="fonts/font7.fntdata"/><Relationship Id="rId128" Type="http://schemas.openxmlformats.org/officeDocument/2006/relationships/font" Target="fonts/font12.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font" Target="fonts/font2.fntdata"/><Relationship Id="rId134"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8.fntdata"/><Relationship Id="rId129" Type="http://schemas.openxmlformats.org/officeDocument/2006/relationships/font" Target="fonts/font13.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font" Target="fonts/font3.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commentAuthors" Target="commentAuthor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4.fntdata"/><Relationship Id="rId125"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5.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8" cy="481013"/>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143375" y="0"/>
            <a:ext cx="3170238" cy="481013"/>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777875" y="1200150"/>
            <a:ext cx="5759449"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621212"/>
            <a:ext cx="5851525" cy="3779836"/>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20188"/>
            <a:ext cx="3170238" cy="481011"/>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56174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a:t>This is joint work by Michael Kremer (Harvard), Gautam  Rao (Harvard) and Frank Schilbach (MIT) in the forthcoming Handbook of Behavioral Economics. We thank Xinyue Lin and </a:t>
            </a:r>
            <a:r>
              <a:rPr lang="en-US" dirty="0" err="1"/>
              <a:t>Fanele</a:t>
            </a:r>
            <a:r>
              <a:rPr lang="en-US" dirty="0"/>
              <a:t> </a:t>
            </a:r>
            <a:r>
              <a:rPr lang="en-US" dirty="0" err="1"/>
              <a:t>Mashwama</a:t>
            </a:r>
            <a:r>
              <a:rPr lang="en-US" dirty="0"/>
              <a:t> for excellent Research Assistance. </a:t>
            </a:r>
          </a:p>
        </p:txBody>
      </p:sp>
      <p:sp>
        <p:nvSpPr>
          <p:cNvPr id="144" name="Shape 144"/>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915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sz="950">
                <a:solidFill>
                  <a:srgbClr val="222222"/>
                </a:solidFill>
                <a:highlight>
                  <a:srgbClr val="FFFFFF"/>
                </a:highlight>
                <a:latin typeface="Arial"/>
                <a:ea typeface="Arial"/>
                <a:cs typeface="Arial"/>
                <a:sym typeface="Arial"/>
              </a:rPr>
              <a:t>Note: </a:t>
            </a:r>
          </a:p>
          <a:p>
            <a:pPr lvl="0">
              <a:spcBef>
                <a:spcPts val="0"/>
              </a:spcBef>
              <a:buNone/>
            </a:pPr>
            <a:r>
              <a:rPr lang="en-US" sz="950">
                <a:solidFill>
                  <a:srgbClr val="222222"/>
                </a:solidFill>
                <a:highlight>
                  <a:srgbClr val="FFFFFF"/>
                </a:highlight>
                <a:latin typeface="Arial"/>
                <a:ea typeface="Arial"/>
                <a:cs typeface="Arial"/>
                <a:sym typeface="Arial"/>
              </a:rPr>
              <a:t>-this allows for arbitrary correlation between the </a:t>
            </a:r>
            <a:r>
              <a:rPr lang="en-US" i="1">
                <a:solidFill>
                  <a:srgbClr val="222222"/>
                </a:solidFill>
                <a:highlight>
                  <a:srgbClr val="FFFFFF"/>
                </a:highlight>
                <a:latin typeface="Roboto"/>
                <a:ea typeface="Roboto"/>
                <a:cs typeface="Roboto"/>
                <a:sym typeface="Roboto"/>
              </a:rPr>
              <a:t>μ </a:t>
            </a:r>
            <a:r>
              <a:rPr lang="en-US" sz="950">
                <a:solidFill>
                  <a:srgbClr val="222222"/>
                </a:solidFill>
                <a:highlight>
                  <a:srgbClr val="FFFFFF"/>
                </a:highlight>
                <a:latin typeface="Arial"/>
                <a:ea typeface="Arial"/>
                <a:cs typeface="Arial"/>
                <a:sym typeface="Arial"/>
              </a:rPr>
              <a:t>s</a:t>
            </a:r>
            <a:r>
              <a:rPr lang="en-US" sz="950">
                <a:solidFill>
                  <a:srgbClr val="222222"/>
                </a:solidFill>
                <a:highlight>
                  <a:srgbClr val="FFFFFF"/>
                </a:highlight>
                <a:latin typeface="Roboto"/>
                <a:ea typeface="Roboto"/>
                <a:cs typeface="Roboto"/>
                <a:sym typeface="Roboto"/>
              </a:rPr>
              <a:t> </a:t>
            </a:r>
            <a:r>
              <a:rPr lang="en-US" sz="950">
                <a:solidFill>
                  <a:srgbClr val="222222"/>
                </a:solidFill>
                <a:highlight>
                  <a:srgbClr val="FFFFFF"/>
                </a:highlight>
                <a:latin typeface="Arial"/>
                <a:ea typeface="Arial"/>
                <a:cs typeface="Arial"/>
                <a:sym typeface="Arial"/>
              </a:rPr>
              <a:t>and the</a:t>
            </a:r>
            <a:r>
              <a:rPr lang="en-US" i="1">
                <a:solidFill>
                  <a:srgbClr val="222222"/>
                </a:solidFill>
                <a:highlight>
                  <a:srgbClr val="FFFFFF"/>
                </a:highlight>
                <a:latin typeface="Roboto"/>
                <a:ea typeface="Roboto"/>
                <a:cs typeface="Roboto"/>
                <a:sym typeface="Roboto"/>
              </a:rPr>
              <a:t> </a:t>
            </a:r>
            <a:r>
              <a:rPr lang="en-US">
                <a:solidFill>
                  <a:srgbClr val="222222"/>
                </a:solidFill>
                <a:highlight>
                  <a:srgbClr val="FFFFFF"/>
                </a:highlight>
                <a:latin typeface="Roboto"/>
                <a:ea typeface="Roboto"/>
                <a:cs typeface="Roboto"/>
                <a:sym typeface="Roboto"/>
              </a:rPr>
              <a:t>ε </a:t>
            </a:r>
            <a:r>
              <a:rPr lang="en-US" sz="950">
                <a:solidFill>
                  <a:srgbClr val="222222"/>
                </a:solidFill>
                <a:highlight>
                  <a:srgbClr val="FFFFFF"/>
                </a:highlight>
                <a:latin typeface="Roboto"/>
                <a:ea typeface="Roboto"/>
                <a:cs typeface="Roboto"/>
                <a:sym typeface="Roboto"/>
              </a:rPr>
              <a:t>s </a:t>
            </a:r>
          </a:p>
          <a:p>
            <a:pPr lvl="0">
              <a:spcBef>
                <a:spcPts val="0"/>
              </a:spcBef>
              <a:buNone/>
            </a:pPr>
            <a:r>
              <a:rPr lang="en-US" sz="950">
                <a:solidFill>
                  <a:srgbClr val="222222"/>
                </a:solidFill>
                <a:highlight>
                  <a:srgbClr val="FFFFFF"/>
                </a:highlight>
                <a:latin typeface="Roboto"/>
                <a:ea typeface="Roboto"/>
                <a:cs typeface="Roboto"/>
                <a:sym typeface="Roboto"/>
              </a:rPr>
              <a:t>-</a:t>
            </a:r>
            <a:r>
              <a:rPr lang="en-US" sz="950" i="1">
                <a:solidFill>
                  <a:srgbClr val="222222"/>
                </a:solidFill>
                <a:highlight>
                  <a:srgbClr val="FFFFFF"/>
                </a:highlight>
                <a:latin typeface="Roboto"/>
                <a:ea typeface="Roboto"/>
                <a:cs typeface="Roboto"/>
                <a:sym typeface="Roboto"/>
              </a:rPr>
              <a:t>F</a:t>
            </a:r>
            <a:r>
              <a:rPr lang="en-US" sz="950">
                <a:solidFill>
                  <a:srgbClr val="222222"/>
                </a:solidFill>
                <a:highlight>
                  <a:srgbClr val="FFFFFF"/>
                </a:highlight>
                <a:latin typeface="Roboto"/>
                <a:ea typeface="Roboto"/>
                <a:cs typeface="Roboto"/>
                <a:sym typeface="Roboto"/>
              </a:rPr>
              <a:t> function gives the value of the output in the next period including any remaining value of the capital.</a:t>
            </a:r>
          </a:p>
        </p:txBody>
      </p:sp>
      <p:sp>
        <p:nvSpPr>
          <p:cNvPr id="220" name="Shape 220"/>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41683940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00120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79754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622796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48939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28138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357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a:p>
        </p:txBody>
      </p:sp>
      <p:sp>
        <p:nvSpPr>
          <p:cNvPr id="229" name="Shape 229"/>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220350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marL="0" lvl="0" indent="-69850" rtl="0">
              <a:lnSpc>
                <a:spcPct val="90000"/>
              </a:lnSpc>
              <a:spcBef>
                <a:spcPts val="1200"/>
              </a:spcBef>
              <a:spcAft>
                <a:spcPts val="200"/>
              </a:spcAft>
              <a:buClr>
                <a:schemeClr val="dk1"/>
              </a:buClr>
              <a:buSzPct val="61111"/>
              <a:buFont typeface="Arial"/>
              <a:buNone/>
            </a:pPr>
            <a:r>
              <a:rPr lang="en-US" sz="1800" dirty="0">
                <a:solidFill>
                  <a:srgbClr val="3F3F3F"/>
                </a:solidFill>
              </a:rPr>
              <a:t>This is consistent with large experimental literature, literature on developed economics</a:t>
            </a:r>
          </a:p>
          <a:p>
            <a:pPr marL="0" lvl="0" indent="-69850" rtl="0">
              <a:lnSpc>
                <a:spcPct val="90000"/>
              </a:lnSpc>
              <a:spcBef>
                <a:spcPts val="1200"/>
              </a:spcBef>
              <a:spcAft>
                <a:spcPts val="200"/>
              </a:spcAft>
              <a:buClr>
                <a:schemeClr val="dk1"/>
              </a:buClr>
              <a:buSzPct val="61111"/>
              <a:buFont typeface="Arial"/>
              <a:buNone/>
            </a:pPr>
            <a:r>
              <a:rPr lang="en-US" sz="1800" dirty="0">
                <a:solidFill>
                  <a:srgbClr val="3F3F3F"/>
                </a:solidFill>
              </a:rPr>
              <a:t>With reasonably calibrated parameters, present biased person will often care </a:t>
            </a:r>
            <a:r>
              <a:rPr lang="en-US" sz="1800" i="1" dirty="0">
                <a:solidFill>
                  <a:srgbClr val="3F3F3F"/>
                </a:solidFill>
              </a:rPr>
              <a:t>more</a:t>
            </a:r>
            <a:r>
              <a:rPr lang="en-US" sz="1800" dirty="0">
                <a:solidFill>
                  <a:srgbClr val="3F3F3F"/>
                </a:solidFill>
              </a:rPr>
              <a:t> about the distant future than exponential discounter</a:t>
            </a:r>
          </a:p>
          <a:p>
            <a:pPr marL="0" lvl="0" indent="-69850" rtl="0">
              <a:lnSpc>
                <a:spcPct val="90000"/>
              </a:lnSpc>
              <a:spcBef>
                <a:spcPts val="1200"/>
              </a:spcBef>
              <a:spcAft>
                <a:spcPts val="200"/>
              </a:spcAft>
              <a:buClr>
                <a:schemeClr val="dk1"/>
              </a:buClr>
              <a:buSzPct val="61111"/>
              <a:buFont typeface="Arial"/>
              <a:buNone/>
            </a:pPr>
            <a:r>
              <a:rPr lang="en-US" sz="1800" dirty="0">
                <a:solidFill>
                  <a:srgbClr val="3F3F3F"/>
                </a:solidFill>
              </a:rPr>
              <a:t>Note that there is limited evidence in behavioral economics on whether hyperbolic or quasi-hyperbolic discounting is the more accurate model. But lots of evidence against constant discounting from the lab and from field data.</a:t>
            </a:r>
          </a:p>
          <a:p>
            <a:pPr lvl="0">
              <a:spcBef>
                <a:spcPts val="0"/>
              </a:spcBef>
              <a:buNone/>
            </a:pPr>
            <a:endParaRPr dirty="0"/>
          </a:p>
        </p:txBody>
      </p:sp>
      <p:sp>
        <p:nvSpPr>
          <p:cNvPr id="253" name="Shape 253"/>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208320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lang="en-US" dirty="0"/>
          </a:p>
        </p:txBody>
      </p:sp>
      <p:sp>
        <p:nvSpPr>
          <p:cNvPr id="262" name="Shape 26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spTree>
    <p:extLst>
      <p:ext uri="{BB962C8B-B14F-4D97-AF65-F5344CB8AC3E}">
        <p14:creationId xmlns:p14="http://schemas.microsoft.com/office/powerpoint/2010/main" val="28723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r>
              <a:rPr lang="en-US" sz="1200" b="0" i="0" u="none" strike="noStrike" kern="1200" cap="none" dirty="0">
                <a:solidFill>
                  <a:schemeClr val="dk1"/>
                </a:solidFill>
                <a:effectLst/>
                <a:latin typeface="Calibri"/>
                <a:ea typeface="Calibri"/>
                <a:cs typeface="Calibri"/>
                <a:sym typeface="Calibri"/>
              </a:rPr>
              <a:t>Cohen, J.D., Ericson, K.M., Laibson, D. and White, J.M., 2016. </a:t>
            </a:r>
            <a:r>
              <a:rPr lang="en-US" sz="1200" b="0" i="1" u="none" strike="noStrike" kern="1200" cap="none" dirty="0">
                <a:solidFill>
                  <a:schemeClr val="dk1"/>
                </a:solidFill>
                <a:effectLst/>
                <a:latin typeface="Calibri"/>
                <a:ea typeface="Calibri"/>
                <a:cs typeface="Calibri"/>
                <a:sym typeface="Calibri"/>
              </a:rPr>
              <a:t>Measuring time preferences</a:t>
            </a:r>
            <a:r>
              <a:rPr lang="en-US" sz="1200" b="0" i="0" u="none" strike="noStrike" kern="1200" cap="none" dirty="0">
                <a:solidFill>
                  <a:schemeClr val="dk1"/>
                </a:solidFill>
                <a:effectLst/>
                <a:latin typeface="Calibri"/>
                <a:ea typeface="Calibri"/>
                <a:cs typeface="Calibri"/>
                <a:sym typeface="Calibri"/>
              </a:rPr>
              <a:t> (No. w22455). National Bureau of Economic Research.</a:t>
            </a:r>
          </a:p>
          <a:p>
            <a:endParaRPr lang="en-GB" sz="1200" b="0" i="0" u="none" strike="noStrike" kern="1200" cap="none" baseline="0" dirty="0">
              <a:solidFill>
                <a:schemeClr val="dk1"/>
              </a:solidFill>
              <a:latin typeface="Calibri"/>
              <a:ea typeface="Calibri"/>
              <a:cs typeface="Calibri"/>
              <a:sym typeface="Calibri"/>
            </a:endParaRPr>
          </a:p>
          <a:p>
            <a:r>
              <a:rPr lang="en-GB" sz="1200" b="0" i="0" u="none" strike="noStrike" kern="1200" cap="none" baseline="0" dirty="0">
                <a:solidFill>
                  <a:schemeClr val="dk1"/>
                </a:solidFill>
                <a:latin typeface="Calibri"/>
                <a:ea typeface="Calibri"/>
                <a:cs typeface="Calibri"/>
                <a:sym typeface="Calibri"/>
              </a:rPr>
              <a:t>If measuring time preferences is central to the research, implementing a real-effort task as in</a:t>
            </a:r>
          </a:p>
          <a:p>
            <a:r>
              <a:rPr lang="en-GB" sz="1200" b="0" i="0" u="none" strike="noStrike" kern="1200" cap="none" baseline="0" dirty="0" err="1">
                <a:solidFill>
                  <a:schemeClr val="dk1"/>
                </a:solidFill>
                <a:latin typeface="Calibri"/>
                <a:ea typeface="Calibri"/>
                <a:cs typeface="Calibri"/>
                <a:sym typeface="Calibri"/>
              </a:rPr>
              <a:t>Augenblick</a:t>
            </a:r>
            <a:r>
              <a:rPr lang="en-GB" sz="1200" b="0" i="0" u="none" strike="noStrike" kern="1200" cap="none" baseline="0" dirty="0">
                <a:solidFill>
                  <a:schemeClr val="dk1"/>
                </a:solidFill>
                <a:latin typeface="Calibri"/>
                <a:ea typeface="Calibri"/>
                <a:cs typeface="Calibri"/>
                <a:sym typeface="Calibri"/>
              </a:rPr>
              <a:t> et al. (2015) or </a:t>
            </a:r>
            <a:r>
              <a:rPr lang="en-GB" sz="1200" b="0" i="0" u="none" strike="noStrike" kern="1200" cap="none" baseline="0" dirty="0" err="1">
                <a:solidFill>
                  <a:schemeClr val="dk1"/>
                </a:solidFill>
                <a:latin typeface="Calibri"/>
                <a:ea typeface="Calibri"/>
                <a:cs typeface="Calibri"/>
                <a:sym typeface="Calibri"/>
              </a:rPr>
              <a:t>Augenblick</a:t>
            </a:r>
            <a:r>
              <a:rPr lang="en-GB" sz="1200" b="0" i="0" u="none" strike="noStrike" kern="1200" cap="none" baseline="0" dirty="0">
                <a:solidFill>
                  <a:schemeClr val="dk1"/>
                </a:solidFill>
                <a:latin typeface="Calibri"/>
                <a:ea typeface="Calibri"/>
                <a:cs typeface="Calibri"/>
                <a:sym typeface="Calibri"/>
              </a:rPr>
              <a:t> (2018) may be the best option. If not, utilizing a money earlier-</a:t>
            </a:r>
          </a:p>
          <a:p>
            <a:r>
              <a:rPr lang="en-GB" sz="1200" b="0" i="0" u="none" strike="noStrike" kern="1200" cap="none" baseline="0" dirty="0">
                <a:solidFill>
                  <a:schemeClr val="dk1"/>
                </a:solidFill>
                <a:latin typeface="Calibri"/>
                <a:ea typeface="Calibri"/>
                <a:cs typeface="Calibri"/>
                <a:sym typeface="Calibri"/>
              </a:rPr>
              <a:t>or-later task may still provide some signal of patience over monetary payments, even if it</a:t>
            </a:r>
          </a:p>
          <a:p>
            <a:r>
              <a:rPr lang="en-GB" sz="1200" b="0" i="0" u="none" strike="noStrike" kern="1200" cap="none" baseline="0" dirty="0">
                <a:solidFill>
                  <a:schemeClr val="dk1"/>
                </a:solidFill>
                <a:latin typeface="Calibri"/>
                <a:ea typeface="Calibri"/>
                <a:cs typeface="Calibri"/>
                <a:sym typeface="Calibri"/>
              </a:rPr>
              <a:t>does not cleanly isolate time preferences.</a:t>
            </a:r>
            <a:endParaRPr dirty="0"/>
          </a:p>
        </p:txBody>
      </p:sp>
      <p:sp>
        <p:nvSpPr>
          <p:cNvPr id="270" name="Shape 270"/>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17</a:t>
            </a:fld>
            <a:endParaRPr lang="en-US"/>
          </a:p>
        </p:txBody>
      </p:sp>
    </p:spTree>
    <p:extLst>
      <p:ext uri="{BB962C8B-B14F-4D97-AF65-F5344CB8AC3E}">
        <p14:creationId xmlns:p14="http://schemas.microsoft.com/office/powerpoint/2010/main" val="369697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a:p>
        </p:txBody>
      </p:sp>
      <p:sp>
        <p:nvSpPr>
          <p:cNvPr id="302" name="Shape 30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123402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lnSpc>
                <a:spcPct val="70000"/>
              </a:lnSpc>
              <a:spcBef>
                <a:spcPts val="1400"/>
              </a:spcBef>
              <a:buNone/>
            </a:pPr>
            <a:endParaRPr dirty="0"/>
          </a:p>
        </p:txBody>
      </p:sp>
      <p:sp>
        <p:nvSpPr>
          <p:cNvPr id="309" name="Shape 30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540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317" name="Shape 317"/>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2352122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325" name="Shape 325"/>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extLst>
      <p:ext uri="{BB962C8B-B14F-4D97-AF65-F5344CB8AC3E}">
        <p14:creationId xmlns:p14="http://schemas.microsoft.com/office/powerpoint/2010/main" val="424462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96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marL="0" indent="0">
              <a:lnSpc>
                <a:spcPct val="100000"/>
              </a:lnSpc>
              <a:spcBef>
                <a:spcPts val="0"/>
              </a:spcBef>
              <a:spcAft>
                <a:spcPts val="0"/>
              </a:spcAft>
              <a:buSzPct val="25000"/>
              <a:buNone/>
            </a:pPr>
            <a:r>
              <a:rPr lang="en-US" sz="1200" dirty="0">
                <a:latin typeface="Times New Roman" panose="02020603050405020304" pitchFamily="18" charset="0"/>
                <a:cs typeface="Times New Roman" panose="02020603050405020304" pitchFamily="18" charset="0"/>
              </a:rPr>
              <a:t>Historically, writers on process that we now call development believed that people thought very differently before and after rise of modernity. These differences can be seen in the way writers wrote about:</a:t>
            </a:r>
            <a:endParaRPr lang="en-GB" dirty="0">
              <a:solidFill>
                <a:srgbClr val="3F3F3F"/>
              </a:solidFill>
            </a:endParaRPr>
          </a:p>
          <a:p>
            <a:pPr lvl="0">
              <a:spcBef>
                <a:spcPts val="0"/>
              </a:spcBef>
              <a:buClr>
                <a:schemeClr val="dk1"/>
              </a:buClr>
              <a:buSzPct val="91666"/>
              <a:buFont typeface="Arial"/>
              <a:buNone/>
            </a:pPr>
            <a:r>
              <a:rPr lang="en-GB" dirty="0">
                <a:solidFill>
                  <a:srgbClr val="3F3F3F"/>
                </a:solidFill>
              </a:rPr>
              <a:t>Modernization theory</a:t>
            </a:r>
          </a:p>
          <a:p>
            <a:pPr lvl="0">
              <a:spcBef>
                <a:spcPts val="0"/>
              </a:spcBef>
              <a:buClr>
                <a:schemeClr val="dk1"/>
              </a:buClr>
              <a:buSzPct val="91666"/>
              <a:buFont typeface="Arial"/>
              <a:buNone/>
            </a:pPr>
            <a:r>
              <a:rPr lang="en-GB" dirty="0">
                <a:solidFill>
                  <a:srgbClr val="3F3F3F"/>
                </a:solidFill>
              </a:rPr>
              <a:t>Tradition v. rationalism</a:t>
            </a:r>
          </a:p>
          <a:p>
            <a:pPr lvl="0">
              <a:spcBef>
                <a:spcPts val="0"/>
              </a:spcBef>
              <a:buClr>
                <a:schemeClr val="dk1"/>
              </a:buClr>
              <a:buSzPct val="91666"/>
              <a:buFont typeface="Arial"/>
              <a:buNone/>
            </a:pPr>
            <a:r>
              <a:rPr lang="en-GB" dirty="0">
                <a:solidFill>
                  <a:srgbClr val="3F3F3F"/>
                </a:solidFill>
              </a:rPr>
              <a:t>Pre-capitalist versus capitalist (Marx). </a:t>
            </a:r>
          </a:p>
          <a:p>
            <a:pPr lvl="0">
              <a:spcBef>
                <a:spcPts val="0"/>
              </a:spcBef>
              <a:buClr>
                <a:schemeClr val="dk1"/>
              </a:buClr>
              <a:buSzPct val="91666"/>
              <a:buFont typeface="Arial"/>
              <a:buNone/>
            </a:pPr>
            <a:r>
              <a:rPr lang="en-GB" dirty="0">
                <a:solidFill>
                  <a:srgbClr val="3F3F3F"/>
                </a:solidFill>
              </a:rPr>
              <a:t>Fatalism vs. agency (economic and political)</a:t>
            </a:r>
          </a:p>
          <a:p>
            <a:pPr lvl="0">
              <a:spcBef>
                <a:spcPts val="0"/>
              </a:spcBef>
              <a:buClr>
                <a:schemeClr val="dk1"/>
              </a:buClr>
              <a:buSzPct val="91666"/>
              <a:buFont typeface="Arial"/>
              <a:buNone/>
            </a:pPr>
            <a:r>
              <a:rPr lang="en-GB" dirty="0">
                <a:solidFill>
                  <a:srgbClr val="3F3F3F"/>
                </a:solidFill>
              </a:rPr>
              <a:t>Mechanical v. organic solidarity</a:t>
            </a:r>
          </a:p>
          <a:p>
            <a:pPr lvl="0">
              <a:spcBef>
                <a:spcPts val="0"/>
              </a:spcBef>
              <a:buNone/>
            </a:pPr>
            <a:endParaRPr lang="en-GB" dirty="0">
              <a:solidFill>
                <a:srgbClr val="3F3F3F"/>
              </a:solidFill>
            </a:endParaRPr>
          </a:p>
          <a:p>
            <a:pPr lvl="0">
              <a:spcBef>
                <a:spcPts val="0"/>
              </a:spcBef>
              <a:buNone/>
            </a:pPr>
            <a:r>
              <a:rPr lang="en-GB" i="1" dirty="0">
                <a:solidFill>
                  <a:srgbClr val="3F3F3F"/>
                </a:solidFill>
              </a:rPr>
              <a:t>Notes on modernization theory:</a:t>
            </a:r>
          </a:p>
          <a:p>
            <a:pPr lvl="0">
              <a:spcBef>
                <a:spcPts val="0"/>
              </a:spcBef>
              <a:buNone/>
            </a:pPr>
            <a:r>
              <a:rPr lang="en-GB" dirty="0">
                <a:solidFill>
                  <a:srgbClr val="3F3F3F"/>
                </a:solidFill>
              </a:rPr>
              <a:t>More secular, more democratic, more politically stable, more division of </a:t>
            </a:r>
            <a:r>
              <a:rPr lang="en-GB" dirty="0" err="1">
                <a:solidFill>
                  <a:srgbClr val="3F3F3F"/>
                </a:solidFill>
              </a:rPr>
              <a:t>labor</a:t>
            </a:r>
            <a:r>
              <a:rPr lang="en-GB" dirty="0">
                <a:solidFill>
                  <a:srgbClr val="3F3F3F"/>
                </a:solidFill>
              </a:rPr>
              <a:t>.</a:t>
            </a:r>
          </a:p>
          <a:p>
            <a:pPr lvl="0">
              <a:spcBef>
                <a:spcPts val="0"/>
              </a:spcBef>
              <a:buNone/>
            </a:pPr>
            <a:r>
              <a:rPr lang="en-GB" dirty="0">
                <a:solidFill>
                  <a:srgbClr val="3F3F3F"/>
                </a:solidFill>
              </a:rPr>
              <a:t>Relationships in rich countries are less multi-stranded (e.g. landlord and creditor and political representative), </a:t>
            </a:r>
          </a:p>
          <a:p>
            <a:pPr lvl="0">
              <a:spcBef>
                <a:spcPts val="0"/>
              </a:spcBef>
              <a:buNone/>
            </a:pPr>
            <a:r>
              <a:rPr lang="en-GB" dirty="0">
                <a:solidFill>
                  <a:srgbClr val="3F3F3F"/>
                </a:solidFill>
              </a:rPr>
              <a:t>Rich countries have more intergenerational social mobility; ideology of equality rather than hierarchy.</a:t>
            </a:r>
          </a:p>
          <a:p>
            <a:pPr lvl="0">
              <a:spcBef>
                <a:spcPts val="0"/>
              </a:spcBef>
              <a:buNone/>
            </a:pPr>
            <a:r>
              <a:rPr lang="en-GB" dirty="0">
                <a:solidFill>
                  <a:srgbClr val="3F3F3F"/>
                </a:solidFill>
              </a:rPr>
              <a:t>More rule of law rather than personalistic rules.</a:t>
            </a:r>
          </a:p>
          <a:p>
            <a:pPr lvl="0">
              <a:spcBef>
                <a:spcPts val="0"/>
              </a:spcBef>
              <a:buNone/>
            </a:pPr>
            <a:r>
              <a:rPr lang="en-GB" dirty="0">
                <a:solidFill>
                  <a:srgbClr val="3F3F3F"/>
                </a:solidFill>
              </a:rPr>
              <a:t>More geographic mobility</a:t>
            </a:r>
          </a:p>
          <a:p>
            <a:pPr lvl="0">
              <a:spcBef>
                <a:spcPts val="0"/>
              </a:spcBef>
              <a:buNone/>
            </a:pPr>
            <a:r>
              <a:rPr lang="en-GB" dirty="0">
                <a:solidFill>
                  <a:srgbClr val="3F3F3F"/>
                </a:solidFill>
              </a:rPr>
              <a:t>Assignment of jobs by educational qualifications</a:t>
            </a:r>
          </a:p>
          <a:p>
            <a:pPr lvl="0">
              <a:spcBef>
                <a:spcPts val="0"/>
              </a:spcBef>
              <a:buNone/>
            </a:pPr>
            <a:r>
              <a:rPr lang="en-GB" dirty="0">
                <a:solidFill>
                  <a:srgbClr val="3F3F3F"/>
                </a:solidFill>
              </a:rPr>
              <a:t>More nuclear family</a:t>
            </a:r>
          </a:p>
          <a:p>
            <a:pPr lvl="0">
              <a:spcBef>
                <a:spcPts val="0"/>
              </a:spcBef>
              <a:buNone/>
            </a:pPr>
            <a:r>
              <a:rPr lang="en-GB" dirty="0">
                <a:solidFill>
                  <a:srgbClr val="3F3F3F"/>
                </a:solidFill>
              </a:rPr>
              <a:t>More openness to jobs across gender</a:t>
            </a:r>
          </a:p>
          <a:p>
            <a:pPr lvl="0">
              <a:spcBef>
                <a:spcPts val="0"/>
              </a:spcBef>
              <a:buNone/>
            </a:pPr>
            <a:endParaRPr lang="en-GB" dirty="0">
              <a:solidFill>
                <a:srgbClr val="3F3F3F"/>
              </a:solidFill>
            </a:endParaRPr>
          </a:p>
          <a:p>
            <a:pPr lvl="0">
              <a:spcBef>
                <a:spcPts val="0"/>
              </a:spcBef>
              <a:buNone/>
            </a:pPr>
            <a:r>
              <a:rPr lang="en-GB" dirty="0">
                <a:solidFill>
                  <a:srgbClr val="3F3F3F"/>
                </a:solidFill>
              </a:rPr>
              <a:t>Idea of modernization theory is institutional structures and institutional activities become more highly specialized, differentiated, and integrated.</a:t>
            </a:r>
          </a:p>
          <a:p>
            <a:pPr lvl="0">
              <a:spcBef>
                <a:spcPts val="0"/>
              </a:spcBef>
              <a:buNone/>
            </a:pPr>
            <a:r>
              <a:rPr lang="en-GB" dirty="0">
                <a:solidFill>
                  <a:srgbClr val="3F3F3F"/>
                </a:solidFill>
              </a:rPr>
              <a:t>Urbanization literacy, bureaucracy, mass media, society becomes more participatory, development of political parties, civil service, bureaucracy</a:t>
            </a:r>
          </a:p>
          <a:p>
            <a:pPr lvl="0">
              <a:spcBef>
                <a:spcPts val="0"/>
              </a:spcBef>
              <a:buNone/>
            </a:pPr>
            <a:r>
              <a:rPr lang="en-GB" dirty="0">
                <a:solidFill>
                  <a:srgbClr val="3F3F3F"/>
                </a:solidFill>
              </a:rPr>
              <a:t>Move from relations based on tradition and loyalty to those based on rational exchange</a:t>
            </a:r>
          </a:p>
          <a:p>
            <a:pPr lvl="0">
              <a:spcBef>
                <a:spcPts val="0"/>
              </a:spcBef>
              <a:buNone/>
            </a:pPr>
            <a:r>
              <a:rPr lang="en-GB" dirty="0">
                <a:solidFill>
                  <a:srgbClr val="3F3F3F"/>
                </a:solidFill>
              </a:rPr>
              <a:t>People are more future oriented more treatment oriented more concerned with rights of individuals less fatalistic.</a:t>
            </a:r>
          </a:p>
          <a:p>
            <a:pPr lvl="0">
              <a:spcBef>
                <a:spcPts val="0"/>
              </a:spcBef>
              <a:buNone/>
            </a:pPr>
            <a:endParaRPr dirty="0"/>
          </a:p>
        </p:txBody>
      </p:sp>
      <p:sp>
        <p:nvSpPr>
          <p:cNvPr id="204" name="Shape 204"/>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22885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rtl="0">
              <a:lnSpc>
                <a:spcPct val="90000"/>
              </a:lnSpc>
              <a:spcBef>
                <a:spcPts val="600"/>
              </a:spcBef>
              <a:buNone/>
            </a:pPr>
            <a:r>
              <a:rPr lang="en-US" sz="2200" dirty="0">
                <a:solidFill>
                  <a:srgbClr val="3F3F3F"/>
                </a:solidFill>
              </a:rPr>
              <a:t>See </a:t>
            </a:r>
            <a:r>
              <a:rPr lang="en-US" sz="2200" dirty="0" err="1">
                <a:solidFill>
                  <a:srgbClr val="3F3F3F"/>
                </a:solidFill>
              </a:rPr>
              <a:t>Dupas</a:t>
            </a:r>
            <a:r>
              <a:rPr lang="en-US" sz="2200" dirty="0">
                <a:solidFill>
                  <a:srgbClr val="3F3F3F"/>
                </a:solidFill>
              </a:rPr>
              <a:t> (2011), Kremer and </a:t>
            </a:r>
            <a:r>
              <a:rPr lang="en-US" sz="2200" dirty="0" err="1">
                <a:solidFill>
                  <a:srgbClr val="3F3F3F"/>
                </a:solidFill>
              </a:rPr>
              <a:t>Glennerster</a:t>
            </a:r>
            <a:r>
              <a:rPr lang="en-US" sz="2200" dirty="0">
                <a:solidFill>
                  <a:srgbClr val="3F3F3F"/>
                </a:solidFill>
              </a:rPr>
              <a:t> (2012) and </a:t>
            </a:r>
            <a:r>
              <a:rPr lang="en-US" sz="2200" dirty="0" err="1">
                <a:solidFill>
                  <a:srgbClr val="3F3F3F"/>
                </a:solidFill>
              </a:rPr>
              <a:t>Dupas</a:t>
            </a:r>
            <a:r>
              <a:rPr lang="en-US" sz="2200" dirty="0">
                <a:solidFill>
                  <a:srgbClr val="3F3F3F"/>
                </a:solidFill>
              </a:rPr>
              <a:t> and Miguel (2017) for reviews</a:t>
            </a:r>
            <a:endParaRPr sz="2200" dirty="0">
              <a:solidFill>
                <a:srgbClr val="3F3F3F"/>
              </a:solidFill>
            </a:endParaRPr>
          </a:p>
        </p:txBody>
      </p:sp>
      <p:sp>
        <p:nvSpPr>
          <p:cNvPr id="339" name="Shape 33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232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rtl="0">
              <a:lnSpc>
                <a:spcPct val="90000"/>
              </a:lnSpc>
              <a:spcBef>
                <a:spcPts val="600"/>
              </a:spcBef>
              <a:buNone/>
            </a:pPr>
            <a:endParaRPr sz="2200" dirty="0">
              <a:solidFill>
                <a:srgbClr val="3F3F3F"/>
              </a:solidFill>
            </a:endParaRPr>
          </a:p>
        </p:txBody>
      </p:sp>
      <p:sp>
        <p:nvSpPr>
          <p:cNvPr id="339" name="Shape 33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18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rtl="0">
              <a:lnSpc>
                <a:spcPct val="90000"/>
              </a:lnSpc>
              <a:spcBef>
                <a:spcPts val="600"/>
              </a:spcBef>
              <a:buNone/>
            </a:pPr>
            <a:endParaRPr sz="2200" dirty="0">
              <a:solidFill>
                <a:srgbClr val="3F3F3F"/>
              </a:solidFill>
            </a:endParaRPr>
          </a:p>
        </p:txBody>
      </p:sp>
      <p:sp>
        <p:nvSpPr>
          <p:cNvPr id="339" name="Shape 33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285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rtl="0">
              <a:lnSpc>
                <a:spcPct val="90000"/>
              </a:lnSpc>
              <a:spcBef>
                <a:spcPts val="600"/>
              </a:spcBef>
              <a:buNone/>
            </a:pPr>
            <a:endParaRPr sz="2200" dirty="0">
              <a:solidFill>
                <a:srgbClr val="3F3F3F"/>
              </a:solidFill>
            </a:endParaRPr>
          </a:p>
        </p:txBody>
      </p:sp>
      <p:sp>
        <p:nvSpPr>
          <p:cNvPr id="339" name="Shape 33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81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731519" y="4560570"/>
            <a:ext cx="5852159" cy="4320540"/>
          </a:xfrm>
          <a:prstGeom prst="rect">
            <a:avLst/>
          </a:prstGeom>
        </p:spPr>
        <p:txBody>
          <a:bodyPr lIns="97000" tIns="97000" rIns="97000" bIns="97000" anchor="t" anchorCtr="0">
            <a:noAutofit/>
          </a:bodyPr>
          <a:lstStyle/>
          <a:p>
            <a:r>
              <a:rPr lang="en-GB" sz="1200" b="0" i="1" u="none" strike="noStrike" kern="1200" cap="none" baseline="0" dirty="0">
                <a:solidFill>
                  <a:schemeClr val="dk1"/>
                </a:solidFill>
                <a:latin typeface="Calibri"/>
                <a:ea typeface="Calibri"/>
                <a:cs typeface="Calibri"/>
                <a:sym typeface="Calibri"/>
              </a:rPr>
              <a:t>Knife-edge interpretation. </a:t>
            </a:r>
            <a:r>
              <a:rPr lang="en-GB" sz="1200" b="0" i="0" u="none" strike="noStrike" kern="1200" cap="none" baseline="0" dirty="0">
                <a:solidFill>
                  <a:schemeClr val="dk1"/>
                </a:solidFill>
                <a:latin typeface="Calibri"/>
                <a:ea typeface="Calibri"/>
                <a:cs typeface="Calibri"/>
                <a:sym typeface="Calibri"/>
              </a:rPr>
              <a:t>One story might be that people who do not take up preventive health</a:t>
            </a:r>
          </a:p>
          <a:p>
            <a:r>
              <a:rPr lang="en-GB" sz="1200" b="0" i="0" u="none" strike="noStrike" kern="1200" cap="none" baseline="0" dirty="0">
                <a:solidFill>
                  <a:schemeClr val="dk1"/>
                </a:solidFill>
                <a:latin typeface="Calibri"/>
                <a:ea typeface="Calibri"/>
                <a:cs typeface="Calibri"/>
                <a:sym typeface="Calibri"/>
              </a:rPr>
              <a:t>goods perceive large benefits from preventive health investments, but they perceive even higher</a:t>
            </a:r>
          </a:p>
          <a:p>
            <a:r>
              <a:rPr lang="en-GB" sz="1200" b="0" i="0" u="none" strike="noStrike" kern="1200" cap="none" baseline="0" dirty="0">
                <a:solidFill>
                  <a:schemeClr val="dk1"/>
                </a:solidFill>
                <a:latin typeface="Calibri"/>
                <a:ea typeface="Calibri"/>
                <a:cs typeface="Calibri"/>
                <a:sym typeface="Calibri"/>
              </a:rPr>
              <a:t>costs, and hence make a rational decision not to take up the preventive health measures.</a:t>
            </a:r>
          </a:p>
          <a:p>
            <a:endParaRPr lang="en-US" dirty="0"/>
          </a:p>
          <a:p>
            <a:pPr lvl="0">
              <a:spcBef>
                <a:spcPts val="0"/>
              </a:spcBef>
              <a:buNone/>
            </a:pPr>
            <a:r>
              <a:rPr lang="en-US" dirty="0"/>
              <a:t>Deworming; Water</a:t>
            </a:r>
            <a:r>
              <a:rPr lang="en-US" baseline="0" dirty="0"/>
              <a:t> treatment; Mosquito nets; HIV results</a:t>
            </a:r>
          </a:p>
          <a:p>
            <a:pPr lvl="0">
              <a:spcBef>
                <a:spcPts val="0"/>
              </a:spcBef>
              <a:buNone/>
            </a:pPr>
            <a:endParaRPr lang="en-US" dirty="0"/>
          </a:p>
          <a:p>
            <a:pPr lvl="0">
              <a:spcBef>
                <a:spcPts val="0"/>
              </a:spcBef>
              <a:buNone/>
            </a:pPr>
            <a:r>
              <a:rPr lang="en-US" dirty="0"/>
              <a:t>The paper by Bryan et al (2014 ECMA) showing that a $8 one-time subsidy can get people to migrate more to cities and earn 30% more is another example of a small subsidy making a too-large difference to behaviors. </a:t>
            </a:r>
            <a:endParaRPr dirty="0"/>
          </a:p>
        </p:txBody>
      </p:sp>
      <p:sp>
        <p:nvSpPr>
          <p:cNvPr id="354" name="Shape 35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524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dirty="0"/>
          </a:p>
        </p:txBody>
      </p:sp>
      <p:sp>
        <p:nvSpPr>
          <p:cNvPr id="371" name="Shape 371"/>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33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rtl="0">
              <a:lnSpc>
                <a:spcPct val="90000"/>
              </a:lnSpc>
              <a:spcBef>
                <a:spcPts val="1400"/>
              </a:spcBef>
              <a:buNone/>
            </a:pPr>
            <a:endParaRPr lang="en-US" sz="2400" dirty="0">
              <a:solidFill>
                <a:srgbClr val="3F3F3F"/>
              </a:solidFill>
            </a:endParaRPr>
          </a:p>
        </p:txBody>
      </p:sp>
      <p:sp>
        <p:nvSpPr>
          <p:cNvPr id="378" name="Shape 37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700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386" name="Shape 386"/>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537051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lnSpc>
                <a:spcPct val="90000"/>
              </a:lnSpc>
              <a:spcBef>
                <a:spcPts val="1200"/>
              </a:spcBef>
              <a:spcAft>
                <a:spcPts val="200"/>
              </a:spcAft>
              <a:buNone/>
            </a:pPr>
            <a:r>
              <a:rPr lang="en-US" dirty="0"/>
              <a:t>If people are present biased, they’re likely to have liquidity constraints, and one should take care when trying to measure demand and draw welfare conclusions</a:t>
            </a:r>
          </a:p>
          <a:p>
            <a:pPr lvl="0" rtl="0">
              <a:lnSpc>
                <a:spcPct val="90000"/>
              </a:lnSpc>
              <a:spcBef>
                <a:spcPts val="1200"/>
              </a:spcBef>
              <a:spcAft>
                <a:spcPts val="200"/>
              </a:spcAft>
              <a:buNone/>
            </a:pPr>
            <a:r>
              <a:rPr lang="en-US" dirty="0"/>
              <a:t>If costs are upfront and not smoothed over the lifetime, demand for durables will be under-estimated</a:t>
            </a:r>
          </a:p>
          <a:p>
            <a:pPr lvl="0" rtl="0">
              <a:lnSpc>
                <a:spcPct val="90000"/>
              </a:lnSpc>
              <a:spcBef>
                <a:spcPts val="1200"/>
              </a:spcBef>
              <a:spcAft>
                <a:spcPts val="200"/>
              </a:spcAft>
              <a:buNone/>
            </a:pPr>
            <a:endParaRPr dirty="0"/>
          </a:p>
        </p:txBody>
      </p:sp>
      <p:sp>
        <p:nvSpPr>
          <p:cNvPr id="270" name="Shape 270"/>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1741314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r>
              <a:rPr lang="en-US" dirty="0"/>
              <a:t>Ashraf, </a:t>
            </a:r>
            <a:r>
              <a:rPr lang="en-US" dirty="0" err="1"/>
              <a:t>Karlan</a:t>
            </a:r>
            <a:r>
              <a:rPr lang="en-US" dirty="0"/>
              <a:t>, and Yin (Tying Odysseus to the Mast): 28% </a:t>
            </a:r>
            <a:r>
              <a:rPr lang="en-US" dirty="0" err="1"/>
              <a:t>takeup</a:t>
            </a:r>
            <a:r>
              <a:rPr lang="en-US" dirty="0"/>
              <a:t> of a commitment savings device in the Philippines; women who exhibited more present bias in hypothetical time preference questions were more likely to take up the contract. This suggests some sophistication. The commitment offer increased savings by 81 percentage points.</a:t>
            </a:r>
          </a:p>
          <a:p>
            <a:pPr lvl="0" rtl="0">
              <a:spcBef>
                <a:spcPts val="0"/>
              </a:spcBef>
              <a:buNone/>
            </a:pPr>
            <a:endParaRPr dirty="0"/>
          </a:p>
          <a:p>
            <a:pPr lvl="0" rtl="0">
              <a:spcBef>
                <a:spcPts val="0"/>
              </a:spcBef>
              <a:buNone/>
            </a:pPr>
            <a:r>
              <a:rPr lang="en-US" dirty="0" err="1"/>
              <a:t>Xiné</a:t>
            </a:r>
            <a:r>
              <a:rPr lang="en-US" dirty="0"/>
              <a:t>, </a:t>
            </a:r>
            <a:r>
              <a:rPr lang="en-US" dirty="0" err="1"/>
              <a:t>Karlan</a:t>
            </a:r>
            <a:r>
              <a:rPr lang="en-US" dirty="0"/>
              <a:t>, and </a:t>
            </a:r>
            <a:r>
              <a:rPr lang="en-US" dirty="0" err="1"/>
              <a:t>Zinman</a:t>
            </a:r>
            <a:r>
              <a:rPr lang="en-US" dirty="0"/>
              <a:t>: 11% </a:t>
            </a:r>
            <a:r>
              <a:rPr lang="en-US" dirty="0" err="1"/>
              <a:t>takeup</a:t>
            </a:r>
            <a:r>
              <a:rPr lang="en-US" dirty="0"/>
              <a:t> among smokers of a commitment device (CARES) that allowed smokers to deposit money for six months, after which they would take a urine test for nicotine and cotinine. Failing the test forfeited the money. ITT: 3 percentage point increase in passing this test.</a:t>
            </a:r>
          </a:p>
          <a:p>
            <a:pPr lvl="0" rtl="0">
              <a:spcBef>
                <a:spcPts val="0"/>
              </a:spcBef>
              <a:buNone/>
            </a:pPr>
            <a:endParaRPr dirty="0"/>
          </a:p>
          <a:p>
            <a:pPr lvl="0" rtl="0">
              <a:spcBef>
                <a:spcPts val="0"/>
              </a:spcBef>
              <a:buNone/>
            </a:pPr>
            <a:r>
              <a:rPr lang="en-US" dirty="0" err="1"/>
              <a:t>Duflo</a:t>
            </a:r>
            <a:r>
              <a:rPr lang="en-US" dirty="0"/>
              <a:t>, Kremer, and Robinson: Small, time-limited discounts help present biased farmers commit to using fertilizer in the future.</a:t>
            </a:r>
          </a:p>
          <a:p>
            <a:pPr lvl="0" rtl="0">
              <a:spcBef>
                <a:spcPts val="0"/>
              </a:spcBef>
              <a:buNone/>
            </a:pPr>
            <a:endParaRPr dirty="0"/>
          </a:p>
          <a:p>
            <a:pPr lvl="0" rtl="0">
              <a:spcBef>
                <a:spcPts val="0"/>
              </a:spcBef>
              <a:buNone/>
            </a:pPr>
            <a:r>
              <a:rPr lang="en-US" dirty="0"/>
              <a:t>Schilbach: Striking result: More than a third of subjects preferred incentives for sobriety to unconditional payments, even when the unconditional payments were </a:t>
            </a:r>
            <a:r>
              <a:rPr lang="en-US" i="1" dirty="0"/>
              <a:t>strictly</a:t>
            </a:r>
            <a:r>
              <a:rPr lang="en-US" dirty="0"/>
              <a:t> higher than the maximum amount they could earn with the incentives.</a:t>
            </a:r>
          </a:p>
          <a:p>
            <a:pPr lvl="0" rtl="0">
              <a:spcBef>
                <a:spcPts val="0"/>
              </a:spcBef>
              <a:buNone/>
            </a:pPr>
            <a:endParaRPr dirty="0"/>
          </a:p>
          <a:p>
            <a:pPr lvl="0" rtl="0">
              <a:spcBef>
                <a:spcPts val="0"/>
              </a:spcBef>
              <a:buNone/>
            </a:pPr>
            <a:r>
              <a:rPr lang="en-US" dirty="0"/>
              <a:t>Bai et al. (2018): Hypertension patients in rural India. Moderate take-up of commitment, where individuals will put money on the line. But poor follow-through. Offering commitment makes consumers worse off on average, consistent with partial naivete. </a:t>
            </a:r>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47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204" name="Shape 204"/>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extLst>
      <p:ext uri="{BB962C8B-B14F-4D97-AF65-F5344CB8AC3E}">
        <p14:creationId xmlns:p14="http://schemas.microsoft.com/office/powerpoint/2010/main" val="3847453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459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275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361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a:t>Ashraf, </a:t>
            </a:r>
            <a:r>
              <a:rPr lang="en-US" dirty="0" err="1"/>
              <a:t>Bandiera</a:t>
            </a:r>
            <a:r>
              <a:rPr lang="en-US" dirty="0"/>
              <a:t> and Jack (2014): Show this result among hairdressers in Zambia tasked with selling female condoms. Those who showed more concern about HIV/AIDS (measured through donations to a charity using a dictator game) responded more strongly to the incentives to sell condoms.</a:t>
            </a:r>
          </a:p>
          <a:p>
            <a:pPr lvl="0">
              <a:spcBef>
                <a:spcPts val="0"/>
              </a:spcBef>
              <a:buNone/>
            </a:pPr>
            <a:endParaRPr dirty="0"/>
          </a:p>
          <a:p>
            <a:pPr lvl="0">
              <a:spcBef>
                <a:spcPts val="0"/>
              </a:spcBef>
              <a:buNone/>
            </a:pPr>
            <a:r>
              <a:rPr lang="en-US" dirty="0"/>
              <a:t>Ashraf, </a:t>
            </a:r>
            <a:r>
              <a:rPr lang="en-US" dirty="0" err="1"/>
              <a:t>Bandiera</a:t>
            </a:r>
            <a:r>
              <a:rPr lang="en-US" dirty="0"/>
              <a:t>, and Lee (2016): Varied the salience of career incentives in job postings for community health workers in Zambia. This attracted more productive workers and increased output, suggesting that salient extrinsic incentives do not crowd out intrinsically-motivated agents.</a:t>
            </a:r>
          </a:p>
          <a:p>
            <a:pPr lvl="0">
              <a:spcBef>
                <a:spcPts val="0"/>
              </a:spcBef>
              <a:buNone/>
            </a:pPr>
            <a:endParaRPr lang="en-US" dirty="0"/>
          </a:p>
          <a:p>
            <a:pPr lvl="0">
              <a:spcBef>
                <a:spcPts val="0"/>
              </a:spcBef>
              <a:buNone/>
            </a:pPr>
            <a:r>
              <a:rPr lang="en-US" dirty="0"/>
              <a:t>Dangers of setting policy based on behavioral claims without</a:t>
            </a:r>
            <a:r>
              <a:rPr lang="en-US" baseline="0" dirty="0"/>
              <a:t> evidence.</a:t>
            </a:r>
            <a:endParaRPr lang="en-US" dirty="0"/>
          </a:p>
        </p:txBody>
      </p:sp>
      <p:sp>
        <p:nvSpPr>
          <p:cNvPr id="409" name="Shape 409"/>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spTree>
    <p:extLst>
      <p:ext uri="{BB962C8B-B14F-4D97-AF65-F5344CB8AC3E}">
        <p14:creationId xmlns:p14="http://schemas.microsoft.com/office/powerpoint/2010/main" val="2478307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0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07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380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107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a:t>Pop-</a:t>
            </a:r>
            <a:r>
              <a:rPr lang="en-US" dirty="0" err="1"/>
              <a:t>Eleches</a:t>
            </a:r>
            <a:r>
              <a:rPr lang="en-US" dirty="0"/>
              <a:t> et al. and Lester et al. show that SMS reminders can increase adherence to antiretroviral therapy. </a:t>
            </a:r>
            <a:r>
              <a:rPr lang="en-US" dirty="0" err="1"/>
              <a:t>Raifman</a:t>
            </a:r>
            <a:r>
              <a:rPr lang="en-US" dirty="0"/>
              <a:t>, et al., show that text message reminders can increase adherence to antimalarial treatment.</a:t>
            </a:r>
          </a:p>
          <a:p>
            <a:pPr lvl="0">
              <a:spcBef>
                <a:spcPts val="0"/>
              </a:spcBef>
              <a:buNone/>
            </a:pPr>
            <a:endParaRPr dirty="0"/>
          </a:p>
          <a:p>
            <a:pPr lvl="0">
              <a:spcBef>
                <a:spcPts val="0"/>
              </a:spcBef>
              <a:buClr>
                <a:schemeClr val="dk1"/>
              </a:buClr>
              <a:buSzPct val="91666"/>
              <a:buFont typeface="Arial"/>
              <a:buNone/>
            </a:pPr>
            <a:r>
              <a:rPr lang="en-US" dirty="0"/>
              <a:t>Reminders: cognitive bandwidth literature (Mullainathan and </a:t>
            </a:r>
            <a:r>
              <a:rPr lang="en-US" dirty="0" err="1"/>
              <a:t>Shafir</a:t>
            </a:r>
            <a:r>
              <a:rPr lang="en-US" dirty="0"/>
              <a:t>, 2013; Schilbach, Schofield, and Mullainathan, 2016) suggests that there may be negative externalities to text message reminders. May be useful to ask people whether they want reminders to avoid overload.</a:t>
            </a:r>
          </a:p>
        </p:txBody>
      </p:sp>
      <p:sp>
        <p:nvSpPr>
          <p:cNvPr id="401" name="Shape 401"/>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2054622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31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r>
              <a:rPr lang="en-US" dirty="0"/>
              <a:t>Additional notes:</a:t>
            </a:r>
          </a:p>
          <a:p>
            <a:pPr marL="228600" lvl="0" indent="-228600">
              <a:spcBef>
                <a:spcPts val="0"/>
              </a:spcBef>
              <a:buAutoNum type="arabicPeriod"/>
            </a:pPr>
            <a:r>
              <a:rPr lang="en-US" dirty="0"/>
              <a:t>Behavioral models attempt to parsimoniously capture important aspects of psychology</a:t>
            </a:r>
          </a:p>
          <a:p>
            <a:pPr marL="228600" lvl="0" indent="-228600">
              <a:spcBef>
                <a:spcPts val="0"/>
              </a:spcBef>
              <a:buAutoNum type="arabicPeriod"/>
            </a:pPr>
            <a:r>
              <a:rPr lang="en-GB" sz="1200" dirty="0"/>
              <a:t>As opposed to generically labelling any residual in a rational model as behavioural</a:t>
            </a:r>
            <a:endParaRPr lang="en-US" dirty="0"/>
          </a:p>
        </p:txBody>
      </p:sp>
      <p:sp>
        <p:nvSpPr>
          <p:cNvPr id="196" name="Shape 19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623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marL="548640" lvl="0" indent="-69850" rtl="0">
              <a:lnSpc>
                <a:spcPct val="90000"/>
              </a:lnSpc>
              <a:spcBef>
                <a:spcPts val="1200"/>
              </a:spcBef>
              <a:spcAft>
                <a:spcPts val="200"/>
              </a:spcAft>
              <a:buClr>
                <a:schemeClr val="dk1"/>
              </a:buClr>
              <a:buSzPct val="91666"/>
              <a:buFont typeface="Arial"/>
              <a:buNone/>
            </a:pPr>
            <a:endParaRPr dirty="0"/>
          </a:p>
        </p:txBody>
      </p:sp>
      <p:sp>
        <p:nvSpPr>
          <p:cNvPr id="484" name="Shape 484"/>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extLst>
      <p:ext uri="{BB962C8B-B14F-4D97-AF65-F5344CB8AC3E}">
        <p14:creationId xmlns:p14="http://schemas.microsoft.com/office/powerpoint/2010/main" val="1345702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1" name="Shape 49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marL="0" lvl="0" indent="-69850" rtl="0">
              <a:lnSpc>
                <a:spcPct val="90000"/>
              </a:lnSpc>
              <a:spcBef>
                <a:spcPts val="1200"/>
              </a:spcBef>
              <a:spcAft>
                <a:spcPts val="200"/>
              </a:spcAft>
              <a:buClr>
                <a:schemeClr val="dk1"/>
              </a:buClr>
              <a:buSzPct val="91666"/>
              <a:buFont typeface="Arial"/>
              <a:buNone/>
            </a:pPr>
            <a:r>
              <a:rPr lang="en-US" dirty="0"/>
              <a:t>Little social insurance provided by the government</a:t>
            </a:r>
          </a:p>
          <a:p>
            <a:pPr marL="0" lvl="0" indent="-69850" rtl="0">
              <a:lnSpc>
                <a:spcPct val="90000"/>
              </a:lnSpc>
              <a:spcBef>
                <a:spcPts val="1200"/>
              </a:spcBef>
              <a:spcAft>
                <a:spcPts val="200"/>
              </a:spcAft>
              <a:buClr>
                <a:schemeClr val="dk1"/>
              </a:buClr>
              <a:buSzPct val="91666"/>
              <a:buFont typeface="Arial"/>
              <a:buNone/>
            </a:pPr>
            <a:r>
              <a:rPr lang="en-US" dirty="0"/>
              <a:t>Under most plausible utility functions, sharply diminishing marginal utility of income at very low consumption levels, so particularly strong need for insurance.</a:t>
            </a:r>
          </a:p>
          <a:p>
            <a:pPr marL="0" lvl="0" indent="-69850" rtl="0">
              <a:lnSpc>
                <a:spcPct val="90000"/>
              </a:lnSpc>
              <a:spcBef>
                <a:spcPts val="1200"/>
              </a:spcBef>
              <a:spcAft>
                <a:spcPts val="200"/>
              </a:spcAft>
              <a:buClr>
                <a:schemeClr val="dk1"/>
              </a:buClr>
              <a:buSzPct val="91666"/>
              <a:buFont typeface="Arial"/>
              <a:buNone/>
            </a:pPr>
            <a:r>
              <a:rPr lang="en-US" dirty="0"/>
              <a:t>Thornton et al. (2010): Nicaragua - voluntary health insurance scheme made available to informal workers through MFIs. Initial take up only 20%. Less than 10% of initial vendors still enrolled after one year.</a:t>
            </a:r>
          </a:p>
        </p:txBody>
      </p:sp>
      <p:sp>
        <p:nvSpPr>
          <p:cNvPr id="492" name="Shape 49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23533143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err="1"/>
              <a:t>Casaburi</a:t>
            </a:r>
            <a:r>
              <a:rPr lang="en-US" dirty="0"/>
              <a:t> and Willis (2018): </a:t>
            </a:r>
            <a:r>
              <a:rPr lang="en-US" dirty="0" err="1"/>
              <a:t>Takeup</a:t>
            </a:r>
            <a:r>
              <a:rPr lang="en-US" dirty="0"/>
              <a:t> of insurance where the premium is deducted at harvest time is 72%, compared to 5% for the standard contract with upfront payment of the premium. They argue that this is present bias for two reasons: (1) when people were given cash to cover the premium, finding that this did not substantially increase take up of the up front contract (suggesting that there’s more to their result than just liquidity constraints), and (2) </a:t>
            </a:r>
            <a:r>
              <a:rPr lang="en-US" dirty="0" err="1"/>
              <a:t>takeup</a:t>
            </a:r>
            <a:r>
              <a:rPr lang="en-US" dirty="0"/>
              <a:t> of insurance where the premium delayed by a short amount of time (one month) was also high (21 percentage point above the standard contract). This effect size cannot be rationalized by standard exponential discounting, suggesting present bias.</a:t>
            </a:r>
          </a:p>
          <a:p>
            <a:pPr lvl="0">
              <a:spcBef>
                <a:spcPts val="0"/>
              </a:spcBef>
              <a:buNone/>
            </a:pPr>
            <a:endParaRPr dirty="0"/>
          </a:p>
          <a:p>
            <a:pPr lvl="0">
              <a:spcBef>
                <a:spcPts val="0"/>
              </a:spcBef>
              <a:buNone/>
            </a:pPr>
            <a:r>
              <a:rPr lang="en-US" dirty="0"/>
              <a:t>Loss aversion:</a:t>
            </a:r>
          </a:p>
          <a:p>
            <a:pPr lvl="0">
              <a:spcBef>
                <a:spcPts val="0"/>
              </a:spcBef>
              <a:buNone/>
            </a:pPr>
            <a:r>
              <a:rPr lang="en-US" dirty="0"/>
              <a:t>reference points are important in determining the relationship between loss aversion and insurance demand:</a:t>
            </a:r>
          </a:p>
          <a:p>
            <a:pPr lvl="0">
              <a:spcBef>
                <a:spcPts val="0"/>
              </a:spcBef>
              <a:buNone/>
            </a:pPr>
            <a:r>
              <a:rPr lang="en-US" dirty="0"/>
              <a:t>-If a prospect theory actor uses initial wealth as his reference point, under certain condition, they would demand less insurance than a non-prospect-theory agent</a:t>
            </a:r>
            <a:endParaRPr dirty="0"/>
          </a:p>
          <a:p>
            <a:pPr lvl="0">
              <a:spcBef>
                <a:spcPts val="0"/>
              </a:spcBef>
              <a:buNone/>
            </a:pPr>
            <a:r>
              <a:rPr lang="en-US" dirty="0"/>
              <a:t>-If a prospect theory individual uses initial wealth minus the premium as his reference point, he will demand a higher level of insurance than a non-prospect-theory individual</a:t>
            </a:r>
          </a:p>
          <a:p>
            <a:pPr lvl="0">
              <a:spcBef>
                <a:spcPts val="0"/>
              </a:spcBef>
              <a:buNone/>
            </a:pPr>
            <a:endParaRPr dirty="0"/>
          </a:p>
        </p:txBody>
      </p:sp>
      <p:sp>
        <p:nvSpPr>
          <p:cNvPr id="500" name="Shape 500"/>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extLst>
      <p:ext uri="{BB962C8B-B14F-4D97-AF65-F5344CB8AC3E}">
        <p14:creationId xmlns:p14="http://schemas.microsoft.com/office/powerpoint/2010/main" val="3286148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500" name="Shape 500"/>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extLst>
      <p:ext uri="{BB962C8B-B14F-4D97-AF65-F5344CB8AC3E}">
        <p14:creationId xmlns:p14="http://schemas.microsoft.com/office/powerpoint/2010/main" val="487496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935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dirty="0"/>
          </a:p>
        </p:txBody>
      </p:sp>
      <p:sp>
        <p:nvSpPr>
          <p:cNvPr id="424" name="Shape 424"/>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30060380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r>
              <a:rPr lang="en-US" dirty="0"/>
              <a:t>Hanna et al. 2014:  Experienced seaweed farmers in Indonesia do not attend to pod size when planting seaweed. In the baseline, they cannot report the size they use or the optimal size. This is even though their existing plots provide plenty of unintentional experiments: variation in initial pod size which affects final size and profits. The theory is that they do not think pod size is important, so they do not pay attention to it, so they never learn even though in principle have all the data they need.</a:t>
            </a:r>
          </a:p>
          <a:p>
            <a:pPr lvl="0" rtl="0">
              <a:spcBef>
                <a:spcPts val="0"/>
              </a:spcBef>
              <a:buNone/>
            </a:pPr>
            <a:endParaRPr dirty="0"/>
          </a:p>
          <a:p>
            <a:pPr lvl="0" rtl="0">
              <a:spcBef>
                <a:spcPts val="0"/>
              </a:spcBef>
              <a:buNone/>
            </a:pPr>
            <a:r>
              <a:rPr lang="en-US" dirty="0"/>
              <a:t>When they are presented with the data in full detail, they still do not change their behaviors. But when they are presented with simple summary results of the trial on their plot, they do change behavior. </a:t>
            </a:r>
          </a:p>
          <a:p>
            <a:pPr lvl="0" rtl="0">
              <a:spcBef>
                <a:spcPts val="0"/>
              </a:spcBef>
              <a:buNone/>
            </a:pPr>
            <a:endParaRPr dirty="0"/>
          </a:p>
        </p:txBody>
      </p:sp>
      <p:sp>
        <p:nvSpPr>
          <p:cNvPr id="432" name="Shape 43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3596451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dirty="0"/>
          </a:p>
        </p:txBody>
      </p:sp>
      <p:sp>
        <p:nvSpPr>
          <p:cNvPr id="432" name="Shape 43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50</a:t>
            </a:fld>
            <a:endParaRPr lang="en-US"/>
          </a:p>
        </p:txBody>
      </p:sp>
    </p:spTree>
    <p:extLst>
      <p:ext uri="{BB962C8B-B14F-4D97-AF65-F5344CB8AC3E}">
        <p14:creationId xmlns:p14="http://schemas.microsoft.com/office/powerpoint/2010/main" val="388801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lnSpc>
                <a:spcPct val="90000"/>
              </a:lnSpc>
              <a:spcBef>
                <a:spcPts val="1200"/>
              </a:spcBef>
              <a:spcAft>
                <a:spcPts val="200"/>
              </a:spcAft>
              <a:buClr>
                <a:schemeClr val="dk1"/>
              </a:buClr>
              <a:buSzPct val="91666"/>
              <a:buFont typeface="Arial"/>
              <a:buNone/>
            </a:pPr>
            <a:r>
              <a:rPr lang="en-US" dirty="0">
                <a:solidFill>
                  <a:srgbClr val="3F3F3F"/>
                </a:solidFill>
              </a:rPr>
              <a:t>Foster and Rosenzweig (1995) suggests rapidly adopt green revolution technology</a:t>
            </a:r>
          </a:p>
          <a:p>
            <a:pPr marL="548640" lvl="0" indent="-34290" rtl="0">
              <a:lnSpc>
                <a:spcPct val="90000"/>
              </a:lnSpc>
              <a:spcBef>
                <a:spcPts val="1200"/>
              </a:spcBef>
              <a:spcAft>
                <a:spcPts val="200"/>
              </a:spcAft>
              <a:buClr>
                <a:schemeClr val="dk1"/>
              </a:buClr>
              <a:buSzPct val="91666"/>
              <a:buFont typeface="Arial"/>
              <a:buNone/>
            </a:pPr>
            <a:r>
              <a:rPr lang="en-US" dirty="0">
                <a:solidFill>
                  <a:srgbClr val="3F3F3F"/>
                </a:solidFill>
              </a:rPr>
              <a:t>but this was a very beneficial technology</a:t>
            </a:r>
          </a:p>
          <a:p>
            <a:pPr lvl="0" rtl="0">
              <a:spcBef>
                <a:spcPts val="0"/>
              </a:spcBef>
              <a:buNone/>
            </a:pPr>
            <a:endParaRPr dirty="0"/>
          </a:p>
          <a:p>
            <a:pPr lvl="0" rtl="0">
              <a:spcBef>
                <a:spcPts val="0"/>
              </a:spcBef>
              <a:buNone/>
            </a:pPr>
            <a:r>
              <a:rPr lang="en-US" dirty="0"/>
              <a:t>Banerjee (1992): Herding would not go through if each person’s choice was a sufficient statistic for their information.</a:t>
            </a:r>
          </a:p>
        </p:txBody>
      </p:sp>
      <p:sp>
        <p:nvSpPr>
          <p:cNvPr id="448" name="Shape 44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3526385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a:p>
        </p:txBody>
      </p:sp>
      <p:sp>
        <p:nvSpPr>
          <p:cNvPr id="469" name="Shape 46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68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endParaRPr lang="en-GB" sz="1200" b="0" i="0" u="none" strike="noStrike" kern="1200" cap="none" baseline="0" dirty="0">
              <a:solidFill>
                <a:schemeClr val="dk1"/>
              </a:solidFill>
              <a:latin typeface="Calibri"/>
              <a:ea typeface="Calibri"/>
              <a:cs typeface="Calibri"/>
              <a:sym typeface="Calibri"/>
            </a:endParaRPr>
          </a:p>
          <a:p>
            <a:r>
              <a:rPr lang="en-GB" sz="1200" b="0" i="0" u="none" strike="noStrike" kern="1200" cap="none" baseline="0" dirty="0">
                <a:solidFill>
                  <a:schemeClr val="dk1"/>
                </a:solidFill>
                <a:latin typeface="Calibri"/>
                <a:ea typeface="Calibri"/>
                <a:cs typeface="Calibri"/>
                <a:sym typeface="Calibri"/>
              </a:rPr>
              <a:t>#5</a:t>
            </a:r>
            <a:r>
              <a:rPr lang="en-GB" sz="1200" dirty="0"/>
              <a:t> In fact, the subtleties concerning welfare in a behavioural world generally call for humility on the part of the policy maker; see paper for more</a:t>
            </a:r>
            <a:endParaRPr lang="en-GB" sz="1200" b="0" i="0" u="none" strike="noStrike" kern="1200" cap="none" baseline="0" dirty="0">
              <a:solidFill>
                <a:schemeClr val="dk1"/>
              </a:solidFill>
              <a:latin typeface="Calibri"/>
              <a:ea typeface="Calibri"/>
              <a:cs typeface="Calibri"/>
              <a:sym typeface="Calibri"/>
            </a:endParaRPr>
          </a:p>
          <a:p>
            <a:endParaRPr lang="en-GB" sz="1200" b="0" i="0" u="none" strike="noStrike" kern="1200" cap="none" baseline="0" dirty="0">
              <a:solidFill>
                <a:schemeClr val="dk1"/>
              </a:solidFill>
              <a:latin typeface="Calibri"/>
              <a:ea typeface="Calibri"/>
              <a:cs typeface="Calibri"/>
              <a:sym typeface="Calibri"/>
            </a:endParaRPr>
          </a:p>
          <a:p>
            <a:r>
              <a:rPr lang="en-GB" sz="1200" b="0" i="0" u="none" strike="noStrike" kern="1200" cap="none" baseline="0" dirty="0">
                <a:solidFill>
                  <a:schemeClr val="dk1"/>
                </a:solidFill>
                <a:latin typeface="Calibri"/>
                <a:ea typeface="Calibri"/>
                <a:cs typeface="Calibri"/>
                <a:sym typeface="Calibri"/>
              </a:rPr>
              <a:t>#6 For example, some have conjectured that reducing the cost of preventive health products such as</a:t>
            </a:r>
          </a:p>
          <a:p>
            <a:r>
              <a:rPr lang="en-GB" sz="1200" b="0" i="0" u="none" strike="noStrike" kern="1200" cap="none" baseline="0" dirty="0">
                <a:solidFill>
                  <a:schemeClr val="dk1"/>
                </a:solidFill>
                <a:latin typeface="Calibri"/>
                <a:ea typeface="Calibri"/>
                <a:cs typeface="Calibri"/>
                <a:sym typeface="Calibri"/>
              </a:rPr>
              <a:t>mosquito nets or distributing them for free would lead people to value them less and use them less.</a:t>
            </a:r>
          </a:p>
          <a:p>
            <a:r>
              <a:rPr lang="en-GB" sz="1200" b="0" i="0" u="none" strike="noStrike" kern="1200" cap="none" baseline="0" dirty="0">
                <a:solidFill>
                  <a:schemeClr val="dk1"/>
                </a:solidFill>
                <a:latin typeface="Calibri"/>
                <a:ea typeface="Calibri"/>
                <a:cs typeface="Calibri"/>
                <a:sym typeface="Calibri"/>
              </a:rPr>
              <a:t>Rigorous testing by Cohen and </a:t>
            </a:r>
            <a:r>
              <a:rPr lang="en-GB" sz="1200" b="0" i="0" u="none" strike="noStrike" kern="1200" cap="none" baseline="0" dirty="0" err="1">
                <a:solidFill>
                  <a:schemeClr val="dk1"/>
                </a:solidFill>
                <a:latin typeface="Calibri"/>
                <a:ea typeface="Calibri"/>
                <a:cs typeface="Calibri"/>
                <a:sym typeface="Calibri"/>
              </a:rPr>
              <a:t>Dupas</a:t>
            </a:r>
            <a:r>
              <a:rPr lang="en-GB" sz="1200" b="0" i="0" u="none" strike="noStrike" kern="1200" cap="none" baseline="0" dirty="0">
                <a:solidFill>
                  <a:schemeClr val="dk1"/>
                </a:solidFill>
                <a:latin typeface="Calibri"/>
                <a:ea typeface="Calibri"/>
                <a:cs typeface="Calibri"/>
                <a:sym typeface="Calibri"/>
              </a:rPr>
              <a:t> (2010) and Ashraf et al. (2010) yields no support for this</a:t>
            </a:r>
          </a:p>
          <a:p>
            <a:r>
              <a:rPr lang="en-GB" sz="1200" b="0" i="0" u="none" strike="noStrike" kern="1200" cap="none" baseline="0" dirty="0">
                <a:solidFill>
                  <a:schemeClr val="dk1"/>
                </a:solidFill>
                <a:latin typeface="Calibri"/>
                <a:ea typeface="Calibri"/>
                <a:cs typeface="Calibri"/>
                <a:sym typeface="Calibri"/>
              </a:rPr>
              <a:t>conjecture. Broadly speaking, this evidence has moved the policy debate towards free distribution</a:t>
            </a:r>
          </a:p>
          <a:p>
            <a:r>
              <a:rPr lang="en-GB" sz="1200" b="0" i="0" u="none" strike="noStrike" kern="1200" cap="none" baseline="0" dirty="0">
                <a:solidFill>
                  <a:schemeClr val="dk1"/>
                </a:solidFill>
                <a:latin typeface="Calibri"/>
                <a:ea typeface="Calibri"/>
                <a:cs typeface="Calibri"/>
                <a:sym typeface="Calibri"/>
              </a:rPr>
              <a:t>of preventive health goods such as mosquito nets</a:t>
            </a:r>
            <a:endParaRPr lang="en-US" dirty="0"/>
          </a:p>
        </p:txBody>
      </p:sp>
      <p:sp>
        <p:nvSpPr>
          <p:cNvPr id="196" name="Shape 19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4242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0475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dirty="0"/>
          </a:p>
        </p:txBody>
      </p:sp>
      <p:sp>
        <p:nvSpPr>
          <p:cNvPr id="462" name="Shape 46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7257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GB" dirty="0" err="1"/>
              <a:t>Blattman</a:t>
            </a:r>
            <a:r>
              <a:rPr lang="en-GB" dirty="0"/>
              <a:t> and </a:t>
            </a:r>
            <a:r>
              <a:rPr lang="en-GB" dirty="0" err="1"/>
              <a:t>Dercon</a:t>
            </a:r>
            <a:r>
              <a:rPr lang="en-GB" dirty="0"/>
              <a:t> (2017): </a:t>
            </a:r>
            <a:r>
              <a:rPr lang="en-GB" dirty="0" err="1"/>
              <a:t>Tradeoff</a:t>
            </a:r>
            <a:r>
              <a:rPr lang="en-GB" dirty="0"/>
              <a:t>: volatile and risky self employment vs. poor working conditions of industrial jobs. People who were offered industrial jobs accepted but left quickly, using them as an income source while looking for other work. Workers seemed to understand the risks, but found the industrial jobs unpleasant. When the barriers to entry were alleviated, people preferred entrepreneurial work to industrial work.</a:t>
            </a:r>
          </a:p>
          <a:p>
            <a:pPr lvl="0">
              <a:spcBef>
                <a:spcPts val="0"/>
              </a:spcBef>
              <a:buNone/>
            </a:pPr>
            <a:endParaRPr lang="en-GB" dirty="0"/>
          </a:p>
          <a:p>
            <a:pPr lvl="0">
              <a:spcBef>
                <a:spcPts val="0"/>
              </a:spcBef>
              <a:buNone/>
            </a:pPr>
            <a:r>
              <a:rPr lang="en-GB" dirty="0"/>
              <a:t>Mas and </a:t>
            </a:r>
            <a:r>
              <a:rPr lang="en-GB" dirty="0" err="1"/>
              <a:t>Pallais</a:t>
            </a:r>
            <a:r>
              <a:rPr lang="en-GB" dirty="0"/>
              <a:t> (2017) show that most workers in the U.S. do NOT value flexible scheduling, and that most people want to work 40 hours per week. People are particularly averse to jobs with employer discretion in scheduling, and are willing to take a (on average) 20% pay cut to avoid this arrangement.</a:t>
            </a:r>
          </a:p>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324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07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0" name="Shape 640"/>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a:p>
        </p:txBody>
      </p:sp>
      <p:sp>
        <p:nvSpPr>
          <p:cNvPr id="641" name="Shape 641"/>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58</a:t>
            </a:fld>
            <a:endParaRPr lang="en-US"/>
          </a:p>
        </p:txBody>
      </p:sp>
    </p:spTree>
    <p:extLst>
      <p:ext uri="{BB962C8B-B14F-4D97-AF65-F5344CB8AC3E}">
        <p14:creationId xmlns:p14="http://schemas.microsoft.com/office/powerpoint/2010/main" val="17263347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7207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867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7367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r>
              <a:rPr lang="en-GB" sz="1200" b="0" i="0" u="none" strike="noStrike" kern="1200" cap="none" baseline="0" dirty="0">
                <a:solidFill>
                  <a:schemeClr val="dk1"/>
                </a:solidFill>
                <a:latin typeface="Calibri"/>
                <a:ea typeface="Calibri"/>
                <a:cs typeface="Calibri"/>
                <a:sym typeface="Calibri"/>
              </a:rPr>
              <a:t>Dal Bo et al. (2013) work with the Mexican federal government to randomize wage offers across 167 municipalities to fill 350 positions. Applicants complete a battery of tests of ability, personality traits and prosocial</a:t>
            </a:r>
          </a:p>
          <a:p>
            <a:r>
              <a:rPr lang="en-GB" sz="1200" b="0" i="0" u="none" strike="noStrike" kern="1200" cap="none" baseline="0" dirty="0">
                <a:solidFill>
                  <a:schemeClr val="dk1"/>
                </a:solidFill>
                <a:latin typeface="Calibri"/>
                <a:ea typeface="Calibri"/>
                <a:cs typeface="Calibri"/>
                <a:sym typeface="Calibri"/>
              </a:rPr>
              <a:t>motivations. The authors find that higher wage offers attract a higher-ability applicant pool in</a:t>
            </a:r>
          </a:p>
          <a:p>
            <a:r>
              <a:rPr lang="en-GB" sz="1200" b="0" i="0" u="none" strike="noStrike" kern="1200" cap="none" baseline="0" dirty="0">
                <a:solidFill>
                  <a:schemeClr val="dk1"/>
                </a:solidFill>
                <a:latin typeface="Calibri"/>
                <a:ea typeface="Calibri"/>
                <a:cs typeface="Calibri"/>
                <a:sym typeface="Calibri"/>
              </a:rPr>
              <a:t>terms of fluid intelligence, better personality traits, and experience. Yet this increase in applicants</a:t>
            </a:r>
          </a:p>
          <a:p>
            <a:r>
              <a:rPr lang="en-GB" sz="1200" b="0" i="0" u="none" strike="noStrike" kern="1200" cap="none" baseline="0" dirty="0">
                <a:solidFill>
                  <a:schemeClr val="dk1"/>
                </a:solidFill>
                <a:latin typeface="Calibri"/>
                <a:ea typeface="Calibri"/>
                <a:cs typeface="Calibri"/>
                <a:sym typeface="Calibri"/>
              </a:rPr>
              <a:t>did not come with a cost in terms of lower public-service motivation (measured using survey</a:t>
            </a:r>
          </a:p>
          <a:p>
            <a:r>
              <a:rPr lang="en-GB" sz="1200" b="0" i="0" u="none" strike="noStrike" kern="1200" cap="none" baseline="0" dirty="0">
                <a:solidFill>
                  <a:schemeClr val="dk1"/>
                </a:solidFill>
                <a:latin typeface="Calibri"/>
                <a:ea typeface="Calibri"/>
                <a:cs typeface="Calibri"/>
                <a:sym typeface="Calibri"/>
              </a:rPr>
              <a:t>questions). Ashraf et al. (2018) find similar results with a field experiment in Zambia, where they</a:t>
            </a:r>
          </a:p>
          <a:p>
            <a:r>
              <a:rPr lang="en-GB" sz="1200" b="0" i="0" u="none" strike="noStrike" kern="1200" cap="none" baseline="0" dirty="0">
                <a:solidFill>
                  <a:schemeClr val="dk1"/>
                </a:solidFill>
                <a:latin typeface="Calibri"/>
                <a:ea typeface="Calibri"/>
                <a:cs typeface="Calibri"/>
                <a:sym typeface="Calibri"/>
              </a:rPr>
              <a:t>vary across locations whether job postings to recruit health workers emphasized either career</a:t>
            </a:r>
          </a:p>
          <a:p>
            <a:r>
              <a:rPr lang="en-GB" sz="1200" b="0" i="0" u="none" strike="noStrike" kern="1200" cap="none" baseline="0" dirty="0">
                <a:solidFill>
                  <a:schemeClr val="dk1"/>
                </a:solidFill>
                <a:latin typeface="Calibri"/>
                <a:ea typeface="Calibri"/>
                <a:cs typeface="Calibri"/>
                <a:sym typeface="Calibri"/>
              </a:rPr>
              <a:t>prospects or instead the possibility of helping one’s community. Emphasizing career prospects led</a:t>
            </a:r>
          </a:p>
          <a:p>
            <a:r>
              <a:rPr lang="en-GB" sz="1200" b="0" i="0" u="none" strike="noStrike" kern="1200" cap="none" baseline="0" dirty="0">
                <a:solidFill>
                  <a:schemeClr val="dk1"/>
                </a:solidFill>
                <a:latin typeface="Calibri"/>
                <a:ea typeface="Calibri"/>
                <a:cs typeface="Calibri"/>
                <a:sym typeface="Calibri"/>
              </a:rPr>
              <a:t>to recruiting applicants with higher high-school grades, but no lower prosocial motivation</a:t>
            </a: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9051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endParaRPr lang="en-US" dirty="0"/>
          </a:p>
        </p:txBody>
      </p:sp>
      <p:sp>
        <p:nvSpPr>
          <p:cNvPr id="393" name="Shape 39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552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a:t>will discuss each behavioral topic when first arises, not where most important. </a:t>
            </a:r>
          </a:p>
        </p:txBody>
      </p:sp>
      <p:sp>
        <p:nvSpPr>
          <p:cNvPr id="182" name="Shape 18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24339118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2422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50338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73217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lvl="0">
              <a:spcBef>
                <a:spcPts val="0"/>
              </a:spcBef>
              <a:buNone/>
            </a:pPr>
            <a:r>
              <a:rPr lang="en-GB" dirty="0" err="1"/>
              <a:t>Ilias</a:t>
            </a:r>
            <a:r>
              <a:rPr lang="en-GB" dirty="0"/>
              <a:t> (2006): Family firms are organizational ways of dealing with agency costs. Consistent with this, </a:t>
            </a:r>
            <a:r>
              <a:rPr lang="en-GB" dirty="0" err="1"/>
              <a:t>Ilias</a:t>
            </a:r>
            <a:r>
              <a:rPr lang="en-GB" dirty="0"/>
              <a:t> shows that there is a positive relationship between family size and firm size in the surgical instrument industry in Pakistan. Firm founders with more brothers (and therefore a larger pool of managers) end up with larger firms.</a:t>
            </a:r>
          </a:p>
          <a:p>
            <a:pPr lvl="0">
              <a:spcBef>
                <a:spcPts val="0"/>
              </a:spcBef>
              <a:buNone/>
            </a:pPr>
            <a:endParaRPr lang="en-GB" dirty="0"/>
          </a:p>
          <a:p>
            <a:pPr lvl="0">
              <a:spcBef>
                <a:spcPts val="0"/>
              </a:spcBef>
              <a:buNone/>
            </a:pPr>
            <a:r>
              <a:rPr lang="en-GB" dirty="0"/>
              <a:t>Bertrand et al. (2008): Study 93 large business families in Thailand. They find a positive relationship between family size and family involvement in the company. In particular when the founder is dead, the sons play a larger role in the company, and greater sons’ involvement when the founder is dead is associated with lower firm-level performance (their interpretation: a “race to the bottom” to tunnel out resources).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88479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317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r>
              <a:rPr lang="en-GB" sz="1200" b="0" i="0" u="none" strike="noStrike" kern="1200" cap="none" baseline="0" dirty="0">
                <a:solidFill>
                  <a:schemeClr val="dk1"/>
                </a:solidFill>
                <a:latin typeface="Calibri"/>
                <a:ea typeface="Calibri"/>
                <a:cs typeface="Calibri"/>
                <a:sym typeface="Calibri"/>
              </a:rPr>
              <a:t>Standard explanations for small firms include taxation, regulation (e.g. </a:t>
            </a:r>
            <a:r>
              <a:rPr lang="en-GB" sz="1200" b="0" i="0" u="none" strike="noStrike" kern="1200" cap="none" baseline="0" dirty="0" err="1">
                <a:solidFill>
                  <a:schemeClr val="dk1"/>
                </a:solidFill>
                <a:latin typeface="Calibri"/>
                <a:ea typeface="Calibri"/>
                <a:cs typeface="Calibri"/>
                <a:sym typeface="Calibri"/>
              </a:rPr>
              <a:t>labor</a:t>
            </a:r>
            <a:r>
              <a:rPr lang="en-GB" sz="1200" b="0" i="0" u="none" strike="noStrike" kern="1200" cap="none" baseline="0" dirty="0">
                <a:solidFill>
                  <a:schemeClr val="dk1"/>
                </a:solidFill>
                <a:latin typeface="Calibri"/>
                <a:ea typeface="Calibri"/>
                <a:cs typeface="Calibri"/>
                <a:sym typeface="Calibri"/>
              </a:rPr>
              <a:t> regulation), and predation. While these factors may well play some role, many firms are even smaller than these thresholds (e.g. Hsieh and </a:t>
            </a:r>
            <a:r>
              <a:rPr lang="en-GB" sz="1200" b="0" i="0" u="none" strike="noStrike" kern="1200" cap="none" baseline="0" dirty="0" err="1">
                <a:solidFill>
                  <a:schemeClr val="dk1"/>
                </a:solidFill>
                <a:latin typeface="Calibri"/>
                <a:ea typeface="Calibri"/>
                <a:cs typeface="Calibri"/>
                <a:sym typeface="Calibri"/>
              </a:rPr>
              <a:t>Olken</a:t>
            </a:r>
            <a:r>
              <a:rPr lang="en-GB" sz="1200" b="0" i="0" u="none" strike="noStrike" kern="1200" cap="none" baseline="0" dirty="0">
                <a:solidFill>
                  <a:schemeClr val="dk1"/>
                </a:solidFill>
                <a:latin typeface="Calibri"/>
                <a:ea typeface="Calibri"/>
                <a:cs typeface="Calibri"/>
                <a:sym typeface="Calibri"/>
              </a:rPr>
              <a:t> 2014), suggesting there may be additional reasons for firms to fail to grow.</a:t>
            </a: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38036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r>
              <a:rPr lang="en-GB" sz="1200" b="0" i="0" u="none" strike="noStrike" kern="1200" cap="none" baseline="0" dirty="0">
                <a:solidFill>
                  <a:schemeClr val="dk1"/>
                </a:solidFill>
                <a:latin typeface="Calibri"/>
                <a:ea typeface="Calibri"/>
                <a:cs typeface="Calibri"/>
                <a:sym typeface="Calibri"/>
              </a:rPr>
              <a:t>Bloom et al. (2013) investigate firms’ management practices by running</a:t>
            </a:r>
          </a:p>
          <a:p>
            <a:r>
              <a:rPr lang="en-GB" sz="1200" b="0" i="0" u="none" strike="noStrike" kern="1200" cap="none" baseline="0" dirty="0">
                <a:solidFill>
                  <a:schemeClr val="dk1"/>
                </a:solidFill>
                <a:latin typeface="Calibri"/>
                <a:ea typeface="Calibri"/>
                <a:cs typeface="Calibri"/>
                <a:sym typeface="Calibri"/>
              </a:rPr>
              <a:t>a management field experiment with large, multi-plant textile firms in India. Firms in this study</a:t>
            </a:r>
          </a:p>
          <a:p>
            <a:r>
              <a:rPr lang="en-GB" sz="1200" b="0" i="0" u="none" strike="noStrike" kern="1200" cap="none" baseline="0" dirty="0">
                <a:solidFill>
                  <a:schemeClr val="dk1"/>
                </a:solidFill>
                <a:latin typeface="Calibri"/>
                <a:ea typeface="Calibri"/>
                <a:cs typeface="Calibri"/>
                <a:sym typeface="Calibri"/>
              </a:rPr>
              <a:t>receive free consulting on management practices to a treatment group of firms and find that this</a:t>
            </a:r>
          </a:p>
          <a:p>
            <a:r>
              <a:rPr lang="en-GB" sz="1200" b="0" i="0" u="none" strike="noStrike" kern="1200" cap="none" baseline="0" dirty="0">
                <a:solidFill>
                  <a:schemeClr val="dk1"/>
                </a:solidFill>
                <a:latin typeface="Calibri"/>
                <a:ea typeface="Calibri"/>
                <a:cs typeface="Calibri"/>
                <a:sym typeface="Calibri"/>
              </a:rPr>
              <a:t>intervention increases productivity by 17% in the first year. Annual profitability increased by over</a:t>
            </a:r>
          </a:p>
          <a:p>
            <a:r>
              <a:rPr lang="en-GB" sz="1200" b="0" i="0" u="none" strike="noStrike" kern="1200" cap="none" baseline="0" dirty="0">
                <a:solidFill>
                  <a:schemeClr val="dk1"/>
                </a:solidFill>
                <a:latin typeface="Calibri"/>
                <a:ea typeface="Calibri"/>
                <a:cs typeface="Calibri"/>
                <a:sym typeface="Calibri"/>
              </a:rPr>
              <a:t>$300,000, and treatment firms grew faster and opened more production plants within three years.</a:t>
            </a:r>
          </a:p>
          <a:p>
            <a:endParaRPr lang="en-GB" sz="1200" b="0" i="0" u="none" strike="noStrike" kern="1200" cap="none" baseline="0" dirty="0">
              <a:solidFill>
                <a:schemeClr val="dk1"/>
              </a:solidFill>
              <a:latin typeface="Calibri"/>
              <a:ea typeface="Calibri"/>
              <a:cs typeface="Calibri"/>
              <a:sym typeface="Calibri"/>
            </a:endParaRPr>
          </a:p>
          <a:p>
            <a:r>
              <a:rPr lang="en-GB" sz="1200" b="0" i="0" u="none" strike="noStrike" kern="1200" cap="none" baseline="0" dirty="0">
                <a:solidFill>
                  <a:schemeClr val="dk1"/>
                </a:solidFill>
                <a:latin typeface="Calibri"/>
                <a:ea typeface="Calibri"/>
                <a:cs typeface="Calibri"/>
                <a:sym typeface="Calibri"/>
              </a:rPr>
              <a:t>Bruhn et al. (2018) examines the impact of access to one year of management</a:t>
            </a:r>
          </a:p>
          <a:p>
            <a:r>
              <a:rPr lang="en-GB" sz="1200" b="0" i="0" u="none" strike="noStrike" kern="1200" cap="none" baseline="0" dirty="0">
                <a:solidFill>
                  <a:schemeClr val="dk1"/>
                </a:solidFill>
                <a:latin typeface="Calibri"/>
                <a:ea typeface="Calibri"/>
                <a:cs typeface="Calibri"/>
                <a:sym typeface="Calibri"/>
              </a:rPr>
              <a:t>consulting services on the outcomes of small and medium enterprises in Mexico. The authors</a:t>
            </a:r>
          </a:p>
          <a:p>
            <a:r>
              <a:rPr lang="en-GB" sz="1200" b="0" i="0" u="none" strike="noStrike" kern="1200" cap="none" baseline="0" dirty="0">
                <a:solidFill>
                  <a:schemeClr val="dk1"/>
                </a:solidFill>
                <a:latin typeface="Calibri"/>
                <a:ea typeface="Calibri"/>
                <a:cs typeface="Calibri"/>
                <a:sym typeface="Calibri"/>
              </a:rPr>
              <a:t>randomly assigned enterprises that applied to receive subsidized consulting services to either</a:t>
            </a:r>
          </a:p>
          <a:p>
            <a:r>
              <a:rPr lang="en-GB" sz="1200" b="0" i="0" u="none" strike="noStrike" kern="1200" cap="none" baseline="0" dirty="0">
                <a:solidFill>
                  <a:schemeClr val="dk1"/>
                </a:solidFill>
                <a:latin typeface="Calibri"/>
                <a:ea typeface="Calibri"/>
                <a:cs typeface="Calibri"/>
                <a:sym typeface="Calibri"/>
              </a:rPr>
              <a:t>receive the subsidized services or not. The authors find that the consulting intervention increased</a:t>
            </a:r>
          </a:p>
          <a:p>
            <a:r>
              <a:rPr lang="en-GB" sz="1200" b="0" i="0" u="none" strike="noStrike" kern="1200" cap="none" baseline="0" dirty="0">
                <a:solidFill>
                  <a:schemeClr val="dk1"/>
                </a:solidFill>
                <a:latin typeface="Calibri"/>
                <a:ea typeface="Calibri"/>
                <a:cs typeface="Calibri"/>
                <a:sym typeface="Calibri"/>
              </a:rPr>
              <a:t>owners’ “entrepreneurial spirit” (an index that measures entrepreneurial confidence and goal</a:t>
            </a:r>
          </a:p>
          <a:p>
            <a:r>
              <a:rPr lang="en-GB" sz="1200" b="0" i="0" u="none" strike="noStrike" kern="1200" cap="none" baseline="0" dirty="0">
                <a:solidFill>
                  <a:schemeClr val="dk1"/>
                </a:solidFill>
                <a:latin typeface="Calibri"/>
                <a:ea typeface="Calibri"/>
                <a:cs typeface="Calibri"/>
                <a:sym typeface="Calibri"/>
              </a:rPr>
              <a:t>setting) and had positive short-run impacts on productivity and profits.</a:t>
            </a: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82871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6" name="Shape 656"/>
          <p:cNvSpPr txBox="1">
            <a:spLocks noGrp="1"/>
          </p:cNvSpPr>
          <p:nvPr>
            <p:ph type="body" idx="1"/>
          </p:nvPr>
        </p:nvSpPr>
        <p:spPr>
          <a:xfrm>
            <a:off x="731837" y="4621212"/>
            <a:ext cx="5851525" cy="377983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57" name="Shape 657"/>
          <p:cNvSpPr txBox="1">
            <a:spLocks noGrp="1"/>
          </p:cNvSpPr>
          <p:nvPr>
            <p:ph type="sldNum" idx="12"/>
          </p:nvPr>
        </p:nvSpPr>
        <p:spPr>
          <a:xfrm>
            <a:off x="4143375" y="9120188"/>
            <a:ext cx="3170238" cy="4810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08342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r>
              <a:rPr lang="en-US"/>
              <a:t>Discussions of culture are necessarily speculative.</a:t>
            </a:r>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5172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515" name="Shape 515"/>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73</a:t>
            </a:fld>
            <a:endParaRPr lang="en-US"/>
          </a:p>
        </p:txBody>
      </p:sp>
    </p:spTree>
    <p:extLst>
      <p:ext uri="{BB962C8B-B14F-4D97-AF65-F5344CB8AC3E}">
        <p14:creationId xmlns:p14="http://schemas.microsoft.com/office/powerpoint/2010/main" val="45108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2554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a:t>Henrich (with different coauthors) has argued that the emergence of large-scale societies required the ability to cooperate with strangers  in one-shot settings. </a:t>
            </a:r>
          </a:p>
          <a:p>
            <a:pPr lvl="0">
              <a:spcBef>
                <a:spcPts val="0"/>
              </a:spcBef>
              <a:buNone/>
            </a:pPr>
            <a:r>
              <a:rPr lang="en-US" dirty="0"/>
              <a:t>He argues that this was facilitated by cultural evolution which favored </a:t>
            </a:r>
            <a:r>
              <a:rPr lang="en-US" dirty="0" err="1"/>
              <a:t>prosociality</a:t>
            </a:r>
            <a:r>
              <a:rPr lang="en-US" dirty="0"/>
              <a:t>, norm adherence and the willingness to punish norm violations. </a:t>
            </a:r>
          </a:p>
          <a:p>
            <a:pPr lvl="0">
              <a:spcBef>
                <a:spcPts val="0"/>
              </a:spcBef>
              <a:buNone/>
            </a:pPr>
            <a:r>
              <a:rPr lang="en-US" dirty="0"/>
              <a:t>The emergence of moralizing gods, for instance, was a cultural tool which helped people cooperate with strangers. The evidence is hard to evaluate, since they try to explain tens of facts rather than through any one clear test. </a:t>
            </a:r>
          </a:p>
          <a:p>
            <a:pPr lvl="0">
              <a:spcBef>
                <a:spcPts val="0"/>
              </a:spcBef>
              <a:buNone/>
            </a:pPr>
            <a:r>
              <a:rPr lang="en-US" dirty="0"/>
              <a:t>Henrich et al (2010) show that market </a:t>
            </a:r>
            <a:r>
              <a:rPr lang="en-US" sz="1200" b="0" i="0" u="none" strike="noStrike" kern="1200" cap="none" dirty="0">
                <a:solidFill>
                  <a:schemeClr val="dk1"/>
                </a:solidFill>
                <a:effectLst/>
                <a:latin typeface="Calibri"/>
                <a:ea typeface="Calibri"/>
                <a:cs typeface="Calibri"/>
                <a:sym typeface="Calibri"/>
              </a:rPr>
              <a:t>integration (measured as the percentage of purchased calories) positively covaries with fairness while community size positively covaries with punishment.</a:t>
            </a:r>
            <a:endParaRPr lang="en-US" dirty="0"/>
          </a:p>
        </p:txBody>
      </p:sp>
      <p:sp>
        <p:nvSpPr>
          <p:cNvPr id="523" name="Shape 523"/>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74</a:t>
            </a:fld>
            <a:endParaRPr lang="en-US"/>
          </a:p>
        </p:txBody>
      </p:sp>
    </p:spTree>
    <p:extLst>
      <p:ext uri="{BB962C8B-B14F-4D97-AF65-F5344CB8AC3E}">
        <p14:creationId xmlns:p14="http://schemas.microsoft.com/office/powerpoint/2010/main" val="12445876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8" name="Shape 538"/>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r>
              <a:rPr lang="en-US" dirty="0" err="1"/>
              <a:t>Bursztyn</a:t>
            </a:r>
            <a:r>
              <a:rPr lang="en-US" dirty="0"/>
              <a:t> et al. (2018) show that middle class and wealthy people in Indonesia buy status goods -- in their case exclusive credit cards -- in large part to signal their high income to others, creating positional externalities through “wasteful” expenditure. They also show that having higher self-esteem causally reduces demand for these types of goods. One interpretation is that having lower self esteem -- which is correlated with poverty -- makes people particularly eager to earn a high social image. </a:t>
            </a:r>
          </a:p>
        </p:txBody>
      </p:sp>
      <p:sp>
        <p:nvSpPr>
          <p:cNvPr id="539" name="Shape 539"/>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75</a:t>
            </a:fld>
            <a:endParaRPr lang="en-US"/>
          </a:p>
        </p:txBody>
      </p:sp>
    </p:spTree>
    <p:extLst>
      <p:ext uri="{BB962C8B-B14F-4D97-AF65-F5344CB8AC3E}">
        <p14:creationId xmlns:p14="http://schemas.microsoft.com/office/powerpoint/2010/main" val="10511991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spcBef>
                <a:spcPts val="0"/>
              </a:spcBef>
              <a:buNone/>
            </a:pPr>
            <a:r>
              <a:rPr lang="en-US" dirty="0"/>
              <a:t>Rao (2018)  shows how integration of rich and poor children in schools reduces discrimination and increases willingness to socialize, generosity and inequity-aversion. </a:t>
            </a:r>
          </a:p>
          <a:p>
            <a:pPr lvl="0" rtl="0">
              <a:spcBef>
                <a:spcPts val="0"/>
              </a:spcBef>
              <a:buNone/>
            </a:pPr>
            <a:endParaRPr dirty="0"/>
          </a:p>
          <a:p>
            <a:pPr lvl="0" rtl="0">
              <a:spcBef>
                <a:spcPts val="0"/>
              </a:spcBef>
              <a:buNone/>
            </a:pPr>
            <a:r>
              <a:rPr lang="en-US" dirty="0"/>
              <a:t>Blouin and Mukund show that govt radio in Rwanda changes how people categorize others. It makes them less likely to categorize others using ethnicity -- measured by how likely they are to misattribute a fact about Person A to being about Persons B or C, depending on the ethnicity match between the individuals. They also show some evidence that trust between Hutus and Tutsis increases due to the radio channel. </a:t>
            </a:r>
          </a:p>
          <a:p>
            <a:pPr lvl="0" rtl="0">
              <a:spcBef>
                <a:spcPts val="0"/>
              </a:spcBef>
              <a:buNone/>
            </a:pPr>
            <a:endParaRPr lang="en-US" dirty="0"/>
          </a:p>
          <a:p>
            <a:pPr lvl="0" rtl="0">
              <a:spcBef>
                <a:spcPts val="0"/>
              </a:spcBef>
              <a:buNone/>
            </a:pPr>
            <a:r>
              <a:rPr lang="en-US" dirty="0"/>
              <a:t>La Ferrara et al show that telenovelas in Brazil reduced fertility for the exposed cohorts in the exposed regions. Jensen and Oster show that cable TV changes stated gender attitudes. </a:t>
            </a:r>
          </a:p>
          <a:p>
            <a:pPr lvl="0" rtl="0">
              <a:spcBef>
                <a:spcPts val="0"/>
              </a:spcBef>
              <a:buNone/>
            </a:pPr>
            <a:endParaRPr lang="en-US" dirty="0"/>
          </a:p>
          <a:p>
            <a:pPr lvl="0" rtl="0">
              <a:spcBef>
                <a:spcPts val="0"/>
              </a:spcBef>
              <a:buNone/>
            </a:pPr>
            <a:r>
              <a:rPr lang="en-US" sz="1200" dirty="0" err="1"/>
              <a:t>Bursztyn</a:t>
            </a:r>
            <a:r>
              <a:rPr lang="en-US" sz="1200" dirty="0"/>
              <a:t> et al (2018) are studying what whether male support for female labor force participation in Saudi Arabia can be changed by debiasing second-order beliefs. The idea is that men state in private that they do not mind their wives working, but believe that other men mind. Thus, they may try to keep their wives from working, fearing social disapproval. Once you inform them that “80% of men actually say they do not mind”, one might be able to rapidly change the social norm. </a:t>
            </a:r>
            <a:endParaRPr lang="en-US" dirty="0"/>
          </a:p>
        </p:txBody>
      </p:sp>
      <p:sp>
        <p:nvSpPr>
          <p:cNvPr id="547" name="Shape 547"/>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76</a:t>
            </a:fld>
            <a:endParaRPr lang="en-US"/>
          </a:p>
        </p:txBody>
      </p:sp>
    </p:spTree>
    <p:extLst>
      <p:ext uri="{BB962C8B-B14F-4D97-AF65-F5344CB8AC3E}">
        <p14:creationId xmlns:p14="http://schemas.microsoft.com/office/powerpoint/2010/main" val="26233072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4" name="Shape 554"/>
          <p:cNvSpPr txBox="1">
            <a:spLocks noGrp="1"/>
          </p:cNvSpPr>
          <p:nvPr>
            <p:ph type="body" idx="1"/>
          </p:nvPr>
        </p:nvSpPr>
        <p:spPr>
          <a:xfrm>
            <a:off x="731837" y="4621212"/>
            <a:ext cx="5851500" cy="3779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555" name="Shape 555"/>
          <p:cNvSpPr txBox="1">
            <a:spLocks noGrp="1"/>
          </p:cNvSpPr>
          <p:nvPr>
            <p:ph type="sldNum" idx="12"/>
          </p:nvPr>
        </p:nvSpPr>
        <p:spPr>
          <a:xfrm>
            <a:off x="4143375" y="9120188"/>
            <a:ext cx="3170100" cy="480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50410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31837" y="4621212"/>
            <a:ext cx="5851525" cy="3779836"/>
          </a:xfrm>
          <a:prstGeom prst="rect">
            <a:avLst/>
          </a:prstGeom>
        </p:spPr>
        <p:txBody>
          <a:bodyPr lIns="91425" tIns="91425" rIns="91425" bIns="91425" anchor="t" anchorCtr="0">
            <a:noAutofit/>
          </a:bodyPr>
          <a:lstStyle/>
          <a:p>
            <a:pPr lvl="0">
              <a:spcBef>
                <a:spcPts val="0"/>
              </a:spcBef>
              <a:buNone/>
            </a:pPr>
            <a:endParaRPr lang="en-US" dirty="0"/>
          </a:p>
        </p:txBody>
      </p:sp>
      <p:sp>
        <p:nvSpPr>
          <p:cNvPr id="174" name="Shape 174"/>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6271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79</a:t>
            </a:fld>
            <a:endParaRPr lang="en-US"/>
          </a:p>
        </p:txBody>
      </p:sp>
    </p:spTree>
    <p:extLst>
      <p:ext uri="{BB962C8B-B14F-4D97-AF65-F5344CB8AC3E}">
        <p14:creationId xmlns:p14="http://schemas.microsoft.com/office/powerpoint/2010/main" val="33523226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80</a:t>
            </a:fld>
            <a:endParaRPr lang="en-US"/>
          </a:p>
        </p:txBody>
      </p:sp>
    </p:spTree>
    <p:extLst>
      <p:ext uri="{BB962C8B-B14F-4D97-AF65-F5344CB8AC3E}">
        <p14:creationId xmlns:p14="http://schemas.microsoft.com/office/powerpoint/2010/main" val="15461008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Note: Much of this applies to the poor in rich countries as well. But: </a:t>
            </a:r>
          </a:p>
          <a:p>
            <a:pPr marL="457200" marR="0" lvl="1"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share of people facing such challenges (e.g. low education, poor health) is much higher in developing countries</a:t>
            </a:r>
          </a:p>
          <a:p>
            <a:pPr marL="457200" marR="0" lvl="1"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nature of the underlying policy challenges (e.g. people sleep poorly because they live in poorly constructed, overcrowded homes without electricity) can be very different in developing countries.</a:t>
            </a:r>
          </a:p>
          <a:p>
            <a:pPr lvl="0">
              <a:spcBef>
                <a:spcPts val="0"/>
              </a:spcBef>
              <a:buClr>
                <a:schemeClr val="dk1"/>
              </a:buClr>
              <a:buSzPct val="25000"/>
              <a:buFont typeface="Arial"/>
              <a:buNone/>
            </a:pP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81</a:t>
            </a:fld>
            <a:endParaRPr lang="en-US"/>
          </a:p>
        </p:txBody>
      </p:sp>
    </p:spTree>
    <p:extLst>
      <p:ext uri="{BB962C8B-B14F-4D97-AF65-F5344CB8AC3E}">
        <p14:creationId xmlns:p14="http://schemas.microsoft.com/office/powerpoint/2010/main" val="13238674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r>
              <a:rPr lang="en-GB" sz="1200" b="0" i="0" u="none" strike="noStrike" kern="1200" cap="none" baseline="0" dirty="0">
                <a:solidFill>
                  <a:schemeClr val="dk1"/>
                </a:solidFill>
                <a:latin typeface="Calibri"/>
                <a:ea typeface="Calibri"/>
                <a:cs typeface="Calibri"/>
                <a:sym typeface="Calibri"/>
              </a:rPr>
              <a:t>For instance, India has only about 0.3 psychiatrists per 100,000</a:t>
            </a:r>
          </a:p>
          <a:p>
            <a:r>
              <a:rPr lang="en-GB" sz="1200" b="0" i="0" u="none" strike="noStrike" kern="1200" cap="none" baseline="0" dirty="0">
                <a:solidFill>
                  <a:schemeClr val="dk1"/>
                </a:solidFill>
                <a:latin typeface="Calibri"/>
                <a:ea typeface="Calibri"/>
                <a:cs typeface="Calibri"/>
                <a:sym typeface="Calibri"/>
              </a:rPr>
              <a:t>individuals (3,600 psychiatrists to serve a population of 1.2 billion), compared to 12.4 per 100,000</a:t>
            </a:r>
          </a:p>
          <a:p>
            <a:r>
              <a:rPr lang="en-GB" sz="1200" b="0" i="0" u="none" strike="noStrike" kern="1200" cap="none" baseline="0" dirty="0">
                <a:solidFill>
                  <a:schemeClr val="dk1"/>
                </a:solidFill>
                <a:latin typeface="Calibri"/>
                <a:ea typeface="Calibri"/>
                <a:cs typeface="Calibri"/>
                <a:sym typeface="Calibri"/>
              </a:rPr>
              <a:t>individuals in the United States.</a:t>
            </a: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82</a:t>
            </a:fld>
            <a:endParaRPr lang="en-US"/>
          </a:p>
        </p:txBody>
      </p:sp>
    </p:spTree>
    <p:extLst>
      <p:ext uri="{BB962C8B-B14F-4D97-AF65-F5344CB8AC3E}">
        <p14:creationId xmlns:p14="http://schemas.microsoft.com/office/powerpoint/2010/main" val="36405889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83</a:t>
            </a:fld>
            <a:endParaRPr lang="en-US"/>
          </a:p>
        </p:txBody>
      </p:sp>
    </p:spTree>
    <p:extLst>
      <p:ext uri="{BB962C8B-B14F-4D97-AF65-F5344CB8AC3E}">
        <p14:creationId xmlns:p14="http://schemas.microsoft.com/office/powerpoint/2010/main" val="133859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None/>
            </a:pPr>
            <a:endParaRPr dirty="0"/>
          </a:p>
        </p:txBody>
      </p:sp>
      <p:sp>
        <p:nvSpPr>
          <p:cNvPr id="204" name="Shape 204"/>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2506051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US" sz="2400" dirty="0"/>
              <a:t>Religiosity has been linked with greater social cohesion, higher capital formation, greater income, savings and health care outcomes</a:t>
            </a:r>
          </a:p>
          <a:p>
            <a:pPr lvl="0">
              <a:spcBef>
                <a:spcPts val="0"/>
              </a:spcBef>
              <a:buClr>
                <a:schemeClr val="dk1"/>
              </a:buClr>
              <a:buSzPct val="25000"/>
              <a:buFont typeface="Arial"/>
              <a:buNone/>
            </a:pPr>
            <a:endParaRPr lang="en-US" sz="2400" dirty="0"/>
          </a:p>
          <a:p>
            <a:r>
              <a:rPr lang="en-US" sz="1200" b="0" i="0" u="none" strike="noStrike" kern="1200" cap="none" baseline="0" dirty="0">
                <a:solidFill>
                  <a:schemeClr val="dk1"/>
                </a:solidFill>
                <a:latin typeface="Calibri"/>
                <a:ea typeface="Calibri"/>
                <a:cs typeface="Calibri"/>
                <a:sym typeface="Calibri"/>
              </a:rPr>
              <a:t>Puzzlingly, </a:t>
            </a:r>
            <a:r>
              <a:rPr lang="en-GB" sz="1200" b="0" i="0" u="none" strike="noStrike" kern="1200" cap="none" baseline="0" dirty="0">
                <a:solidFill>
                  <a:schemeClr val="dk1"/>
                </a:solidFill>
                <a:latin typeface="Calibri"/>
                <a:ea typeface="Calibri"/>
                <a:cs typeface="Calibri"/>
                <a:sym typeface="Calibri"/>
              </a:rPr>
              <a:t>the Bryan et al. (2018) authors detect no effect on either total </a:t>
            </a:r>
            <a:r>
              <a:rPr lang="en-GB" sz="1200" b="0" i="0" u="none" strike="noStrike" kern="1200" cap="none" baseline="0" dirty="0" err="1">
                <a:solidFill>
                  <a:schemeClr val="dk1"/>
                </a:solidFill>
                <a:latin typeface="Calibri"/>
                <a:ea typeface="Calibri"/>
                <a:cs typeface="Calibri"/>
                <a:sym typeface="Calibri"/>
              </a:rPr>
              <a:t>labor</a:t>
            </a:r>
            <a:r>
              <a:rPr lang="en-GB" sz="1200" b="0" i="0" u="none" strike="noStrike" kern="1200" cap="none" baseline="0" dirty="0">
                <a:solidFill>
                  <a:schemeClr val="dk1"/>
                </a:solidFill>
                <a:latin typeface="Calibri"/>
                <a:ea typeface="Calibri"/>
                <a:cs typeface="Calibri"/>
                <a:sym typeface="Calibri"/>
              </a:rPr>
              <a:t> supply, assets, or consumption, begging the question of where the increase in income comes from and how they are spent. A partial answer</a:t>
            </a:r>
          </a:p>
          <a:p>
            <a:r>
              <a:rPr lang="en-GB" sz="1200" b="0" i="0" u="none" strike="noStrike" kern="1200" cap="none" baseline="0" dirty="0">
                <a:solidFill>
                  <a:schemeClr val="dk1"/>
                </a:solidFill>
                <a:latin typeface="Calibri"/>
                <a:ea typeface="Calibri"/>
                <a:cs typeface="Calibri"/>
                <a:sym typeface="Calibri"/>
              </a:rPr>
              <a:t>could be a shift from agricultural to non-agricultural self-employment, which may involve a higher</a:t>
            </a:r>
          </a:p>
          <a:p>
            <a:r>
              <a:rPr lang="en-US" sz="1200" b="0" i="0" u="none" strike="noStrike" kern="1200" cap="none" baseline="0" dirty="0">
                <a:solidFill>
                  <a:schemeClr val="dk1"/>
                </a:solidFill>
                <a:latin typeface="Calibri"/>
                <a:ea typeface="Calibri"/>
                <a:cs typeface="Calibri"/>
                <a:sym typeface="Calibri"/>
              </a:rPr>
              <a:t>implicit wage.</a:t>
            </a: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84</a:t>
            </a:fld>
            <a:endParaRPr lang="en-US"/>
          </a:p>
        </p:txBody>
      </p:sp>
    </p:spTree>
    <p:extLst>
      <p:ext uri="{BB962C8B-B14F-4D97-AF65-F5344CB8AC3E}">
        <p14:creationId xmlns:p14="http://schemas.microsoft.com/office/powerpoint/2010/main" val="14139099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endParaRPr sz="2400" dirty="0"/>
          </a:p>
        </p:txBody>
      </p:sp>
      <p:sp>
        <p:nvSpPr>
          <p:cNvPr id="278" name="Shape 278"/>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85</a:t>
            </a:fld>
            <a:endParaRPr lang="en-US"/>
          </a:p>
        </p:txBody>
      </p:sp>
    </p:spTree>
    <p:extLst>
      <p:ext uri="{BB962C8B-B14F-4D97-AF65-F5344CB8AC3E}">
        <p14:creationId xmlns:p14="http://schemas.microsoft.com/office/powerpoint/2010/main" val="3009565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51817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69631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80982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73909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1955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22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27727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5584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777875" y="1200150"/>
            <a:ext cx="5759450" cy="32400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731837" y="4621212"/>
            <a:ext cx="5851500" cy="3779700"/>
          </a:xfrm>
          <a:prstGeom prst="rect">
            <a:avLst/>
          </a:prstGeom>
        </p:spPr>
        <p:txBody>
          <a:bodyPr lIns="91425" tIns="91425" rIns="91425" bIns="91425" anchor="t" anchorCtr="0">
            <a:noAutofit/>
          </a:bodyPr>
          <a:lstStyle/>
          <a:p>
            <a:pPr lvl="0" rtl="0">
              <a:lnSpc>
                <a:spcPct val="90000"/>
              </a:lnSpc>
              <a:spcBef>
                <a:spcPts val="0"/>
              </a:spcBef>
              <a:buClr>
                <a:schemeClr val="dk1"/>
              </a:buClr>
              <a:buSzPct val="45833"/>
              <a:buFont typeface="Arial"/>
              <a:buNone/>
            </a:pPr>
            <a:r>
              <a:rPr lang="en-US" sz="2400" dirty="0"/>
              <a:t>Wrong contract? Deliberately wrong contract (Roth, 2017)?</a:t>
            </a:r>
          </a:p>
        </p:txBody>
      </p:sp>
      <p:sp>
        <p:nvSpPr>
          <p:cNvPr id="212" name="Shape 212"/>
          <p:cNvSpPr txBox="1">
            <a:spLocks noGrp="1"/>
          </p:cNvSpPr>
          <p:nvPr>
            <p:ph type="sldNum" idx="12"/>
          </p:nvPr>
        </p:nvSpPr>
        <p:spPr>
          <a:xfrm>
            <a:off x="4143375" y="9120188"/>
            <a:ext cx="3170100" cy="480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23668517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15139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43487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322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59139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1396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40600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355989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929708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40611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368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415611" y="992766"/>
            <a:ext cx="11360700" cy="2736900"/>
          </a:xfrm>
          <a:prstGeom prst="rect">
            <a:avLst/>
          </a:prstGeom>
        </p:spPr>
        <p:txBody>
          <a:bodyPr lIns="121900" tIns="121900" rIns="121900" bIns="121900" anchor="b" anchorCtr="0"/>
          <a:lstStyle>
            <a:lvl1pPr lvl="0" algn="ctr">
              <a:spcBef>
                <a:spcPts val="0"/>
              </a:spcBef>
              <a:buSzPct val="100000"/>
              <a:buFont typeface="Times New Roman"/>
              <a:defRPr sz="6900">
                <a:latin typeface="Times New Roman"/>
                <a:ea typeface="Times New Roman"/>
                <a:cs typeface="Times New Roman"/>
                <a:sym typeface="Times New Roman"/>
              </a:defRPr>
            </a:lvl1pPr>
            <a:lvl2pPr lvl="1" algn="ctr">
              <a:spcBef>
                <a:spcPts val="0"/>
              </a:spcBef>
              <a:buSzPct val="100000"/>
              <a:buFont typeface="Times New Roman"/>
              <a:defRPr sz="6900">
                <a:latin typeface="Times New Roman"/>
                <a:ea typeface="Times New Roman"/>
                <a:cs typeface="Times New Roman"/>
                <a:sym typeface="Times New Roman"/>
              </a:defRPr>
            </a:lvl2pPr>
            <a:lvl3pPr lvl="2" algn="ctr">
              <a:spcBef>
                <a:spcPts val="0"/>
              </a:spcBef>
              <a:buSzPct val="100000"/>
              <a:buFont typeface="Times New Roman"/>
              <a:defRPr sz="6900">
                <a:latin typeface="Times New Roman"/>
                <a:ea typeface="Times New Roman"/>
                <a:cs typeface="Times New Roman"/>
                <a:sym typeface="Times New Roman"/>
              </a:defRPr>
            </a:lvl3pPr>
            <a:lvl4pPr lvl="3" algn="ctr">
              <a:spcBef>
                <a:spcPts val="0"/>
              </a:spcBef>
              <a:buSzPct val="100000"/>
              <a:buFont typeface="Times New Roman"/>
              <a:defRPr sz="6900">
                <a:latin typeface="Times New Roman"/>
                <a:ea typeface="Times New Roman"/>
                <a:cs typeface="Times New Roman"/>
                <a:sym typeface="Times New Roman"/>
              </a:defRPr>
            </a:lvl4pPr>
            <a:lvl5pPr lvl="4" algn="ctr">
              <a:spcBef>
                <a:spcPts val="0"/>
              </a:spcBef>
              <a:buSzPct val="100000"/>
              <a:buFont typeface="Times New Roman"/>
              <a:defRPr sz="6900">
                <a:latin typeface="Times New Roman"/>
                <a:ea typeface="Times New Roman"/>
                <a:cs typeface="Times New Roman"/>
                <a:sym typeface="Times New Roman"/>
              </a:defRPr>
            </a:lvl5pPr>
            <a:lvl6pPr lvl="5" algn="ctr">
              <a:spcBef>
                <a:spcPts val="0"/>
              </a:spcBef>
              <a:buSzPct val="100000"/>
              <a:buFont typeface="Times New Roman"/>
              <a:defRPr sz="6900">
                <a:latin typeface="Times New Roman"/>
                <a:ea typeface="Times New Roman"/>
                <a:cs typeface="Times New Roman"/>
                <a:sym typeface="Times New Roman"/>
              </a:defRPr>
            </a:lvl6pPr>
            <a:lvl7pPr lvl="6" algn="ctr">
              <a:spcBef>
                <a:spcPts val="0"/>
              </a:spcBef>
              <a:buSzPct val="100000"/>
              <a:buFont typeface="Times New Roman"/>
              <a:defRPr sz="6900">
                <a:latin typeface="Times New Roman"/>
                <a:ea typeface="Times New Roman"/>
                <a:cs typeface="Times New Roman"/>
                <a:sym typeface="Times New Roman"/>
              </a:defRPr>
            </a:lvl7pPr>
            <a:lvl8pPr lvl="7" algn="ctr">
              <a:spcBef>
                <a:spcPts val="0"/>
              </a:spcBef>
              <a:buSzPct val="100000"/>
              <a:buFont typeface="Times New Roman"/>
              <a:defRPr sz="6900">
                <a:latin typeface="Times New Roman"/>
                <a:ea typeface="Times New Roman"/>
                <a:cs typeface="Times New Roman"/>
                <a:sym typeface="Times New Roman"/>
              </a:defRPr>
            </a:lvl8pPr>
            <a:lvl9pPr lvl="8" algn="ctr">
              <a:spcBef>
                <a:spcPts val="0"/>
              </a:spcBef>
              <a:buSzPct val="100000"/>
              <a:buFont typeface="Times New Roman"/>
              <a:defRPr sz="6900">
                <a:latin typeface="Times New Roman"/>
                <a:ea typeface="Times New Roman"/>
                <a:cs typeface="Times New Roman"/>
                <a:sym typeface="Times New Roman"/>
              </a:defRPr>
            </a:lvl9pPr>
          </a:lstStyle>
          <a:p>
            <a:endParaRPr/>
          </a:p>
        </p:txBody>
      </p:sp>
      <p:sp>
        <p:nvSpPr>
          <p:cNvPr id="15" name="Shape 15"/>
          <p:cNvSpPr txBox="1">
            <a:spLocks noGrp="1"/>
          </p:cNvSpPr>
          <p:nvPr>
            <p:ph type="subTitle" idx="1"/>
          </p:nvPr>
        </p:nvSpPr>
        <p:spPr>
          <a:xfrm>
            <a:off x="415600" y="3778833"/>
            <a:ext cx="11360700" cy="1056900"/>
          </a:xfrm>
          <a:prstGeom prst="rect">
            <a:avLst/>
          </a:prstGeom>
        </p:spPr>
        <p:txBody>
          <a:bodyPr lIns="121900" tIns="121900" rIns="121900" bIns="121900" anchor="t" anchorCtr="0"/>
          <a:lstStyle>
            <a:lvl1pPr lvl="0"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1pPr>
            <a:lvl2pPr lvl="1"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2pPr>
            <a:lvl3pPr lvl="2"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3pPr>
            <a:lvl4pPr lvl="3"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4pPr>
            <a:lvl5pPr lvl="4"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5pPr>
            <a:lvl6pPr lvl="5"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6pPr>
            <a:lvl7pPr lvl="6"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7pPr>
            <a:lvl8pPr lvl="7"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8pPr>
            <a:lvl9pPr lvl="8" algn="ctr">
              <a:lnSpc>
                <a:spcPct val="100000"/>
              </a:lnSpc>
              <a:spcBef>
                <a:spcPts val="0"/>
              </a:spcBef>
              <a:spcAft>
                <a:spcPts val="0"/>
              </a:spcAft>
              <a:buSzPct val="100000"/>
              <a:buFont typeface="Times New Roman"/>
              <a:buNone/>
              <a:defRPr sz="3700">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097279" y="286603"/>
            <a:ext cx="10058400" cy="1450800"/>
          </a:xfrm>
          <a:prstGeom prst="rect">
            <a:avLst/>
          </a:prstGeom>
          <a:noFill/>
          <a:ln>
            <a:noFill/>
          </a:ln>
        </p:spPr>
        <p:txBody>
          <a:bodyPr lIns="121900" tIns="121900" rIns="121900" bIns="121900" anchor="b" anchorCtr="0"/>
          <a:lstStyle>
            <a:lvl1pPr marL="0" marR="0" lvl="0" indent="0" algn="l" rtl="0">
              <a:lnSpc>
                <a:spcPct val="85000"/>
              </a:lnSpc>
              <a:spcBef>
                <a:spcPts val="0"/>
              </a:spcBef>
              <a:buClr>
                <a:srgbClr val="3F3F3F"/>
              </a:buClr>
              <a:buFont typeface="Times New Roman"/>
              <a:buNone/>
              <a:defRPr sz="4800" i="0" u="none" strike="noStrike" cap="none">
                <a:solidFill>
                  <a:srgbClr val="3F3F3F"/>
                </a:solidFill>
                <a:latin typeface="Times New Roman"/>
                <a:ea typeface="Times New Roman"/>
                <a:cs typeface="Times New Roman"/>
                <a:sym typeface="Times New Roma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1097279" y="1845733"/>
            <a:ext cx="10058400" cy="4023300"/>
          </a:xfrm>
          <a:prstGeom prst="rect">
            <a:avLst/>
          </a:prstGeom>
          <a:noFill/>
          <a:ln>
            <a:noFill/>
          </a:ln>
        </p:spPr>
        <p:txBody>
          <a:bodyPr lIns="121900" tIns="121900" rIns="121900" bIns="121900" anchor="t" anchorCtr="0"/>
          <a:lstStyle>
            <a:lvl1pPr marL="91440" marR="0" lvl="0" indent="35560" algn="l" rtl="0">
              <a:lnSpc>
                <a:spcPct val="90000"/>
              </a:lnSpc>
              <a:spcBef>
                <a:spcPts val="1200"/>
              </a:spcBef>
              <a:spcAft>
                <a:spcPts val="200"/>
              </a:spcAft>
              <a:buClr>
                <a:schemeClr val="accent1"/>
              </a:buClr>
              <a:buSzPct val="100000"/>
              <a:buFont typeface="Times New Roman"/>
              <a:buChar char=" "/>
              <a:defRPr sz="2000" i="0" u="none" strike="noStrike" cap="none">
                <a:solidFill>
                  <a:srgbClr val="3F3F3F"/>
                </a:solidFill>
                <a:latin typeface="Times New Roman"/>
                <a:ea typeface="Times New Roman"/>
                <a:cs typeface="Times New Roman"/>
                <a:sym typeface="Times New Roman"/>
              </a:defRPr>
            </a:lvl1pPr>
            <a:lvl2pPr marL="384048" marR="0" lvl="1" indent="-79248" algn="l" rtl="0">
              <a:lnSpc>
                <a:spcPct val="90000"/>
              </a:lnSpc>
              <a:spcBef>
                <a:spcPts val="200"/>
              </a:spcBef>
              <a:spcAft>
                <a:spcPts val="400"/>
              </a:spcAft>
              <a:buClr>
                <a:schemeClr val="accent1"/>
              </a:buClr>
              <a:buSzPct val="100000"/>
              <a:buFont typeface="Times New Roman"/>
              <a:buChar char="◦"/>
              <a:defRPr sz="1800" i="0" u="none" strike="noStrike" cap="none">
                <a:solidFill>
                  <a:srgbClr val="3F3F3F"/>
                </a:solidFill>
                <a:latin typeface="Times New Roman"/>
                <a:ea typeface="Times New Roman"/>
                <a:cs typeface="Times New Roman"/>
                <a:sym typeface="Times New Roman"/>
              </a:defRPr>
            </a:lvl2pPr>
            <a:lvl3pPr marL="566928" marR="0" lvl="2" indent="-97027"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3pPr>
            <a:lvl4pPr marL="749808" marR="0" lvl="3" indent="-102108"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4pPr>
            <a:lvl5pPr marL="932688" marR="0" lvl="4" indent="-94488"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5pPr>
            <a:lvl6pPr marL="1100000" marR="0" lvl="5" indent="-147500"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6pPr>
            <a:lvl7pPr marL="1299999" marR="0" lvl="6" indent="-144299"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7pPr>
            <a:lvl8pPr marL="1499999" marR="0" lvl="7" indent="-141099"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8pPr>
            <a:lvl9pPr marL="1700000" marR="0" lvl="8" indent="-150600" algn="l" rtl="0">
              <a:lnSpc>
                <a:spcPct val="90000"/>
              </a:lnSpc>
              <a:spcBef>
                <a:spcPts val="200"/>
              </a:spcBef>
              <a:spcAft>
                <a:spcPts val="400"/>
              </a:spcAft>
              <a:buClr>
                <a:schemeClr val="accent1"/>
              </a:buClr>
              <a:buSzPct val="100000"/>
              <a:buFont typeface="Times New Roman"/>
              <a:buChar char="◦"/>
              <a:defRPr sz="1400" i="0" u="none" strike="noStrike" cap="none">
                <a:solidFill>
                  <a:srgbClr val="3F3F3F"/>
                </a:solidFill>
                <a:latin typeface="Times New Roman"/>
                <a:ea typeface="Times New Roman"/>
                <a:cs typeface="Times New Roman"/>
                <a:sym typeface="Times New Roman"/>
              </a:defRPr>
            </a:lvl9pPr>
          </a:lstStyle>
          <a:p>
            <a:endParaRPr/>
          </a:p>
        </p:txBody>
      </p:sp>
      <p:sp>
        <p:nvSpPr>
          <p:cNvPr id="57" name="Shape 57"/>
          <p:cNvSpPr txBox="1">
            <a:spLocks noGrp="1"/>
          </p:cNvSpPr>
          <p:nvPr>
            <p:ph type="dt" idx="10"/>
          </p:nvPr>
        </p:nvSpPr>
        <p:spPr>
          <a:xfrm>
            <a:off x="1097279" y="6459785"/>
            <a:ext cx="2472300" cy="365100"/>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686185" y="6459785"/>
            <a:ext cx="4822800" cy="365100"/>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rgbClr val="FFFFFF"/>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9900457" y="6459785"/>
            <a:ext cx="13119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alibri"/>
                <a:ea typeface="Calibri"/>
                <a:cs typeface="Calibri"/>
                <a:sym typeface="Calibri"/>
              </a:rPr>
              <a:t>‹#›</a:t>
            </a:fld>
            <a:endParaRPr lang="en-US" sz="105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 Layout">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9753600" y="6340476"/>
            <a:ext cx="1828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lang="en-US" sz="1200" b="0" i="0" u="none" strike="noStrike" cap="none">
              <a:solidFill>
                <a:schemeClr val="dk1"/>
              </a:solidFill>
              <a:latin typeface="Source Sans Pro"/>
              <a:ea typeface="Source Sans Pro"/>
              <a:cs typeface="Source Sans Pro"/>
              <a:sym typeface="Source Sans Pro"/>
            </a:endParaRPr>
          </a:p>
        </p:txBody>
      </p:sp>
      <p:sp>
        <p:nvSpPr>
          <p:cNvPr id="68" name="Shape 68"/>
          <p:cNvSpPr/>
          <p:nvPr/>
        </p:nvSpPr>
        <p:spPr>
          <a:xfrm>
            <a:off x="0" y="5562600"/>
            <a:ext cx="12192000" cy="12954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9" name="Shape 69"/>
          <p:cNvSpPr txBox="1">
            <a:spLocks noGrp="1"/>
          </p:cNvSpPr>
          <p:nvPr>
            <p:ph type="title"/>
          </p:nvPr>
        </p:nvSpPr>
        <p:spPr>
          <a:xfrm>
            <a:off x="609600" y="274637"/>
            <a:ext cx="10972799" cy="1143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4" name="Shape 8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0" name="Shape 9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7" name="Shape 9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6" name="Shape 10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9"/>
        <p:cNvGrpSpPr/>
        <p:nvPr/>
      </p:nvGrpSpPr>
      <p:grpSpPr>
        <a:xfrm>
          <a:off x="0" y="0"/>
          <a:ext cx="0" cy="0"/>
          <a:chOff x="0" y="0"/>
          <a:chExt cx="0" cy="0"/>
        </a:xfrm>
      </p:grpSpPr>
      <p:sp>
        <p:nvSpPr>
          <p:cNvPr id="110" name="Shape 11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buFont typeface="Times New Roman"/>
              <a:defRPr>
                <a:latin typeface="Times New Roman"/>
                <a:ea typeface="Times New Roman"/>
                <a:cs typeface="Times New Roman"/>
                <a:sym typeface="Times New Roman"/>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0" y="1536633"/>
            <a:ext cx="5333100" cy="4555200"/>
          </a:xfrm>
          <a:prstGeom prst="rect">
            <a:avLst/>
          </a:prstGeom>
        </p:spPr>
        <p:txBody>
          <a:bodyPr lIns="121900" tIns="121900" rIns="121900" bIns="121900" anchor="t" anchorCtr="0"/>
          <a:lstStyle>
            <a:lvl1pPr lvl="0">
              <a:spcBef>
                <a:spcPts val="0"/>
              </a:spcBef>
              <a:buSzPct val="100000"/>
              <a:buFont typeface="Times New Roman"/>
              <a:defRPr sz="1900">
                <a:latin typeface="Times New Roman"/>
                <a:ea typeface="Times New Roman"/>
                <a:cs typeface="Times New Roman"/>
                <a:sym typeface="Times New Roman"/>
              </a:defRPr>
            </a:lvl1pPr>
            <a:lvl2pPr lvl="1">
              <a:spcBef>
                <a:spcPts val="0"/>
              </a:spcBef>
              <a:buSzPct val="100000"/>
              <a:buFont typeface="Times New Roman"/>
              <a:defRPr sz="1600">
                <a:latin typeface="Times New Roman"/>
                <a:ea typeface="Times New Roman"/>
                <a:cs typeface="Times New Roman"/>
                <a:sym typeface="Times New Roman"/>
              </a:defRPr>
            </a:lvl2pPr>
            <a:lvl3pPr lvl="2">
              <a:spcBef>
                <a:spcPts val="0"/>
              </a:spcBef>
              <a:buSzPct val="100000"/>
              <a:buFont typeface="Times New Roman"/>
              <a:defRPr sz="1600">
                <a:latin typeface="Times New Roman"/>
                <a:ea typeface="Times New Roman"/>
                <a:cs typeface="Times New Roman"/>
                <a:sym typeface="Times New Roman"/>
              </a:defRPr>
            </a:lvl3pPr>
            <a:lvl4pPr lvl="3">
              <a:spcBef>
                <a:spcPts val="0"/>
              </a:spcBef>
              <a:buSzPct val="100000"/>
              <a:buFont typeface="Times New Roman"/>
              <a:defRPr sz="1600">
                <a:latin typeface="Times New Roman"/>
                <a:ea typeface="Times New Roman"/>
                <a:cs typeface="Times New Roman"/>
                <a:sym typeface="Times New Roman"/>
              </a:defRPr>
            </a:lvl4pPr>
            <a:lvl5pPr lvl="4">
              <a:spcBef>
                <a:spcPts val="0"/>
              </a:spcBef>
              <a:buSzPct val="100000"/>
              <a:buFont typeface="Times New Roman"/>
              <a:defRPr sz="1600">
                <a:latin typeface="Times New Roman"/>
                <a:ea typeface="Times New Roman"/>
                <a:cs typeface="Times New Roman"/>
                <a:sym typeface="Times New Roman"/>
              </a:defRPr>
            </a:lvl5pPr>
            <a:lvl6pPr lvl="5">
              <a:spcBef>
                <a:spcPts val="0"/>
              </a:spcBef>
              <a:buSzPct val="100000"/>
              <a:buFont typeface="Times New Roman"/>
              <a:defRPr sz="1600">
                <a:latin typeface="Times New Roman"/>
                <a:ea typeface="Times New Roman"/>
                <a:cs typeface="Times New Roman"/>
                <a:sym typeface="Times New Roman"/>
              </a:defRPr>
            </a:lvl6pPr>
            <a:lvl7pPr lvl="6">
              <a:spcBef>
                <a:spcPts val="0"/>
              </a:spcBef>
              <a:buSzPct val="100000"/>
              <a:buFont typeface="Times New Roman"/>
              <a:defRPr sz="1600">
                <a:latin typeface="Times New Roman"/>
                <a:ea typeface="Times New Roman"/>
                <a:cs typeface="Times New Roman"/>
                <a:sym typeface="Times New Roman"/>
              </a:defRPr>
            </a:lvl7pPr>
            <a:lvl8pPr lvl="7">
              <a:spcBef>
                <a:spcPts val="0"/>
              </a:spcBef>
              <a:buSzPct val="100000"/>
              <a:buFont typeface="Times New Roman"/>
              <a:defRPr sz="1600">
                <a:latin typeface="Times New Roman"/>
                <a:ea typeface="Times New Roman"/>
                <a:cs typeface="Times New Roman"/>
                <a:sym typeface="Times New Roman"/>
              </a:defRPr>
            </a:lvl8pPr>
            <a:lvl9pPr lvl="8">
              <a:spcBef>
                <a:spcPts val="0"/>
              </a:spcBef>
              <a:buSzPct val="100000"/>
              <a:buFont typeface="Times New Roman"/>
              <a:defRPr sz="1600">
                <a:latin typeface="Times New Roman"/>
                <a:ea typeface="Times New Roman"/>
                <a:cs typeface="Times New Roman"/>
                <a:sym typeface="Times New Roman"/>
              </a:defRPr>
            </a:lvl9pPr>
          </a:lstStyle>
          <a:p>
            <a:endParaRPr/>
          </a:p>
        </p:txBody>
      </p:sp>
      <p:sp>
        <p:nvSpPr>
          <p:cNvPr id="27" name="Shape 27"/>
          <p:cNvSpPr txBox="1">
            <a:spLocks noGrp="1"/>
          </p:cNvSpPr>
          <p:nvPr>
            <p:ph type="body" idx="2"/>
          </p:nvPr>
        </p:nvSpPr>
        <p:spPr>
          <a:xfrm>
            <a:off x="6443200" y="1536633"/>
            <a:ext cx="5333100" cy="4555200"/>
          </a:xfrm>
          <a:prstGeom prst="rect">
            <a:avLst/>
          </a:prstGeom>
        </p:spPr>
        <p:txBody>
          <a:bodyPr lIns="121900" tIns="121900" rIns="121900" bIns="121900" anchor="t" anchorCtr="0"/>
          <a:lstStyle>
            <a:lvl1pPr lvl="0">
              <a:spcBef>
                <a:spcPts val="0"/>
              </a:spcBef>
              <a:buSzPct val="100000"/>
              <a:buFont typeface="Times New Roman"/>
              <a:defRPr sz="1900">
                <a:latin typeface="Times New Roman"/>
                <a:ea typeface="Times New Roman"/>
                <a:cs typeface="Times New Roman"/>
                <a:sym typeface="Times New Roman"/>
              </a:defRPr>
            </a:lvl1pPr>
            <a:lvl2pPr lvl="1">
              <a:spcBef>
                <a:spcPts val="0"/>
              </a:spcBef>
              <a:buSzPct val="100000"/>
              <a:buFont typeface="Times New Roman"/>
              <a:defRPr sz="1600">
                <a:latin typeface="Times New Roman"/>
                <a:ea typeface="Times New Roman"/>
                <a:cs typeface="Times New Roman"/>
                <a:sym typeface="Times New Roman"/>
              </a:defRPr>
            </a:lvl2pPr>
            <a:lvl3pPr lvl="2">
              <a:spcBef>
                <a:spcPts val="0"/>
              </a:spcBef>
              <a:buSzPct val="100000"/>
              <a:buFont typeface="Times New Roman"/>
              <a:defRPr sz="1600">
                <a:latin typeface="Times New Roman"/>
                <a:ea typeface="Times New Roman"/>
                <a:cs typeface="Times New Roman"/>
                <a:sym typeface="Times New Roman"/>
              </a:defRPr>
            </a:lvl3pPr>
            <a:lvl4pPr lvl="3">
              <a:spcBef>
                <a:spcPts val="0"/>
              </a:spcBef>
              <a:buSzPct val="100000"/>
              <a:buFont typeface="Times New Roman"/>
              <a:defRPr sz="1600">
                <a:latin typeface="Times New Roman"/>
                <a:ea typeface="Times New Roman"/>
                <a:cs typeface="Times New Roman"/>
                <a:sym typeface="Times New Roman"/>
              </a:defRPr>
            </a:lvl4pPr>
            <a:lvl5pPr lvl="4">
              <a:spcBef>
                <a:spcPts val="0"/>
              </a:spcBef>
              <a:buSzPct val="100000"/>
              <a:buFont typeface="Times New Roman"/>
              <a:defRPr sz="1600">
                <a:latin typeface="Times New Roman"/>
                <a:ea typeface="Times New Roman"/>
                <a:cs typeface="Times New Roman"/>
                <a:sym typeface="Times New Roman"/>
              </a:defRPr>
            </a:lvl5pPr>
            <a:lvl6pPr lvl="5">
              <a:spcBef>
                <a:spcPts val="0"/>
              </a:spcBef>
              <a:buSzPct val="100000"/>
              <a:buFont typeface="Times New Roman"/>
              <a:defRPr sz="1600">
                <a:latin typeface="Times New Roman"/>
                <a:ea typeface="Times New Roman"/>
                <a:cs typeface="Times New Roman"/>
                <a:sym typeface="Times New Roman"/>
              </a:defRPr>
            </a:lvl6pPr>
            <a:lvl7pPr lvl="6">
              <a:spcBef>
                <a:spcPts val="0"/>
              </a:spcBef>
              <a:buSzPct val="100000"/>
              <a:buFont typeface="Times New Roman"/>
              <a:defRPr sz="1600">
                <a:latin typeface="Times New Roman"/>
                <a:ea typeface="Times New Roman"/>
                <a:cs typeface="Times New Roman"/>
                <a:sym typeface="Times New Roman"/>
              </a:defRPr>
            </a:lvl7pPr>
            <a:lvl8pPr lvl="7">
              <a:spcBef>
                <a:spcPts val="0"/>
              </a:spcBef>
              <a:buSzPct val="100000"/>
              <a:buFont typeface="Times New Roman"/>
              <a:defRPr sz="1600">
                <a:latin typeface="Times New Roman"/>
                <a:ea typeface="Times New Roman"/>
                <a:cs typeface="Times New Roman"/>
                <a:sym typeface="Times New Roman"/>
              </a:defRPr>
            </a:lvl8pPr>
            <a:lvl9pPr lvl="8">
              <a:spcBef>
                <a:spcPts val="0"/>
              </a:spcBef>
              <a:buSzPct val="100000"/>
              <a:buFont typeface="Times New Roman"/>
              <a:defRPr sz="1600">
                <a:latin typeface="Times New Roman"/>
                <a:ea typeface="Times New Roman"/>
                <a:cs typeface="Times New Roman"/>
                <a:sym typeface="Times New Roman"/>
              </a:defRPr>
            </a:lvl9pPr>
          </a:lstStyle>
          <a:p>
            <a:endParaRPr/>
          </a:p>
        </p:txBody>
      </p:sp>
      <p:sp>
        <p:nvSpPr>
          <p:cNvPr id="28" name="Shape 28"/>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9" name="Shape 12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5" name="Shape 13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buFont typeface="Times New Roman"/>
              <a:defRPr>
                <a:latin typeface="Times New Roman"/>
                <a:ea typeface="Times New Roman"/>
                <a:cs typeface="Times New Roman"/>
                <a:sym typeface="Times New Roman"/>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5600" y="740800"/>
            <a:ext cx="3744000" cy="1007700"/>
          </a:xfrm>
          <a:prstGeom prst="rect">
            <a:avLst/>
          </a:prstGeom>
        </p:spPr>
        <p:txBody>
          <a:bodyPr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4" name="Shape 34"/>
          <p:cNvSpPr txBox="1">
            <a:spLocks noGrp="1"/>
          </p:cNvSpPr>
          <p:nvPr>
            <p:ph type="body" idx="1"/>
          </p:nvPr>
        </p:nvSpPr>
        <p:spPr>
          <a:xfrm>
            <a:off x="415600" y="1852800"/>
            <a:ext cx="3744000" cy="4239300"/>
          </a:xfrm>
          <a:prstGeom prst="rect">
            <a:avLst/>
          </a:prstGeom>
        </p:spPr>
        <p:txBody>
          <a:bodyPr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5" name="Shape 35"/>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53666" y="600200"/>
            <a:ext cx="8490300" cy="5454300"/>
          </a:xfrm>
          <a:prstGeom prst="rect">
            <a:avLst/>
          </a:prstGeom>
        </p:spPr>
        <p:txBody>
          <a:bodyPr lIns="121900" tIns="121900" rIns="121900" bIns="121900" anchor="ctr" anchorCtr="0"/>
          <a:lstStyle>
            <a:lvl1pPr lvl="0">
              <a:spcBef>
                <a:spcPts val="0"/>
              </a:spcBef>
              <a:buSzPct val="100000"/>
              <a:buFont typeface="Times New Roman"/>
              <a:defRPr sz="6400">
                <a:latin typeface="Times New Roman"/>
                <a:ea typeface="Times New Roman"/>
                <a:cs typeface="Times New Roman"/>
                <a:sym typeface="Times New Roman"/>
              </a:defRPr>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8" name="Shape 38"/>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6096000" y="-166"/>
            <a:ext cx="6096000" cy="6858000"/>
          </a:xfrm>
          <a:prstGeom prst="rect">
            <a:avLst/>
          </a:prstGeom>
          <a:solidFill>
            <a:schemeClr val="lt2"/>
          </a:solidFill>
          <a:ln>
            <a:noFill/>
          </a:ln>
        </p:spPr>
        <p:txBody>
          <a:bodyPr lIns="121900" tIns="121900" rIns="121900" bIns="121900" anchor="ctr" anchorCtr="0">
            <a:noAutofit/>
          </a:bodyPr>
          <a:lstStyle/>
          <a:p>
            <a:pPr lvl="0">
              <a:spcBef>
                <a:spcPts val="0"/>
              </a:spcBef>
              <a:buNone/>
            </a:pPr>
            <a:endParaRPr/>
          </a:p>
        </p:txBody>
      </p:sp>
      <p:sp>
        <p:nvSpPr>
          <p:cNvPr id="41" name="Shape 41"/>
          <p:cNvSpPr txBox="1">
            <a:spLocks noGrp="1"/>
          </p:cNvSpPr>
          <p:nvPr>
            <p:ph type="title"/>
          </p:nvPr>
        </p:nvSpPr>
        <p:spPr>
          <a:xfrm>
            <a:off x="354000" y="1644233"/>
            <a:ext cx="5393700" cy="1976400"/>
          </a:xfrm>
          <a:prstGeom prst="rect">
            <a:avLst/>
          </a:prstGeom>
        </p:spPr>
        <p:txBody>
          <a:bodyPr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42" name="Shape 42"/>
          <p:cNvSpPr txBox="1">
            <a:spLocks noGrp="1"/>
          </p:cNvSpPr>
          <p:nvPr>
            <p:ph type="subTitle" idx="1"/>
          </p:nvPr>
        </p:nvSpPr>
        <p:spPr>
          <a:xfrm>
            <a:off x="354000" y="3737433"/>
            <a:ext cx="5393700" cy="16467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43" name="Shape 43"/>
          <p:cNvSpPr txBox="1">
            <a:spLocks noGrp="1"/>
          </p:cNvSpPr>
          <p:nvPr>
            <p:ph type="body" idx="2"/>
          </p:nvPr>
        </p:nvSpPr>
        <p:spPr>
          <a:xfrm>
            <a:off x="6586000" y="965433"/>
            <a:ext cx="5115900" cy="4926900"/>
          </a:xfrm>
          <a:prstGeom prst="rect">
            <a:avLst/>
          </a:prstGeom>
        </p:spPr>
        <p:txBody>
          <a:bodyPr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15600" y="5640766"/>
            <a:ext cx="7998300" cy="806700"/>
          </a:xfrm>
          <a:prstGeom prst="rect">
            <a:avLst/>
          </a:prstGeom>
        </p:spPr>
        <p:txBody>
          <a:bodyPr lIns="121900" tIns="121900" rIns="121900" bIns="121900"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15600" y="1474833"/>
            <a:ext cx="11360700" cy="2618100"/>
          </a:xfrm>
          <a:prstGeom prst="rect">
            <a:avLst/>
          </a:prstGeom>
        </p:spPr>
        <p:txBody>
          <a:bodyPr lIns="121900" tIns="121900" rIns="121900" bIns="121900"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50" name="Shape 50"/>
          <p:cNvSpPr txBox="1">
            <a:spLocks noGrp="1"/>
          </p:cNvSpPr>
          <p:nvPr>
            <p:ph type="body" idx="1"/>
          </p:nvPr>
        </p:nvSpPr>
        <p:spPr>
          <a:xfrm>
            <a:off x="415600" y="4202966"/>
            <a:ext cx="11360700" cy="1734300"/>
          </a:xfrm>
          <a:prstGeom prst="rect">
            <a:avLst/>
          </a:prstGeom>
        </p:spPr>
        <p:txBody>
          <a:bodyPr lIns="121900" tIns="121900" rIns="121900" bIns="1219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15600" y="593366"/>
            <a:ext cx="11360700" cy="763500"/>
          </a:xfrm>
          <a:prstGeom prst="rect">
            <a:avLst/>
          </a:prstGeom>
          <a:noFill/>
          <a:ln>
            <a:noFill/>
          </a:ln>
        </p:spPr>
        <p:txBody>
          <a:bodyPr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11" name="Shape 11"/>
          <p:cNvSpPr txBox="1">
            <a:spLocks noGrp="1"/>
          </p:cNvSpPr>
          <p:nvPr>
            <p:ph type="body" idx="1"/>
          </p:nvPr>
        </p:nvSpPr>
        <p:spPr>
          <a:xfrm>
            <a:off x="415600" y="1536633"/>
            <a:ext cx="11360700" cy="4555200"/>
          </a:xfrm>
          <a:prstGeom prst="rect">
            <a:avLst/>
          </a:prstGeom>
          <a:noFill/>
          <a:ln>
            <a:noFill/>
          </a:ln>
        </p:spPr>
        <p:txBody>
          <a:bodyPr lIns="121900" tIns="121900" rIns="121900" bIns="121900" anchor="t" anchorCtr="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a:endParaRPr/>
          </a:p>
        </p:txBody>
      </p:sp>
      <p:sp>
        <p:nvSpPr>
          <p:cNvPr id="12" name="Shape 12"/>
          <p:cNvSpPr txBox="1">
            <a:spLocks noGrp="1"/>
          </p:cNvSpPr>
          <p:nvPr>
            <p:ph type="sldNum" idx="12"/>
          </p:nvPr>
        </p:nvSpPr>
        <p:spPr>
          <a:xfrm>
            <a:off x="11296610" y="6217622"/>
            <a:ext cx="731700" cy="524700"/>
          </a:xfrm>
          <a:prstGeom prst="rect">
            <a:avLst/>
          </a:prstGeom>
          <a:noFill/>
          <a:ln>
            <a:noFill/>
          </a:ln>
        </p:spPr>
        <p:txBody>
          <a:bodyPr lIns="121900" tIns="121900" rIns="121900" bIns="121900" anchor="ctr" anchorCtr="0">
            <a:noAutofit/>
          </a:bodyPr>
          <a:lstStyle/>
          <a:p>
            <a:pPr lvl="0" algn="r">
              <a:spcBef>
                <a:spcPts val="0"/>
              </a:spcBef>
              <a:buNone/>
            </a:pPr>
            <a:fld id="{00000000-1234-1234-1234-123412341234}" type="slidenum">
              <a:rPr lang="en-US" sz="1300">
                <a:solidFill>
                  <a:schemeClr val="dk2"/>
                </a:solidFill>
              </a:rPr>
              <a:t>‹#›</a:t>
            </a:fld>
            <a:endParaRPr lang="en-US"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153399" y="1041925"/>
            <a:ext cx="11885100" cy="2736900"/>
          </a:xfrm>
          <a:prstGeom prst="rect">
            <a:avLst/>
          </a:prstGeom>
          <a:noFill/>
          <a:ln>
            <a:noFill/>
          </a:ln>
        </p:spPr>
        <p:txBody>
          <a:bodyPr lIns="91425" tIns="45700" rIns="91425" bIns="45700" anchor="b" anchorCtr="0">
            <a:noAutofit/>
          </a:bodyPr>
          <a:lstStyle/>
          <a:p>
            <a:pPr marL="0" marR="0" lvl="0" indent="0" rtl="0">
              <a:lnSpc>
                <a:spcPct val="85000"/>
              </a:lnSpc>
              <a:spcBef>
                <a:spcPts val="0"/>
              </a:spcBef>
              <a:buClr>
                <a:srgbClr val="262626"/>
              </a:buClr>
              <a:buSzPct val="25000"/>
              <a:buFont typeface="Calibri"/>
              <a:buNone/>
            </a:pPr>
            <a:r>
              <a:rPr lang="en-US" sz="5000" i="0" u="none" strike="noStrike" cap="none" dirty="0">
                <a:solidFill>
                  <a:srgbClr val="262626"/>
                </a:solidFill>
              </a:rPr>
              <a:t>Behavioral Economics and</a:t>
            </a:r>
            <a:r>
              <a:rPr lang="en-US" sz="5000" dirty="0">
                <a:solidFill>
                  <a:srgbClr val="262626"/>
                </a:solidFill>
              </a:rPr>
              <a:t> </a:t>
            </a:r>
            <a:r>
              <a:rPr lang="en-US" sz="5000" i="0" u="none" strike="noStrike" cap="none" dirty="0">
                <a:solidFill>
                  <a:srgbClr val="262626"/>
                </a:solidFill>
              </a:rPr>
              <a:t>Development</a:t>
            </a:r>
            <a:br>
              <a:rPr lang="en-US" sz="5000" i="0" u="none" strike="noStrike" cap="none" dirty="0">
                <a:solidFill>
                  <a:srgbClr val="262626"/>
                </a:solidFill>
              </a:rPr>
            </a:br>
            <a:r>
              <a:rPr lang="en-US" sz="2400" i="0" u="none" strike="noStrike" cap="none" dirty="0">
                <a:solidFill>
                  <a:srgbClr val="262626"/>
                </a:solidFill>
              </a:rPr>
              <a:t>Chapter prepared for the Handbook of Behavioral Economics (Vol 2)</a:t>
            </a:r>
          </a:p>
          <a:p>
            <a:pPr lvl="0" algn="l" rtl="0">
              <a:lnSpc>
                <a:spcPct val="85000"/>
              </a:lnSpc>
              <a:spcBef>
                <a:spcPts val="0"/>
              </a:spcBef>
              <a:buClr>
                <a:srgbClr val="262626"/>
              </a:buClr>
              <a:buSzPct val="25000"/>
              <a:buFont typeface="Calibri"/>
              <a:buNone/>
            </a:pPr>
            <a:endParaRPr sz="5000" dirty="0">
              <a:solidFill>
                <a:srgbClr val="262626"/>
              </a:solidFill>
            </a:endParaRPr>
          </a:p>
        </p:txBody>
      </p:sp>
      <p:sp>
        <p:nvSpPr>
          <p:cNvPr id="147" name="Shape 147"/>
          <p:cNvSpPr txBox="1">
            <a:spLocks noGrp="1"/>
          </p:cNvSpPr>
          <p:nvPr>
            <p:ph type="subTitle" idx="1"/>
          </p:nvPr>
        </p:nvSpPr>
        <p:spPr>
          <a:xfrm>
            <a:off x="415600" y="3778833"/>
            <a:ext cx="11360700" cy="1056900"/>
          </a:xfrm>
          <a:prstGeom prst="rect">
            <a:avLst/>
          </a:prstGeom>
          <a:noFill/>
          <a:ln>
            <a:noFill/>
          </a:ln>
        </p:spPr>
        <p:txBody>
          <a:bodyPr lIns="91425" tIns="45700" rIns="91425" bIns="45700" anchor="t" anchorCtr="0">
            <a:noAutofit/>
          </a:bodyPr>
          <a:lstStyle/>
          <a:p>
            <a:pPr marL="0" marR="0" lvl="0" indent="0" rtl="0">
              <a:lnSpc>
                <a:spcPct val="90000"/>
              </a:lnSpc>
              <a:spcBef>
                <a:spcPts val="0"/>
              </a:spcBef>
              <a:spcAft>
                <a:spcPts val="0"/>
              </a:spcAft>
              <a:buClr>
                <a:schemeClr val="accent1"/>
              </a:buClr>
              <a:buSzPct val="25000"/>
              <a:buFont typeface="Calibri"/>
              <a:buNone/>
            </a:pPr>
            <a:r>
              <a:rPr lang="en-US" sz="2400" i="0" u="none" strike="noStrike" cap="none" dirty="0">
                <a:solidFill>
                  <a:schemeClr val="dk2"/>
                </a:solidFill>
              </a:rPr>
              <a:t>Michael Kremer, Gautam Rao and Frank </a:t>
            </a:r>
            <a:r>
              <a:rPr lang="en-US" sz="2400" i="0" u="none" strike="noStrike" cap="none" dirty="0" err="1">
                <a:solidFill>
                  <a:schemeClr val="dk2"/>
                </a:solidFill>
              </a:rPr>
              <a:t>Schilbach</a:t>
            </a:r>
            <a:endParaRPr lang="en-US" sz="2400" i="0" u="none" strike="noStrike" cap="none" dirty="0">
              <a:solidFill>
                <a:schemeClr val="dk2"/>
              </a:solidFill>
            </a:endParaRPr>
          </a:p>
          <a:p>
            <a:pPr marL="0" marR="0" lvl="0" indent="0" rtl="0">
              <a:lnSpc>
                <a:spcPct val="90000"/>
              </a:lnSpc>
              <a:spcBef>
                <a:spcPts val="1400"/>
              </a:spcBef>
              <a:spcAft>
                <a:spcPts val="0"/>
              </a:spcAft>
              <a:buClr>
                <a:schemeClr val="accent1"/>
              </a:buClr>
              <a:buSzPct val="25000"/>
              <a:buFont typeface="Calibri"/>
              <a:buNone/>
            </a:pPr>
            <a:r>
              <a:rPr lang="en-US" sz="2400" dirty="0"/>
              <a:t>Harvard University, MIT and NBER</a:t>
            </a:r>
          </a:p>
        </p:txBody>
      </p:sp>
      <p:sp>
        <p:nvSpPr>
          <p:cNvPr id="148" name="Shape 148"/>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sz="1300">
                <a:solidFill>
                  <a:schemeClr val="dk2"/>
                </a:solidFill>
                <a:latin typeface="Arial"/>
                <a:ea typeface="Arial"/>
                <a:cs typeface="Arial"/>
                <a:sym typeface="Arial"/>
              </a:rPr>
              <a:t>1</a:t>
            </a:fld>
            <a:endParaRPr lang="en-US" sz="13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5750" y="283947"/>
            <a:ext cx="11372850" cy="937303"/>
          </a:xfrm>
          <a:prstGeom prst="rect">
            <a:avLst/>
          </a:prstGeom>
        </p:spPr>
        <p:txBody>
          <a:bodyPr lIns="121900" tIns="121900" rIns="121900" bIns="121900" anchor="b" anchorCtr="0">
            <a:noAutofit/>
          </a:bodyPr>
          <a:lstStyle/>
          <a:p>
            <a:pPr lvl="0">
              <a:spcBef>
                <a:spcPts val="0"/>
              </a:spcBef>
              <a:buNone/>
            </a:pPr>
            <a:r>
              <a:rPr lang="en-US" sz="3600" dirty="0">
                <a:solidFill>
                  <a:schemeClr val="tx1"/>
                </a:solidFill>
              </a:rPr>
              <a:t>Puzzle persists with non-concave production function</a:t>
            </a:r>
          </a:p>
        </p:txBody>
      </p:sp>
      <p:sp>
        <p:nvSpPr>
          <p:cNvPr id="215" name="Shape 215"/>
          <p:cNvSpPr txBox="1">
            <a:spLocks noGrp="1"/>
          </p:cNvSpPr>
          <p:nvPr>
            <p:ph type="body" idx="1"/>
          </p:nvPr>
        </p:nvSpPr>
        <p:spPr>
          <a:xfrm>
            <a:off x="471488" y="1343351"/>
            <a:ext cx="10684191" cy="4525682"/>
          </a:xfrm>
          <a:prstGeom prst="rect">
            <a:avLst/>
          </a:prstGeom>
        </p:spPr>
        <p:txBody>
          <a:bodyPr lIns="121900" tIns="121900" rIns="121900" bIns="121900" anchor="t" anchorCtr="0">
            <a:noAutofit/>
          </a:bodyPr>
          <a:lstStyle/>
          <a:p>
            <a:pPr marL="342900" indent="-342900">
              <a:lnSpc>
                <a:spcPct val="100000"/>
              </a:lnSpc>
              <a:spcBef>
                <a:spcPts val="0"/>
              </a:spcBef>
              <a:spcAft>
                <a:spcPts val="1000"/>
              </a:spcAft>
              <a:buClr>
                <a:schemeClr val="tx1"/>
              </a:buClr>
              <a:buFont typeface="Arial" panose="020B0604020202020204" pitchFamily="34" charset="0"/>
              <a:buChar char="•"/>
            </a:pPr>
            <a:r>
              <a:rPr lang="en-US" sz="2400" dirty="0">
                <a:solidFill>
                  <a:schemeClr val="tx1"/>
                </a:solidFill>
              </a:rPr>
              <a:t>Non-concave production functions are a feature of poverty trap models.</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Implies multiple steady-states and sustained poverty below threshold level</a:t>
            </a:r>
          </a:p>
          <a:p>
            <a:pPr marL="482600" indent="-342900">
              <a:lnSpc>
                <a:spcPct val="100000"/>
              </a:lnSpc>
              <a:spcBef>
                <a:spcPts val="0"/>
              </a:spcBef>
              <a:spcAft>
                <a:spcPts val="1000"/>
              </a:spcAft>
              <a:buClrTx/>
              <a:buSzPct val="35000"/>
              <a:buFont typeface="Wingdings" panose="05000000000000000000" pitchFamily="2" charset="2"/>
              <a:buChar char="l"/>
            </a:pPr>
            <a:r>
              <a:rPr lang="en-US" sz="2600" dirty="0">
                <a:solidFill>
                  <a:schemeClr val="tx1"/>
                </a:solidFill>
              </a:rPr>
              <a:t>But observed initial conditions need to be consistent with model.</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Steady state will have low rate of return </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Euler equation will be satisfied (FOC)</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Individuals with high rate of return should have fast consumption growth.</a:t>
            </a:r>
          </a:p>
          <a:p>
            <a:pPr marL="342900" indent="-342900">
              <a:lnSpc>
                <a:spcPct val="100000"/>
              </a:lnSpc>
              <a:spcBef>
                <a:spcPts val="0"/>
              </a:spcBef>
              <a:spcAft>
                <a:spcPts val="1000"/>
              </a:spcAft>
              <a:buClr>
                <a:schemeClr val="tx1"/>
              </a:buClr>
              <a:buFont typeface="Arial" panose="020B0604020202020204" pitchFamily="34" charset="0"/>
              <a:buChar char="•"/>
            </a:pPr>
            <a:r>
              <a:rPr lang="en-US" sz="2400" dirty="0">
                <a:solidFill>
                  <a:schemeClr val="tx1"/>
                </a:solidFill>
              </a:rPr>
              <a:t>Poverty trap models also suggest a transformative effect of credit</a:t>
            </a:r>
          </a:p>
          <a:p>
            <a:pPr marL="635508" lvl="1" indent="-342900">
              <a:lnSpc>
                <a:spcPct val="100000"/>
              </a:lnSpc>
              <a:spcBef>
                <a:spcPts val="0"/>
              </a:spcBef>
              <a:spcAft>
                <a:spcPts val="1000"/>
              </a:spcAft>
              <a:buClr>
                <a:schemeClr val="tx1"/>
              </a:buClr>
              <a:buFont typeface="Arial" panose="020B0604020202020204" pitchFamily="34" charset="0"/>
              <a:buChar char="•"/>
            </a:pPr>
            <a:r>
              <a:rPr lang="en-US" sz="2200" dirty="0">
                <a:solidFill>
                  <a:schemeClr val="tx1"/>
                </a:solidFill>
              </a:rPr>
              <a:t>Seems counterfactual: limited uptake, limited transformation (Banerjee et al., 2015; Meager, 2019)</a:t>
            </a:r>
            <a:endParaRPr sz="2200" dirty="0">
              <a:solidFill>
                <a:schemeClr val="tx1"/>
              </a:solidFill>
            </a:endParaRPr>
          </a:p>
        </p:txBody>
      </p:sp>
      <p:sp>
        <p:nvSpPr>
          <p:cNvPr id="216" name="Shape 21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Freeman, Richard B.</a:t>
            </a:r>
            <a:r>
              <a:rPr lang="en-US" dirty="0"/>
              <a:t>, “Who Escapes? The Relationship of Churchgoing and Other Background Factors to the Socioeconomic Performance of Black Male Youths From Inner-City Tracts,” in Richard B. Freeman and Harry J. Holzer, eds., </a:t>
            </a:r>
            <a:r>
              <a:rPr lang="en-US" i="1" dirty="0"/>
              <a:t>The Black Youth Employment Crisis</a:t>
            </a:r>
            <a:r>
              <a:rPr lang="en-US" dirty="0"/>
              <a:t>, Chicago: University of Chicago Press, 1986. </a:t>
            </a:r>
          </a:p>
          <a:p>
            <a:r>
              <a:rPr lang="en-US" b="1" dirty="0" err="1"/>
              <a:t>Fuster</a:t>
            </a:r>
            <a:r>
              <a:rPr lang="en-US" b="1" dirty="0"/>
              <a:t>, Andreas, David </a:t>
            </a:r>
            <a:r>
              <a:rPr lang="en-US" b="1" dirty="0" err="1"/>
              <a:t>Laibson</a:t>
            </a:r>
            <a:r>
              <a:rPr lang="en-US" b="1" dirty="0"/>
              <a:t>, and Brock Mendel</a:t>
            </a:r>
            <a:r>
              <a:rPr lang="en-US" dirty="0"/>
              <a:t>, “Natural Expectations and Macroeconomic Fluctuations,” </a:t>
            </a:r>
            <a:r>
              <a:rPr lang="en-US" i="1" dirty="0"/>
              <a:t>Journal of Economic Perspectives</a:t>
            </a:r>
            <a:r>
              <a:rPr lang="en-US" dirty="0"/>
              <a:t>, 2010, </a:t>
            </a:r>
            <a:r>
              <a:rPr lang="en-US" i="1" dirty="0"/>
              <a:t>24 </a:t>
            </a:r>
            <a:r>
              <a:rPr lang="en-US" dirty="0"/>
              <a:t>(4), 67–84. </a:t>
            </a:r>
          </a:p>
          <a:p>
            <a:r>
              <a:rPr lang="en-US" b="1" dirty="0"/>
              <a:t>Gagnon-Bartsch, Tristan, Matthew Rabin, and Joshua </a:t>
            </a:r>
            <a:r>
              <a:rPr lang="en-US" b="1" dirty="0" err="1"/>
              <a:t>Schwartzstein</a:t>
            </a:r>
            <a:r>
              <a:rPr lang="en-US" dirty="0"/>
              <a:t>, “Channeled Attention and Stable Errors,” </a:t>
            </a:r>
            <a:r>
              <a:rPr lang="en-US" i="1" dirty="0"/>
              <a:t>mimeo</a:t>
            </a:r>
            <a:r>
              <a:rPr lang="en-US" dirty="0"/>
              <a:t>, 2018. </a:t>
            </a:r>
          </a:p>
          <a:p>
            <a:r>
              <a:rPr lang="en-US" b="1" dirty="0" err="1"/>
              <a:t>Genicot</a:t>
            </a:r>
            <a:r>
              <a:rPr lang="en-US" b="1" dirty="0"/>
              <a:t>, </a:t>
            </a:r>
            <a:r>
              <a:rPr lang="en-US" b="1" dirty="0" err="1"/>
              <a:t>Garance</a:t>
            </a:r>
            <a:r>
              <a:rPr lang="en-US" b="1" dirty="0"/>
              <a:t> and </a:t>
            </a:r>
            <a:r>
              <a:rPr lang="en-US" b="1" dirty="0" err="1"/>
              <a:t>Debraj</a:t>
            </a:r>
            <a:r>
              <a:rPr lang="en-US" b="1" dirty="0"/>
              <a:t> Ray</a:t>
            </a:r>
            <a:r>
              <a:rPr lang="en-US" dirty="0"/>
              <a:t>, “Aspirations and Inequality,” </a:t>
            </a:r>
            <a:r>
              <a:rPr lang="en-US" i="1" dirty="0" err="1"/>
              <a:t>Econometrica</a:t>
            </a:r>
            <a:r>
              <a:rPr lang="en-US" dirty="0"/>
              <a:t>, 2017, </a:t>
            </a:r>
            <a:r>
              <a:rPr lang="en-US" i="1" dirty="0"/>
              <a:t>85 </a:t>
            </a:r>
            <a:r>
              <a:rPr lang="en-US" dirty="0"/>
              <a:t>(2), 489–519.</a:t>
            </a:r>
            <a:br>
              <a:rPr lang="en-US" dirty="0"/>
            </a:br>
            <a:r>
              <a:rPr lang="en-US" b="1" dirty="0"/>
              <a:t>Ghosal, </a:t>
            </a:r>
            <a:r>
              <a:rPr lang="en-US" b="1" dirty="0" err="1"/>
              <a:t>Sayantan</a:t>
            </a:r>
            <a:r>
              <a:rPr lang="en-US" b="1" dirty="0"/>
              <a:t>, </a:t>
            </a:r>
            <a:r>
              <a:rPr lang="en-US" b="1" dirty="0" err="1"/>
              <a:t>Smarajit</a:t>
            </a:r>
            <a:r>
              <a:rPr lang="en-US" b="1" dirty="0"/>
              <a:t> Jana, </a:t>
            </a:r>
            <a:r>
              <a:rPr lang="en-US" b="1" dirty="0" err="1"/>
              <a:t>Anandi</a:t>
            </a:r>
            <a:r>
              <a:rPr lang="en-US" b="1" dirty="0"/>
              <a:t> Mani, Sandip </a:t>
            </a:r>
            <a:r>
              <a:rPr lang="en-US" b="1" dirty="0" err="1"/>
              <a:t>Mitra</a:t>
            </a:r>
            <a:r>
              <a:rPr lang="en-US" b="1" dirty="0"/>
              <a:t>, and </a:t>
            </a:r>
            <a:r>
              <a:rPr lang="en-US" b="1" dirty="0" err="1"/>
              <a:t>Sanchari</a:t>
            </a:r>
            <a:r>
              <a:rPr lang="en-US" b="1" dirty="0"/>
              <a:t> Roy</a:t>
            </a:r>
            <a:r>
              <a:rPr lang="en-US" dirty="0"/>
              <a:t>, “Stigma, Discrimination and Self-Image: Evidence From Kolkata Brothels,” </a:t>
            </a:r>
            <a:r>
              <a:rPr lang="en-US" i="1" dirty="0"/>
              <a:t>mimeo</a:t>
            </a:r>
            <a:r>
              <a:rPr lang="en-US" dirty="0"/>
              <a:t>, 2017.</a:t>
            </a:r>
          </a:p>
          <a:p>
            <a:br>
              <a:rPr lang="en-US" dirty="0"/>
            </a:br>
            <a:r>
              <a:rPr lang="en-US" b="1" dirty="0" err="1"/>
              <a:t>Giné</a:t>
            </a:r>
            <a:r>
              <a:rPr lang="en-US" b="1" dirty="0"/>
              <a:t>, Xavier, Dean </a:t>
            </a:r>
            <a:r>
              <a:rPr lang="en-US" b="1" dirty="0" err="1"/>
              <a:t>Karlan</a:t>
            </a:r>
            <a:r>
              <a:rPr lang="en-US" b="1" dirty="0"/>
              <a:t>, and Jonathan </a:t>
            </a:r>
            <a:r>
              <a:rPr lang="en-US" b="1" dirty="0" err="1"/>
              <a:t>Zinman</a:t>
            </a:r>
            <a:r>
              <a:rPr lang="en-US" dirty="0"/>
              <a:t>, “Put Your Money Where Your Butt Is: A Commitment Contract for Smoking Cessation,” </a:t>
            </a:r>
            <a:r>
              <a:rPr lang="en-US" i="1" dirty="0"/>
              <a:t>American Economic Journal: Applied Economics</a:t>
            </a:r>
            <a:r>
              <a:rPr lang="en-US" dirty="0"/>
              <a:t>, 2010, </a:t>
            </a:r>
            <a:r>
              <a:rPr lang="en-US" i="1" dirty="0"/>
              <a:t>2 </a:t>
            </a:r>
            <a:r>
              <a:rPr lang="en-US" dirty="0"/>
              <a:t>(4), 213–235.</a:t>
            </a: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100</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696242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XVI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r>
              <a:rPr lang="en-US" dirty="0"/>
              <a:t>__, </a:t>
            </a:r>
            <a:r>
              <a:rPr lang="en-US" b="1" dirty="0"/>
              <a:t>Robert Townsend, and James Vickery</a:t>
            </a:r>
            <a:r>
              <a:rPr lang="en-US" dirty="0"/>
              <a:t>, “Patterns of Rainfall Insurance Participation in Rural India.,” </a:t>
            </a:r>
            <a:r>
              <a:rPr lang="en-US" i="1" dirty="0"/>
              <a:t>World Bank Economic Review</a:t>
            </a:r>
            <a:r>
              <a:rPr lang="en-US" dirty="0"/>
              <a:t>, 2008, </a:t>
            </a:r>
            <a:r>
              <a:rPr lang="en-US" i="1" dirty="0"/>
              <a:t>22 </a:t>
            </a:r>
            <a:r>
              <a:rPr lang="en-US" dirty="0"/>
              <a:t>(3).</a:t>
            </a:r>
          </a:p>
          <a:p>
            <a:r>
              <a:rPr lang="en-US" b="1" dirty="0" err="1"/>
              <a:t>Godlonton</a:t>
            </a:r>
            <a:r>
              <a:rPr lang="en-US" b="1" dirty="0"/>
              <a:t>, Susan, Alister </a:t>
            </a:r>
            <a:r>
              <a:rPr lang="en-US" b="1" dirty="0" err="1"/>
              <a:t>Munthali</a:t>
            </a:r>
            <a:r>
              <a:rPr lang="en-US" b="1" dirty="0"/>
              <a:t>, and Rebecca Thornton</a:t>
            </a:r>
            <a:r>
              <a:rPr lang="en-US" dirty="0"/>
              <a:t>, “Responding to Risk: Circumcision, Information, and HIV Prevention,” </a:t>
            </a:r>
            <a:r>
              <a:rPr lang="en-US" i="1" dirty="0"/>
              <a:t>Review of Economics and Statistics</a:t>
            </a:r>
            <a:r>
              <a:rPr lang="en-US" dirty="0"/>
              <a:t>, 2016, </a:t>
            </a:r>
            <a:r>
              <a:rPr lang="en-US" i="1" dirty="0"/>
              <a:t>98 </a:t>
            </a:r>
            <a:r>
              <a:rPr lang="en-US" dirty="0"/>
              <a:t>(2), 333–349. </a:t>
            </a:r>
          </a:p>
          <a:p>
            <a:r>
              <a:rPr lang="en-US" b="1" dirty="0" err="1"/>
              <a:t>Grandner</a:t>
            </a:r>
            <a:r>
              <a:rPr lang="en-US" b="1" dirty="0"/>
              <a:t>, Michael A., Nirav P. Patel, Philip R. Gehrman, </a:t>
            </a:r>
            <a:r>
              <a:rPr lang="en-US" b="1" dirty="0" err="1"/>
              <a:t>Dawei</a:t>
            </a:r>
            <a:r>
              <a:rPr lang="en-US" b="1" dirty="0"/>
              <a:t> </a:t>
            </a:r>
            <a:r>
              <a:rPr lang="en-US" b="1" dirty="0" err="1"/>
              <a:t>Xie</a:t>
            </a:r>
            <a:r>
              <a:rPr lang="en-US" b="1" dirty="0"/>
              <a:t>, </a:t>
            </a:r>
            <a:r>
              <a:rPr lang="en-US" b="1" dirty="0" err="1"/>
              <a:t>Daohang</a:t>
            </a:r>
            <a:r>
              <a:rPr lang="en-US" b="1" dirty="0"/>
              <a:t> Sha, Terri Weaver, and </a:t>
            </a:r>
            <a:r>
              <a:rPr lang="en-US" b="1" dirty="0" err="1"/>
              <a:t>Nalaka</a:t>
            </a:r>
            <a:r>
              <a:rPr lang="en-US" b="1" dirty="0"/>
              <a:t> </a:t>
            </a:r>
            <a:r>
              <a:rPr lang="en-US" b="1" dirty="0" err="1"/>
              <a:t>Gooneratne</a:t>
            </a:r>
            <a:r>
              <a:rPr lang="en-US" dirty="0"/>
              <a:t>, “Who Gets the Best Sleep? Ethnic and Socioeconomic Factors Related to Sleep Complaints,” </a:t>
            </a:r>
            <a:r>
              <a:rPr lang="en-US" i="1" dirty="0"/>
              <a:t>Sleep Medicine</a:t>
            </a:r>
            <a:r>
              <a:rPr lang="en-US" dirty="0"/>
              <a:t>, 2010, </a:t>
            </a:r>
            <a:r>
              <a:rPr lang="en-US" i="1" dirty="0"/>
              <a:t>11 </a:t>
            </a:r>
            <a:r>
              <a:rPr lang="en-US" dirty="0"/>
              <a:t>(5), 470–478. </a:t>
            </a:r>
          </a:p>
          <a:p>
            <a:r>
              <a:rPr lang="en-US" b="1" dirty="0"/>
              <a:t>Gruber, Jonathan and Daniel M. </a:t>
            </a:r>
            <a:r>
              <a:rPr lang="en-US" b="1" dirty="0" err="1"/>
              <a:t>Hungerman</a:t>
            </a:r>
            <a:r>
              <a:rPr lang="en-US" dirty="0"/>
              <a:t>, “The Church Versus the Mall: What Happens When Religion Faces Increased Secular Competition?,” </a:t>
            </a:r>
            <a:r>
              <a:rPr lang="en-US" i="1" dirty="0"/>
              <a:t>Quarterly Journal of Economics</a:t>
            </a:r>
            <a:r>
              <a:rPr lang="en-US" dirty="0"/>
              <a:t>, 2008, </a:t>
            </a:r>
            <a:r>
              <a:rPr lang="en-US" i="1" dirty="0"/>
              <a:t>123 </a:t>
            </a:r>
            <a:r>
              <a:rPr lang="en-US" dirty="0"/>
              <a:t>(2), 831–862. </a:t>
            </a:r>
          </a:p>
          <a:p>
            <a:r>
              <a:rPr lang="en-US" b="1" dirty="0"/>
              <a:t>Gruber, Jonathan H.</a:t>
            </a:r>
            <a:r>
              <a:rPr lang="en-US" dirty="0"/>
              <a:t>, “Religious Market Structure, Religious Participation, and Outcomes: Is Religion Good for You?,” </a:t>
            </a:r>
            <a:r>
              <a:rPr lang="en-US" i="1" dirty="0"/>
              <a:t>The B.E. Journal of Economic Analysis &amp; Policy</a:t>
            </a:r>
            <a:r>
              <a:rPr lang="en-US" dirty="0"/>
              <a:t>, 2005, </a:t>
            </a:r>
            <a:r>
              <a:rPr lang="en-US" i="1" dirty="0"/>
              <a:t>5 </a:t>
            </a:r>
            <a:r>
              <a:rPr lang="en-US" dirty="0"/>
              <a:t>(1). </a:t>
            </a:r>
          </a:p>
          <a:p>
            <a:r>
              <a:rPr lang="en-US" b="1" dirty="0"/>
              <a:t>Haidt, Jonathan</a:t>
            </a:r>
            <a:r>
              <a:rPr lang="en-US" dirty="0"/>
              <a:t>, </a:t>
            </a:r>
            <a:r>
              <a:rPr lang="en-US" i="1" dirty="0"/>
              <a:t>The Righteous Mind: Why Good People Are Divided by Politics and Religion</a:t>
            </a:r>
            <a:r>
              <a:rPr lang="en-US" dirty="0"/>
              <a:t>, New York: Vintage Books, 2013. </a:t>
            </a:r>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101</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594306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XVII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Haigh, Michael S. and John A. List</a:t>
            </a:r>
            <a:r>
              <a:rPr lang="en-US" dirty="0"/>
              <a:t>, “Do Professional Traders Exhibit Myopic Loss Aversion? An Experimental Analysis,” </a:t>
            </a:r>
            <a:r>
              <a:rPr lang="en-US" i="1" dirty="0"/>
              <a:t>Journal of Finance</a:t>
            </a:r>
            <a:r>
              <a:rPr lang="en-US" dirty="0"/>
              <a:t>, 2005, </a:t>
            </a:r>
            <a:r>
              <a:rPr lang="en-US" i="1" dirty="0"/>
              <a:t>60 </a:t>
            </a:r>
            <a:r>
              <a:rPr lang="en-US" dirty="0"/>
              <a:t>(1), 523–534. </a:t>
            </a:r>
          </a:p>
          <a:p>
            <a:r>
              <a:rPr lang="en-US" b="1" dirty="0"/>
              <a:t>Hall, Crystal C., </a:t>
            </a:r>
            <a:r>
              <a:rPr lang="en-US" b="1" dirty="0" err="1"/>
              <a:t>Jiaying</a:t>
            </a:r>
            <a:r>
              <a:rPr lang="en-US" b="1" dirty="0"/>
              <a:t> Zhao, and </a:t>
            </a:r>
            <a:r>
              <a:rPr lang="en-US" b="1" dirty="0" err="1"/>
              <a:t>Eldar</a:t>
            </a:r>
            <a:r>
              <a:rPr lang="en-US" b="1" dirty="0"/>
              <a:t> </a:t>
            </a:r>
            <a:r>
              <a:rPr lang="en-US" b="1" dirty="0" err="1"/>
              <a:t>Shafir</a:t>
            </a:r>
            <a:r>
              <a:rPr lang="en-US" dirty="0"/>
              <a:t>, “Self-Affirmation Among the Poor: Cognitive and Behavioral Implications,” </a:t>
            </a:r>
            <a:r>
              <a:rPr lang="en-US" i="1" dirty="0"/>
              <a:t>Psychological Science</a:t>
            </a:r>
            <a:r>
              <a:rPr lang="en-US" dirty="0"/>
              <a:t>, 2014, </a:t>
            </a:r>
            <a:r>
              <a:rPr lang="en-US" i="1" dirty="0"/>
              <a:t>25 </a:t>
            </a:r>
            <a:r>
              <a:rPr lang="en-US" dirty="0"/>
              <a:t>(2), 619–625. </a:t>
            </a:r>
          </a:p>
          <a:p>
            <a:r>
              <a:rPr lang="en-US" b="1" dirty="0"/>
              <a:t>Hanna, Rema, </a:t>
            </a:r>
            <a:r>
              <a:rPr lang="en-US" b="1" dirty="0" err="1"/>
              <a:t>Sendhil</a:t>
            </a:r>
            <a:r>
              <a:rPr lang="en-US" b="1" dirty="0"/>
              <a:t> Mullainathan, and Joshua </a:t>
            </a:r>
            <a:r>
              <a:rPr lang="en-US" b="1" dirty="0" err="1"/>
              <a:t>Schwartzstein</a:t>
            </a:r>
            <a:r>
              <a:rPr lang="en-US" dirty="0"/>
              <a:t>, “Learning Through Noticing: Theory and Evidence From a Field Experiment,” </a:t>
            </a:r>
            <a:r>
              <a:rPr lang="en-US" i="1" dirty="0"/>
              <a:t>Quarterly Journal of Economics</a:t>
            </a:r>
            <a:r>
              <a:rPr lang="en-US" dirty="0"/>
              <a:t>, 2014, </a:t>
            </a:r>
            <a:r>
              <a:rPr lang="en-US" i="1" dirty="0"/>
              <a:t>129 </a:t>
            </a:r>
            <a:r>
              <a:rPr lang="en-US" dirty="0"/>
              <a:t>(3), 1311–1353. </a:t>
            </a:r>
          </a:p>
          <a:p>
            <a:r>
              <a:rPr lang="en-US" b="1" dirty="0"/>
              <a:t>Harlan, Sharon L., Anthony J. </a:t>
            </a:r>
            <a:r>
              <a:rPr lang="en-US" b="1" dirty="0" err="1"/>
              <a:t>Brazel</a:t>
            </a:r>
            <a:r>
              <a:rPr lang="en-US" b="1" dirty="0"/>
              <a:t>, Lela </a:t>
            </a:r>
            <a:r>
              <a:rPr lang="en-US" b="1" dirty="0" err="1"/>
              <a:t>Prashad</a:t>
            </a:r>
            <a:r>
              <a:rPr lang="en-US" b="1" dirty="0"/>
              <a:t>, William L. </a:t>
            </a:r>
            <a:r>
              <a:rPr lang="en-US" b="1" dirty="0" err="1"/>
              <a:t>Stefanov</a:t>
            </a:r>
            <a:r>
              <a:rPr lang="en-US" b="1" dirty="0"/>
              <a:t>, and Larissa Larsen</a:t>
            </a:r>
            <a:r>
              <a:rPr lang="en-US" dirty="0"/>
              <a:t>, “Neighborhood Microclimates and Vulnerability to Heat Stress,” </a:t>
            </a:r>
            <a:r>
              <a:rPr lang="en-US" i="1" dirty="0"/>
              <a:t>Social Science &amp; Medicine</a:t>
            </a:r>
            <a:r>
              <a:rPr lang="en-US" dirty="0"/>
              <a:t>, 2006, </a:t>
            </a:r>
            <a:r>
              <a:rPr lang="en-US" i="1" dirty="0"/>
              <a:t>63 </a:t>
            </a:r>
            <a:r>
              <a:rPr lang="en-US" dirty="0"/>
              <a:t>(11), 2847–2863. </a:t>
            </a:r>
          </a:p>
          <a:p>
            <a:r>
              <a:rPr lang="en-US" b="1" dirty="0"/>
              <a:t>Harris, Christopher and David </a:t>
            </a:r>
            <a:r>
              <a:rPr lang="en-US" b="1" dirty="0" err="1"/>
              <a:t>Laibson</a:t>
            </a:r>
            <a:r>
              <a:rPr lang="en-US" dirty="0"/>
              <a:t>, “Dynamic Choices of Hyperbolic Consumers,” </a:t>
            </a:r>
            <a:r>
              <a:rPr lang="en-US" i="1" dirty="0" err="1"/>
              <a:t>Econometrica</a:t>
            </a:r>
            <a:r>
              <a:rPr lang="en-US" dirty="0"/>
              <a:t>, 2001, </a:t>
            </a:r>
            <a:r>
              <a:rPr lang="en-US" i="1" dirty="0"/>
              <a:t>69 </a:t>
            </a:r>
            <a:r>
              <a:rPr lang="en-US" dirty="0"/>
              <a:t>(4), 935–957. </a:t>
            </a:r>
          </a:p>
          <a:p>
            <a:r>
              <a:rPr lang="en-US" b="1" dirty="0"/>
              <a:t>Haushofer, Johannes and Ernst Fehr</a:t>
            </a:r>
            <a:r>
              <a:rPr lang="en-US" dirty="0"/>
              <a:t>, “On the Psychology of Poverty,” </a:t>
            </a:r>
            <a:r>
              <a:rPr lang="en-US" i="1" dirty="0"/>
              <a:t>Science</a:t>
            </a:r>
            <a:r>
              <a:rPr lang="en-US" dirty="0"/>
              <a:t>, 2014, </a:t>
            </a:r>
            <a:r>
              <a:rPr lang="en-US" i="1" dirty="0"/>
              <a:t>344 </a:t>
            </a:r>
            <a:r>
              <a:rPr lang="en-US" dirty="0"/>
              <a:t>(6186), 862–867. </a:t>
            </a:r>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102</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4729923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XVIII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Henrich, Joseph, Jean </a:t>
            </a:r>
            <a:r>
              <a:rPr lang="en-US" b="1" dirty="0" err="1"/>
              <a:t>Ensminger</a:t>
            </a:r>
            <a:r>
              <a:rPr lang="en-US" b="1" dirty="0"/>
              <a:t>, Richard </a:t>
            </a:r>
            <a:r>
              <a:rPr lang="en-US" b="1" dirty="0" err="1"/>
              <a:t>McElreath</a:t>
            </a:r>
            <a:r>
              <a:rPr lang="en-US" b="1" dirty="0"/>
              <a:t>, Abigail Barr, Clark Barrett, Alexander </a:t>
            </a:r>
            <a:r>
              <a:rPr lang="en-US" b="1" dirty="0" err="1"/>
              <a:t>Bolyanatz</a:t>
            </a:r>
            <a:r>
              <a:rPr lang="en-US" b="1" dirty="0"/>
              <a:t>, Juan Camilo Cardenas, Michael </a:t>
            </a:r>
            <a:r>
              <a:rPr lang="en-US" b="1" dirty="0" err="1"/>
              <a:t>Gurven</a:t>
            </a:r>
            <a:r>
              <a:rPr lang="en-US" b="1" dirty="0"/>
              <a:t>, </a:t>
            </a:r>
            <a:r>
              <a:rPr lang="en-US" b="1" dirty="0" err="1"/>
              <a:t>Edwins</a:t>
            </a:r>
            <a:r>
              <a:rPr lang="en-US" b="1" dirty="0"/>
              <a:t> </a:t>
            </a:r>
            <a:r>
              <a:rPr lang="en-US" b="1" dirty="0" err="1"/>
              <a:t>Gwako</a:t>
            </a:r>
            <a:r>
              <a:rPr lang="en-US" b="1" dirty="0"/>
              <a:t>, Natalie Henrich, Carolyn </a:t>
            </a:r>
            <a:r>
              <a:rPr lang="en-US" b="1" dirty="0" err="1"/>
              <a:t>Lesorogol</a:t>
            </a:r>
            <a:r>
              <a:rPr lang="en-US" b="1" dirty="0"/>
              <a:t>, Frank Marlowe, David Tracer, and John </a:t>
            </a:r>
            <a:r>
              <a:rPr lang="en-US" b="1" dirty="0" err="1"/>
              <a:t>Ziker</a:t>
            </a:r>
            <a:r>
              <a:rPr lang="en-US" dirty="0"/>
              <a:t>, “Markets, Religion, Community Size, and the Evolution of Fairness and Punishment,” </a:t>
            </a:r>
            <a:r>
              <a:rPr lang="en-US" i="1" dirty="0"/>
              <a:t>Science</a:t>
            </a:r>
            <a:r>
              <a:rPr lang="en-US" dirty="0"/>
              <a:t>, 2010, </a:t>
            </a:r>
            <a:r>
              <a:rPr lang="en-US" i="1" dirty="0"/>
              <a:t>327 </a:t>
            </a:r>
            <a:r>
              <a:rPr lang="en-US" dirty="0"/>
              <a:t>(5972), 1480–1484. </a:t>
            </a:r>
          </a:p>
          <a:p>
            <a:r>
              <a:rPr lang="en-US" b="1" dirty="0"/>
              <a:t>Hogarth, Robin M. and Hillel J. Einhorn</a:t>
            </a:r>
            <a:r>
              <a:rPr lang="en-US" dirty="0"/>
              <a:t>, “Order Effects in Belief Updating: The Belief-Adjustment Model,” </a:t>
            </a:r>
            <a:r>
              <a:rPr lang="en-US" i="1" dirty="0"/>
              <a:t>Cognitive Psychology</a:t>
            </a:r>
            <a:r>
              <a:rPr lang="en-US" dirty="0"/>
              <a:t>, 1992, </a:t>
            </a:r>
            <a:r>
              <a:rPr lang="en-US" i="1" dirty="0"/>
              <a:t>24 </a:t>
            </a:r>
            <a:r>
              <a:rPr lang="en-US" dirty="0"/>
              <a:t>(1), 1–55. </a:t>
            </a:r>
          </a:p>
          <a:p>
            <a:r>
              <a:rPr lang="en-US" b="1" dirty="0" err="1"/>
              <a:t>Holmstrom</a:t>
            </a:r>
            <a:r>
              <a:rPr lang="en-US" b="1" dirty="0"/>
              <a:t>, Bengt and Paul Milgrom</a:t>
            </a:r>
            <a:r>
              <a:rPr lang="en-US" dirty="0"/>
              <a:t>, “Multitask Principal-Agent Analyses: Incentive Contracts, Asset Ownership, and Job Design,” </a:t>
            </a:r>
            <a:r>
              <a:rPr lang="en-US" i="1" dirty="0"/>
              <a:t>Journal of Law, Economics &amp; Organization</a:t>
            </a:r>
            <a:r>
              <a:rPr lang="en-US" dirty="0"/>
              <a:t>, 1991, </a:t>
            </a:r>
            <a:r>
              <a:rPr lang="en-US" i="1" dirty="0"/>
              <a:t>7 </a:t>
            </a:r>
            <a:r>
              <a:rPr lang="en-US" dirty="0"/>
              <a:t>(Special Issue), 24–52. </a:t>
            </a:r>
          </a:p>
          <a:p>
            <a:r>
              <a:rPr lang="en-US" b="1" dirty="0" err="1"/>
              <a:t>Ilias</a:t>
            </a:r>
            <a:r>
              <a:rPr lang="en-US" b="1" dirty="0"/>
              <a:t>, Nauman</a:t>
            </a:r>
            <a:r>
              <a:rPr lang="en-US" dirty="0"/>
              <a:t>, “Families and Firms: Agency Costs and Labor Market Imperfections in Sialkot’s Surgical Industry,” </a:t>
            </a:r>
            <a:r>
              <a:rPr lang="en-US" i="1" dirty="0"/>
              <a:t>Journal of Development Economics</a:t>
            </a:r>
            <a:r>
              <a:rPr lang="en-US" dirty="0"/>
              <a:t>, 2006, </a:t>
            </a:r>
            <a:r>
              <a:rPr lang="en-US" i="1" dirty="0"/>
              <a:t>80 </a:t>
            </a:r>
            <a:r>
              <a:rPr lang="en-US" dirty="0"/>
              <a:t>(2), 329–349. </a:t>
            </a:r>
          </a:p>
          <a:p>
            <a:pPr indent="0">
              <a:buNone/>
            </a:pPr>
            <a:r>
              <a:rPr lang="en-US" b="1" dirty="0"/>
              <a:t>Jack, William, Michael Kremer, Joost De </a:t>
            </a:r>
            <a:r>
              <a:rPr lang="en-US" b="1" dirty="0" err="1"/>
              <a:t>Laat</a:t>
            </a:r>
            <a:r>
              <a:rPr lang="en-US" b="1" dirty="0"/>
              <a:t>, and </a:t>
            </a:r>
            <a:r>
              <a:rPr lang="en-US" b="1" dirty="0" err="1"/>
              <a:t>Tavneet</a:t>
            </a:r>
            <a:r>
              <a:rPr lang="en-US" b="1" dirty="0"/>
              <a:t> Suri</a:t>
            </a:r>
            <a:r>
              <a:rPr lang="en-US" dirty="0"/>
              <a:t>, “Borrowing Requirements, Credit Access, and Adverse Selection: Evidence from Kenya,” </a:t>
            </a:r>
            <a:r>
              <a:rPr lang="en-US" i="1" dirty="0"/>
              <a:t>NBER Working Paper No. 22686</a:t>
            </a:r>
            <a:r>
              <a:rPr lang="en-US" dirty="0"/>
              <a:t>, 2016. </a:t>
            </a:r>
          </a:p>
          <a:p>
            <a:pPr indent="0">
              <a:buNone/>
            </a:pPr>
            <a:r>
              <a:rPr lang="en-US" b="1" dirty="0" err="1"/>
              <a:t>Jakiela</a:t>
            </a:r>
            <a:r>
              <a:rPr lang="en-US" b="1" dirty="0"/>
              <a:t>, Pamela and Owen </a:t>
            </a:r>
            <a:r>
              <a:rPr lang="en-US" b="1" dirty="0" err="1"/>
              <a:t>Ozier</a:t>
            </a:r>
            <a:r>
              <a:rPr lang="en-US" dirty="0"/>
              <a:t>, “Does Africa Need a Rotten Kin Theorem? Experimental Evidence from Village Economies,” </a:t>
            </a:r>
            <a:r>
              <a:rPr lang="en-US" i="1" dirty="0"/>
              <a:t>Review of Economic Studies</a:t>
            </a:r>
            <a:r>
              <a:rPr lang="en-US" dirty="0"/>
              <a:t>, 2015, </a:t>
            </a:r>
            <a:r>
              <a:rPr lang="en-US" i="1" dirty="0"/>
              <a:t>83 </a:t>
            </a:r>
            <a:r>
              <a:rPr lang="en-US" dirty="0"/>
              <a:t>(1), 231–268. </a:t>
            </a:r>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103</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6239462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XIX</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r>
              <a:rPr lang="en-US" b="1" dirty="0"/>
              <a:t>Jensen, Robert and Emily Oster</a:t>
            </a:r>
            <a:r>
              <a:rPr lang="en-US" dirty="0"/>
              <a:t>, “The Power of TV: Cable Television and Women’s Status in India,” </a:t>
            </a:r>
            <a:r>
              <a:rPr lang="en-US" i="1" dirty="0"/>
              <a:t>Quarterly Journal of Economics</a:t>
            </a:r>
            <a:r>
              <a:rPr lang="en-US" dirty="0"/>
              <a:t>, 2009, </a:t>
            </a:r>
            <a:r>
              <a:rPr lang="en-US" i="1" dirty="0"/>
              <a:t>124 </a:t>
            </a:r>
            <a:r>
              <a:rPr lang="en-US" dirty="0"/>
              <a:t>(3), 1057–1094. </a:t>
            </a:r>
          </a:p>
          <a:p>
            <a:r>
              <a:rPr lang="en-US" b="1" dirty="0"/>
              <a:t>John, </a:t>
            </a:r>
            <a:r>
              <a:rPr lang="en-US" b="1" dirty="0" err="1"/>
              <a:t>Anett</a:t>
            </a:r>
            <a:r>
              <a:rPr lang="en-US" dirty="0"/>
              <a:t>, “When Commitment </a:t>
            </a:r>
            <a:r>
              <a:rPr lang="en-US" dirty="0" err="1"/>
              <a:t>FailsâĂŤEvidence</a:t>
            </a:r>
            <a:r>
              <a:rPr lang="en-US" dirty="0"/>
              <a:t> from a Field Experiment,” </a:t>
            </a:r>
            <a:r>
              <a:rPr lang="en-US" i="1" dirty="0"/>
              <a:t>Management Science (forthcoming)</a:t>
            </a:r>
            <a:r>
              <a:rPr lang="en-US" dirty="0"/>
              <a:t>, 2019. </a:t>
            </a:r>
          </a:p>
          <a:p>
            <a:r>
              <a:rPr lang="en-US" b="1" dirty="0"/>
              <a:t>Jr., Robert E. Lucas</a:t>
            </a:r>
            <a:r>
              <a:rPr lang="en-US" dirty="0"/>
              <a:t>, “On the Size Distribution of Business Firms,” </a:t>
            </a:r>
            <a:r>
              <a:rPr lang="en-US" i="1" dirty="0"/>
              <a:t>Bell Journal of Economics</a:t>
            </a:r>
            <a:r>
              <a:rPr lang="en-US" dirty="0"/>
              <a:t>, 1978, </a:t>
            </a:r>
            <a:r>
              <a:rPr lang="en-US" i="1" dirty="0"/>
              <a:t>9 </a:t>
            </a:r>
            <a:r>
              <a:rPr lang="en-US" dirty="0"/>
              <a:t>(2), 508–523. </a:t>
            </a:r>
          </a:p>
          <a:p>
            <a:r>
              <a:rPr lang="en-US" b="1" dirty="0"/>
              <a:t>Kahneman, Daniel and Amos Tversky</a:t>
            </a:r>
            <a:r>
              <a:rPr lang="en-US" dirty="0"/>
              <a:t>, “Prospect Theory: An Analysis of Decision Under Risk,” </a:t>
            </a:r>
            <a:r>
              <a:rPr lang="en-US" i="1" dirty="0" err="1"/>
              <a:t>Econometrica</a:t>
            </a:r>
            <a:r>
              <a:rPr lang="en-US" dirty="0"/>
              <a:t>, 1979, </a:t>
            </a:r>
            <a:r>
              <a:rPr lang="en-US" i="1" dirty="0"/>
              <a:t>47 </a:t>
            </a:r>
            <a:r>
              <a:rPr lang="en-US" dirty="0"/>
              <a:t>(2), 263–292. </a:t>
            </a:r>
          </a:p>
          <a:p>
            <a:pPr indent="0">
              <a:buNone/>
            </a:pPr>
            <a:r>
              <a:rPr lang="en-US" b="1" dirty="0" err="1"/>
              <a:t>Karlan</a:t>
            </a:r>
            <a:r>
              <a:rPr lang="en-US" b="1" dirty="0"/>
              <a:t>, Dean, Margaret McConnell, </a:t>
            </a:r>
            <a:r>
              <a:rPr lang="en-US" b="1" dirty="0" err="1"/>
              <a:t>Sendhil</a:t>
            </a:r>
            <a:r>
              <a:rPr lang="en-US" b="1" dirty="0"/>
              <a:t> Mullainathan, and Jonathan </a:t>
            </a:r>
            <a:r>
              <a:rPr lang="en-US" b="1" dirty="0" err="1"/>
              <a:t>Zinman</a:t>
            </a:r>
            <a:r>
              <a:rPr lang="en-US" dirty="0"/>
              <a:t>, “Getting to the Top of Mind: How Reminders Increase Saving,” </a:t>
            </a:r>
            <a:r>
              <a:rPr lang="en-US" i="1" dirty="0"/>
              <a:t>Management Science</a:t>
            </a:r>
            <a:r>
              <a:rPr lang="en-US" dirty="0"/>
              <a:t>, 2016, </a:t>
            </a:r>
            <a:r>
              <a:rPr lang="en-US" i="1" dirty="0"/>
              <a:t>62 </a:t>
            </a:r>
            <a:r>
              <a:rPr lang="en-US" dirty="0"/>
              <a:t>(12), 3393–3411. </a:t>
            </a:r>
          </a:p>
          <a:p>
            <a:pPr indent="0">
              <a:buNone/>
            </a:pPr>
            <a:r>
              <a:rPr lang="en-US" dirty="0"/>
              <a:t>__</a:t>
            </a:r>
            <a:r>
              <a:rPr lang="en-US" b="1" dirty="0"/>
              <a:t>, Robert Osei, Isaac Osei-</a:t>
            </a:r>
            <a:r>
              <a:rPr lang="en-US" b="1" dirty="0" err="1"/>
              <a:t>Akoto</a:t>
            </a:r>
            <a:r>
              <a:rPr lang="en-US" b="1" dirty="0"/>
              <a:t>, and Christopher </a:t>
            </a:r>
            <a:r>
              <a:rPr lang="en-US" b="1" dirty="0" err="1"/>
              <a:t>Udry</a:t>
            </a:r>
            <a:r>
              <a:rPr lang="en-US" dirty="0"/>
              <a:t>, “Agricultural Decisions after Relaxing Credit and Risk Constraints,” </a:t>
            </a:r>
            <a:r>
              <a:rPr lang="en-US" i="1" dirty="0"/>
              <a:t>Quarterly Journal of Economics</a:t>
            </a:r>
            <a:r>
              <a:rPr lang="en-US" dirty="0"/>
              <a:t>, 2014, </a:t>
            </a:r>
            <a:r>
              <a:rPr lang="en-US" i="1" dirty="0"/>
              <a:t>129 </a:t>
            </a:r>
            <a:r>
              <a:rPr lang="en-US" dirty="0"/>
              <a:t>(2), 597–652. </a:t>
            </a:r>
          </a:p>
          <a:p>
            <a:pPr indent="0">
              <a:buNone/>
            </a:pPr>
            <a:r>
              <a:rPr lang="en-US" dirty="0"/>
              <a:t>__</a:t>
            </a:r>
            <a:r>
              <a:rPr lang="en-US" b="1" dirty="0"/>
              <a:t>, </a:t>
            </a:r>
            <a:r>
              <a:rPr lang="en-US" b="1" dirty="0" err="1"/>
              <a:t>Sendhil</a:t>
            </a:r>
            <a:r>
              <a:rPr lang="en-US" b="1" dirty="0"/>
              <a:t> Mullainathan, and Benjamin N. Roth</a:t>
            </a:r>
            <a:r>
              <a:rPr lang="en-US" dirty="0"/>
              <a:t>, “Debt Traps? Market Vendors and Moneylender Debt in India and the Philippines,” </a:t>
            </a:r>
            <a:r>
              <a:rPr lang="en-US" i="1" dirty="0"/>
              <a:t>NBER Working Paper No. 24272</a:t>
            </a:r>
            <a:r>
              <a:rPr lang="en-US" dirty="0"/>
              <a:t>, 2018. </a:t>
            </a:r>
          </a:p>
          <a:p>
            <a:pPr indent="0">
              <a:buNone/>
            </a:pPr>
            <a:r>
              <a:rPr lang="en-US" dirty="0"/>
              <a:t> </a:t>
            </a:r>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104</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109248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Kaur, </a:t>
            </a:r>
            <a:r>
              <a:rPr lang="en-US" b="1" dirty="0" err="1"/>
              <a:t>Supreet</a:t>
            </a:r>
            <a:r>
              <a:rPr lang="en-US" dirty="0"/>
              <a:t>, “Nominal Wage Rigidity in Village Labor Markets,” </a:t>
            </a:r>
            <a:r>
              <a:rPr lang="en-US" i="1" dirty="0"/>
              <a:t>American Economic Review (forthcoming)</a:t>
            </a:r>
            <a:r>
              <a:rPr lang="en-US" dirty="0"/>
              <a:t>, 2019. </a:t>
            </a:r>
          </a:p>
          <a:p>
            <a:pPr indent="0">
              <a:buNone/>
            </a:pPr>
            <a:r>
              <a:rPr lang="en-US" dirty="0"/>
              <a:t>__</a:t>
            </a:r>
            <a:r>
              <a:rPr lang="en-US" b="1" dirty="0"/>
              <a:t>, Michael Kremer, and </a:t>
            </a:r>
            <a:r>
              <a:rPr lang="en-US" b="1" dirty="0" err="1"/>
              <a:t>Sendhil</a:t>
            </a:r>
            <a:r>
              <a:rPr lang="en-US" b="1" dirty="0"/>
              <a:t> Mullainathan</a:t>
            </a:r>
            <a:r>
              <a:rPr lang="en-US" dirty="0"/>
              <a:t>, “Self-Control at Work,” </a:t>
            </a:r>
            <a:r>
              <a:rPr lang="en-US" i="1" dirty="0"/>
              <a:t>Journal of Political Economy</a:t>
            </a:r>
            <a:r>
              <a:rPr lang="en-US" dirty="0"/>
              <a:t>, 2015, </a:t>
            </a:r>
            <a:r>
              <a:rPr lang="en-US" i="1" dirty="0"/>
              <a:t>123 </a:t>
            </a:r>
            <a:r>
              <a:rPr lang="en-US" dirty="0"/>
              <a:t>(6), 1227–1277. </a:t>
            </a:r>
          </a:p>
          <a:p>
            <a:pPr indent="0">
              <a:buNone/>
            </a:pPr>
            <a:r>
              <a:rPr lang="en-US" dirty="0"/>
              <a:t>__</a:t>
            </a:r>
            <a:r>
              <a:rPr lang="en-US" b="1" dirty="0"/>
              <a:t>, </a:t>
            </a:r>
            <a:r>
              <a:rPr lang="en-US" b="1" dirty="0" err="1"/>
              <a:t>Sendhil</a:t>
            </a:r>
            <a:r>
              <a:rPr lang="en-US" b="1" dirty="0"/>
              <a:t> Mullainathan, </a:t>
            </a:r>
            <a:r>
              <a:rPr lang="en-US" b="1" dirty="0" err="1"/>
              <a:t>Suanna</a:t>
            </a:r>
            <a:r>
              <a:rPr lang="en-US" b="1" dirty="0"/>
              <a:t> Oh, and Frank </a:t>
            </a:r>
            <a:r>
              <a:rPr lang="en-US" b="1" dirty="0" err="1"/>
              <a:t>Schilbach</a:t>
            </a:r>
            <a:r>
              <a:rPr lang="en-US" dirty="0"/>
              <a:t>, “Does Poverty Lower Productivity?,” </a:t>
            </a:r>
            <a:r>
              <a:rPr lang="en-US" i="1" dirty="0"/>
              <a:t>mimeo</a:t>
            </a:r>
            <a:r>
              <a:rPr lang="en-US" dirty="0"/>
              <a:t>, 2018. </a:t>
            </a:r>
          </a:p>
          <a:p>
            <a:pPr indent="0">
              <a:buNone/>
            </a:pPr>
            <a:r>
              <a:rPr lang="en-US" b="1" dirty="0" err="1"/>
              <a:t>Köszegi</a:t>
            </a:r>
            <a:r>
              <a:rPr lang="en-US" b="1" dirty="0"/>
              <a:t>, </a:t>
            </a:r>
            <a:r>
              <a:rPr lang="en-US" b="1" dirty="0" err="1"/>
              <a:t>Botond</a:t>
            </a:r>
            <a:r>
              <a:rPr lang="en-US" b="1" dirty="0"/>
              <a:t> and Matthew Rabin</a:t>
            </a:r>
            <a:r>
              <a:rPr lang="en-US" dirty="0"/>
              <a:t>, “A Model of Reference-Dependent Preferences,” </a:t>
            </a:r>
            <a:r>
              <a:rPr lang="en-US" i="1" dirty="0"/>
              <a:t>Quarterly Journal of Economics</a:t>
            </a:r>
            <a:r>
              <a:rPr lang="en-US" dirty="0"/>
              <a:t>, 2006, </a:t>
            </a:r>
            <a:r>
              <a:rPr lang="en-US" i="1" dirty="0"/>
              <a:t>121 </a:t>
            </a:r>
            <a:r>
              <a:rPr lang="en-US" dirty="0"/>
              <a:t>(4), 1133–1165. </a:t>
            </a:r>
          </a:p>
          <a:p>
            <a:pPr indent="0">
              <a:buNone/>
            </a:pPr>
            <a:r>
              <a:rPr lang="en-US" dirty="0"/>
              <a:t>__ </a:t>
            </a:r>
            <a:r>
              <a:rPr lang="en-US" b="1" dirty="0"/>
              <a:t>and __, </a:t>
            </a:r>
            <a:r>
              <a:rPr lang="en-US" dirty="0"/>
              <a:t>“Reference-Dependent Risk Attitudes,” </a:t>
            </a:r>
            <a:r>
              <a:rPr lang="en-US" i="1" dirty="0"/>
              <a:t>American Economic Review</a:t>
            </a:r>
            <a:r>
              <a:rPr lang="en-US" dirty="0"/>
              <a:t>, 2007, </a:t>
            </a:r>
            <a:r>
              <a:rPr lang="en-US" i="1" dirty="0"/>
              <a:t>97 </a:t>
            </a:r>
            <a:r>
              <a:rPr lang="en-US" dirty="0"/>
              <a:t>(4), 1047–1073. </a:t>
            </a:r>
          </a:p>
          <a:p>
            <a:pPr indent="0">
              <a:buNone/>
            </a:pPr>
            <a:r>
              <a:rPr lang="en-US" b="1" dirty="0"/>
              <a:t>Kremer, Michael and Rachel </a:t>
            </a:r>
            <a:r>
              <a:rPr lang="en-US" b="1" dirty="0" err="1"/>
              <a:t>Glennerster</a:t>
            </a:r>
            <a:r>
              <a:rPr lang="en-US" dirty="0"/>
              <a:t>, “Improving Health in Developing Countries: Evidence from Randomized Evaluations,” in Mark V. </a:t>
            </a:r>
            <a:r>
              <a:rPr lang="en-US" dirty="0" err="1"/>
              <a:t>Pauly</a:t>
            </a:r>
            <a:r>
              <a:rPr lang="en-US" dirty="0"/>
              <a:t>, Thomas G. </a:t>
            </a:r>
            <a:r>
              <a:rPr lang="en-US" dirty="0" err="1"/>
              <a:t>Mcguire</a:t>
            </a:r>
            <a:r>
              <a:rPr lang="en-US" dirty="0"/>
              <a:t>, and Pedro P. Barros, eds., </a:t>
            </a:r>
            <a:r>
              <a:rPr lang="en-US" i="1" dirty="0"/>
              <a:t>Handbook of Health Economics</a:t>
            </a:r>
            <a:r>
              <a:rPr lang="en-US" dirty="0"/>
              <a:t>, Vol. 2, Amsterdam: Elsevier, 2011, pp. 201–315. </a:t>
            </a:r>
          </a:p>
          <a:p>
            <a:pPr indent="0">
              <a:buNone/>
            </a:pPr>
            <a:endParaRPr lang="en-US" dirty="0"/>
          </a:p>
          <a:p>
            <a:pPr indent="0">
              <a:buNone/>
            </a:pPr>
            <a:r>
              <a:rPr lang="en-US" dirty="0"/>
              <a:t> </a:t>
            </a:r>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105</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589832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dirty="0"/>
              <a:t>__</a:t>
            </a:r>
            <a:r>
              <a:rPr lang="en-US" b="1" dirty="0"/>
              <a:t>, Jean Lee, Jonathan Robinson, and Olga </a:t>
            </a:r>
            <a:r>
              <a:rPr lang="en-US" b="1" dirty="0" err="1"/>
              <a:t>Rostapshova</a:t>
            </a:r>
            <a:r>
              <a:rPr lang="en-US" dirty="0"/>
              <a:t>, “Behavioral Biases and Firm Behavior: Evidence from Kenyan Retail Shops,” </a:t>
            </a:r>
            <a:r>
              <a:rPr lang="en-US" i="1" dirty="0"/>
              <a:t>American Economic Review</a:t>
            </a:r>
            <a:r>
              <a:rPr lang="en-US" dirty="0"/>
              <a:t>, 2013, </a:t>
            </a:r>
            <a:r>
              <a:rPr lang="en-US" i="1" dirty="0"/>
              <a:t>103 </a:t>
            </a:r>
            <a:r>
              <a:rPr lang="en-US" dirty="0"/>
              <a:t>(3), 362–368. </a:t>
            </a:r>
          </a:p>
          <a:p>
            <a:pPr indent="0">
              <a:buNone/>
            </a:pPr>
            <a:r>
              <a:rPr lang="en-US" dirty="0"/>
              <a:t>__</a:t>
            </a:r>
            <a:r>
              <a:rPr lang="en-US" b="1" dirty="0"/>
              <a:t>, Nazmul Chaudhury, F. Halsey Rogers, Karthik </a:t>
            </a:r>
            <a:r>
              <a:rPr lang="en-US" b="1" dirty="0" err="1"/>
              <a:t>Muralidharan</a:t>
            </a:r>
            <a:r>
              <a:rPr lang="en-US" b="1" dirty="0"/>
              <a:t>, and Jeffrey Hammer</a:t>
            </a:r>
            <a:r>
              <a:rPr lang="en-US" dirty="0"/>
              <a:t>, “Teacher Absence in India: A Snapshot,” </a:t>
            </a:r>
            <a:r>
              <a:rPr lang="en-US" i="1" dirty="0"/>
              <a:t>Journal of the European Economic Association</a:t>
            </a:r>
            <a:r>
              <a:rPr lang="en-US" dirty="0"/>
              <a:t>, 2005, </a:t>
            </a:r>
            <a:r>
              <a:rPr lang="en-US" i="1" dirty="0"/>
              <a:t>3 </a:t>
            </a:r>
            <a:r>
              <a:rPr lang="en-US" dirty="0"/>
              <a:t>(2-3), 658–667. </a:t>
            </a:r>
          </a:p>
          <a:p>
            <a:r>
              <a:rPr lang="en-US" b="1" dirty="0" err="1"/>
              <a:t>Lacetera</a:t>
            </a:r>
            <a:r>
              <a:rPr lang="en-US" b="1" dirty="0"/>
              <a:t>, Nicola, Mario </a:t>
            </a:r>
            <a:r>
              <a:rPr lang="en-US" b="1" dirty="0" err="1"/>
              <a:t>Macis</a:t>
            </a:r>
            <a:r>
              <a:rPr lang="en-US" b="1" dirty="0"/>
              <a:t>, and Robert </a:t>
            </a:r>
            <a:r>
              <a:rPr lang="en-US" b="1" dirty="0" err="1"/>
              <a:t>Slonim</a:t>
            </a:r>
            <a:r>
              <a:rPr lang="en-US" dirty="0"/>
              <a:t>, “Economic Rewards to Motivate Blood Donations,” </a:t>
            </a:r>
            <a:r>
              <a:rPr lang="en-US" i="1" dirty="0"/>
              <a:t>Science</a:t>
            </a:r>
            <a:r>
              <a:rPr lang="en-US" dirty="0"/>
              <a:t>, 2013, </a:t>
            </a:r>
            <a:r>
              <a:rPr lang="en-US" i="1" dirty="0"/>
              <a:t>340 </a:t>
            </a:r>
            <a:r>
              <a:rPr lang="en-US" dirty="0"/>
              <a:t>(6135), 927–928. </a:t>
            </a:r>
          </a:p>
          <a:p>
            <a:r>
              <a:rPr lang="en-US" b="1" dirty="0" err="1"/>
              <a:t>Laibson</a:t>
            </a:r>
            <a:r>
              <a:rPr lang="en-US" b="1" dirty="0"/>
              <a:t>, David</a:t>
            </a:r>
            <a:r>
              <a:rPr lang="en-US" dirty="0"/>
              <a:t>, “Golden Eggs and Hyperbolic Discounting,” </a:t>
            </a:r>
            <a:r>
              <a:rPr lang="en-US" i="1" dirty="0"/>
              <a:t>Quarterly Journal of Economics</a:t>
            </a:r>
            <a:r>
              <a:rPr lang="en-US" dirty="0"/>
              <a:t>, 1997, </a:t>
            </a:r>
            <a:r>
              <a:rPr lang="en-US" i="1" dirty="0"/>
              <a:t>112 </a:t>
            </a:r>
            <a:r>
              <a:rPr lang="en-US" dirty="0"/>
              <a:t>(2), 443–478. </a:t>
            </a:r>
          </a:p>
          <a:p>
            <a:pPr indent="0">
              <a:buNone/>
            </a:pPr>
            <a:r>
              <a:rPr lang="en-US" dirty="0"/>
              <a:t>__</a:t>
            </a:r>
            <a:r>
              <a:rPr lang="en-US" b="1" dirty="0"/>
              <a:t>, </a:t>
            </a:r>
            <a:r>
              <a:rPr lang="en-US" dirty="0"/>
              <a:t>“Why Don’t Present-Biased Agents Make Commitments?,” </a:t>
            </a:r>
            <a:r>
              <a:rPr lang="en-US" i="1" dirty="0"/>
              <a:t>American Economic Review</a:t>
            </a:r>
            <a:r>
              <a:rPr lang="en-US" dirty="0"/>
              <a:t>, 2015, </a:t>
            </a:r>
            <a:r>
              <a:rPr lang="en-US" i="1" dirty="0"/>
              <a:t>105 </a:t>
            </a:r>
            <a:r>
              <a:rPr lang="en-US" dirty="0"/>
              <a:t>(5), 267–272. </a:t>
            </a:r>
          </a:p>
          <a:p>
            <a:r>
              <a:rPr lang="en-US" b="1" dirty="0"/>
              <a:t>Loewenstein, George, Ted </a:t>
            </a:r>
            <a:r>
              <a:rPr lang="en-US" b="1" dirty="0" err="1"/>
              <a:t>O’Donoghue</a:t>
            </a:r>
            <a:r>
              <a:rPr lang="en-US" b="1" dirty="0"/>
              <a:t>, and Matthew Rabin</a:t>
            </a:r>
            <a:r>
              <a:rPr lang="en-US" dirty="0"/>
              <a:t>, “Projection Bias in Predicting Future Utility,” </a:t>
            </a:r>
            <a:r>
              <a:rPr lang="en-US" i="1" dirty="0"/>
              <a:t>Quarterly Journal of Economics</a:t>
            </a:r>
            <a:r>
              <a:rPr lang="en-US" dirty="0"/>
              <a:t>, 2003, </a:t>
            </a:r>
            <a:r>
              <a:rPr lang="en-US" i="1" dirty="0"/>
              <a:t>118 </a:t>
            </a:r>
            <a:r>
              <a:rPr lang="en-US" dirty="0"/>
              <a:t>(4), 1209–1248. </a:t>
            </a:r>
          </a:p>
          <a:p>
            <a:r>
              <a:rPr lang="en-US" b="1" dirty="0"/>
              <a:t>Lowe, Matt</a:t>
            </a:r>
            <a:r>
              <a:rPr lang="en-US" dirty="0"/>
              <a:t>, “Types of Contact: A Field Experiment on Collaborative and Adversarial Caste Integration,” </a:t>
            </a:r>
            <a:r>
              <a:rPr lang="en-US" i="1" dirty="0"/>
              <a:t>mimeo</a:t>
            </a:r>
            <a:r>
              <a:rPr lang="en-US" dirty="0"/>
              <a:t>, 2018. </a:t>
            </a:r>
          </a:p>
          <a:p>
            <a:pPr indent="0">
              <a:buNone/>
            </a:pPr>
            <a:endParaRPr lang="en-US" dirty="0"/>
          </a:p>
          <a:p>
            <a:pPr indent="0">
              <a:buNone/>
            </a:pPr>
            <a:r>
              <a:rPr lang="en-US" dirty="0"/>
              <a:t> </a:t>
            </a:r>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106</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39945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Lund, Crick, Alison Breen, Alan J. </a:t>
            </a:r>
            <a:r>
              <a:rPr lang="en-US" b="1" dirty="0" err="1"/>
              <a:t>Flisher</a:t>
            </a:r>
            <a:r>
              <a:rPr lang="en-US" b="1" dirty="0"/>
              <a:t>, </a:t>
            </a:r>
            <a:r>
              <a:rPr lang="en-US" b="1" dirty="0" err="1"/>
              <a:t>Ritsuko</a:t>
            </a:r>
            <a:r>
              <a:rPr lang="en-US" b="1" dirty="0"/>
              <a:t> Kakuma, Joanne </a:t>
            </a:r>
            <a:r>
              <a:rPr lang="en-US" b="1" dirty="0" err="1"/>
              <a:t>Corrigall</a:t>
            </a:r>
            <a:r>
              <a:rPr lang="en-US" b="1" dirty="0"/>
              <a:t>, John A. </a:t>
            </a:r>
            <a:r>
              <a:rPr lang="en-US" b="1" dirty="0" err="1"/>
              <a:t>Joska</a:t>
            </a:r>
            <a:r>
              <a:rPr lang="en-US" b="1" dirty="0"/>
              <a:t>, Leslie Swartz, and </a:t>
            </a:r>
            <a:r>
              <a:rPr lang="en-US" b="1" dirty="0" err="1"/>
              <a:t>Vikram</a:t>
            </a:r>
            <a:r>
              <a:rPr lang="en-US" b="1" dirty="0"/>
              <a:t> Patel</a:t>
            </a:r>
            <a:r>
              <a:rPr lang="en-US" dirty="0"/>
              <a:t>, “Poverty and Common Mental Disorders in Low and Middle Income Countries: A Systematic Review,” </a:t>
            </a:r>
            <a:r>
              <a:rPr lang="en-US" i="1" dirty="0"/>
              <a:t>Social Science &amp; Medicine</a:t>
            </a:r>
            <a:r>
              <a:rPr lang="en-US" dirty="0"/>
              <a:t>, 2010, </a:t>
            </a:r>
            <a:r>
              <a:rPr lang="en-US" i="1" dirty="0"/>
              <a:t>71 </a:t>
            </a:r>
            <a:r>
              <a:rPr lang="en-US" dirty="0"/>
              <a:t>(3), 517–528. </a:t>
            </a:r>
          </a:p>
          <a:p>
            <a:r>
              <a:rPr lang="en-US" b="1" dirty="0" err="1"/>
              <a:t>Lybbert</a:t>
            </a:r>
            <a:r>
              <a:rPr lang="en-US" b="1" dirty="0"/>
              <a:t>, Travis J. and Bruce </a:t>
            </a:r>
            <a:r>
              <a:rPr lang="en-US" b="1" dirty="0" err="1"/>
              <a:t>Wydick</a:t>
            </a:r>
            <a:r>
              <a:rPr lang="en-US" dirty="0"/>
              <a:t>, “Poverty, Aspirations, and the Economics of Hope,” </a:t>
            </a:r>
            <a:r>
              <a:rPr lang="en-US" i="1" dirty="0"/>
              <a:t>Economic Development and Cultural Change</a:t>
            </a:r>
            <a:r>
              <a:rPr lang="en-US" dirty="0"/>
              <a:t>, 2018, </a:t>
            </a:r>
            <a:r>
              <a:rPr lang="en-US" i="1" dirty="0"/>
              <a:t>66 </a:t>
            </a:r>
            <a:r>
              <a:rPr lang="en-US" dirty="0"/>
              <a:t>(4), 709–753. </a:t>
            </a:r>
          </a:p>
          <a:p>
            <a:r>
              <a:rPr lang="en-US" b="1" dirty="0" err="1"/>
              <a:t>Madrian</a:t>
            </a:r>
            <a:r>
              <a:rPr lang="en-US" b="1" dirty="0"/>
              <a:t>, Brigitte C. and Dennis F. </a:t>
            </a:r>
            <a:r>
              <a:rPr lang="en-US" b="1" dirty="0" err="1"/>
              <a:t>Shea</a:t>
            </a:r>
            <a:r>
              <a:rPr lang="en-US" dirty="0"/>
              <a:t>, “The Power of Suggestion: Inertia in 401(K) Participation and Savings Behavior,” </a:t>
            </a:r>
            <a:r>
              <a:rPr lang="en-US" i="1" dirty="0"/>
              <a:t>Quarterly Journal of Economics</a:t>
            </a:r>
            <a:r>
              <a:rPr lang="en-US" dirty="0"/>
              <a:t>, 2001, </a:t>
            </a:r>
            <a:r>
              <a:rPr lang="en-US" i="1" dirty="0"/>
              <a:t>116 </a:t>
            </a:r>
            <a:r>
              <a:rPr lang="en-US" dirty="0"/>
              <a:t>(4), 1149–1187. </a:t>
            </a:r>
          </a:p>
          <a:p>
            <a:r>
              <a:rPr lang="en-US" b="1" dirty="0"/>
              <a:t>Mani, </a:t>
            </a:r>
            <a:r>
              <a:rPr lang="en-US" b="1" dirty="0" err="1"/>
              <a:t>Anandi</a:t>
            </a:r>
            <a:r>
              <a:rPr lang="en-US" b="1" dirty="0"/>
              <a:t>, </a:t>
            </a:r>
            <a:r>
              <a:rPr lang="en-US" b="1" dirty="0" err="1"/>
              <a:t>Sendhil</a:t>
            </a:r>
            <a:r>
              <a:rPr lang="en-US" b="1" dirty="0"/>
              <a:t> Mullainathan, </a:t>
            </a:r>
            <a:r>
              <a:rPr lang="en-US" b="1" dirty="0" err="1"/>
              <a:t>Eldar</a:t>
            </a:r>
            <a:r>
              <a:rPr lang="en-US" b="1" dirty="0"/>
              <a:t> </a:t>
            </a:r>
            <a:r>
              <a:rPr lang="en-US" b="1" dirty="0" err="1"/>
              <a:t>Shafir</a:t>
            </a:r>
            <a:r>
              <a:rPr lang="en-US" b="1" dirty="0"/>
              <a:t>, and </a:t>
            </a:r>
            <a:r>
              <a:rPr lang="en-US" b="1" dirty="0" err="1"/>
              <a:t>Jiaying</a:t>
            </a:r>
            <a:r>
              <a:rPr lang="en-US" b="1" dirty="0"/>
              <a:t> Zhao</a:t>
            </a:r>
            <a:r>
              <a:rPr lang="en-US" dirty="0"/>
              <a:t>, “Poverty Impedes Cognitive Function,” </a:t>
            </a:r>
            <a:r>
              <a:rPr lang="en-US" i="1" dirty="0"/>
              <a:t>Science</a:t>
            </a:r>
            <a:r>
              <a:rPr lang="en-US" dirty="0"/>
              <a:t>, 2013, </a:t>
            </a:r>
            <a:r>
              <a:rPr lang="en-US" i="1" dirty="0"/>
              <a:t>341 </a:t>
            </a:r>
            <a:r>
              <a:rPr lang="en-US" dirty="0"/>
              <a:t>(6149), 976–980. </a:t>
            </a:r>
          </a:p>
          <a:p>
            <a:r>
              <a:rPr lang="en-US" b="1" dirty="0"/>
              <a:t>Marx, Karl and Friedrich Engels</a:t>
            </a:r>
            <a:r>
              <a:rPr lang="en-US" dirty="0"/>
              <a:t>, </a:t>
            </a:r>
            <a:r>
              <a:rPr lang="en-US" i="1" dirty="0"/>
              <a:t>The Communist Manifesto</a:t>
            </a:r>
            <a:r>
              <a:rPr lang="en-US" dirty="0"/>
              <a:t>, London: Penguin Publishers, 1848.</a:t>
            </a:r>
          </a:p>
          <a:p>
            <a:br>
              <a:rPr lang="en-US" dirty="0"/>
            </a:br>
            <a:r>
              <a:rPr lang="en-US" b="1" dirty="0"/>
              <a:t>McClure, Samuel M., Keith M. Ericson, David I. </a:t>
            </a:r>
            <a:r>
              <a:rPr lang="en-US" b="1" dirty="0" err="1"/>
              <a:t>Laibson</a:t>
            </a:r>
            <a:r>
              <a:rPr lang="en-US" b="1" dirty="0"/>
              <a:t>, George Loewenstein, and Jonathan D. Cohen</a:t>
            </a:r>
            <a:r>
              <a:rPr lang="en-US" dirty="0"/>
              <a:t>, “Time Discounting for Primary Rewards,” </a:t>
            </a:r>
            <a:r>
              <a:rPr lang="en-US" i="1" dirty="0"/>
              <a:t>Journal of Neuroscience</a:t>
            </a:r>
            <a:r>
              <a:rPr lang="en-US" dirty="0"/>
              <a:t>, 2007, </a:t>
            </a:r>
            <a:r>
              <a:rPr lang="en-US" i="1" dirty="0"/>
              <a:t>27 </a:t>
            </a:r>
            <a:r>
              <a:rPr lang="en-US" dirty="0"/>
              <a:t>(21), 5796–5804.</a:t>
            </a:r>
          </a:p>
          <a:p>
            <a:r>
              <a:rPr lang="en-US" b="1" dirty="0" err="1"/>
              <a:t>McKelway</a:t>
            </a:r>
            <a:r>
              <a:rPr lang="en-US" b="1" dirty="0"/>
              <a:t>, Madeline</a:t>
            </a:r>
            <a:r>
              <a:rPr lang="en-US" dirty="0"/>
              <a:t>, “</a:t>
            </a:r>
            <a:r>
              <a:rPr lang="en-US" dirty="0" err="1"/>
              <a:t>WomenâĂŹs</a:t>
            </a:r>
            <a:r>
              <a:rPr lang="en-US" dirty="0"/>
              <a:t> Self-Efficacy and </a:t>
            </a:r>
            <a:r>
              <a:rPr lang="en-US" dirty="0" err="1"/>
              <a:t>WomenâĂŹs</a:t>
            </a:r>
            <a:r>
              <a:rPr lang="en-US" dirty="0"/>
              <a:t> Employment: Experimental Evidence From India,” </a:t>
            </a:r>
            <a:r>
              <a:rPr lang="en-US" i="1" dirty="0"/>
              <a:t>mimeo</a:t>
            </a:r>
            <a:r>
              <a:rPr lang="en-US" dirty="0"/>
              <a:t>, 2018. </a:t>
            </a:r>
          </a:p>
          <a:p>
            <a:pPr indent="0">
              <a:buNone/>
            </a:pPr>
            <a:endParaRPr lang="en-US" dirty="0"/>
          </a:p>
          <a:p>
            <a:pPr indent="0">
              <a:buNone/>
            </a:pPr>
            <a:r>
              <a:rPr lang="en-US" dirty="0"/>
              <a:t> </a:t>
            </a:r>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107</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6406831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Meager, Rachael</a:t>
            </a:r>
            <a:r>
              <a:rPr lang="en-US" dirty="0"/>
              <a:t>, “Understanding the Average Impact of Microcredit Expansions: A Bayesian Hierarchical Analysis of Seven Randomized Experiments,” </a:t>
            </a:r>
            <a:r>
              <a:rPr lang="en-US" i="1" dirty="0"/>
              <a:t>American Economic Journal: Applied Economics (forthcoming)</a:t>
            </a:r>
            <a:r>
              <a:rPr lang="en-US" dirty="0"/>
              <a:t>, 2019. </a:t>
            </a:r>
          </a:p>
          <a:p>
            <a:pPr indent="0">
              <a:buNone/>
            </a:pPr>
            <a:r>
              <a:rPr lang="en-US" b="1" dirty="0"/>
              <a:t>Miguel, Edward</a:t>
            </a:r>
            <a:r>
              <a:rPr lang="en-US" dirty="0"/>
              <a:t>, “Tribe or Nation? Nation Building and Public Goods in Kenya Versus Tanzania,” </a:t>
            </a:r>
            <a:r>
              <a:rPr lang="en-US" i="1" dirty="0"/>
              <a:t>World Politics</a:t>
            </a:r>
            <a:r>
              <a:rPr lang="en-US" dirty="0"/>
              <a:t>, 2004, </a:t>
            </a:r>
            <a:r>
              <a:rPr lang="en-US" i="1" dirty="0"/>
              <a:t>56 </a:t>
            </a:r>
            <a:r>
              <a:rPr lang="en-US" dirty="0"/>
              <a:t>(3), 327–362. </a:t>
            </a:r>
          </a:p>
          <a:p>
            <a:pPr indent="0">
              <a:buNone/>
            </a:pPr>
            <a:r>
              <a:rPr lang="en-US" dirty="0"/>
              <a:t>__ </a:t>
            </a:r>
            <a:r>
              <a:rPr lang="en-US" b="1" dirty="0"/>
              <a:t>and Mary Kay </a:t>
            </a:r>
            <a:r>
              <a:rPr lang="en-US" b="1" dirty="0" err="1"/>
              <a:t>Gugerty</a:t>
            </a:r>
            <a:r>
              <a:rPr lang="en-US" dirty="0"/>
              <a:t>, “Ethnic Diversity, Social Sanctions, and Public Goods in Kenya,” </a:t>
            </a:r>
            <a:r>
              <a:rPr lang="en-US" i="1" dirty="0"/>
              <a:t>Journal of Public Economics</a:t>
            </a:r>
            <a:r>
              <a:rPr lang="en-US" dirty="0"/>
              <a:t>, 2005, </a:t>
            </a:r>
            <a:r>
              <a:rPr lang="en-US" i="1" dirty="0"/>
              <a:t>89 </a:t>
            </a:r>
            <a:r>
              <a:rPr lang="en-US" dirty="0"/>
              <a:t>(11-12), 2325–2368. </a:t>
            </a:r>
          </a:p>
          <a:p>
            <a:pPr indent="0">
              <a:buNone/>
            </a:pPr>
            <a:r>
              <a:rPr lang="en-US" dirty="0"/>
              <a:t>__ </a:t>
            </a:r>
            <a:r>
              <a:rPr lang="en-US" b="1" dirty="0"/>
              <a:t>and Michael Kremer</a:t>
            </a:r>
            <a:r>
              <a:rPr lang="en-US" dirty="0"/>
              <a:t>, “Worms: Identifying Impacts on Education and Health in the Presence of Treatment Externalities,” </a:t>
            </a:r>
            <a:r>
              <a:rPr lang="en-US" i="1" dirty="0" err="1"/>
              <a:t>Econometrica</a:t>
            </a:r>
            <a:r>
              <a:rPr lang="en-US" dirty="0"/>
              <a:t>, 2004, </a:t>
            </a:r>
            <a:r>
              <a:rPr lang="en-US" i="1" dirty="0"/>
              <a:t>72 </a:t>
            </a:r>
            <a:r>
              <a:rPr lang="en-US" dirty="0"/>
              <a:t>(1), 159–217. </a:t>
            </a:r>
          </a:p>
          <a:p>
            <a:pPr indent="0">
              <a:buNone/>
            </a:pPr>
            <a:r>
              <a:rPr lang="en-US" b="1" dirty="0" err="1"/>
              <a:t>Mobarak</a:t>
            </a:r>
            <a:r>
              <a:rPr lang="en-US" b="1" dirty="0"/>
              <a:t>, Ahmed </a:t>
            </a:r>
            <a:r>
              <a:rPr lang="en-US" b="1" dirty="0" err="1"/>
              <a:t>Mushfiq</a:t>
            </a:r>
            <a:r>
              <a:rPr lang="en-US" b="1" dirty="0"/>
              <a:t> and Mark R Rosenzweig</a:t>
            </a:r>
            <a:r>
              <a:rPr lang="en-US" dirty="0"/>
              <a:t>, “Selling formal insurance to the informally insured,” 2012. </a:t>
            </a:r>
          </a:p>
          <a:p>
            <a:pPr indent="0">
              <a:buNone/>
            </a:pPr>
            <a:r>
              <a:rPr lang="en-US" b="1" dirty="0"/>
              <a:t>Morduch, Jonathan, Stuart Rutherford, </a:t>
            </a:r>
            <a:r>
              <a:rPr lang="en-US" b="1" dirty="0" err="1"/>
              <a:t>Orlanda</a:t>
            </a:r>
            <a:r>
              <a:rPr lang="en-US" b="1" dirty="0"/>
              <a:t> Ruthven, and Daryl Collins</a:t>
            </a:r>
            <a:r>
              <a:rPr lang="en-US" dirty="0"/>
              <a:t>, </a:t>
            </a:r>
            <a:r>
              <a:rPr lang="en-US" i="1" dirty="0"/>
              <a:t>Portfolios of the Poor: How the World’s Poor Live on $ 2 a Day</a:t>
            </a:r>
            <a:r>
              <a:rPr lang="en-US" dirty="0"/>
              <a:t>, Princeton, NJ: Princeton University Press, 2009.</a:t>
            </a:r>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108</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4316726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XXIV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Mullainathan, </a:t>
            </a:r>
            <a:r>
              <a:rPr lang="en-US" b="1" dirty="0" err="1"/>
              <a:t>Sendhil</a:t>
            </a:r>
            <a:r>
              <a:rPr lang="en-US" b="1" dirty="0"/>
              <a:t> and </a:t>
            </a:r>
            <a:r>
              <a:rPr lang="en-US" b="1" dirty="0" err="1"/>
              <a:t>Eldar</a:t>
            </a:r>
            <a:r>
              <a:rPr lang="en-US" b="1" dirty="0"/>
              <a:t> </a:t>
            </a:r>
            <a:r>
              <a:rPr lang="en-US" b="1" dirty="0" err="1"/>
              <a:t>Shafir</a:t>
            </a:r>
            <a:r>
              <a:rPr lang="en-US" dirty="0"/>
              <a:t>, </a:t>
            </a:r>
            <a:r>
              <a:rPr lang="en-US" i="1" dirty="0"/>
              <a:t>Scarcity: Why Having Too Little Means So Much</a:t>
            </a:r>
            <a:r>
              <a:rPr lang="en-US" dirty="0"/>
              <a:t>, New York: Macmillan, 2013.</a:t>
            </a:r>
          </a:p>
          <a:p>
            <a:r>
              <a:rPr lang="en-US" b="1" dirty="0" err="1"/>
              <a:t>Muralidharan</a:t>
            </a:r>
            <a:r>
              <a:rPr lang="en-US" b="1" dirty="0"/>
              <a:t>, Karthik and Venkatesh </a:t>
            </a:r>
            <a:r>
              <a:rPr lang="en-US" b="1" dirty="0" err="1"/>
              <a:t>Sundararaman</a:t>
            </a:r>
            <a:r>
              <a:rPr lang="en-US" dirty="0"/>
              <a:t>, “Teacher Performance Pay: Experimental Evidence From India,” </a:t>
            </a:r>
            <a:r>
              <a:rPr lang="en-US" i="1" dirty="0"/>
              <a:t>Journal of Political Economy</a:t>
            </a:r>
            <a:r>
              <a:rPr lang="en-US" dirty="0"/>
              <a:t>, 2011, </a:t>
            </a:r>
            <a:r>
              <a:rPr lang="en-US" i="1" dirty="0"/>
              <a:t>119 </a:t>
            </a:r>
            <a:r>
              <a:rPr lang="en-US" dirty="0"/>
              <a:t>(1), 39–77.</a:t>
            </a:r>
            <a:br>
              <a:rPr lang="en-US" dirty="0"/>
            </a:br>
            <a:endParaRPr lang="en-US" dirty="0"/>
          </a:p>
          <a:p>
            <a:r>
              <a:rPr lang="en-US" b="1" dirty="0"/>
              <a:t>Nunn, Nathan and Leonard </a:t>
            </a:r>
            <a:r>
              <a:rPr lang="en-US" b="1" dirty="0" err="1"/>
              <a:t>Wantchekon</a:t>
            </a:r>
            <a:r>
              <a:rPr lang="en-US" dirty="0"/>
              <a:t>, “The Slave Trade and the Origins of Mistrust in Africa,” </a:t>
            </a:r>
            <a:r>
              <a:rPr lang="en-US" i="1" dirty="0"/>
              <a:t>American Economic Review</a:t>
            </a:r>
            <a:r>
              <a:rPr lang="en-US" dirty="0"/>
              <a:t>, 2011, </a:t>
            </a:r>
            <a:r>
              <a:rPr lang="en-US" i="1" dirty="0"/>
              <a:t>101 </a:t>
            </a:r>
            <a:r>
              <a:rPr lang="en-US" dirty="0"/>
              <a:t>(7), 3221–3252.</a:t>
            </a:r>
            <a:br>
              <a:rPr lang="en-US" dirty="0"/>
            </a:br>
            <a:endParaRPr lang="en-US" dirty="0"/>
          </a:p>
          <a:p>
            <a:pPr indent="0">
              <a:buNone/>
            </a:pPr>
            <a:r>
              <a:rPr lang="en-US" b="1" dirty="0" err="1"/>
              <a:t>O’Donoghue</a:t>
            </a:r>
            <a:r>
              <a:rPr lang="en-US" b="1" dirty="0"/>
              <a:t>, Ted and Matthew Rabin</a:t>
            </a:r>
            <a:r>
              <a:rPr lang="en-US" dirty="0"/>
              <a:t>, “Doing It Now or Later,” </a:t>
            </a:r>
            <a:r>
              <a:rPr lang="en-US" i="1" dirty="0"/>
              <a:t>American Economic Review</a:t>
            </a:r>
            <a:r>
              <a:rPr lang="en-US" dirty="0"/>
              <a:t>, 1999, </a:t>
            </a:r>
            <a:r>
              <a:rPr lang="en-US" i="1" dirty="0"/>
              <a:t>89 </a:t>
            </a:r>
            <a:r>
              <a:rPr lang="en-US" dirty="0"/>
              <a:t>(1), 103–124.</a:t>
            </a:r>
          </a:p>
          <a:p>
            <a:r>
              <a:rPr lang="en-US" dirty="0"/>
              <a:t>__ </a:t>
            </a:r>
            <a:r>
              <a:rPr lang="en-US" b="1" dirty="0"/>
              <a:t>and </a:t>
            </a:r>
            <a:r>
              <a:rPr lang="en-US" dirty="0"/>
              <a:t>__</a:t>
            </a:r>
            <a:r>
              <a:rPr lang="en-US" b="1" dirty="0"/>
              <a:t>,</a:t>
            </a:r>
            <a:r>
              <a:rPr lang="en-US" dirty="0"/>
              <a:t> “Choice and Procrastination,” </a:t>
            </a:r>
            <a:r>
              <a:rPr lang="en-US" i="1" dirty="0"/>
              <a:t>Quarterly Journal of Economics</a:t>
            </a:r>
            <a:r>
              <a:rPr lang="en-US" dirty="0"/>
              <a:t>, 2001, </a:t>
            </a:r>
            <a:r>
              <a:rPr lang="en-US" i="1" dirty="0"/>
              <a:t>116 </a:t>
            </a:r>
            <a:r>
              <a:rPr lang="en-US" dirty="0"/>
              <a:t>(1), 121–160. </a:t>
            </a:r>
          </a:p>
          <a:p>
            <a:pPr indent="0">
              <a:buNone/>
            </a:pPr>
            <a:r>
              <a:rPr lang="en-US" b="1" dirty="0" err="1"/>
              <a:t>Okunogbe</a:t>
            </a:r>
            <a:r>
              <a:rPr lang="en-US" b="1" dirty="0"/>
              <a:t>, </a:t>
            </a:r>
            <a:r>
              <a:rPr lang="en-US" b="1" dirty="0" err="1"/>
              <a:t>Oyebola</a:t>
            </a:r>
            <a:r>
              <a:rPr lang="en-US" dirty="0"/>
              <a:t>, “Does Exposure to Other Ethnic Regions Promote National Integration?: Evidence From Nigeria,” </a:t>
            </a:r>
            <a:r>
              <a:rPr lang="en-US" i="1" dirty="0"/>
              <a:t>mimeo</a:t>
            </a:r>
            <a:r>
              <a:rPr lang="en-US" dirty="0"/>
              <a:t>, 2018. </a:t>
            </a:r>
          </a:p>
          <a:p>
            <a:br>
              <a:rPr lang="en-US" dirty="0"/>
            </a:br>
            <a:endParaRPr lang="en-US" dirty="0"/>
          </a:p>
          <a:p>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109</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2390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40029" y="270432"/>
            <a:ext cx="9818371" cy="843993"/>
          </a:xfrm>
          <a:prstGeom prst="rect">
            <a:avLst/>
          </a:prstGeom>
        </p:spPr>
        <p:txBody>
          <a:bodyPr lIns="121900" tIns="121900" rIns="121900" bIns="121900" anchor="t" anchorCtr="0">
            <a:noAutofit/>
          </a:bodyPr>
          <a:lstStyle/>
          <a:p>
            <a:pPr lvl="0">
              <a:spcBef>
                <a:spcPts val="0"/>
              </a:spcBef>
              <a:buNone/>
            </a:pPr>
            <a:r>
              <a:rPr lang="en-US" sz="3600" dirty="0">
                <a:solidFill>
                  <a:schemeClr val="tx1"/>
                </a:solidFill>
              </a:rPr>
              <a:t>Stochastic income and risk aversion?</a:t>
            </a:r>
          </a:p>
        </p:txBody>
      </p:sp>
      <p:sp>
        <p:nvSpPr>
          <p:cNvPr id="223" name="Shape 223"/>
          <p:cNvSpPr txBox="1">
            <a:spLocks noGrp="1"/>
          </p:cNvSpPr>
          <p:nvPr>
            <p:ph type="body" idx="1"/>
          </p:nvPr>
        </p:nvSpPr>
        <p:spPr>
          <a:xfrm>
            <a:off x="240029" y="1000125"/>
            <a:ext cx="11236491" cy="4744407"/>
          </a:xfrm>
          <a:prstGeom prst="rect">
            <a:avLst/>
          </a:prstGeom>
        </p:spPr>
        <p:txBody>
          <a:bodyPr lIns="121900" tIns="121900" rIns="121900" bIns="121900" anchor="t" anchorCtr="0">
            <a:noAutofit/>
          </a:bodyPr>
          <a:lstStyle/>
          <a:p>
            <a:pPr marL="342900" lvl="0" indent="-342900" rtl="0">
              <a:lnSpc>
                <a:spcPct val="100000"/>
              </a:lnSpc>
              <a:spcBef>
                <a:spcPts val="0"/>
              </a:spcBef>
              <a:spcAft>
                <a:spcPts val="1000"/>
              </a:spcAft>
              <a:buClr>
                <a:schemeClr val="tx1"/>
              </a:buClr>
              <a:buFont typeface="Arial" panose="020B0604020202020204" pitchFamily="34" charset="0"/>
              <a:buChar char="•"/>
            </a:pPr>
            <a:r>
              <a:rPr lang="en-US" sz="2400" dirty="0">
                <a:solidFill>
                  <a:schemeClr val="tx1"/>
                </a:solidFill>
              </a:rPr>
              <a:t>Maybe people don’t invest because investments (e.g. fertilizer) are risky? Suppose income in period t is:</a:t>
            </a:r>
          </a:p>
          <a:p>
            <a:pPr marL="0" lvl="0" indent="457200" rtl="0">
              <a:lnSpc>
                <a:spcPct val="100000"/>
              </a:lnSpc>
              <a:spcBef>
                <a:spcPts val="0"/>
              </a:spcBef>
              <a:spcAft>
                <a:spcPts val="1000"/>
              </a:spcAft>
              <a:buNone/>
            </a:pPr>
            <a:endParaRPr sz="2400" i="1" dirty="0">
              <a:solidFill>
                <a:srgbClr val="3F3F3F"/>
              </a:solidFill>
            </a:endParaRPr>
          </a:p>
          <a:p>
            <a:pPr marL="0" lvl="0" indent="0" rtl="0">
              <a:lnSpc>
                <a:spcPct val="100000"/>
              </a:lnSpc>
              <a:spcBef>
                <a:spcPts val="0"/>
              </a:spcBef>
              <a:spcAft>
                <a:spcPts val="1000"/>
              </a:spcAft>
              <a:buNone/>
            </a:pPr>
            <a:endParaRPr lang="en-US" sz="2400" dirty="0">
              <a:solidFill>
                <a:schemeClr val="tx1"/>
              </a:solidFill>
            </a:endParaRPr>
          </a:p>
          <a:p>
            <a:pPr marL="0" lvl="0" indent="0" rtl="0">
              <a:lnSpc>
                <a:spcPct val="100000"/>
              </a:lnSpc>
              <a:spcBef>
                <a:spcPts val="0"/>
              </a:spcBef>
              <a:spcAft>
                <a:spcPts val="1000"/>
              </a:spcAft>
              <a:buNone/>
            </a:pPr>
            <a:r>
              <a:rPr lang="en-US" sz="2400" dirty="0">
                <a:solidFill>
                  <a:schemeClr val="tx1"/>
                </a:solidFill>
              </a:rPr>
              <a:t>	where n assets/capital goods, arbitrary pattern of correlation. </a:t>
            </a:r>
          </a:p>
          <a:p>
            <a:pPr marL="342900" lvl="0" indent="-342900" rtl="0">
              <a:lnSpc>
                <a:spcPct val="100000"/>
              </a:lnSpc>
              <a:spcBef>
                <a:spcPts val="0"/>
              </a:spcBef>
              <a:spcAft>
                <a:spcPts val="1000"/>
              </a:spcAft>
              <a:buClr>
                <a:schemeClr val="tx1"/>
              </a:buClr>
              <a:buFont typeface="Arial" panose="020B0604020202020204" pitchFamily="34" charset="0"/>
              <a:buChar char="•"/>
            </a:pPr>
            <a:r>
              <a:rPr lang="en-US" sz="2400" dirty="0">
                <a:solidFill>
                  <a:schemeClr val="tx1"/>
                </a:solidFill>
              </a:rPr>
              <a:t>Stochastic Euler equations:</a:t>
            </a:r>
          </a:p>
          <a:p>
            <a:pPr marL="0" lvl="0" indent="0" algn="ctr" rtl="0">
              <a:lnSpc>
                <a:spcPct val="100000"/>
              </a:lnSpc>
              <a:spcBef>
                <a:spcPts val="0"/>
              </a:spcBef>
              <a:spcAft>
                <a:spcPts val="1000"/>
              </a:spcAft>
              <a:buNone/>
            </a:pPr>
            <a:r>
              <a:rPr lang="en-US" sz="2400" i="1" dirty="0">
                <a:solidFill>
                  <a:srgbClr val="3F3F3F"/>
                </a:solidFill>
              </a:rPr>
              <a:t>  u' (</a:t>
            </a:r>
            <a:r>
              <a:rPr lang="en-US" sz="2400" i="1" dirty="0" err="1">
                <a:solidFill>
                  <a:srgbClr val="3F3F3F"/>
                </a:solidFill>
              </a:rPr>
              <a:t>c</a:t>
            </a:r>
            <a:r>
              <a:rPr lang="en-US" sz="2400" i="1" baseline="-25000" dirty="0" err="1">
                <a:solidFill>
                  <a:srgbClr val="3F3F3F"/>
                </a:solidFill>
              </a:rPr>
              <a:t>t</a:t>
            </a:r>
            <a:r>
              <a:rPr lang="en-US" sz="2400" i="1" baseline="-25000" dirty="0">
                <a:solidFill>
                  <a:srgbClr val="3F3F3F"/>
                </a:solidFill>
              </a:rPr>
              <a:t> </a:t>
            </a:r>
            <a:r>
              <a:rPr lang="en-US" sz="2400" i="1" dirty="0">
                <a:solidFill>
                  <a:srgbClr val="3F3F3F"/>
                </a:solidFill>
              </a:rPr>
              <a:t>)= </a:t>
            </a:r>
            <a:r>
              <a:rPr lang="en-US" sz="2400" i="1" dirty="0" err="1">
                <a:solidFill>
                  <a:srgbClr val="3F3F3F"/>
                </a:solidFill>
              </a:rPr>
              <a:t>δ</a:t>
            </a:r>
            <a:r>
              <a:rPr lang="en-US" sz="2400" dirty="0" err="1">
                <a:solidFill>
                  <a:srgbClr val="3F3F3F"/>
                </a:solidFill>
              </a:rPr>
              <a:t>E</a:t>
            </a:r>
            <a:r>
              <a:rPr lang="en-US" sz="2400" i="1" baseline="-25000" dirty="0" err="1">
                <a:solidFill>
                  <a:srgbClr val="3F3F3F"/>
                </a:solidFill>
              </a:rPr>
              <a:t>t</a:t>
            </a:r>
            <a:r>
              <a:rPr lang="en-US" sz="2400" i="1" baseline="-25000" dirty="0">
                <a:solidFill>
                  <a:srgbClr val="3F3F3F"/>
                </a:solidFill>
              </a:rPr>
              <a:t> </a:t>
            </a:r>
            <a:r>
              <a:rPr lang="en-US" sz="2400" dirty="0">
                <a:solidFill>
                  <a:srgbClr val="3F3F3F"/>
                </a:solidFill>
              </a:rPr>
              <a:t>[</a:t>
            </a:r>
            <a:r>
              <a:rPr lang="en-US" sz="2400" i="1" dirty="0">
                <a:solidFill>
                  <a:srgbClr val="3F3F3F"/>
                </a:solidFill>
              </a:rPr>
              <a:t> </a:t>
            </a:r>
            <a:r>
              <a:rPr lang="en-US" sz="2400" i="1" dirty="0" err="1">
                <a:solidFill>
                  <a:srgbClr val="3F3F3F"/>
                </a:solidFill>
              </a:rPr>
              <a:t>μ</a:t>
            </a:r>
            <a:r>
              <a:rPr lang="en-US" sz="2400" i="1" baseline="-25000" dirty="0" err="1">
                <a:solidFill>
                  <a:srgbClr val="3F3F3F"/>
                </a:solidFill>
              </a:rPr>
              <a:t>i,t</a:t>
            </a:r>
            <a:r>
              <a:rPr lang="en-US" sz="2400" i="1" baseline="-25000" dirty="0">
                <a:solidFill>
                  <a:srgbClr val="3F3F3F"/>
                </a:solidFill>
              </a:rPr>
              <a:t> </a:t>
            </a:r>
            <a:r>
              <a:rPr lang="en-US" sz="2400" i="1" dirty="0">
                <a:solidFill>
                  <a:srgbClr val="3F3F3F"/>
                </a:solidFill>
              </a:rPr>
              <a:t> F</a:t>
            </a:r>
            <a:r>
              <a:rPr lang="en-US" sz="2400" i="1" baseline="-25000" dirty="0">
                <a:solidFill>
                  <a:srgbClr val="3F3F3F"/>
                </a:solidFill>
              </a:rPr>
              <a:t>i</a:t>
            </a:r>
            <a:r>
              <a:rPr lang="en-US" sz="2400" i="1" dirty="0">
                <a:solidFill>
                  <a:srgbClr val="3F3F3F"/>
                </a:solidFill>
              </a:rPr>
              <a:t>' (</a:t>
            </a:r>
            <a:r>
              <a:rPr lang="en-US" sz="2400" i="1" dirty="0" err="1">
                <a:solidFill>
                  <a:srgbClr val="3F3F3F"/>
                </a:solidFill>
              </a:rPr>
              <a:t>K</a:t>
            </a:r>
            <a:r>
              <a:rPr lang="en-US" sz="2400" i="1" baseline="-25000" dirty="0" err="1">
                <a:solidFill>
                  <a:srgbClr val="3F3F3F"/>
                </a:solidFill>
              </a:rPr>
              <a:t>i,t</a:t>
            </a:r>
            <a:r>
              <a:rPr lang="en-US" sz="2400" i="1" dirty="0">
                <a:solidFill>
                  <a:srgbClr val="3F3F3F"/>
                </a:solidFill>
              </a:rPr>
              <a:t> ) u' (</a:t>
            </a:r>
            <a:r>
              <a:rPr lang="en-US" sz="2400" i="1" dirty="0" err="1">
                <a:solidFill>
                  <a:srgbClr val="3F3F3F"/>
                </a:solidFill>
              </a:rPr>
              <a:t>c</a:t>
            </a:r>
            <a:r>
              <a:rPr lang="en-US" sz="2400" i="1" baseline="-25000" dirty="0" err="1">
                <a:solidFill>
                  <a:srgbClr val="3F3F3F"/>
                </a:solidFill>
              </a:rPr>
              <a:t>t</a:t>
            </a:r>
            <a:r>
              <a:rPr lang="en-US" sz="2400" i="1" baseline="-25000" dirty="0">
                <a:solidFill>
                  <a:srgbClr val="3F3F3F"/>
                </a:solidFill>
              </a:rPr>
              <a:t> + 1</a:t>
            </a:r>
            <a:r>
              <a:rPr lang="en-US" sz="2400" i="1" dirty="0">
                <a:solidFill>
                  <a:srgbClr val="3F3F3F"/>
                </a:solidFill>
              </a:rPr>
              <a:t> )</a:t>
            </a:r>
            <a:r>
              <a:rPr lang="en-US" sz="2400" dirty="0">
                <a:solidFill>
                  <a:srgbClr val="3F3F3F"/>
                </a:solidFill>
              </a:rPr>
              <a:t>], </a:t>
            </a:r>
            <a:r>
              <a:rPr lang="en-US" sz="2400" i="1" dirty="0" err="1">
                <a:solidFill>
                  <a:srgbClr val="3F3F3F"/>
                </a:solidFill>
              </a:rPr>
              <a:t>i</a:t>
            </a:r>
            <a:r>
              <a:rPr lang="en-US" sz="2400" i="1" dirty="0">
                <a:solidFill>
                  <a:srgbClr val="3F3F3F"/>
                </a:solidFill>
              </a:rPr>
              <a:t>=1, 2 ,..., n</a:t>
            </a:r>
            <a:endParaRPr lang="en-US" sz="2400" i="1" dirty="0"/>
          </a:p>
          <a:p>
            <a:pPr marL="342900" lvl="0" indent="-342900" rtl="0">
              <a:lnSpc>
                <a:spcPct val="100000"/>
              </a:lnSpc>
              <a:spcBef>
                <a:spcPts val="0"/>
              </a:spcBef>
              <a:spcAft>
                <a:spcPts val="1000"/>
              </a:spcAft>
              <a:buClr>
                <a:schemeClr val="tx1"/>
              </a:buClr>
              <a:buFont typeface="Arial" panose="020B0604020202020204" pitchFamily="34" charset="0"/>
              <a:buChar char="•"/>
            </a:pPr>
            <a:r>
              <a:rPr lang="en-US" sz="2400" dirty="0"/>
              <a:t>Given initial capital stock, risk aversion will:</a:t>
            </a:r>
            <a:endParaRPr lang="en-US" sz="2200" dirty="0"/>
          </a:p>
          <a:p>
            <a:pPr marL="806958" lvl="1" indent="-514350">
              <a:lnSpc>
                <a:spcPct val="100000"/>
              </a:lnSpc>
              <a:spcBef>
                <a:spcPts val="0"/>
              </a:spcBef>
              <a:spcAft>
                <a:spcPts val="1000"/>
              </a:spcAft>
              <a:buClr>
                <a:schemeClr val="tx1"/>
              </a:buClr>
              <a:buFont typeface="+mj-lt"/>
              <a:buAutoNum type="romanLcPeriod"/>
            </a:pPr>
            <a:r>
              <a:rPr lang="en-US" sz="2000" dirty="0"/>
              <a:t>Reduce investment in assets which co-vary positively with consumption </a:t>
            </a:r>
          </a:p>
          <a:p>
            <a:pPr marL="806958" lvl="1" indent="-514350">
              <a:lnSpc>
                <a:spcPct val="100000"/>
              </a:lnSpc>
              <a:spcBef>
                <a:spcPts val="0"/>
              </a:spcBef>
              <a:spcAft>
                <a:spcPts val="1000"/>
              </a:spcAft>
              <a:buClr>
                <a:schemeClr val="tx1"/>
              </a:buClr>
              <a:buFont typeface="+mj-lt"/>
              <a:buAutoNum type="romanLcPeriod"/>
            </a:pPr>
            <a:r>
              <a:rPr lang="en-US" sz="2000" dirty="0"/>
              <a:t>Increase investment in assets which co-vary negatively with consumption</a:t>
            </a:r>
            <a:endParaRPr lang="en-US" sz="2200" dirty="0"/>
          </a:p>
        </p:txBody>
      </p:sp>
      <p:sp>
        <p:nvSpPr>
          <p:cNvPr id="224" name="Shape 224"/>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225" name="Shape 225"/>
          <p:cNvPicPr preferRelativeResize="0"/>
          <p:nvPr/>
        </p:nvPicPr>
        <p:blipFill>
          <a:blip r:embed="rId3">
            <a:alphaModFix/>
          </a:blip>
          <a:stretch>
            <a:fillRect/>
          </a:stretch>
        </p:blipFill>
        <p:spPr>
          <a:xfrm>
            <a:off x="3291646" y="1844118"/>
            <a:ext cx="4314825" cy="7239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r>
              <a:rPr lang="en-US" b="1" dirty="0"/>
              <a:t>Patel, Nirav P., Michael A. </a:t>
            </a:r>
            <a:r>
              <a:rPr lang="en-US" b="1" dirty="0" err="1"/>
              <a:t>Grandner</a:t>
            </a:r>
            <a:r>
              <a:rPr lang="en-US" b="1" dirty="0"/>
              <a:t>, </a:t>
            </a:r>
            <a:r>
              <a:rPr lang="en-US" b="1" dirty="0" err="1"/>
              <a:t>Dawei</a:t>
            </a:r>
            <a:r>
              <a:rPr lang="en-US" b="1" dirty="0"/>
              <a:t> </a:t>
            </a:r>
            <a:r>
              <a:rPr lang="en-US" b="1" dirty="0" err="1"/>
              <a:t>Xie</a:t>
            </a:r>
            <a:r>
              <a:rPr lang="en-US" b="1" dirty="0"/>
              <a:t>, Charles C. </a:t>
            </a:r>
            <a:r>
              <a:rPr lang="en-US" b="1" dirty="0" err="1"/>
              <a:t>Branas</a:t>
            </a:r>
            <a:r>
              <a:rPr lang="en-US" b="1" dirty="0"/>
              <a:t>, and </a:t>
            </a:r>
            <a:r>
              <a:rPr lang="en-US" b="1" dirty="0" err="1"/>
              <a:t>Nalaka</a:t>
            </a:r>
            <a:r>
              <a:rPr lang="en-US" b="1" dirty="0"/>
              <a:t> </a:t>
            </a:r>
            <a:r>
              <a:rPr lang="en-US" b="1" dirty="0" err="1"/>
              <a:t>Gooneratne</a:t>
            </a:r>
            <a:r>
              <a:rPr lang="en-US" dirty="0"/>
              <a:t>, “‘Sleep Disparity’ in the Population: Poor Sleep Quality Is Strongly Associated With Poverty and Ethnicity,” </a:t>
            </a:r>
            <a:r>
              <a:rPr lang="en-US" i="1" dirty="0"/>
              <a:t>BMC Public Health</a:t>
            </a:r>
            <a:r>
              <a:rPr lang="en-US" dirty="0"/>
              <a:t>, 2010, </a:t>
            </a:r>
            <a:r>
              <a:rPr lang="en-US" i="1" dirty="0"/>
              <a:t>10 </a:t>
            </a:r>
            <a:r>
              <a:rPr lang="en-US" dirty="0"/>
              <a:t>(1), 475. </a:t>
            </a:r>
          </a:p>
          <a:p>
            <a:r>
              <a:rPr lang="en-US" b="1" dirty="0"/>
              <a:t>Patel, </a:t>
            </a:r>
            <a:r>
              <a:rPr lang="en-US" b="1" dirty="0" err="1"/>
              <a:t>Vikram</a:t>
            </a:r>
            <a:r>
              <a:rPr lang="en-US" b="1" dirty="0"/>
              <a:t> and Arthur Kleinman</a:t>
            </a:r>
            <a:r>
              <a:rPr lang="en-US" dirty="0"/>
              <a:t>, “Poverty and Common Mental Disorders in Developing Countries,” </a:t>
            </a:r>
            <a:r>
              <a:rPr lang="en-US" i="1" dirty="0"/>
              <a:t>Bulletin of the World Health Organization</a:t>
            </a:r>
            <a:r>
              <a:rPr lang="en-US" dirty="0"/>
              <a:t>, 2003, </a:t>
            </a:r>
            <a:r>
              <a:rPr lang="en-US" i="1" dirty="0"/>
              <a:t>81</a:t>
            </a:r>
            <a:r>
              <a:rPr lang="en-US" dirty="0"/>
              <a:t>, 609–615. </a:t>
            </a:r>
          </a:p>
          <a:p>
            <a:r>
              <a:rPr lang="en-US" dirty="0"/>
              <a:t>__</a:t>
            </a:r>
            <a:r>
              <a:rPr lang="en-US" b="1" dirty="0"/>
              <a:t>, Benedict </a:t>
            </a:r>
            <a:r>
              <a:rPr lang="en-US" b="1" dirty="0" err="1"/>
              <a:t>Weobong</a:t>
            </a:r>
            <a:r>
              <a:rPr lang="en-US" b="1" dirty="0"/>
              <a:t>, Helen A. Weiss, Arpita Anand, Bhargav Bhat, </a:t>
            </a:r>
            <a:r>
              <a:rPr lang="en-US" b="1" dirty="0" err="1"/>
              <a:t>Basavraj</a:t>
            </a:r>
            <a:r>
              <a:rPr lang="en-US" b="1" dirty="0"/>
              <a:t> </a:t>
            </a:r>
            <a:r>
              <a:rPr lang="en-US" b="1" dirty="0" err="1"/>
              <a:t>Katti</a:t>
            </a:r>
            <a:r>
              <a:rPr lang="en-US" b="1" dirty="0"/>
              <a:t>, </a:t>
            </a:r>
            <a:r>
              <a:rPr lang="en-US" b="1" dirty="0" err="1"/>
              <a:t>Sona</a:t>
            </a:r>
            <a:r>
              <a:rPr lang="en-US" b="1" dirty="0"/>
              <a:t> </a:t>
            </a:r>
            <a:r>
              <a:rPr lang="en-US" b="1" dirty="0" err="1"/>
              <a:t>Dimidjian</a:t>
            </a:r>
            <a:r>
              <a:rPr lang="en-US" b="1" dirty="0"/>
              <a:t>, Ricardo Araya, Steve D. </a:t>
            </a:r>
            <a:r>
              <a:rPr lang="en-US" b="1" dirty="0" err="1"/>
              <a:t>Hollon</a:t>
            </a:r>
            <a:r>
              <a:rPr lang="en-US" b="1" dirty="0"/>
              <a:t>, Michael King, Lakshmi Vijayakumar, A-La Park, David McDaid, Terry Wilson, Richard </a:t>
            </a:r>
            <a:r>
              <a:rPr lang="en-US" b="1" dirty="0" err="1"/>
              <a:t>Velleman</a:t>
            </a:r>
            <a:r>
              <a:rPr lang="en-US" b="1" dirty="0"/>
              <a:t>, Betty R. Kirkwood, and Christopher G. Fairburn</a:t>
            </a:r>
            <a:r>
              <a:rPr lang="en-US" dirty="0"/>
              <a:t>, “The Healthy Activity Program (HAP), a Lay Counsellor-Delivered Brief Psychological Treatment for Severe Depression, in Primary Care in India: A </a:t>
            </a:r>
            <a:r>
              <a:rPr lang="en-US" dirty="0" err="1"/>
              <a:t>Randomised</a:t>
            </a:r>
            <a:r>
              <a:rPr lang="en-US" dirty="0"/>
              <a:t> Controlled Trial,” </a:t>
            </a:r>
            <a:r>
              <a:rPr lang="en-US" i="1" dirty="0"/>
              <a:t>The Lancet</a:t>
            </a:r>
            <a:r>
              <a:rPr lang="en-US" dirty="0"/>
              <a:t>, 2017, </a:t>
            </a:r>
            <a:r>
              <a:rPr lang="en-US" i="1" dirty="0"/>
              <a:t>389 </a:t>
            </a:r>
            <a:r>
              <a:rPr lang="en-US" dirty="0"/>
              <a:t>(10065), 176–185. </a:t>
            </a:r>
          </a:p>
          <a:p>
            <a:r>
              <a:rPr lang="en-US" b="1" dirty="0"/>
              <a:t>Pop-</a:t>
            </a:r>
            <a:r>
              <a:rPr lang="en-US" b="1" dirty="0" err="1"/>
              <a:t>Eleches</a:t>
            </a:r>
            <a:r>
              <a:rPr lang="en-US" b="1" dirty="0"/>
              <a:t>, Cristian and et al.</a:t>
            </a:r>
            <a:r>
              <a:rPr lang="en-US" dirty="0"/>
              <a:t>, “Mobile Phone Technologies Improve Adherence to Antiretroviral Treatment in a Resource-Limited Setting: A Randomized Controlled Trial of Text Message Reminders,” </a:t>
            </a:r>
            <a:r>
              <a:rPr lang="en-US" i="1" dirty="0"/>
              <a:t>AIDS</a:t>
            </a:r>
            <a:r>
              <a:rPr lang="en-US" dirty="0"/>
              <a:t>, 2011, </a:t>
            </a:r>
            <a:r>
              <a:rPr lang="en-US" i="1" dirty="0"/>
              <a:t>25 </a:t>
            </a:r>
            <a:r>
              <a:rPr lang="en-US" dirty="0"/>
              <a:t>(6), 825–834. </a:t>
            </a:r>
          </a:p>
          <a:p>
            <a:br>
              <a:rPr lang="en-US" dirty="0"/>
            </a:br>
            <a:endParaRPr lang="en-US" dirty="0"/>
          </a:p>
          <a:p>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110</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4253085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XXVI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Rabin, Matthew</a:t>
            </a:r>
            <a:r>
              <a:rPr lang="en-US" dirty="0"/>
              <a:t>, “Risk Aversion and Expected-Utility Theory: A Calibration Theorem,” </a:t>
            </a:r>
            <a:r>
              <a:rPr lang="en-US" i="1" dirty="0" err="1"/>
              <a:t>Econometrica</a:t>
            </a:r>
            <a:r>
              <a:rPr lang="en-US" dirty="0"/>
              <a:t>, 2000, </a:t>
            </a:r>
            <a:r>
              <a:rPr lang="en-US" i="1" dirty="0"/>
              <a:t>68 </a:t>
            </a:r>
            <a:r>
              <a:rPr lang="en-US" dirty="0"/>
              <a:t>(5), 1281–1292. </a:t>
            </a:r>
          </a:p>
          <a:p>
            <a:pPr indent="0">
              <a:buNone/>
            </a:pPr>
            <a:r>
              <a:rPr lang="en-US" dirty="0"/>
              <a:t>__ </a:t>
            </a:r>
            <a:r>
              <a:rPr lang="en-US" b="1" dirty="0"/>
              <a:t>and Georg </a:t>
            </a:r>
            <a:r>
              <a:rPr lang="en-US" b="1" dirty="0" err="1"/>
              <a:t>Weizs</a:t>
            </a:r>
            <a:r>
              <a:rPr lang="en-US" b="1" dirty="0"/>
              <a:t> ̈acker</a:t>
            </a:r>
            <a:r>
              <a:rPr lang="en-US" dirty="0"/>
              <a:t>, “Narrow Bracketing and Dominated Choices,” </a:t>
            </a:r>
            <a:r>
              <a:rPr lang="en-US" i="1" dirty="0"/>
              <a:t>American Economic Review</a:t>
            </a:r>
            <a:r>
              <a:rPr lang="en-US" dirty="0"/>
              <a:t>, 2009, </a:t>
            </a:r>
            <a:r>
              <a:rPr lang="en-US" i="1" dirty="0"/>
              <a:t>99 </a:t>
            </a:r>
            <a:r>
              <a:rPr lang="en-US" dirty="0"/>
              <a:t>(4), 1508–1543. </a:t>
            </a:r>
          </a:p>
          <a:p>
            <a:pPr indent="0">
              <a:buNone/>
            </a:pPr>
            <a:r>
              <a:rPr lang="en-US" b="1" dirty="0"/>
              <a:t>Rao, Gautam</a:t>
            </a:r>
            <a:r>
              <a:rPr lang="en-US" dirty="0"/>
              <a:t>, “Familiarity Does Not Breed Contempt: Diversity, Discrimination and Generosity in Delhi Schools,” </a:t>
            </a:r>
            <a:r>
              <a:rPr lang="en-US" i="1" dirty="0"/>
              <a:t>American Economic Review (forthcoming)</a:t>
            </a:r>
            <a:r>
              <a:rPr lang="en-US" dirty="0"/>
              <a:t>, 2019. </a:t>
            </a:r>
          </a:p>
          <a:p>
            <a:r>
              <a:rPr lang="en-US" b="1" dirty="0"/>
              <a:t>Ray, </a:t>
            </a:r>
            <a:r>
              <a:rPr lang="en-US" b="1" dirty="0" err="1"/>
              <a:t>Debraj</a:t>
            </a:r>
            <a:r>
              <a:rPr lang="en-US" dirty="0"/>
              <a:t>, “Aspirations, Poverty, and Economic Change,” in Abhijit V. Banerjee, Roland </a:t>
            </a:r>
            <a:r>
              <a:rPr lang="en-US" dirty="0" err="1"/>
              <a:t>Benabou</a:t>
            </a:r>
            <a:r>
              <a:rPr lang="en-US" dirty="0"/>
              <a:t>, and </a:t>
            </a:r>
            <a:r>
              <a:rPr lang="en-US" dirty="0" err="1"/>
              <a:t>Dilip</a:t>
            </a:r>
            <a:r>
              <a:rPr lang="en-US" dirty="0"/>
              <a:t> </a:t>
            </a:r>
            <a:r>
              <a:rPr lang="en-US" dirty="0" err="1"/>
              <a:t>Mookherjee</a:t>
            </a:r>
            <a:r>
              <a:rPr lang="en-US" dirty="0"/>
              <a:t>, eds., </a:t>
            </a:r>
            <a:r>
              <a:rPr lang="en-US" i="1" dirty="0"/>
              <a:t>Understanding Poverty</a:t>
            </a:r>
            <a:r>
              <a:rPr lang="en-US" dirty="0"/>
              <a:t>, New York: Oxford University Press, 2006. </a:t>
            </a:r>
          </a:p>
          <a:p>
            <a:r>
              <a:rPr lang="en-US" b="1" dirty="0"/>
              <a:t>Rosenzweig, Mark R. and Christopher </a:t>
            </a:r>
            <a:r>
              <a:rPr lang="en-US" b="1" dirty="0" err="1"/>
              <a:t>Udry</a:t>
            </a:r>
            <a:r>
              <a:rPr lang="en-US" dirty="0"/>
              <a:t>, “Rainfall Forecasts, Weather, and Wages Over the Agricultural Production Cycle,” </a:t>
            </a:r>
            <a:r>
              <a:rPr lang="en-US" i="1" dirty="0"/>
              <a:t>American Economic Review</a:t>
            </a:r>
            <a:r>
              <a:rPr lang="en-US" dirty="0"/>
              <a:t>, 2014, </a:t>
            </a:r>
            <a:r>
              <a:rPr lang="en-US" i="1" dirty="0"/>
              <a:t>104 </a:t>
            </a:r>
            <a:r>
              <a:rPr lang="en-US" dirty="0"/>
              <a:t>(5), 278–283. </a:t>
            </a:r>
          </a:p>
          <a:p>
            <a:r>
              <a:rPr lang="en-US" b="1" dirty="0" err="1"/>
              <a:t>Schilbach</a:t>
            </a:r>
            <a:r>
              <a:rPr lang="en-US" b="1" dirty="0"/>
              <a:t>, Frank</a:t>
            </a:r>
            <a:r>
              <a:rPr lang="en-US" dirty="0"/>
              <a:t>, “Alcohol and Self-Control: A Field Experiment in India,” </a:t>
            </a:r>
            <a:r>
              <a:rPr lang="en-US" i="1" dirty="0"/>
              <a:t>American Economic Review (forthcoming)</a:t>
            </a:r>
            <a:r>
              <a:rPr lang="en-US" dirty="0"/>
              <a:t>, 2019. </a:t>
            </a:r>
          </a:p>
          <a:p>
            <a:r>
              <a:rPr lang="en-US" dirty="0"/>
              <a:t>__</a:t>
            </a:r>
            <a:r>
              <a:rPr lang="en-US" b="1" dirty="0"/>
              <a:t>, Heather Schofield, and </a:t>
            </a:r>
            <a:r>
              <a:rPr lang="en-US" b="1" dirty="0" err="1"/>
              <a:t>Sendhil</a:t>
            </a:r>
            <a:r>
              <a:rPr lang="en-US" b="1" dirty="0"/>
              <a:t> Mullainathan</a:t>
            </a:r>
            <a:r>
              <a:rPr lang="en-US" dirty="0"/>
              <a:t>, “The Psychological Lives of the Poor,” </a:t>
            </a:r>
            <a:r>
              <a:rPr lang="en-US" i="1" dirty="0"/>
              <a:t>American Economic Review</a:t>
            </a:r>
            <a:r>
              <a:rPr lang="en-US" dirty="0"/>
              <a:t>, 2016, </a:t>
            </a:r>
            <a:r>
              <a:rPr lang="en-US" i="1" dirty="0"/>
              <a:t>106 </a:t>
            </a:r>
            <a:r>
              <a:rPr lang="en-US" dirty="0"/>
              <a:t>(5), 435–440. </a:t>
            </a:r>
          </a:p>
          <a:p>
            <a:endParaRPr lang="en-US" dirty="0"/>
          </a:p>
          <a:p>
            <a:pPr indent="0">
              <a:buNone/>
            </a:pPr>
            <a:br>
              <a:rPr lang="en-US" dirty="0"/>
            </a:br>
            <a:endParaRPr lang="en-US" dirty="0"/>
          </a:p>
          <a:p>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111</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142572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XXVII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Schofield, Heather</a:t>
            </a:r>
            <a:r>
              <a:rPr lang="en-US" dirty="0"/>
              <a:t>, “The Economic Costs of Low Caloric Intake: Evidence From India,” </a:t>
            </a:r>
            <a:r>
              <a:rPr lang="en-US" i="1" dirty="0"/>
              <a:t>mimeo</a:t>
            </a:r>
            <a:r>
              <a:rPr lang="en-US" dirty="0"/>
              <a:t>, 2014. </a:t>
            </a:r>
            <a:r>
              <a:rPr lang="en-US" b="1" dirty="0"/>
              <a:t>Schultz, Theodore W.</a:t>
            </a:r>
            <a:r>
              <a:rPr lang="en-US" dirty="0"/>
              <a:t>, </a:t>
            </a:r>
            <a:r>
              <a:rPr lang="en-US" i="1" dirty="0"/>
              <a:t>Transforming Traditional Agriculture (Studies in Comparative Economics 3)</a:t>
            </a:r>
            <a:r>
              <a:rPr lang="en-US" dirty="0"/>
              <a:t>, New Haven: Yale University Press, 1964.</a:t>
            </a:r>
          </a:p>
          <a:p>
            <a:br>
              <a:rPr lang="en-US" dirty="0"/>
            </a:br>
            <a:r>
              <a:rPr lang="en-US" b="1" dirty="0" err="1"/>
              <a:t>Schwartzstein</a:t>
            </a:r>
            <a:r>
              <a:rPr lang="en-US" b="1" dirty="0"/>
              <a:t>, Joshua</a:t>
            </a:r>
            <a:r>
              <a:rPr lang="en-US" dirty="0"/>
              <a:t>, “Selective Attention and Learning,” </a:t>
            </a:r>
            <a:r>
              <a:rPr lang="en-US" i="1" dirty="0"/>
              <a:t>Journal of the European Economic Association</a:t>
            </a:r>
            <a:r>
              <a:rPr lang="en-US" dirty="0"/>
              <a:t>, 2014, </a:t>
            </a:r>
            <a:r>
              <a:rPr lang="en-US" i="1" dirty="0"/>
              <a:t>12 </a:t>
            </a:r>
            <a:r>
              <a:rPr lang="en-US" dirty="0"/>
              <a:t>(6), 1423–1452.</a:t>
            </a:r>
          </a:p>
          <a:p>
            <a:br>
              <a:rPr lang="en-US" dirty="0"/>
            </a:br>
            <a:r>
              <a:rPr lang="en-US" b="1" dirty="0"/>
              <a:t>Sydnor, Justin</a:t>
            </a:r>
            <a:r>
              <a:rPr lang="en-US" dirty="0"/>
              <a:t>, “(Over) Insuring Modest Risks,” </a:t>
            </a:r>
            <a:r>
              <a:rPr lang="en-US" i="1" dirty="0"/>
              <a:t>American Economic Journal: Applied Economics</a:t>
            </a:r>
            <a:r>
              <a:rPr lang="en-US" dirty="0"/>
              <a:t>, 2010, </a:t>
            </a:r>
            <a:r>
              <a:rPr lang="en-US" i="1" dirty="0"/>
              <a:t>2 </a:t>
            </a:r>
            <a:r>
              <a:rPr lang="en-US" dirty="0"/>
              <a:t>(4), 177–199. </a:t>
            </a:r>
          </a:p>
          <a:p>
            <a:r>
              <a:rPr lang="en-US" b="1" dirty="0"/>
              <a:t>Thornton, Rebecca L.</a:t>
            </a:r>
            <a:r>
              <a:rPr lang="en-US" dirty="0"/>
              <a:t>, “The Demand For, and Impact Of, Learning HIV Status,” </a:t>
            </a:r>
            <a:r>
              <a:rPr lang="en-US" i="1" dirty="0"/>
              <a:t>American Economic Review</a:t>
            </a:r>
            <a:r>
              <a:rPr lang="en-US" dirty="0"/>
              <a:t>, 2008, </a:t>
            </a:r>
            <a:r>
              <a:rPr lang="en-US" i="1" dirty="0"/>
              <a:t>98 </a:t>
            </a:r>
            <a:r>
              <a:rPr lang="en-US" dirty="0"/>
              <a:t>(5), 1829–1863. </a:t>
            </a:r>
          </a:p>
          <a:p>
            <a:r>
              <a:rPr lang="en-US" b="1" dirty="0"/>
              <a:t>Thornton, Rebecca, Laurel </a:t>
            </a:r>
            <a:r>
              <a:rPr lang="en-US" b="1" dirty="0" err="1"/>
              <a:t>Hatt</a:t>
            </a:r>
            <a:r>
              <a:rPr lang="en-US" b="1" dirty="0"/>
              <a:t>, Erica Field, </a:t>
            </a:r>
            <a:r>
              <a:rPr lang="en-US" b="1" dirty="0" err="1"/>
              <a:t>Mursaleena</a:t>
            </a:r>
            <a:r>
              <a:rPr lang="en-US" b="1" dirty="0"/>
              <a:t> Islam, Freddy Diaz, and Martha Gonzalez</a:t>
            </a:r>
            <a:r>
              <a:rPr lang="en-US" dirty="0"/>
              <a:t>, “Social Security Health Insurance for the Informal Sector in Nicaragua: A Randomized Evaluation,” </a:t>
            </a:r>
            <a:r>
              <a:rPr lang="en-US" i="1" dirty="0"/>
              <a:t>Health Economics</a:t>
            </a:r>
            <a:r>
              <a:rPr lang="en-US" dirty="0"/>
              <a:t>, 2010, </a:t>
            </a:r>
            <a:r>
              <a:rPr lang="en-US" i="1" dirty="0"/>
              <a:t>19</a:t>
            </a:r>
            <a:r>
              <a:rPr lang="en-US" dirty="0"/>
              <a:t>, 181–206. </a:t>
            </a:r>
          </a:p>
          <a:p>
            <a:endParaRPr lang="en-US" dirty="0"/>
          </a:p>
          <a:p>
            <a:endParaRPr lang="en-US" dirty="0"/>
          </a:p>
          <a:p>
            <a:endParaRPr lang="en-US" dirty="0"/>
          </a:p>
          <a:p>
            <a:pPr indent="0">
              <a:buNone/>
            </a:pPr>
            <a:br>
              <a:rPr lang="en-US" dirty="0"/>
            </a:br>
            <a:endParaRPr lang="en-US" dirty="0"/>
          </a:p>
          <a:p>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112</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050496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XXVIII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786338" cy="4679577"/>
          </a:xfrm>
        </p:spPr>
        <p:txBody>
          <a:bodyPr/>
          <a:lstStyle/>
          <a:p>
            <a:pPr indent="0">
              <a:buNone/>
            </a:pPr>
            <a:r>
              <a:rPr lang="en-US" b="1" dirty="0"/>
              <a:t>Townsend, Robert M.</a:t>
            </a:r>
            <a:r>
              <a:rPr lang="en-US" dirty="0"/>
              <a:t>, “Consumption Insurance: An Evaluation of Risk-Bearing Systems in Low-Income Economies,” </a:t>
            </a:r>
            <a:r>
              <a:rPr lang="en-US" i="1" dirty="0"/>
              <a:t>Journal of Economic Perspectives</a:t>
            </a:r>
            <a:r>
              <a:rPr lang="en-US" dirty="0"/>
              <a:t>, 1995, </a:t>
            </a:r>
            <a:r>
              <a:rPr lang="en-US" i="1" dirty="0"/>
              <a:t>9 </a:t>
            </a:r>
            <a:r>
              <a:rPr lang="en-US" dirty="0"/>
              <a:t>(3), 83–102. </a:t>
            </a:r>
          </a:p>
          <a:p>
            <a:pPr indent="0">
              <a:buNone/>
            </a:pPr>
            <a:r>
              <a:rPr lang="en-US" b="1" dirty="0"/>
              <a:t>Tversky, Amos and Daniel Kahneman</a:t>
            </a:r>
            <a:r>
              <a:rPr lang="en-US" dirty="0"/>
              <a:t>, “The Framing of Decisions and the Psychology of Choice,” </a:t>
            </a:r>
            <a:r>
              <a:rPr lang="en-US" i="1" dirty="0"/>
              <a:t>Science</a:t>
            </a:r>
            <a:r>
              <a:rPr lang="en-US" dirty="0"/>
              <a:t>, 1981, </a:t>
            </a:r>
            <a:r>
              <a:rPr lang="en-US" i="1" dirty="0"/>
              <a:t>211 </a:t>
            </a:r>
            <a:r>
              <a:rPr lang="en-US" dirty="0"/>
              <a:t>(4481), 453–458. </a:t>
            </a:r>
          </a:p>
          <a:p>
            <a:pPr indent="0">
              <a:buNone/>
            </a:pPr>
            <a:endParaRPr lang="en-US" dirty="0"/>
          </a:p>
          <a:p>
            <a:endParaRPr lang="en-US" dirty="0"/>
          </a:p>
          <a:p>
            <a:endParaRPr lang="en-US" dirty="0"/>
          </a:p>
          <a:p>
            <a:pPr indent="0">
              <a:buNone/>
            </a:pPr>
            <a:br>
              <a:rPr lang="en-US" dirty="0"/>
            </a:br>
            <a:endParaRPr lang="en-US" dirty="0"/>
          </a:p>
          <a:p>
            <a:br>
              <a:rPr lang="en-US" dirty="0"/>
            </a:br>
            <a:endParaRPr lang="en-US" dirty="0"/>
          </a:p>
          <a:p>
            <a:pPr indent="0">
              <a:buNone/>
            </a:pPr>
            <a:endParaRPr lang="en-US" dirty="0"/>
          </a:p>
          <a:p>
            <a:pPr indent="0">
              <a:buNone/>
            </a:pPr>
            <a:endParaRPr lang="en-US" dirty="0"/>
          </a:p>
          <a:p>
            <a:endParaRPr lang="en-US" dirty="0"/>
          </a:p>
          <a:p>
            <a:br>
              <a:rPr lang="en-US" dirty="0"/>
            </a:br>
            <a:endParaRPr lang="en-US" dirty="0"/>
          </a:p>
          <a:p>
            <a:pPr indent="0">
              <a:buNone/>
            </a:pPr>
            <a:br>
              <a:rPr lang="en-US" dirty="0"/>
            </a:b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113</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6873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Shape 232"/>
          <p:cNvSpPr txBox="1">
            <a:spLocks noGrp="1"/>
          </p:cNvSpPr>
          <p:nvPr>
            <p:ph type="body" idx="1"/>
          </p:nvPr>
        </p:nvSpPr>
        <p:spPr>
          <a:xfrm>
            <a:off x="748367" y="1709530"/>
            <a:ext cx="10721390" cy="4035287"/>
          </a:xfrm>
          <a:prstGeom prst="rect">
            <a:avLst/>
          </a:prstGeom>
        </p:spPr>
        <p:txBody>
          <a:bodyPr lIns="121900" tIns="121900" rIns="121900" bIns="121900" anchor="t" anchorCtr="0">
            <a:noAutofit/>
          </a:bodyPr>
          <a:lstStyle/>
          <a:p>
            <a:pPr marL="342900" lvl="0" indent="-342900">
              <a:lnSpc>
                <a:spcPct val="100000"/>
              </a:lnSpc>
              <a:spcBef>
                <a:spcPts val="0"/>
              </a:spcBef>
              <a:spcAft>
                <a:spcPts val="1000"/>
              </a:spcAft>
              <a:buClr>
                <a:schemeClr val="tx1"/>
              </a:buClr>
              <a:buFont typeface="Arial" panose="020B0604020202020204" pitchFamily="34" charset="0"/>
              <a:buChar char="•"/>
            </a:pPr>
            <a:r>
              <a:rPr lang="en-US" sz="2400" dirty="0">
                <a:solidFill>
                  <a:srgbClr val="3F3F3F"/>
                </a:solidFill>
              </a:rPr>
              <a:t>If patient, ri</a:t>
            </a:r>
            <a:r>
              <a:rPr lang="en-US" sz="2400" dirty="0"/>
              <a:t>sk averse, and subject to large shocks, agents want to accumulate large buffer stock savings.</a:t>
            </a:r>
          </a:p>
          <a:p>
            <a:pPr marL="635508" lvl="1" indent="-342900">
              <a:lnSpc>
                <a:spcPct val="100000"/>
              </a:lnSpc>
              <a:spcBef>
                <a:spcPts val="0"/>
              </a:spcBef>
              <a:spcAft>
                <a:spcPts val="1000"/>
              </a:spcAft>
              <a:buClr>
                <a:schemeClr val="tx1"/>
              </a:buClr>
              <a:buFont typeface="Arial" panose="020B0604020202020204" pitchFamily="34" charset="0"/>
              <a:buChar char="•"/>
            </a:pPr>
            <a:r>
              <a:rPr lang="en-US" sz="2200" dirty="0">
                <a:solidFill>
                  <a:srgbClr val="3F3F3F"/>
                </a:solidFill>
              </a:rPr>
              <a:t>At </a:t>
            </a:r>
            <a:r>
              <a:rPr lang="en-US" sz="2200" dirty="0"/>
              <a:t>any point in time, only a few people should have low buffer stock.</a:t>
            </a:r>
          </a:p>
          <a:p>
            <a:pPr marL="342900" indent="-342900">
              <a:lnSpc>
                <a:spcPct val="100000"/>
              </a:lnSpc>
              <a:spcBef>
                <a:spcPts val="0"/>
              </a:spcBef>
              <a:spcAft>
                <a:spcPts val="1000"/>
              </a:spcAft>
              <a:buClr>
                <a:schemeClr val="tx1"/>
              </a:buClr>
              <a:buFont typeface="Arial" panose="020B0604020202020204" pitchFamily="34" charset="0"/>
              <a:buChar char="•"/>
            </a:pPr>
            <a:r>
              <a:rPr lang="en-US" sz="2400" dirty="0">
                <a:solidFill>
                  <a:srgbClr val="3F3F3F"/>
                </a:solidFill>
              </a:rPr>
              <a:t>For majority with large buffer stock, </a:t>
            </a:r>
            <a:r>
              <a:rPr lang="en-US" sz="2400" dirty="0"/>
              <a:t>consumption should not move much with:</a:t>
            </a:r>
          </a:p>
          <a:p>
            <a:pPr marL="635508" lvl="1" indent="-342900">
              <a:lnSpc>
                <a:spcPct val="100000"/>
              </a:lnSpc>
              <a:spcBef>
                <a:spcPts val="0"/>
              </a:spcBef>
              <a:spcAft>
                <a:spcPts val="1000"/>
              </a:spcAft>
              <a:buClr>
                <a:schemeClr val="tx1"/>
              </a:buClr>
              <a:buFont typeface="Arial" panose="020B0604020202020204" pitchFamily="34" charset="0"/>
              <a:buChar char="•"/>
            </a:pPr>
            <a:r>
              <a:rPr lang="en-US" sz="2200" dirty="0">
                <a:solidFill>
                  <a:srgbClr val="3F3F3F"/>
                </a:solidFill>
              </a:rPr>
              <a:t>High-frequency income shocks</a:t>
            </a:r>
          </a:p>
          <a:p>
            <a:pPr marL="635508" lvl="1" indent="-342900">
              <a:lnSpc>
                <a:spcPct val="100000"/>
              </a:lnSpc>
              <a:spcBef>
                <a:spcPts val="0"/>
              </a:spcBef>
              <a:spcAft>
                <a:spcPts val="1000"/>
              </a:spcAft>
              <a:buClr>
                <a:schemeClr val="tx1"/>
              </a:buClr>
              <a:buFont typeface="Arial" panose="020B0604020202020204" pitchFamily="34" charset="0"/>
              <a:buChar char="•"/>
            </a:pPr>
            <a:r>
              <a:rPr lang="en-US" sz="2200" dirty="0"/>
              <a:t>Predictable income changes (e.g. seasons)</a:t>
            </a:r>
          </a:p>
          <a:p>
            <a:pPr marL="342900" indent="-342900">
              <a:lnSpc>
                <a:spcPct val="100000"/>
              </a:lnSpc>
              <a:spcBef>
                <a:spcPts val="0"/>
              </a:spcBef>
              <a:spcAft>
                <a:spcPts val="1000"/>
              </a:spcAft>
              <a:buClr>
                <a:schemeClr val="tx1"/>
              </a:buClr>
              <a:buFont typeface="Arial" panose="020B0604020202020204" pitchFamily="34" charset="0"/>
              <a:buChar char="•"/>
            </a:pPr>
            <a:r>
              <a:rPr lang="en-US" sz="2400" dirty="0">
                <a:solidFill>
                  <a:srgbClr val="3F3F3F"/>
                </a:solidFill>
              </a:rPr>
              <a:t>Implies that even if returns to fertilizer highly correlated with income in season, only modestly correlated with lifetime income and thus consumption</a:t>
            </a:r>
          </a:p>
          <a:p>
            <a:pPr marL="635508" lvl="1" indent="-342900">
              <a:lnSpc>
                <a:spcPct val="100000"/>
              </a:lnSpc>
              <a:spcBef>
                <a:spcPts val="0"/>
              </a:spcBef>
              <a:spcAft>
                <a:spcPts val="1000"/>
              </a:spcAft>
              <a:buClr>
                <a:schemeClr val="tx1"/>
              </a:buClr>
              <a:buFont typeface="Arial" panose="020B0604020202020204" pitchFamily="34" charset="0"/>
              <a:buChar char="•"/>
            </a:pPr>
            <a:r>
              <a:rPr lang="en-US" sz="2200" dirty="0"/>
              <a:t>Beta of fertilizer investment (correlation of return with overall consumption) will be modest, and risk aversion will only modestly reduce fertilizer investment </a:t>
            </a:r>
            <a:endParaRPr sz="2200" dirty="0">
              <a:solidFill>
                <a:srgbClr val="3F3F3F"/>
              </a:solidFill>
            </a:endParaRPr>
          </a:p>
          <a:p>
            <a:pPr marL="0" lvl="0" indent="0" rtl="0">
              <a:lnSpc>
                <a:spcPct val="100000"/>
              </a:lnSpc>
              <a:spcBef>
                <a:spcPts val="0"/>
              </a:spcBef>
              <a:spcAft>
                <a:spcPts val="1000"/>
              </a:spcAft>
              <a:buNone/>
            </a:pPr>
            <a:endParaRPr sz="2400" dirty="0">
              <a:solidFill>
                <a:srgbClr val="3F3F3F"/>
              </a:solidFill>
            </a:endParaRPr>
          </a:p>
          <a:p>
            <a:pPr marL="0" lvl="0" indent="0" rtl="0">
              <a:lnSpc>
                <a:spcPct val="100000"/>
              </a:lnSpc>
              <a:spcBef>
                <a:spcPts val="0"/>
              </a:spcBef>
              <a:spcAft>
                <a:spcPts val="1000"/>
              </a:spcAft>
              <a:buNone/>
            </a:pPr>
            <a:endParaRPr sz="2400" dirty="0">
              <a:solidFill>
                <a:srgbClr val="3F3F3F"/>
              </a:solidFill>
            </a:endParaRPr>
          </a:p>
          <a:p>
            <a:pPr marL="0" lvl="0" indent="387350" rtl="0">
              <a:lnSpc>
                <a:spcPct val="100000"/>
              </a:lnSpc>
              <a:spcBef>
                <a:spcPts val="0"/>
              </a:spcBef>
              <a:spcAft>
                <a:spcPts val="1000"/>
              </a:spcAft>
              <a:buClr>
                <a:schemeClr val="dk1"/>
              </a:buClr>
              <a:buSzPct val="45833"/>
              <a:buFont typeface="Arial"/>
              <a:buNone/>
            </a:pPr>
            <a:endParaRPr sz="2400" dirty="0">
              <a:solidFill>
                <a:srgbClr val="3F3F3F"/>
              </a:solidFill>
            </a:endParaRPr>
          </a:p>
        </p:txBody>
      </p:sp>
      <p:sp>
        <p:nvSpPr>
          <p:cNvPr id="233" name="Shape 23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12</a:t>
            </a:fld>
            <a:endParaRPr lang="en-US"/>
          </a:p>
        </p:txBody>
      </p:sp>
      <p:sp>
        <p:nvSpPr>
          <p:cNvPr id="7" name="Shape 222">
            <a:extLst>
              <a:ext uri="{FF2B5EF4-FFF2-40B4-BE49-F238E27FC236}">
                <a16:creationId xmlns:a16="http://schemas.microsoft.com/office/drawing/2014/main" id="{BFB8CD74-EAF8-49FE-946B-601F8503132D}"/>
              </a:ext>
            </a:extLst>
          </p:cNvPr>
          <p:cNvSpPr txBox="1">
            <a:spLocks noGrp="1"/>
          </p:cNvSpPr>
          <p:nvPr>
            <p:ph type="title"/>
          </p:nvPr>
        </p:nvSpPr>
        <p:spPr>
          <a:xfrm>
            <a:off x="1097279" y="639527"/>
            <a:ext cx="10058400" cy="1450800"/>
          </a:xfrm>
          <a:prstGeom prst="rect">
            <a:avLst/>
          </a:prstGeom>
        </p:spPr>
        <p:txBody>
          <a:bodyPr lIns="121900" tIns="121900" rIns="121900" bIns="121900" anchor="t" anchorCtr="0">
            <a:noAutofit/>
          </a:bodyPr>
          <a:lstStyle/>
          <a:p>
            <a:pPr lvl="0">
              <a:spcBef>
                <a:spcPts val="0"/>
              </a:spcBef>
              <a:buNone/>
            </a:pPr>
            <a:r>
              <a:rPr lang="en-US" sz="3600" dirty="0"/>
              <a:t>But: Optimal to build buffer stock savings (Deaton, 1991; Carroll, 1997).</a:t>
            </a:r>
          </a:p>
        </p:txBody>
      </p:sp>
      <p:grpSp>
        <p:nvGrpSpPr>
          <p:cNvPr id="8" name="Group 7">
            <a:extLst>
              <a:ext uri="{FF2B5EF4-FFF2-40B4-BE49-F238E27FC236}">
                <a16:creationId xmlns:a16="http://schemas.microsoft.com/office/drawing/2014/main" id="{34F1E784-CD5A-4777-B097-17CF3C2AA03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EB42DCC-8A07-4F57-8009-732807F87145}"/>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75F33202-A7CF-44D3-AAD2-7C1B24A96211}"/>
                </a:ext>
              </a:extLst>
            </p:cNvPr>
            <p:cNvSpPr txBox="1"/>
            <p:nvPr/>
          </p:nvSpPr>
          <p:spPr>
            <a:xfrm>
              <a:off x="109378" y="509802"/>
              <a:ext cx="436962" cy="3630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B648-B1C1-B847-8CC2-757A66DA53AC}"/>
              </a:ext>
            </a:extLst>
          </p:cNvPr>
          <p:cNvSpPr>
            <a:spLocks noGrp="1"/>
          </p:cNvSpPr>
          <p:nvPr>
            <p:ph type="title"/>
          </p:nvPr>
        </p:nvSpPr>
        <p:spPr>
          <a:xfrm>
            <a:off x="637968" y="286603"/>
            <a:ext cx="11329987" cy="1450800"/>
          </a:xfrm>
        </p:spPr>
        <p:txBody>
          <a:bodyPr/>
          <a:lstStyle/>
          <a:p>
            <a:r>
              <a:rPr lang="en-US" sz="3600" dirty="0">
                <a:solidFill>
                  <a:schemeClr val="tx1"/>
                </a:solidFill>
              </a:rPr>
              <a:t>Model with patient consumers seems to make incorrect predictions</a:t>
            </a:r>
          </a:p>
        </p:txBody>
      </p:sp>
      <p:sp>
        <p:nvSpPr>
          <p:cNvPr id="3" name="Text Placeholder 2">
            <a:extLst>
              <a:ext uri="{FF2B5EF4-FFF2-40B4-BE49-F238E27FC236}">
                <a16:creationId xmlns:a16="http://schemas.microsoft.com/office/drawing/2014/main" id="{89813771-9A5D-6344-8B7B-A2C3777F7A44}"/>
              </a:ext>
            </a:extLst>
          </p:cNvPr>
          <p:cNvSpPr>
            <a:spLocks noGrp="1"/>
          </p:cNvSpPr>
          <p:nvPr>
            <p:ph type="body" idx="1"/>
          </p:nvPr>
        </p:nvSpPr>
        <p:spPr>
          <a:xfrm>
            <a:off x="300038" y="1885949"/>
            <a:ext cx="10855641" cy="3983083"/>
          </a:xfrm>
        </p:spPr>
        <p:txBody>
          <a:bodyPr/>
          <a:lstStyle/>
          <a:p>
            <a:pPr indent="0">
              <a:buClr>
                <a:schemeClr val="tx1"/>
              </a:buClr>
              <a:buNone/>
            </a:pPr>
            <a:r>
              <a:rPr lang="en-US" sz="2400" dirty="0">
                <a:solidFill>
                  <a:schemeClr val="tx1"/>
                </a:solidFill>
              </a:rPr>
              <a:t>In reality:</a:t>
            </a:r>
          </a:p>
          <a:p>
            <a:pPr lvl="1">
              <a:buClr>
                <a:schemeClr val="tx1"/>
              </a:buClr>
              <a:buFont typeface="Arial" panose="020B0604020202020204" pitchFamily="34" charset="0"/>
              <a:buChar char="•"/>
            </a:pPr>
            <a:r>
              <a:rPr lang="en-US" sz="2400" dirty="0">
                <a:solidFill>
                  <a:schemeClr val="tx1"/>
                </a:solidFill>
              </a:rPr>
              <a:t>Liquid buffer stocks are often modest (Deaton, 1991).</a:t>
            </a:r>
          </a:p>
          <a:p>
            <a:pPr lvl="1">
              <a:buClr>
                <a:schemeClr val="tx1"/>
              </a:buClr>
              <a:buFont typeface="Arial" panose="020B0604020202020204" pitchFamily="34" charset="0"/>
              <a:buChar char="•"/>
            </a:pPr>
            <a:r>
              <a:rPr lang="en-US" sz="2400" dirty="0">
                <a:solidFill>
                  <a:schemeClr val="tx1"/>
                </a:solidFill>
              </a:rPr>
              <a:t>Consumption co-varies with income, including predictable income (Townsend, 1995).</a:t>
            </a:r>
          </a:p>
          <a:p>
            <a:pPr lvl="1">
              <a:buClr>
                <a:schemeClr val="tx1"/>
              </a:buClr>
              <a:buFont typeface="Arial" panose="020B0604020202020204" pitchFamily="34" charset="0"/>
              <a:buChar char="•"/>
            </a:pPr>
            <a:r>
              <a:rPr lang="en-US" sz="2400" dirty="0" err="1">
                <a:solidFill>
                  <a:schemeClr val="tx1"/>
                </a:solidFill>
              </a:rPr>
              <a:t>Karlan</a:t>
            </a:r>
            <a:r>
              <a:rPr lang="en-US" sz="2400" dirty="0">
                <a:solidFill>
                  <a:schemeClr val="tx1"/>
                </a:solidFill>
              </a:rPr>
              <a:t> et al. (2014) find that rainfall insurance increases fertilizer use.</a:t>
            </a:r>
          </a:p>
          <a:p>
            <a:pPr lvl="1">
              <a:buClr>
                <a:schemeClr val="tx1"/>
              </a:buClr>
              <a:buFont typeface="Arial" panose="020B0604020202020204" pitchFamily="34" charset="0"/>
              <a:buChar char="•"/>
            </a:pPr>
            <a:endParaRPr lang="en-US" sz="2400" dirty="0">
              <a:solidFill>
                <a:schemeClr val="tx1"/>
              </a:solidFill>
            </a:endParaRPr>
          </a:p>
          <a:p>
            <a:pPr>
              <a:buClr>
                <a:schemeClr val="tx1"/>
              </a:buClr>
              <a:buFont typeface="Arial" panose="020B0604020202020204" pitchFamily="34" charset="0"/>
              <a:buChar char="•"/>
            </a:pPr>
            <a:r>
              <a:rPr lang="en-US" sz="2400" dirty="0">
                <a:solidFill>
                  <a:schemeClr val="tx1"/>
                </a:solidFill>
              </a:rPr>
              <a:t>A model with impatient agents can create these predictions.</a:t>
            </a:r>
          </a:p>
          <a:p>
            <a:pPr>
              <a:buClr>
                <a:schemeClr val="tx1"/>
              </a:buClr>
              <a:buFont typeface="Arial" panose="020B0604020202020204" pitchFamily="34" charset="0"/>
              <a:buChar char="•"/>
            </a:pPr>
            <a:r>
              <a:rPr lang="en-US" sz="2400" dirty="0">
                <a:solidFill>
                  <a:schemeClr val="tx1"/>
                </a:solidFill>
              </a:rPr>
              <a:t>Thus with either deterministic or stochastic Euler equation, matching the data requires a high effective discount rate.</a:t>
            </a:r>
          </a:p>
        </p:txBody>
      </p:sp>
      <p:sp>
        <p:nvSpPr>
          <p:cNvPr id="4" name="Slide Number Placeholder 3">
            <a:extLst>
              <a:ext uri="{FF2B5EF4-FFF2-40B4-BE49-F238E27FC236}">
                <a16:creationId xmlns:a16="http://schemas.microsoft.com/office/drawing/2014/main" id="{C76E85BF-7B90-9845-9D42-7DBB349BE4CF}"/>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13</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4027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CC69-31DF-4845-B3F6-9C7308836E61}"/>
              </a:ext>
            </a:extLst>
          </p:cNvPr>
          <p:cNvSpPr>
            <a:spLocks noGrp="1"/>
          </p:cNvSpPr>
          <p:nvPr>
            <p:ph type="title"/>
          </p:nvPr>
        </p:nvSpPr>
        <p:spPr>
          <a:xfrm>
            <a:off x="314325" y="417691"/>
            <a:ext cx="10841354" cy="837290"/>
          </a:xfrm>
        </p:spPr>
        <p:txBody>
          <a:bodyPr/>
          <a:lstStyle/>
          <a:p>
            <a:r>
              <a:rPr lang="en-US" sz="3600" dirty="0">
                <a:solidFill>
                  <a:schemeClr val="tx1"/>
                </a:solidFill>
              </a:rPr>
              <a:t>High discount rates?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8CED837-4179-8548-9254-4E535299BFE7}"/>
                  </a:ext>
                </a:extLst>
              </p:cNvPr>
              <p:cNvSpPr>
                <a:spLocks noGrp="1"/>
              </p:cNvSpPr>
              <p:nvPr>
                <p:ph type="body" idx="1"/>
              </p:nvPr>
            </p:nvSpPr>
            <p:spPr>
              <a:xfrm>
                <a:off x="314325" y="1254981"/>
                <a:ext cx="10841354" cy="4614052"/>
              </a:xfrm>
            </p:spPr>
            <p:txBody>
              <a:bodyPr/>
              <a:lstStyle/>
              <a:p>
                <a:pPr>
                  <a:buClr>
                    <a:schemeClr val="tx1"/>
                  </a:buClr>
                  <a:buFont typeface="Arial" panose="020B0604020202020204" pitchFamily="34" charset="0"/>
                  <a:buChar char="•"/>
                </a:pPr>
                <a:r>
                  <a:rPr lang="en-US" sz="2400" dirty="0">
                    <a:solidFill>
                      <a:schemeClr val="tx1"/>
                    </a:solidFill>
                  </a:rPr>
                  <a:t>Maybe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𝛿</m:t>
                    </m:r>
                  </m:oMath>
                </a14:m>
                <a:r>
                  <a:rPr lang="en-US" sz="2400" dirty="0">
                    <a:solidFill>
                      <a:schemeClr val="tx1"/>
                    </a:solidFill>
                    <a:ea typeface="Cambria Math" panose="02040503050406030204" pitchFamily="18" charset="0"/>
                  </a:rPr>
                  <a:t> = 50%?</a:t>
                </a:r>
              </a:p>
              <a:p>
                <a:pPr>
                  <a:buClr>
                    <a:schemeClr val="tx1"/>
                  </a:buClr>
                  <a:buFont typeface="Arial" panose="020B0604020202020204" pitchFamily="34" charset="0"/>
                  <a:buChar char="•"/>
                </a:pPr>
                <a:r>
                  <a:rPr lang="en-US" sz="2400" dirty="0">
                    <a:solidFill>
                      <a:schemeClr val="tx1"/>
                    </a:solidFill>
                    <a:ea typeface="Cambria Math" panose="02040503050406030204" pitchFamily="18" charset="0"/>
                  </a:rPr>
                  <a:t>Standard exponential discounting model has one parameter for all time horizons.</a:t>
                </a:r>
              </a:p>
              <a:p>
                <a:pPr lvl="1">
                  <a:buClr>
                    <a:schemeClr val="tx1"/>
                  </a:buClr>
                  <a:buFont typeface="Arial" panose="020B0604020202020204" pitchFamily="34" charset="0"/>
                  <a:buChar char="•"/>
                </a:pPr>
                <a:r>
                  <a:rPr lang="en-US" sz="2400" dirty="0">
                    <a:solidFill>
                      <a:schemeClr val="tx1"/>
                    </a:solidFill>
                    <a:ea typeface="Cambria Math" panose="02040503050406030204" pitchFamily="18" charset="0"/>
                  </a:rPr>
                  <a:t>Euler equation typically considers short horizons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1</m:t>
                    </m:r>
                  </m:oMath>
                </a14:m>
                <a:r>
                  <a:rPr lang="en-US" sz="2400" dirty="0">
                    <a:solidFill>
                      <a:schemeClr val="tx1"/>
                    </a:solidFill>
                    <a:ea typeface="Cambria Math" panose="02040503050406030204" pitchFamily="18" charset="0"/>
                  </a:rPr>
                  <a:t>year).</a:t>
                </a:r>
              </a:p>
              <a:p>
                <a:pPr lvl="1">
                  <a:buClr>
                    <a:schemeClr val="tx1"/>
                  </a:buClr>
                  <a:buFont typeface="Arial" panose="020B0604020202020204" pitchFamily="34" charset="0"/>
                  <a:buChar char="•"/>
                </a:pPr>
                <a:r>
                  <a:rPr lang="en-US" sz="2400" dirty="0">
                    <a:solidFill>
                      <a:schemeClr val="tx1"/>
                    </a:solidFill>
                    <a:ea typeface="Cambria Math" panose="02040503050406030204" pitchFamily="18" charset="0"/>
                  </a:rPr>
                  <a:t>In exponential discounting model, high short-run discount rate implies that distant future is discounted by extremely high rates.</a:t>
                </a:r>
              </a:p>
              <a:p>
                <a:pPr lvl="1">
                  <a:buClr>
                    <a:schemeClr val="tx1"/>
                  </a:buClr>
                  <a:buFont typeface="Arial" panose="020B0604020202020204" pitchFamily="34" charset="0"/>
                  <a:buChar char="•"/>
                </a:pPr>
                <a:endParaRPr lang="en-US" sz="2400" dirty="0">
                  <a:solidFill>
                    <a:schemeClr val="tx1"/>
                  </a:solidFill>
                  <a:ea typeface="Cambria Math" panose="02040503050406030204" pitchFamily="18" charset="0"/>
                </a:endParaRPr>
              </a:p>
              <a:p>
                <a:pPr>
                  <a:buClr>
                    <a:schemeClr val="tx1"/>
                  </a:buClr>
                  <a:buFont typeface="Arial" panose="020B0604020202020204" pitchFamily="34" charset="0"/>
                  <a:buChar char="•"/>
                </a:pPr>
                <a:r>
                  <a:rPr lang="en-US" sz="2400" dirty="0">
                    <a:solidFill>
                      <a:schemeClr val="tx1"/>
                    </a:solidFill>
                    <a:ea typeface="Cambria Math" panose="02040503050406030204" pitchFamily="18" charset="0"/>
                  </a:rPr>
                  <a:t>Absurd implications</a:t>
                </a:r>
              </a:p>
              <a:p>
                <a:pPr lvl="1">
                  <a:buClr>
                    <a:schemeClr val="tx1"/>
                  </a:buClr>
                  <a:buFont typeface="Arial" panose="020B0604020202020204" pitchFamily="34" charset="0"/>
                  <a:buChar char="•"/>
                </a:pP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𝛿</m:t>
                    </m:r>
                    <m:r>
                      <a:rPr lang="en-US" sz="2400" b="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ea typeface="Cambria Math" panose="02040503050406030204" pitchFamily="18" charset="0"/>
                  </a:rPr>
                  <a:t> 0.5 implies would not give up $1 today for $1 billion in 30 years.</a:t>
                </a:r>
              </a:p>
              <a:p>
                <a:pPr lvl="1">
                  <a:buClr>
                    <a:schemeClr val="tx1"/>
                  </a:buClr>
                  <a:buFont typeface="Arial" panose="020B0604020202020204" pitchFamily="34" charset="0"/>
                  <a:buChar char="•"/>
                </a:pPr>
                <a:r>
                  <a:rPr lang="en-US" sz="2400" dirty="0">
                    <a:solidFill>
                      <a:schemeClr val="tx1"/>
                    </a:solidFill>
                    <a:ea typeface="Cambria Math" panose="02040503050406030204" pitchFamily="18" charset="0"/>
                  </a:rPr>
                  <a:t>No one would own land, get an education, etc.</a:t>
                </a:r>
              </a:p>
              <a:p>
                <a:pPr>
                  <a:buClr>
                    <a:schemeClr val="tx1"/>
                  </a:buClr>
                  <a:buFont typeface="Arial" panose="020B0604020202020204" pitchFamily="34" charset="0"/>
                  <a:buChar char="•"/>
                </a:pPr>
                <a:endParaRPr lang="en-US" dirty="0"/>
              </a:p>
            </p:txBody>
          </p:sp>
        </mc:Choice>
        <mc:Fallback xmlns="">
          <p:sp>
            <p:nvSpPr>
              <p:cNvPr id="3" name="Text Placeholder 2">
                <a:extLst>
                  <a:ext uri="{FF2B5EF4-FFF2-40B4-BE49-F238E27FC236}">
                    <a16:creationId xmlns:a16="http://schemas.microsoft.com/office/drawing/2014/main" id="{78CED837-4179-8548-9254-4E535299BFE7}"/>
                  </a:ext>
                </a:extLst>
              </p:cNvPr>
              <p:cNvSpPr>
                <a:spLocks noGrp="1" noRot="1" noChangeAspect="1" noMove="1" noResize="1" noEditPoints="1" noAdjustHandles="1" noChangeArrowheads="1" noChangeShapeType="1" noTextEdit="1"/>
              </p:cNvSpPr>
              <p:nvPr>
                <p:ph type="body" idx="1"/>
              </p:nvPr>
            </p:nvSpPr>
            <p:spPr>
              <a:xfrm>
                <a:off x="314325" y="1254981"/>
                <a:ext cx="10841354" cy="4614052"/>
              </a:xfrm>
              <a:blipFill>
                <a:blip r:embed="rId2"/>
                <a:stretch>
                  <a:fillRect t="-2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259350-8C82-0D4D-86E3-BB6EC99B7DE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14</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91582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p:nvPr/>
        </p:nvPicPr>
        <p:blipFill>
          <a:blip r:embed="rId3">
            <a:alphaModFix/>
          </a:blip>
          <a:stretch>
            <a:fillRect/>
          </a:stretch>
        </p:blipFill>
        <p:spPr>
          <a:xfrm>
            <a:off x="5972175" y="1233618"/>
            <a:ext cx="5772349" cy="4159948"/>
          </a:xfrm>
          <a:prstGeom prst="rect">
            <a:avLst/>
          </a:prstGeom>
          <a:noFill/>
          <a:ln>
            <a:noFill/>
          </a:ln>
        </p:spPr>
      </p:pic>
      <mc:AlternateContent xmlns:mc="http://schemas.openxmlformats.org/markup-compatibility/2006" xmlns:a14="http://schemas.microsoft.com/office/drawing/2010/main">
        <mc:Choice Requires="a14">
          <p:sp>
            <p:nvSpPr>
              <p:cNvPr id="257" name="Shape 257"/>
              <p:cNvSpPr txBox="1">
                <a:spLocks noGrp="1"/>
              </p:cNvSpPr>
              <p:nvPr>
                <p:ph type="body" idx="1"/>
              </p:nvPr>
            </p:nvSpPr>
            <p:spPr>
              <a:xfrm>
                <a:off x="759000" y="985838"/>
                <a:ext cx="5398913" cy="4790331"/>
              </a:xfrm>
              <a:prstGeom prst="rect">
                <a:avLst/>
              </a:prstGeom>
            </p:spPr>
            <p:txBody>
              <a:bodyPr lIns="121900" tIns="121900" rIns="121900" bIns="121900" anchor="t" anchorCtr="0">
                <a:noAutofit/>
              </a:bodyPr>
              <a:lstStyle/>
              <a:p>
                <a:pPr marL="482600" lvl="0"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Alternative hypothesis: present bias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𝛽</m:t>
                    </m:r>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𝛿</m:t>
                    </m:r>
                  </m:oMath>
                </a14:m>
                <a:r>
                  <a:rPr lang="en-US" sz="2400" dirty="0">
                    <a:solidFill>
                      <a:schemeClr val="tx1"/>
                    </a:solidFill>
                  </a:rPr>
                  <a:t> </a:t>
                </a:r>
                <a:r>
                  <a:rPr lang="en-US" sz="2400" dirty="0" err="1">
                    <a:solidFill>
                      <a:schemeClr val="tx1"/>
                    </a:solidFill>
                  </a:rPr>
                  <a:t>Laibson</a:t>
                </a:r>
                <a:r>
                  <a:rPr lang="en-US" sz="2400" dirty="0">
                    <a:solidFill>
                      <a:schemeClr val="tx1"/>
                    </a:solidFill>
                  </a:rPr>
                  <a:t> (1997))</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High discount rate between now and tomorrow</a:t>
                </a:r>
              </a:p>
              <a:p>
                <a:pPr marL="775208" lvl="1"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Low discount rate between future periods</a:t>
                </a:r>
              </a:p>
              <a:p>
                <a:pPr marL="482600" indent="-342900">
                  <a:lnSpc>
                    <a:spcPct val="100000"/>
                  </a:lnSpc>
                  <a:spcBef>
                    <a:spcPts val="0"/>
                  </a:spcBef>
                  <a:spcAft>
                    <a:spcPts val="1000"/>
                  </a:spcAft>
                  <a:buClrTx/>
                  <a:buSzPct val="35000"/>
                  <a:buFont typeface="Wingdings" panose="05000000000000000000" pitchFamily="2" charset="2"/>
                  <a:buChar char="l"/>
                </a:pPr>
                <a:r>
                  <a:rPr lang="en-US" sz="2400" dirty="0">
                    <a:solidFill>
                      <a:schemeClr val="tx1"/>
                    </a:solidFill>
                  </a:rPr>
                  <a:t>Can generate both high short-run discounting </a:t>
                </a:r>
                <a:r>
                  <a:rPr lang="en-US" sz="2400" i="1" dirty="0">
                    <a:solidFill>
                      <a:schemeClr val="tx1"/>
                    </a:solidFill>
                  </a:rPr>
                  <a:t>and </a:t>
                </a:r>
                <a:r>
                  <a:rPr lang="en-US" sz="2400" dirty="0">
                    <a:solidFill>
                      <a:schemeClr val="tx1"/>
                    </a:solidFill>
                  </a:rPr>
                  <a:t>relatively high long-run patience.</a:t>
                </a:r>
              </a:p>
              <a:p>
                <a:pPr lvl="0" rtl="0">
                  <a:lnSpc>
                    <a:spcPct val="100000"/>
                  </a:lnSpc>
                  <a:spcBef>
                    <a:spcPts val="0"/>
                  </a:spcBef>
                  <a:buNone/>
                </a:pPr>
                <a:endParaRPr sz="2400" dirty="0">
                  <a:solidFill>
                    <a:srgbClr val="3F3F3F"/>
                  </a:solidFill>
                </a:endParaRPr>
              </a:p>
            </p:txBody>
          </p:sp>
        </mc:Choice>
        <mc:Fallback xmlns="">
          <p:sp>
            <p:nvSpPr>
              <p:cNvPr id="257" name="Shape 257"/>
              <p:cNvSpPr txBox="1">
                <a:spLocks noGrp="1" noRot="1" noChangeAspect="1" noMove="1" noResize="1" noEditPoints="1" noAdjustHandles="1" noChangeArrowheads="1" noChangeShapeType="1" noTextEdit="1"/>
              </p:cNvSpPr>
              <p:nvPr>
                <p:ph type="body" idx="1"/>
              </p:nvPr>
            </p:nvSpPr>
            <p:spPr>
              <a:xfrm>
                <a:off x="759000" y="985838"/>
                <a:ext cx="5398913" cy="4790331"/>
              </a:xfrm>
              <a:prstGeom prst="rect">
                <a:avLst/>
              </a:prstGeom>
              <a:blipFill>
                <a:blip r:embed="rId4"/>
                <a:stretch>
                  <a:fillRect/>
                </a:stretch>
              </a:blipFill>
            </p:spPr>
            <p:txBody>
              <a:bodyPr/>
              <a:lstStyle/>
              <a:p>
                <a:r>
                  <a:rPr lang="en-US">
                    <a:noFill/>
                  </a:rPr>
                  <a:t> </a:t>
                </a:r>
              </a:p>
            </p:txBody>
          </p:sp>
        </mc:Fallback>
      </mc:AlternateContent>
      <p:sp>
        <p:nvSpPr>
          <p:cNvPr id="258" name="Shape 25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grpSp>
        <p:nvGrpSpPr>
          <p:cNvPr id="6" name="Group 5">
            <a:extLst>
              <a:ext uri="{FF2B5EF4-FFF2-40B4-BE49-F238E27FC236}">
                <a16:creationId xmlns:a16="http://schemas.microsoft.com/office/drawing/2014/main" id="{2EDB8705-F78D-4ED3-9298-48E47041DAEA}"/>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FDEAE97F-A109-4CA1-8DF5-5BBFF20E3855}"/>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F6436BE8-29DB-406E-9756-FB7B0DA74A56}"/>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9" name="Shape 222">
            <a:extLst>
              <a:ext uri="{FF2B5EF4-FFF2-40B4-BE49-F238E27FC236}">
                <a16:creationId xmlns:a16="http://schemas.microsoft.com/office/drawing/2014/main" id="{DAF418EC-AD70-4548-91CE-E6AD02416948}"/>
              </a:ext>
            </a:extLst>
          </p:cNvPr>
          <p:cNvSpPr txBox="1">
            <a:spLocks/>
          </p:cNvSpPr>
          <p:nvPr/>
        </p:nvSpPr>
        <p:spPr>
          <a:xfrm>
            <a:off x="759000" y="154479"/>
            <a:ext cx="10058400" cy="7062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solidFill>
                  <a:schemeClr val="tx1"/>
                </a:solidFill>
              </a:rPr>
              <a:t>Quasi-hyperbolic discounting (present bias)?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759000" y="1199233"/>
            <a:ext cx="10396679" cy="4669800"/>
          </a:xfrm>
          <a:prstGeom prst="rect">
            <a:avLst/>
          </a:prstGeom>
        </p:spPr>
        <p:txBody>
          <a:bodyPr lIns="121900" tIns="121900" rIns="121900" bIns="121900" anchor="t" anchorCtr="0">
            <a:noAutofit/>
          </a:bodyPr>
          <a:lstStyle/>
          <a:p>
            <a:pPr marL="342900" indent="-342900">
              <a:lnSpc>
                <a:spcPct val="100000"/>
              </a:lnSpc>
              <a:spcBef>
                <a:spcPts val="0"/>
              </a:spcBef>
              <a:buClrTx/>
              <a:buFont typeface="Arial" panose="020B0604020202020204" pitchFamily="34" charset="0"/>
              <a:buChar char="•"/>
            </a:pPr>
            <a:r>
              <a:rPr lang="en-US" sz="2400" dirty="0"/>
              <a:t>Predictions behavior of present-biased agents</a:t>
            </a:r>
          </a:p>
          <a:p>
            <a:pPr marL="635508" lvl="1" indent="-342900">
              <a:lnSpc>
                <a:spcPct val="100000"/>
              </a:lnSpc>
              <a:spcBef>
                <a:spcPts val="0"/>
              </a:spcBef>
              <a:buClrTx/>
              <a:buFont typeface="Arial" panose="020B0604020202020204" pitchFamily="34" charset="0"/>
              <a:buChar char="•"/>
            </a:pPr>
            <a:r>
              <a:rPr lang="en-US" sz="2400" dirty="0"/>
              <a:t>Rapidly spend down liquid assets, becoming effectively liquidity constrained</a:t>
            </a:r>
          </a:p>
          <a:p>
            <a:pPr marL="635508" lvl="1" indent="-342900">
              <a:lnSpc>
                <a:spcPct val="100000"/>
              </a:lnSpc>
              <a:spcBef>
                <a:spcPts val="0"/>
              </a:spcBef>
              <a:buClrTx/>
              <a:buFont typeface="Arial" panose="020B0604020202020204" pitchFamily="34" charset="0"/>
              <a:buChar char="•"/>
            </a:pPr>
            <a:r>
              <a:rPr lang="en-US" sz="2400" dirty="0"/>
              <a:t>Build up (or hold) a stock of illiquid assets that pay off in distant future</a:t>
            </a:r>
          </a:p>
          <a:p>
            <a:pPr marL="635508" lvl="1" indent="-342900">
              <a:lnSpc>
                <a:spcPct val="100000"/>
              </a:lnSpc>
              <a:spcBef>
                <a:spcPts val="0"/>
              </a:spcBef>
              <a:buClrTx/>
              <a:buFont typeface="Arial" panose="020B0604020202020204" pitchFamily="34" charset="0"/>
              <a:buChar char="•"/>
            </a:pPr>
            <a:r>
              <a:rPr lang="en-US" sz="2400" dirty="0"/>
              <a:t>Leave high rate of return investments on the table, if effectively liquidity constrained</a:t>
            </a:r>
          </a:p>
          <a:p>
            <a:pPr marL="635508" lvl="1" indent="-342900">
              <a:lnSpc>
                <a:spcPct val="100000"/>
              </a:lnSpc>
              <a:spcBef>
                <a:spcPts val="0"/>
              </a:spcBef>
              <a:buClrTx/>
              <a:buFont typeface="Arial" panose="020B0604020202020204" pitchFamily="34" charset="0"/>
              <a:buChar char="•"/>
            </a:pPr>
            <a:r>
              <a:rPr lang="en-US" sz="2400" dirty="0"/>
              <a:t>Not be able to smooth consumption; consumption will co-move with income shocks, even with predictable income variation</a:t>
            </a:r>
          </a:p>
          <a:p>
            <a:pPr marL="342900" indent="-342900">
              <a:lnSpc>
                <a:spcPct val="100000"/>
              </a:lnSpc>
              <a:spcBef>
                <a:spcPts val="0"/>
              </a:spcBef>
              <a:buClrTx/>
              <a:buFont typeface="Arial" panose="020B0604020202020204" pitchFamily="34" charset="0"/>
              <a:buChar char="•"/>
            </a:pPr>
            <a:r>
              <a:rPr lang="en-US" sz="2400" dirty="0"/>
              <a:t>The sophistication of the present biased actor will determine the degree of procrastination and demand for commitment devices (</a:t>
            </a:r>
            <a:r>
              <a:rPr lang="en-US" sz="2400" dirty="0" err="1"/>
              <a:t>O’Donoghue</a:t>
            </a:r>
            <a:r>
              <a:rPr lang="en-US" sz="2400" dirty="0"/>
              <a:t> &amp; Rabin 2001)</a:t>
            </a:r>
          </a:p>
          <a:p>
            <a:pPr marL="342900" indent="-342900">
              <a:lnSpc>
                <a:spcPct val="100000"/>
              </a:lnSpc>
              <a:spcBef>
                <a:spcPts val="0"/>
              </a:spcBef>
              <a:buClrTx/>
              <a:buFont typeface="Arial" panose="020B0604020202020204" pitchFamily="34" charset="0"/>
              <a:buChar char="•"/>
            </a:pPr>
            <a:r>
              <a:rPr lang="en-US" sz="2400" dirty="0"/>
              <a:t>Implies modified Euler equation (Harris and </a:t>
            </a:r>
            <a:r>
              <a:rPr lang="en-US" sz="2400" dirty="0" err="1"/>
              <a:t>Laibson</a:t>
            </a:r>
            <a:r>
              <a:rPr lang="en-US" sz="2400" dirty="0"/>
              <a:t>, 2001)</a:t>
            </a:r>
          </a:p>
        </p:txBody>
      </p:sp>
      <p:sp>
        <p:nvSpPr>
          <p:cNvPr id="266" name="Shape 26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grpSp>
        <p:nvGrpSpPr>
          <p:cNvPr id="5" name="Group 4">
            <a:extLst>
              <a:ext uri="{FF2B5EF4-FFF2-40B4-BE49-F238E27FC236}">
                <a16:creationId xmlns:a16="http://schemas.microsoft.com/office/drawing/2014/main" id="{329ECB55-2FED-4EED-ABC3-C9A5D258D0E0}"/>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AD6E77DD-51FE-42ED-98B9-3991D9A9911E}"/>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5F9445D8-746E-4683-AD52-4A8C6108BFC3}"/>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F8ED2EBB-DD0A-4879-AF92-BDC04093355D}"/>
              </a:ext>
            </a:extLst>
          </p:cNvPr>
          <p:cNvSpPr txBox="1">
            <a:spLocks/>
          </p:cNvSpPr>
          <p:nvPr/>
        </p:nvSpPr>
        <p:spPr>
          <a:xfrm>
            <a:off x="759000" y="529581"/>
            <a:ext cx="10056638" cy="7254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500" dirty="0"/>
              <a:t>Implications of present-biased preferences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1097279" y="1233618"/>
            <a:ext cx="10058400" cy="5381495"/>
          </a:xfrm>
          <a:prstGeom prst="rect">
            <a:avLst/>
          </a:prstGeom>
        </p:spPr>
        <p:txBody>
          <a:bodyPr lIns="121900" tIns="121900" rIns="121900" bIns="121900" anchor="t" anchorCtr="0">
            <a:noAutofit/>
          </a:bodyPr>
          <a:lstStyle/>
          <a:p>
            <a:pPr marL="342900" indent="-342900">
              <a:lnSpc>
                <a:spcPct val="80000"/>
              </a:lnSpc>
              <a:spcBef>
                <a:spcPts val="0"/>
              </a:spcBef>
              <a:spcAft>
                <a:spcPts val="1000"/>
              </a:spcAft>
              <a:buClr>
                <a:schemeClr val="tx1"/>
              </a:buClr>
              <a:buFont typeface="Arial" panose="020B0604020202020204" pitchFamily="34" charset="0"/>
              <a:buChar char="•"/>
            </a:pPr>
            <a:r>
              <a:rPr lang="en-US" sz="2400" dirty="0"/>
              <a:t>There is no broadly accepted and easily implementable approach to measuring time preferences. See Cohen et al. (2016) for review.</a:t>
            </a:r>
          </a:p>
          <a:p>
            <a:pPr marL="342900" indent="-342900">
              <a:lnSpc>
                <a:spcPct val="80000"/>
              </a:lnSpc>
              <a:spcBef>
                <a:spcPts val="0"/>
              </a:spcBef>
              <a:spcAft>
                <a:spcPts val="1000"/>
              </a:spcAft>
              <a:buClr>
                <a:schemeClr val="tx1"/>
              </a:buClr>
              <a:buFont typeface="Arial" panose="020B0604020202020204" pitchFamily="34" charset="0"/>
              <a:buChar char="•"/>
            </a:pPr>
            <a:endParaRPr lang="en-US" sz="2400" dirty="0"/>
          </a:p>
          <a:p>
            <a:pPr marL="342900" indent="-342900">
              <a:lnSpc>
                <a:spcPct val="80000"/>
              </a:lnSpc>
              <a:spcBef>
                <a:spcPts val="0"/>
              </a:spcBef>
              <a:spcAft>
                <a:spcPts val="1000"/>
              </a:spcAft>
              <a:buClr>
                <a:schemeClr val="tx1"/>
              </a:buClr>
              <a:buFont typeface="Arial" panose="020B0604020202020204" pitchFamily="34" charset="0"/>
              <a:buChar char="•"/>
            </a:pPr>
            <a:r>
              <a:rPr lang="en-US" sz="2400" dirty="0"/>
              <a:t>Common approaches include:</a:t>
            </a:r>
          </a:p>
          <a:p>
            <a:pPr marL="932688" lvl="2" indent="-457200">
              <a:lnSpc>
                <a:spcPct val="80000"/>
              </a:lnSpc>
              <a:spcBef>
                <a:spcPts val="0"/>
              </a:spcBef>
              <a:spcAft>
                <a:spcPts val="1000"/>
              </a:spcAft>
              <a:buClrTx/>
              <a:buFont typeface="+mj-lt"/>
              <a:buAutoNum type="arabicPeriod"/>
            </a:pPr>
            <a:r>
              <a:rPr lang="en-US" sz="2400" dirty="0"/>
              <a:t>Providing choices between monetary payments earlier or later in time (Andersen et al. 2008; </a:t>
            </a:r>
            <a:r>
              <a:rPr lang="en-US" sz="2400" dirty="0" err="1"/>
              <a:t>Andreoni</a:t>
            </a:r>
            <a:r>
              <a:rPr lang="en-US" sz="2400" dirty="0"/>
              <a:t> and Sprenger 2012). But choices over money may not reveal time preferences since MPC not equal to 1.</a:t>
            </a:r>
          </a:p>
          <a:p>
            <a:pPr marL="932688" lvl="2" indent="-457200">
              <a:lnSpc>
                <a:spcPct val="80000"/>
              </a:lnSpc>
              <a:spcBef>
                <a:spcPts val="0"/>
              </a:spcBef>
              <a:spcAft>
                <a:spcPts val="1000"/>
              </a:spcAft>
              <a:buClrTx/>
              <a:buFont typeface="+mj-lt"/>
              <a:buAutoNum type="arabicPeriod"/>
            </a:pPr>
            <a:r>
              <a:rPr lang="en-US" sz="2400" dirty="0"/>
              <a:t>Providing choices between consumption events and effort (McClure et al. 2007; </a:t>
            </a:r>
            <a:r>
              <a:rPr lang="en-US" sz="2400" dirty="0" err="1"/>
              <a:t>Augenblick</a:t>
            </a:r>
            <a:r>
              <a:rPr lang="en-US" sz="2400" dirty="0"/>
              <a:t> et al. 2015). But consumption outside the experiment might adjust in response. These methods are also likely to be logistically more challenging. </a:t>
            </a:r>
          </a:p>
          <a:p>
            <a:pPr marL="932688" lvl="2" indent="-457200">
              <a:lnSpc>
                <a:spcPct val="80000"/>
              </a:lnSpc>
              <a:spcBef>
                <a:spcPts val="0"/>
              </a:spcBef>
              <a:spcAft>
                <a:spcPts val="1000"/>
              </a:spcAft>
              <a:buClrTx/>
              <a:buFont typeface="+mj-lt"/>
              <a:buAutoNum type="arabicPeriod"/>
            </a:pPr>
            <a:r>
              <a:rPr lang="en-US" sz="2400" dirty="0"/>
              <a:t>Non-incentivized survey measures (Falk et al., 2018)</a:t>
            </a:r>
          </a:p>
          <a:p>
            <a:pPr marL="457200" indent="-457200">
              <a:lnSpc>
                <a:spcPct val="80000"/>
              </a:lnSpc>
              <a:spcBef>
                <a:spcPts val="0"/>
              </a:spcBef>
              <a:spcAft>
                <a:spcPts val="1000"/>
              </a:spcAft>
              <a:buClrTx/>
              <a:buFont typeface="Arial" panose="020B0604020202020204" pitchFamily="34" charset="0"/>
              <a:buChar char="•"/>
            </a:pPr>
            <a:r>
              <a:rPr lang="en-US" sz="2400" dirty="0"/>
              <a:t>Often trade-off between ease of implementation and mapping conceptual framework.</a:t>
            </a:r>
            <a:endParaRPr sz="2400" dirty="0"/>
          </a:p>
          <a:p>
            <a:pPr marL="457200" lvl="0" indent="-381000" rtl="0">
              <a:spcBef>
                <a:spcPts val="0"/>
              </a:spcBef>
              <a:spcAft>
                <a:spcPts val="0"/>
              </a:spcAft>
              <a:buSzPct val="100000"/>
            </a:pPr>
            <a:endParaRPr sz="2400" dirty="0"/>
          </a:p>
        </p:txBody>
      </p:sp>
      <p:sp>
        <p:nvSpPr>
          <p:cNvPr id="274" name="Shape 274"/>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17</a:t>
            </a:fld>
            <a:endParaRPr lang="en-US"/>
          </a:p>
        </p:txBody>
      </p:sp>
      <p:grpSp>
        <p:nvGrpSpPr>
          <p:cNvPr id="5" name="Group 4">
            <a:extLst>
              <a:ext uri="{FF2B5EF4-FFF2-40B4-BE49-F238E27FC236}">
                <a16:creationId xmlns:a16="http://schemas.microsoft.com/office/drawing/2014/main" id="{7E31204F-D6C2-42D2-9408-F613FF8E1356}"/>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27B56BB8-112F-4889-997B-6DCC6C633FBF}"/>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B5C6E5C6-74E3-48F7-B340-908B03FDEEC7}"/>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8" name="Shape 222">
            <a:extLst>
              <a:ext uri="{FF2B5EF4-FFF2-40B4-BE49-F238E27FC236}">
                <a16:creationId xmlns:a16="http://schemas.microsoft.com/office/drawing/2014/main" id="{0D25F0D4-D49B-46D1-8B99-7A2CBCDA71FA}"/>
              </a:ext>
            </a:extLst>
          </p:cNvPr>
          <p:cNvSpPr txBox="1">
            <a:spLocks/>
          </p:cNvSpPr>
          <p:nvPr/>
        </p:nvSpPr>
        <p:spPr>
          <a:xfrm>
            <a:off x="1097279" y="639527"/>
            <a:ext cx="10058400" cy="876338"/>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Methodological aside: Measuring time preferences</a:t>
            </a:r>
          </a:p>
        </p:txBody>
      </p:sp>
    </p:spTree>
    <p:extLst>
      <p:ext uri="{BB962C8B-B14F-4D97-AF65-F5344CB8AC3E}">
        <p14:creationId xmlns:p14="http://schemas.microsoft.com/office/powerpoint/2010/main" val="383584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1097279" y="471487"/>
            <a:ext cx="10058400" cy="1265915"/>
          </a:xfrm>
          <a:prstGeom prst="rect">
            <a:avLst/>
          </a:prstGeom>
        </p:spPr>
        <p:txBody>
          <a:bodyPr lIns="121900" tIns="121900" rIns="121900" bIns="121900" anchor="b" anchorCtr="0">
            <a:noAutofit/>
          </a:bodyPr>
          <a:lstStyle/>
          <a:p>
            <a:pPr lvl="0">
              <a:spcBef>
                <a:spcPts val="0"/>
              </a:spcBef>
              <a:buClr>
                <a:srgbClr val="3F3F3F"/>
              </a:buClr>
              <a:buSzPct val="25000"/>
              <a:buFont typeface="Calibri"/>
              <a:buNone/>
            </a:pPr>
            <a:r>
              <a:rPr lang="en-US" sz="3600" dirty="0"/>
              <a:t>Can loss aversion help explain high expected returns?</a:t>
            </a:r>
          </a:p>
        </p:txBody>
      </p:sp>
      <p:sp>
        <p:nvSpPr>
          <p:cNvPr id="305" name="Shape 305"/>
          <p:cNvSpPr txBox="1">
            <a:spLocks noGrp="1"/>
          </p:cNvSpPr>
          <p:nvPr>
            <p:ph type="body" idx="1"/>
          </p:nvPr>
        </p:nvSpPr>
        <p:spPr>
          <a:xfrm>
            <a:off x="1097279" y="1737402"/>
            <a:ext cx="10058400" cy="4131631"/>
          </a:xfrm>
          <a:prstGeom prst="rect">
            <a:avLst/>
          </a:prstGeom>
        </p:spPr>
        <p:txBody>
          <a:bodyPr lIns="121900" tIns="121900" rIns="121900" bIns="1219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Experimental evidence suggests that many people are loss averse (rather than risk averse).</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Kink in utility function around a reference point; losses felt more strongly than gains (Kahneman and Tversky, 1979).</a:t>
            </a:r>
          </a:p>
          <a:p>
            <a:pPr marL="482600" lvl="0" indent="-342900">
              <a:lnSpc>
                <a:spcPct val="100000"/>
              </a:lnSpc>
              <a:spcBef>
                <a:spcPts val="0"/>
              </a:spcBef>
              <a:spcAft>
                <a:spcPts val="1000"/>
              </a:spcAft>
              <a:buClrTx/>
              <a:buSzPct val="35000"/>
              <a:buFont typeface="Wingdings" panose="05000000000000000000" pitchFamily="2" charset="2"/>
              <a:buChar char="l"/>
            </a:pPr>
            <a:r>
              <a:rPr lang="en-US" sz="2400" dirty="0"/>
              <a:t>Empirical estimates that people weigh losses 2-3 times as much as gains: e.g. turn down gambles with equal chance of winning $2 and losing $1.</a:t>
            </a:r>
          </a:p>
          <a:p>
            <a:pPr marL="482600" lvl="0" indent="-342900">
              <a:lnSpc>
                <a:spcPct val="100000"/>
              </a:lnSpc>
              <a:spcBef>
                <a:spcPts val="0"/>
              </a:spcBef>
              <a:spcAft>
                <a:spcPts val="1000"/>
              </a:spcAft>
              <a:buClrTx/>
              <a:buSzPct val="35000"/>
              <a:buFont typeface="Wingdings" panose="05000000000000000000" pitchFamily="2" charset="2"/>
              <a:buChar char="l"/>
            </a:pPr>
            <a:r>
              <a:rPr lang="en-US" sz="2400" dirty="0"/>
              <a:t>With narrow bracketing, loss aversion could inhibit many investments facing farmers and small businesses.</a:t>
            </a:r>
          </a:p>
        </p:txBody>
      </p:sp>
      <p:sp>
        <p:nvSpPr>
          <p:cNvPr id="306" name="Shape 30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grpSp>
        <p:nvGrpSpPr>
          <p:cNvPr id="5" name="Group 4">
            <a:extLst>
              <a:ext uri="{FF2B5EF4-FFF2-40B4-BE49-F238E27FC236}">
                <a16:creationId xmlns:a16="http://schemas.microsoft.com/office/drawing/2014/main" id="{B74A5DCF-86D8-42E8-9EA2-60E08D1A286C}"/>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8ADEB466-1B95-4BB2-BF35-92A059373F7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78D7DA5C-3C5D-41D3-B0AE-0F6AB9C4F2D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2C</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Shape 312"/>
          <p:cNvSpPr txBox="1">
            <a:spLocks noGrp="1"/>
          </p:cNvSpPr>
          <p:nvPr>
            <p:ph type="body" idx="1"/>
          </p:nvPr>
        </p:nvSpPr>
        <p:spPr>
          <a:xfrm>
            <a:off x="759000" y="1233618"/>
            <a:ext cx="10557099" cy="4282489"/>
          </a:xfrm>
          <a:prstGeom prst="rect">
            <a:avLst/>
          </a:prstGeom>
          <a:noFill/>
          <a:ln>
            <a:noFill/>
          </a:ln>
        </p:spPr>
        <p:txBody>
          <a:bodyPr lIns="0" tIns="45700" rIns="0" bIns="457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Shopkeepers in Kenya exhibiting greater loss aversion in experimental tasks maintain lower inventories (Kremer et al., 2013).</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Asset by asset; people may be hesitant to give up existing assets to invest in new assets, making asset allocations sticky, maybe reducing migration.</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Under loss aversion, loans collateralized with assets purchased under the loan will have high uptake and low default. (Jack et al., 2016; Carney et al., 2018).</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Predicts stickiness of wealth rather than poverty trap: </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200" dirty="0"/>
              <a:t>Under poverty trap model, $100 to shopkeeper </a:t>
            </a:r>
            <a:r>
              <a:rPr lang="en-US" altLang="zh-CN" sz="2200" dirty="0"/>
              <a:t>→</a:t>
            </a:r>
            <a:r>
              <a:rPr lang="en-US" sz="2200" dirty="0"/>
              <a:t> growth or fall back</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400" dirty="0"/>
              <a:t>Under loss aversion, potentially $100 more indefinitely if unwilling to invest due to loss aversion.</a:t>
            </a:r>
          </a:p>
          <a:p>
            <a:pPr marL="0" indent="0">
              <a:lnSpc>
                <a:spcPct val="100000"/>
              </a:lnSpc>
              <a:spcBef>
                <a:spcPts val="400"/>
              </a:spcBef>
              <a:spcAft>
                <a:spcPts val="1000"/>
              </a:spcAft>
              <a:buNone/>
            </a:pPr>
            <a:r>
              <a:rPr lang="en-US" sz="2400" dirty="0"/>
              <a:t>	</a:t>
            </a:r>
          </a:p>
        </p:txBody>
      </p:sp>
      <p:sp>
        <p:nvSpPr>
          <p:cNvPr id="313" name="Shape 31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19</a:t>
            </a:fld>
            <a:endParaRPr lang="en-US"/>
          </a:p>
        </p:txBody>
      </p:sp>
      <p:grpSp>
        <p:nvGrpSpPr>
          <p:cNvPr id="5" name="Group 4">
            <a:extLst>
              <a:ext uri="{FF2B5EF4-FFF2-40B4-BE49-F238E27FC236}">
                <a16:creationId xmlns:a16="http://schemas.microsoft.com/office/drawing/2014/main" id="{833D547E-8EF7-452F-A3BA-3E600E1110B2}"/>
              </a:ext>
            </a:extLst>
          </p:cNvPr>
          <p:cNvGrpSpPr/>
          <p:nvPr/>
        </p:nvGrpSpPr>
        <p:grpSpPr>
          <a:xfrm>
            <a:off x="322037" y="756045"/>
            <a:ext cx="436962" cy="388785"/>
            <a:chOff x="109378" y="493956"/>
            <a:chExt cx="436962" cy="388785"/>
          </a:xfrm>
        </p:grpSpPr>
        <p:sp>
          <p:nvSpPr>
            <p:cNvPr id="6" name="Oval 5">
              <a:extLst>
                <a:ext uri="{FF2B5EF4-FFF2-40B4-BE49-F238E27FC236}">
                  <a16:creationId xmlns:a16="http://schemas.microsoft.com/office/drawing/2014/main" id="{14D062BA-5946-4B03-95DF-568CBF29C465}"/>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65F9E57A-3950-43B0-9ABB-D8EC12C86D1F}"/>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2C</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C08FCD74-9907-4C80-8137-C3A22DF75E1D}"/>
              </a:ext>
            </a:extLst>
          </p:cNvPr>
          <p:cNvSpPr txBox="1">
            <a:spLocks/>
          </p:cNvSpPr>
          <p:nvPr/>
        </p:nvSpPr>
        <p:spPr>
          <a:xfrm>
            <a:off x="1008349" y="667256"/>
            <a:ext cx="10058400" cy="7254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Loss aversion and investment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
        <p:nvSpPr>
          <p:cNvPr id="10" name="Shape 199">
            <a:extLst>
              <a:ext uri="{FF2B5EF4-FFF2-40B4-BE49-F238E27FC236}">
                <a16:creationId xmlns:a16="http://schemas.microsoft.com/office/drawing/2014/main" id="{4FF02FAA-2D10-4BFC-B2B4-F0A953A78750}"/>
              </a:ext>
            </a:extLst>
          </p:cNvPr>
          <p:cNvSpPr txBox="1">
            <a:spLocks noGrp="1"/>
          </p:cNvSpPr>
          <p:nvPr>
            <p:ph type="body" idx="1"/>
          </p:nvPr>
        </p:nvSpPr>
        <p:spPr>
          <a:xfrm>
            <a:off x="498007" y="1118759"/>
            <a:ext cx="10975125" cy="4682163"/>
          </a:xfrm>
          <a:prstGeom prst="rect">
            <a:avLst/>
          </a:prstGeom>
          <a:noFill/>
          <a:ln>
            <a:noFill/>
          </a:ln>
        </p:spPr>
        <p:txBody>
          <a:bodyPr lIns="0" tIns="45700" rIns="0" bIns="45700" anchor="t" anchorCtr="0">
            <a:noAutofit/>
          </a:bodyPr>
          <a:lstStyle/>
          <a:p>
            <a:pPr marL="0" indent="0">
              <a:lnSpc>
                <a:spcPct val="100000"/>
              </a:lnSpc>
              <a:spcBef>
                <a:spcPts val="0"/>
              </a:spcBef>
              <a:spcAft>
                <a:spcPts val="0"/>
              </a:spcAft>
              <a:buSzPct val="25000"/>
              <a:buNone/>
            </a:pPr>
            <a:r>
              <a:rPr lang="en-US" sz="2200" b="1" dirty="0">
                <a:solidFill>
                  <a:srgbClr val="000000"/>
                </a:solidFill>
                <a:latin typeface="Times New Roman" panose="02020603050405020304" pitchFamily="18" charset="0"/>
                <a:cs typeface="Times New Roman" panose="02020603050405020304" pitchFamily="18" charset="0"/>
              </a:rPr>
              <a:t>Historical views of development: </a:t>
            </a:r>
            <a:r>
              <a:rPr lang="en-US" sz="2200" dirty="0">
                <a:solidFill>
                  <a:schemeClr val="tx1"/>
                </a:solidFill>
                <a:latin typeface="Times New Roman" panose="02020603050405020304" pitchFamily="18" charset="0"/>
                <a:cs typeface="Times New Roman" panose="02020603050405020304" pitchFamily="18" charset="0"/>
              </a:rPr>
              <a:t>People were thought to be very different before and after the advent of “modernity” e.g.:</a:t>
            </a:r>
          </a:p>
          <a:p>
            <a:pPr marL="635508" lvl="1" indent="-342900">
              <a:lnSpc>
                <a:spcPct val="100000"/>
              </a:lnSpc>
              <a:spcBef>
                <a:spcPts val="0"/>
              </a:spcBef>
              <a:spcAft>
                <a:spcPts val="0"/>
              </a:spcAft>
              <a:buClrTx/>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Pre-capitalist vs. capitalist (Marx and Engels, 1848) </a:t>
            </a:r>
          </a:p>
          <a:p>
            <a:pPr marL="635508" lvl="1" indent="-342900">
              <a:lnSpc>
                <a:spcPct val="100000"/>
              </a:lnSpc>
              <a:spcBef>
                <a:spcPts val="0"/>
              </a:spcBef>
              <a:spcAft>
                <a:spcPts val="0"/>
              </a:spcAft>
              <a:buClrTx/>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Tradition vs. rationalism (Weber and Durkheim)</a:t>
            </a:r>
          </a:p>
          <a:p>
            <a:pPr marL="635508" lvl="1" indent="-342900">
              <a:lnSpc>
                <a:spcPct val="100000"/>
              </a:lnSpc>
              <a:spcBef>
                <a:spcPts val="0"/>
              </a:spcBef>
              <a:spcAft>
                <a:spcPts val="0"/>
              </a:spcAft>
              <a:buClrTx/>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Mechanical vs. organic solidarity</a:t>
            </a:r>
          </a:p>
          <a:p>
            <a:pPr marL="635508" lvl="1" indent="-342900">
              <a:lnSpc>
                <a:spcPct val="100000"/>
              </a:lnSpc>
              <a:spcBef>
                <a:spcPts val="0"/>
              </a:spcBef>
              <a:spcAft>
                <a:spcPts val="0"/>
              </a:spcAft>
              <a:buClrTx/>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Modernization theory: modernization as a process of radical social change but also change in ways of thinking and seeing the world</a:t>
            </a:r>
            <a:endParaRPr sz="2200"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1400"/>
              </a:spcBef>
              <a:spcAft>
                <a:spcPts val="0"/>
              </a:spcAft>
              <a:buClr>
                <a:schemeClr val="accent1"/>
              </a:buClr>
              <a:buSzPct val="25000"/>
              <a:buFont typeface="Calibri"/>
              <a:buNone/>
            </a:pPr>
            <a:r>
              <a:rPr lang="en-US" sz="2200" b="1" dirty="0">
                <a:solidFill>
                  <a:schemeClr val="tx1"/>
                </a:solidFill>
                <a:latin typeface="Times New Roman" panose="02020603050405020304" pitchFamily="18" charset="0"/>
                <a:ea typeface="Calibri"/>
                <a:cs typeface="Times New Roman" panose="02020603050405020304" pitchFamily="18" charset="0"/>
                <a:sym typeface="Calibri"/>
              </a:rPr>
              <a:t>D</a:t>
            </a:r>
            <a:r>
              <a:rPr lang="en-US" sz="2200" b="1" strike="noStrike" cap="none" dirty="0">
                <a:solidFill>
                  <a:schemeClr val="tx1"/>
                </a:solidFill>
                <a:latin typeface="Times New Roman" panose="02020603050405020304" pitchFamily="18" charset="0"/>
                <a:ea typeface="Calibri"/>
                <a:cs typeface="Times New Roman" panose="02020603050405020304" pitchFamily="18" charset="0"/>
                <a:sym typeface="Calibri"/>
              </a:rPr>
              <a:t>evelopment economics</a:t>
            </a:r>
            <a:r>
              <a:rPr lang="en-US" sz="22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emerged as a critical response to this view.</a:t>
            </a:r>
          </a:p>
          <a:p>
            <a:pPr marL="635508" lvl="1" indent="-342900">
              <a:lnSpc>
                <a:spcPct val="100000"/>
              </a:lnSpc>
              <a:spcBef>
                <a:spcPts val="0"/>
              </a:spcBef>
              <a:spcAft>
                <a:spcPts val="0"/>
              </a:spcAft>
              <a:buClrTx/>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Sees farmers as essentially rational capitalists (but maybe facing market failures)</a:t>
            </a:r>
          </a:p>
          <a:p>
            <a:pPr marL="635508" lvl="1" indent="-342900">
              <a:lnSpc>
                <a:spcPct val="100000"/>
              </a:lnSpc>
              <a:spcBef>
                <a:spcPts val="0"/>
              </a:spcBef>
              <a:spcAft>
                <a:spcPts val="0"/>
              </a:spcAft>
              <a:buClrTx/>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Rejects seemingly non-falsifiable cultural explanations (e.g. “Hindu rate of growth”) </a:t>
            </a:r>
          </a:p>
        </p:txBody>
      </p:sp>
      <p:sp>
        <p:nvSpPr>
          <p:cNvPr id="13" name="Shape 214">
            <a:extLst>
              <a:ext uri="{FF2B5EF4-FFF2-40B4-BE49-F238E27FC236}">
                <a16:creationId xmlns:a16="http://schemas.microsoft.com/office/drawing/2014/main" id="{095AD691-D5F7-4D8E-844D-9CA29B16EC30}"/>
              </a:ext>
            </a:extLst>
          </p:cNvPr>
          <p:cNvSpPr txBox="1">
            <a:spLocks noGrp="1"/>
          </p:cNvSpPr>
          <p:nvPr>
            <p:ph type="title"/>
          </p:nvPr>
        </p:nvSpPr>
        <p:spPr>
          <a:xfrm>
            <a:off x="498007" y="345057"/>
            <a:ext cx="10058400" cy="773702"/>
          </a:xfrm>
          <a:prstGeom prst="rect">
            <a:avLst/>
          </a:prstGeom>
        </p:spPr>
        <p:txBody>
          <a:bodyPr lIns="121900" tIns="121900" rIns="121900" bIns="121900" anchor="b" anchorCtr="0">
            <a:noAutofit/>
          </a:bodyPr>
          <a:lstStyle/>
          <a:p>
            <a:pPr lvl="0">
              <a:spcBef>
                <a:spcPts val="0"/>
              </a:spcBef>
              <a:buNone/>
            </a:pPr>
            <a:r>
              <a:rPr lang="en-US" sz="4000" dirty="0">
                <a:solidFill>
                  <a:schemeClr val="tx1"/>
                </a:solidFill>
              </a:rPr>
              <a:t>The rise of behavioral development economics</a:t>
            </a:r>
          </a:p>
        </p:txBody>
      </p:sp>
    </p:spTree>
    <p:extLst>
      <p:ext uri="{BB962C8B-B14F-4D97-AF65-F5344CB8AC3E}">
        <p14:creationId xmlns:p14="http://schemas.microsoft.com/office/powerpoint/2010/main" val="1413583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Shape 320"/>
          <p:cNvSpPr txBox="1">
            <a:spLocks noGrp="1"/>
          </p:cNvSpPr>
          <p:nvPr>
            <p:ph type="body" idx="1"/>
          </p:nvPr>
        </p:nvSpPr>
        <p:spPr>
          <a:xfrm>
            <a:off x="759000" y="844834"/>
            <a:ext cx="10396679" cy="5614952"/>
          </a:xfrm>
          <a:prstGeom prst="rect">
            <a:avLst/>
          </a:prstGeom>
        </p:spPr>
        <p:txBody>
          <a:bodyPr lIns="121900" tIns="121900" rIns="121900" bIns="121900" anchor="t" anchorCtr="0">
            <a:noAutofit/>
          </a:bodyPr>
          <a:lstStyle/>
          <a:p>
            <a:pPr marL="457200" indent="-457200">
              <a:lnSpc>
                <a:spcPct val="80000"/>
              </a:lnSpc>
              <a:spcBef>
                <a:spcPts val="0"/>
              </a:spcBef>
              <a:spcAft>
                <a:spcPts val="1000"/>
              </a:spcAft>
              <a:buClrTx/>
              <a:buFont typeface="Arial" panose="020B0604020202020204" pitchFamily="34" charset="0"/>
              <a:buChar char="•"/>
            </a:pPr>
            <a:r>
              <a:rPr lang="en-US" sz="2400" dirty="0"/>
              <a:t>Key question in literature on reference-dependent preferences: What is the reference pint?</a:t>
            </a:r>
          </a:p>
          <a:p>
            <a:pPr marL="749808" lvl="1" indent="-457200">
              <a:lnSpc>
                <a:spcPct val="80000"/>
              </a:lnSpc>
              <a:spcBef>
                <a:spcPts val="0"/>
              </a:spcBef>
              <a:spcAft>
                <a:spcPts val="1000"/>
              </a:spcAft>
              <a:buClrTx/>
              <a:buFont typeface="+mj-lt"/>
              <a:buAutoNum type="arabicPeriod"/>
            </a:pPr>
            <a:r>
              <a:rPr lang="en-US" sz="2400" b="1" dirty="0"/>
              <a:t>Status quo </a:t>
            </a:r>
            <a:r>
              <a:rPr lang="en-US" sz="2400" dirty="0"/>
              <a:t>(Kahneman and Tversky, 1979). Often predicts staying in place, sticky allocations. Will often look like high degree of local risk aversion.</a:t>
            </a:r>
          </a:p>
          <a:p>
            <a:pPr marL="749808" lvl="1" indent="-457200">
              <a:lnSpc>
                <a:spcPct val="80000"/>
              </a:lnSpc>
              <a:spcBef>
                <a:spcPts val="0"/>
              </a:spcBef>
              <a:spcAft>
                <a:spcPts val="1000"/>
              </a:spcAft>
              <a:buClrTx/>
              <a:buFont typeface="+mj-lt"/>
              <a:buAutoNum type="arabicPeriod"/>
            </a:pPr>
            <a:r>
              <a:rPr lang="en-US" sz="2400" b="1" dirty="0"/>
              <a:t>(Rational) expectations</a:t>
            </a:r>
            <a:r>
              <a:rPr lang="en-US" sz="2400" b="1" dirty="0">
                <a:sym typeface="Wingdings" pitchFamily="2" charset="2"/>
              </a:rPr>
              <a:t> </a:t>
            </a:r>
            <a:r>
              <a:rPr lang="en-US" sz="2400" dirty="0">
                <a:sym typeface="Wingdings" pitchFamily="2" charset="2"/>
              </a:rPr>
              <a:t>(</a:t>
            </a:r>
            <a:r>
              <a:rPr lang="en-US" sz="2400" dirty="0" err="1">
                <a:sym typeface="Wingdings" pitchFamily="2" charset="2"/>
              </a:rPr>
              <a:t>Köszegi</a:t>
            </a:r>
            <a:r>
              <a:rPr lang="en-US" sz="2400" dirty="0">
                <a:sym typeface="Wingdings" pitchFamily="2" charset="2"/>
              </a:rPr>
              <a:t> and Rabin, 2006, 2007). Multiple equilibria possible. If stochastic reference point (since already anticipating uncertainty in outcomes), somewhat more willing to take risks.</a:t>
            </a:r>
            <a:endParaRPr lang="en-US" sz="2400" b="1" dirty="0">
              <a:sym typeface="Wingdings" pitchFamily="2" charset="2"/>
            </a:endParaRPr>
          </a:p>
          <a:p>
            <a:pPr marL="749808" lvl="1" indent="-457200">
              <a:lnSpc>
                <a:spcPct val="80000"/>
              </a:lnSpc>
              <a:spcBef>
                <a:spcPts val="0"/>
              </a:spcBef>
              <a:spcAft>
                <a:spcPts val="1000"/>
              </a:spcAft>
              <a:buClrTx/>
              <a:buFont typeface="+mj-lt"/>
              <a:buAutoNum type="arabicPeriod"/>
            </a:pPr>
            <a:r>
              <a:rPr lang="en-US" sz="2400" dirty="0">
                <a:sym typeface="Wingdings" pitchFamily="2" charset="2"/>
              </a:rPr>
              <a:t>Other proposed specification include aspirations, goals, past values, etc.</a:t>
            </a:r>
          </a:p>
          <a:p>
            <a:pPr marL="292608" lvl="1" indent="0">
              <a:lnSpc>
                <a:spcPct val="80000"/>
              </a:lnSpc>
              <a:spcBef>
                <a:spcPts val="0"/>
              </a:spcBef>
              <a:spcAft>
                <a:spcPts val="1000"/>
              </a:spcAft>
              <a:buClrTx/>
              <a:buNone/>
            </a:pPr>
            <a:endParaRPr lang="en-US" sz="2400" dirty="0">
              <a:sym typeface="Wingdings" pitchFamily="2" charset="2"/>
            </a:endParaRPr>
          </a:p>
          <a:p>
            <a:pPr marL="457200" indent="-457200">
              <a:lnSpc>
                <a:spcPct val="80000"/>
              </a:lnSpc>
              <a:spcBef>
                <a:spcPts val="0"/>
              </a:spcBef>
              <a:spcAft>
                <a:spcPts val="1000"/>
              </a:spcAft>
              <a:buClrTx/>
              <a:buFont typeface="Arial" panose="020B0604020202020204" pitchFamily="34" charset="0"/>
              <a:buChar char="•"/>
            </a:pPr>
            <a:r>
              <a:rPr lang="en-US" sz="2400" dirty="0"/>
              <a:t>Conjecture: both (1) and (2) matter (and often expectations and status quo coincide). </a:t>
            </a:r>
          </a:p>
          <a:p>
            <a:pPr marL="749808" lvl="1" indent="-457200">
              <a:lnSpc>
                <a:spcPct val="80000"/>
              </a:lnSpc>
              <a:spcBef>
                <a:spcPts val="0"/>
              </a:spcBef>
              <a:spcAft>
                <a:spcPts val="1000"/>
              </a:spcAft>
              <a:buClrTx/>
              <a:buFont typeface="Arial" panose="020B0604020202020204" pitchFamily="34" charset="0"/>
              <a:buChar char="•"/>
            </a:pPr>
            <a:r>
              <a:rPr lang="en-US" sz="2200" dirty="0"/>
              <a:t>If lots of experience (e.g. planting usual crops), expectations determine reference point.</a:t>
            </a:r>
          </a:p>
          <a:p>
            <a:pPr marL="749808" lvl="1" indent="-457200">
              <a:lnSpc>
                <a:spcPct val="80000"/>
              </a:lnSpc>
              <a:spcBef>
                <a:spcPts val="0"/>
              </a:spcBef>
              <a:spcAft>
                <a:spcPts val="1000"/>
              </a:spcAft>
              <a:buClrTx/>
              <a:buFont typeface="Arial" panose="020B0604020202020204" pitchFamily="34" charset="0"/>
              <a:buChar char="•"/>
            </a:pPr>
            <a:r>
              <a:rPr lang="en-US" sz="2200" dirty="0"/>
              <a:t>If new choice (e.g. try new technology) status quo reference point.</a:t>
            </a:r>
          </a:p>
          <a:p>
            <a:pPr marL="457200" indent="-457200">
              <a:lnSpc>
                <a:spcPct val="80000"/>
              </a:lnSpc>
              <a:spcBef>
                <a:spcPts val="0"/>
              </a:spcBef>
              <a:spcAft>
                <a:spcPts val="1000"/>
              </a:spcAft>
              <a:buClrTx/>
              <a:buFont typeface="Arial" panose="020B0604020202020204" pitchFamily="34" charset="0"/>
              <a:buChar char="•"/>
            </a:pPr>
            <a:endParaRPr sz="1100" dirty="0">
              <a:solidFill>
                <a:srgbClr val="3F3F3F"/>
              </a:solidFill>
              <a:latin typeface="Arial"/>
              <a:ea typeface="Arial"/>
              <a:cs typeface="Arial"/>
              <a:sym typeface="Arial"/>
            </a:endParaRPr>
          </a:p>
          <a:p>
            <a:pPr marL="0" lvl="0" indent="0" rtl="0">
              <a:lnSpc>
                <a:spcPct val="100000"/>
              </a:lnSpc>
              <a:spcBef>
                <a:spcPts val="0"/>
              </a:spcBef>
              <a:spcAft>
                <a:spcPts val="0"/>
              </a:spcAft>
              <a:buNone/>
            </a:pPr>
            <a:endParaRPr sz="2400" dirty="0">
              <a:solidFill>
                <a:srgbClr val="3F3F3F"/>
              </a:solidFill>
            </a:endParaRPr>
          </a:p>
        </p:txBody>
      </p:sp>
      <p:sp>
        <p:nvSpPr>
          <p:cNvPr id="321" name="Shape 32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grpSp>
        <p:nvGrpSpPr>
          <p:cNvPr id="5" name="Group 4">
            <a:extLst>
              <a:ext uri="{FF2B5EF4-FFF2-40B4-BE49-F238E27FC236}">
                <a16:creationId xmlns:a16="http://schemas.microsoft.com/office/drawing/2014/main" id="{720D289A-5EF0-47FE-B0E4-ADA19B79FA38}"/>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839D339A-5FE4-48D8-91B2-AEFCECF2FF4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C596633D-13DA-4ECC-A281-D6B3E418852F}"/>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2C</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CB3D94AF-DC1E-4DD1-A679-93913338B07A}"/>
              </a:ext>
            </a:extLst>
          </p:cNvPr>
          <p:cNvSpPr txBox="1">
            <a:spLocks/>
          </p:cNvSpPr>
          <p:nvPr/>
        </p:nvSpPr>
        <p:spPr>
          <a:xfrm>
            <a:off x="759000" y="274427"/>
            <a:ext cx="10058400" cy="594091"/>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Loss aversion: reference points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Shape 328"/>
          <p:cNvSpPr txBox="1">
            <a:spLocks noGrp="1"/>
          </p:cNvSpPr>
          <p:nvPr>
            <p:ph type="body" idx="1"/>
          </p:nvPr>
        </p:nvSpPr>
        <p:spPr>
          <a:xfrm>
            <a:off x="788090" y="1199232"/>
            <a:ext cx="10913373" cy="4801517"/>
          </a:xfrm>
          <a:prstGeom prst="rect">
            <a:avLst/>
          </a:prstGeom>
        </p:spPr>
        <p:txBody>
          <a:bodyPr lIns="121900" tIns="121900" rIns="121900" bIns="1219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Narrow bracketing (Tversky and Kahneman, 1981): People consider each choice in isolation, fail to integrate with other choices and background risk.</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Will choose first order stochastically dominated choices (Rabin and </a:t>
            </a:r>
            <a:r>
              <a:rPr lang="en-US" sz="2400" dirty="0" err="1"/>
              <a:t>Weizsäcker</a:t>
            </a:r>
            <a:r>
              <a:rPr lang="en-US" sz="2400" dirty="0"/>
              <a:t>, 2009).</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Will often appear very locally risk averse.</a:t>
            </a:r>
            <a:endParaRPr lang="en-US" sz="2400" dirty="0">
              <a:highlight>
                <a:srgbClr val="FFFFFF"/>
              </a:highlight>
            </a:endParaRPr>
          </a:p>
          <a:p>
            <a:pPr marL="635508" lvl="1" indent="-342900">
              <a:lnSpc>
                <a:spcPct val="100000"/>
              </a:lnSpc>
              <a:spcBef>
                <a:spcPts val="400"/>
              </a:spcBef>
              <a:spcAft>
                <a:spcPts val="1000"/>
              </a:spcAft>
              <a:buClr>
                <a:schemeClr val="tx1"/>
              </a:buClr>
              <a:buFont typeface="Arial" panose="020B0604020202020204" pitchFamily="34" charset="0"/>
              <a:buChar char="•"/>
            </a:pPr>
            <a:r>
              <a:rPr lang="en-US" sz="2200" dirty="0">
                <a:solidFill>
                  <a:srgbClr val="3F3F3F"/>
                </a:solidFill>
                <a:highlight>
                  <a:srgbClr val="FFFFFF"/>
                </a:highlight>
              </a:rPr>
              <a:t>Example: </a:t>
            </a:r>
            <a:r>
              <a:rPr lang="en-US" sz="2200" dirty="0">
                <a:highlight>
                  <a:srgbClr val="FFFFFF"/>
                </a:highlight>
              </a:rPr>
              <a:t>sequentially reject 100 gambles equal chances to lose 10 or gain 12, but considering each of them in isolation (</a:t>
            </a:r>
            <a:r>
              <a:rPr lang="en-US" sz="2200" dirty="0" err="1">
                <a:highlight>
                  <a:srgbClr val="FFFFFF"/>
                </a:highlight>
              </a:rPr>
              <a:t>Bellemare</a:t>
            </a:r>
            <a:r>
              <a:rPr lang="en-US" sz="2200" dirty="0">
                <a:highlight>
                  <a:srgbClr val="FFFFFF"/>
                </a:highlight>
              </a:rPr>
              <a:t> et al., 2005; Haigh and List, 2005).</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solidFill>
                  <a:srgbClr val="3F3F3F"/>
                </a:solidFill>
                <a:highlight>
                  <a:srgbClr val="FFFFFF"/>
                </a:highlight>
              </a:rPr>
              <a:t>Open questions:</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200" dirty="0">
                <a:highlight>
                  <a:srgbClr val="FFFFFF"/>
                </a:highlight>
              </a:rPr>
              <a:t>What determines when and how people bracket?</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200" dirty="0">
                <a:solidFill>
                  <a:srgbClr val="3F3F3F"/>
                </a:solidFill>
                <a:highlight>
                  <a:srgbClr val="FFFFFF"/>
                </a:highlight>
              </a:rPr>
              <a:t>Can we teach people to bracket differently?</a:t>
            </a:r>
            <a:endParaRPr sz="2200" dirty="0">
              <a:solidFill>
                <a:srgbClr val="3F3F3F"/>
              </a:solidFill>
              <a:highlight>
                <a:srgbClr val="FFFFFF"/>
              </a:highlight>
            </a:endParaRPr>
          </a:p>
          <a:p>
            <a:pPr marL="127000" lvl="0" rtl="0">
              <a:lnSpc>
                <a:spcPct val="100000"/>
              </a:lnSpc>
              <a:spcBef>
                <a:spcPts val="0"/>
              </a:spcBef>
              <a:spcAft>
                <a:spcPts val="0"/>
              </a:spcAft>
              <a:buNone/>
            </a:pPr>
            <a:endParaRPr sz="1100" dirty="0">
              <a:solidFill>
                <a:srgbClr val="3F3F3F"/>
              </a:solidFill>
              <a:highlight>
                <a:srgbClr val="FFFFFF"/>
              </a:highlight>
              <a:latin typeface="Arial"/>
              <a:ea typeface="Arial"/>
              <a:cs typeface="Arial"/>
              <a:sym typeface="Arial"/>
            </a:endParaRPr>
          </a:p>
          <a:p>
            <a:pPr marL="127000" lvl="0" rtl="0">
              <a:lnSpc>
                <a:spcPct val="100000"/>
              </a:lnSpc>
              <a:spcBef>
                <a:spcPts val="0"/>
              </a:spcBef>
              <a:spcAft>
                <a:spcPts val="0"/>
              </a:spcAft>
              <a:buNone/>
            </a:pPr>
            <a:endParaRPr sz="1100" dirty="0">
              <a:solidFill>
                <a:srgbClr val="3F3F3F"/>
              </a:solidFill>
              <a:highlight>
                <a:srgbClr val="FFFFFF"/>
              </a:highlight>
              <a:latin typeface="Arial"/>
              <a:ea typeface="Arial"/>
              <a:cs typeface="Arial"/>
              <a:sym typeface="Arial"/>
            </a:endParaRPr>
          </a:p>
          <a:p>
            <a:pPr marL="127000" lvl="0" rtl="0">
              <a:lnSpc>
                <a:spcPct val="100000"/>
              </a:lnSpc>
              <a:spcBef>
                <a:spcPts val="0"/>
              </a:spcBef>
              <a:spcAft>
                <a:spcPts val="0"/>
              </a:spcAft>
              <a:buClr>
                <a:schemeClr val="dk1"/>
              </a:buClr>
              <a:buSzPct val="100000"/>
              <a:buFont typeface="Arial"/>
              <a:buNone/>
            </a:pPr>
            <a:endParaRPr sz="1100" dirty="0">
              <a:solidFill>
                <a:srgbClr val="3F3F3F"/>
              </a:solidFill>
              <a:highlight>
                <a:srgbClr val="FFFFFF"/>
              </a:highlight>
              <a:latin typeface="Arial"/>
              <a:ea typeface="Arial"/>
              <a:cs typeface="Arial"/>
              <a:sym typeface="Arial"/>
            </a:endParaRPr>
          </a:p>
        </p:txBody>
      </p:sp>
      <p:sp>
        <p:nvSpPr>
          <p:cNvPr id="329" name="Shape 329"/>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grpSp>
        <p:nvGrpSpPr>
          <p:cNvPr id="5" name="Group 4">
            <a:extLst>
              <a:ext uri="{FF2B5EF4-FFF2-40B4-BE49-F238E27FC236}">
                <a16:creationId xmlns:a16="http://schemas.microsoft.com/office/drawing/2014/main" id="{A2374AC4-1E18-4CCC-AFA2-3693D4F6C971}"/>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A178500F-7168-46D4-AEE7-FD1B5803CC4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51A8D41F-9E19-46FD-A770-D54CE18E691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2C</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13672CBC-C0AE-4CD7-B9BE-BFD8D2AD9E29}"/>
              </a:ext>
            </a:extLst>
          </p:cNvPr>
          <p:cNvSpPr txBox="1">
            <a:spLocks/>
          </p:cNvSpPr>
          <p:nvPr/>
        </p:nvSpPr>
        <p:spPr>
          <a:xfrm>
            <a:off x="759000" y="451780"/>
            <a:ext cx="10058400" cy="817798"/>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Loss aversion: narrow bracketing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38520" y="286603"/>
            <a:ext cx="10058399" cy="742097"/>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38520" y="1028700"/>
            <a:ext cx="10173837" cy="524351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19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100000"/>
              </a:lnSpc>
              <a:spcBef>
                <a:spcPts val="50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b="1" dirty="0">
                <a:latin typeface="Times New Roman" panose="02020603050405020304" pitchFamily="18" charset="0"/>
                <a:cs typeface="Times New Roman" panose="02020603050405020304" pitchFamily="18" charset="0"/>
              </a:rPr>
              <a:t>Health</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Underinvestment in preventive health</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Present bias</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Biased beliefs</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Incorrect mental models</a:t>
            </a:r>
            <a:endParaRPr lang="en-US" sz="1900" dirty="0">
              <a:solidFill>
                <a:schemeClr val="bg1">
                  <a:lumMod val="65000"/>
                </a:schemeClr>
              </a:solidFill>
              <a:latin typeface="Times New Roman" panose="02020603050405020304" pitchFamily="18" charset="0"/>
              <a:cs typeface="Times New Roman" panose="02020603050405020304" pitchFamily="18" charset="0"/>
            </a:endParaRP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467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a:spLocks noGrp="1"/>
          </p:cNvSpPr>
          <p:nvPr>
            <p:ph type="body" idx="1"/>
          </p:nvPr>
        </p:nvSpPr>
        <p:spPr>
          <a:xfrm>
            <a:off x="928688" y="1199233"/>
            <a:ext cx="9867648" cy="4645736"/>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800"/>
              </a:spcAft>
              <a:buClr>
                <a:schemeClr val="tx1"/>
              </a:buClr>
              <a:buFont typeface="Arial" panose="020B0604020202020204" pitchFamily="34" charset="0"/>
              <a:buChar char="•"/>
            </a:pPr>
            <a:r>
              <a:rPr lang="en-US" sz="2400" dirty="0"/>
              <a:t>Widely studied </a:t>
            </a:r>
            <a:r>
              <a:rPr lang="en-US" sz="2400" dirty="0">
                <a:solidFill>
                  <a:schemeClr val="tx1">
                    <a:lumMod val="75000"/>
                    <a:lumOff val="25000"/>
                  </a:schemeClr>
                </a:solidFill>
              </a:rPr>
              <a:t>case of under-investment </a:t>
            </a:r>
            <a:r>
              <a:rPr lang="en-US" sz="2400" dirty="0"/>
              <a:t>in high-return opportunities: low investment in preventive health (e.g. vaccinations, bed nets, water treatment, hypertension).</a:t>
            </a:r>
          </a:p>
          <a:p>
            <a:pPr marL="342900" lvl="0" indent="-342900">
              <a:lnSpc>
                <a:spcPct val="100000"/>
              </a:lnSpc>
              <a:spcBef>
                <a:spcPts val="400"/>
              </a:spcBef>
              <a:spcAft>
                <a:spcPts val="1800"/>
              </a:spcAft>
              <a:buClr>
                <a:schemeClr val="tx1"/>
              </a:buClr>
              <a:buFont typeface="Arial" panose="020B0604020202020204" pitchFamily="34" charset="0"/>
              <a:buChar char="•"/>
            </a:pPr>
            <a:r>
              <a:rPr lang="en-US" sz="2400" dirty="0"/>
              <a:t>Recent literature established several facts regarding health behavior in developing countries (</a:t>
            </a:r>
            <a:r>
              <a:rPr lang="en-US" sz="2400" dirty="0" err="1"/>
              <a:t>Dupas</a:t>
            </a:r>
            <a:r>
              <a:rPr lang="en-US" sz="2400" dirty="0"/>
              <a:t>, 2011; Kremer and </a:t>
            </a:r>
            <a:r>
              <a:rPr lang="en-US" sz="2400" dirty="0" err="1"/>
              <a:t>Glennerster</a:t>
            </a:r>
            <a:r>
              <a:rPr lang="en-US" sz="2400" dirty="0"/>
              <a:t>, 2011; </a:t>
            </a:r>
            <a:r>
              <a:rPr lang="en-US" sz="2400" dirty="0" err="1"/>
              <a:t>Dupas</a:t>
            </a:r>
            <a:r>
              <a:rPr lang="en-US" sz="2400" dirty="0"/>
              <a:t> and Miguel, 2017).</a:t>
            </a:r>
          </a:p>
          <a:p>
            <a:pPr marL="749808" lvl="1" indent="-457200">
              <a:lnSpc>
                <a:spcPct val="100000"/>
              </a:lnSpc>
              <a:spcBef>
                <a:spcPts val="400"/>
              </a:spcBef>
              <a:spcAft>
                <a:spcPts val="1800"/>
              </a:spcAft>
              <a:buClr>
                <a:schemeClr val="tx1"/>
              </a:buClr>
              <a:buFont typeface="+mj-lt"/>
              <a:buAutoNum type="arabicPeriod"/>
            </a:pPr>
            <a:r>
              <a:rPr lang="en-US" sz="2200" dirty="0"/>
              <a:t>Low willingness to pay (WTP) for preventive health</a:t>
            </a:r>
          </a:p>
          <a:p>
            <a:pPr marL="749808" lvl="1" indent="-457200">
              <a:lnSpc>
                <a:spcPct val="100000"/>
              </a:lnSpc>
              <a:spcBef>
                <a:spcPts val="400"/>
              </a:spcBef>
              <a:spcAft>
                <a:spcPts val="1800"/>
              </a:spcAft>
              <a:buClr>
                <a:schemeClr val="tx1"/>
              </a:buClr>
              <a:buFont typeface="+mj-lt"/>
              <a:buAutoNum type="arabicPeriod"/>
            </a:pPr>
            <a:r>
              <a:rPr lang="en-US" sz="2200" dirty="0"/>
              <a:t>High expenditures for treatments of acute conditions</a:t>
            </a:r>
          </a:p>
          <a:p>
            <a:pPr marL="749808" lvl="1" indent="-457200">
              <a:lnSpc>
                <a:spcPct val="100000"/>
              </a:lnSpc>
              <a:spcBef>
                <a:spcPts val="400"/>
              </a:spcBef>
              <a:spcAft>
                <a:spcPts val="1800"/>
              </a:spcAft>
              <a:buClr>
                <a:schemeClr val="tx1"/>
              </a:buClr>
              <a:buFont typeface="+mj-lt"/>
              <a:buAutoNum type="arabicPeriod"/>
            </a:pPr>
            <a:r>
              <a:rPr lang="en-US" sz="2200" dirty="0"/>
              <a:t>High sensitivity of health investments to price and convenience</a:t>
            </a:r>
          </a:p>
        </p:txBody>
      </p:sp>
      <p:sp>
        <p:nvSpPr>
          <p:cNvPr id="343" name="Shape 34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grpSp>
        <p:nvGrpSpPr>
          <p:cNvPr id="5" name="Group 4">
            <a:extLst>
              <a:ext uri="{FF2B5EF4-FFF2-40B4-BE49-F238E27FC236}">
                <a16:creationId xmlns:a16="http://schemas.microsoft.com/office/drawing/2014/main" id="{3E99619B-9350-4519-AA6E-4BD001B3E757}"/>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F381DA7D-6F6D-4566-90F7-F93D7149877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7D5E4E4-BDE7-47A6-8FB8-C93AEA75B142}"/>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3" name="Shape 304">
            <a:extLst>
              <a:ext uri="{FF2B5EF4-FFF2-40B4-BE49-F238E27FC236}">
                <a16:creationId xmlns:a16="http://schemas.microsoft.com/office/drawing/2014/main" id="{6A273D3F-A99F-4F30-BCD4-DF9C35BFC9AD}"/>
              </a:ext>
            </a:extLst>
          </p:cNvPr>
          <p:cNvSpPr txBox="1">
            <a:spLocks noGrp="1"/>
          </p:cNvSpPr>
          <p:nvPr>
            <p:ph type="title"/>
          </p:nvPr>
        </p:nvSpPr>
        <p:spPr>
          <a:xfrm>
            <a:off x="928688" y="286603"/>
            <a:ext cx="10226991" cy="912630"/>
          </a:xfrm>
          <a:prstGeom prst="rect">
            <a:avLst/>
          </a:prstGeom>
        </p:spPr>
        <p:txBody>
          <a:bodyPr lIns="121900" tIns="121900" rIns="121900" bIns="121900" anchor="b" anchorCtr="0">
            <a:noAutofit/>
          </a:bodyPr>
          <a:lstStyle/>
          <a:p>
            <a:pPr lvl="0">
              <a:spcBef>
                <a:spcPts val="0"/>
              </a:spcBef>
              <a:buClr>
                <a:srgbClr val="3F3F3F"/>
              </a:buClr>
              <a:buSzPct val="25000"/>
              <a:buFont typeface="Calibri"/>
              <a:buNone/>
            </a:pPr>
            <a:r>
              <a:rPr lang="en-US" sz="3600" dirty="0"/>
              <a:t>Under-investment in preventive health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3" name="Shape 34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grpSp>
        <p:nvGrpSpPr>
          <p:cNvPr id="5" name="Group 4">
            <a:extLst>
              <a:ext uri="{FF2B5EF4-FFF2-40B4-BE49-F238E27FC236}">
                <a16:creationId xmlns:a16="http://schemas.microsoft.com/office/drawing/2014/main" id="{3E99619B-9350-4519-AA6E-4BD001B3E757}"/>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F381DA7D-6F6D-4566-90F7-F93D7149877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7D5E4E4-BDE7-47A6-8FB8-C93AEA75B142}"/>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3" name="Shape 304">
            <a:extLst>
              <a:ext uri="{FF2B5EF4-FFF2-40B4-BE49-F238E27FC236}">
                <a16:creationId xmlns:a16="http://schemas.microsoft.com/office/drawing/2014/main" id="{6A273D3F-A99F-4F30-BCD4-DF9C35BFC9AD}"/>
              </a:ext>
            </a:extLst>
          </p:cNvPr>
          <p:cNvSpPr txBox="1">
            <a:spLocks noGrp="1"/>
          </p:cNvSpPr>
          <p:nvPr>
            <p:ph type="title"/>
          </p:nvPr>
        </p:nvSpPr>
        <p:spPr>
          <a:xfrm>
            <a:off x="871538" y="104423"/>
            <a:ext cx="11280738" cy="1450800"/>
          </a:xfrm>
          <a:prstGeom prst="rect">
            <a:avLst/>
          </a:prstGeom>
        </p:spPr>
        <p:txBody>
          <a:bodyPr lIns="121900" tIns="121900" rIns="121900" bIns="121900" anchor="b" anchorCtr="0">
            <a:noAutofit/>
          </a:bodyPr>
          <a:lstStyle/>
          <a:p>
            <a:pPr lvl="0">
              <a:spcBef>
                <a:spcPts val="0"/>
              </a:spcBef>
              <a:buClr>
                <a:srgbClr val="3F3F3F"/>
              </a:buClr>
              <a:buSzPct val="25000"/>
              <a:buFont typeface="Calibri"/>
              <a:buNone/>
            </a:pPr>
            <a:r>
              <a:rPr lang="en-US" sz="3600" dirty="0"/>
              <a:t>Demand for preventative health: low WTP and high price sensitivity</a:t>
            </a:r>
          </a:p>
        </p:txBody>
      </p:sp>
      <p:pic>
        <p:nvPicPr>
          <p:cNvPr id="3" name="Picture 2">
            <a:extLst>
              <a:ext uri="{FF2B5EF4-FFF2-40B4-BE49-F238E27FC236}">
                <a16:creationId xmlns:a16="http://schemas.microsoft.com/office/drawing/2014/main" id="{44F4FB3C-11AC-B44F-BABA-FDC72AFFC91D}"/>
              </a:ext>
            </a:extLst>
          </p:cNvPr>
          <p:cNvPicPr>
            <a:picLocks noChangeAspect="1"/>
          </p:cNvPicPr>
          <p:nvPr/>
        </p:nvPicPr>
        <p:blipFill>
          <a:blip r:embed="rId3"/>
          <a:stretch>
            <a:fillRect/>
          </a:stretch>
        </p:blipFill>
        <p:spPr>
          <a:xfrm>
            <a:off x="3180132" y="1039225"/>
            <a:ext cx="6663550" cy="4755610"/>
          </a:xfrm>
          <a:prstGeom prst="rect">
            <a:avLst/>
          </a:prstGeom>
        </p:spPr>
      </p:pic>
      <p:sp>
        <p:nvSpPr>
          <p:cNvPr id="4" name="TextBox 3">
            <a:extLst>
              <a:ext uri="{FF2B5EF4-FFF2-40B4-BE49-F238E27FC236}">
                <a16:creationId xmlns:a16="http://schemas.microsoft.com/office/drawing/2014/main" id="{6FE2D17D-B7A9-194E-9D5D-BBA232FC30C9}"/>
              </a:ext>
            </a:extLst>
          </p:cNvPr>
          <p:cNvSpPr txBox="1"/>
          <p:nvPr/>
        </p:nvSpPr>
        <p:spPr>
          <a:xfrm>
            <a:off x="1125519" y="5957888"/>
            <a:ext cx="1077277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Share of individuals taking up the product as a function of price (from </a:t>
            </a:r>
            <a:r>
              <a:rPr lang="en-US" sz="1600" dirty="0" err="1">
                <a:latin typeface="Times New Roman" panose="02020603050405020304" pitchFamily="18" charset="0"/>
                <a:cs typeface="Times New Roman" panose="02020603050405020304" pitchFamily="18" charset="0"/>
              </a:rPr>
              <a:t>Dupas</a:t>
            </a:r>
            <a:r>
              <a:rPr lang="en-US" sz="1600" dirty="0">
                <a:latin typeface="Times New Roman" panose="02020603050405020304" pitchFamily="18" charset="0"/>
                <a:cs typeface="Times New Roman" panose="02020603050405020304" pitchFamily="18" charset="0"/>
              </a:rPr>
              <a:t> and Miguel (2017))</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46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3" name="Shape 34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grpSp>
        <p:nvGrpSpPr>
          <p:cNvPr id="5" name="Group 4">
            <a:extLst>
              <a:ext uri="{FF2B5EF4-FFF2-40B4-BE49-F238E27FC236}">
                <a16:creationId xmlns:a16="http://schemas.microsoft.com/office/drawing/2014/main" id="{3E99619B-9350-4519-AA6E-4BD001B3E757}"/>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F381DA7D-6F6D-4566-90F7-F93D7149877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7D5E4E4-BDE7-47A6-8FB8-C93AEA75B142}"/>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3" name="Shape 304">
            <a:extLst>
              <a:ext uri="{FF2B5EF4-FFF2-40B4-BE49-F238E27FC236}">
                <a16:creationId xmlns:a16="http://schemas.microsoft.com/office/drawing/2014/main" id="{6A273D3F-A99F-4F30-BCD4-DF9C35BFC9AD}"/>
              </a:ext>
            </a:extLst>
          </p:cNvPr>
          <p:cNvSpPr txBox="1">
            <a:spLocks noGrp="1"/>
          </p:cNvSpPr>
          <p:nvPr>
            <p:ph type="title"/>
          </p:nvPr>
        </p:nvSpPr>
        <p:spPr>
          <a:xfrm>
            <a:off x="759000" y="286603"/>
            <a:ext cx="10396679" cy="1156435"/>
          </a:xfrm>
          <a:prstGeom prst="rect">
            <a:avLst/>
          </a:prstGeom>
        </p:spPr>
        <p:txBody>
          <a:bodyPr lIns="121900" tIns="121900" rIns="121900" bIns="121900" anchor="b" anchorCtr="0">
            <a:noAutofit/>
          </a:bodyPr>
          <a:lstStyle/>
          <a:p>
            <a:pPr lvl="0">
              <a:spcBef>
                <a:spcPts val="0"/>
              </a:spcBef>
              <a:buClr>
                <a:srgbClr val="3F3F3F"/>
              </a:buClr>
              <a:buSzPct val="25000"/>
              <a:buFont typeface="Calibri"/>
              <a:buNone/>
            </a:pPr>
            <a:r>
              <a:rPr lang="en-US" sz="3600" dirty="0"/>
              <a:t>High price sensitivity of demand for preventive health investments</a:t>
            </a:r>
          </a:p>
        </p:txBody>
      </p:sp>
      <p:sp>
        <p:nvSpPr>
          <p:cNvPr id="18" name="Shape 342">
            <a:extLst>
              <a:ext uri="{FF2B5EF4-FFF2-40B4-BE49-F238E27FC236}">
                <a16:creationId xmlns:a16="http://schemas.microsoft.com/office/drawing/2014/main" id="{B879965E-C44A-4C1F-A3B7-DCFE9730F60C}"/>
              </a:ext>
            </a:extLst>
          </p:cNvPr>
          <p:cNvSpPr txBox="1">
            <a:spLocks noGrp="1"/>
          </p:cNvSpPr>
          <p:nvPr>
            <p:ph type="body" idx="1"/>
          </p:nvPr>
        </p:nvSpPr>
        <p:spPr>
          <a:xfrm>
            <a:off x="759000" y="1343025"/>
            <a:ext cx="10170938" cy="5286375"/>
          </a:xfrm>
          <a:prstGeom prst="rect">
            <a:avLst/>
          </a:prstGeom>
          <a:noFill/>
          <a:ln>
            <a:noFill/>
          </a:ln>
        </p:spPr>
        <p:txBody>
          <a:bodyPr lIns="0" tIns="45700" rIns="0" bIns="457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300" dirty="0"/>
              <a:t>High price-sensitivity even in cases of substantial long-run benefits:</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100" dirty="0"/>
              <a:t>Deworming medication (Miguel and Kremer, 2004); mosquito nets (Cohen and </a:t>
            </a:r>
            <a:r>
              <a:rPr lang="en-US" sz="2100" dirty="0" err="1"/>
              <a:t>Dupas</a:t>
            </a:r>
            <a:r>
              <a:rPr lang="en-US" sz="2100" dirty="0"/>
              <a:t>, 2010); water treatment (Ashraf et al., 2010).</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100" dirty="0"/>
              <a:t>Example: estimated private financial benefit of deworming $142 (Baird et al., 2016), yet $0.30 per child cost-sharing fee decreased take up 80 percent (Miguel and Kremer, 2004).</a:t>
            </a:r>
          </a:p>
          <a:p>
            <a:pPr marL="342900" indent="-342900">
              <a:lnSpc>
                <a:spcPct val="100000"/>
              </a:lnSpc>
              <a:spcBef>
                <a:spcPts val="400"/>
              </a:spcBef>
              <a:spcAft>
                <a:spcPts val="1000"/>
              </a:spcAft>
              <a:buClr>
                <a:schemeClr val="tx1"/>
              </a:buClr>
              <a:buFont typeface="Arial" panose="020B0604020202020204" pitchFamily="34" charset="0"/>
              <a:buChar char="•"/>
            </a:pPr>
            <a:r>
              <a:rPr lang="en-US" sz="2300" dirty="0"/>
              <a:t>High sensitivity also for monetary and non-monetary incentives:</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100" dirty="0"/>
              <a:t>Large impacts of small (and time-limited) incentives (lentils) for vaccination (Banerjee et al., 2010) or collecting HIV tests (Thornton, 2008)</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100" dirty="0"/>
              <a:t>Prima facie evidence against liquidity constraints (though not conclusive)</a:t>
            </a:r>
          </a:p>
          <a:p>
            <a:pPr marL="342900" indent="-342900">
              <a:lnSpc>
                <a:spcPct val="100000"/>
              </a:lnSpc>
              <a:spcBef>
                <a:spcPts val="400"/>
              </a:spcBef>
              <a:spcAft>
                <a:spcPts val="1000"/>
              </a:spcAft>
              <a:buClr>
                <a:schemeClr val="tx1"/>
              </a:buClr>
              <a:buFont typeface="Arial" panose="020B0604020202020204" pitchFamily="34" charset="0"/>
              <a:buChar char="•"/>
            </a:pPr>
            <a:r>
              <a:rPr lang="en-US" sz="2300" dirty="0"/>
              <a:t>If individuals are given more time to purchase, then lower price sensitivity, but demand still fairly sensitive to price (</a:t>
            </a:r>
            <a:r>
              <a:rPr lang="en-US" sz="2300" dirty="0" err="1"/>
              <a:t>Dupas</a:t>
            </a:r>
            <a:r>
              <a:rPr lang="en-US" sz="2300" dirty="0"/>
              <a:t>, 2011a).</a:t>
            </a:r>
          </a:p>
        </p:txBody>
      </p:sp>
    </p:spTree>
    <p:extLst>
      <p:ext uri="{BB962C8B-B14F-4D97-AF65-F5344CB8AC3E}">
        <p14:creationId xmlns:p14="http://schemas.microsoft.com/office/powerpoint/2010/main" val="118001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3" name="Shape 34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grpSp>
        <p:nvGrpSpPr>
          <p:cNvPr id="5" name="Group 4">
            <a:extLst>
              <a:ext uri="{FF2B5EF4-FFF2-40B4-BE49-F238E27FC236}">
                <a16:creationId xmlns:a16="http://schemas.microsoft.com/office/drawing/2014/main" id="{3E99619B-9350-4519-AA6E-4BD001B3E757}"/>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F381DA7D-6F6D-4566-90F7-F93D7149877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7D5E4E4-BDE7-47A6-8FB8-C93AEA75B142}"/>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3" name="Shape 304">
            <a:extLst>
              <a:ext uri="{FF2B5EF4-FFF2-40B4-BE49-F238E27FC236}">
                <a16:creationId xmlns:a16="http://schemas.microsoft.com/office/drawing/2014/main" id="{6A273D3F-A99F-4F30-BCD4-DF9C35BFC9AD}"/>
              </a:ext>
            </a:extLst>
          </p:cNvPr>
          <p:cNvSpPr txBox="1">
            <a:spLocks noGrp="1"/>
          </p:cNvSpPr>
          <p:nvPr>
            <p:ph type="title"/>
          </p:nvPr>
        </p:nvSpPr>
        <p:spPr>
          <a:xfrm>
            <a:off x="1068188" y="286603"/>
            <a:ext cx="10087491" cy="912630"/>
          </a:xfrm>
          <a:prstGeom prst="rect">
            <a:avLst/>
          </a:prstGeom>
        </p:spPr>
        <p:txBody>
          <a:bodyPr lIns="121900" tIns="121900" rIns="121900" bIns="121900" anchor="b" anchorCtr="0">
            <a:noAutofit/>
          </a:bodyPr>
          <a:lstStyle/>
          <a:p>
            <a:pPr lvl="0">
              <a:buSzPct val="25000"/>
            </a:pPr>
            <a:r>
              <a:rPr lang="en-US" sz="3600" dirty="0"/>
              <a:t>Significant expenditures on acute conditions</a:t>
            </a:r>
          </a:p>
        </p:txBody>
      </p:sp>
      <p:sp>
        <p:nvSpPr>
          <p:cNvPr id="18" name="Shape 342">
            <a:extLst>
              <a:ext uri="{FF2B5EF4-FFF2-40B4-BE49-F238E27FC236}">
                <a16:creationId xmlns:a16="http://schemas.microsoft.com/office/drawing/2014/main" id="{B879965E-C44A-4C1F-A3B7-DCFE9730F60C}"/>
              </a:ext>
            </a:extLst>
          </p:cNvPr>
          <p:cNvSpPr txBox="1">
            <a:spLocks noGrp="1"/>
          </p:cNvSpPr>
          <p:nvPr>
            <p:ph type="body" idx="1"/>
          </p:nvPr>
        </p:nvSpPr>
        <p:spPr>
          <a:xfrm>
            <a:off x="1068188" y="1343025"/>
            <a:ext cx="9728148" cy="4734173"/>
          </a:xfrm>
          <a:prstGeom prst="rect">
            <a:avLst/>
          </a:prstGeom>
          <a:noFill/>
          <a:ln>
            <a:noFill/>
          </a:ln>
        </p:spPr>
        <p:txBody>
          <a:bodyPr lIns="0" tIns="45700" rIns="0" bIns="45700" anchor="t" anchorCtr="0">
            <a:noAutofit/>
          </a:bodyPr>
          <a:lstStyle/>
          <a:p>
            <a:pPr marL="457200" indent="-457200">
              <a:lnSpc>
                <a:spcPct val="100000"/>
              </a:lnSpc>
              <a:spcBef>
                <a:spcPts val="400"/>
              </a:spcBef>
              <a:spcAft>
                <a:spcPts val="1800"/>
              </a:spcAft>
              <a:buClr>
                <a:schemeClr val="tx1"/>
              </a:buClr>
              <a:buFont typeface="Arial" panose="020B0604020202020204" pitchFamily="34" charset="0"/>
              <a:buChar char="•"/>
            </a:pPr>
            <a:r>
              <a:rPr lang="en-US" sz="2600" dirty="0"/>
              <a:t>Arguably excessive treatment for some acute conditions</a:t>
            </a:r>
          </a:p>
          <a:p>
            <a:pPr marL="457200" indent="-457200">
              <a:lnSpc>
                <a:spcPct val="100000"/>
              </a:lnSpc>
              <a:spcBef>
                <a:spcPts val="400"/>
              </a:spcBef>
              <a:spcAft>
                <a:spcPts val="1800"/>
              </a:spcAft>
              <a:buClr>
                <a:schemeClr val="tx1"/>
              </a:buClr>
              <a:buFont typeface="Arial" panose="020B0604020202020204" pitchFamily="34" charset="0"/>
              <a:buChar char="•"/>
            </a:pPr>
            <a:r>
              <a:rPr lang="en-US" sz="2600" dirty="0"/>
              <a:t>Lower price sensitivity for acute care (Cohen et al., 2015)</a:t>
            </a:r>
          </a:p>
          <a:p>
            <a:pPr marL="457200" indent="-457200">
              <a:lnSpc>
                <a:spcPct val="100000"/>
              </a:lnSpc>
              <a:spcBef>
                <a:spcPts val="400"/>
              </a:spcBef>
              <a:spcAft>
                <a:spcPts val="1800"/>
              </a:spcAft>
              <a:buClr>
                <a:schemeClr val="tx1"/>
              </a:buClr>
              <a:buFont typeface="Arial" panose="020B0604020202020204" pitchFamily="34" charset="0"/>
              <a:buChar char="•"/>
            </a:pPr>
            <a:r>
              <a:rPr lang="en-US" sz="2600" dirty="0"/>
              <a:t>Suggest liquidity constraints cannot fully explain low demand for preventative health</a:t>
            </a:r>
          </a:p>
        </p:txBody>
      </p:sp>
    </p:spTree>
    <p:extLst>
      <p:ext uri="{BB962C8B-B14F-4D97-AF65-F5344CB8AC3E}">
        <p14:creationId xmlns:p14="http://schemas.microsoft.com/office/powerpoint/2010/main" val="411871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59" name="Shape 359"/>
          <p:cNvGrpSpPr/>
          <p:nvPr/>
        </p:nvGrpSpPr>
        <p:grpSpPr>
          <a:xfrm>
            <a:off x="5530900" y="1806290"/>
            <a:ext cx="5712287" cy="2247240"/>
            <a:chOff x="375275" y="2980187"/>
            <a:chExt cx="6654300" cy="2754628"/>
          </a:xfrm>
        </p:grpSpPr>
        <p:grpSp>
          <p:nvGrpSpPr>
            <p:cNvPr id="360" name="Shape 360"/>
            <p:cNvGrpSpPr/>
            <p:nvPr/>
          </p:nvGrpSpPr>
          <p:grpSpPr>
            <a:xfrm>
              <a:off x="375275" y="3837683"/>
              <a:ext cx="6654300" cy="1322834"/>
              <a:chOff x="373187" y="3837683"/>
              <a:chExt cx="6654300" cy="1322834"/>
            </a:xfrm>
          </p:grpSpPr>
          <p:sp>
            <p:nvSpPr>
              <p:cNvPr id="361" name="Shape 361"/>
              <p:cNvSpPr/>
              <p:nvPr/>
            </p:nvSpPr>
            <p:spPr>
              <a:xfrm rot="510188">
                <a:off x="347583" y="4512735"/>
                <a:ext cx="6705508" cy="152864"/>
              </a:xfrm>
              <a:prstGeom prst="rect">
                <a:avLst/>
              </a:prstGeom>
              <a:solidFill>
                <a:srgbClr val="BFBFBF"/>
              </a:solidFill>
              <a:ln>
                <a:noFill/>
              </a:ln>
              <a:effectLst>
                <a:outerShdw blurRad="50799" dist="38100" dir="2700000" algn="tl" rotWithShape="0">
                  <a:srgbClr val="000000">
                    <a:alpha val="2196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62" name="Shape 362"/>
              <p:cNvSpPr/>
              <p:nvPr/>
            </p:nvSpPr>
            <p:spPr>
              <a:xfrm rot="519824">
                <a:off x="347542" y="4341878"/>
                <a:ext cx="6705614" cy="152909"/>
              </a:xfrm>
              <a:prstGeom prst="trapezoid">
                <a:avLst>
                  <a:gd name="adj" fmla="val 207870"/>
                </a:avLst>
              </a:prstGeom>
              <a:solidFill>
                <a:srgbClr val="D8D8D8"/>
              </a:solidFill>
              <a:ln>
                <a:noFill/>
              </a:ln>
              <a:effectLst>
                <a:outerShdw blurRad="50799" dist="38100" dir="2700000" algn="tl" rotWithShape="0">
                  <a:srgbClr val="000000">
                    <a:alpha val="2196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63" name="Shape 363"/>
            <p:cNvSpPr txBox="1"/>
            <p:nvPr/>
          </p:nvSpPr>
          <p:spPr>
            <a:xfrm rot="454113">
              <a:off x="4948666" y="4972798"/>
              <a:ext cx="1879223" cy="762017"/>
            </a:xfrm>
            <a:prstGeom prst="rect">
              <a:avLst/>
            </a:prstGeom>
            <a:noFill/>
            <a:ln>
              <a:noFill/>
            </a:ln>
          </p:spPr>
          <p:txBody>
            <a:bodyPr lIns="91425" tIns="45700" rIns="91425" bIns="45700" anchor="ctr" anchorCtr="0">
              <a:noAutofit/>
            </a:bodyPr>
            <a:lstStyle/>
            <a:p>
              <a:pPr marL="0" marR="0" lvl="0" indent="0" algn="ctr" rtl="0">
                <a:spcBef>
                  <a:spcPts val="0"/>
                </a:spcBef>
                <a:buClr>
                  <a:srgbClr val="299B8E"/>
                </a:buClr>
                <a:buSzPct val="25000"/>
                <a:buFont typeface="Source Sans Pro"/>
                <a:buNone/>
              </a:pPr>
              <a:r>
                <a:rPr lang="en-US" sz="3600" b="0" i="0" u="none" strike="noStrike" cap="none" dirty="0">
                  <a:solidFill>
                    <a:srgbClr val="299B8E"/>
                  </a:solidFill>
                  <a:latin typeface="Times New Roman" panose="02020603050405020304" pitchFamily="18" charset="0"/>
                  <a:ea typeface="Source Sans Pro"/>
                  <a:cs typeface="Times New Roman" panose="02020603050405020304" pitchFamily="18" charset="0"/>
                  <a:sym typeface="Source Sans Pro"/>
                </a:rPr>
                <a:t>COST</a:t>
              </a:r>
            </a:p>
          </p:txBody>
        </p:sp>
        <p:sp>
          <p:nvSpPr>
            <p:cNvPr id="364" name="Shape 364"/>
            <p:cNvSpPr txBox="1"/>
            <p:nvPr/>
          </p:nvSpPr>
          <p:spPr>
            <a:xfrm rot="469987">
              <a:off x="413149" y="4476336"/>
              <a:ext cx="2466514" cy="761903"/>
            </a:xfrm>
            <a:prstGeom prst="rect">
              <a:avLst/>
            </a:prstGeom>
            <a:noFill/>
            <a:ln>
              <a:noFill/>
            </a:ln>
          </p:spPr>
          <p:txBody>
            <a:bodyPr lIns="91425" tIns="45700" rIns="91425" bIns="45700" anchor="ctr" anchorCtr="0">
              <a:noAutofit/>
            </a:bodyPr>
            <a:lstStyle/>
            <a:p>
              <a:pPr marL="0" marR="0" lvl="0" indent="0" algn="ctr" rtl="0">
                <a:spcBef>
                  <a:spcPts val="0"/>
                </a:spcBef>
                <a:buClr>
                  <a:srgbClr val="F0B208"/>
                </a:buClr>
                <a:buSzPct val="25000"/>
                <a:buFont typeface="Source Sans Pro"/>
                <a:buNone/>
              </a:pPr>
              <a:r>
                <a:rPr lang="en-US" sz="3600" b="0" i="0" u="none" strike="noStrike" cap="none" dirty="0">
                  <a:solidFill>
                    <a:srgbClr val="F0B208"/>
                  </a:solidFill>
                  <a:latin typeface="Times New Roman" panose="02020603050405020304" pitchFamily="18" charset="0"/>
                  <a:ea typeface="Source Sans Pro"/>
                  <a:cs typeface="Times New Roman" panose="02020603050405020304" pitchFamily="18" charset="0"/>
                  <a:sym typeface="Source Sans Pro"/>
                </a:rPr>
                <a:t>BENEFIT</a:t>
              </a:r>
            </a:p>
          </p:txBody>
        </p:sp>
        <p:sp>
          <p:nvSpPr>
            <p:cNvPr id="365" name="Shape 365"/>
            <p:cNvSpPr/>
            <p:nvPr/>
          </p:nvSpPr>
          <p:spPr>
            <a:xfrm>
              <a:off x="5116525" y="2980187"/>
              <a:ext cx="1600200" cy="1600200"/>
            </a:xfrm>
            <a:prstGeom prst="ellipse">
              <a:avLst/>
            </a:prstGeom>
            <a:solidFill>
              <a:srgbClr val="299B8E"/>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sp>
        <p:nvSpPr>
          <p:cNvPr id="367" name="Shape 367"/>
          <p:cNvSpPr txBox="1"/>
          <p:nvPr/>
        </p:nvSpPr>
        <p:spPr>
          <a:xfrm>
            <a:off x="5384348" y="4455080"/>
            <a:ext cx="8077200" cy="3429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Source Sans Pro"/>
              <a:buNone/>
            </a:pPr>
            <a:r>
              <a:rPr lang="en-US" sz="1800" b="1" i="0" u="none" strike="noStrike" cap="none" dirty="0">
                <a:solidFill>
                  <a:schemeClr val="dk1"/>
                </a:solidFill>
                <a:latin typeface="Times New Roman"/>
                <a:ea typeface="Times New Roman"/>
                <a:cs typeface="Times New Roman"/>
                <a:sym typeface="Times New Roman"/>
              </a:rPr>
              <a:t>Figure: </a:t>
            </a:r>
            <a:r>
              <a:rPr lang="en-US" sz="1800" dirty="0">
                <a:solidFill>
                  <a:schemeClr val="dk1"/>
                </a:solidFill>
                <a:latin typeface="Times New Roman"/>
                <a:ea typeface="Times New Roman"/>
                <a:cs typeface="Times New Roman"/>
                <a:sym typeface="Times New Roman"/>
              </a:rPr>
              <a:t>Source: </a:t>
            </a:r>
            <a:r>
              <a:rPr lang="en-US" sz="1800" i="0" u="none" strike="noStrike" cap="none" dirty="0">
                <a:solidFill>
                  <a:schemeClr val="dk1"/>
                </a:solidFill>
                <a:latin typeface="Times New Roman"/>
                <a:ea typeface="Times New Roman"/>
                <a:cs typeface="Times New Roman"/>
                <a:sym typeface="Times New Roman"/>
              </a:rPr>
              <a:t>Kremer and </a:t>
            </a:r>
            <a:r>
              <a:rPr lang="en-US" sz="1800" i="0" u="none" strike="noStrike" cap="none" dirty="0" err="1">
                <a:solidFill>
                  <a:schemeClr val="dk1"/>
                </a:solidFill>
                <a:latin typeface="Times New Roman"/>
                <a:ea typeface="Times New Roman"/>
                <a:cs typeface="Times New Roman"/>
                <a:sym typeface="Times New Roman"/>
              </a:rPr>
              <a:t>Glennerster</a:t>
            </a:r>
            <a:r>
              <a:rPr lang="en-US" sz="1800" i="0" u="none" strike="noStrike" cap="none" dirty="0">
                <a:solidFill>
                  <a:schemeClr val="dk1"/>
                </a:solidFill>
                <a:latin typeface="Times New Roman"/>
                <a:ea typeface="Times New Roman"/>
                <a:cs typeface="Times New Roman"/>
                <a:sym typeface="Times New Roman"/>
              </a:rPr>
              <a:t>, 2011</a:t>
            </a:r>
            <a:r>
              <a:rPr lang="en-US" sz="1800" dirty="0">
                <a:solidFill>
                  <a:schemeClr val="dk1"/>
                </a:solidFill>
                <a:latin typeface="Times New Roman"/>
                <a:ea typeface="Times New Roman"/>
                <a:cs typeface="Times New Roman"/>
                <a:sym typeface="Times New Roman"/>
              </a:rPr>
              <a:t>;</a:t>
            </a:r>
            <a:r>
              <a:rPr lang="en-US" sz="1800" i="0" u="none" strike="noStrike" cap="none" dirty="0">
                <a:solidFill>
                  <a:schemeClr val="dk1"/>
                </a:solidFill>
                <a:latin typeface="Times New Roman"/>
                <a:ea typeface="Times New Roman"/>
                <a:cs typeface="Times New Roman"/>
                <a:sym typeface="Times New Roman"/>
              </a:rPr>
              <a:t> Baird et al, 2016 </a:t>
            </a:r>
          </a:p>
        </p:txBody>
      </p:sp>
      <p:sp>
        <p:nvSpPr>
          <p:cNvPr id="368" name="Shape 368"/>
          <p:cNvSpPr txBox="1">
            <a:spLocks noGrp="1"/>
          </p:cNvSpPr>
          <p:nvPr>
            <p:ph type="title"/>
          </p:nvPr>
        </p:nvSpPr>
        <p:spPr>
          <a:xfrm>
            <a:off x="1097279" y="286603"/>
            <a:ext cx="10058400" cy="912630"/>
          </a:xfrm>
          <a:prstGeom prst="rect">
            <a:avLst/>
          </a:prstGeom>
        </p:spPr>
        <p:txBody>
          <a:bodyPr lIns="91425" tIns="91425" rIns="91425" bIns="91425" anchor="t" anchorCtr="0">
            <a:noAutofit/>
          </a:bodyPr>
          <a:lstStyle/>
          <a:p>
            <a:pPr lvl="0" rtl="0">
              <a:spcBef>
                <a:spcPts val="0"/>
              </a:spcBef>
              <a:buNone/>
            </a:pPr>
            <a:r>
              <a:rPr lang="en-US" sz="3600" dirty="0">
                <a:solidFill>
                  <a:srgbClr val="3F3F3F"/>
                </a:solidFill>
                <a:latin typeface="Times New Roman"/>
                <a:ea typeface="Times New Roman"/>
                <a:cs typeface="Times New Roman"/>
                <a:sym typeface="Times New Roman"/>
              </a:rPr>
              <a:t>Knife-edge balance between benefits and costs?</a:t>
            </a:r>
          </a:p>
        </p:txBody>
      </p:sp>
      <p:grpSp>
        <p:nvGrpSpPr>
          <p:cNvPr id="15" name="Group 14">
            <a:extLst>
              <a:ext uri="{FF2B5EF4-FFF2-40B4-BE49-F238E27FC236}">
                <a16:creationId xmlns:a16="http://schemas.microsoft.com/office/drawing/2014/main" id="{5C4291CD-892E-4D97-9B29-D86A63DEDDB8}"/>
              </a:ext>
            </a:extLst>
          </p:cNvPr>
          <p:cNvGrpSpPr/>
          <p:nvPr/>
        </p:nvGrpSpPr>
        <p:grpSpPr>
          <a:xfrm>
            <a:off x="311405" y="844833"/>
            <a:ext cx="436962" cy="388785"/>
            <a:chOff x="109378" y="493956"/>
            <a:chExt cx="436962" cy="388785"/>
          </a:xfrm>
        </p:grpSpPr>
        <p:sp>
          <p:nvSpPr>
            <p:cNvPr id="16" name="Oval 15">
              <a:extLst>
                <a:ext uri="{FF2B5EF4-FFF2-40B4-BE49-F238E27FC236}">
                  <a16:creationId xmlns:a16="http://schemas.microsoft.com/office/drawing/2014/main" id="{2060D997-355F-450F-B1DF-9855714DB0FB}"/>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7" name="TextBox 16">
              <a:extLst>
                <a:ext uri="{FF2B5EF4-FFF2-40B4-BE49-F238E27FC236}">
                  <a16:creationId xmlns:a16="http://schemas.microsoft.com/office/drawing/2014/main" id="{C29B3F56-15FF-4F5B-883F-1B134617E848}"/>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3" name="TextBox 2">
            <a:extLst>
              <a:ext uri="{FF2B5EF4-FFF2-40B4-BE49-F238E27FC236}">
                <a16:creationId xmlns:a16="http://schemas.microsoft.com/office/drawing/2014/main" id="{91EE7E0C-0C07-034A-804C-691D16F1C712}"/>
              </a:ext>
            </a:extLst>
          </p:cNvPr>
          <p:cNvSpPr txBox="1"/>
          <p:nvPr/>
        </p:nvSpPr>
        <p:spPr>
          <a:xfrm>
            <a:off x="719276" y="1600199"/>
            <a:ext cx="4526288" cy="4493538"/>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One possible explanation: some people are (close to) indifferent between investing and not investing.</a:t>
            </a:r>
          </a:p>
          <a:p>
            <a:pPr marL="285750" indent="-285750">
              <a:buFont typeface="Arial" panose="020B0604020202020204" pitchFamily="34" charset="0"/>
              <a:buChar cha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Small changes in prices or incentives can alter behavior</a:t>
            </a:r>
          </a:p>
          <a:p>
            <a:pPr marL="285750" indent="-285750">
              <a:buFont typeface="Arial" panose="020B0604020202020204" pitchFamily="34" charset="0"/>
              <a:buChar cha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Unlikely explanation given than it requires that many people in different settings happen to be (close to) exactly indifferent.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30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5" name="Shape 375"/>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28</a:t>
            </a:fld>
            <a:endParaRPr lang="en-US"/>
          </a:p>
        </p:txBody>
      </p:sp>
      <p:grpSp>
        <p:nvGrpSpPr>
          <p:cNvPr id="5" name="Group 4">
            <a:extLst>
              <a:ext uri="{FF2B5EF4-FFF2-40B4-BE49-F238E27FC236}">
                <a16:creationId xmlns:a16="http://schemas.microsoft.com/office/drawing/2014/main" id="{AD9CEE66-5D18-457B-85CB-2BF572E67BA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7399F6FC-C32C-4CFE-BDE5-6211FC0D29FF}"/>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2B921EED-08CB-4FC5-81C3-FFE5DFBC194E}"/>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3242B4E4-651E-4258-A770-218E904B21FA}"/>
              </a:ext>
            </a:extLst>
          </p:cNvPr>
          <p:cNvSpPr txBox="1">
            <a:spLocks/>
          </p:cNvSpPr>
          <p:nvPr/>
        </p:nvSpPr>
        <p:spPr>
          <a:xfrm>
            <a:off x="1153957" y="473833"/>
            <a:ext cx="10058400" cy="7254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Can present bias explain under-investment in health?</a:t>
            </a:r>
          </a:p>
        </p:txBody>
      </p:sp>
      <p:sp>
        <p:nvSpPr>
          <p:cNvPr id="4" name="Text Placeholder 3">
            <a:extLst>
              <a:ext uri="{FF2B5EF4-FFF2-40B4-BE49-F238E27FC236}">
                <a16:creationId xmlns:a16="http://schemas.microsoft.com/office/drawing/2014/main" id="{3F755044-27BE-4649-90B0-B39F8A267A79}"/>
              </a:ext>
            </a:extLst>
          </p:cNvPr>
          <p:cNvSpPr>
            <a:spLocks noGrp="1"/>
          </p:cNvSpPr>
          <p:nvPr>
            <p:ph type="body" idx="1"/>
          </p:nvPr>
        </p:nvSpPr>
        <p:spPr/>
        <p:txBody>
          <a:bodyPr/>
          <a:lstStyle/>
          <a:p>
            <a:pPr indent="0">
              <a:buClr>
                <a:schemeClr val="tx1"/>
              </a:buClr>
              <a:buNone/>
            </a:pPr>
            <a:r>
              <a:rPr lang="en-US" sz="2400" dirty="0"/>
              <a:t>Two ways present bias may generate this under-investment:</a:t>
            </a:r>
          </a:p>
          <a:p>
            <a:pPr marL="841248" lvl="1" indent="-457200">
              <a:buClr>
                <a:schemeClr val="tx1"/>
              </a:buClr>
              <a:buFont typeface="+mj-lt"/>
              <a:buAutoNum type="arabicPeriod"/>
            </a:pPr>
            <a:r>
              <a:rPr lang="en-US" sz="2400" dirty="0"/>
              <a:t>Procrastination</a:t>
            </a:r>
          </a:p>
          <a:p>
            <a:pPr marL="841248" lvl="1" indent="-457200">
              <a:buClr>
                <a:schemeClr val="tx1"/>
              </a:buClr>
              <a:buFont typeface="+mj-lt"/>
              <a:buAutoNum type="arabicPeriod"/>
            </a:pPr>
            <a:r>
              <a:rPr lang="en-US" sz="2400" dirty="0"/>
              <a:t>Liquidity constraints due to present bias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886262" y="1039224"/>
            <a:ext cx="10429437" cy="4918663"/>
          </a:xfrm>
          <a:prstGeom prst="rect">
            <a:avLst/>
          </a:prstGeom>
          <a:noFill/>
          <a:ln>
            <a:noFill/>
          </a:ln>
        </p:spPr>
        <p:txBody>
          <a:bodyPr lIns="0" tIns="45700" rIns="0" bIns="45700" anchor="t" anchorCtr="0">
            <a:noAutofit/>
          </a:bodyPr>
          <a:lstStyle/>
          <a:p>
            <a:pPr marL="0" lvl="0" indent="0" rtl="0">
              <a:lnSpc>
                <a:spcPct val="100000"/>
              </a:lnSpc>
              <a:spcBef>
                <a:spcPts val="0"/>
              </a:spcBef>
              <a:spcAft>
                <a:spcPts val="0"/>
              </a:spcAft>
              <a:buNone/>
            </a:pPr>
            <a:r>
              <a:rPr lang="en-US" sz="2400" dirty="0"/>
              <a:t>Driven by the immediate</a:t>
            </a:r>
            <a:r>
              <a:rPr lang="en-US" sz="2400" i="1" dirty="0"/>
              <a:t> utility costs</a:t>
            </a:r>
            <a:r>
              <a:rPr lang="en-US" sz="2400" dirty="0"/>
              <a:t> of the investment: </a:t>
            </a:r>
          </a:p>
          <a:p>
            <a:pPr marL="482600" lvl="0" indent="-342900" rtl="0">
              <a:lnSpc>
                <a:spcPct val="100000"/>
              </a:lnSpc>
              <a:spcBef>
                <a:spcPts val="0"/>
              </a:spcBef>
              <a:spcAft>
                <a:spcPts val="2000"/>
              </a:spcAft>
              <a:buClrTx/>
              <a:buSzPct val="35000"/>
              <a:buFont typeface="Wingdings" panose="05000000000000000000" pitchFamily="2" charset="2"/>
              <a:buChar char="l"/>
            </a:pPr>
            <a:r>
              <a:rPr lang="en-US" sz="2400" dirty="0"/>
              <a:t>e.g. hassle and psychic costs of going to doctor, walking to farther-away water source, using dilute chlorine solution, changing diet, learning painful news about health status, taking medication</a:t>
            </a:r>
            <a:endParaRPr sz="2400" dirty="0"/>
          </a:p>
          <a:p>
            <a:pPr marL="0" lvl="0" indent="0" rtl="0">
              <a:lnSpc>
                <a:spcPct val="100000"/>
              </a:lnSpc>
              <a:spcBef>
                <a:spcPts val="0"/>
              </a:spcBef>
              <a:spcAft>
                <a:spcPts val="600"/>
              </a:spcAft>
              <a:buNone/>
            </a:pPr>
            <a:r>
              <a:rPr lang="en-US" sz="2400" dirty="0"/>
              <a:t>Procrastination requires both present bias and some degree of naivete. </a:t>
            </a:r>
          </a:p>
          <a:p>
            <a:pPr marL="482600" lvl="0" indent="-342900" rtl="0">
              <a:lnSpc>
                <a:spcPct val="100000"/>
              </a:lnSpc>
              <a:spcBef>
                <a:spcPts val="0"/>
              </a:spcBef>
              <a:spcAft>
                <a:spcPts val="2000"/>
              </a:spcAft>
              <a:buClrTx/>
              <a:buSzPct val="35000"/>
              <a:buFont typeface="Wingdings" panose="05000000000000000000" pitchFamily="2" charset="2"/>
              <a:buChar char="l"/>
            </a:pPr>
            <a:r>
              <a:rPr lang="en-US" sz="2400" dirty="0"/>
              <a:t>Prefer to do painful task tomorrow, mispredict that they </a:t>
            </a:r>
            <a:r>
              <a:rPr lang="en-US" sz="2400" i="1" dirty="0"/>
              <a:t>will </a:t>
            </a:r>
            <a:r>
              <a:rPr lang="en-US" sz="2400" dirty="0"/>
              <a:t>do it tomorrow</a:t>
            </a:r>
            <a:endParaRPr sz="2400" dirty="0"/>
          </a:p>
          <a:p>
            <a:pPr marL="0" lvl="0" indent="0" rtl="0">
              <a:lnSpc>
                <a:spcPct val="100000"/>
              </a:lnSpc>
              <a:spcBef>
                <a:spcPts val="0"/>
              </a:spcBef>
              <a:spcAft>
                <a:spcPts val="600"/>
              </a:spcAft>
              <a:buNone/>
            </a:pPr>
            <a:r>
              <a:rPr lang="en-US" sz="2400" dirty="0"/>
              <a:t>Consistent with: </a:t>
            </a:r>
          </a:p>
          <a:p>
            <a:pPr marL="482600" lvl="0" indent="-342900" rtl="0">
              <a:lnSpc>
                <a:spcPct val="100000"/>
              </a:lnSpc>
              <a:spcBef>
                <a:spcPts val="0"/>
              </a:spcBef>
              <a:spcAft>
                <a:spcPts val="0"/>
              </a:spcAft>
              <a:buClrTx/>
              <a:buSzPct val="35000"/>
              <a:buFont typeface="Wingdings" panose="05000000000000000000" pitchFamily="2" charset="2"/>
              <a:buChar char="l"/>
            </a:pPr>
            <a:r>
              <a:rPr lang="en-US" sz="2400" dirty="0"/>
              <a:t>effect of time-limited incentives: e.g. Banerjee et al. (2010)</a:t>
            </a:r>
          </a:p>
          <a:p>
            <a:pPr marL="482600" lvl="0" indent="-342900" rtl="0">
              <a:lnSpc>
                <a:spcPct val="100000"/>
              </a:lnSpc>
              <a:spcBef>
                <a:spcPts val="0"/>
              </a:spcBef>
              <a:spcAft>
                <a:spcPts val="1200"/>
              </a:spcAft>
              <a:buClrTx/>
              <a:buSzPct val="35000"/>
              <a:buFont typeface="Wingdings" panose="05000000000000000000" pitchFamily="2" charset="2"/>
              <a:buChar char="l"/>
            </a:pPr>
            <a:r>
              <a:rPr lang="en-US" sz="2400" dirty="0"/>
              <a:t>effect of reducing hassle costs: e.g. water dispensers (Ahuja et al., 2010)</a:t>
            </a:r>
          </a:p>
          <a:p>
            <a:pPr marL="0" lvl="0" indent="0" rtl="0">
              <a:lnSpc>
                <a:spcPct val="100000"/>
              </a:lnSpc>
              <a:spcBef>
                <a:spcPts val="0"/>
              </a:spcBef>
              <a:spcAft>
                <a:spcPts val="1200"/>
              </a:spcAft>
              <a:buNone/>
            </a:pPr>
            <a:r>
              <a:rPr lang="en-US" sz="2400" i="1" dirty="0"/>
              <a:t> Note: </a:t>
            </a:r>
            <a:r>
              <a:rPr lang="en-US" sz="2400" dirty="0"/>
              <a:t>Would not procrastinate on acute condition, since benefits immediate</a:t>
            </a:r>
            <a:endParaRPr sz="2400" b="0" i="0" u="none" strike="noStrike" cap="none" dirty="0">
              <a:solidFill>
                <a:srgbClr val="3F3F3F"/>
              </a:solidFill>
              <a:latin typeface="Calibri"/>
              <a:ea typeface="Calibri"/>
              <a:cs typeface="Calibri"/>
              <a:sym typeface="Calibri"/>
            </a:endParaRPr>
          </a:p>
          <a:p>
            <a:pPr marL="384048" marR="0" lvl="1" indent="-193548" algn="l" rtl="0">
              <a:lnSpc>
                <a:spcPct val="100000"/>
              </a:lnSpc>
              <a:spcBef>
                <a:spcPts val="400"/>
              </a:spcBef>
              <a:spcAft>
                <a:spcPts val="0"/>
              </a:spcAft>
              <a:buClr>
                <a:schemeClr val="accent1"/>
              </a:buClr>
              <a:buSzPct val="100000"/>
              <a:buFont typeface="Calibri"/>
              <a:buNone/>
            </a:pPr>
            <a:endParaRPr sz="2000" b="0" i="0" u="none" strike="noStrike" cap="none" dirty="0">
              <a:solidFill>
                <a:srgbClr val="3F3F3F"/>
              </a:solidFill>
              <a:latin typeface="Calibri"/>
              <a:ea typeface="Calibri"/>
              <a:cs typeface="Calibri"/>
              <a:sym typeface="Calibri"/>
            </a:endParaRPr>
          </a:p>
        </p:txBody>
      </p:sp>
      <p:sp>
        <p:nvSpPr>
          <p:cNvPr id="382" name="Shape 3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grpSp>
        <p:nvGrpSpPr>
          <p:cNvPr id="5" name="Group 4">
            <a:extLst>
              <a:ext uri="{FF2B5EF4-FFF2-40B4-BE49-F238E27FC236}">
                <a16:creationId xmlns:a16="http://schemas.microsoft.com/office/drawing/2014/main" id="{D732E546-9108-4414-853C-BF1C9D42051C}"/>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84248860-898F-4A13-8BEA-4F6CDBDF4536}"/>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7401E9DD-BC0A-4145-98A2-0B3BB7A411C4}"/>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893FBA6D-DF79-4E88-AB9D-341D53597614}"/>
              </a:ext>
            </a:extLst>
          </p:cNvPr>
          <p:cNvSpPr txBox="1">
            <a:spLocks/>
          </p:cNvSpPr>
          <p:nvPr/>
        </p:nvSpPr>
        <p:spPr>
          <a:xfrm>
            <a:off x="759000" y="366247"/>
            <a:ext cx="10058400" cy="867371"/>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Present bias and procrastination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
        <p:nvSpPr>
          <p:cNvPr id="10" name="Shape 199">
            <a:extLst>
              <a:ext uri="{FF2B5EF4-FFF2-40B4-BE49-F238E27FC236}">
                <a16:creationId xmlns:a16="http://schemas.microsoft.com/office/drawing/2014/main" id="{4FF02FAA-2D10-4BFC-B2B4-F0A953A78750}"/>
              </a:ext>
            </a:extLst>
          </p:cNvPr>
          <p:cNvSpPr txBox="1">
            <a:spLocks noGrp="1"/>
          </p:cNvSpPr>
          <p:nvPr>
            <p:ph type="body" idx="1"/>
          </p:nvPr>
        </p:nvSpPr>
        <p:spPr>
          <a:xfrm>
            <a:off x="460075" y="1259456"/>
            <a:ext cx="10874127" cy="4541465"/>
          </a:xfrm>
          <a:prstGeom prst="rect">
            <a:avLst/>
          </a:prstGeom>
          <a:noFill/>
          <a:ln>
            <a:noFill/>
          </a:ln>
        </p:spPr>
        <p:txBody>
          <a:bodyPr lIns="0" tIns="45700" rIns="0" bIns="45700" anchor="t" anchorCtr="0">
            <a:noAutofit/>
          </a:bodyPr>
          <a:lstStyle/>
          <a:p>
            <a:pPr marL="635508" lvl="1" indent="-342900">
              <a:lnSpc>
                <a:spcPct val="100000"/>
              </a:lnSpc>
              <a:spcBef>
                <a:spcPts val="0"/>
              </a:spcBef>
              <a:spcAft>
                <a:spcPts val="1000"/>
              </a:spcAft>
              <a:buClrTx/>
              <a:buFont typeface="Arial" panose="020B0604020202020204" pitchFamily="34" charset="0"/>
              <a:buChar char="•"/>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The dominant view in development economics up to about the 1990s is that the poor are “poor but efficient” (Schultz, 1964)</a:t>
            </a:r>
          </a:p>
          <a:p>
            <a:pPr marL="635508" lvl="1" indent="-342900">
              <a:lnSpc>
                <a:spcPct val="100000"/>
              </a:lnSpc>
              <a:spcBef>
                <a:spcPts val="0"/>
              </a:spcBef>
              <a:spcAft>
                <a:spcPts val="1000"/>
              </a:spcAft>
              <a:buClrTx/>
              <a:buFont typeface="Arial" panose="020B0604020202020204" pitchFamily="34" charset="0"/>
              <a:buChar char="•"/>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This view started to change during the past two decades</a:t>
            </a:r>
          </a:p>
          <a:p>
            <a:pPr marL="818388" lvl="2" indent="-342900">
              <a:lnSpc>
                <a:spcPct val="100000"/>
              </a:lnSpc>
              <a:spcBef>
                <a:spcPts val="0"/>
              </a:spcBef>
              <a:spcAft>
                <a:spcPts val="1000"/>
              </a:spcAft>
              <a:buClrTx/>
              <a:buFont typeface="Arial" panose="020B0604020202020204" pitchFamily="34" charset="0"/>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With rise of behavioral economics, a more psychologically realistic view of human behavior has entered development economics</a:t>
            </a:r>
          </a:p>
          <a:p>
            <a:pPr marL="818388" lvl="2" indent="-342900">
              <a:lnSpc>
                <a:spcPct val="100000"/>
              </a:lnSpc>
              <a:spcBef>
                <a:spcPts val="0"/>
              </a:spcBef>
              <a:spcAft>
                <a:spcPts val="1000"/>
              </a:spcAft>
              <a:buClrTx/>
              <a:buFont typeface="Arial" panose="020B0604020202020204" pitchFamily="34" charset="0"/>
              <a:buChar char="•"/>
            </a:pPr>
            <a:r>
              <a:rPr lang="en-US" sz="2000" dirty="0">
                <a:solidFill>
                  <a:schemeClr val="tx1"/>
                </a:solidFill>
              </a:rPr>
              <a:t>Systematic deviations from standard models in preferences, beliefs, and decision-making</a:t>
            </a:r>
          </a:p>
          <a:p>
            <a:pPr marL="818388" lvl="2" indent="-342900">
              <a:lnSpc>
                <a:spcPct val="100000"/>
              </a:lnSpc>
              <a:spcBef>
                <a:spcPts val="0"/>
              </a:spcBef>
              <a:spcAft>
                <a:spcPts val="1000"/>
              </a:spcAft>
              <a:buClrTx/>
              <a:buFont typeface="Arial" panose="020B0604020202020204" pitchFamily="34" charset="0"/>
              <a:buChar char="•"/>
            </a:pPr>
            <a:r>
              <a:rPr lang="en-US" sz="2000" dirty="0">
                <a:solidFill>
                  <a:schemeClr val="tx1"/>
                </a:solidFill>
              </a:rPr>
              <a:t>So far, relies mostly on “universal” insights from psychology about human behavior </a:t>
            </a:r>
          </a:p>
          <a:p>
            <a:pPr marL="818388" lvl="2" indent="-342900">
              <a:lnSpc>
                <a:spcPct val="100000"/>
              </a:lnSpc>
              <a:spcBef>
                <a:spcPts val="0"/>
              </a:spcBef>
              <a:spcAft>
                <a:spcPts val="1000"/>
              </a:spcAft>
              <a:buClrTx/>
              <a:buFont typeface="Arial" panose="020B0604020202020204" pitchFamily="34" charset="0"/>
              <a:buChar char="•"/>
            </a:pPr>
            <a:r>
              <a:rPr lang="en-US" sz="2000" dirty="0">
                <a:solidFill>
                  <a:schemeClr val="tx1"/>
                </a:solidFill>
              </a:rPr>
              <a:t>Some attention to differences in psychology across cultures or across rich and poor </a:t>
            </a:r>
          </a:p>
          <a:p>
            <a:pPr marL="818388" lvl="2" indent="-342900">
              <a:lnSpc>
                <a:spcPct val="100000"/>
              </a:lnSpc>
              <a:spcBef>
                <a:spcPts val="0"/>
              </a:spcBef>
              <a:spcAft>
                <a:spcPts val="1000"/>
              </a:spcAft>
              <a:buClrTx/>
              <a:buFont typeface="Arial" panose="020B0604020202020204" pitchFamily="34" charset="0"/>
              <a:buChar char="•"/>
            </a:pPr>
            <a:r>
              <a:rPr lang="en-US" sz="2000" dirty="0">
                <a:solidFill>
                  <a:schemeClr val="tx1"/>
                </a:solidFill>
              </a:rPr>
              <a:t>Studies of the interaction of behavioral biases with the institutions and markets specific to developing economies</a:t>
            </a:r>
          </a:p>
        </p:txBody>
      </p:sp>
      <p:sp>
        <p:nvSpPr>
          <p:cNvPr id="13" name="Shape 214">
            <a:extLst>
              <a:ext uri="{FF2B5EF4-FFF2-40B4-BE49-F238E27FC236}">
                <a16:creationId xmlns:a16="http://schemas.microsoft.com/office/drawing/2014/main" id="{095AD691-D5F7-4D8E-844D-9CA29B16EC30}"/>
              </a:ext>
            </a:extLst>
          </p:cNvPr>
          <p:cNvSpPr txBox="1">
            <a:spLocks noGrp="1"/>
          </p:cNvSpPr>
          <p:nvPr>
            <p:ph type="title"/>
          </p:nvPr>
        </p:nvSpPr>
        <p:spPr>
          <a:xfrm>
            <a:off x="460075" y="396815"/>
            <a:ext cx="11731925" cy="862641"/>
          </a:xfrm>
          <a:prstGeom prst="rect">
            <a:avLst/>
          </a:prstGeom>
        </p:spPr>
        <p:txBody>
          <a:bodyPr lIns="121900" tIns="121900" rIns="121900" bIns="121900" anchor="b" anchorCtr="0">
            <a:noAutofit/>
          </a:bodyPr>
          <a:lstStyle/>
          <a:p>
            <a:pPr lvl="0">
              <a:spcBef>
                <a:spcPts val="0"/>
              </a:spcBef>
              <a:buNone/>
            </a:pPr>
            <a:r>
              <a:rPr lang="en-US" sz="4000" dirty="0">
                <a:solidFill>
                  <a:schemeClr val="tx1"/>
                </a:solidFill>
              </a:rPr>
              <a:t>The rise of behavioral development economics (cont’d)</a:t>
            </a:r>
          </a:p>
        </p:txBody>
      </p:sp>
    </p:spTree>
    <p:extLst>
      <p:ext uri="{BB962C8B-B14F-4D97-AF65-F5344CB8AC3E}">
        <p14:creationId xmlns:p14="http://schemas.microsoft.com/office/powerpoint/2010/main" val="141477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Shape 389"/>
          <p:cNvSpPr txBox="1">
            <a:spLocks noGrp="1"/>
          </p:cNvSpPr>
          <p:nvPr>
            <p:ph type="body" idx="1"/>
          </p:nvPr>
        </p:nvSpPr>
        <p:spPr>
          <a:xfrm>
            <a:off x="1097279" y="1476766"/>
            <a:ext cx="10761346" cy="4838309"/>
          </a:xfrm>
          <a:prstGeom prst="rect">
            <a:avLst/>
          </a:prstGeom>
        </p:spPr>
        <p:txBody>
          <a:bodyPr lIns="121900" tIns="121900" rIns="121900" bIns="121900" anchor="t" anchorCtr="0">
            <a:noAutofit/>
          </a:bodyPr>
          <a:lstStyle/>
          <a:p>
            <a:pPr marL="0" lvl="0" indent="0" rtl="0">
              <a:lnSpc>
                <a:spcPct val="100000"/>
              </a:lnSpc>
              <a:spcBef>
                <a:spcPts val="400"/>
              </a:spcBef>
              <a:spcAft>
                <a:spcPts val="0"/>
              </a:spcAft>
              <a:buNone/>
            </a:pPr>
            <a:r>
              <a:rPr lang="en-US" sz="2400" dirty="0"/>
              <a:t>Present bias can lead to liquidity constraints (</a:t>
            </a:r>
            <a:r>
              <a:rPr lang="en-US" sz="2400" dirty="0" err="1"/>
              <a:t>Angeletos</a:t>
            </a:r>
            <a:r>
              <a:rPr lang="en-US" sz="2400" dirty="0"/>
              <a:t> et al. 2001)</a:t>
            </a:r>
          </a:p>
          <a:p>
            <a:pPr marL="0" lvl="0" indent="0" rtl="0">
              <a:lnSpc>
                <a:spcPct val="100000"/>
              </a:lnSpc>
              <a:spcBef>
                <a:spcPts val="400"/>
              </a:spcBef>
              <a:spcAft>
                <a:spcPts val="0"/>
              </a:spcAft>
              <a:buNone/>
            </a:pPr>
            <a:endParaRPr sz="2400" dirty="0"/>
          </a:p>
          <a:p>
            <a:pPr marL="0" lvl="0" indent="0" rtl="0">
              <a:lnSpc>
                <a:spcPct val="100000"/>
              </a:lnSpc>
              <a:spcBef>
                <a:spcPts val="400"/>
              </a:spcBef>
              <a:spcAft>
                <a:spcPts val="0"/>
              </a:spcAft>
              <a:buNone/>
            </a:pPr>
            <a:r>
              <a:rPr lang="en-US" sz="2400" dirty="0"/>
              <a:t>Once liquidity-constrained:</a:t>
            </a:r>
          </a:p>
          <a:p>
            <a:pPr marL="482600" lvl="0" indent="-342900" rtl="0">
              <a:lnSpc>
                <a:spcPct val="100000"/>
              </a:lnSpc>
              <a:spcBef>
                <a:spcPts val="400"/>
              </a:spcBef>
              <a:spcAft>
                <a:spcPts val="0"/>
              </a:spcAft>
              <a:buClrTx/>
              <a:buSzPct val="35000"/>
              <a:buFont typeface="Wingdings" panose="05000000000000000000" pitchFamily="2" charset="2"/>
              <a:buChar char="l"/>
            </a:pPr>
            <a:r>
              <a:rPr lang="en-US" sz="2400" dirty="0"/>
              <a:t>High-return preventive investments may be left unexploited</a:t>
            </a:r>
          </a:p>
          <a:p>
            <a:pPr marL="482600" lvl="0" indent="-342900" rtl="0">
              <a:lnSpc>
                <a:spcPct val="100000"/>
              </a:lnSpc>
              <a:spcBef>
                <a:spcPts val="400"/>
              </a:spcBef>
              <a:spcAft>
                <a:spcPts val="0"/>
              </a:spcAft>
              <a:buClrTx/>
              <a:buSzPct val="35000"/>
              <a:buFont typeface="Wingdings" panose="05000000000000000000" pitchFamily="2" charset="2"/>
              <a:buChar char="l"/>
            </a:pPr>
            <a:r>
              <a:rPr lang="en-US" sz="2400" dirty="0"/>
              <a:t>Monetary expenditures might now translate into (almost) immediate utility costs, since need to cut back on other consumption in order to, e.g., pay for doctor visit</a:t>
            </a:r>
          </a:p>
          <a:p>
            <a:pPr marL="0" lvl="0" indent="387350" rtl="0">
              <a:lnSpc>
                <a:spcPct val="100000"/>
              </a:lnSpc>
              <a:spcBef>
                <a:spcPts val="400"/>
              </a:spcBef>
              <a:spcAft>
                <a:spcPts val="0"/>
              </a:spcAft>
              <a:buClr>
                <a:schemeClr val="dk1"/>
              </a:buClr>
              <a:buSzPct val="45833"/>
              <a:buFont typeface="Arial"/>
              <a:buNone/>
            </a:pPr>
            <a:endParaRPr sz="2400" dirty="0"/>
          </a:p>
          <a:p>
            <a:pPr marL="0" lvl="0" indent="0" rtl="0">
              <a:lnSpc>
                <a:spcPct val="100000"/>
              </a:lnSpc>
              <a:spcBef>
                <a:spcPts val="400"/>
              </a:spcBef>
              <a:spcAft>
                <a:spcPts val="0"/>
              </a:spcAft>
              <a:buNone/>
            </a:pPr>
            <a:r>
              <a:rPr lang="en-US" sz="2400" dirty="0"/>
              <a:t>Consistent with</a:t>
            </a:r>
          </a:p>
          <a:p>
            <a:pPr marL="482600" lvl="0" indent="-342900" rtl="0">
              <a:lnSpc>
                <a:spcPct val="100000"/>
              </a:lnSpc>
              <a:spcBef>
                <a:spcPts val="400"/>
              </a:spcBef>
              <a:spcAft>
                <a:spcPts val="0"/>
              </a:spcAft>
              <a:buClrTx/>
              <a:buSzPct val="35000"/>
              <a:buFont typeface="Wingdings" panose="05000000000000000000" pitchFamily="2" charset="2"/>
              <a:buChar char="l"/>
            </a:pPr>
            <a:r>
              <a:rPr lang="en-US" sz="2400" dirty="0"/>
              <a:t>Evidence on effects of increased liquidity (</a:t>
            </a:r>
            <a:r>
              <a:rPr lang="en-US" sz="2400" dirty="0" err="1"/>
              <a:t>Dupas</a:t>
            </a:r>
            <a:r>
              <a:rPr lang="en-US" sz="2400" dirty="0"/>
              <a:t> and Robinson, 2013)</a:t>
            </a:r>
          </a:p>
          <a:p>
            <a:pPr marL="482600" lvl="0" indent="-342900" rtl="0">
              <a:lnSpc>
                <a:spcPct val="100000"/>
              </a:lnSpc>
              <a:spcBef>
                <a:spcPts val="400"/>
              </a:spcBef>
              <a:spcAft>
                <a:spcPts val="0"/>
              </a:spcAft>
              <a:buClrTx/>
              <a:buSzPct val="35000"/>
              <a:buFont typeface="Wingdings" panose="05000000000000000000" pitchFamily="2" charset="2"/>
              <a:buChar char="l"/>
            </a:pPr>
            <a:r>
              <a:rPr lang="en-US" sz="2400" dirty="0"/>
              <a:t>High impact of small discounts to fertilizer around time of harvest (</a:t>
            </a:r>
            <a:r>
              <a:rPr lang="en-US" sz="2400" dirty="0" err="1"/>
              <a:t>Duflo</a:t>
            </a:r>
            <a:r>
              <a:rPr lang="en-US" sz="2400" dirty="0"/>
              <a:t> et al. 2011)</a:t>
            </a:r>
          </a:p>
          <a:p>
            <a:pPr lvl="0">
              <a:lnSpc>
                <a:spcPct val="100000"/>
              </a:lnSpc>
              <a:spcBef>
                <a:spcPts val="0"/>
              </a:spcBef>
              <a:buNone/>
            </a:pPr>
            <a:endParaRPr dirty="0"/>
          </a:p>
        </p:txBody>
      </p:sp>
      <p:sp>
        <p:nvSpPr>
          <p:cNvPr id="390" name="Shape 390"/>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grpSp>
        <p:nvGrpSpPr>
          <p:cNvPr id="5" name="Group 4">
            <a:extLst>
              <a:ext uri="{FF2B5EF4-FFF2-40B4-BE49-F238E27FC236}">
                <a16:creationId xmlns:a16="http://schemas.microsoft.com/office/drawing/2014/main" id="{93C2B625-8062-4C52-B662-4A42A956D90C}"/>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2DB14BD7-05C4-4681-A625-628D397A8E2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D87916D-CC17-4AAF-AFCF-EDF64DEB40AA}"/>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525C2D80-F928-4A96-8997-392600F37AA4}"/>
              </a:ext>
            </a:extLst>
          </p:cNvPr>
          <p:cNvSpPr txBox="1">
            <a:spLocks/>
          </p:cNvSpPr>
          <p:nvPr/>
        </p:nvSpPr>
        <p:spPr>
          <a:xfrm>
            <a:off x="958131" y="567171"/>
            <a:ext cx="10106526" cy="83724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Present bias and liquidity constraints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097279" y="286603"/>
            <a:ext cx="10058400" cy="1270735"/>
          </a:xfrm>
          <a:prstGeom prst="rect">
            <a:avLst/>
          </a:prstGeom>
        </p:spPr>
        <p:txBody>
          <a:bodyPr lIns="121900" tIns="121900" rIns="121900" bIns="121900" anchor="b" anchorCtr="0">
            <a:noAutofit/>
          </a:bodyPr>
          <a:lstStyle/>
          <a:p>
            <a:pPr lvl="0" rtl="0">
              <a:spcBef>
                <a:spcPts val="0"/>
              </a:spcBef>
              <a:buNone/>
            </a:pPr>
            <a:r>
              <a:rPr lang="en-US" sz="3600" dirty="0"/>
              <a:t>Methodological aside: Measuring demand with liquidity constraints</a:t>
            </a:r>
          </a:p>
        </p:txBody>
      </p:sp>
      <p:sp>
        <p:nvSpPr>
          <p:cNvPr id="273" name="Shape 273"/>
          <p:cNvSpPr txBox="1">
            <a:spLocks noGrp="1"/>
          </p:cNvSpPr>
          <p:nvPr>
            <p:ph type="body" idx="1"/>
          </p:nvPr>
        </p:nvSpPr>
        <p:spPr>
          <a:xfrm>
            <a:off x="1097279" y="1557338"/>
            <a:ext cx="10058400" cy="4023300"/>
          </a:xfrm>
          <a:prstGeom prst="rect">
            <a:avLst/>
          </a:prstGeom>
        </p:spPr>
        <p:txBody>
          <a:bodyPr lIns="121900" tIns="121900" rIns="121900" bIns="121900" anchor="t" anchorCtr="0">
            <a:noAutofit/>
          </a:bodyPr>
          <a:lstStyle/>
          <a:p>
            <a:pPr marL="342900" indent="-342900">
              <a:lnSpc>
                <a:spcPct val="80000"/>
              </a:lnSpc>
              <a:spcBef>
                <a:spcPts val="0"/>
              </a:spcBef>
              <a:spcAft>
                <a:spcPts val="1000"/>
              </a:spcAft>
              <a:buClr>
                <a:schemeClr val="tx1"/>
              </a:buClr>
              <a:buFont typeface="Arial" panose="020B0604020202020204" pitchFamily="34" charset="0"/>
              <a:buChar char="•"/>
            </a:pPr>
            <a:r>
              <a:rPr lang="en-US" sz="2400" dirty="0"/>
              <a:t>If people are liquidity constrained, surprising someone and offering to sell a good will not measure long-run demand</a:t>
            </a:r>
          </a:p>
          <a:p>
            <a:pPr marL="342900" indent="-342900">
              <a:lnSpc>
                <a:spcPct val="80000"/>
              </a:lnSpc>
              <a:spcBef>
                <a:spcPts val="0"/>
              </a:spcBef>
              <a:spcAft>
                <a:spcPts val="1000"/>
              </a:spcAft>
              <a:buClr>
                <a:schemeClr val="tx1"/>
              </a:buClr>
              <a:buFont typeface="Arial" panose="020B0604020202020204" pitchFamily="34" charset="0"/>
              <a:buChar char="•"/>
            </a:pPr>
            <a:r>
              <a:rPr lang="en-US" sz="2400" dirty="0"/>
              <a:t>Endow people with money first?</a:t>
            </a:r>
          </a:p>
          <a:p>
            <a:pPr marL="635508" lvl="1" indent="-342900">
              <a:lnSpc>
                <a:spcPct val="80000"/>
              </a:lnSpc>
              <a:spcBef>
                <a:spcPts val="0"/>
              </a:spcBef>
              <a:spcAft>
                <a:spcPts val="1000"/>
              </a:spcAft>
              <a:buClr>
                <a:schemeClr val="tx1"/>
              </a:buClr>
              <a:buFont typeface="Arial" panose="020B0604020202020204" pitchFamily="34" charset="0"/>
              <a:buChar char="•"/>
            </a:pPr>
            <a:r>
              <a:rPr lang="en-US" sz="2200" dirty="0"/>
              <a:t>But how much money unclear in buffer stock world</a:t>
            </a:r>
          </a:p>
          <a:p>
            <a:pPr marL="635508" lvl="1" indent="-342900">
              <a:lnSpc>
                <a:spcPct val="80000"/>
              </a:lnSpc>
              <a:spcBef>
                <a:spcPts val="0"/>
              </a:spcBef>
              <a:spcAft>
                <a:spcPts val="1000"/>
              </a:spcAft>
              <a:buClr>
                <a:schemeClr val="tx1"/>
              </a:buClr>
              <a:buFont typeface="Arial" panose="020B0604020202020204" pitchFamily="34" charset="0"/>
              <a:buChar char="•"/>
            </a:pPr>
            <a:r>
              <a:rPr lang="en-US" sz="2200" dirty="0"/>
              <a:t>Can induce experimenter demand effects.</a:t>
            </a:r>
          </a:p>
          <a:p>
            <a:pPr marL="342900" indent="-342900">
              <a:lnSpc>
                <a:spcPct val="80000"/>
              </a:lnSpc>
              <a:spcBef>
                <a:spcPts val="0"/>
              </a:spcBef>
              <a:spcAft>
                <a:spcPts val="1000"/>
              </a:spcAft>
              <a:buClr>
                <a:schemeClr val="tx1"/>
              </a:buClr>
              <a:buFont typeface="Arial" panose="020B0604020202020204" pitchFamily="34" charset="0"/>
              <a:buChar char="•"/>
            </a:pPr>
            <a:r>
              <a:rPr lang="en-US" sz="2400" dirty="0"/>
              <a:t>Give people time to buy the good (</a:t>
            </a:r>
            <a:r>
              <a:rPr lang="en-US" sz="2400" dirty="0" err="1"/>
              <a:t>Dupas</a:t>
            </a:r>
            <a:r>
              <a:rPr lang="en-US" sz="2400" dirty="0"/>
              <a:t>, 2011a)</a:t>
            </a:r>
          </a:p>
          <a:p>
            <a:pPr marL="482600" indent="-342900">
              <a:lnSpc>
                <a:spcPct val="80000"/>
              </a:lnSpc>
              <a:spcBef>
                <a:spcPts val="0"/>
              </a:spcBef>
              <a:spcAft>
                <a:spcPts val="1000"/>
              </a:spcAft>
              <a:buClr>
                <a:schemeClr val="tx1"/>
              </a:buClr>
              <a:buSzPct val="35000"/>
              <a:buFont typeface="Wingdings" panose="05000000000000000000" pitchFamily="2" charset="2"/>
              <a:buChar char="l"/>
            </a:pPr>
            <a:r>
              <a:rPr lang="en-US" sz="2200" dirty="0"/>
              <a:t>Offer coupons, to reduce demand effects</a:t>
            </a:r>
          </a:p>
          <a:p>
            <a:pPr marL="482600" indent="-342900">
              <a:lnSpc>
                <a:spcPct val="80000"/>
              </a:lnSpc>
              <a:spcBef>
                <a:spcPts val="0"/>
              </a:spcBef>
              <a:spcAft>
                <a:spcPts val="1000"/>
              </a:spcAft>
              <a:buClr>
                <a:schemeClr val="tx1"/>
              </a:buClr>
              <a:buSzPct val="35000"/>
              <a:buFont typeface="Wingdings" panose="05000000000000000000" pitchFamily="2" charset="2"/>
              <a:buChar char="l"/>
            </a:pPr>
            <a:r>
              <a:rPr lang="en-US" sz="2200" dirty="0"/>
              <a:t>WTP underestimates welfare if present bias</a:t>
            </a:r>
          </a:p>
          <a:p>
            <a:pPr marL="482600" indent="-342900">
              <a:lnSpc>
                <a:spcPct val="80000"/>
              </a:lnSpc>
              <a:spcBef>
                <a:spcPts val="0"/>
              </a:spcBef>
              <a:spcAft>
                <a:spcPts val="1000"/>
              </a:spcAft>
              <a:buClr>
                <a:schemeClr val="tx1"/>
              </a:buClr>
              <a:buSzPct val="35000"/>
              <a:buFont typeface="Wingdings" panose="05000000000000000000" pitchFamily="2" charset="2"/>
              <a:buChar char="l"/>
            </a:pPr>
            <a:endParaRPr lang="en-US" sz="2200" dirty="0"/>
          </a:p>
          <a:p>
            <a:pPr marL="139700" indent="0">
              <a:lnSpc>
                <a:spcPct val="80000"/>
              </a:lnSpc>
              <a:spcBef>
                <a:spcPts val="0"/>
              </a:spcBef>
              <a:spcAft>
                <a:spcPts val="1000"/>
              </a:spcAft>
              <a:buClr>
                <a:schemeClr val="tx1"/>
              </a:buClr>
              <a:buSzPct val="35000"/>
              <a:buNone/>
            </a:pPr>
            <a:r>
              <a:rPr lang="en-US" sz="2200" dirty="0"/>
              <a:t>Allow them to pay using credit?</a:t>
            </a:r>
            <a:endParaRPr sz="2400" dirty="0"/>
          </a:p>
          <a:p>
            <a:pPr marL="457200" lvl="0" indent="-381000" rtl="0">
              <a:spcBef>
                <a:spcPts val="0"/>
              </a:spcBef>
              <a:spcAft>
                <a:spcPts val="0"/>
              </a:spcAft>
              <a:buSzPct val="100000"/>
            </a:pPr>
            <a:endParaRPr sz="2400" dirty="0"/>
          </a:p>
        </p:txBody>
      </p:sp>
      <p:sp>
        <p:nvSpPr>
          <p:cNvPr id="274" name="Shape 274"/>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31</a:t>
            </a:fld>
            <a:endParaRPr lang="en-US"/>
          </a:p>
        </p:txBody>
      </p:sp>
      <p:grpSp>
        <p:nvGrpSpPr>
          <p:cNvPr id="15" name="Group 14">
            <a:extLst>
              <a:ext uri="{FF2B5EF4-FFF2-40B4-BE49-F238E27FC236}">
                <a16:creationId xmlns:a16="http://schemas.microsoft.com/office/drawing/2014/main" id="{DCB1EF13-23C7-4DC7-B763-D23FBC1847C4}"/>
              </a:ext>
            </a:extLst>
          </p:cNvPr>
          <p:cNvGrpSpPr/>
          <p:nvPr/>
        </p:nvGrpSpPr>
        <p:grpSpPr>
          <a:xfrm>
            <a:off x="311405" y="844833"/>
            <a:ext cx="436962" cy="388785"/>
            <a:chOff x="109378" y="493956"/>
            <a:chExt cx="436962" cy="388785"/>
          </a:xfrm>
        </p:grpSpPr>
        <p:sp>
          <p:nvSpPr>
            <p:cNvPr id="16" name="Oval 15">
              <a:extLst>
                <a:ext uri="{FF2B5EF4-FFF2-40B4-BE49-F238E27FC236}">
                  <a16:creationId xmlns:a16="http://schemas.microsoft.com/office/drawing/2014/main" id="{44B62F4E-2900-4AFB-9F3C-35D0C5E2AA9F}"/>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7" name="TextBox 16">
              <a:extLst>
                <a:ext uri="{FF2B5EF4-FFF2-40B4-BE49-F238E27FC236}">
                  <a16:creationId xmlns:a16="http://schemas.microsoft.com/office/drawing/2014/main" id="{E2DC22DA-0AAF-406E-9540-7D757656EBBA}"/>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097279" y="1357313"/>
            <a:ext cx="10584648" cy="5102472"/>
          </a:xfrm>
          <a:prstGeom prst="rect">
            <a:avLst/>
          </a:prstGeom>
          <a:noFill/>
          <a:ln>
            <a:noFill/>
          </a:ln>
        </p:spPr>
        <p:txBody>
          <a:bodyPr lIns="0" tIns="45700" rIns="0" bIns="45700" anchor="t" anchorCtr="0">
            <a:noAutofit/>
          </a:bodyPr>
          <a:lstStyle/>
          <a:p>
            <a:pPr marL="0" lvl="0" indent="0">
              <a:lnSpc>
                <a:spcPct val="100000"/>
              </a:lnSpc>
              <a:spcBef>
                <a:spcPts val="400"/>
              </a:spcBef>
              <a:spcAft>
                <a:spcPts val="1000"/>
              </a:spcAft>
              <a:buFont typeface="Times New Roman"/>
              <a:buNone/>
            </a:pPr>
            <a:r>
              <a:rPr lang="en-US" sz="2400" dirty="0"/>
              <a:t>Demand for commitment is “smoking gun” evidence of present bias </a:t>
            </a:r>
            <a:br>
              <a:rPr lang="en-US" sz="2400" dirty="0"/>
            </a:br>
            <a:r>
              <a:rPr lang="en-US" sz="2400" dirty="0"/>
              <a:t>(Ashraf et al., 2006; </a:t>
            </a:r>
            <a:r>
              <a:rPr lang="en-US" sz="2400" dirty="0" err="1"/>
              <a:t>Giné</a:t>
            </a:r>
            <a:r>
              <a:rPr lang="en-US" sz="2400" dirty="0"/>
              <a:t> et al., 2010;Kaur et al., 2015; </a:t>
            </a:r>
            <a:r>
              <a:rPr lang="en-US" sz="2400" dirty="0" err="1"/>
              <a:t>Schilbach</a:t>
            </a:r>
            <a:r>
              <a:rPr lang="en-US" sz="2400" dirty="0"/>
              <a:t>, 2019, </a:t>
            </a:r>
            <a:r>
              <a:rPr lang="en-US" sz="2400" dirty="0" err="1"/>
              <a:t>Casaburi</a:t>
            </a:r>
            <a:r>
              <a:rPr lang="en-US" sz="2400" dirty="0"/>
              <a:t> and </a:t>
            </a:r>
            <a:r>
              <a:rPr lang="en-US" sz="2400" dirty="0" err="1"/>
              <a:t>Macchiavello</a:t>
            </a:r>
            <a:r>
              <a:rPr lang="en-US" sz="2400" dirty="0"/>
              <a:t>, 2019). </a:t>
            </a:r>
          </a:p>
          <a:p>
            <a:pPr marL="0" indent="0">
              <a:lnSpc>
                <a:spcPct val="100000"/>
              </a:lnSpc>
              <a:spcBef>
                <a:spcPts val="400"/>
              </a:spcBef>
              <a:spcAft>
                <a:spcPts val="0"/>
              </a:spcAft>
              <a:buFont typeface="Times New Roman"/>
              <a:buNone/>
            </a:pPr>
            <a:r>
              <a:rPr lang="en-US" sz="2400" dirty="0"/>
              <a:t>But commitment contracts only work well with high degree of sophistication</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Naivete → low demand for commitment</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Partial naivete → systematic failure of commitment, with plausibly negative effects on welfare if people incur the costs without the intended benefit (John 2019; Bai et al., 2017)</a:t>
            </a:r>
          </a:p>
          <a:p>
            <a:pPr marL="0" lvl="0" indent="0">
              <a:lnSpc>
                <a:spcPct val="100000"/>
              </a:lnSpc>
              <a:spcBef>
                <a:spcPts val="400"/>
              </a:spcBef>
              <a:spcAft>
                <a:spcPts val="1000"/>
              </a:spcAft>
              <a:buFont typeface="Times New Roman"/>
              <a:buNone/>
            </a:pPr>
            <a:r>
              <a:rPr lang="en-US" sz="2400" dirty="0"/>
              <a:t>Uncertainty also implies low demand for commitment (</a:t>
            </a:r>
            <a:r>
              <a:rPr lang="en-US" sz="2400" dirty="0" err="1"/>
              <a:t>Laibson</a:t>
            </a:r>
            <a:r>
              <a:rPr lang="en-US" sz="2400" dirty="0"/>
              <a:t>, 2015; Amador et al., 2006)</a:t>
            </a:r>
          </a:p>
          <a:p>
            <a:pPr marL="0" lvl="0" indent="0">
              <a:lnSpc>
                <a:spcPct val="100000"/>
              </a:lnSpc>
              <a:spcBef>
                <a:spcPts val="400"/>
              </a:spcBef>
              <a:spcAft>
                <a:spcPts val="1000"/>
              </a:spcAft>
              <a:buFont typeface="Times New Roman"/>
              <a:buNone/>
            </a:pPr>
            <a:r>
              <a:rPr lang="en-US" sz="2400" dirty="0"/>
              <a:t>More promising approach may be to reduce hassle costs, provide direct time-limited incentives, ease liquidity constraints</a:t>
            </a:r>
            <a:endParaRPr sz="2400" dirty="0"/>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32</a:t>
            </a:fld>
            <a:endParaRPr lang="en-US"/>
          </a:p>
        </p:txBody>
      </p:sp>
      <p:grpSp>
        <p:nvGrpSpPr>
          <p:cNvPr id="5" name="Group 4">
            <a:extLst>
              <a:ext uri="{FF2B5EF4-FFF2-40B4-BE49-F238E27FC236}">
                <a16:creationId xmlns:a16="http://schemas.microsoft.com/office/drawing/2014/main" id="{AF390464-B551-47E7-A17D-88E356EE347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9ACA16E2-B523-465F-8E59-F1C505F5363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62E5C6F-AFDB-43FD-B881-A61A5C435B0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A56647B5-1C1F-4577-B866-E9DD0C8280AF}"/>
              </a:ext>
            </a:extLst>
          </p:cNvPr>
          <p:cNvSpPr txBox="1">
            <a:spLocks/>
          </p:cNvSpPr>
          <p:nvPr/>
        </p:nvSpPr>
        <p:spPr>
          <a:xfrm>
            <a:off x="871538" y="639527"/>
            <a:ext cx="10284141" cy="594091"/>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Present bias and commitment contracts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097278" y="1233618"/>
            <a:ext cx="10491341" cy="5226167"/>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200" dirty="0"/>
              <a:t>The effect of naivete versus sophistication about one’s present bias will depend on the nature of the investment in question.</a:t>
            </a:r>
          </a:p>
          <a:p>
            <a:pPr marL="292608" lvl="1" indent="0">
              <a:lnSpc>
                <a:spcPct val="100000"/>
              </a:lnSpc>
              <a:spcBef>
                <a:spcPts val="400"/>
              </a:spcBef>
              <a:spcAft>
                <a:spcPts val="1000"/>
              </a:spcAft>
              <a:buClrTx/>
              <a:buNone/>
            </a:pPr>
            <a:r>
              <a:rPr lang="en-US" sz="2200" dirty="0"/>
              <a:t>Case I: Investments without deadlines </a:t>
            </a:r>
          </a:p>
          <a:p>
            <a:pPr marL="989838" lvl="2" indent="-514350">
              <a:lnSpc>
                <a:spcPct val="100000"/>
              </a:lnSpc>
              <a:spcBef>
                <a:spcPts val="400"/>
              </a:spcBef>
              <a:spcAft>
                <a:spcPts val="1000"/>
              </a:spcAft>
              <a:buClrTx/>
              <a:buFont typeface="+mj-lt"/>
              <a:buAutoNum type="romanLcPeriod"/>
            </a:pPr>
            <a:r>
              <a:rPr lang="en-US" sz="2200" dirty="0"/>
              <a:t>Naïve → repeated decisions to procrastinate</a:t>
            </a:r>
          </a:p>
          <a:p>
            <a:pPr marL="989838" lvl="2" indent="-514350">
              <a:lnSpc>
                <a:spcPct val="100000"/>
              </a:lnSpc>
              <a:spcBef>
                <a:spcPts val="400"/>
              </a:spcBef>
              <a:spcAft>
                <a:spcPts val="1000"/>
              </a:spcAft>
              <a:buClrTx/>
              <a:buFont typeface="+mj-lt"/>
              <a:buAutoNum type="romanLcPeriod"/>
            </a:pPr>
            <a:r>
              <a:rPr lang="en-US" sz="2200" dirty="0"/>
              <a:t>Sophisticated → may delay for a few time periods but will eventually make investment therefore no major welfare losses (</a:t>
            </a:r>
            <a:r>
              <a:rPr lang="en-US" sz="2200" dirty="0" err="1"/>
              <a:t>O’Donoghue</a:t>
            </a:r>
            <a:r>
              <a:rPr lang="en-US" sz="2200" dirty="0"/>
              <a:t> and Rabin, 2001)</a:t>
            </a:r>
          </a:p>
          <a:p>
            <a:pPr marL="292608" lvl="1" indent="0">
              <a:lnSpc>
                <a:spcPct val="100000"/>
              </a:lnSpc>
              <a:spcBef>
                <a:spcPts val="400"/>
              </a:spcBef>
              <a:spcAft>
                <a:spcPts val="1000"/>
              </a:spcAft>
              <a:buClrTx/>
              <a:buNone/>
            </a:pPr>
            <a:r>
              <a:rPr lang="en-US" sz="2200" dirty="0"/>
              <a:t>Case II: One-shot investments with deadlines (but negligible monetary costs)</a:t>
            </a:r>
          </a:p>
          <a:p>
            <a:pPr marL="989838" lvl="2" indent="-514350">
              <a:lnSpc>
                <a:spcPct val="100000"/>
              </a:lnSpc>
              <a:spcBef>
                <a:spcPts val="400"/>
              </a:spcBef>
              <a:spcAft>
                <a:spcPts val="1000"/>
              </a:spcAft>
              <a:buClrTx/>
              <a:buFont typeface="+mj-lt"/>
              <a:buAutoNum type="romanLcPeriod"/>
            </a:pPr>
            <a:r>
              <a:rPr lang="en-US" sz="2200" dirty="0"/>
              <a:t>Even fairly present-biased agents will make the investment since there is no way to procrastinate.</a:t>
            </a:r>
          </a:p>
          <a:p>
            <a:pPr marL="342900" indent="-342900">
              <a:lnSpc>
                <a:spcPct val="100000"/>
              </a:lnSpc>
              <a:spcBef>
                <a:spcPts val="400"/>
              </a:spcBef>
              <a:spcAft>
                <a:spcPts val="1000"/>
              </a:spcAft>
              <a:buClrTx/>
              <a:buFont typeface="Arial" panose="020B0604020202020204" pitchFamily="34" charset="0"/>
              <a:buChar char="•"/>
            </a:pPr>
            <a:r>
              <a:rPr lang="en-US" sz="2200" dirty="0"/>
              <a:t>While present bias can help explain some of the patterns in Case I, other decisions (especially in Case II) cannot be explained by present bias alone.</a:t>
            </a:r>
          </a:p>
          <a:p>
            <a:pPr marL="635508" lvl="1" indent="-342900">
              <a:lnSpc>
                <a:spcPct val="100000"/>
              </a:lnSpc>
              <a:spcBef>
                <a:spcPts val="400"/>
              </a:spcBef>
              <a:spcAft>
                <a:spcPts val="1000"/>
              </a:spcAft>
              <a:buClrTx/>
              <a:buFont typeface="Arial" panose="020B0604020202020204" pitchFamily="34" charset="0"/>
              <a:buChar char="•"/>
            </a:pPr>
            <a:r>
              <a:rPr lang="en-US" sz="2000" dirty="0"/>
              <a:t>Need other (additional) reasons than present bias to explain low demand, e.g. biased beliefs</a:t>
            </a:r>
          </a:p>
          <a:p>
            <a:pPr marL="0" indent="0">
              <a:lnSpc>
                <a:spcPct val="100000"/>
              </a:lnSpc>
              <a:spcBef>
                <a:spcPts val="400"/>
              </a:spcBef>
              <a:spcAft>
                <a:spcPts val="1000"/>
              </a:spcAft>
              <a:buClrTx/>
              <a:buNone/>
            </a:pPr>
            <a:endParaRPr lang="en-US" sz="2200" dirty="0"/>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33</a:t>
            </a:fld>
            <a:endParaRPr lang="en-US"/>
          </a:p>
        </p:txBody>
      </p:sp>
      <p:grpSp>
        <p:nvGrpSpPr>
          <p:cNvPr id="5" name="Group 4">
            <a:extLst>
              <a:ext uri="{FF2B5EF4-FFF2-40B4-BE49-F238E27FC236}">
                <a16:creationId xmlns:a16="http://schemas.microsoft.com/office/drawing/2014/main" id="{AF390464-B551-47E7-A17D-88E356EE347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9ACA16E2-B523-465F-8E59-F1C505F5363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62E5C6F-AFDB-43FD-B881-A61A5C435B0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3B</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3" name="Shape 272">
            <a:extLst>
              <a:ext uri="{FF2B5EF4-FFF2-40B4-BE49-F238E27FC236}">
                <a16:creationId xmlns:a16="http://schemas.microsoft.com/office/drawing/2014/main" id="{E9C704CC-698F-4BB5-8152-D1EA24516A13}"/>
              </a:ext>
            </a:extLst>
          </p:cNvPr>
          <p:cNvSpPr txBox="1">
            <a:spLocks noGrp="1"/>
          </p:cNvSpPr>
          <p:nvPr>
            <p:ph type="title"/>
          </p:nvPr>
        </p:nvSpPr>
        <p:spPr>
          <a:xfrm>
            <a:off x="929326" y="303494"/>
            <a:ext cx="10491341" cy="895739"/>
          </a:xfrm>
          <a:prstGeom prst="rect">
            <a:avLst/>
          </a:prstGeom>
        </p:spPr>
        <p:txBody>
          <a:bodyPr lIns="121900" tIns="121900" rIns="121900" bIns="121900" anchor="b" anchorCtr="0">
            <a:noAutofit/>
          </a:bodyPr>
          <a:lstStyle/>
          <a:p>
            <a:pPr lvl="0" rtl="0">
              <a:spcBef>
                <a:spcPts val="0"/>
              </a:spcBef>
              <a:buNone/>
            </a:pPr>
            <a:r>
              <a:rPr lang="en-US" sz="3600" dirty="0"/>
              <a:t>Present bias, sophistication and deadlines</a:t>
            </a:r>
          </a:p>
        </p:txBody>
      </p:sp>
    </p:spTree>
    <p:extLst>
      <p:ext uri="{BB962C8B-B14F-4D97-AF65-F5344CB8AC3E}">
        <p14:creationId xmlns:p14="http://schemas.microsoft.com/office/powerpoint/2010/main" val="2929444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910666" y="1233618"/>
            <a:ext cx="10435357" cy="4681990"/>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200" dirty="0"/>
              <a:t>Making good decisions regarding health requires forming accurate beliefs about numerous variables. Difficult due to uncertainty and heterogeneity across individuals (Arrow, 1963).</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200" dirty="0"/>
              <a:t>Inaccurate beliefs (e.g. misperceived returns to health investments) could help explain under-investment in health. Some evidence of inaccurate beliefs regarding health in developing societies (e.g. </a:t>
            </a:r>
            <a:r>
              <a:rPr lang="en-US" sz="2200" dirty="0" err="1"/>
              <a:t>Delavende</a:t>
            </a:r>
            <a:r>
              <a:rPr lang="en-US" sz="2200" dirty="0"/>
              <a:t> and Kohler (2009); </a:t>
            </a:r>
            <a:r>
              <a:rPr lang="en-US" sz="2200" dirty="0" err="1"/>
              <a:t>Godlonton</a:t>
            </a:r>
            <a:r>
              <a:rPr lang="en-US" sz="2200" dirty="0"/>
              <a:t> et al. (2016)).</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200" dirty="0"/>
              <a:t>Information interventions appear to have large impacts on health outcomes in some contexts and small to null in others </a:t>
            </a:r>
            <a:r>
              <a:rPr lang="en-US" sz="2200" dirty="0" err="1"/>
              <a:t>Dupas</a:t>
            </a:r>
            <a:r>
              <a:rPr lang="en-US" sz="2200" dirty="0"/>
              <a:t> (2011); </a:t>
            </a:r>
            <a:r>
              <a:rPr lang="en-US" sz="2200" dirty="0" err="1"/>
              <a:t>Dupas</a:t>
            </a:r>
            <a:r>
              <a:rPr lang="en-US" sz="2200" dirty="0"/>
              <a:t> and Miguel (2017).</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000" dirty="0"/>
              <a:t>Other behavioral biases might be play in situations of low impacts of info</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000" dirty="0"/>
              <a:t>Motivated beliefs (e.g. deriving utility from belief that one is healthy) could matter as well</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000" dirty="0"/>
              <a:t>More work is required to understand the determinants of success in various contexts.</a:t>
            </a:r>
          </a:p>
          <a:p>
            <a:pPr marL="635508" lvl="1" indent="-342900">
              <a:lnSpc>
                <a:spcPct val="100000"/>
              </a:lnSpc>
              <a:spcBef>
                <a:spcPts val="400"/>
              </a:spcBef>
              <a:spcAft>
                <a:spcPts val="1000"/>
              </a:spcAft>
              <a:buFont typeface="Arial" panose="020B0604020202020204" pitchFamily="34" charset="0"/>
              <a:buChar char="•"/>
            </a:pPr>
            <a:endParaRPr lang="en-US" sz="2200" dirty="0"/>
          </a:p>
          <a:p>
            <a:pPr marL="0" lvl="0" indent="0" rtl="0">
              <a:lnSpc>
                <a:spcPct val="100000"/>
              </a:lnSpc>
              <a:spcBef>
                <a:spcPts val="1000"/>
              </a:spcBef>
              <a:spcAft>
                <a:spcPts val="1000"/>
              </a:spcAft>
              <a:buNone/>
            </a:pPr>
            <a:endParaRPr sz="2200" dirty="0"/>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34</a:t>
            </a:fld>
            <a:endParaRPr lang="en-US"/>
          </a:p>
        </p:txBody>
      </p:sp>
      <p:grpSp>
        <p:nvGrpSpPr>
          <p:cNvPr id="5" name="Group 4">
            <a:extLst>
              <a:ext uri="{FF2B5EF4-FFF2-40B4-BE49-F238E27FC236}">
                <a16:creationId xmlns:a16="http://schemas.microsoft.com/office/drawing/2014/main" id="{AF390464-B551-47E7-A17D-88E356EE347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9ACA16E2-B523-465F-8E59-F1C505F5363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62E5C6F-AFDB-43FD-B881-A61A5C435B0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3C</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A56647B5-1C1F-4577-B866-E9DD0C8280AF}"/>
              </a:ext>
            </a:extLst>
          </p:cNvPr>
          <p:cNvSpPr txBox="1">
            <a:spLocks/>
          </p:cNvSpPr>
          <p:nvPr/>
        </p:nvSpPr>
        <p:spPr>
          <a:xfrm>
            <a:off x="910667" y="508218"/>
            <a:ext cx="10058400" cy="691015"/>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Biased beliefs</a:t>
            </a:r>
          </a:p>
        </p:txBody>
      </p:sp>
    </p:spTree>
    <p:extLst>
      <p:ext uri="{BB962C8B-B14F-4D97-AF65-F5344CB8AC3E}">
        <p14:creationId xmlns:p14="http://schemas.microsoft.com/office/powerpoint/2010/main" val="1752004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097279" y="1548881"/>
            <a:ext cx="10435358" cy="4683968"/>
          </a:xfrm>
          <a:prstGeom prst="rect">
            <a:avLst/>
          </a:prstGeom>
          <a:noFill/>
          <a:ln>
            <a:noFill/>
          </a:ln>
        </p:spPr>
        <p:txBody>
          <a:bodyPr lIns="0" tIns="45700" rIns="0" bIns="457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Individuals may interpret what they observe through the wrong causal model or theory (</a:t>
            </a:r>
            <a:r>
              <a:rPr lang="en-US" sz="2400" dirty="0" err="1"/>
              <a:t>Schwartzstein</a:t>
            </a:r>
            <a:r>
              <a:rPr lang="en-US" sz="2400" dirty="0"/>
              <a:t>, 2014; Gagnon-Bartsch et al., 2018)</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Incorrect mental models that may be important for health outcomes in developing societies include superstitious beliefs or beliefs in magical theories of sickness and health which include witchcraft.</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Ashraf et al. (2017) illustrate this with the case of maternal risk in Zambia and a wide-spread belief about martial infidelity and complications during childbirth</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Parents across the world confidently hold wrong beliefs about the need to rehydrate children in response to diarrhea. </a:t>
            </a:r>
            <a:r>
              <a:rPr lang="en-US" sz="2400" dirty="0" err="1"/>
              <a:t>Datta</a:t>
            </a:r>
            <a:r>
              <a:rPr lang="en-US" sz="2400" dirty="0"/>
              <a:t> and Mullainathan (2014) find that 30 to 50 percent of women in their sample (in India) recommended</a:t>
            </a:r>
            <a:r>
              <a:rPr lang="en-US" sz="2400" i="1" dirty="0"/>
              <a:t> decreasing</a:t>
            </a:r>
            <a:r>
              <a:rPr lang="en-US" sz="2400" dirty="0"/>
              <a:t> fluid intake of infants to treat their diarrhea</a:t>
            </a:r>
          </a:p>
          <a:p>
            <a:pPr marL="342900" indent="-342900">
              <a:lnSpc>
                <a:spcPct val="100000"/>
              </a:lnSpc>
              <a:spcBef>
                <a:spcPts val="400"/>
              </a:spcBef>
              <a:spcAft>
                <a:spcPts val="1000"/>
              </a:spcAft>
              <a:buClr>
                <a:schemeClr val="tx1"/>
              </a:buClr>
              <a:buFont typeface="Arial" panose="020B0604020202020204" pitchFamily="34" charset="0"/>
              <a:buChar char="•"/>
            </a:pPr>
            <a:endParaRPr lang="en-US" sz="2400" dirty="0"/>
          </a:p>
          <a:p>
            <a:pPr marL="342900" indent="-342900">
              <a:lnSpc>
                <a:spcPct val="100000"/>
              </a:lnSpc>
              <a:spcBef>
                <a:spcPts val="400"/>
              </a:spcBef>
              <a:spcAft>
                <a:spcPts val="1000"/>
              </a:spcAft>
              <a:buClr>
                <a:schemeClr val="tx1"/>
              </a:buClr>
              <a:buFont typeface="Arial" panose="020B0604020202020204" pitchFamily="34" charset="0"/>
              <a:buChar char="•"/>
            </a:pPr>
            <a:endParaRPr lang="en-US" sz="2400" dirty="0"/>
          </a:p>
          <a:p>
            <a:pPr marL="342900" indent="-342900">
              <a:lnSpc>
                <a:spcPct val="100000"/>
              </a:lnSpc>
              <a:spcBef>
                <a:spcPts val="400"/>
              </a:spcBef>
              <a:spcAft>
                <a:spcPts val="1000"/>
              </a:spcAft>
              <a:buClr>
                <a:schemeClr val="tx1"/>
              </a:buClr>
              <a:buFont typeface="Arial" panose="020B0604020202020204" pitchFamily="34" charset="0"/>
              <a:buChar char="•"/>
            </a:pPr>
            <a:endParaRPr lang="en-US" sz="2400" dirty="0"/>
          </a:p>
          <a:p>
            <a:pPr marL="342900" lvl="0" indent="-342900">
              <a:lnSpc>
                <a:spcPct val="100000"/>
              </a:lnSpc>
              <a:spcBef>
                <a:spcPts val="400"/>
              </a:spcBef>
              <a:spcAft>
                <a:spcPts val="1000"/>
              </a:spcAft>
              <a:buClr>
                <a:schemeClr val="tx1"/>
              </a:buClr>
              <a:buFont typeface="Arial" panose="020B0604020202020204" pitchFamily="34" charset="0"/>
              <a:buChar char="•"/>
            </a:pPr>
            <a:endParaRPr lang="en-US" sz="2400" dirty="0"/>
          </a:p>
          <a:p>
            <a:pPr marL="635508" lvl="1" indent="-342900">
              <a:lnSpc>
                <a:spcPct val="100000"/>
              </a:lnSpc>
              <a:spcBef>
                <a:spcPts val="400"/>
              </a:spcBef>
              <a:spcAft>
                <a:spcPts val="1000"/>
              </a:spcAft>
              <a:buFont typeface="Arial" panose="020B0604020202020204" pitchFamily="34" charset="0"/>
              <a:buChar char="•"/>
            </a:pPr>
            <a:endParaRPr lang="en-US" sz="2400" dirty="0"/>
          </a:p>
          <a:p>
            <a:pPr marL="0" lvl="0" indent="0" rtl="0">
              <a:lnSpc>
                <a:spcPct val="100000"/>
              </a:lnSpc>
              <a:spcBef>
                <a:spcPts val="1000"/>
              </a:spcBef>
              <a:spcAft>
                <a:spcPts val="1000"/>
              </a:spcAft>
              <a:buNone/>
            </a:pPr>
            <a:endParaRPr sz="2400" dirty="0"/>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35</a:t>
            </a:fld>
            <a:endParaRPr lang="en-US"/>
          </a:p>
        </p:txBody>
      </p:sp>
      <p:grpSp>
        <p:nvGrpSpPr>
          <p:cNvPr id="5" name="Group 4">
            <a:extLst>
              <a:ext uri="{FF2B5EF4-FFF2-40B4-BE49-F238E27FC236}">
                <a16:creationId xmlns:a16="http://schemas.microsoft.com/office/drawing/2014/main" id="{AF390464-B551-47E7-A17D-88E356EE347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9ACA16E2-B523-465F-8E59-F1C505F5363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62E5C6F-AFDB-43FD-B881-A61A5C435B05}"/>
                </a:ext>
              </a:extLst>
            </p:cNvPr>
            <p:cNvSpPr txBox="1"/>
            <p:nvPr/>
          </p:nvSpPr>
          <p:spPr>
            <a:xfrm>
              <a:off x="109378" y="509802"/>
              <a:ext cx="436962"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3D</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594091"/>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Incorrect causal theories or mental models</a:t>
            </a:r>
          </a:p>
        </p:txBody>
      </p:sp>
    </p:spTree>
    <p:extLst>
      <p:ext uri="{BB962C8B-B14F-4D97-AF65-F5344CB8AC3E}">
        <p14:creationId xmlns:p14="http://schemas.microsoft.com/office/powerpoint/2010/main" val="1308480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Shape 412"/>
          <p:cNvSpPr txBox="1">
            <a:spLocks noGrp="1"/>
          </p:cNvSpPr>
          <p:nvPr>
            <p:ph type="body" idx="1"/>
          </p:nvPr>
        </p:nvSpPr>
        <p:spPr>
          <a:xfrm>
            <a:off x="1097279" y="1447485"/>
            <a:ext cx="10170694" cy="4517800"/>
          </a:xfrm>
          <a:prstGeom prst="rect">
            <a:avLst/>
          </a:prstGeom>
        </p:spPr>
        <p:txBody>
          <a:bodyPr lIns="121900" tIns="121900" rIns="121900" bIns="121900" anchor="t" anchorCtr="0">
            <a:noAutofit/>
          </a:bodyPr>
          <a:lstStyle/>
          <a:p>
            <a:pPr marL="0" lvl="0" indent="0">
              <a:lnSpc>
                <a:spcPct val="100000"/>
              </a:lnSpc>
              <a:spcBef>
                <a:spcPts val="400"/>
              </a:spcBef>
              <a:spcAft>
                <a:spcPts val="1000"/>
              </a:spcAft>
              <a:buNone/>
            </a:pPr>
            <a:r>
              <a:rPr lang="en-US" sz="2400" dirty="0"/>
              <a:t>Little evidence for real-world development importance of some psychological effects frequently invoked by practitioners to justify policy:</a:t>
            </a:r>
          </a:p>
          <a:p>
            <a:pPr marL="482600" lvl="0" indent="-342900" rtl="0">
              <a:lnSpc>
                <a:spcPct val="100000"/>
              </a:lnSpc>
              <a:spcBef>
                <a:spcPts val="0"/>
              </a:spcBef>
              <a:spcAft>
                <a:spcPts val="1000"/>
              </a:spcAft>
              <a:buClrTx/>
              <a:buSzPct val="35000"/>
              <a:buFont typeface="Wingdings" panose="05000000000000000000" pitchFamily="2" charset="2"/>
              <a:buChar char="l"/>
            </a:pPr>
            <a:r>
              <a:rPr lang="en-US" sz="2400" i="1" u="sng" dirty="0">
                <a:solidFill>
                  <a:schemeClr val="tx1"/>
                </a:solidFill>
              </a:rPr>
              <a:t>Sunk-cost fallacy</a:t>
            </a:r>
            <a:r>
              <a:rPr lang="en-US" sz="2400" dirty="0"/>
              <a:t>: No evidence that higher prices cause greater product use (Ashraf et al. (2010); Cohen and </a:t>
            </a:r>
            <a:r>
              <a:rPr lang="en-US" sz="2400" dirty="0" err="1"/>
              <a:t>Dupas</a:t>
            </a:r>
            <a:r>
              <a:rPr lang="en-US" sz="2400" dirty="0"/>
              <a:t>, 2010).</a:t>
            </a:r>
          </a:p>
          <a:p>
            <a:pPr marL="482600" lvl="0" indent="-342900" rtl="0">
              <a:lnSpc>
                <a:spcPct val="100000"/>
              </a:lnSpc>
              <a:spcBef>
                <a:spcPts val="0"/>
              </a:spcBef>
              <a:buClrTx/>
              <a:buSzPct val="35000"/>
              <a:buFont typeface="Wingdings" panose="05000000000000000000" pitchFamily="2" charset="2"/>
              <a:buChar char="l"/>
            </a:pPr>
            <a:r>
              <a:rPr lang="en-US" sz="2400" i="1" u="sng" dirty="0">
                <a:solidFill>
                  <a:schemeClr val="tx1"/>
                </a:solidFill>
              </a:rPr>
              <a:t>Crowd-out of intrinsic motivation</a:t>
            </a:r>
            <a:r>
              <a:rPr lang="en-US" sz="2400" dirty="0"/>
              <a:t>: Little evidence that extrinsic incentives crowd out intrinsic motivations in real world development contexts or that paying more leads to substantially less-motivated workers. (Dal </a:t>
            </a:r>
            <a:r>
              <a:rPr lang="en-US" sz="2400" dirty="0" err="1"/>
              <a:t>Bó</a:t>
            </a:r>
            <a:r>
              <a:rPr lang="en-US" sz="2400" dirty="0"/>
              <a:t> et al. 2013; Ashraf et al., 2014, 2018). </a:t>
            </a:r>
          </a:p>
        </p:txBody>
      </p:sp>
      <p:sp>
        <p:nvSpPr>
          <p:cNvPr id="413" name="Shape 41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grpSp>
        <p:nvGrpSpPr>
          <p:cNvPr id="5" name="Group 4">
            <a:extLst>
              <a:ext uri="{FF2B5EF4-FFF2-40B4-BE49-F238E27FC236}">
                <a16:creationId xmlns:a16="http://schemas.microsoft.com/office/drawing/2014/main" id="{E7F07439-6267-49D6-80AE-FAE97EF630F6}"/>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EEDD30A7-A822-488B-B3A4-D5AD9CB7298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BD585C81-6B55-4EFB-969D-DC6375C9FDD8}"/>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3</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8" name="Shape 222">
            <a:extLst>
              <a:ext uri="{FF2B5EF4-FFF2-40B4-BE49-F238E27FC236}">
                <a16:creationId xmlns:a16="http://schemas.microsoft.com/office/drawing/2014/main" id="{6B6BE111-41DE-48E3-A540-042CABE21E94}"/>
              </a:ext>
            </a:extLst>
          </p:cNvPr>
          <p:cNvSpPr txBox="1">
            <a:spLocks/>
          </p:cNvSpPr>
          <p:nvPr/>
        </p:nvSpPr>
        <p:spPr>
          <a:xfrm>
            <a:off x="1097279" y="334729"/>
            <a:ext cx="10058400" cy="1112756"/>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Evidence against importance of some ideas from psychology in the field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814409"/>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 </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86646" y="1418253"/>
            <a:ext cx="9950321" cy="403174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 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76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540931"/>
            <a:ext cx="10058400" cy="4023300"/>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Savings are necessary to self-insure against risks and to finance lumpy investments </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“Standard” barriers to savings include: </a:t>
            </a:r>
          </a:p>
          <a:p>
            <a:pPr marL="635508" lvl="1" indent="-342900">
              <a:lnSpc>
                <a:spcPct val="100000"/>
              </a:lnSpc>
              <a:spcAft>
                <a:spcPts val="200"/>
              </a:spcAft>
              <a:buClrTx/>
              <a:buFont typeface="Arial" panose="020B0604020202020204" pitchFamily="34" charset="0"/>
              <a:buChar char="•"/>
            </a:pPr>
            <a:r>
              <a:rPr lang="en-US" sz="2400" dirty="0">
                <a:solidFill>
                  <a:schemeClr val="tx1"/>
                </a:solidFill>
              </a:rPr>
              <a:t>Lack of access to formal savings products</a:t>
            </a:r>
          </a:p>
          <a:p>
            <a:pPr marL="635508" lvl="1" indent="-342900">
              <a:lnSpc>
                <a:spcPct val="100000"/>
              </a:lnSpc>
              <a:spcAft>
                <a:spcPts val="200"/>
              </a:spcAft>
              <a:buClrTx/>
              <a:buFont typeface="Arial" panose="020B0604020202020204" pitchFamily="34" charset="0"/>
              <a:buChar char="•"/>
            </a:pPr>
            <a:r>
              <a:rPr lang="en-US" sz="2400" dirty="0">
                <a:solidFill>
                  <a:schemeClr val="tx1"/>
                </a:solidFill>
              </a:rPr>
              <a:t>Prohibitive costs of opening a banking account etc.</a:t>
            </a:r>
          </a:p>
          <a:p>
            <a:pPr marL="0" indent="0">
              <a:lnSpc>
                <a:spcPct val="100000"/>
              </a:lnSpc>
              <a:buNone/>
            </a:pPr>
            <a:r>
              <a:rPr lang="en-US" sz="2400" dirty="0" err="1">
                <a:solidFill>
                  <a:schemeClr val="tx1"/>
                </a:solidFill>
              </a:rPr>
              <a:t>Dupas</a:t>
            </a:r>
            <a:r>
              <a:rPr lang="en-US" sz="2400" dirty="0">
                <a:solidFill>
                  <a:schemeClr val="tx1"/>
                </a:solidFill>
              </a:rPr>
              <a:t> et al. (2018) find small effects of providing bank accounts to poor individuals, suggesting other (potentially behavioral) constraints may play a role in reducing savings</a:t>
            </a: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38</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760065"/>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“Standard” barriers to savings</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4</a:t>
              </a:r>
            </a:p>
          </p:txBody>
        </p:sp>
      </p:grpSp>
    </p:spTree>
    <p:extLst>
      <p:ext uri="{BB962C8B-B14F-4D97-AF65-F5344CB8AC3E}">
        <p14:creationId xmlns:p14="http://schemas.microsoft.com/office/powerpoint/2010/main" val="127896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910666" y="1233618"/>
            <a:ext cx="10454020" cy="5092537"/>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A key prediction of present-bias: households accumulate few liquid savings over time, while building up substantial illiquid wealth. Consistent with savings patters across the world (</a:t>
            </a:r>
            <a:r>
              <a:rPr lang="en-US" sz="2400" dirty="0" err="1">
                <a:solidFill>
                  <a:schemeClr val="tx1"/>
                </a:solidFill>
              </a:rPr>
              <a:t>Angeletos</a:t>
            </a:r>
            <a:r>
              <a:rPr lang="en-US" sz="2400" dirty="0">
                <a:solidFill>
                  <a:schemeClr val="tx1"/>
                </a:solidFill>
              </a:rPr>
              <a:t> et al. 2001; Banerjee and </a:t>
            </a:r>
            <a:r>
              <a:rPr lang="en-US" sz="2400" dirty="0" err="1">
                <a:solidFill>
                  <a:schemeClr val="tx1"/>
                </a:solidFill>
              </a:rPr>
              <a:t>Duflo</a:t>
            </a:r>
            <a:r>
              <a:rPr lang="en-US" sz="2400" dirty="0">
                <a:solidFill>
                  <a:schemeClr val="tx1"/>
                </a:solidFill>
              </a:rPr>
              <a:t>, 2007; Morduch et al. 2009)</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Ashraf et al. (2006): evidence for demand for commitment devices in the domain of savings which evidences present-bias (as discussed in Sec. 3.2).</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A key open question surrounding the usefulness of commitment devices is the optimal tradeoff between commitment and flexibility. Too stringent commitment reduces take-up and too-flexible commitment does not overcome self-control problems.</a:t>
            </a:r>
          </a:p>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err="1">
                <a:solidFill>
                  <a:schemeClr val="tx1"/>
                </a:solidFill>
              </a:rPr>
              <a:t>Dupas</a:t>
            </a:r>
            <a:r>
              <a:rPr lang="en-US" sz="2400" dirty="0">
                <a:solidFill>
                  <a:schemeClr val="tx1"/>
                </a:solidFill>
              </a:rPr>
              <a:t> and Robinson (2013) find that a softer savings device increases spending on preventative care relative to a control group and a more stringent alternative.</a:t>
            </a: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39</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910666" y="508218"/>
            <a:ext cx="10058400" cy="725400"/>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Commitment savings devices</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4</a:t>
              </a:r>
            </a:p>
          </p:txBody>
        </p:sp>
      </p:grpSp>
    </p:spTree>
    <p:extLst>
      <p:ext uri="{BB962C8B-B14F-4D97-AF65-F5344CB8AC3E}">
        <p14:creationId xmlns:p14="http://schemas.microsoft.com/office/powerpoint/2010/main" val="53197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Shape 199"/>
          <p:cNvSpPr txBox="1">
            <a:spLocks noGrp="1"/>
          </p:cNvSpPr>
          <p:nvPr>
            <p:ph type="body" idx="1"/>
          </p:nvPr>
        </p:nvSpPr>
        <p:spPr>
          <a:xfrm>
            <a:off x="483079" y="1306081"/>
            <a:ext cx="10835081" cy="4781924"/>
          </a:xfrm>
          <a:prstGeom prst="rect">
            <a:avLst/>
          </a:prstGeom>
          <a:noFill/>
          <a:ln>
            <a:noFill/>
          </a:ln>
        </p:spPr>
        <p:txBody>
          <a:bodyPr lIns="0" tIns="45700" rIns="0" bIns="45700" anchor="t" anchorCtr="0">
            <a:noAutofit/>
          </a:bodyPr>
          <a:lstStyle/>
          <a:p>
            <a:pPr marL="0" indent="0">
              <a:lnSpc>
                <a:spcPct val="100000"/>
              </a:lnSpc>
              <a:spcBef>
                <a:spcPts val="0"/>
              </a:spcBef>
              <a:spcAft>
                <a:spcPts val="1000"/>
              </a:spcAft>
              <a:buClrTx/>
              <a:buNone/>
            </a:pPr>
            <a:r>
              <a:rPr lang="en-GB" sz="2400" dirty="0" err="1">
                <a:solidFill>
                  <a:schemeClr val="tx1"/>
                </a:solidFill>
              </a:rPr>
              <a:t>Behavioral</a:t>
            </a:r>
            <a:r>
              <a:rPr lang="en-GB" sz="2400" dirty="0">
                <a:solidFill>
                  <a:schemeClr val="tx1"/>
                </a:solidFill>
              </a:rPr>
              <a:t> development economics…</a:t>
            </a:r>
          </a:p>
          <a:p>
            <a:pPr marL="457200" indent="-457200">
              <a:lnSpc>
                <a:spcPct val="100000"/>
              </a:lnSpc>
              <a:spcBef>
                <a:spcPts val="0"/>
              </a:spcBef>
              <a:spcAft>
                <a:spcPts val="1000"/>
              </a:spcAft>
              <a:buClrTx/>
              <a:buFont typeface="+mj-lt"/>
              <a:buAutoNum type="arabicPeriod"/>
            </a:pPr>
            <a:r>
              <a:rPr lang="en-GB" sz="2400" dirty="0">
                <a:solidFill>
                  <a:schemeClr val="tx1"/>
                </a:solidFill>
              </a:rPr>
              <a:t>Attempts to augment and improve, and not supplant, existing models. </a:t>
            </a:r>
          </a:p>
          <a:p>
            <a:pPr marL="457200" indent="-457200">
              <a:lnSpc>
                <a:spcPct val="100000"/>
              </a:lnSpc>
              <a:spcBef>
                <a:spcPts val="0"/>
              </a:spcBef>
              <a:spcAft>
                <a:spcPts val="1000"/>
              </a:spcAft>
              <a:buClrTx/>
              <a:buFont typeface="+mj-lt"/>
              <a:buAutoNum type="arabicPeriod"/>
            </a:pPr>
            <a:r>
              <a:rPr lang="en-GB" sz="2400" dirty="0">
                <a:solidFill>
                  <a:schemeClr val="tx1"/>
                </a:solidFill>
              </a:rPr>
              <a:t>Does not deny the importance of institutions for development</a:t>
            </a:r>
          </a:p>
          <a:p>
            <a:pPr marL="457200" indent="-457200">
              <a:lnSpc>
                <a:spcPct val="100000"/>
              </a:lnSpc>
              <a:spcBef>
                <a:spcPts val="0"/>
              </a:spcBef>
              <a:spcAft>
                <a:spcPts val="1000"/>
              </a:spcAft>
              <a:buClrTx/>
              <a:buFont typeface="+mj-lt"/>
              <a:buAutoNum type="arabicPeriod"/>
            </a:pPr>
            <a:r>
              <a:rPr lang="en-GB" sz="2400" dirty="0">
                <a:solidFill>
                  <a:schemeClr val="tx1"/>
                </a:solidFill>
              </a:rPr>
              <a:t>Is sometimes critiqued for dismissing real incentives and constraints that apparently “irrational” actions reflect (e.g. Rosenzweig and </a:t>
            </a:r>
            <a:r>
              <a:rPr lang="en-GB" sz="2400" dirty="0" err="1">
                <a:solidFill>
                  <a:schemeClr val="tx1"/>
                </a:solidFill>
              </a:rPr>
              <a:t>Udry</a:t>
            </a:r>
            <a:r>
              <a:rPr lang="en-GB" sz="2400" dirty="0">
                <a:solidFill>
                  <a:schemeClr val="tx1"/>
                </a:solidFill>
              </a:rPr>
              <a:t> 2014). The best research in this subfield overcomes this challenge by testing </a:t>
            </a:r>
            <a:r>
              <a:rPr lang="en-GB" sz="2400" i="1" dirty="0">
                <a:solidFill>
                  <a:schemeClr val="tx1"/>
                </a:solidFill>
              </a:rPr>
              <a:t>specific</a:t>
            </a:r>
            <a:r>
              <a:rPr lang="en-GB" sz="2400" dirty="0">
                <a:solidFill>
                  <a:schemeClr val="tx1"/>
                </a:solidFill>
              </a:rPr>
              <a:t> </a:t>
            </a:r>
            <a:r>
              <a:rPr lang="en-GB" sz="2400" dirty="0" err="1">
                <a:solidFill>
                  <a:schemeClr val="tx1"/>
                </a:solidFill>
              </a:rPr>
              <a:t>behavioral</a:t>
            </a:r>
            <a:r>
              <a:rPr lang="en-GB" sz="2400" dirty="0">
                <a:solidFill>
                  <a:schemeClr val="tx1"/>
                </a:solidFill>
              </a:rPr>
              <a:t> mechanisms rather than simply identifying an apparent failure of the standard model.</a:t>
            </a:r>
          </a:p>
          <a:p>
            <a:pPr marL="457200" indent="-457200">
              <a:lnSpc>
                <a:spcPct val="100000"/>
              </a:lnSpc>
              <a:spcBef>
                <a:spcPts val="0"/>
              </a:spcBef>
              <a:spcAft>
                <a:spcPts val="1000"/>
              </a:spcAft>
              <a:buClrTx/>
              <a:buFont typeface="+mj-lt"/>
              <a:buAutoNum type="arabicPeriod"/>
            </a:pPr>
            <a:endParaRPr lang="en-GB" sz="2400" dirty="0"/>
          </a:p>
        </p:txBody>
      </p:sp>
      <p:sp>
        <p:nvSpPr>
          <p:cNvPr id="200" name="Shape 200"/>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11" name="Shape 214">
            <a:extLst>
              <a:ext uri="{FF2B5EF4-FFF2-40B4-BE49-F238E27FC236}">
                <a16:creationId xmlns:a16="http://schemas.microsoft.com/office/drawing/2014/main" id="{DB1BF417-9FB6-45BD-A3D3-E5F6C1AE5861}"/>
              </a:ext>
            </a:extLst>
          </p:cNvPr>
          <p:cNvSpPr txBox="1">
            <a:spLocks noGrp="1"/>
          </p:cNvSpPr>
          <p:nvPr>
            <p:ph type="title"/>
          </p:nvPr>
        </p:nvSpPr>
        <p:spPr>
          <a:xfrm>
            <a:off x="345056" y="565931"/>
            <a:ext cx="11507638" cy="736739"/>
          </a:xfrm>
          <a:prstGeom prst="rect">
            <a:avLst/>
          </a:prstGeom>
        </p:spPr>
        <p:txBody>
          <a:bodyPr lIns="121900" tIns="121900" rIns="121900" bIns="121900" anchor="b" anchorCtr="0">
            <a:noAutofit/>
          </a:bodyPr>
          <a:lstStyle/>
          <a:p>
            <a:pPr lvl="0">
              <a:spcBef>
                <a:spcPts val="0"/>
              </a:spcBef>
              <a:buNone/>
            </a:pPr>
            <a:r>
              <a:rPr lang="en-US" sz="3600" dirty="0">
                <a:solidFill>
                  <a:schemeClr val="tx1"/>
                </a:solidFill>
              </a:rPr>
              <a:t>Caveats and critiques of behavioral development economics</a:t>
            </a:r>
          </a:p>
        </p:txBody>
      </p:sp>
    </p:spTree>
    <p:extLst>
      <p:ext uri="{BB962C8B-B14F-4D97-AF65-F5344CB8AC3E}">
        <p14:creationId xmlns:p14="http://schemas.microsoft.com/office/powerpoint/2010/main" val="1426034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929327" y="1810139"/>
            <a:ext cx="10402814" cy="4492026"/>
          </a:xfrm>
          <a:prstGeom prst="rect">
            <a:avLst/>
          </a:prstGeom>
          <a:noFill/>
          <a:ln>
            <a:noFill/>
          </a:ln>
        </p:spPr>
        <p:txBody>
          <a:bodyPr lIns="0" tIns="45700" rIns="0" bIns="45700" anchor="t" anchorCtr="0">
            <a:noAutofit/>
          </a:bodyPr>
          <a:lstStyle/>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200" dirty="0">
                <a:solidFill>
                  <a:schemeClr val="tx1"/>
                </a:solidFill>
              </a:rPr>
              <a:t>Setting default choices is a cheap but often highly powerful tool in changing behavior. </a:t>
            </a:r>
          </a:p>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200" dirty="0">
                <a:solidFill>
                  <a:schemeClr val="tx1"/>
                </a:solidFill>
              </a:rPr>
              <a:t>For instance, setting the default to automatic enrollment as opposed to non-enrollment has substantial impacts on individuals’ retirement choices, particularly for lower-income individuals (Chetty, 2105; Chetty et al., 2014; </a:t>
            </a:r>
            <a:r>
              <a:rPr lang="en-US" sz="2200" dirty="0" err="1">
                <a:solidFill>
                  <a:schemeClr val="tx1"/>
                </a:solidFill>
              </a:rPr>
              <a:t>Madrian</a:t>
            </a:r>
            <a:r>
              <a:rPr lang="en-US" sz="2200" dirty="0">
                <a:solidFill>
                  <a:schemeClr val="tx1"/>
                </a:solidFill>
              </a:rPr>
              <a:t> and </a:t>
            </a:r>
            <a:r>
              <a:rPr lang="en-US" sz="2200" dirty="0" err="1">
                <a:solidFill>
                  <a:schemeClr val="tx1"/>
                </a:solidFill>
              </a:rPr>
              <a:t>Shea</a:t>
            </a:r>
            <a:r>
              <a:rPr lang="en-US" sz="2200" dirty="0">
                <a:solidFill>
                  <a:schemeClr val="tx1"/>
                </a:solidFill>
              </a:rPr>
              <a:t>, 2001)</a:t>
            </a:r>
          </a:p>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200" dirty="0" err="1">
                <a:solidFill>
                  <a:schemeClr val="tx1"/>
                </a:solidFill>
              </a:rPr>
              <a:t>Blumenstock</a:t>
            </a:r>
            <a:r>
              <a:rPr lang="en-US" sz="2200" dirty="0">
                <a:solidFill>
                  <a:schemeClr val="tx1"/>
                </a:solidFill>
              </a:rPr>
              <a:t> et al. (2018): setting opt-in defaults increase the savings of </a:t>
            </a:r>
            <a:r>
              <a:rPr lang="en-US" sz="2200" dirty="0" err="1">
                <a:solidFill>
                  <a:schemeClr val="tx1"/>
                </a:solidFill>
              </a:rPr>
              <a:t>Afganistan</a:t>
            </a:r>
            <a:r>
              <a:rPr lang="en-US" sz="2200" dirty="0">
                <a:solidFill>
                  <a:schemeClr val="tx1"/>
                </a:solidFill>
              </a:rPr>
              <a:t> workers. Additionally, they argue the underlying mechanism involves present bias as well as the hassle costs of thinking through different options.</a:t>
            </a:r>
            <a:endParaRPr sz="22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40</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929327" y="508218"/>
            <a:ext cx="10733937" cy="1077986"/>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Designing financial products for behavioral agents: default effects</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4</a:t>
              </a:r>
            </a:p>
          </p:txBody>
        </p:sp>
      </p:grpSp>
    </p:spTree>
    <p:extLst>
      <p:ext uri="{BB962C8B-B14F-4D97-AF65-F5344CB8AC3E}">
        <p14:creationId xmlns:p14="http://schemas.microsoft.com/office/powerpoint/2010/main" val="2798443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Shape 404"/>
          <p:cNvSpPr txBox="1">
            <a:spLocks noGrp="1"/>
          </p:cNvSpPr>
          <p:nvPr>
            <p:ph type="body" idx="1"/>
          </p:nvPr>
        </p:nvSpPr>
        <p:spPr>
          <a:xfrm>
            <a:off x="839210" y="1698171"/>
            <a:ext cx="10396679" cy="4315240"/>
          </a:xfrm>
          <a:prstGeom prst="rect">
            <a:avLst/>
          </a:prstGeom>
        </p:spPr>
        <p:txBody>
          <a:bodyPr lIns="121900" tIns="121900" rIns="121900" bIns="121900" anchor="t" anchorCtr="0">
            <a:noAutofit/>
          </a:bodyPr>
          <a:lstStyle/>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Inattention can distort individuals’ decision making in spheres ranging from savings to medical adherence and as such can have large costs.</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err="1"/>
              <a:t>Karlan</a:t>
            </a:r>
            <a:r>
              <a:rPr lang="en-US" sz="2400" dirty="0"/>
              <a:t> et al. (2016) study the impact of reminders on savings and consumption choices and find that reminders increase the salience of savings goals.</a:t>
            </a:r>
            <a:endParaRPr lang="en-US" sz="2405" dirty="0"/>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Many reminder interventions in health </a:t>
            </a:r>
            <a:br>
              <a:rPr lang="en-US" sz="2400" dirty="0"/>
            </a:br>
            <a:r>
              <a:rPr lang="en-US" sz="2400" dirty="0"/>
              <a:t>(e.g. Pop-</a:t>
            </a:r>
            <a:r>
              <a:rPr lang="en-US" sz="2400" dirty="0" err="1"/>
              <a:t>Eleches</a:t>
            </a:r>
            <a:r>
              <a:rPr lang="en-US" sz="2400" dirty="0"/>
              <a:t> et al., 2011)</a:t>
            </a:r>
            <a:endParaRPr lang="en-US" sz="2405" dirty="0"/>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Potential negative externalities if attention is a limited resource.</a:t>
            </a:r>
            <a:r>
              <a:rPr lang="en-US" sz="2405" dirty="0"/>
              <a:t> </a:t>
            </a:r>
            <a:r>
              <a:rPr lang="en-US" sz="2400" dirty="0"/>
              <a:t>Need more evidence on whether reminders remain effective in the long term</a:t>
            </a:r>
          </a:p>
          <a:p>
            <a:pPr marL="0" indent="0">
              <a:lnSpc>
                <a:spcPct val="100000"/>
              </a:lnSpc>
              <a:spcBef>
                <a:spcPts val="400"/>
              </a:spcBef>
              <a:spcAft>
                <a:spcPts val="1000"/>
              </a:spcAft>
              <a:buNone/>
            </a:pPr>
            <a:endParaRPr sz="2400" dirty="0"/>
          </a:p>
          <a:p>
            <a:pPr marL="0" lvl="0" indent="0" rtl="0">
              <a:lnSpc>
                <a:spcPct val="100000"/>
              </a:lnSpc>
              <a:spcBef>
                <a:spcPts val="0"/>
              </a:spcBef>
              <a:spcAft>
                <a:spcPts val="0"/>
              </a:spcAft>
              <a:buNone/>
            </a:pPr>
            <a:endParaRPr sz="2405" dirty="0"/>
          </a:p>
          <a:p>
            <a:pPr lvl="0">
              <a:lnSpc>
                <a:spcPct val="100000"/>
              </a:lnSpc>
              <a:spcBef>
                <a:spcPts val="0"/>
              </a:spcBef>
              <a:buNone/>
            </a:pPr>
            <a:endParaRPr dirty="0"/>
          </a:p>
        </p:txBody>
      </p:sp>
      <p:sp>
        <p:nvSpPr>
          <p:cNvPr id="405" name="Shape 405"/>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
        <p:nvSpPr>
          <p:cNvPr id="8" name="Shape 222">
            <a:extLst>
              <a:ext uri="{FF2B5EF4-FFF2-40B4-BE49-F238E27FC236}">
                <a16:creationId xmlns:a16="http://schemas.microsoft.com/office/drawing/2014/main" id="{57B05C4B-9851-4A38-9E5D-7120F6AD850E}"/>
              </a:ext>
            </a:extLst>
          </p:cNvPr>
          <p:cNvSpPr txBox="1">
            <a:spLocks/>
          </p:cNvSpPr>
          <p:nvPr/>
        </p:nvSpPr>
        <p:spPr>
          <a:xfrm>
            <a:off x="839210" y="639527"/>
            <a:ext cx="10396679" cy="105864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Designing financial products for behavioral agents: Attention</a:t>
            </a:r>
          </a:p>
        </p:txBody>
      </p:sp>
      <p:grpSp>
        <p:nvGrpSpPr>
          <p:cNvPr id="9" name="Group 8">
            <a:extLst>
              <a:ext uri="{FF2B5EF4-FFF2-40B4-BE49-F238E27FC236}">
                <a16:creationId xmlns:a16="http://schemas.microsoft.com/office/drawing/2014/main" id="{3FC9421A-7F91-4FE2-AC53-3B98DA556BAC}"/>
              </a:ext>
            </a:extLst>
          </p:cNvPr>
          <p:cNvGrpSpPr/>
          <p:nvPr/>
        </p:nvGrpSpPr>
        <p:grpSpPr>
          <a:xfrm>
            <a:off x="311405" y="844833"/>
            <a:ext cx="436962" cy="388785"/>
            <a:chOff x="109378" y="493956"/>
            <a:chExt cx="436962" cy="388785"/>
          </a:xfrm>
        </p:grpSpPr>
        <p:sp>
          <p:nvSpPr>
            <p:cNvPr id="10" name="Oval 9">
              <a:extLst>
                <a:ext uri="{FF2B5EF4-FFF2-40B4-BE49-F238E27FC236}">
                  <a16:creationId xmlns:a16="http://schemas.microsoft.com/office/drawing/2014/main" id="{DEE086CC-BCBB-4A8A-8532-79895A30367B}"/>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1" name="TextBox 10">
              <a:extLst>
                <a:ext uri="{FF2B5EF4-FFF2-40B4-BE49-F238E27FC236}">
                  <a16:creationId xmlns:a16="http://schemas.microsoft.com/office/drawing/2014/main" id="{D32E486C-554A-47A0-A4E0-32F167ED08DF}"/>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4</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814409"/>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 </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86646" y="1231641"/>
            <a:ext cx="9950321" cy="403174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875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8" name="Shape 48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
        <p:nvSpPr>
          <p:cNvPr id="5" name="Shape 222">
            <a:extLst>
              <a:ext uri="{FF2B5EF4-FFF2-40B4-BE49-F238E27FC236}">
                <a16:creationId xmlns:a16="http://schemas.microsoft.com/office/drawing/2014/main" id="{2782323E-71A2-4BF6-B133-3222FB8FCA1C}"/>
              </a:ext>
            </a:extLst>
          </p:cNvPr>
          <p:cNvSpPr txBox="1">
            <a:spLocks/>
          </p:cNvSpPr>
          <p:nvPr/>
        </p:nvSpPr>
        <p:spPr>
          <a:xfrm>
            <a:off x="1015681" y="486929"/>
            <a:ext cx="10058400" cy="746689"/>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Risk Sharing </a:t>
            </a:r>
          </a:p>
        </p:txBody>
      </p:sp>
      <p:grpSp>
        <p:nvGrpSpPr>
          <p:cNvPr id="6" name="Group 5">
            <a:extLst>
              <a:ext uri="{FF2B5EF4-FFF2-40B4-BE49-F238E27FC236}">
                <a16:creationId xmlns:a16="http://schemas.microsoft.com/office/drawing/2014/main" id="{13321ED4-05AC-46B7-844A-E73DE5684B98}"/>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05D0B94D-4EA6-4606-A303-2EC5ABED205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47AEB26B-EB16-4916-B2FA-1B42D3905391}"/>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5</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3" name="Text Placeholder 2">
            <a:extLst>
              <a:ext uri="{FF2B5EF4-FFF2-40B4-BE49-F238E27FC236}">
                <a16:creationId xmlns:a16="http://schemas.microsoft.com/office/drawing/2014/main" id="{B3434F1E-35E2-C34E-9FC0-B6A1608A3F69}"/>
              </a:ext>
            </a:extLst>
          </p:cNvPr>
          <p:cNvSpPr>
            <a:spLocks noGrp="1"/>
          </p:cNvSpPr>
          <p:nvPr>
            <p:ph type="body" idx="1"/>
          </p:nvPr>
        </p:nvSpPr>
        <p:spPr>
          <a:xfrm>
            <a:off x="1015681" y="1233618"/>
            <a:ext cx="10139998" cy="4635415"/>
          </a:xfrm>
        </p:spPr>
        <p:txBody>
          <a:bodyPr/>
          <a:lstStyle/>
          <a:p>
            <a:pPr indent="0">
              <a:buClr>
                <a:schemeClr val="tx1"/>
              </a:buClr>
              <a:buNone/>
            </a:pPr>
            <a:r>
              <a:rPr lang="en-US" sz="2400" dirty="0"/>
              <a:t>Major topic in development economics </a:t>
            </a:r>
          </a:p>
          <a:p>
            <a:pPr lvl="1">
              <a:buClr>
                <a:schemeClr val="tx1"/>
              </a:buClr>
              <a:buFont typeface="Arial" panose="020B0604020202020204" pitchFamily="34" charset="0"/>
              <a:buChar char="•"/>
            </a:pPr>
            <a:r>
              <a:rPr lang="en-US" sz="2400" dirty="0"/>
              <a:t>Large literature on informal risk sharing</a:t>
            </a:r>
          </a:p>
          <a:p>
            <a:pPr lvl="1">
              <a:buClr>
                <a:schemeClr val="tx1"/>
              </a:buClr>
              <a:buFont typeface="Arial" panose="020B0604020202020204" pitchFamily="34" charset="0"/>
              <a:buChar char="•"/>
            </a:pPr>
            <a:r>
              <a:rPr lang="en-US" sz="2400" dirty="0"/>
              <a:t>Literature on how risk considerations affect input choices, migration, marriage, etc. </a:t>
            </a:r>
          </a:p>
          <a:p>
            <a:pPr marL="304800" lvl="1" indent="0">
              <a:buClr>
                <a:schemeClr val="tx1"/>
              </a:buClr>
              <a:buNone/>
            </a:pPr>
            <a:endParaRPr lang="en-US" sz="2400" dirty="0"/>
          </a:p>
          <a:p>
            <a:pPr indent="0">
              <a:buClr>
                <a:schemeClr val="tx1"/>
              </a:buClr>
              <a:buNone/>
            </a:pPr>
            <a:r>
              <a:rPr lang="en-US" sz="2400" dirty="0"/>
              <a:t>Warning: Aversion to small positive expected value gambles impossible to explain with expected utility theory (Rabin, 2000)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Shape 495"/>
          <p:cNvSpPr txBox="1">
            <a:spLocks noGrp="1"/>
          </p:cNvSpPr>
          <p:nvPr>
            <p:ph type="body" idx="1"/>
          </p:nvPr>
        </p:nvSpPr>
        <p:spPr>
          <a:xfrm>
            <a:off x="1145405" y="1460725"/>
            <a:ext cx="10058400" cy="4023300"/>
          </a:xfrm>
          <a:prstGeom prst="rect">
            <a:avLst/>
          </a:prstGeom>
        </p:spPr>
        <p:txBody>
          <a:bodyPr lIns="121900" tIns="121900" rIns="121900" bIns="121900" anchor="t" anchorCtr="0">
            <a:noAutofit/>
          </a:bodyPr>
          <a:lstStyle/>
          <a:p>
            <a:pPr marL="342900" lvl="0" indent="-342900" rtl="0">
              <a:lnSpc>
                <a:spcPct val="100000"/>
              </a:lnSpc>
              <a:spcBef>
                <a:spcPts val="0"/>
              </a:spcBef>
              <a:buClr>
                <a:schemeClr val="tx1"/>
              </a:buClr>
              <a:buFont typeface="Arial" panose="020B0604020202020204" pitchFamily="34" charset="0"/>
              <a:buChar char="•"/>
            </a:pPr>
            <a:r>
              <a:rPr lang="en-US" sz="2400" dirty="0"/>
              <a:t>Many people in developing countries exposed to very risky income streams (e.g. farming)</a:t>
            </a:r>
          </a:p>
          <a:p>
            <a:pPr marL="342900" lvl="0" indent="-342900" rtl="0">
              <a:lnSpc>
                <a:spcPct val="100000"/>
              </a:lnSpc>
              <a:spcBef>
                <a:spcPts val="0"/>
              </a:spcBef>
              <a:buClr>
                <a:schemeClr val="tx1"/>
              </a:buClr>
              <a:buFont typeface="Arial" panose="020B0604020202020204" pitchFamily="34" charset="0"/>
              <a:buChar char="•"/>
            </a:pPr>
            <a:r>
              <a:rPr lang="en-US" sz="2400" dirty="0"/>
              <a:t>Yet low take up of actuarially fair weather insurance (Cole et al., 2013)</a:t>
            </a:r>
          </a:p>
          <a:p>
            <a:pPr marL="635508" lvl="1" indent="-342900">
              <a:lnSpc>
                <a:spcPct val="100000"/>
              </a:lnSpc>
              <a:spcBef>
                <a:spcPts val="0"/>
              </a:spcBef>
              <a:buClr>
                <a:schemeClr val="tx1"/>
              </a:buClr>
              <a:buFont typeface="Arial" panose="020B0604020202020204" pitchFamily="34" charset="0"/>
              <a:buChar char="•"/>
            </a:pPr>
            <a:r>
              <a:rPr lang="en-US" sz="2400" dirty="0"/>
              <a:t>Basis risk? (Clarke, 2016; </a:t>
            </a:r>
            <a:r>
              <a:rPr lang="en-US" sz="2400" dirty="0" err="1"/>
              <a:t>Mobarak</a:t>
            </a:r>
            <a:r>
              <a:rPr lang="en-US" sz="2400" dirty="0"/>
              <a:t> and Rosenzweig, 2012; </a:t>
            </a:r>
            <a:r>
              <a:rPr lang="en-US" sz="2400" dirty="0" err="1"/>
              <a:t>Giné</a:t>
            </a:r>
            <a:r>
              <a:rPr lang="en-US" sz="2400" dirty="0"/>
              <a:t> et al., 2008)</a:t>
            </a:r>
          </a:p>
          <a:p>
            <a:pPr marL="342900" indent="-342900">
              <a:lnSpc>
                <a:spcPct val="100000"/>
              </a:lnSpc>
              <a:spcBef>
                <a:spcPts val="0"/>
              </a:spcBef>
              <a:buClr>
                <a:schemeClr val="tx1"/>
              </a:buClr>
              <a:buFont typeface="Arial" panose="020B0604020202020204" pitchFamily="34" charset="0"/>
              <a:buChar char="•"/>
            </a:pPr>
            <a:r>
              <a:rPr lang="en-US" sz="2400" dirty="0"/>
              <a:t>Low take-up of health insurance (Thornton et al., 2010)</a:t>
            </a:r>
          </a:p>
          <a:p>
            <a:pPr marL="635508" lvl="1" indent="-342900">
              <a:lnSpc>
                <a:spcPct val="100000"/>
              </a:lnSpc>
              <a:spcBef>
                <a:spcPts val="0"/>
              </a:spcBef>
              <a:buClr>
                <a:schemeClr val="tx1"/>
              </a:buClr>
              <a:buFont typeface="Arial" panose="020B0604020202020204" pitchFamily="34" charset="0"/>
              <a:buChar char="•"/>
            </a:pPr>
            <a:r>
              <a:rPr lang="en-US" sz="2400" dirty="0"/>
              <a:t>Administrative issues?</a:t>
            </a:r>
          </a:p>
        </p:txBody>
      </p:sp>
      <p:sp>
        <p:nvSpPr>
          <p:cNvPr id="496" name="Shape 49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
        <p:nvSpPr>
          <p:cNvPr id="5" name="Shape 222">
            <a:extLst>
              <a:ext uri="{FF2B5EF4-FFF2-40B4-BE49-F238E27FC236}">
                <a16:creationId xmlns:a16="http://schemas.microsoft.com/office/drawing/2014/main" id="{B4F7A033-A074-431C-8F53-BCC0E9CBFE5F}"/>
              </a:ext>
            </a:extLst>
          </p:cNvPr>
          <p:cNvSpPr txBox="1">
            <a:spLocks/>
          </p:cNvSpPr>
          <p:nvPr/>
        </p:nvSpPr>
        <p:spPr>
          <a:xfrm>
            <a:off x="1097279" y="639527"/>
            <a:ext cx="10058400" cy="821198"/>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Low take-up of insurance</a:t>
            </a:r>
          </a:p>
        </p:txBody>
      </p:sp>
      <p:grpSp>
        <p:nvGrpSpPr>
          <p:cNvPr id="6" name="Group 5">
            <a:extLst>
              <a:ext uri="{FF2B5EF4-FFF2-40B4-BE49-F238E27FC236}">
                <a16:creationId xmlns:a16="http://schemas.microsoft.com/office/drawing/2014/main" id="{E910D90B-41D6-4519-BC0A-BC2850C75D09}"/>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8B3DE19E-E210-49D3-8917-28DBFA58BC1D}"/>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2E8A6831-7456-4324-B9D4-F2DDCF94A135}"/>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5</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Shape 503"/>
          <p:cNvSpPr txBox="1">
            <a:spLocks noGrp="1"/>
          </p:cNvSpPr>
          <p:nvPr>
            <p:ph type="body" idx="1"/>
          </p:nvPr>
        </p:nvSpPr>
        <p:spPr>
          <a:xfrm>
            <a:off x="914400" y="1567542"/>
            <a:ext cx="10241279" cy="4416443"/>
          </a:xfrm>
          <a:prstGeom prst="rect">
            <a:avLst/>
          </a:prstGeom>
        </p:spPr>
        <p:txBody>
          <a:bodyPr lIns="121900" tIns="121900" rIns="121900" bIns="121900" anchor="t" anchorCtr="0">
            <a:noAutofit/>
          </a:bodyPr>
          <a:lstStyle/>
          <a:p>
            <a:pPr lvl="0" indent="0">
              <a:lnSpc>
                <a:spcPct val="100000"/>
              </a:lnSpc>
              <a:spcBef>
                <a:spcPts val="0"/>
              </a:spcBef>
              <a:spcAft>
                <a:spcPts val="1000"/>
              </a:spcAft>
              <a:buClr>
                <a:schemeClr val="tx1"/>
              </a:buClr>
              <a:buNone/>
            </a:pPr>
            <a:r>
              <a:rPr lang="en-US" sz="2400" dirty="0" err="1"/>
              <a:t>Casaburi</a:t>
            </a:r>
            <a:r>
              <a:rPr lang="en-US" sz="2400" dirty="0"/>
              <a:t> and Willis (2018): insurance meant to shift resources across states, yet most actual insurance contracts involve transferring resources over time</a:t>
            </a:r>
          </a:p>
          <a:p>
            <a:pPr lvl="1">
              <a:lnSpc>
                <a:spcPct val="100000"/>
              </a:lnSpc>
              <a:spcBef>
                <a:spcPts val="0"/>
              </a:spcBef>
              <a:spcAft>
                <a:spcPts val="1000"/>
              </a:spcAft>
              <a:buClr>
                <a:schemeClr val="tx1"/>
              </a:buClr>
              <a:buFont typeface="Arial" panose="020B0604020202020204" pitchFamily="34" charset="0"/>
              <a:buChar char="•"/>
            </a:pPr>
            <a:r>
              <a:rPr lang="en-US" sz="2400" dirty="0"/>
              <a:t>Eliminating the intertemporal component increases insurances take-up dramatically.</a:t>
            </a:r>
          </a:p>
          <a:p>
            <a:pPr lvl="1">
              <a:lnSpc>
                <a:spcPct val="100000"/>
              </a:lnSpc>
              <a:spcBef>
                <a:spcPts val="0"/>
              </a:spcBef>
              <a:spcAft>
                <a:spcPts val="1000"/>
              </a:spcAft>
              <a:buClr>
                <a:schemeClr val="tx1"/>
              </a:buClr>
              <a:buFont typeface="Arial" panose="020B0604020202020204" pitchFamily="34" charset="0"/>
              <a:buChar char="•"/>
            </a:pPr>
            <a:r>
              <a:rPr lang="en-US" sz="2400" dirty="0"/>
              <a:t>Important role for liquidity constraints, present bias</a:t>
            </a:r>
          </a:p>
          <a:p>
            <a:pPr indent="0">
              <a:lnSpc>
                <a:spcPct val="100000"/>
              </a:lnSpc>
              <a:spcBef>
                <a:spcPts val="0"/>
              </a:spcBef>
              <a:spcAft>
                <a:spcPts val="1000"/>
              </a:spcAft>
              <a:buClr>
                <a:schemeClr val="tx1"/>
              </a:buClr>
              <a:buNone/>
            </a:pPr>
            <a:r>
              <a:rPr lang="en-US" sz="2400" dirty="0"/>
              <a:t>Could loss aversion/prospect theory play a role?</a:t>
            </a:r>
          </a:p>
          <a:p>
            <a:pPr lvl="1">
              <a:lnSpc>
                <a:spcPct val="100000"/>
              </a:lnSpc>
              <a:spcBef>
                <a:spcPts val="0"/>
              </a:spcBef>
              <a:spcAft>
                <a:spcPts val="1000"/>
              </a:spcAft>
              <a:buClr>
                <a:schemeClr val="tx1"/>
              </a:buClr>
              <a:buFont typeface="Arial" panose="020B0604020202020204" pitchFamily="34" charset="0"/>
              <a:buChar char="•"/>
            </a:pPr>
            <a:r>
              <a:rPr lang="en-US" sz="2400" dirty="0"/>
              <a:t>Reference-dependent preferences increase risk aversion over moderate stakes and may lead thus cause </a:t>
            </a:r>
            <a:r>
              <a:rPr lang="en-US" sz="2400" i="1" dirty="0"/>
              <a:t>over-</a:t>
            </a:r>
            <a:r>
              <a:rPr lang="en-US" sz="2400" dirty="0"/>
              <a:t>insurance (</a:t>
            </a:r>
            <a:r>
              <a:rPr lang="en-US" sz="2400" dirty="0" err="1"/>
              <a:t>Syndor</a:t>
            </a:r>
            <a:r>
              <a:rPr lang="en-US" sz="2400" dirty="0"/>
              <a:t>, 2010).</a:t>
            </a:r>
          </a:p>
          <a:p>
            <a:pPr lvl="1">
              <a:lnSpc>
                <a:spcPct val="100000"/>
              </a:lnSpc>
              <a:spcBef>
                <a:spcPts val="0"/>
              </a:spcBef>
              <a:spcAft>
                <a:spcPts val="1000"/>
              </a:spcAft>
              <a:buClr>
                <a:schemeClr val="tx1"/>
              </a:buClr>
              <a:buFont typeface="Arial" panose="020B0604020202020204" pitchFamily="34" charset="0"/>
              <a:buChar char="•"/>
            </a:pPr>
            <a:r>
              <a:rPr lang="en-US" sz="2400" dirty="0"/>
              <a:t>Diminishing sensitivity away from reference point could lead to risk-seeking behavior in loss domain. </a:t>
            </a:r>
          </a:p>
        </p:txBody>
      </p:sp>
      <p:sp>
        <p:nvSpPr>
          <p:cNvPr id="504" name="Shape 504"/>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
        <p:nvSpPr>
          <p:cNvPr id="5" name="Shape 222">
            <a:extLst>
              <a:ext uri="{FF2B5EF4-FFF2-40B4-BE49-F238E27FC236}">
                <a16:creationId xmlns:a16="http://schemas.microsoft.com/office/drawing/2014/main" id="{AD8C2280-A585-422A-A43E-FDACCA5B64EF}"/>
              </a:ext>
            </a:extLst>
          </p:cNvPr>
          <p:cNvSpPr txBox="1">
            <a:spLocks/>
          </p:cNvSpPr>
          <p:nvPr/>
        </p:nvSpPr>
        <p:spPr>
          <a:xfrm>
            <a:off x="914400" y="466531"/>
            <a:ext cx="10241279" cy="767087"/>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Potential explanations for low demand: Non-standard preferences </a:t>
            </a:r>
          </a:p>
        </p:txBody>
      </p:sp>
      <p:grpSp>
        <p:nvGrpSpPr>
          <p:cNvPr id="6" name="Group 5">
            <a:extLst>
              <a:ext uri="{FF2B5EF4-FFF2-40B4-BE49-F238E27FC236}">
                <a16:creationId xmlns:a16="http://schemas.microsoft.com/office/drawing/2014/main" id="{1B8A71A2-A756-42C2-986A-606093AB9E4F}"/>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EC9110AC-BD0D-4606-B647-1B64650BEE3E}"/>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76D9A83E-2B7E-43A8-B186-F2B9CAFA1D67}"/>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5</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Shape 503"/>
          <p:cNvSpPr txBox="1">
            <a:spLocks noGrp="1"/>
          </p:cNvSpPr>
          <p:nvPr>
            <p:ph type="body" idx="1"/>
          </p:nvPr>
        </p:nvSpPr>
        <p:spPr>
          <a:xfrm>
            <a:off x="910666" y="1399591"/>
            <a:ext cx="10245013" cy="4590661"/>
          </a:xfrm>
          <a:prstGeom prst="rect">
            <a:avLst/>
          </a:prstGeom>
        </p:spPr>
        <p:txBody>
          <a:bodyPr lIns="121900" tIns="121900" rIns="121900" bIns="121900" anchor="t" anchorCtr="0">
            <a:noAutofit/>
          </a:bodyPr>
          <a:lstStyle/>
          <a:p>
            <a:pPr marL="0" lvl="0" indent="-69850" rtl="0">
              <a:lnSpc>
                <a:spcPct val="100000"/>
              </a:lnSpc>
              <a:spcBef>
                <a:spcPts val="0"/>
              </a:spcBef>
              <a:spcAft>
                <a:spcPts val="0"/>
              </a:spcAft>
              <a:buClr>
                <a:schemeClr val="dk1"/>
              </a:buClr>
              <a:buSzPct val="45833"/>
              <a:buFont typeface="Arial"/>
              <a:buNone/>
            </a:pPr>
            <a:r>
              <a:rPr lang="en-US" sz="2200" i="1" u="sng" dirty="0"/>
              <a:t>Projection bias:</a:t>
            </a:r>
            <a:r>
              <a:rPr lang="en-US" sz="2200" u="sng" dirty="0"/>
              <a:t> </a:t>
            </a:r>
            <a:r>
              <a:rPr lang="en-US" sz="2200" dirty="0"/>
              <a:t>In good states of the world, agents may underestimate their marginal utility in bad states of the world (Loewenstein et al., 2003).</a:t>
            </a:r>
          </a:p>
          <a:p>
            <a:pPr marL="0" lvl="0" indent="-69850" rtl="0">
              <a:lnSpc>
                <a:spcPct val="100000"/>
              </a:lnSpc>
              <a:spcBef>
                <a:spcPts val="0"/>
              </a:spcBef>
              <a:spcAft>
                <a:spcPts val="0"/>
              </a:spcAft>
              <a:buClr>
                <a:schemeClr val="dk1"/>
              </a:buClr>
              <a:buSzPct val="45833"/>
              <a:buFont typeface="Arial"/>
              <a:buNone/>
            </a:pPr>
            <a:endParaRPr lang="en-US" sz="2200" dirty="0"/>
          </a:p>
          <a:p>
            <a:pPr marL="0" indent="-69850">
              <a:lnSpc>
                <a:spcPct val="100000"/>
              </a:lnSpc>
              <a:spcBef>
                <a:spcPts val="0"/>
              </a:spcBef>
              <a:spcAft>
                <a:spcPts val="0"/>
              </a:spcAft>
              <a:buClr>
                <a:schemeClr val="dk1"/>
              </a:buClr>
              <a:buSzPct val="45833"/>
              <a:buNone/>
            </a:pPr>
            <a:r>
              <a:rPr lang="en-US" sz="2200" i="1" u="sng" dirty="0"/>
              <a:t>Recency effects:</a:t>
            </a:r>
            <a:r>
              <a:rPr lang="en-US" sz="2200" dirty="0"/>
              <a:t> Agents might place disproportionate weight on events from the recent past (Hogarth and Einhorn, 1992; </a:t>
            </a:r>
            <a:r>
              <a:rPr lang="en-US" sz="2200" dirty="0" err="1"/>
              <a:t>Fuster</a:t>
            </a:r>
            <a:r>
              <a:rPr lang="en-US" sz="2200" dirty="0"/>
              <a:t> et al., 2010; Chang et. al, 2018; </a:t>
            </a:r>
            <a:r>
              <a:rPr lang="en-US" sz="2200" dirty="0" err="1"/>
              <a:t>Karlan</a:t>
            </a:r>
            <a:r>
              <a:rPr lang="en-US" sz="2200" dirty="0"/>
              <a:t> et al., 2014)</a:t>
            </a:r>
          </a:p>
          <a:p>
            <a:pPr marL="0" indent="-69850">
              <a:lnSpc>
                <a:spcPct val="100000"/>
              </a:lnSpc>
              <a:spcBef>
                <a:spcPts val="0"/>
              </a:spcBef>
              <a:spcAft>
                <a:spcPts val="0"/>
              </a:spcAft>
              <a:buClr>
                <a:schemeClr val="dk1"/>
              </a:buClr>
              <a:buSzPct val="45833"/>
              <a:buNone/>
            </a:pPr>
            <a:endParaRPr lang="en-US" sz="2200" dirty="0"/>
          </a:p>
          <a:p>
            <a:pPr marL="0" indent="-69850">
              <a:lnSpc>
                <a:spcPct val="100000"/>
              </a:lnSpc>
              <a:spcBef>
                <a:spcPts val="0"/>
              </a:spcBef>
              <a:spcAft>
                <a:spcPts val="0"/>
              </a:spcAft>
              <a:buClr>
                <a:schemeClr val="dk1"/>
              </a:buClr>
              <a:buSzPct val="45833"/>
              <a:buNone/>
            </a:pPr>
            <a:r>
              <a:rPr lang="en-US" sz="2200" i="1" u="sng" dirty="0"/>
              <a:t>Motivated reasoning:</a:t>
            </a:r>
            <a:r>
              <a:rPr lang="en-US" sz="2200" dirty="0"/>
              <a:t> If individuals directly derive utility from beliefs about their future well-being, they may seek to maintain biased beliefs about their current health or the likely future state of the world.</a:t>
            </a:r>
          </a:p>
          <a:p>
            <a:pPr marL="0" indent="-69850">
              <a:lnSpc>
                <a:spcPct val="100000"/>
              </a:lnSpc>
              <a:spcBef>
                <a:spcPts val="0"/>
              </a:spcBef>
              <a:spcAft>
                <a:spcPts val="0"/>
              </a:spcAft>
              <a:buClr>
                <a:schemeClr val="dk1"/>
              </a:buClr>
              <a:buSzPct val="45833"/>
              <a:buNone/>
            </a:pPr>
            <a:endParaRPr lang="en-US" sz="2200" dirty="0"/>
          </a:p>
          <a:p>
            <a:pPr marL="0" indent="-69850">
              <a:lnSpc>
                <a:spcPct val="100000"/>
              </a:lnSpc>
              <a:spcBef>
                <a:spcPts val="0"/>
              </a:spcBef>
              <a:spcAft>
                <a:spcPts val="0"/>
              </a:spcAft>
              <a:buClr>
                <a:schemeClr val="dk1"/>
              </a:buClr>
              <a:buSzPct val="45833"/>
              <a:buNone/>
            </a:pPr>
            <a:r>
              <a:rPr lang="en-US" sz="2200" i="1" u="sng" dirty="0"/>
              <a:t>Beliefs in higher powers:</a:t>
            </a:r>
            <a:r>
              <a:rPr lang="en-US" sz="2200" dirty="0"/>
              <a:t> Individuals’ beliefs might deviate in more dramatic ways from standard probability assessments. Beliefs in higher powers might suppress insurance demand (Auriol et al., 2018).</a:t>
            </a:r>
          </a:p>
        </p:txBody>
      </p:sp>
      <p:sp>
        <p:nvSpPr>
          <p:cNvPr id="504" name="Shape 504"/>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
        <p:nvSpPr>
          <p:cNvPr id="5" name="Shape 222">
            <a:extLst>
              <a:ext uri="{FF2B5EF4-FFF2-40B4-BE49-F238E27FC236}">
                <a16:creationId xmlns:a16="http://schemas.microsoft.com/office/drawing/2014/main" id="{AD8C2280-A585-422A-A43E-FDACCA5B64EF}"/>
              </a:ext>
            </a:extLst>
          </p:cNvPr>
          <p:cNvSpPr txBox="1">
            <a:spLocks/>
          </p:cNvSpPr>
          <p:nvPr/>
        </p:nvSpPr>
        <p:spPr>
          <a:xfrm>
            <a:off x="910666" y="376906"/>
            <a:ext cx="10058400" cy="1022686"/>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400" dirty="0"/>
              <a:t>Potential explanations for low insurance demand: non-standard beliefs</a:t>
            </a:r>
          </a:p>
        </p:txBody>
      </p:sp>
      <p:grpSp>
        <p:nvGrpSpPr>
          <p:cNvPr id="6" name="Group 5">
            <a:extLst>
              <a:ext uri="{FF2B5EF4-FFF2-40B4-BE49-F238E27FC236}">
                <a16:creationId xmlns:a16="http://schemas.microsoft.com/office/drawing/2014/main" id="{1B8A71A2-A756-42C2-986A-606093AB9E4F}"/>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EC9110AC-BD0D-4606-B647-1B64650BEE3E}"/>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76D9A83E-2B7E-43A8-B186-F2B9CAFA1D67}"/>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5</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05467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795748"/>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47</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86646" y="1231641"/>
            <a:ext cx="9950321" cy="390111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59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txBox="1">
            <a:spLocks noGrp="1"/>
          </p:cNvSpPr>
          <p:nvPr>
            <p:ph type="body" idx="1"/>
          </p:nvPr>
        </p:nvSpPr>
        <p:spPr>
          <a:xfrm>
            <a:off x="892006" y="1419319"/>
            <a:ext cx="10263673" cy="4449714"/>
          </a:xfrm>
          <a:prstGeom prst="rect">
            <a:avLst/>
          </a:prstGeom>
        </p:spPr>
        <p:txBody>
          <a:bodyPr lIns="121900" tIns="121900" rIns="121900" bIns="1219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t>Various examples with apparently non-optimal technology choice:</a:t>
            </a:r>
          </a:p>
          <a:p>
            <a:pPr marL="635508" lvl="1" indent="-342900">
              <a:lnSpc>
                <a:spcPct val="100000"/>
              </a:lnSpc>
              <a:spcBef>
                <a:spcPts val="400"/>
              </a:spcBef>
              <a:spcAft>
                <a:spcPts val="1000"/>
              </a:spcAft>
              <a:buClr>
                <a:schemeClr val="tx1"/>
              </a:buClr>
              <a:buFont typeface="Arial" panose="020B0604020202020204" pitchFamily="34" charset="0"/>
              <a:buChar char="•"/>
            </a:pPr>
            <a:r>
              <a:rPr lang="en-US" sz="2400" dirty="0"/>
              <a:t>Pineapple farming in Ghana, HYV seeds, seaweed pod size, fertilizer, contraceptives, soccer ball manufacturing techniques, layout of equipment in textile factories </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Do external analysts correctly understand payoffs?</a:t>
            </a:r>
          </a:p>
          <a:p>
            <a:pPr marL="342900" indent="-342900">
              <a:lnSpc>
                <a:spcPct val="100000"/>
              </a:lnSpc>
              <a:spcBef>
                <a:spcPts val="400"/>
              </a:spcBef>
              <a:spcAft>
                <a:spcPts val="1000"/>
              </a:spcAft>
              <a:buClr>
                <a:schemeClr val="tx1"/>
              </a:buClr>
              <a:buFont typeface="Arial" panose="020B0604020202020204" pitchFamily="34" charset="0"/>
              <a:buChar char="•"/>
            </a:pPr>
            <a:r>
              <a:rPr lang="en-US" sz="2400" dirty="0"/>
              <a:t>Do decision makers have information?</a:t>
            </a:r>
          </a:p>
        </p:txBody>
      </p:sp>
      <p:sp>
        <p:nvSpPr>
          <p:cNvPr id="428" name="Shape 42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48</a:t>
            </a:fld>
            <a:endParaRPr lang="en-US"/>
          </a:p>
        </p:txBody>
      </p:sp>
      <p:sp>
        <p:nvSpPr>
          <p:cNvPr id="5" name="Shape 222">
            <a:extLst>
              <a:ext uri="{FF2B5EF4-FFF2-40B4-BE49-F238E27FC236}">
                <a16:creationId xmlns:a16="http://schemas.microsoft.com/office/drawing/2014/main" id="{3C9B7C79-40F0-4E92-8A12-52121D2214EB}"/>
              </a:ext>
            </a:extLst>
          </p:cNvPr>
          <p:cNvSpPr txBox="1">
            <a:spLocks/>
          </p:cNvSpPr>
          <p:nvPr/>
        </p:nvSpPr>
        <p:spPr>
          <a:xfrm>
            <a:off x="892006" y="640593"/>
            <a:ext cx="10058400" cy="778726"/>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Technology adoption</a:t>
            </a:r>
          </a:p>
        </p:txBody>
      </p:sp>
      <p:grpSp>
        <p:nvGrpSpPr>
          <p:cNvPr id="6" name="Group 5">
            <a:extLst>
              <a:ext uri="{FF2B5EF4-FFF2-40B4-BE49-F238E27FC236}">
                <a16:creationId xmlns:a16="http://schemas.microsoft.com/office/drawing/2014/main" id="{8214A78F-8C0C-493F-9FBC-FE4B7489D320}"/>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F90DB561-D961-47DA-A55A-3E2DD26458E5}"/>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C226ECBE-1FD3-440A-B7CB-D7D4DC58481F}"/>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097279" y="286603"/>
            <a:ext cx="10058400" cy="777087"/>
          </a:xfrm>
          <a:prstGeom prst="rect">
            <a:avLst/>
          </a:prstGeom>
        </p:spPr>
        <p:txBody>
          <a:bodyPr lIns="121900" tIns="121900" rIns="121900" bIns="121900" anchor="b" anchorCtr="0">
            <a:noAutofit/>
          </a:bodyPr>
          <a:lstStyle/>
          <a:p>
            <a:pPr lvl="0" rtl="0">
              <a:spcBef>
                <a:spcPts val="0"/>
              </a:spcBef>
              <a:buNone/>
            </a:pPr>
            <a:r>
              <a:rPr lang="en-US" sz="3600" dirty="0"/>
              <a:t>Technology adoption: attention and complexity</a:t>
            </a:r>
          </a:p>
        </p:txBody>
      </p:sp>
      <p:sp>
        <p:nvSpPr>
          <p:cNvPr id="435" name="Shape 435"/>
          <p:cNvSpPr txBox="1">
            <a:spLocks noGrp="1"/>
          </p:cNvSpPr>
          <p:nvPr>
            <p:ph type="body" idx="1"/>
          </p:nvPr>
        </p:nvSpPr>
        <p:spPr>
          <a:xfrm>
            <a:off x="914400" y="1063690"/>
            <a:ext cx="10241279" cy="5131837"/>
          </a:xfrm>
          <a:prstGeom prst="rect">
            <a:avLst/>
          </a:prstGeom>
        </p:spPr>
        <p:txBody>
          <a:bodyPr lIns="121900" tIns="121900" rIns="121900" bIns="121900" anchor="t" anchorCtr="0">
            <a:noAutofit/>
          </a:bodyPr>
          <a:lstStyle/>
          <a:p>
            <a:pPr marL="0" indent="0">
              <a:lnSpc>
                <a:spcPct val="100000"/>
              </a:lnSpc>
              <a:spcBef>
                <a:spcPts val="400"/>
              </a:spcBef>
              <a:spcAft>
                <a:spcPts val="0"/>
              </a:spcAft>
              <a:buNone/>
            </a:pPr>
            <a:r>
              <a:rPr lang="en-US" sz="2400" dirty="0"/>
              <a:t>Inattention and wrong mental models (Hanna et al., 2014) </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Production function is complex and attention is costly </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Individuals will pay attention to the dimensions they think are important</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If start off thinking something is not important (wrong mental model), will not pay attention and will never learn, even with data that would otherwise lead to revision of beliefs</a:t>
            </a:r>
          </a:p>
          <a:p>
            <a:pPr marL="0" lvl="0" indent="0" rtl="0">
              <a:lnSpc>
                <a:spcPct val="100000"/>
              </a:lnSpc>
              <a:spcBef>
                <a:spcPts val="1400"/>
              </a:spcBef>
              <a:spcAft>
                <a:spcPts val="0"/>
              </a:spcAft>
              <a:buNone/>
            </a:pPr>
            <a:r>
              <a:rPr lang="en-US" sz="2400" dirty="0"/>
              <a:t>Complexity of information</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Provision of simplified information about seaweed pod size (Hanna et al. 2014), water safety (</a:t>
            </a:r>
            <a:r>
              <a:rPr lang="en-US" sz="2400" dirty="0" err="1"/>
              <a:t>Bennear</a:t>
            </a:r>
            <a:r>
              <a:rPr lang="en-US" sz="2400" dirty="0"/>
              <a:t> et al., 2013) or business practices (Drexler et al., 2014) may be more effective than providing full information</a:t>
            </a:r>
          </a:p>
          <a:p>
            <a:pPr marL="482600" indent="-342900">
              <a:lnSpc>
                <a:spcPct val="100000"/>
              </a:lnSpc>
              <a:spcBef>
                <a:spcPts val="400"/>
              </a:spcBef>
              <a:spcAft>
                <a:spcPts val="0"/>
              </a:spcAft>
              <a:buClrTx/>
              <a:buSzPct val="35000"/>
              <a:buFont typeface="Wingdings" panose="05000000000000000000" pitchFamily="2" charset="2"/>
              <a:buChar char="l"/>
            </a:pPr>
            <a:r>
              <a:rPr lang="en-US" sz="2400" dirty="0"/>
              <a:t>Downsides of presenting simplified information: heterogeneity in population; external analysts might misunderstand decision problem</a:t>
            </a:r>
          </a:p>
          <a:p>
            <a:pPr marL="482600" indent="-342900">
              <a:lnSpc>
                <a:spcPct val="100000"/>
              </a:lnSpc>
              <a:spcBef>
                <a:spcPts val="400"/>
              </a:spcBef>
              <a:spcAft>
                <a:spcPts val="0"/>
              </a:spcAft>
              <a:buSzPct val="35000"/>
              <a:buFont typeface="Wingdings" panose="05000000000000000000" pitchFamily="2" charset="2"/>
              <a:buChar char="l"/>
            </a:pPr>
            <a:endParaRPr sz="2400" dirty="0"/>
          </a:p>
        </p:txBody>
      </p:sp>
      <p:sp>
        <p:nvSpPr>
          <p:cNvPr id="436" name="Shape 43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49</a:t>
            </a:fld>
            <a:endParaRPr lang="en-US"/>
          </a:p>
        </p:txBody>
      </p:sp>
      <p:grpSp>
        <p:nvGrpSpPr>
          <p:cNvPr id="6" name="Group 5">
            <a:extLst>
              <a:ext uri="{FF2B5EF4-FFF2-40B4-BE49-F238E27FC236}">
                <a16:creationId xmlns:a16="http://schemas.microsoft.com/office/drawing/2014/main" id="{83C1FF9E-DEE3-4595-B4D8-E6B78D2ECAA0}"/>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C30C598C-7303-4024-A01E-4D7FDAAAE6AE}"/>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35B7E1C2-76A0-4256-A99F-F4A81A1B47F0}"/>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Shape 199"/>
          <p:cNvSpPr txBox="1">
            <a:spLocks noGrp="1"/>
          </p:cNvSpPr>
          <p:nvPr>
            <p:ph type="body" idx="1"/>
          </p:nvPr>
        </p:nvSpPr>
        <p:spPr>
          <a:xfrm>
            <a:off x="327804" y="1737403"/>
            <a:ext cx="10990356" cy="4286809"/>
          </a:xfrm>
          <a:prstGeom prst="rect">
            <a:avLst/>
          </a:prstGeom>
          <a:noFill/>
          <a:ln>
            <a:noFill/>
          </a:ln>
        </p:spPr>
        <p:txBody>
          <a:bodyPr lIns="0" tIns="45700" rIns="0" bIns="45700" anchor="t" anchorCtr="0">
            <a:noAutofit/>
          </a:bodyPr>
          <a:lstStyle/>
          <a:p>
            <a:pPr marL="0" indent="0">
              <a:lnSpc>
                <a:spcPct val="100000"/>
              </a:lnSpc>
              <a:spcBef>
                <a:spcPts val="0"/>
              </a:spcBef>
              <a:spcAft>
                <a:spcPts val="1000"/>
              </a:spcAft>
              <a:buClrTx/>
              <a:buNone/>
            </a:pPr>
            <a:r>
              <a:rPr lang="en-GB" sz="2400" dirty="0" err="1">
                <a:solidFill>
                  <a:schemeClr val="tx1"/>
                </a:solidFill>
              </a:rPr>
              <a:t>Behavioral</a:t>
            </a:r>
            <a:r>
              <a:rPr lang="en-GB" sz="2400" dirty="0">
                <a:solidFill>
                  <a:schemeClr val="tx1"/>
                </a:solidFill>
              </a:rPr>
              <a:t> development economics…:</a:t>
            </a:r>
          </a:p>
          <a:p>
            <a:pPr marL="457200" indent="-457200">
              <a:lnSpc>
                <a:spcPct val="100000"/>
              </a:lnSpc>
              <a:spcBef>
                <a:spcPts val="0"/>
              </a:spcBef>
              <a:spcAft>
                <a:spcPts val="1000"/>
              </a:spcAft>
              <a:buClrTx/>
              <a:buFont typeface="+mj-lt"/>
              <a:buAutoNum type="arabicPeriod" startAt="4"/>
            </a:pPr>
            <a:r>
              <a:rPr lang="en-GB" sz="2400" dirty="0">
                <a:solidFill>
                  <a:schemeClr val="tx1"/>
                </a:solidFill>
              </a:rPr>
              <a:t>Does not “blame the poor” for their poverty since it is (i) typically concerned with universal psychological factors and (ii) does not stipulate that </a:t>
            </a:r>
            <a:r>
              <a:rPr lang="en-GB" sz="2400" dirty="0" err="1">
                <a:solidFill>
                  <a:schemeClr val="tx1"/>
                </a:solidFill>
              </a:rPr>
              <a:t>behavioral</a:t>
            </a:r>
            <a:r>
              <a:rPr lang="en-GB" sz="2400" dirty="0">
                <a:solidFill>
                  <a:schemeClr val="tx1"/>
                </a:solidFill>
              </a:rPr>
              <a:t> biases are blameworthy.</a:t>
            </a:r>
          </a:p>
          <a:p>
            <a:pPr marL="457200" indent="-457200">
              <a:lnSpc>
                <a:spcPct val="100000"/>
              </a:lnSpc>
              <a:spcBef>
                <a:spcPts val="0"/>
              </a:spcBef>
              <a:spcAft>
                <a:spcPts val="1000"/>
              </a:spcAft>
              <a:buClrTx/>
              <a:buFont typeface="+mj-lt"/>
              <a:buAutoNum type="arabicPeriod" startAt="4"/>
            </a:pPr>
            <a:r>
              <a:rPr lang="en-GB" sz="2400" dirty="0">
                <a:solidFill>
                  <a:schemeClr val="tx1"/>
                </a:solidFill>
              </a:rPr>
              <a:t>Critique that </a:t>
            </a:r>
            <a:r>
              <a:rPr lang="en-GB" sz="2400" dirty="0" err="1">
                <a:solidFill>
                  <a:schemeClr val="tx1"/>
                </a:solidFill>
              </a:rPr>
              <a:t>behavioral</a:t>
            </a:r>
            <a:r>
              <a:rPr lang="en-GB" sz="2400" dirty="0">
                <a:solidFill>
                  <a:schemeClr val="tx1"/>
                </a:solidFill>
              </a:rPr>
              <a:t> econ proposes paternalistic policies that restrict individual choices. There is truth to this critique. But weigh this against bad policy outcomes  that can result from misunderstanding human </a:t>
            </a:r>
            <a:r>
              <a:rPr lang="en-GB" sz="2400" dirty="0" err="1">
                <a:solidFill>
                  <a:schemeClr val="tx1"/>
                </a:solidFill>
              </a:rPr>
              <a:t>behavior</a:t>
            </a:r>
            <a:r>
              <a:rPr lang="en-GB" sz="2400" dirty="0">
                <a:solidFill>
                  <a:schemeClr val="tx1"/>
                </a:solidFill>
              </a:rPr>
              <a:t>. </a:t>
            </a:r>
          </a:p>
          <a:p>
            <a:pPr marL="457200" indent="-457200">
              <a:lnSpc>
                <a:spcPct val="100000"/>
              </a:lnSpc>
              <a:spcBef>
                <a:spcPts val="0"/>
              </a:spcBef>
              <a:spcAft>
                <a:spcPts val="1000"/>
              </a:spcAft>
              <a:buClrTx/>
              <a:buFont typeface="+mj-lt"/>
              <a:buAutoNum type="arabicPeriod" startAt="4"/>
            </a:pPr>
            <a:r>
              <a:rPr lang="en-GB" sz="2400" dirty="0">
                <a:solidFill>
                  <a:schemeClr val="tx1"/>
                </a:solidFill>
              </a:rPr>
              <a:t>Occasionally rejects robust lab-experimental results which are found to be less important in the real world (e.g. Cohen and Dupas 2010; Ashraf et al. 2010)</a:t>
            </a:r>
          </a:p>
        </p:txBody>
      </p:sp>
      <p:sp>
        <p:nvSpPr>
          <p:cNvPr id="200" name="Shape 200"/>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dirty="0"/>
          </a:p>
        </p:txBody>
      </p:sp>
      <p:sp>
        <p:nvSpPr>
          <p:cNvPr id="11" name="Shape 214">
            <a:extLst>
              <a:ext uri="{FF2B5EF4-FFF2-40B4-BE49-F238E27FC236}">
                <a16:creationId xmlns:a16="http://schemas.microsoft.com/office/drawing/2014/main" id="{DB1BF417-9FB6-45BD-A3D3-E5F6C1AE5861}"/>
              </a:ext>
            </a:extLst>
          </p:cNvPr>
          <p:cNvSpPr txBox="1">
            <a:spLocks noGrp="1"/>
          </p:cNvSpPr>
          <p:nvPr>
            <p:ph type="title"/>
          </p:nvPr>
        </p:nvSpPr>
        <p:spPr>
          <a:xfrm>
            <a:off x="327804" y="483079"/>
            <a:ext cx="11593902" cy="1254324"/>
          </a:xfrm>
          <a:prstGeom prst="rect">
            <a:avLst/>
          </a:prstGeom>
        </p:spPr>
        <p:txBody>
          <a:bodyPr lIns="121900" tIns="121900" rIns="121900" bIns="121900" anchor="b" anchorCtr="0">
            <a:noAutofit/>
          </a:bodyPr>
          <a:lstStyle/>
          <a:p>
            <a:pPr lvl="0">
              <a:spcBef>
                <a:spcPts val="0"/>
              </a:spcBef>
              <a:buNone/>
            </a:pPr>
            <a:r>
              <a:rPr lang="en-US" sz="3600" dirty="0">
                <a:solidFill>
                  <a:schemeClr val="tx1"/>
                </a:solidFill>
              </a:rPr>
              <a:t>Caveats and critiques of behavioral development economics (cont’d)</a:t>
            </a:r>
          </a:p>
        </p:txBody>
      </p:sp>
    </p:spTree>
    <p:extLst>
      <p:ext uri="{BB962C8B-B14F-4D97-AF65-F5344CB8AC3E}">
        <p14:creationId xmlns:p14="http://schemas.microsoft.com/office/powerpoint/2010/main" val="3668978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951722" y="286603"/>
            <a:ext cx="10203957" cy="912630"/>
          </a:xfrm>
          <a:prstGeom prst="rect">
            <a:avLst/>
          </a:prstGeom>
        </p:spPr>
        <p:txBody>
          <a:bodyPr lIns="121900" tIns="121900" rIns="121900" bIns="121900" anchor="b" anchorCtr="0">
            <a:noAutofit/>
          </a:bodyPr>
          <a:lstStyle/>
          <a:p>
            <a:pPr lvl="0"/>
            <a:r>
              <a:rPr lang="en-US" sz="3600" dirty="0"/>
              <a:t>Technology adoption: present bias and loss aversion</a:t>
            </a:r>
          </a:p>
        </p:txBody>
      </p:sp>
      <p:sp>
        <p:nvSpPr>
          <p:cNvPr id="435" name="Shape 435"/>
          <p:cNvSpPr txBox="1">
            <a:spLocks noGrp="1"/>
          </p:cNvSpPr>
          <p:nvPr>
            <p:ph type="body" idx="1"/>
          </p:nvPr>
        </p:nvSpPr>
        <p:spPr>
          <a:xfrm>
            <a:off x="951722" y="1233618"/>
            <a:ext cx="10203957" cy="4635415"/>
          </a:xfrm>
          <a:prstGeom prst="rect">
            <a:avLst/>
          </a:prstGeom>
        </p:spPr>
        <p:txBody>
          <a:bodyPr lIns="121900" tIns="121900" rIns="121900" bIns="121900" anchor="t" anchorCtr="0">
            <a:noAutofit/>
          </a:bodyPr>
          <a:lstStyle/>
          <a:p>
            <a:pPr marL="0" lvl="0" indent="0">
              <a:lnSpc>
                <a:spcPct val="100000"/>
              </a:lnSpc>
              <a:spcBef>
                <a:spcPts val="1500"/>
              </a:spcBef>
              <a:spcAft>
                <a:spcPts val="0"/>
              </a:spcAft>
              <a:buNone/>
            </a:pPr>
            <a:r>
              <a:rPr lang="en-US" altLang="zh-CN" sz="2400" dirty="0"/>
              <a:t>Present bias (</a:t>
            </a:r>
            <a:r>
              <a:rPr lang="en-US" altLang="zh-CN" sz="2400" dirty="0" err="1"/>
              <a:t>Duflo</a:t>
            </a:r>
            <a:r>
              <a:rPr lang="en-US" altLang="zh-CN" sz="2400" dirty="0"/>
              <a:t> et al., 2011)</a:t>
            </a:r>
          </a:p>
          <a:p>
            <a:pPr marL="482600" indent="-342900">
              <a:lnSpc>
                <a:spcPct val="100000"/>
              </a:lnSpc>
              <a:spcBef>
                <a:spcPts val="400"/>
              </a:spcBef>
              <a:buClrTx/>
              <a:buSzPct val="35000"/>
              <a:buFont typeface="Wingdings" panose="05000000000000000000" pitchFamily="2" charset="2"/>
              <a:buChar char="l"/>
            </a:pPr>
            <a:r>
              <a:rPr lang="en-US" altLang="zh-CN" sz="2400" dirty="0"/>
              <a:t>If adoption requires costly experimentation, individuals might procrastinate since benefits are often much delayed.</a:t>
            </a:r>
          </a:p>
          <a:p>
            <a:pPr marL="482600" indent="-342900">
              <a:lnSpc>
                <a:spcPct val="100000"/>
              </a:lnSpc>
              <a:spcBef>
                <a:spcPts val="400"/>
              </a:spcBef>
              <a:buClrTx/>
              <a:buSzPct val="35000"/>
              <a:buFont typeface="Wingdings" panose="05000000000000000000" pitchFamily="2" charset="2"/>
              <a:buChar char="l"/>
            </a:pPr>
            <a:r>
              <a:rPr lang="en-US" altLang="zh-CN" sz="2400" dirty="0"/>
              <a:t>Could benefit from simplification (if learning is costly). </a:t>
            </a:r>
          </a:p>
          <a:p>
            <a:pPr marL="482600" indent="-342900">
              <a:lnSpc>
                <a:spcPct val="100000"/>
              </a:lnSpc>
              <a:spcBef>
                <a:spcPts val="400"/>
              </a:spcBef>
              <a:buClrTx/>
              <a:buSzPct val="35000"/>
              <a:buFont typeface="Wingdings" panose="05000000000000000000" pitchFamily="2" charset="2"/>
              <a:buChar char="l"/>
            </a:pPr>
            <a:r>
              <a:rPr lang="en-US" altLang="zh-CN" sz="2400" dirty="0"/>
              <a:t>Is there demand for commitment for technology adoption (training)? </a:t>
            </a:r>
          </a:p>
          <a:p>
            <a:pPr marL="482600" indent="-342900">
              <a:lnSpc>
                <a:spcPct val="100000"/>
              </a:lnSpc>
              <a:spcBef>
                <a:spcPts val="400"/>
              </a:spcBef>
              <a:buClrTx/>
              <a:buSzPct val="35000"/>
              <a:buFont typeface="Wingdings" panose="05000000000000000000" pitchFamily="2" charset="2"/>
              <a:buChar char="l"/>
            </a:pPr>
            <a:r>
              <a:rPr lang="en-US" altLang="zh-CN" sz="2400" dirty="0"/>
              <a:t>Time limited discounts around harvest highly effective at increasing take-up of fertilizer</a:t>
            </a:r>
          </a:p>
          <a:p>
            <a:pPr marL="0" lvl="0" indent="0">
              <a:lnSpc>
                <a:spcPct val="100000"/>
              </a:lnSpc>
              <a:spcBef>
                <a:spcPts val="1500"/>
              </a:spcBef>
              <a:spcAft>
                <a:spcPts val="0"/>
              </a:spcAft>
              <a:buNone/>
            </a:pPr>
            <a:r>
              <a:rPr lang="en-US" altLang="zh-CN" sz="2400" dirty="0"/>
              <a:t>Loss aversion</a:t>
            </a:r>
          </a:p>
          <a:p>
            <a:pPr marL="482600" indent="-342900">
              <a:lnSpc>
                <a:spcPct val="100000"/>
              </a:lnSpc>
              <a:spcBef>
                <a:spcPts val="400"/>
              </a:spcBef>
              <a:buClrTx/>
              <a:buSzPct val="35000"/>
              <a:buFont typeface="Wingdings" panose="05000000000000000000" pitchFamily="2" charset="2"/>
              <a:buChar char="l"/>
            </a:pPr>
            <a:r>
              <a:rPr lang="en-US" altLang="zh-CN" sz="2400" dirty="0"/>
              <a:t>Conjecture: relevant reference point when trying something new is the status quo. Possibility of losses with respect to the status quo will trigger loss aversion</a:t>
            </a:r>
          </a:p>
          <a:p>
            <a:pPr marL="482600" indent="-342900">
              <a:lnSpc>
                <a:spcPct val="100000"/>
              </a:lnSpc>
              <a:spcBef>
                <a:spcPts val="400"/>
              </a:spcBef>
              <a:buClrTx/>
              <a:buSzPct val="35000"/>
              <a:buFont typeface="Wingdings" panose="05000000000000000000" pitchFamily="2" charset="2"/>
              <a:buChar char="l"/>
            </a:pPr>
            <a:r>
              <a:rPr lang="en-US" altLang="zh-CN" sz="2400" dirty="0"/>
              <a:t>Possibility of insurance or informal risk-sharing to improve outcomes?</a:t>
            </a:r>
          </a:p>
          <a:p>
            <a:pPr marL="482600" indent="-342900">
              <a:lnSpc>
                <a:spcPct val="100000"/>
              </a:lnSpc>
              <a:spcBef>
                <a:spcPts val="400"/>
              </a:spcBef>
              <a:spcAft>
                <a:spcPts val="0"/>
              </a:spcAft>
              <a:buSzPct val="35000"/>
              <a:buFont typeface="Wingdings" panose="05000000000000000000" pitchFamily="2" charset="2"/>
              <a:buChar char="l"/>
            </a:pPr>
            <a:endParaRPr sz="2400" dirty="0"/>
          </a:p>
        </p:txBody>
      </p:sp>
      <p:sp>
        <p:nvSpPr>
          <p:cNvPr id="436" name="Shape 43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50</a:t>
            </a:fld>
            <a:endParaRPr lang="en-US"/>
          </a:p>
        </p:txBody>
      </p:sp>
      <p:grpSp>
        <p:nvGrpSpPr>
          <p:cNvPr id="5" name="Group 4">
            <a:extLst>
              <a:ext uri="{FF2B5EF4-FFF2-40B4-BE49-F238E27FC236}">
                <a16:creationId xmlns:a16="http://schemas.microsoft.com/office/drawing/2014/main" id="{EDDD3574-4A76-4B9A-8B07-5BF2DBABC247}"/>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CA6F894E-2868-4E6F-B2BE-C477667FA4C2}"/>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C3056308-82EA-4C6E-93C5-17354AE6A94C}"/>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Tree>
    <p:extLst>
      <p:ext uri="{BB962C8B-B14F-4D97-AF65-F5344CB8AC3E}">
        <p14:creationId xmlns:p14="http://schemas.microsoft.com/office/powerpoint/2010/main" val="1136941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Shape 45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51</a:t>
            </a:fld>
            <a:endParaRPr lang="en-US"/>
          </a:p>
        </p:txBody>
      </p:sp>
      <p:sp>
        <p:nvSpPr>
          <p:cNvPr id="5" name="Shape 222">
            <a:extLst>
              <a:ext uri="{FF2B5EF4-FFF2-40B4-BE49-F238E27FC236}">
                <a16:creationId xmlns:a16="http://schemas.microsoft.com/office/drawing/2014/main" id="{50C671E1-217C-412D-8143-119BA8871C3C}"/>
              </a:ext>
            </a:extLst>
          </p:cNvPr>
          <p:cNvSpPr txBox="1">
            <a:spLocks/>
          </p:cNvSpPr>
          <p:nvPr/>
        </p:nvSpPr>
        <p:spPr>
          <a:xfrm>
            <a:off x="1097279" y="618164"/>
            <a:ext cx="10058400" cy="61545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Behavioral social learning</a:t>
            </a:r>
          </a:p>
        </p:txBody>
      </p:sp>
      <p:grpSp>
        <p:nvGrpSpPr>
          <p:cNvPr id="6" name="Group 5">
            <a:extLst>
              <a:ext uri="{FF2B5EF4-FFF2-40B4-BE49-F238E27FC236}">
                <a16:creationId xmlns:a16="http://schemas.microsoft.com/office/drawing/2014/main" id="{AF141D6B-FDF8-4A27-98B1-A0592ED9277C}"/>
              </a:ext>
            </a:extLst>
          </p:cNvPr>
          <p:cNvGrpSpPr/>
          <p:nvPr/>
        </p:nvGrpSpPr>
        <p:grpSpPr>
          <a:xfrm>
            <a:off x="311405" y="844833"/>
            <a:ext cx="436962" cy="388785"/>
            <a:chOff x="109378" y="493956"/>
            <a:chExt cx="436962" cy="388785"/>
          </a:xfrm>
        </p:grpSpPr>
        <p:sp>
          <p:nvSpPr>
            <p:cNvPr id="7" name="Oval 6">
              <a:extLst>
                <a:ext uri="{FF2B5EF4-FFF2-40B4-BE49-F238E27FC236}">
                  <a16:creationId xmlns:a16="http://schemas.microsoft.com/office/drawing/2014/main" id="{EFCF8C6C-E5F6-436F-9A21-3AFEBB51DA14}"/>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 name="TextBox 7">
              <a:extLst>
                <a:ext uri="{FF2B5EF4-FFF2-40B4-BE49-F238E27FC236}">
                  <a16:creationId xmlns:a16="http://schemas.microsoft.com/office/drawing/2014/main" id="{F21A42AA-6513-4B7A-9AB8-4B483A4D5438}"/>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
        <p:nvSpPr>
          <p:cNvPr id="2" name="TextBox 1">
            <a:extLst>
              <a:ext uri="{FF2B5EF4-FFF2-40B4-BE49-F238E27FC236}">
                <a16:creationId xmlns:a16="http://schemas.microsoft.com/office/drawing/2014/main" id="{B6CC70EF-026B-7348-9943-77B8849E1863}"/>
              </a:ext>
            </a:extLst>
          </p:cNvPr>
          <p:cNvSpPr txBox="1"/>
          <p:nvPr/>
        </p:nvSpPr>
        <p:spPr>
          <a:xfrm>
            <a:off x="1097279" y="5411755"/>
            <a:ext cx="10547325" cy="1048030"/>
          </a:xfrm>
          <a:prstGeom prst="rect">
            <a:avLst/>
          </a:prstGeom>
          <a:noFill/>
        </p:spPr>
        <p:txBody>
          <a:bodyPr wrap="square" rtlCol="0">
            <a:spAutoFit/>
          </a:bodyPr>
          <a:lstStyle/>
          <a:p>
            <a:endParaRPr lang="en-US" dirty="0"/>
          </a:p>
        </p:txBody>
      </p:sp>
      <p:sp>
        <p:nvSpPr>
          <p:cNvPr id="4" name="Text Placeholder 3">
            <a:extLst>
              <a:ext uri="{FF2B5EF4-FFF2-40B4-BE49-F238E27FC236}">
                <a16:creationId xmlns:a16="http://schemas.microsoft.com/office/drawing/2014/main" id="{5170DA39-7AC7-D544-ACE1-29406CC1F445}"/>
              </a:ext>
            </a:extLst>
          </p:cNvPr>
          <p:cNvSpPr>
            <a:spLocks noGrp="1"/>
          </p:cNvSpPr>
          <p:nvPr>
            <p:ph type="body" idx="1"/>
          </p:nvPr>
        </p:nvSpPr>
        <p:spPr>
          <a:xfrm>
            <a:off x="1097279" y="1455576"/>
            <a:ext cx="10058400" cy="4413457"/>
          </a:xfrm>
        </p:spPr>
        <p:txBody>
          <a:bodyPr/>
          <a:lstStyle/>
          <a:p>
            <a:pPr indent="0">
              <a:buClr>
                <a:schemeClr val="tx1"/>
              </a:buClr>
              <a:buNone/>
            </a:pPr>
            <a:r>
              <a:rPr lang="en-US" sz="2400" dirty="0"/>
              <a:t>Rational social learning will often lead to right long-run choice if some can get past initial experimentation costs</a:t>
            </a:r>
          </a:p>
          <a:p>
            <a:pPr indent="0">
              <a:buClr>
                <a:schemeClr val="tx1"/>
              </a:buClr>
              <a:buNone/>
            </a:pPr>
            <a:r>
              <a:rPr lang="en-US" sz="2400" dirty="0"/>
              <a:t>Banerjee (1992) herd behavior: model converges on optimal technology if:</a:t>
            </a:r>
          </a:p>
          <a:p>
            <a:pPr lvl="1">
              <a:buClr>
                <a:schemeClr val="tx1"/>
              </a:buClr>
              <a:buFont typeface="Arial" panose="020B0604020202020204" pitchFamily="34" charset="0"/>
              <a:buChar char="•"/>
            </a:pPr>
            <a:r>
              <a:rPr lang="en-US" sz="2400" dirty="0"/>
              <a:t>Observe output</a:t>
            </a:r>
          </a:p>
          <a:p>
            <a:pPr lvl="1">
              <a:buClr>
                <a:schemeClr val="tx1"/>
              </a:buClr>
              <a:buFont typeface="Arial" panose="020B0604020202020204" pitchFamily="34" charset="0"/>
              <a:buChar char="•"/>
            </a:pPr>
            <a:r>
              <a:rPr lang="en-US" sz="2400" dirty="0"/>
              <a:t>Observe size of investment </a:t>
            </a:r>
          </a:p>
          <a:p>
            <a:pPr lvl="1">
              <a:buClr>
                <a:schemeClr val="tx1"/>
              </a:buClr>
              <a:buFont typeface="Arial" panose="020B0604020202020204" pitchFamily="34" charset="0"/>
              <a:buChar char="•"/>
            </a:pPr>
            <a:r>
              <a:rPr lang="en-US" sz="2400" dirty="0"/>
              <a:t>Smooth loss function makes choices reveal signals </a:t>
            </a:r>
          </a:p>
          <a:p>
            <a:pPr indent="0">
              <a:buClr>
                <a:schemeClr val="tx1"/>
              </a:buClr>
              <a:buNone/>
            </a:pPr>
            <a:r>
              <a:rPr lang="en-US" sz="2400" dirty="0"/>
              <a:t>Why might individuals not converge on optimal technology? We distinguish:</a:t>
            </a:r>
          </a:p>
          <a:p>
            <a:pPr marL="762000" lvl="1" indent="-457200">
              <a:buClr>
                <a:schemeClr val="tx1"/>
              </a:buClr>
              <a:buFont typeface="+mj-lt"/>
              <a:buAutoNum type="arabicPeriod"/>
            </a:pPr>
            <a:r>
              <a:rPr lang="en-US" sz="2400" dirty="0"/>
              <a:t>Barriers to sharing or seeking information</a:t>
            </a:r>
          </a:p>
          <a:p>
            <a:pPr marL="762000" lvl="1" indent="-457200">
              <a:buClr>
                <a:schemeClr val="tx1"/>
              </a:buClr>
              <a:buFont typeface="+mj-lt"/>
              <a:buAutoNum type="arabicPeriod"/>
            </a:pPr>
            <a:r>
              <a:rPr lang="en-US" sz="2400" dirty="0"/>
              <a:t>Barriers to correctly interpreting information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097279" y="286603"/>
            <a:ext cx="10058400" cy="1450800"/>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dirty="0"/>
              <a:t>Barriers to sharing and seeking information: Social </a:t>
            </a:r>
            <a:r>
              <a:rPr lang="en-US" sz="3600" i="0" u="none" strike="noStrike" cap="none" dirty="0">
                <a:solidFill>
                  <a:srgbClr val="3F3F3F"/>
                </a:solidFill>
              </a:rPr>
              <a:t>image</a:t>
            </a:r>
            <a:r>
              <a:rPr lang="en-US" sz="3600" dirty="0"/>
              <a:t> concern</a:t>
            </a:r>
            <a:r>
              <a:rPr lang="en-US" sz="4800" i="0" u="none" strike="noStrike" cap="none" dirty="0">
                <a:solidFill>
                  <a:srgbClr val="3F3F3F"/>
                </a:solidFill>
              </a:rPr>
              <a:t> </a:t>
            </a:r>
          </a:p>
        </p:txBody>
      </p:sp>
      <p:sp>
        <p:nvSpPr>
          <p:cNvPr id="472" name="Shape 472"/>
          <p:cNvSpPr txBox="1">
            <a:spLocks noGrp="1"/>
          </p:cNvSpPr>
          <p:nvPr>
            <p:ph type="body" idx="1"/>
          </p:nvPr>
        </p:nvSpPr>
        <p:spPr>
          <a:xfrm>
            <a:off x="1097279" y="1845733"/>
            <a:ext cx="10058400" cy="4023300"/>
          </a:xfrm>
          <a:prstGeom prst="rect">
            <a:avLst/>
          </a:prstGeom>
          <a:noFill/>
          <a:ln>
            <a:noFill/>
          </a:ln>
        </p:spPr>
        <p:txBody>
          <a:bodyPr lIns="0" tIns="45700" rIns="0" bIns="45700" anchor="t" anchorCtr="0">
            <a:noAutofit/>
          </a:bodyPr>
          <a:lstStyle/>
          <a:p>
            <a:pPr marL="342900" marR="0" lvl="0" indent="-342900" algn="l" rtl="0">
              <a:lnSpc>
                <a:spcPct val="100000"/>
              </a:lnSpc>
              <a:spcBef>
                <a:spcPts val="0"/>
              </a:spcBef>
              <a:spcAft>
                <a:spcPts val="0"/>
              </a:spcAft>
              <a:buClr>
                <a:schemeClr val="tx1"/>
              </a:buClr>
              <a:buFont typeface="Arial" panose="020B0604020202020204" pitchFamily="34" charset="0"/>
              <a:buChar char="•"/>
            </a:pPr>
            <a:r>
              <a:rPr lang="en-US" sz="2400" i="0" u="none" strike="noStrike" cap="none" dirty="0">
                <a:solidFill>
                  <a:srgbClr val="3F3F3F"/>
                </a:solidFill>
              </a:rPr>
              <a:t>The degree of communication between people is endogenous</a:t>
            </a:r>
            <a:r>
              <a:rPr lang="en-US" sz="2400" dirty="0"/>
              <a:t>. Providing and soliciting information is a decision.</a:t>
            </a:r>
          </a:p>
          <a:p>
            <a:pPr marL="0" marR="0" lvl="0" indent="0" algn="l" rtl="0">
              <a:lnSpc>
                <a:spcPct val="100000"/>
              </a:lnSpc>
              <a:spcBef>
                <a:spcPts val="0"/>
              </a:spcBef>
              <a:spcAft>
                <a:spcPts val="0"/>
              </a:spcAft>
              <a:buClr>
                <a:schemeClr val="tx1"/>
              </a:buClr>
              <a:buNone/>
            </a:pPr>
            <a:endParaRPr lang="en-US" sz="2400" dirty="0"/>
          </a:p>
          <a:p>
            <a:pPr marL="342900" marR="0" lvl="0" indent="-342900" algn="l" rtl="0">
              <a:lnSpc>
                <a:spcPct val="100000"/>
              </a:lnSpc>
              <a:spcBef>
                <a:spcPts val="0"/>
              </a:spcBef>
              <a:spcAft>
                <a:spcPts val="0"/>
              </a:spcAft>
              <a:buClr>
                <a:schemeClr val="tx1"/>
              </a:buClr>
              <a:buFont typeface="Arial" panose="020B0604020202020204" pitchFamily="34" charset="0"/>
              <a:buChar char="•"/>
            </a:pPr>
            <a:r>
              <a:rPr lang="en-US" sz="2400" i="0" u="none" strike="noStrike" cap="none" dirty="0">
                <a:solidFill>
                  <a:srgbClr val="3F3F3F"/>
                </a:solidFill>
              </a:rPr>
              <a:t>People may be hesitant to ask for or provide information when doing so signals effort or ability (Chandrasekhar, Golub</a:t>
            </a:r>
            <a:r>
              <a:rPr lang="en-US" sz="2400" dirty="0"/>
              <a:t> et al. </a:t>
            </a:r>
            <a:r>
              <a:rPr lang="en-US" sz="2400" i="0" u="none" strike="noStrike" cap="none" dirty="0">
                <a:solidFill>
                  <a:srgbClr val="3F3F3F"/>
                </a:solidFill>
              </a:rPr>
              <a:t>2018; Banerjee</a:t>
            </a:r>
            <a:r>
              <a:rPr lang="en-US" sz="2400" dirty="0"/>
              <a:t> et al. (2018);</a:t>
            </a:r>
          </a:p>
          <a:p>
            <a:pPr marL="635508" lvl="1" indent="-342900">
              <a:lnSpc>
                <a:spcPct val="100000"/>
              </a:lnSpc>
              <a:spcBef>
                <a:spcPts val="0"/>
              </a:spcBef>
              <a:spcAft>
                <a:spcPts val="0"/>
              </a:spcAft>
              <a:buClr>
                <a:schemeClr val="tx1"/>
              </a:buClr>
              <a:buFont typeface="Arial" panose="020B0604020202020204" pitchFamily="34" charset="0"/>
              <a:buChar char="•"/>
            </a:pPr>
            <a:r>
              <a:rPr lang="en-US" sz="2400" dirty="0"/>
              <a:t>Implies seeding info more broadly can reduce learning</a:t>
            </a:r>
          </a:p>
          <a:p>
            <a:pPr marL="635508" lvl="1" indent="-342900">
              <a:lnSpc>
                <a:spcPct val="100000"/>
              </a:lnSpc>
              <a:spcBef>
                <a:spcPts val="0"/>
              </a:spcBef>
              <a:spcAft>
                <a:spcPts val="0"/>
              </a:spcAft>
              <a:buClr>
                <a:schemeClr val="tx1"/>
              </a:buClr>
              <a:buFont typeface="Arial" panose="020B0604020202020204" pitchFamily="34" charset="0"/>
              <a:buChar char="•"/>
            </a:pPr>
            <a:endParaRPr lang="en-US" sz="2400" i="0" u="none" strike="noStrike" cap="none" dirty="0">
              <a:solidFill>
                <a:srgbClr val="3F3F3F"/>
              </a:solidFill>
            </a:endParaRPr>
          </a:p>
          <a:p>
            <a:pPr marL="342900" indent="-342900">
              <a:lnSpc>
                <a:spcPct val="100000"/>
              </a:lnSpc>
              <a:spcBef>
                <a:spcPts val="0"/>
              </a:spcBef>
              <a:spcAft>
                <a:spcPts val="0"/>
              </a:spcAft>
              <a:buClr>
                <a:schemeClr val="tx1"/>
              </a:buClr>
              <a:buFont typeface="Arial" panose="020B0604020202020204" pitchFamily="34" charset="0"/>
              <a:buChar char="•"/>
            </a:pPr>
            <a:r>
              <a:rPr lang="en-US" sz="2400" i="0" u="none" strike="noStrike" cap="none" dirty="0">
                <a:solidFill>
                  <a:srgbClr val="3F3F3F"/>
                </a:solidFill>
              </a:rPr>
              <a:t>People may not be willing to provide information to others for free if they paid for it or put in effort to get it</a:t>
            </a:r>
            <a:endParaRPr sz="2400" i="0" u="none" strike="noStrike" cap="none" dirty="0">
              <a:solidFill>
                <a:srgbClr val="3F3F3F"/>
              </a:solidFill>
            </a:endParaRPr>
          </a:p>
          <a:p>
            <a:pPr marL="0" marR="0" lvl="0" indent="0" algn="l" rtl="0">
              <a:lnSpc>
                <a:spcPct val="100000"/>
              </a:lnSpc>
              <a:spcBef>
                <a:spcPts val="1400"/>
              </a:spcBef>
              <a:spcAft>
                <a:spcPts val="0"/>
              </a:spcAft>
              <a:buClr>
                <a:schemeClr val="accent1"/>
              </a:buClr>
              <a:buSzPct val="100000"/>
              <a:buFont typeface="Courier New"/>
              <a:buNone/>
            </a:pPr>
            <a:endParaRPr sz="2400" i="0" u="none" strike="noStrike" cap="none" dirty="0">
              <a:solidFill>
                <a:srgbClr val="3F3F3F"/>
              </a:solidFill>
            </a:endParaRPr>
          </a:p>
        </p:txBody>
      </p:sp>
      <p:sp>
        <p:nvSpPr>
          <p:cNvPr id="473" name="Shape 47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52</a:t>
            </a:fld>
            <a:endParaRPr lang="en-US"/>
          </a:p>
        </p:txBody>
      </p:sp>
      <p:grpSp>
        <p:nvGrpSpPr>
          <p:cNvPr id="5" name="Group 4">
            <a:extLst>
              <a:ext uri="{FF2B5EF4-FFF2-40B4-BE49-F238E27FC236}">
                <a16:creationId xmlns:a16="http://schemas.microsoft.com/office/drawing/2014/main" id="{915DD084-5D0A-4E81-9621-DE62DCB11E20}"/>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A1F222E3-31CF-4508-B386-7CDFDB51032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17C7617F-8BF7-4237-BC5D-BC113C2FC90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6948-BA77-854D-9458-FB5A6E17041F}"/>
              </a:ext>
            </a:extLst>
          </p:cNvPr>
          <p:cNvSpPr>
            <a:spLocks noGrp="1"/>
          </p:cNvSpPr>
          <p:nvPr>
            <p:ph type="title"/>
          </p:nvPr>
        </p:nvSpPr>
        <p:spPr>
          <a:xfrm>
            <a:off x="921300" y="0"/>
            <a:ext cx="10058400" cy="1450800"/>
          </a:xfrm>
        </p:spPr>
        <p:txBody>
          <a:bodyPr/>
          <a:lstStyle/>
          <a:p>
            <a:r>
              <a:rPr lang="en-US" sz="3600" dirty="0"/>
              <a:t>Barriers to interpreting information: Redundancy neglect</a:t>
            </a:r>
          </a:p>
        </p:txBody>
      </p:sp>
      <p:sp>
        <p:nvSpPr>
          <p:cNvPr id="3" name="Text Placeholder 2">
            <a:extLst>
              <a:ext uri="{FF2B5EF4-FFF2-40B4-BE49-F238E27FC236}">
                <a16:creationId xmlns:a16="http://schemas.microsoft.com/office/drawing/2014/main" id="{8FAEF141-9B3D-9C40-8835-3DA1532D17A9}"/>
              </a:ext>
            </a:extLst>
          </p:cNvPr>
          <p:cNvSpPr>
            <a:spLocks noGrp="1"/>
          </p:cNvSpPr>
          <p:nvPr>
            <p:ph type="body" idx="1"/>
          </p:nvPr>
        </p:nvSpPr>
        <p:spPr>
          <a:xfrm>
            <a:off x="881576" y="1252279"/>
            <a:ext cx="10274103" cy="5372456"/>
          </a:xfrm>
        </p:spPr>
        <p:txBody>
          <a:bodyPr/>
          <a:lstStyle/>
          <a:p>
            <a:pPr indent="0">
              <a:buClr>
                <a:schemeClr val="tx1"/>
              </a:buClr>
              <a:buNone/>
            </a:pPr>
            <a:r>
              <a:rPr lang="en-US" sz="2200" dirty="0"/>
              <a:t>Benjamin (2018): review to biases in learning and errors in probabilistic reasoning.</a:t>
            </a:r>
          </a:p>
          <a:p>
            <a:pPr lvl="1">
              <a:buClr>
                <a:schemeClr val="tx1"/>
              </a:buClr>
              <a:buFont typeface="Arial" panose="020B0604020202020204" pitchFamily="34" charset="0"/>
              <a:buChar char="•"/>
            </a:pPr>
            <a:r>
              <a:rPr lang="en-US" sz="2200" dirty="0"/>
              <a:t>Plenty of lab evidence but limited field evidence e.g. on how non-Bayesian social learning influence technology adoption. Lots of opportunities!</a:t>
            </a:r>
          </a:p>
          <a:p>
            <a:pPr indent="0">
              <a:buClr>
                <a:schemeClr val="tx1"/>
              </a:buClr>
              <a:buNone/>
            </a:pPr>
            <a:r>
              <a:rPr lang="en-US" sz="2200" dirty="0"/>
              <a:t>Theoretical work: imitating common sources without accounting for redundancy in the signals received can create confident and incorrect beliefs (</a:t>
            </a:r>
            <a:r>
              <a:rPr lang="en-US" sz="2200" dirty="0" err="1"/>
              <a:t>Eyster</a:t>
            </a:r>
            <a:r>
              <a:rPr lang="en-US" sz="2200" dirty="0"/>
              <a:t> and Rabin, 2014).</a:t>
            </a:r>
          </a:p>
          <a:p>
            <a:pPr lvl="1">
              <a:buClr>
                <a:schemeClr val="tx1"/>
              </a:buClr>
              <a:buFont typeface="Arial" panose="020B0604020202020204" pitchFamily="34" charset="0"/>
              <a:buChar char="•"/>
            </a:pPr>
            <a:r>
              <a:rPr lang="en-US" sz="2200" dirty="0"/>
              <a:t>People may overweight the beliefs and action of others</a:t>
            </a:r>
          </a:p>
          <a:p>
            <a:pPr indent="0">
              <a:buClr>
                <a:schemeClr val="tx1"/>
              </a:buClr>
              <a:buNone/>
            </a:pPr>
            <a:r>
              <a:rPr lang="en-US" sz="2200" dirty="0"/>
              <a:t>Empirical evidence of naïve, non-Bayesian updating </a:t>
            </a:r>
          </a:p>
          <a:p>
            <a:pPr lvl="1">
              <a:buClr>
                <a:schemeClr val="tx1"/>
              </a:buClr>
              <a:buFont typeface="Arial" panose="020B0604020202020204" pitchFamily="34" charset="0"/>
              <a:buChar char="•"/>
            </a:pPr>
            <a:r>
              <a:rPr lang="en-US" sz="2200" dirty="0"/>
              <a:t>People neglect the correlation of information structures resulting in double-counting of signals (</a:t>
            </a:r>
            <a:r>
              <a:rPr lang="en-US" sz="2200" dirty="0" err="1"/>
              <a:t>Enke</a:t>
            </a:r>
            <a:r>
              <a:rPr lang="en-US" sz="2200" dirty="0"/>
              <a:t> and Zimmermann, 2019).</a:t>
            </a:r>
          </a:p>
          <a:p>
            <a:pPr lvl="1">
              <a:buClr>
                <a:schemeClr val="tx1"/>
              </a:buClr>
              <a:buFont typeface="Arial" panose="020B0604020202020204" pitchFamily="34" charset="0"/>
              <a:buChar char="•"/>
            </a:pPr>
            <a:r>
              <a:rPr lang="en-US" sz="2200" dirty="0"/>
              <a:t>Rather than using Bayes’ Rule to evaluate the state of the world, people use a weighted average of neighbors’ actions or opinions (Chandrasekhar et al., 2015)</a:t>
            </a:r>
          </a:p>
          <a:p>
            <a:pPr indent="0">
              <a:buClr>
                <a:schemeClr val="tx1"/>
              </a:buClr>
              <a:buNone/>
            </a:pPr>
            <a:r>
              <a:rPr lang="en-US" sz="2200" dirty="0"/>
              <a:t>This may create information traps, making it hard to encourage adoption of technologies that go against conventional wisdom.</a:t>
            </a:r>
          </a:p>
        </p:txBody>
      </p:sp>
      <p:sp>
        <p:nvSpPr>
          <p:cNvPr id="4" name="Slide Number Placeholder 3">
            <a:extLst>
              <a:ext uri="{FF2B5EF4-FFF2-40B4-BE49-F238E27FC236}">
                <a16:creationId xmlns:a16="http://schemas.microsoft.com/office/drawing/2014/main" id="{E7434B91-90BE-B44B-8FA9-3B93E276C4B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53</a:t>
            </a:fld>
            <a:endParaRPr lang="en-US" sz="1050" b="0" i="0" u="none" strike="noStrike" cap="none" dirty="0">
              <a:solidFill>
                <a:srgbClr val="FFFFFF"/>
              </a:solidFill>
              <a:latin typeface="Calibri"/>
              <a:ea typeface="Calibri"/>
              <a:cs typeface="Calibri"/>
              <a:sym typeface="Calibri"/>
            </a:endParaRPr>
          </a:p>
        </p:txBody>
      </p:sp>
      <p:grpSp>
        <p:nvGrpSpPr>
          <p:cNvPr id="5" name="Group 4">
            <a:extLst>
              <a:ext uri="{FF2B5EF4-FFF2-40B4-BE49-F238E27FC236}">
                <a16:creationId xmlns:a16="http://schemas.microsoft.com/office/drawing/2014/main" id="{BFF98773-224D-AB44-917F-9F3B72E1C7F4}"/>
              </a:ext>
            </a:extLst>
          </p:cNvPr>
          <p:cNvGrpSpPr/>
          <p:nvPr/>
        </p:nvGrpSpPr>
        <p:grpSpPr>
          <a:xfrm>
            <a:off x="473705" y="863494"/>
            <a:ext cx="436962" cy="388785"/>
            <a:chOff x="109378" y="493956"/>
            <a:chExt cx="436962" cy="388785"/>
          </a:xfrm>
        </p:grpSpPr>
        <p:sp>
          <p:nvSpPr>
            <p:cNvPr id="6" name="Oval 5">
              <a:extLst>
                <a:ext uri="{FF2B5EF4-FFF2-40B4-BE49-F238E27FC236}">
                  <a16:creationId xmlns:a16="http://schemas.microsoft.com/office/drawing/2014/main" id="{65495A79-ECE5-D040-922E-F14BAAB7F0BF}"/>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55F779C-4471-3347-94D5-3DFFD6F49D13}"/>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6</a:t>
              </a:r>
            </a:p>
          </p:txBody>
        </p:sp>
      </p:grpSp>
      <p:sp>
        <p:nvSpPr>
          <p:cNvPr id="8" name="Rectangle 7">
            <a:extLst>
              <a:ext uri="{FF2B5EF4-FFF2-40B4-BE49-F238E27FC236}">
                <a16:creationId xmlns:a16="http://schemas.microsoft.com/office/drawing/2014/main" id="{FBD85517-140F-1144-AB0C-36AADC0E4893}"/>
              </a:ext>
            </a:extLst>
          </p:cNvPr>
          <p:cNvSpPr/>
          <p:nvPr/>
        </p:nvSpPr>
        <p:spPr>
          <a:xfrm>
            <a:off x="10364688" y="6263145"/>
            <a:ext cx="383438" cy="307777"/>
          </a:xfrm>
          <a:prstGeom prst="rect">
            <a:avLst/>
          </a:prstGeom>
        </p:spPr>
        <p:txBody>
          <a:bodyPr wrap="none">
            <a:spAutoFit/>
          </a:bodyPr>
          <a:lstStyle/>
          <a:p>
            <a:r>
              <a:rPr lang="en-US" dirty="0"/>
              <a:t>53</a:t>
            </a:r>
          </a:p>
        </p:txBody>
      </p:sp>
    </p:spTree>
    <p:extLst>
      <p:ext uri="{BB962C8B-B14F-4D97-AF65-F5344CB8AC3E}">
        <p14:creationId xmlns:p14="http://schemas.microsoft.com/office/powerpoint/2010/main" val="1141818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739764"/>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54</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86646" y="1026367"/>
            <a:ext cx="9950321" cy="410638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555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Shape 46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55</a:t>
            </a:fld>
            <a:endParaRPr lang="en-US" dirty="0"/>
          </a:p>
        </p:txBody>
      </p:sp>
      <p:sp>
        <p:nvSpPr>
          <p:cNvPr id="9" name="Shape 471">
            <a:extLst>
              <a:ext uri="{FF2B5EF4-FFF2-40B4-BE49-F238E27FC236}">
                <a16:creationId xmlns:a16="http://schemas.microsoft.com/office/drawing/2014/main" id="{C250A89A-CB27-4308-9460-497FDF5ADE60}"/>
              </a:ext>
            </a:extLst>
          </p:cNvPr>
          <p:cNvSpPr txBox="1">
            <a:spLocks noGrp="1"/>
          </p:cNvSpPr>
          <p:nvPr>
            <p:ph type="title"/>
          </p:nvPr>
        </p:nvSpPr>
        <p:spPr>
          <a:xfrm>
            <a:off x="1097279" y="286603"/>
            <a:ext cx="10058400" cy="94701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i="0" u="none" strike="noStrike" cap="none" dirty="0">
                <a:solidFill>
                  <a:srgbClr val="3F3F3F"/>
                </a:solidFill>
              </a:rPr>
              <a:t>Distinct features of labor markets in developing economies</a:t>
            </a:r>
          </a:p>
        </p:txBody>
      </p:sp>
      <p:sp>
        <p:nvSpPr>
          <p:cNvPr id="4" name="Rectangle 3">
            <a:extLst>
              <a:ext uri="{FF2B5EF4-FFF2-40B4-BE49-F238E27FC236}">
                <a16:creationId xmlns:a16="http://schemas.microsoft.com/office/drawing/2014/main" id="{90C3365E-0DDA-194A-8D33-A5FA2CB81744}"/>
              </a:ext>
            </a:extLst>
          </p:cNvPr>
          <p:cNvSpPr/>
          <p:nvPr/>
        </p:nvSpPr>
        <p:spPr>
          <a:xfrm>
            <a:off x="1097279" y="1436914"/>
            <a:ext cx="10115078"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Labor markets in developing economies are different to labor markets in rich countries in three key ways that make behavioral biases potentially more important: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levels of informality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levels of causal labor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degree of self employment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grpSp>
        <p:nvGrpSpPr>
          <p:cNvPr id="17" name="Group 16">
            <a:extLst>
              <a:ext uri="{FF2B5EF4-FFF2-40B4-BE49-F238E27FC236}">
                <a16:creationId xmlns:a16="http://schemas.microsoft.com/office/drawing/2014/main" id="{E9BCC69B-5E3E-6649-A421-31E3399FF851}"/>
              </a:ext>
            </a:extLst>
          </p:cNvPr>
          <p:cNvGrpSpPr/>
          <p:nvPr/>
        </p:nvGrpSpPr>
        <p:grpSpPr>
          <a:xfrm>
            <a:off x="311405" y="844833"/>
            <a:ext cx="436962" cy="388785"/>
            <a:chOff x="109378" y="493956"/>
            <a:chExt cx="436962" cy="388785"/>
          </a:xfrm>
        </p:grpSpPr>
        <p:sp>
          <p:nvSpPr>
            <p:cNvPr id="18" name="Oval 17">
              <a:extLst>
                <a:ext uri="{FF2B5EF4-FFF2-40B4-BE49-F238E27FC236}">
                  <a16:creationId xmlns:a16="http://schemas.microsoft.com/office/drawing/2014/main" id="{518069FF-5C39-1A43-8933-7E52C1DF4447}"/>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9" name="TextBox 18">
              <a:extLst>
                <a:ext uri="{FF2B5EF4-FFF2-40B4-BE49-F238E27FC236}">
                  <a16:creationId xmlns:a16="http://schemas.microsoft.com/office/drawing/2014/main" id="{E318B87A-B03D-7B49-8813-526C5BEB380D}"/>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097279" y="1474237"/>
            <a:ext cx="10234862" cy="4634282"/>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rgbClr val="000000"/>
                </a:solidFill>
              </a:rPr>
              <a:t>Preference for work-hour flexibility might differ between developed and developing economies due to social expectations and strategic complementarities. </a:t>
            </a: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rgbClr val="000000"/>
                </a:solidFill>
              </a:rPr>
              <a:t>View consistent with observed wage premium for formal sector jobs as well as the high absence rates of employees in private sector jobs in developing countries (Kremer et al., 2005)</a:t>
            </a: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err="1">
                <a:solidFill>
                  <a:srgbClr val="000000"/>
                </a:solidFill>
              </a:rPr>
              <a:t>Blattman</a:t>
            </a:r>
            <a:r>
              <a:rPr lang="en-GB" sz="2400" dirty="0">
                <a:solidFill>
                  <a:srgbClr val="000000"/>
                </a:solidFill>
              </a:rPr>
              <a:t> and </a:t>
            </a:r>
            <a:r>
              <a:rPr lang="en-GB" sz="2400" dirty="0" err="1">
                <a:solidFill>
                  <a:srgbClr val="000000"/>
                </a:solidFill>
              </a:rPr>
              <a:t>Dercon</a:t>
            </a:r>
            <a:r>
              <a:rPr lang="en-GB" sz="2400" dirty="0">
                <a:solidFill>
                  <a:srgbClr val="000000"/>
                </a:solidFill>
              </a:rPr>
              <a:t> (2018) randomly assign industrial jobs in Ethiopia, finding that workers quickly quit and move to different sectors.</a:t>
            </a:r>
          </a:p>
          <a:p>
            <a:pPr marL="0" lvl="0" indent="0">
              <a:lnSpc>
                <a:spcPct val="100000"/>
              </a:lnSpc>
              <a:spcBef>
                <a:spcPts val="400"/>
              </a:spcBef>
              <a:spcAft>
                <a:spcPts val="1000"/>
              </a:spcAft>
              <a:buClr>
                <a:srgbClr val="FFAB40"/>
              </a:buClr>
              <a:buNone/>
            </a:pPr>
            <a:endParaRPr lang="en-GB" sz="2200" dirty="0">
              <a:solidFill>
                <a:srgbClr val="000000"/>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56</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910667" y="191200"/>
            <a:ext cx="10058400" cy="1338958"/>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Distinct features of labor markets in developing economies (cont’d)</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2762792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895739" y="1233618"/>
            <a:ext cx="10436402" cy="3627141"/>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US" sz="2400" dirty="0">
                <a:solidFill>
                  <a:schemeClr val="tx1"/>
                </a:solidFill>
              </a:rPr>
              <a:t>One implication of informal work and self-employment is that workers might be more influenced by behavioral biases - as seen, for instance, in the high rates of inebriation during the work-day documented in </a:t>
            </a:r>
            <a:r>
              <a:rPr lang="en-US" sz="2400" dirty="0" err="1">
                <a:solidFill>
                  <a:schemeClr val="tx1"/>
                </a:solidFill>
              </a:rPr>
              <a:t>Schilbach</a:t>
            </a:r>
            <a:r>
              <a:rPr lang="en-US" sz="2400" dirty="0">
                <a:solidFill>
                  <a:schemeClr val="tx1"/>
                </a:solidFill>
              </a:rPr>
              <a:t> (2019).</a:t>
            </a:r>
          </a:p>
          <a:p>
            <a:pPr marL="342900" lvl="0" indent="-342900">
              <a:lnSpc>
                <a:spcPct val="100000"/>
              </a:lnSpc>
              <a:spcBef>
                <a:spcPts val="400"/>
              </a:spcBef>
              <a:spcAft>
                <a:spcPts val="1000"/>
              </a:spcAft>
              <a:buClr>
                <a:schemeClr val="tx1"/>
              </a:buClr>
              <a:buFont typeface="Arial" panose="020B0604020202020204" pitchFamily="34" charset="0"/>
              <a:buChar char="•"/>
            </a:pPr>
            <a:endParaRPr lang="en-GB" sz="2400" dirty="0">
              <a:solidFill>
                <a:schemeClr val="tx1"/>
              </a:solidFill>
            </a:endParaRP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Self-control problems in a workplace setting are different to other domains in that, in addition to reducing the worker’s welfare, they can reduce firm profits</a:t>
            </a:r>
          </a:p>
          <a:p>
            <a:pPr marL="0" lvl="0" indent="0">
              <a:lnSpc>
                <a:spcPct val="100000"/>
              </a:lnSpc>
              <a:spcBef>
                <a:spcPts val="400"/>
              </a:spcBef>
              <a:spcAft>
                <a:spcPts val="1000"/>
              </a:spcAft>
              <a:buNone/>
            </a:pPr>
            <a:endParaRPr lang="en-GB" sz="2400" dirty="0">
              <a:solidFill>
                <a:schemeClr val="tx1"/>
              </a:solidFill>
            </a:endParaRPr>
          </a:p>
          <a:p>
            <a:pPr marL="0" lvl="0" indent="0">
              <a:lnSpc>
                <a:spcPct val="100000"/>
              </a:lnSpc>
              <a:spcBef>
                <a:spcPts val="400"/>
              </a:spcBef>
              <a:spcAft>
                <a:spcPts val="1000"/>
              </a:spcAft>
              <a:buFont typeface="Times New Roman"/>
              <a:buNone/>
            </a:pPr>
            <a:endParaRPr lang="en-US" sz="2400" dirty="0">
              <a:solidFill>
                <a:schemeClr val="tx1"/>
              </a:solidFill>
            </a:endParaRP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57</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Labor supply and worker productivity</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1870702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1097279" y="286603"/>
            <a:ext cx="10058400" cy="912630"/>
          </a:xfrm>
          <a:prstGeom prst="rect">
            <a:avLst/>
          </a:prstGeom>
        </p:spPr>
        <p:txBody>
          <a:bodyPr lIns="121900" tIns="121900" rIns="121900" bIns="121900" anchor="b" anchorCtr="0">
            <a:noAutofit/>
          </a:bodyPr>
          <a:lstStyle/>
          <a:p>
            <a:pPr lvl="0">
              <a:spcBef>
                <a:spcPts val="0"/>
              </a:spcBef>
              <a:buNone/>
            </a:pPr>
            <a:r>
              <a:rPr lang="en-US" sz="3600" dirty="0"/>
              <a:t>Factory discipline as commitment device</a:t>
            </a:r>
          </a:p>
        </p:txBody>
      </p:sp>
      <p:sp>
        <p:nvSpPr>
          <p:cNvPr id="644" name="Shape 644"/>
          <p:cNvSpPr txBox="1">
            <a:spLocks noGrp="1"/>
          </p:cNvSpPr>
          <p:nvPr>
            <p:ph type="body" idx="1"/>
          </p:nvPr>
        </p:nvSpPr>
        <p:spPr>
          <a:xfrm>
            <a:off x="1097279" y="1233618"/>
            <a:ext cx="10058400" cy="4635415"/>
          </a:xfrm>
          <a:prstGeom prst="rect">
            <a:avLst/>
          </a:prstGeom>
        </p:spPr>
        <p:txBody>
          <a:bodyPr lIns="121900" tIns="121900" rIns="121900" bIns="121900" anchor="t" anchorCtr="0">
            <a:noAutofit/>
          </a:bodyPr>
          <a:lstStyle/>
          <a:p>
            <a:pPr marL="0" lvl="0" indent="0" rtl="0">
              <a:lnSpc>
                <a:spcPct val="100000"/>
              </a:lnSpc>
              <a:spcBef>
                <a:spcPts val="0"/>
              </a:spcBef>
              <a:buNone/>
            </a:pPr>
            <a:r>
              <a:rPr lang="en-US" sz="2400" dirty="0"/>
              <a:t>Clark (1994) argues workers want factory discipline as a commitment device</a:t>
            </a:r>
          </a:p>
          <a:p>
            <a:pPr marL="482600" lvl="0" indent="-342900">
              <a:lnSpc>
                <a:spcPct val="100000"/>
              </a:lnSpc>
              <a:spcBef>
                <a:spcPts val="400"/>
              </a:spcBef>
              <a:buClrTx/>
              <a:buSzPct val="35000"/>
              <a:buFont typeface="Wingdings" panose="05000000000000000000" pitchFamily="2" charset="2"/>
              <a:buChar char="l"/>
            </a:pPr>
            <a:r>
              <a:rPr lang="en-US" sz="2400" dirty="0"/>
              <a:t>Much rosier view </a:t>
            </a:r>
          </a:p>
          <a:p>
            <a:pPr marL="0" lvl="0" indent="0">
              <a:lnSpc>
                <a:spcPct val="100000"/>
              </a:lnSpc>
              <a:spcBef>
                <a:spcPts val="0"/>
              </a:spcBef>
              <a:buNone/>
            </a:pPr>
            <a:endParaRPr lang="en-US" sz="2400" dirty="0"/>
          </a:p>
          <a:p>
            <a:pPr marL="0" lvl="0" indent="0">
              <a:lnSpc>
                <a:spcPct val="100000"/>
              </a:lnSpc>
              <a:spcBef>
                <a:spcPts val="0"/>
              </a:spcBef>
              <a:buNone/>
            </a:pPr>
            <a:r>
              <a:rPr lang="en-US" sz="2400" dirty="0"/>
              <a:t>Kaur et al. (2015)</a:t>
            </a:r>
          </a:p>
          <a:p>
            <a:pPr marL="482600" lvl="0" indent="-342900">
              <a:lnSpc>
                <a:spcPct val="100000"/>
              </a:lnSpc>
              <a:spcBef>
                <a:spcPts val="400"/>
              </a:spcBef>
              <a:buClrTx/>
              <a:buSzPct val="35000"/>
              <a:buFont typeface="Wingdings" panose="05000000000000000000" pitchFamily="2" charset="2"/>
              <a:buChar char="l"/>
            </a:pPr>
            <a:r>
              <a:rPr lang="en-US" sz="2400" dirty="0"/>
              <a:t>About a third of data-entry workers choose dominated commitment contract over piece rate contract</a:t>
            </a:r>
          </a:p>
          <a:p>
            <a:pPr marL="482600" lvl="0" indent="-342900">
              <a:lnSpc>
                <a:spcPct val="100000"/>
              </a:lnSpc>
              <a:spcBef>
                <a:spcPts val="400"/>
              </a:spcBef>
              <a:buClrTx/>
              <a:buSzPct val="35000"/>
              <a:buFont typeface="Wingdings" panose="05000000000000000000" pitchFamily="2" charset="2"/>
              <a:buChar char="l"/>
            </a:pPr>
            <a:r>
              <a:rPr lang="en-US" sz="2400" dirty="0"/>
              <a:t>Offering dominated contact increases output</a:t>
            </a:r>
          </a:p>
          <a:p>
            <a:pPr marL="482600" lvl="0" indent="-342900">
              <a:lnSpc>
                <a:spcPct val="100000"/>
              </a:lnSpc>
              <a:spcBef>
                <a:spcPts val="400"/>
              </a:spcBef>
              <a:buClrTx/>
              <a:buSzPct val="35000"/>
              <a:buFont typeface="Wingdings" panose="05000000000000000000" pitchFamily="2" charset="2"/>
              <a:buChar char="l"/>
            </a:pPr>
            <a:r>
              <a:rPr lang="en-US" sz="2400" dirty="0"/>
              <a:t>Substantial heterogeneity; some evidence of learning</a:t>
            </a:r>
          </a:p>
          <a:p>
            <a:pPr marL="482600" lvl="0" indent="-342900">
              <a:lnSpc>
                <a:spcPct val="100000"/>
              </a:lnSpc>
              <a:spcBef>
                <a:spcPts val="400"/>
              </a:spcBef>
              <a:buClrTx/>
              <a:buSzPct val="35000"/>
              <a:buFont typeface="Wingdings" panose="05000000000000000000" pitchFamily="2" charset="2"/>
              <a:buChar char="l"/>
            </a:pPr>
            <a:r>
              <a:rPr lang="en-US" sz="2400" dirty="0"/>
              <a:t>With asymmetric information, firms may screen out undesirable workers with factory discipline or steep incentives, reducing overall welfare</a:t>
            </a:r>
          </a:p>
          <a:p>
            <a:pPr marL="482600" indent="-342900">
              <a:lnSpc>
                <a:spcPct val="100000"/>
              </a:lnSpc>
              <a:spcBef>
                <a:spcPts val="400"/>
              </a:spcBef>
              <a:buClrTx/>
              <a:buSzPct val="35000"/>
              <a:buFont typeface="Wingdings" panose="05000000000000000000" pitchFamily="2" charset="2"/>
              <a:buChar char="l"/>
            </a:pPr>
            <a:r>
              <a:rPr lang="en-US" sz="2400" dirty="0"/>
              <a:t>Justification for legislation limiting hours, etc.?</a:t>
            </a:r>
          </a:p>
        </p:txBody>
      </p:sp>
      <p:sp>
        <p:nvSpPr>
          <p:cNvPr id="645" name="Shape 645"/>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58</a:t>
            </a:fld>
            <a:endParaRPr lang="en-US"/>
          </a:p>
        </p:txBody>
      </p:sp>
      <p:grpSp>
        <p:nvGrpSpPr>
          <p:cNvPr id="5" name="Group 4">
            <a:extLst>
              <a:ext uri="{FF2B5EF4-FFF2-40B4-BE49-F238E27FC236}">
                <a16:creationId xmlns:a16="http://schemas.microsoft.com/office/drawing/2014/main" id="{F2234FEE-B2B0-4532-A3F7-52060A2AE0E8}"/>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A7E70E84-EC43-4C77-92A0-99388AD5F06C}"/>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99E7BA95-58A5-44E4-8703-CCE7308350B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1914038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540931"/>
            <a:ext cx="10058400" cy="4023300"/>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The share of the population employed in agriculture is much higher in poor countries than in rich countries. And most farms employ outside workers for short spells using informal contracts (Kaur 2019)</a:t>
            </a: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Agricultural labour markets have many features that ostensibly should make them efficient: many small buyers and sellers of </a:t>
            </a:r>
            <a:r>
              <a:rPr lang="en-GB" sz="2400" dirty="0" err="1">
                <a:solidFill>
                  <a:schemeClr val="tx1"/>
                </a:solidFill>
              </a:rPr>
              <a:t>labor</a:t>
            </a:r>
            <a:r>
              <a:rPr lang="en-GB" sz="2400" dirty="0">
                <a:solidFill>
                  <a:schemeClr val="tx1"/>
                </a:solidFill>
              </a:rPr>
              <a:t>, no formal unions and little to no enforcement of minimum wages</a:t>
            </a: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Despite this, even in these decentralized informal markets, nominal wage rigidities and limited dispersion of wages across workers persist. (Kaur 2019, </a:t>
            </a:r>
            <a:r>
              <a:rPr lang="en-GB" sz="2400" dirty="0" err="1">
                <a:solidFill>
                  <a:schemeClr val="tx1"/>
                </a:solidFill>
              </a:rPr>
              <a:t>Breza</a:t>
            </a:r>
            <a:r>
              <a:rPr lang="en-GB" sz="2400" dirty="0">
                <a:solidFill>
                  <a:schemeClr val="tx1"/>
                </a:solidFill>
              </a:rPr>
              <a:t> et al. 2018b,a)</a:t>
            </a:r>
            <a:endParaRPr lang="en-US" sz="2400" dirty="0">
              <a:solidFill>
                <a:schemeClr val="tx1"/>
              </a:solidFill>
            </a:endParaRP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59</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74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Wage rigidities </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280334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6" name="Shape 186"/>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
        <p:nvSpPr>
          <p:cNvPr id="9" name="Content Placeholder 2">
            <a:extLst>
              <a:ext uri="{FF2B5EF4-FFF2-40B4-BE49-F238E27FC236}">
                <a16:creationId xmlns:a16="http://schemas.microsoft.com/office/drawing/2014/main" id="{862B9B05-EE2F-408D-9CCB-11DF3287A80D}"/>
              </a:ext>
            </a:extLst>
          </p:cNvPr>
          <p:cNvSpPr txBox="1">
            <a:spLocks/>
          </p:cNvSpPr>
          <p:nvPr/>
        </p:nvSpPr>
        <p:spPr>
          <a:xfrm>
            <a:off x="498008" y="1017386"/>
            <a:ext cx="11320181" cy="505561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Clr>
                <a:schemeClr val="dk1"/>
              </a:buClr>
              <a:buSzPts val="1800"/>
              <a:buFont typeface="Wingdings" panose="05000000000000000000" pitchFamily="2" charset="2"/>
              <a:buChar char="q"/>
            </a:pPr>
            <a:r>
              <a:rPr lang="en-GB" sz="2400" b="1" dirty="0">
                <a:latin typeface="Times New Roman" panose="02020603050405020304" pitchFamily="18" charset="0"/>
                <a:ea typeface="Calibri"/>
                <a:cs typeface="Times New Roman" panose="02020603050405020304" pitchFamily="18" charset="0"/>
                <a:sym typeface="Calibri"/>
              </a:rPr>
              <a:t>Non-standard preferences:</a:t>
            </a:r>
          </a:p>
          <a:p>
            <a:pPr marL="914400" lvl="1" indent="-323850">
              <a:spcBef>
                <a:spcPts val="0"/>
              </a:spcBef>
              <a:buClr>
                <a:schemeClr val="dk1"/>
              </a:buClr>
              <a:buSzPts val="15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Present preferences (present bias)</a:t>
            </a:r>
          </a:p>
          <a:p>
            <a:pPr marL="914400" lvl="1" indent="-323850">
              <a:spcBef>
                <a:spcPts val="0"/>
              </a:spcBef>
              <a:buClr>
                <a:schemeClr val="dk1"/>
              </a:buClr>
              <a:buSzPts val="15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Risk preferences (loss aversion, reference dependence, narrow bracketing)</a:t>
            </a:r>
          </a:p>
          <a:p>
            <a:pPr marL="914400" lvl="1" indent="-323850">
              <a:spcBef>
                <a:spcPts val="0"/>
              </a:spcBef>
              <a:buClr>
                <a:schemeClr val="dk1"/>
              </a:buClr>
              <a:buSzPts val="15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Social preferences</a:t>
            </a:r>
          </a:p>
          <a:p>
            <a:pPr marL="457200" indent="-342900">
              <a:spcBef>
                <a:spcPts val="0"/>
              </a:spcBef>
              <a:buClr>
                <a:srgbClr val="000000"/>
              </a:buClr>
              <a:buSzPts val="1800"/>
              <a:buFont typeface="Wingdings" panose="05000000000000000000" pitchFamily="2" charset="2"/>
              <a:buChar char="q"/>
            </a:pPr>
            <a:r>
              <a:rPr lang="en-GB" sz="2400" b="1" dirty="0">
                <a:latin typeface="Times New Roman" panose="02020603050405020304" pitchFamily="18" charset="0"/>
                <a:ea typeface="Calibri"/>
                <a:cs typeface="Times New Roman" panose="02020603050405020304" pitchFamily="18" charset="0"/>
                <a:sym typeface="Calibri"/>
              </a:rPr>
              <a:t>Non-standard beliefs:</a:t>
            </a:r>
          </a:p>
          <a:p>
            <a:pPr marL="914400" lvl="1" indent="-317500">
              <a:spcBef>
                <a:spcPts val="0"/>
              </a:spcBef>
              <a:buClr>
                <a:srgbClr val="000000"/>
              </a:buClr>
              <a:buSzPts val="14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Naivete, projection bias</a:t>
            </a:r>
          </a:p>
          <a:p>
            <a:pPr marL="914400" lvl="1" indent="-317500">
              <a:spcBef>
                <a:spcPts val="0"/>
              </a:spcBef>
              <a:buClr>
                <a:srgbClr val="000000"/>
              </a:buClr>
              <a:buSzPts val="14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Non-Bayesian learning, redundancy neglect</a:t>
            </a:r>
          </a:p>
          <a:p>
            <a:pPr marL="914400" lvl="1" indent="-317500">
              <a:spcBef>
                <a:spcPts val="0"/>
              </a:spcBef>
              <a:buClr>
                <a:srgbClr val="000000"/>
              </a:buClr>
              <a:buSzPts val="14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Motivated reasoning</a:t>
            </a:r>
          </a:p>
          <a:p>
            <a:pPr marL="457200" indent="-342900">
              <a:spcBef>
                <a:spcPts val="0"/>
              </a:spcBef>
              <a:buClr>
                <a:srgbClr val="000000"/>
              </a:buClr>
              <a:buSzPts val="1800"/>
              <a:buFont typeface="Wingdings" panose="05000000000000000000" pitchFamily="2" charset="2"/>
              <a:buChar char="q"/>
            </a:pPr>
            <a:r>
              <a:rPr lang="en-GB" sz="2400" b="1" dirty="0">
                <a:latin typeface="Times New Roman" panose="02020603050405020304" pitchFamily="18" charset="0"/>
                <a:ea typeface="Calibri"/>
                <a:cs typeface="Times New Roman" panose="02020603050405020304" pitchFamily="18" charset="0"/>
                <a:sym typeface="Calibri"/>
              </a:rPr>
              <a:t>Non-standard decision making:</a:t>
            </a:r>
          </a:p>
          <a:p>
            <a:pPr marL="914400" lvl="1" indent="-304800">
              <a:spcBef>
                <a:spcPts val="0"/>
              </a:spcBef>
              <a:buClr>
                <a:srgbClr val="000000"/>
              </a:buClr>
              <a:buSzPts val="12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Limited attention and memory</a:t>
            </a:r>
          </a:p>
          <a:p>
            <a:pPr marL="914400" lvl="1" indent="-304800">
              <a:spcBef>
                <a:spcPts val="0"/>
              </a:spcBef>
              <a:buClr>
                <a:srgbClr val="000000"/>
              </a:buClr>
              <a:buSzPts val="12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Mental accounting</a:t>
            </a:r>
          </a:p>
          <a:p>
            <a:pPr marL="914400" lvl="1" indent="-304800">
              <a:spcBef>
                <a:spcPts val="0"/>
              </a:spcBef>
              <a:buClr>
                <a:srgbClr val="000000"/>
              </a:buClr>
              <a:buSzPts val="1200"/>
              <a:buFont typeface="Calibri"/>
              <a:buChar char="•"/>
            </a:pPr>
            <a:r>
              <a:rPr lang="en-GB" sz="2400" dirty="0">
                <a:solidFill>
                  <a:schemeClr val="bg2"/>
                </a:solidFill>
                <a:latin typeface="Times New Roman" panose="02020603050405020304" pitchFamily="18" charset="0"/>
                <a:ea typeface="Calibri"/>
                <a:cs typeface="Times New Roman" panose="02020603050405020304" pitchFamily="18" charset="0"/>
                <a:sym typeface="Calibri"/>
              </a:rPr>
              <a:t>Default effects</a:t>
            </a:r>
          </a:p>
        </p:txBody>
      </p:sp>
      <p:sp>
        <p:nvSpPr>
          <p:cNvPr id="10" name="Shape 176">
            <a:extLst>
              <a:ext uri="{FF2B5EF4-FFF2-40B4-BE49-F238E27FC236}">
                <a16:creationId xmlns:a16="http://schemas.microsoft.com/office/drawing/2014/main" id="{6A84C750-51C9-430F-BC72-F771F6C8A91D}"/>
              </a:ext>
            </a:extLst>
          </p:cNvPr>
          <p:cNvSpPr txBox="1">
            <a:spLocks/>
          </p:cNvSpPr>
          <p:nvPr/>
        </p:nvSpPr>
        <p:spPr>
          <a:xfrm>
            <a:off x="498008" y="258230"/>
            <a:ext cx="10058399" cy="759156"/>
          </a:xfrm>
          <a:prstGeom prst="rect">
            <a:avLst/>
          </a:prstGeom>
          <a:noFill/>
          <a:ln>
            <a:noFill/>
          </a:ln>
        </p:spPr>
        <p:txBody>
          <a:bodyPr lIns="91425" tIns="45700" rIns="91425" bIns="45700" anchor="b"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pPr>
              <a:lnSpc>
                <a:spcPct val="90000"/>
              </a:lnSpc>
            </a:pPr>
            <a:r>
              <a:rPr lang="en-US" sz="3600" dirty="0">
                <a:solidFill>
                  <a:schemeClr val="tx1"/>
                </a:solidFill>
              </a:rPr>
              <a:t>Topics covered (organized by behavioral concepts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540931"/>
            <a:ext cx="10058400" cy="4023300"/>
          </a:xfrm>
          <a:prstGeom prst="rect">
            <a:avLst/>
          </a:prstGeom>
          <a:noFill/>
          <a:ln>
            <a:noFill/>
          </a:ln>
        </p:spPr>
        <p:txBody>
          <a:bodyPr lIns="0" tIns="45700" rIns="0" bIns="45700" anchor="t" anchorCtr="0">
            <a:noAutofit/>
          </a:bodyPr>
          <a:lstStyle/>
          <a:p>
            <a:pPr marL="0" lvl="0" indent="0">
              <a:lnSpc>
                <a:spcPct val="100000"/>
              </a:lnSpc>
              <a:spcBef>
                <a:spcPts val="400"/>
              </a:spcBef>
              <a:spcAft>
                <a:spcPts val="1000"/>
              </a:spcAft>
              <a:buNone/>
            </a:pPr>
            <a:r>
              <a:rPr lang="en-US" sz="2400" dirty="0">
                <a:solidFill>
                  <a:schemeClr val="tx1"/>
                </a:solidFill>
              </a:rPr>
              <a:t>Wage rigidities seem persistent </a:t>
            </a:r>
            <a:r>
              <a:rPr lang="en-GB" sz="2400" dirty="0">
                <a:solidFill>
                  <a:schemeClr val="tx1"/>
                </a:solidFill>
              </a:rPr>
              <a:t>persistent even in the absence of enforced minimum wages or formal institutions like unions.</a:t>
            </a:r>
          </a:p>
          <a:p>
            <a:pPr marL="0" lvl="0" indent="0">
              <a:lnSpc>
                <a:spcPct val="100000"/>
              </a:lnSpc>
              <a:spcBef>
                <a:spcPts val="400"/>
              </a:spcBef>
              <a:spcAft>
                <a:spcPts val="1000"/>
              </a:spcAft>
              <a:buNone/>
            </a:pPr>
            <a:r>
              <a:rPr lang="en-GB" sz="2400" dirty="0">
                <a:solidFill>
                  <a:schemeClr val="tx1"/>
                </a:solidFill>
              </a:rPr>
              <a:t>These rigidities appear to be enforced via </a:t>
            </a:r>
            <a:r>
              <a:rPr lang="en-GB" sz="2400" b="1" dirty="0">
                <a:solidFill>
                  <a:schemeClr val="tx1"/>
                </a:solidFill>
              </a:rPr>
              <a:t>social sanctions:</a:t>
            </a:r>
          </a:p>
          <a:p>
            <a:pPr marL="635508" lvl="1" indent="-342900">
              <a:lnSpc>
                <a:spcPct val="100000"/>
              </a:lnSpc>
              <a:spcBef>
                <a:spcPts val="400"/>
              </a:spcBef>
              <a:spcAft>
                <a:spcPts val="1000"/>
              </a:spcAft>
              <a:buClrTx/>
              <a:buFont typeface="Arial" panose="020B0604020202020204" pitchFamily="34" charset="0"/>
              <a:buChar char="•"/>
            </a:pPr>
            <a:r>
              <a:rPr lang="en-GB" sz="2200" dirty="0" err="1">
                <a:solidFill>
                  <a:schemeClr val="tx1"/>
                </a:solidFill>
              </a:rPr>
              <a:t>Breza</a:t>
            </a:r>
            <a:r>
              <a:rPr lang="en-GB" sz="2200" dirty="0">
                <a:solidFill>
                  <a:schemeClr val="tx1"/>
                </a:solidFill>
              </a:rPr>
              <a:t> et al. (2018a) find that nominal wage rigidities persist in part due to workers turning down public offers of jobs with wages below the prevailing market wage which workers accept when those offers are made in private</a:t>
            </a:r>
          </a:p>
          <a:p>
            <a:pPr marL="635508" lvl="1" indent="-342900">
              <a:lnSpc>
                <a:spcPct val="100000"/>
              </a:lnSpc>
              <a:spcBef>
                <a:spcPts val="400"/>
              </a:spcBef>
              <a:spcAft>
                <a:spcPts val="1000"/>
              </a:spcAft>
              <a:buClrTx/>
              <a:buFont typeface="Arial" panose="020B0604020202020204" pitchFamily="34" charset="0"/>
              <a:buChar char="•"/>
            </a:pPr>
            <a:r>
              <a:rPr lang="en-GB" sz="2200" dirty="0" err="1">
                <a:solidFill>
                  <a:schemeClr val="tx1"/>
                </a:solidFill>
              </a:rPr>
              <a:t>Breza</a:t>
            </a:r>
            <a:r>
              <a:rPr lang="en-GB" sz="2200" dirty="0">
                <a:solidFill>
                  <a:schemeClr val="tx1"/>
                </a:solidFill>
              </a:rPr>
              <a:t> et al. (2018b): when </a:t>
            </a:r>
            <a:r>
              <a:rPr lang="en-GB" sz="2200" dirty="0" err="1">
                <a:solidFill>
                  <a:schemeClr val="tx1"/>
                </a:solidFill>
              </a:rPr>
              <a:t>coworker</a:t>
            </a:r>
            <a:r>
              <a:rPr lang="en-GB" sz="2200" dirty="0">
                <a:solidFill>
                  <a:schemeClr val="tx1"/>
                </a:solidFill>
              </a:rPr>
              <a:t> productivity is difficult to observe, then introducing pay inequality reduces worker output</a:t>
            </a:r>
            <a:endParaRPr lang="en-US" sz="2200" dirty="0">
              <a:solidFill>
                <a:schemeClr val="tx1"/>
              </a:solidFill>
            </a:endParaRP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60</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Why do wage rigidities persist?</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3639822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453847"/>
            <a:ext cx="10058400" cy="4023300"/>
          </a:xfrm>
          <a:prstGeom prst="rect">
            <a:avLst/>
          </a:prstGeom>
          <a:noFill/>
          <a:ln>
            <a:noFill/>
          </a:ln>
        </p:spPr>
        <p:txBody>
          <a:bodyPr lIns="0" tIns="45700" rIns="0" bIns="45700" anchor="t" anchorCtr="0">
            <a:noAutofit/>
          </a:bodyPr>
          <a:lstStyle/>
          <a:p>
            <a:pPr marL="0" lvl="0" indent="0">
              <a:lnSpc>
                <a:spcPct val="100000"/>
              </a:lnSpc>
              <a:spcBef>
                <a:spcPts val="400"/>
              </a:spcBef>
              <a:spcAft>
                <a:spcPts val="1000"/>
              </a:spcAft>
              <a:buNone/>
            </a:pPr>
            <a:r>
              <a:rPr lang="en-US" sz="2400" i="1" u="sng" dirty="0">
                <a:solidFill>
                  <a:schemeClr val="tx1"/>
                </a:solidFill>
              </a:rPr>
              <a:t>Incentives in public and non-profit sectors</a:t>
            </a:r>
            <a:r>
              <a:rPr lang="en-US" sz="2400" dirty="0">
                <a:solidFill>
                  <a:schemeClr val="tx1"/>
                </a:solidFill>
              </a:rPr>
              <a:t>: </a:t>
            </a:r>
          </a:p>
          <a:p>
            <a:pPr marL="635508" lvl="1" indent="-342900">
              <a:lnSpc>
                <a:spcPct val="100000"/>
              </a:lnSpc>
              <a:spcBef>
                <a:spcPts val="400"/>
              </a:spcBef>
              <a:spcAft>
                <a:spcPts val="1000"/>
              </a:spcAft>
              <a:buClrTx/>
              <a:buFont typeface="Arial" panose="020B0604020202020204" pitchFamily="34" charset="0"/>
              <a:buChar char="•"/>
            </a:pPr>
            <a:r>
              <a:rPr lang="en-US" sz="2200" dirty="0">
                <a:solidFill>
                  <a:schemeClr val="tx1"/>
                </a:solidFill>
              </a:rPr>
              <a:t>Some evidence of positive effects of financial incentives on public/non-profit sector worker productivity (</a:t>
            </a:r>
            <a:r>
              <a:rPr lang="en-US" sz="2200" dirty="0" err="1">
                <a:solidFill>
                  <a:schemeClr val="tx1"/>
                </a:solidFill>
              </a:rPr>
              <a:t>Duflo</a:t>
            </a:r>
            <a:r>
              <a:rPr lang="en-US" sz="2200" dirty="0">
                <a:solidFill>
                  <a:schemeClr val="tx1"/>
                </a:solidFill>
              </a:rPr>
              <a:t> et al. 2012; </a:t>
            </a:r>
            <a:r>
              <a:rPr lang="en-US" sz="2200" dirty="0" err="1">
                <a:solidFill>
                  <a:schemeClr val="tx1"/>
                </a:solidFill>
              </a:rPr>
              <a:t>Muralidharan</a:t>
            </a:r>
            <a:r>
              <a:rPr lang="en-US" sz="2200" dirty="0">
                <a:solidFill>
                  <a:schemeClr val="tx1"/>
                </a:solidFill>
              </a:rPr>
              <a:t> and </a:t>
            </a:r>
            <a:r>
              <a:rPr lang="en-US" sz="2200" dirty="0" err="1">
                <a:solidFill>
                  <a:schemeClr val="tx1"/>
                </a:solidFill>
              </a:rPr>
              <a:t>Sundaraman</a:t>
            </a:r>
            <a:r>
              <a:rPr lang="en-US" sz="2200" dirty="0">
                <a:solidFill>
                  <a:schemeClr val="tx1"/>
                </a:solidFill>
              </a:rPr>
              <a:t>, 2011)</a:t>
            </a:r>
          </a:p>
          <a:p>
            <a:pPr marL="635508" lvl="1" indent="-342900">
              <a:lnSpc>
                <a:spcPct val="100000"/>
              </a:lnSpc>
              <a:spcBef>
                <a:spcPts val="400"/>
              </a:spcBef>
              <a:spcAft>
                <a:spcPts val="1000"/>
              </a:spcAft>
              <a:buClrTx/>
              <a:buFont typeface="Arial" panose="020B0604020202020204" pitchFamily="34" charset="0"/>
              <a:buChar char="•"/>
            </a:pPr>
            <a:r>
              <a:rPr lang="en-US" sz="2200" dirty="0">
                <a:solidFill>
                  <a:schemeClr val="tx1"/>
                </a:solidFill>
              </a:rPr>
              <a:t>But providing incentives to multi-tasking agents is difficult (Holmstrom and Milgrom, 1991)</a:t>
            </a:r>
          </a:p>
          <a:p>
            <a:pPr marL="635508" lvl="1" indent="-342900">
              <a:lnSpc>
                <a:spcPct val="100000"/>
              </a:lnSpc>
              <a:spcBef>
                <a:spcPts val="400"/>
              </a:spcBef>
              <a:spcAft>
                <a:spcPts val="1000"/>
              </a:spcAft>
              <a:buClrTx/>
              <a:buFont typeface="Arial" panose="020B0604020202020204" pitchFamily="34" charset="0"/>
              <a:buChar char="•"/>
            </a:pPr>
            <a:r>
              <a:rPr lang="en-US" sz="2200" dirty="0">
                <a:solidFill>
                  <a:schemeClr val="tx1"/>
                </a:solidFill>
              </a:rPr>
              <a:t>Additionally, financial incentive programs tend to be politically unpopular and therefore are rarely scaled by governments (</a:t>
            </a:r>
            <a:r>
              <a:rPr lang="en-US" sz="2200" dirty="0" err="1">
                <a:solidFill>
                  <a:schemeClr val="tx1"/>
                </a:solidFill>
              </a:rPr>
              <a:t>Finan</a:t>
            </a:r>
            <a:r>
              <a:rPr lang="en-US" sz="2200" dirty="0">
                <a:solidFill>
                  <a:schemeClr val="tx1"/>
                </a:solidFill>
              </a:rPr>
              <a:t> et al., 2017)</a:t>
            </a:r>
            <a:endParaRPr lang="en-US" sz="2400" dirty="0">
              <a:solidFill>
                <a:schemeClr val="tx1"/>
              </a:solidFill>
            </a:endParaRPr>
          </a:p>
          <a:p>
            <a:pPr marL="0" lvl="0" indent="0">
              <a:lnSpc>
                <a:spcPct val="100000"/>
              </a:lnSpc>
              <a:spcBef>
                <a:spcPts val="400"/>
              </a:spcBef>
              <a:spcAft>
                <a:spcPts val="1000"/>
              </a:spcAft>
              <a:buNone/>
            </a:pPr>
            <a:r>
              <a:rPr lang="en-US" sz="2400" i="1" u="sng" dirty="0">
                <a:solidFill>
                  <a:schemeClr val="tx1"/>
                </a:solidFill>
              </a:rPr>
              <a:t>Crowd-out intrinsic motivation</a:t>
            </a:r>
            <a:r>
              <a:rPr lang="en-US" sz="2400" dirty="0">
                <a:solidFill>
                  <a:schemeClr val="tx1"/>
                </a:solidFill>
              </a:rPr>
              <a:t>:</a:t>
            </a:r>
          </a:p>
          <a:p>
            <a:pPr marL="635508" lvl="1" indent="-342900">
              <a:lnSpc>
                <a:spcPct val="100000"/>
              </a:lnSpc>
              <a:spcBef>
                <a:spcPts val="400"/>
              </a:spcBef>
              <a:spcAft>
                <a:spcPts val="1000"/>
              </a:spcAft>
              <a:buClrTx/>
              <a:buFont typeface="Arial" panose="020B0604020202020204" pitchFamily="34" charset="0"/>
              <a:buChar char="•"/>
            </a:pPr>
            <a:r>
              <a:rPr lang="en-US" sz="2200" dirty="0">
                <a:solidFill>
                  <a:schemeClr val="tx1"/>
                </a:solidFill>
              </a:rPr>
              <a:t>Lab evidence suggests extrinsic rewards </a:t>
            </a:r>
            <a:r>
              <a:rPr lang="en-US" sz="2200" i="1" dirty="0">
                <a:solidFill>
                  <a:schemeClr val="tx1"/>
                </a:solidFill>
              </a:rPr>
              <a:t>can</a:t>
            </a:r>
            <a:r>
              <a:rPr lang="en-US" sz="2200" dirty="0">
                <a:solidFill>
                  <a:schemeClr val="tx1"/>
                </a:solidFill>
              </a:rPr>
              <a:t> reduce intrinsic motivation (Deci, 1971; </a:t>
            </a:r>
            <a:r>
              <a:rPr lang="en-US" sz="2200" dirty="0" err="1">
                <a:solidFill>
                  <a:schemeClr val="tx1"/>
                </a:solidFill>
              </a:rPr>
              <a:t>Bénabou</a:t>
            </a:r>
            <a:r>
              <a:rPr lang="en-US" sz="2200" dirty="0">
                <a:solidFill>
                  <a:schemeClr val="tx1"/>
                </a:solidFill>
              </a:rPr>
              <a:t> and </a:t>
            </a:r>
            <a:r>
              <a:rPr lang="en-US" sz="2200" dirty="0" err="1">
                <a:solidFill>
                  <a:schemeClr val="tx1"/>
                </a:solidFill>
              </a:rPr>
              <a:t>Tirole</a:t>
            </a:r>
            <a:r>
              <a:rPr lang="en-US" sz="2200" dirty="0">
                <a:solidFill>
                  <a:schemeClr val="tx1"/>
                </a:solidFill>
              </a:rPr>
              <a:t> 2003)</a:t>
            </a:r>
          </a:p>
          <a:p>
            <a:pPr marL="635508" lvl="1" indent="-342900">
              <a:lnSpc>
                <a:spcPct val="100000"/>
              </a:lnSpc>
              <a:spcBef>
                <a:spcPts val="400"/>
              </a:spcBef>
              <a:spcAft>
                <a:spcPts val="1000"/>
              </a:spcAft>
              <a:buClrTx/>
              <a:buFont typeface="Arial" panose="020B0604020202020204" pitchFamily="34" charset="0"/>
              <a:buChar char="•"/>
            </a:pPr>
            <a:r>
              <a:rPr lang="en-US" sz="2200" dirty="0">
                <a:solidFill>
                  <a:schemeClr val="tx1"/>
                </a:solidFill>
              </a:rPr>
              <a:t>But very limited field evidence of substantial crowding out (</a:t>
            </a:r>
            <a:r>
              <a:rPr lang="en-US" sz="2200" dirty="0" err="1">
                <a:solidFill>
                  <a:schemeClr val="tx1"/>
                </a:solidFill>
              </a:rPr>
              <a:t>Lacetera</a:t>
            </a:r>
            <a:r>
              <a:rPr lang="en-US" sz="2200" dirty="0">
                <a:solidFill>
                  <a:schemeClr val="tx1"/>
                </a:solidFill>
              </a:rPr>
              <a:t> et al., 2013)</a:t>
            </a:r>
          </a:p>
          <a:p>
            <a:pPr marL="0" lvl="0" indent="0">
              <a:lnSpc>
                <a:spcPct val="100000"/>
              </a:lnSpc>
              <a:spcBef>
                <a:spcPts val="400"/>
              </a:spcBef>
              <a:spcAft>
                <a:spcPts val="1000"/>
              </a:spcAft>
              <a:buNone/>
            </a:pPr>
            <a:endParaRPr lang="en-US" sz="2400" dirty="0">
              <a:solidFill>
                <a:schemeClr val="tx1"/>
              </a:solidFill>
            </a:endParaRPr>
          </a:p>
          <a:p>
            <a:pPr marL="0" lvl="0"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61</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Wages and incentives to do good</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1938524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453847"/>
            <a:ext cx="10058400" cy="4023300"/>
          </a:xfrm>
          <a:prstGeom prst="rect">
            <a:avLst/>
          </a:prstGeom>
          <a:noFill/>
          <a:ln>
            <a:noFill/>
          </a:ln>
        </p:spPr>
        <p:txBody>
          <a:bodyPr lIns="0" tIns="45700" rIns="0" bIns="45700" anchor="t" anchorCtr="0">
            <a:noAutofit/>
          </a:bodyPr>
          <a:lstStyle/>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400" dirty="0">
                <a:solidFill>
                  <a:schemeClr val="tx1"/>
                </a:solidFill>
              </a:rPr>
              <a:t>Does offering higher wages, which might attract more talent, negatively select on the prosocial motivation of workers?</a:t>
            </a:r>
          </a:p>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400" dirty="0">
                <a:solidFill>
                  <a:schemeClr val="tx1"/>
                </a:solidFill>
              </a:rPr>
              <a:t>Majority of evidence suggests no negative selection. Dal </a:t>
            </a:r>
            <a:r>
              <a:rPr lang="en-US" sz="2400" dirty="0" err="1">
                <a:solidFill>
                  <a:schemeClr val="tx1"/>
                </a:solidFill>
              </a:rPr>
              <a:t>Bó</a:t>
            </a:r>
            <a:r>
              <a:rPr lang="en-US" sz="2400" dirty="0">
                <a:solidFill>
                  <a:schemeClr val="tx1"/>
                </a:solidFill>
              </a:rPr>
              <a:t> et al (2013) in Mexico and Ashraf et al (2018) in Zambia. </a:t>
            </a:r>
          </a:p>
          <a:p>
            <a:pPr marL="342900" lvl="0" indent="-342900" rtl="0">
              <a:lnSpc>
                <a:spcPct val="100000"/>
              </a:lnSpc>
              <a:spcBef>
                <a:spcPts val="1000"/>
              </a:spcBef>
              <a:spcAft>
                <a:spcPts val="1000"/>
              </a:spcAft>
              <a:buClr>
                <a:schemeClr val="tx1"/>
              </a:buClr>
              <a:buFont typeface="Arial" panose="020B0604020202020204" pitchFamily="34" charset="0"/>
              <a:buChar char="•"/>
            </a:pPr>
            <a:r>
              <a:rPr lang="en-US" sz="2400" dirty="0">
                <a:solidFill>
                  <a:schemeClr val="tx1"/>
                </a:solidFill>
              </a:rPr>
              <a:t>Evidence is consistent with underlying correction of cognitive ability and pro-sociality (Falk et al., 2018)</a:t>
            </a:r>
          </a:p>
          <a:p>
            <a:pPr marL="342900" lvl="0" indent="-342900">
              <a:lnSpc>
                <a:spcPct val="100000"/>
              </a:lnSpc>
              <a:spcBef>
                <a:spcPts val="1000"/>
              </a:spcBef>
              <a:spcAft>
                <a:spcPts val="1000"/>
              </a:spcAft>
              <a:buClr>
                <a:schemeClr val="tx1"/>
              </a:buClr>
              <a:buFont typeface="Arial" panose="020B0604020202020204" pitchFamily="34" charset="0"/>
              <a:buChar char="•"/>
            </a:pPr>
            <a:r>
              <a:rPr lang="en-US" sz="2400" dirty="0">
                <a:solidFill>
                  <a:schemeClr val="tx1"/>
                </a:solidFill>
              </a:rPr>
              <a:t>However, </a:t>
            </a:r>
            <a:r>
              <a:rPr lang="en-GB" sz="2400" dirty="0" err="1">
                <a:solidFill>
                  <a:schemeClr val="tx1"/>
                </a:solidFill>
              </a:rPr>
              <a:t>Deserranno</a:t>
            </a:r>
            <a:r>
              <a:rPr lang="en-GB" sz="2400" dirty="0">
                <a:solidFill>
                  <a:schemeClr val="tx1"/>
                </a:solidFill>
              </a:rPr>
              <a:t> (2019) finds that posting job notices with a higher implied pay attracts candidates who donate less money in dictator games, and who perceive lower social benefits to the job at the time of applying. </a:t>
            </a:r>
          </a:p>
          <a:p>
            <a:pPr marL="0" lvl="0" indent="0">
              <a:lnSpc>
                <a:spcPct val="100000"/>
              </a:lnSpc>
              <a:spcBef>
                <a:spcPts val="1000"/>
              </a:spcBef>
              <a:spcAft>
                <a:spcPts val="1000"/>
              </a:spcAft>
              <a:buNone/>
            </a:pPr>
            <a:endParaRPr lang="en-GB"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62</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947989" y="579254"/>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Selection of workers</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252468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6" name="Shape 396"/>
          <p:cNvSpPr txBox="1">
            <a:spLocks noGrp="1"/>
          </p:cNvSpPr>
          <p:nvPr>
            <p:ph type="body" idx="1"/>
          </p:nvPr>
        </p:nvSpPr>
        <p:spPr>
          <a:xfrm>
            <a:off x="1273741" y="1540931"/>
            <a:ext cx="10058400" cy="4023300"/>
          </a:xfrm>
          <a:prstGeom prst="rect">
            <a:avLst/>
          </a:prstGeom>
          <a:noFill/>
          <a:ln>
            <a:noFill/>
          </a:ln>
        </p:spPr>
        <p:txBody>
          <a:bodyPr lIns="0" tIns="45700" rIns="0" bIns="45700" anchor="t" anchorCtr="0">
            <a:noAutofit/>
          </a:bodyPr>
          <a:lstStyle/>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52% of women in poor countries participate in the labour force compared to 78% of men (</a:t>
            </a:r>
            <a:r>
              <a:rPr lang="en-GB" sz="2400" dirty="0" err="1">
                <a:solidFill>
                  <a:schemeClr val="tx1"/>
                </a:solidFill>
              </a:rPr>
              <a:t>Duflo</a:t>
            </a:r>
            <a:r>
              <a:rPr lang="en-GB" sz="2400" dirty="0">
                <a:solidFill>
                  <a:schemeClr val="tx1"/>
                </a:solidFill>
              </a:rPr>
              <a:t> 2012)</a:t>
            </a:r>
          </a:p>
          <a:p>
            <a:pPr marL="342900" lvl="0" indent="-342900">
              <a:lnSpc>
                <a:spcPct val="100000"/>
              </a:lnSpc>
              <a:spcBef>
                <a:spcPts val="400"/>
              </a:spcBef>
              <a:spcAft>
                <a:spcPts val="1000"/>
              </a:spcAft>
              <a:buClr>
                <a:schemeClr val="tx1"/>
              </a:buClr>
              <a:buFont typeface="Arial" panose="020B0604020202020204" pitchFamily="34" charset="0"/>
              <a:buChar char="•"/>
            </a:pPr>
            <a:r>
              <a:rPr lang="en-GB" sz="2400" dirty="0">
                <a:solidFill>
                  <a:schemeClr val="tx1"/>
                </a:solidFill>
              </a:rPr>
              <a:t>Standard explanations emphasize biological reasons which, it is typically argued, engender differences in the specialization of the sexes between wage work and domestic work.</a:t>
            </a:r>
          </a:p>
          <a:p>
            <a:pPr marL="342900"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Leaves much of the variation in FLFP unexplained, even conditional on income per capita.</a:t>
            </a:r>
          </a:p>
          <a:p>
            <a:pPr marL="342900" indent="-342900">
              <a:lnSpc>
                <a:spcPct val="100000"/>
              </a:lnSpc>
              <a:spcBef>
                <a:spcPts val="400"/>
              </a:spcBef>
              <a:spcAft>
                <a:spcPts val="1000"/>
              </a:spcAft>
              <a:buClrTx/>
              <a:buFont typeface="Arial" panose="020B0604020202020204" pitchFamily="34" charset="0"/>
              <a:buChar char="•"/>
            </a:pPr>
            <a:r>
              <a:rPr lang="en-GB" sz="2400" dirty="0" err="1">
                <a:solidFill>
                  <a:schemeClr val="tx1"/>
                </a:solidFill>
              </a:rPr>
              <a:t>Behavioral</a:t>
            </a:r>
            <a:r>
              <a:rPr lang="en-GB" sz="2400" dirty="0">
                <a:solidFill>
                  <a:schemeClr val="tx1"/>
                </a:solidFill>
              </a:rPr>
              <a:t> explanations include:</a:t>
            </a:r>
          </a:p>
          <a:p>
            <a:pPr marL="635508" lvl="1" indent="-342900">
              <a:lnSpc>
                <a:spcPct val="100000"/>
              </a:lnSpc>
              <a:spcBef>
                <a:spcPts val="400"/>
              </a:spcBef>
              <a:spcAft>
                <a:spcPts val="1000"/>
              </a:spcAft>
              <a:buClrTx/>
              <a:buFont typeface="Arial" panose="020B0604020202020204" pitchFamily="34" charset="0"/>
              <a:buChar char="•"/>
            </a:pPr>
            <a:r>
              <a:rPr lang="en-GB" sz="2200" dirty="0">
                <a:solidFill>
                  <a:schemeClr val="tx1"/>
                </a:solidFill>
              </a:rPr>
              <a:t>Low self-efficacy (</a:t>
            </a:r>
            <a:r>
              <a:rPr lang="en-GB" sz="2200" dirty="0" err="1">
                <a:solidFill>
                  <a:schemeClr val="tx1"/>
                </a:solidFill>
              </a:rPr>
              <a:t>McKelway</a:t>
            </a:r>
            <a:r>
              <a:rPr lang="en-GB" sz="2200" dirty="0">
                <a:solidFill>
                  <a:schemeClr val="tx1"/>
                </a:solidFill>
              </a:rPr>
              <a:t>, 2018)</a:t>
            </a:r>
          </a:p>
          <a:p>
            <a:pPr marL="635508" lvl="1" indent="-342900">
              <a:lnSpc>
                <a:spcPct val="100000"/>
              </a:lnSpc>
              <a:spcBef>
                <a:spcPts val="400"/>
              </a:spcBef>
              <a:spcAft>
                <a:spcPts val="1000"/>
              </a:spcAft>
              <a:buClrTx/>
              <a:buFont typeface="Arial" panose="020B0604020202020204" pitchFamily="34" charset="0"/>
              <a:buChar char="•"/>
            </a:pPr>
            <a:r>
              <a:rPr lang="en-GB" sz="2200" dirty="0">
                <a:solidFill>
                  <a:schemeClr val="tx1"/>
                </a:solidFill>
              </a:rPr>
              <a:t>Social norms suppressing FLFP (</a:t>
            </a:r>
            <a:r>
              <a:rPr lang="en-GB" sz="2000" dirty="0" err="1">
                <a:solidFill>
                  <a:schemeClr val="tx1"/>
                </a:solidFill>
              </a:rPr>
              <a:t>Bursztyn</a:t>
            </a:r>
            <a:r>
              <a:rPr lang="en-GB" sz="2000" dirty="0">
                <a:solidFill>
                  <a:schemeClr val="tx1"/>
                </a:solidFill>
              </a:rPr>
              <a:t> et al. 2018a)</a:t>
            </a:r>
            <a:endParaRPr lang="en-GB" sz="2400" dirty="0">
              <a:solidFill>
                <a:schemeClr val="tx1"/>
              </a:solidFill>
            </a:endParaRPr>
          </a:p>
          <a:p>
            <a:pPr marL="292608" lvl="1" indent="0">
              <a:lnSpc>
                <a:spcPct val="100000"/>
              </a:lnSpc>
              <a:spcBef>
                <a:spcPts val="400"/>
              </a:spcBef>
              <a:spcAft>
                <a:spcPts val="1000"/>
              </a:spcAft>
              <a:buNone/>
            </a:pPr>
            <a:endParaRPr lang="en-US" sz="2400" dirty="0">
              <a:solidFill>
                <a:schemeClr val="tx1"/>
              </a:solidFill>
            </a:endParaRPr>
          </a:p>
          <a:p>
            <a:pPr marL="0" lvl="0" indent="0" rtl="0">
              <a:lnSpc>
                <a:spcPct val="100000"/>
              </a:lnSpc>
              <a:spcBef>
                <a:spcPts val="1000"/>
              </a:spcBef>
              <a:spcAft>
                <a:spcPts val="1000"/>
              </a:spcAft>
              <a:buNone/>
            </a:pPr>
            <a:endParaRPr sz="2400" dirty="0">
              <a:solidFill>
                <a:schemeClr val="tx1"/>
              </a:solidFill>
            </a:endParaRPr>
          </a:p>
        </p:txBody>
      </p:sp>
      <p:sp>
        <p:nvSpPr>
          <p:cNvPr id="397" name="Shape 39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63</a:t>
            </a:fld>
            <a:endParaRPr lang="en-US"/>
          </a:p>
        </p:txBody>
      </p:sp>
      <p:sp>
        <p:nvSpPr>
          <p:cNvPr id="8" name="Shape 222">
            <a:extLst>
              <a:ext uri="{FF2B5EF4-FFF2-40B4-BE49-F238E27FC236}">
                <a16:creationId xmlns:a16="http://schemas.microsoft.com/office/drawing/2014/main" id="{A56647B5-1C1F-4577-B866-E9DD0C8280AF}"/>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Female labor force participation (FLFP)</a:t>
            </a:r>
          </a:p>
        </p:txBody>
      </p:sp>
      <p:grpSp>
        <p:nvGrpSpPr>
          <p:cNvPr id="13" name="Group 12">
            <a:extLst>
              <a:ext uri="{FF2B5EF4-FFF2-40B4-BE49-F238E27FC236}">
                <a16:creationId xmlns:a16="http://schemas.microsoft.com/office/drawing/2014/main" id="{468262A0-006D-448A-8BE6-F7B8C1FE1FBE}"/>
              </a:ext>
            </a:extLst>
          </p:cNvPr>
          <p:cNvGrpSpPr/>
          <p:nvPr/>
        </p:nvGrpSpPr>
        <p:grpSpPr>
          <a:xfrm>
            <a:off x="311405" y="844833"/>
            <a:ext cx="436962" cy="388785"/>
            <a:chOff x="109378" y="493956"/>
            <a:chExt cx="436962" cy="388785"/>
          </a:xfrm>
        </p:grpSpPr>
        <p:sp>
          <p:nvSpPr>
            <p:cNvPr id="14" name="Oval 13">
              <a:extLst>
                <a:ext uri="{FF2B5EF4-FFF2-40B4-BE49-F238E27FC236}">
                  <a16:creationId xmlns:a16="http://schemas.microsoft.com/office/drawing/2014/main" id="{E4BB3505-08F4-4F8E-8645-2BF53B38BAD1}"/>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B9353AD3-1C1A-4B53-91DB-AFA27BC1375B}"/>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7</a:t>
              </a:r>
            </a:p>
          </p:txBody>
        </p:sp>
      </p:grpSp>
    </p:spTree>
    <p:extLst>
      <p:ext uri="{BB962C8B-B14F-4D97-AF65-F5344CB8AC3E}">
        <p14:creationId xmlns:p14="http://schemas.microsoft.com/office/powerpoint/2010/main" val="17678097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851732"/>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 </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64</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97278" y="1869251"/>
            <a:ext cx="9939689" cy="32635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52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Shape 660"/>
          <p:cNvSpPr txBox="1">
            <a:spLocks noGrp="1"/>
          </p:cNvSpPr>
          <p:nvPr>
            <p:ph type="body" idx="1"/>
          </p:nvPr>
        </p:nvSpPr>
        <p:spPr>
          <a:xfrm>
            <a:off x="1097279" y="1455576"/>
            <a:ext cx="10248745" cy="4702628"/>
          </a:xfrm>
          <a:prstGeom prst="rect">
            <a:avLst/>
          </a:prstGeom>
          <a:noFill/>
          <a:ln>
            <a:noFill/>
          </a:ln>
        </p:spPr>
        <p:txBody>
          <a:bodyPr lIns="0" tIns="45700" rIns="0" bIns="45700" anchor="t" anchorCtr="0">
            <a:noAutofit/>
          </a:bodyPr>
          <a:lstStyle/>
          <a:p>
            <a:pPr marL="0" marR="0" lvl="0" indent="0" algn="l" rtl="0">
              <a:lnSpc>
                <a:spcPct val="100000"/>
              </a:lnSpc>
              <a:spcBef>
                <a:spcPts val="0"/>
              </a:spcBef>
              <a:spcAft>
                <a:spcPts val="0"/>
              </a:spcAft>
              <a:buNone/>
            </a:pPr>
            <a:r>
              <a:rPr lang="en-US" sz="2200" i="0" u="none" strike="noStrike" cap="none" dirty="0">
                <a:solidFill>
                  <a:srgbClr val="3F3F3F"/>
                </a:solidFill>
              </a:rPr>
              <a:t>Is it reasonable to assume </a:t>
            </a:r>
            <a:r>
              <a:rPr lang="en-US" sz="2200" i="1" u="none" strike="noStrike" cap="none" dirty="0">
                <a:solidFill>
                  <a:srgbClr val="3F3F3F"/>
                </a:solidFill>
              </a:rPr>
              <a:t>firms </a:t>
            </a:r>
            <a:r>
              <a:rPr lang="en-US" sz="2200" u="none" strike="noStrike" cap="none" dirty="0">
                <a:solidFill>
                  <a:srgbClr val="3F3F3F"/>
                </a:solidFill>
              </a:rPr>
              <a:t>(as opposed to individuals)</a:t>
            </a:r>
            <a:r>
              <a:rPr lang="en-US" sz="2200" i="1" u="none" strike="noStrike" cap="none" dirty="0">
                <a:solidFill>
                  <a:srgbClr val="3F3F3F"/>
                </a:solidFill>
              </a:rPr>
              <a:t> </a:t>
            </a:r>
            <a:r>
              <a:rPr lang="en-US" sz="2200" i="0" u="none" strike="noStrike" cap="none" dirty="0">
                <a:solidFill>
                  <a:srgbClr val="3F3F3F"/>
                </a:solidFill>
              </a:rPr>
              <a:t>make choices that maximize profits? Are there reasons to believe firms in developing economies are more behavioral?</a:t>
            </a:r>
          </a:p>
          <a:p>
            <a:pPr marL="635508" lvl="1" indent="-342900">
              <a:lnSpc>
                <a:spcPct val="100000"/>
              </a:lnSpc>
              <a:spcBef>
                <a:spcPts val="0"/>
              </a:spcBef>
              <a:spcAft>
                <a:spcPts val="0"/>
              </a:spcAft>
              <a:buClr>
                <a:schemeClr val="tx1"/>
              </a:buClr>
              <a:buFont typeface="Arial" panose="020B0604020202020204" pitchFamily="34" charset="0"/>
              <a:buChar char="•"/>
            </a:pPr>
            <a:r>
              <a:rPr lang="en-US" sz="2200" i="0" u="none" strike="noStrike" cap="none" dirty="0">
                <a:solidFill>
                  <a:srgbClr val="3F3F3F"/>
                </a:solidFill>
              </a:rPr>
              <a:t>Here: broad definition of </a:t>
            </a:r>
            <a:r>
              <a:rPr lang="en-US" sz="2200" dirty="0"/>
              <a:t> “</a:t>
            </a:r>
            <a:r>
              <a:rPr lang="en-US" sz="2200" i="0" u="none" strike="noStrike" cap="none" dirty="0">
                <a:solidFill>
                  <a:srgbClr val="3F3F3F"/>
                </a:solidFill>
              </a:rPr>
              <a:t>behavioral”: deviations from profit maximizing behavior</a:t>
            </a:r>
          </a:p>
          <a:p>
            <a:pPr marL="0" marR="0" lvl="0" indent="0" algn="l" rtl="0">
              <a:lnSpc>
                <a:spcPct val="100000"/>
              </a:lnSpc>
              <a:spcBef>
                <a:spcPts val="0"/>
              </a:spcBef>
              <a:spcAft>
                <a:spcPts val="0"/>
              </a:spcAft>
              <a:buNone/>
            </a:pPr>
            <a:endParaRPr lang="en-US" sz="2200" dirty="0"/>
          </a:p>
          <a:p>
            <a:pPr marL="0" marR="0" lvl="0" indent="0" algn="l" rtl="0">
              <a:lnSpc>
                <a:spcPct val="100000"/>
              </a:lnSpc>
              <a:spcBef>
                <a:spcPts val="0"/>
              </a:spcBef>
              <a:spcAft>
                <a:spcPts val="0"/>
              </a:spcAft>
              <a:buNone/>
            </a:pPr>
            <a:r>
              <a:rPr lang="en-US" sz="2200" i="0" u="none" strike="noStrike" cap="none" dirty="0">
                <a:solidFill>
                  <a:srgbClr val="3F3F3F"/>
                </a:solidFill>
              </a:rPr>
              <a:t>Lucas (1978) span of control model and Chicago critique of behavioral economics:</a:t>
            </a:r>
          </a:p>
          <a:p>
            <a:pPr marL="482600" indent="-342900">
              <a:lnSpc>
                <a:spcPct val="100000"/>
              </a:lnSpc>
              <a:spcBef>
                <a:spcPts val="400"/>
              </a:spcBef>
              <a:buClrTx/>
              <a:buSzPct val="35000"/>
              <a:buFont typeface="Wingdings" panose="05000000000000000000" pitchFamily="2" charset="2"/>
              <a:buChar char="l"/>
            </a:pPr>
            <a:r>
              <a:rPr lang="en-US" sz="2200" dirty="0"/>
              <a:t>Behavioral firms will be weeded out of the market</a:t>
            </a:r>
          </a:p>
          <a:p>
            <a:pPr marL="482600" indent="-342900">
              <a:lnSpc>
                <a:spcPct val="100000"/>
              </a:lnSpc>
              <a:spcBef>
                <a:spcPts val="400"/>
              </a:spcBef>
              <a:buClrTx/>
              <a:buSzPct val="35000"/>
              <a:buFont typeface="Wingdings" panose="05000000000000000000" pitchFamily="2" charset="2"/>
              <a:buChar char="l"/>
            </a:pPr>
            <a:r>
              <a:rPr lang="en-US" sz="2200" dirty="0"/>
              <a:t>Even if only 5% of people don’t have behavioral biases, they will become the managers of firms</a:t>
            </a:r>
            <a:endParaRPr lang="en-US" sz="2200" i="0" u="none" strike="noStrike" cap="none" dirty="0">
              <a:solidFill>
                <a:srgbClr val="3F3F3F"/>
              </a:solidFill>
            </a:endParaRPr>
          </a:p>
          <a:p>
            <a:pPr marL="0" marR="0" lvl="0" indent="0" algn="l" rtl="0">
              <a:lnSpc>
                <a:spcPct val="100000"/>
              </a:lnSpc>
              <a:spcBef>
                <a:spcPts val="1600"/>
              </a:spcBef>
              <a:spcAft>
                <a:spcPts val="0"/>
              </a:spcAft>
              <a:buNone/>
            </a:pPr>
            <a:r>
              <a:rPr lang="en-US" sz="2200" i="0" u="none" strike="noStrike" cap="none" dirty="0">
                <a:solidFill>
                  <a:srgbClr val="3F3F3F"/>
                </a:solidFill>
              </a:rPr>
              <a:t>Distortions in developing countries prevent efficient firms from growing and displacing less efficient ones</a:t>
            </a:r>
            <a:endParaRPr lang="en-US" sz="2200" dirty="0"/>
          </a:p>
          <a:p>
            <a:pPr marL="0" marR="0" lvl="0" indent="0" algn="l" rtl="0">
              <a:lnSpc>
                <a:spcPct val="100000"/>
              </a:lnSpc>
              <a:spcBef>
                <a:spcPts val="1600"/>
              </a:spcBef>
              <a:spcAft>
                <a:spcPts val="0"/>
              </a:spcAft>
              <a:buNone/>
            </a:pPr>
            <a:r>
              <a:rPr lang="en-US" sz="2200" dirty="0"/>
              <a:t>Self-employed individuals in developing countries </a:t>
            </a:r>
            <a:r>
              <a:rPr lang="en-US" sz="2200" i="0" u="none" strike="noStrike" cap="none" dirty="0">
                <a:solidFill>
                  <a:srgbClr val="3F3F3F"/>
                </a:solidFill>
              </a:rPr>
              <a:t>are not just behavioral consumers, </a:t>
            </a:r>
            <a:r>
              <a:rPr lang="en-US" sz="2200" i="1" u="none" strike="noStrike" cap="none" dirty="0">
                <a:solidFill>
                  <a:srgbClr val="3F3F3F"/>
                </a:solidFill>
              </a:rPr>
              <a:t>they are behavioral firms </a:t>
            </a:r>
            <a:r>
              <a:rPr lang="en-US" sz="2200" i="1" dirty="0"/>
              <a:t>-- </a:t>
            </a:r>
            <a:r>
              <a:rPr lang="en-US" sz="2200" dirty="0"/>
              <a:t>or at least behavioral managers</a:t>
            </a:r>
            <a:r>
              <a:rPr lang="en-US" sz="2200" i="0" u="none" strike="noStrike" cap="none" dirty="0">
                <a:solidFill>
                  <a:srgbClr val="3F3F3F"/>
                </a:solidFill>
              </a:rPr>
              <a:t>. </a:t>
            </a: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65</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0" name="Shape 222">
            <a:extLst>
              <a:ext uri="{FF2B5EF4-FFF2-40B4-BE49-F238E27FC236}">
                <a16:creationId xmlns:a16="http://schemas.microsoft.com/office/drawing/2014/main" id="{C6AC0AEE-F749-427A-8129-616DB5DC9590}"/>
              </a:ext>
            </a:extLst>
          </p:cNvPr>
          <p:cNvSpPr txBox="1">
            <a:spLocks/>
          </p:cNvSpPr>
          <p:nvPr/>
        </p:nvSpPr>
        <p:spPr>
          <a:xfrm>
            <a:off x="1097279" y="639527"/>
            <a:ext cx="10058400" cy="594091"/>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Behavioral firms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1243617"/>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i="0" u="none" strike="noStrike" cap="none" dirty="0">
                <a:solidFill>
                  <a:srgbClr val="3F3F3F"/>
                </a:solidFill>
              </a:rPr>
              <a:t>Reasons developing economy firms could be more behavioral </a:t>
            </a:r>
          </a:p>
        </p:txBody>
      </p:sp>
      <p:sp>
        <p:nvSpPr>
          <p:cNvPr id="660" name="Shape 660"/>
          <p:cNvSpPr txBox="1">
            <a:spLocks noGrp="1"/>
          </p:cNvSpPr>
          <p:nvPr>
            <p:ph type="body" idx="1"/>
          </p:nvPr>
        </p:nvSpPr>
        <p:spPr>
          <a:xfrm>
            <a:off x="1257699" y="2359089"/>
            <a:ext cx="10058399" cy="2212919"/>
          </a:xfrm>
          <a:prstGeom prst="rect">
            <a:avLst/>
          </a:prstGeom>
          <a:noFill/>
          <a:ln>
            <a:noFill/>
          </a:ln>
        </p:spPr>
        <p:txBody>
          <a:bodyPr lIns="0" tIns="45700" rIns="0" bIns="45700" anchor="t" anchorCtr="0">
            <a:noAutofit/>
          </a:bodyPr>
          <a:lstStyle/>
          <a:p>
            <a:pPr marL="457200" marR="0" lvl="0" indent="-457200" algn="l" rtl="0">
              <a:lnSpc>
                <a:spcPct val="100000"/>
              </a:lnSpc>
              <a:spcBef>
                <a:spcPts val="0"/>
              </a:spcBef>
              <a:spcAft>
                <a:spcPts val="0"/>
              </a:spcAft>
              <a:buClrTx/>
              <a:buFont typeface="+mj-lt"/>
              <a:buAutoNum type="arabicPeriod"/>
            </a:pPr>
            <a:r>
              <a:rPr lang="en-US" sz="2400" dirty="0"/>
              <a:t>Lower competitive pressures due to:</a:t>
            </a:r>
          </a:p>
          <a:p>
            <a:pPr marL="989838" lvl="2" indent="-514350">
              <a:lnSpc>
                <a:spcPct val="100000"/>
              </a:lnSpc>
              <a:spcBef>
                <a:spcPts val="0"/>
              </a:spcBef>
              <a:spcAft>
                <a:spcPts val="0"/>
              </a:spcAft>
              <a:buClrTx/>
              <a:buFont typeface="+mj-lt"/>
              <a:buAutoNum type="romanLcPeriod"/>
            </a:pPr>
            <a:r>
              <a:rPr lang="en-US" sz="2400" i="0" u="none" strike="noStrike" cap="none" dirty="0">
                <a:solidFill>
                  <a:srgbClr val="3F3F3F"/>
                </a:solidFill>
              </a:rPr>
              <a:t>Import restrictions</a:t>
            </a:r>
          </a:p>
          <a:p>
            <a:pPr marL="989838" lvl="2" indent="-514350">
              <a:lnSpc>
                <a:spcPct val="100000"/>
              </a:lnSpc>
              <a:spcBef>
                <a:spcPts val="0"/>
              </a:spcBef>
              <a:spcAft>
                <a:spcPts val="0"/>
              </a:spcAft>
              <a:buClrTx/>
              <a:buFont typeface="+mj-lt"/>
              <a:buAutoNum type="romanLcPeriod"/>
            </a:pPr>
            <a:r>
              <a:rPr lang="en-US" sz="2400" dirty="0"/>
              <a:t>Restriction of new entrants into markets based on regulation, financial constraints and agency problems</a:t>
            </a: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66</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45189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i="0" u="none" strike="noStrike" cap="none" dirty="0">
                <a:solidFill>
                  <a:srgbClr val="3F3F3F"/>
                </a:solidFill>
              </a:rPr>
              <a:t>Reasons developing economy firms could be more behavioral (con</a:t>
            </a:r>
            <a:r>
              <a:rPr lang="en-US" sz="3600" dirty="0"/>
              <a:t>t’d)</a:t>
            </a:r>
            <a:endParaRPr lang="en-US" sz="3600" i="0" u="none" strike="noStrike" cap="none" dirty="0">
              <a:solidFill>
                <a:srgbClr val="3F3F3F"/>
              </a:solidFill>
            </a:endParaRPr>
          </a:p>
        </p:txBody>
      </p:sp>
      <p:sp>
        <p:nvSpPr>
          <p:cNvPr id="660" name="Shape 660"/>
          <p:cNvSpPr txBox="1">
            <a:spLocks noGrp="1"/>
          </p:cNvSpPr>
          <p:nvPr>
            <p:ph type="body" idx="1"/>
          </p:nvPr>
        </p:nvSpPr>
        <p:spPr>
          <a:xfrm>
            <a:off x="1097279" y="1737359"/>
            <a:ext cx="10218819" cy="4312781"/>
          </a:xfrm>
          <a:prstGeom prst="rect">
            <a:avLst/>
          </a:prstGeom>
          <a:noFill/>
          <a:ln>
            <a:noFill/>
          </a:ln>
        </p:spPr>
        <p:txBody>
          <a:bodyPr lIns="0" tIns="45700" rIns="0" bIns="45700" anchor="t" anchorCtr="0">
            <a:noAutofit/>
          </a:bodyPr>
          <a:lstStyle/>
          <a:p>
            <a:pPr marL="457200" indent="-457200">
              <a:lnSpc>
                <a:spcPct val="100000"/>
              </a:lnSpc>
              <a:spcBef>
                <a:spcPts val="0"/>
              </a:spcBef>
              <a:spcAft>
                <a:spcPts val="0"/>
              </a:spcAft>
              <a:buClrTx/>
              <a:buFont typeface="+mj-lt"/>
              <a:buAutoNum type="arabicPeriod" startAt="2"/>
            </a:pPr>
            <a:r>
              <a:rPr lang="en-US" sz="2200" dirty="0"/>
              <a:t>Smaller firm sizes which limit the scope for within-firm competition that causes non-behavioral agents to rise to management:</a:t>
            </a:r>
          </a:p>
          <a:p>
            <a:pPr marL="989838" lvl="2" indent="-514350">
              <a:lnSpc>
                <a:spcPct val="100000"/>
              </a:lnSpc>
              <a:spcBef>
                <a:spcPts val="0"/>
              </a:spcBef>
              <a:spcAft>
                <a:spcPts val="0"/>
              </a:spcAft>
              <a:buClrTx/>
              <a:buFont typeface="+mj-lt"/>
              <a:buAutoNum type="romanLcPeriod"/>
            </a:pPr>
            <a:r>
              <a:rPr lang="en-US" sz="2200" dirty="0"/>
              <a:t>Smaller firm sizes as discussed in the previous chapter potentially due to:</a:t>
            </a:r>
          </a:p>
          <a:p>
            <a:pPr marL="1172718" lvl="3" indent="-514350">
              <a:lnSpc>
                <a:spcPct val="100000"/>
              </a:lnSpc>
              <a:spcBef>
                <a:spcPts val="0"/>
              </a:spcBef>
              <a:spcAft>
                <a:spcPts val="0"/>
              </a:spcAft>
              <a:buClrTx/>
              <a:buFont typeface="Arial" panose="020B0604020202020204" pitchFamily="34" charset="0"/>
              <a:buChar char="•"/>
            </a:pPr>
            <a:r>
              <a:rPr lang="en-US" sz="2200" dirty="0"/>
              <a:t>Taxation and regulation (e.g. labor regulation), predation</a:t>
            </a:r>
          </a:p>
          <a:p>
            <a:pPr marL="1172718" lvl="3" indent="-514350">
              <a:lnSpc>
                <a:spcPct val="100000"/>
              </a:lnSpc>
              <a:spcBef>
                <a:spcPts val="0"/>
              </a:spcBef>
              <a:spcAft>
                <a:spcPts val="0"/>
              </a:spcAft>
              <a:buClrTx/>
              <a:buFont typeface="Arial" panose="020B0604020202020204" pitchFamily="34" charset="0"/>
              <a:buChar char="•"/>
            </a:pPr>
            <a:r>
              <a:rPr lang="en-US" sz="2200" dirty="0"/>
              <a:t>Credit market issues. (But profitable firms should grow over time?)</a:t>
            </a:r>
          </a:p>
          <a:p>
            <a:pPr marL="1172718" lvl="3" indent="-514350">
              <a:lnSpc>
                <a:spcPct val="100000"/>
              </a:lnSpc>
              <a:spcBef>
                <a:spcPts val="0"/>
              </a:spcBef>
              <a:spcAft>
                <a:spcPts val="0"/>
              </a:spcAft>
              <a:buClrTx/>
              <a:buFont typeface="Arial" panose="020B0604020202020204" pitchFamily="34" charset="0"/>
              <a:buChar char="•"/>
            </a:pPr>
            <a:r>
              <a:rPr lang="en-US" sz="2200" dirty="0"/>
              <a:t>Correlation between firm size and family structure. (</a:t>
            </a:r>
            <a:r>
              <a:rPr lang="en-US" sz="2200" dirty="0" err="1"/>
              <a:t>Ilias</a:t>
            </a:r>
            <a:r>
              <a:rPr lang="en-US" sz="2200" dirty="0"/>
              <a:t> 2006; Bertrand et. al., 2008)</a:t>
            </a:r>
          </a:p>
          <a:p>
            <a:pPr marL="1172718" lvl="3" indent="-514350">
              <a:lnSpc>
                <a:spcPct val="100000"/>
              </a:lnSpc>
              <a:spcBef>
                <a:spcPts val="0"/>
              </a:spcBef>
              <a:spcAft>
                <a:spcPts val="0"/>
              </a:spcAft>
              <a:buClrTx/>
              <a:buFont typeface="Arial" panose="020B0604020202020204" pitchFamily="34" charset="0"/>
              <a:buChar char="•"/>
            </a:pPr>
            <a:r>
              <a:rPr lang="en-US" sz="2200" dirty="0"/>
              <a:t>Difficulty of cooperation?</a:t>
            </a:r>
          </a:p>
          <a:p>
            <a:pPr marL="989838" lvl="2" indent="-514350">
              <a:lnSpc>
                <a:spcPct val="100000"/>
              </a:lnSpc>
              <a:spcBef>
                <a:spcPts val="0"/>
              </a:spcBef>
              <a:spcAft>
                <a:spcPts val="0"/>
              </a:spcAft>
              <a:buClrTx/>
              <a:buFont typeface="+mj-lt"/>
              <a:buAutoNum type="romanLcPeriod" startAt="2"/>
            </a:pPr>
            <a:r>
              <a:rPr lang="en-US" sz="2200" dirty="0"/>
              <a:t>Implications:</a:t>
            </a:r>
          </a:p>
          <a:p>
            <a:pPr marL="1172718" lvl="3" indent="-514350">
              <a:lnSpc>
                <a:spcPct val="100000"/>
              </a:lnSpc>
              <a:spcBef>
                <a:spcPts val="0"/>
              </a:spcBef>
              <a:spcAft>
                <a:spcPts val="0"/>
              </a:spcAft>
              <a:buClrTx/>
              <a:buFont typeface="Arial" panose="020B0604020202020204" pitchFamily="34" charset="0"/>
              <a:buChar char="•"/>
            </a:pPr>
            <a:r>
              <a:rPr lang="en-GB" sz="2200" dirty="0"/>
              <a:t>Firms may only replace self employment when productivity advantage becomes large enough to outweigh these costs</a:t>
            </a:r>
          </a:p>
          <a:p>
            <a:pPr marL="1172718" lvl="3" indent="-514350">
              <a:lnSpc>
                <a:spcPct val="100000"/>
              </a:lnSpc>
              <a:spcBef>
                <a:spcPts val="0"/>
              </a:spcBef>
              <a:spcAft>
                <a:spcPts val="0"/>
              </a:spcAft>
              <a:buClrTx/>
              <a:buFont typeface="Arial" panose="020B0604020202020204" pitchFamily="34" charset="0"/>
              <a:buChar char="•"/>
            </a:pPr>
            <a:r>
              <a:rPr lang="en-GB" sz="2200" dirty="0"/>
              <a:t>Reduces ability of innovations to spread, incentives to innovate</a:t>
            </a:r>
          </a:p>
          <a:p>
            <a:pPr marL="1172718" lvl="3" indent="-514350">
              <a:lnSpc>
                <a:spcPct val="100000"/>
              </a:lnSpc>
              <a:spcBef>
                <a:spcPts val="0"/>
              </a:spcBef>
              <a:spcAft>
                <a:spcPts val="0"/>
              </a:spcAft>
              <a:buClrTx/>
              <a:buFont typeface="Arial" panose="020B0604020202020204" pitchFamily="34" charset="0"/>
              <a:buChar char="•"/>
            </a:pPr>
            <a:r>
              <a:rPr lang="en-GB" sz="2200" dirty="0"/>
              <a:t>Reduces replacement of inefficient producers</a:t>
            </a: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67</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81941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i="0" u="none" strike="noStrike" cap="none" dirty="0">
                <a:solidFill>
                  <a:srgbClr val="3F3F3F"/>
                </a:solidFill>
              </a:rPr>
              <a:t>Reasons developing economy firms could be </a:t>
            </a:r>
            <a:r>
              <a:rPr lang="en-US" sz="3600" b="1" i="1" u="none" strike="noStrike" cap="none" dirty="0">
                <a:solidFill>
                  <a:srgbClr val="3F3F3F"/>
                </a:solidFill>
              </a:rPr>
              <a:t>less</a:t>
            </a:r>
            <a:r>
              <a:rPr lang="en-US" sz="3600" i="0" u="none" strike="noStrike" cap="none" dirty="0">
                <a:solidFill>
                  <a:srgbClr val="3F3F3F"/>
                </a:solidFill>
              </a:rPr>
              <a:t> behavioral</a:t>
            </a:r>
          </a:p>
        </p:txBody>
      </p:sp>
      <p:sp>
        <p:nvSpPr>
          <p:cNvPr id="660" name="Shape 660"/>
          <p:cNvSpPr txBox="1">
            <a:spLocks noGrp="1"/>
          </p:cNvSpPr>
          <p:nvPr>
            <p:ph type="body" idx="1"/>
          </p:nvPr>
        </p:nvSpPr>
        <p:spPr>
          <a:xfrm>
            <a:off x="1097279" y="1996752"/>
            <a:ext cx="10218819" cy="3281106"/>
          </a:xfrm>
          <a:prstGeom prst="rect">
            <a:avLst/>
          </a:prstGeom>
          <a:noFill/>
          <a:ln>
            <a:noFill/>
          </a:ln>
        </p:spPr>
        <p:txBody>
          <a:bodyPr lIns="0" tIns="45700" rIns="0" bIns="45700" anchor="t" anchorCtr="0">
            <a:noAutofit/>
          </a:bodyPr>
          <a:lstStyle/>
          <a:p>
            <a:pPr marL="0" marR="0" lvl="0" indent="0" algn="l" rtl="0">
              <a:lnSpc>
                <a:spcPct val="100000"/>
              </a:lnSpc>
              <a:spcBef>
                <a:spcPts val="0"/>
              </a:spcBef>
              <a:spcAft>
                <a:spcPts val="0"/>
              </a:spcAft>
              <a:buClrTx/>
              <a:buNone/>
            </a:pPr>
            <a:r>
              <a:rPr lang="en-US" sz="2400" dirty="0"/>
              <a:t>Higher stakes for self-employed owners of small firms</a:t>
            </a:r>
          </a:p>
          <a:p>
            <a:pPr marL="749808" lvl="1" indent="-457200">
              <a:lnSpc>
                <a:spcPct val="100000"/>
              </a:lnSpc>
              <a:spcBef>
                <a:spcPts val="0"/>
              </a:spcBef>
              <a:spcAft>
                <a:spcPts val="0"/>
              </a:spcAft>
              <a:buClrTx/>
              <a:buFont typeface="Arial" panose="020B0604020202020204" pitchFamily="34" charset="0"/>
              <a:buChar char="•"/>
            </a:pPr>
            <a:r>
              <a:rPr lang="en-US" sz="2400" dirty="0"/>
              <a:t>But: behavioral biases also important in high-stakes settings (e.g. 401k savings)</a:t>
            </a:r>
          </a:p>
          <a:p>
            <a:pPr marL="749808" lvl="1" indent="-457200">
              <a:lnSpc>
                <a:spcPct val="100000"/>
              </a:lnSpc>
              <a:spcBef>
                <a:spcPts val="0"/>
              </a:spcBef>
              <a:spcAft>
                <a:spcPts val="0"/>
              </a:spcAft>
              <a:buClrTx/>
              <a:buFont typeface="Arial" panose="020B0604020202020204" pitchFamily="34" charset="0"/>
              <a:buChar char="•"/>
            </a:pPr>
            <a:r>
              <a:rPr lang="en-US" sz="2400" dirty="0"/>
              <a:t>Also: consumption closely linked to profits and revenue, so behavioral biases (e.g. present bias, loss aversion) might have more bite.</a:t>
            </a:r>
          </a:p>
          <a:p>
            <a:pPr marL="457200" marR="0" lvl="0" indent="-457200" algn="l" rtl="0">
              <a:lnSpc>
                <a:spcPct val="100000"/>
              </a:lnSpc>
              <a:spcBef>
                <a:spcPts val="0"/>
              </a:spcBef>
              <a:spcAft>
                <a:spcPts val="0"/>
              </a:spcAft>
              <a:buClrTx/>
              <a:buFont typeface="Arial" panose="020B0604020202020204" pitchFamily="34" charset="0"/>
              <a:buChar char="•"/>
            </a:pPr>
            <a:endParaRPr lang="en-US" sz="2400" dirty="0"/>
          </a:p>
          <a:p>
            <a:pPr marL="0" marR="0" lvl="0" indent="0" algn="l" rtl="0">
              <a:lnSpc>
                <a:spcPct val="100000"/>
              </a:lnSpc>
              <a:spcBef>
                <a:spcPts val="0"/>
              </a:spcBef>
              <a:spcAft>
                <a:spcPts val="0"/>
              </a:spcAft>
              <a:buClrTx/>
              <a:buNone/>
            </a:pPr>
            <a:r>
              <a:rPr lang="en-US" sz="2400" dirty="0"/>
              <a:t>Many seemingly-identical firms (e.g. small shops selling identical products) suggesting high levels of competitions</a:t>
            </a: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68</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77475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94701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dirty="0"/>
              <a:t>Behavioral firms: low levels of trust</a:t>
            </a:r>
            <a:endParaRPr lang="en-US" sz="3600" i="0" u="none" strike="noStrike" cap="none" dirty="0">
              <a:solidFill>
                <a:srgbClr val="3F3F3F"/>
              </a:solidFill>
            </a:endParaRP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69</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4" name="Shape 396">
            <a:extLst>
              <a:ext uri="{FF2B5EF4-FFF2-40B4-BE49-F238E27FC236}">
                <a16:creationId xmlns:a16="http://schemas.microsoft.com/office/drawing/2014/main" id="{7A0BAF7C-179B-4776-830A-A5BBBC3F2A59}"/>
              </a:ext>
            </a:extLst>
          </p:cNvPr>
          <p:cNvSpPr txBox="1">
            <a:spLocks noGrp="1"/>
          </p:cNvSpPr>
          <p:nvPr>
            <p:ph type="body" idx="1"/>
          </p:nvPr>
        </p:nvSpPr>
        <p:spPr>
          <a:xfrm>
            <a:off x="1097279" y="1233618"/>
            <a:ext cx="10234862" cy="4603327"/>
          </a:xfrm>
          <a:prstGeom prst="rect">
            <a:avLst/>
          </a:prstGeom>
          <a:noFill/>
          <a:ln>
            <a:noFill/>
          </a:ln>
        </p:spPr>
        <p:txBody>
          <a:bodyPr lIns="0" tIns="45700" rIns="0" bIns="45700" anchor="t" anchorCtr="0">
            <a:noAutofit/>
          </a:bodyPr>
          <a:lstStyle/>
          <a:p>
            <a:pPr marL="0" lvl="0" indent="0">
              <a:lnSpc>
                <a:spcPct val="100000"/>
              </a:lnSpc>
              <a:spcBef>
                <a:spcPts val="400"/>
              </a:spcBef>
              <a:spcAft>
                <a:spcPts val="1000"/>
              </a:spcAft>
              <a:buNone/>
            </a:pPr>
            <a:r>
              <a:rPr lang="en-GB" sz="2400" dirty="0">
                <a:solidFill>
                  <a:schemeClr val="tx1"/>
                </a:solidFill>
              </a:rPr>
              <a:t>Once we start considering behavioural biases in firm decision-making, many unexplored and potentially important areas of research arise. </a:t>
            </a:r>
          </a:p>
          <a:p>
            <a:pPr marL="0" lvl="0" indent="0">
              <a:lnSpc>
                <a:spcPct val="100000"/>
              </a:lnSpc>
              <a:spcBef>
                <a:spcPts val="400"/>
              </a:spcBef>
              <a:spcAft>
                <a:spcPts val="1000"/>
              </a:spcAft>
              <a:buNone/>
            </a:pPr>
            <a:r>
              <a:rPr lang="en-GB" sz="2400" i="1" u="sng" dirty="0">
                <a:solidFill>
                  <a:schemeClr val="tx1"/>
                </a:solidFill>
              </a:rPr>
              <a:t>Example: Low levels of trust and missing firm growth</a:t>
            </a:r>
            <a:r>
              <a:rPr lang="en-GB" sz="2400" dirty="0">
                <a:solidFill>
                  <a:schemeClr val="tx1"/>
                </a:solidFill>
              </a:rPr>
              <a:t>:</a:t>
            </a:r>
          </a:p>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Firms in developing countries are small and standard explanations do not completely account for just how small these firms tend to be.</a:t>
            </a:r>
          </a:p>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Low levels of trust associated with smaller firm sizes (</a:t>
            </a:r>
            <a:r>
              <a:rPr lang="en-GB" sz="2400" dirty="0" err="1">
                <a:solidFill>
                  <a:schemeClr val="tx1"/>
                </a:solidFill>
              </a:rPr>
              <a:t>Cingano</a:t>
            </a:r>
            <a:r>
              <a:rPr lang="en-GB" sz="2400" dirty="0">
                <a:solidFill>
                  <a:schemeClr val="tx1"/>
                </a:solidFill>
              </a:rPr>
              <a:t> and </a:t>
            </a:r>
            <a:r>
              <a:rPr lang="en-GB" sz="2400" dirty="0" err="1">
                <a:solidFill>
                  <a:schemeClr val="tx1"/>
                </a:solidFill>
              </a:rPr>
              <a:t>Pinotti</a:t>
            </a:r>
            <a:r>
              <a:rPr lang="en-GB" sz="2400" dirty="0">
                <a:solidFill>
                  <a:schemeClr val="tx1"/>
                </a:solidFill>
              </a:rPr>
              <a:t> 2012; </a:t>
            </a:r>
            <a:r>
              <a:rPr lang="en-GB" sz="2400" dirty="0" err="1">
                <a:solidFill>
                  <a:schemeClr val="tx1"/>
                </a:solidFill>
              </a:rPr>
              <a:t>Algan</a:t>
            </a:r>
            <a:r>
              <a:rPr lang="en-GB" sz="2400" dirty="0">
                <a:solidFill>
                  <a:schemeClr val="tx1"/>
                </a:solidFill>
              </a:rPr>
              <a:t> and </a:t>
            </a:r>
            <a:r>
              <a:rPr lang="en-GB" sz="2400" dirty="0" err="1">
                <a:solidFill>
                  <a:schemeClr val="tx1"/>
                </a:solidFill>
              </a:rPr>
              <a:t>Cahuc</a:t>
            </a:r>
            <a:r>
              <a:rPr lang="en-GB" sz="2400" dirty="0">
                <a:solidFill>
                  <a:schemeClr val="tx1"/>
                </a:solidFill>
              </a:rPr>
              <a:t> 2014)</a:t>
            </a:r>
          </a:p>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Non-western countries are more likely to emphasize loyalty to one’s group (Haidt, 2013) which might in turn limit cooperation with out-group members</a:t>
            </a:r>
          </a:p>
        </p:txBody>
      </p:sp>
    </p:spTree>
    <p:extLst>
      <p:ext uri="{BB962C8B-B14F-4D97-AF65-F5344CB8AC3E}">
        <p14:creationId xmlns:p14="http://schemas.microsoft.com/office/powerpoint/2010/main" val="387465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91483" y="414337"/>
            <a:ext cx="10820873" cy="701919"/>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solidFill>
                  <a:schemeClr val="tx1"/>
                </a:solidFill>
              </a:rPr>
              <a:t>Topics covered (organized by development economics</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dirty="0"/>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391484" y="1116257"/>
            <a:ext cx="10564064" cy="570862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19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100000"/>
              </a:lnSpc>
              <a:spcBef>
                <a:spcPts val="500"/>
              </a:spcBef>
              <a:spcAft>
                <a:spcPts val="0"/>
              </a:spcAft>
              <a:buClrTx/>
              <a:buSzTx/>
              <a:buFont typeface="+mj-lt"/>
              <a:buAutoNum type="arabicPeriod"/>
              <a:tabLst/>
              <a:defRPr/>
            </a:pPr>
            <a:r>
              <a:rPr kumimoji="0" lang="en-US" sz="19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800100" lvl="1" indent="-457200">
              <a:lnSpc>
                <a:spcPct val="100000"/>
              </a:lnSpc>
              <a:spcBef>
                <a:spcPts val="0"/>
              </a:spcBef>
              <a:buFont typeface="+mj-lt"/>
              <a:buAutoNum type="alphaUcPeriod"/>
            </a:pPr>
            <a:r>
              <a:rPr kumimoji="0" lang="en-US" sz="19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Euler Puzzle</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Present bias</a:t>
            </a:r>
          </a:p>
          <a:p>
            <a:pPr marL="800100" lvl="1" indent="-457200">
              <a:lnSpc>
                <a:spcPct val="100000"/>
              </a:lnSpc>
              <a:spcBef>
                <a:spcPts val="0"/>
              </a:spcBef>
              <a:buFont typeface="+mj-lt"/>
              <a:buAutoNum type="alphaUcPeriod"/>
            </a:pPr>
            <a:r>
              <a:rPr kumimoji="0" lang="en-US" sz="19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Reference-dependent preferences</a:t>
            </a:r>
          </a:p>
          <a:p>
            <a:pPr marL="800100" lvl="1" indent="-457200">
              <a:lnSpc>
                <a:spcPct val="100000"/>
              </a:lnSpc>
              <a:spcBef>
                <a:spcPts val="0"/>
              </a:spcBef>
              <a:buFont typeface="+mj-lt"/>
              <a:buAutoNum type="alphaUcPeriod"/>
            </a:pPr>
            <a:r>
              <a:rPr lang="en-US" sz="1900" dirty="0">
                <a:solidFill>
                  <a:sysClr val="windowText" lastClr="000000"/>
                </a:solidFill>
                <a:latin typeface="Times New Roman" panose="02020603050405020304" pitchFamily="18" charset="0"/>
                <a:cs typeface="Times New Roman" panose="02020603050405020304" pitchFamily="18" charset="0"/>
              </a:rPr>
              <a:t>Other behavioral factors</a:t>
            </a:r>
            <a:endParaRPr kumimoji="0" lang="en-US" sz="19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19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19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925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94701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dirty="0"/>
              <a:t>Behavioral firms: management practices</a:t>
            </a:r>
            <a:endParaRPr lang="en-US" sz="3600" i="0" u="none" strike="noStrike" cap="none" dirty="0">
              <a:solidFill>
                <a:srgbClr val="3F3F3F"/>
              </a:solidFill>
            </a:endParaRP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70</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7" name="Shape 396">
            <a:extLst>
              <a:ext uri="{FF2B5EF4-FFF2-40B4-BE49-F238E27FC236}">
                <a16:creationId xmlns:a16="http://schemas.microsoft.com/office/drawing/2014/main" id="{36C2FCA0-F2CB-4564-BBDE-311CD9AFB54C}"/>
              </a:ext>
            </a:extLst>
          </p:cNvPr>
          <p:cNvSpPr txBox="1">
            <a:spLocks noGrp="1"/>
          </p:cNvSpPr>
          <p:nvPr>
            <p:ph type="body" idx="1"/>
          </p:nvPr>
        </p:nvSpPr>
        <p:spPr>
          <a:xfrm>
            <a:off x="1097279" y="1362635"/>
            <a:ext cx="10234862" cy="4474310"/>
          </a:xfrm>
          <a:prstGeom prst="rect">
            <a:avLst/>
          </a:prstGeom>
          <a:noFill/>
          <a:ln>
            <a:noFill/>
          </a:ln>
        </p:spPr>
        <p:txBody>
          <a:bodyPr lIns="0" tIns="45700" rIns="0" bIns="45700" anchor="t" anchorCtr="0">
            <a:noAutofit/>
          </a:bodyPr>
          <a:lstStyle/>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Improved management practices have been shown to increase firm profitability in developing country contexts (Bloom et al. 2013; Bruhn et al. 2018)</a:t>
            </a:r>
          </a:p>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Why are such services not demanded and offered more?</a:t>
            </a:r>
          </a:p>
          <a:p>
            <a:pPr marL="635508" lvl="1" indent="-342900">
              <a:lnSpc>
                <a:spcPct val="100000"/>
              </a:lnSpc>
              <a:spcBef>
                <a:spcPts val="0"/>
              </a:spcBef>
              <a:spcAft>
                <a:spcPts val="500"/>
              </a:spcAft>
              <a:buClrTx/>
              <a:buFont typeface="Arial" panose="020B0604020202020204" pitchFamily="34" charset="0"/>
              <a:buChar char="•"/>
            </a:pPr>
            <a:r>
              <a:rPr lang="en-GB" sz="2400" dirty="0">
                <a:solidFill>
                  <a:schemeClr val="tx1"/>
                </a:solidFill>
              </a:rPr>
              <a:t>Firms that fail to adopt these profitable practices are not necessarily weeded out of the market.</a:t>
            </a:r>
          </a:p>
        </p:txBody>
      </p:sp>
    </p:spTree>
    <p:extLst>
      <p:ext uri="{BB962C8B-B14F-4D97-AF65-F5344CB8AC3E}">
        <p14:creationId xmlns:p14="http://schemas.microsoft.com/office/powerpoint/2010/main" val="4152171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97279" y="286603"/>
            <a:ext cx="10058399" cy="1450756"/>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3600" dirty="0"/>
              <a:t>New research horizons associated with behavioral firms</a:t>
            </a:r>
            <a:endParaRPr lang="en-US" sz="3600" i="0" u="none" strike="noStrike" cap="none" dirty="0">
              <a:solidFill>
                <a:srgbClr val="3F3F3F"/>
              </a:solidFill>
            </a:endParaRPr>
          </a:p>
        </p:txBody>
      </p:sp>
      <p:sp>
        <p:nvSpPr>
          <p:cNvPr id="661" name="Shape 66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grpSp>
        <p:nvGrpSpPr>
          <p:cNvPr id="5" name="Group 4">
            <a:extLst>
              <a:ext uri="{FF2B5EF4-FFF2-40B4-BE49-F238E27FC236}">
                <a16:creationId xmlns:a16="http://schemas.microsoft.com/office/drawing/2014/main" id="{BB3A4172-4ADC-4501-AD86-9AAA5CA9484D}"/>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51DB505-97FF-4EFD-B6C0-87CCC767EA23}"/>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02A426D8-C2A4-4247-B14B-66DB02D9C839}"/>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8</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4" name="Shape 396">
            <a:extLst>
              <a:ext uri="{FF2B5EF4-FFF2-40B4-BE49-F238E27FC236}">
                <a16:creationId xmlns:a16="http://schemas.microsoft.com/office/drawing/2014/main" id="{7A0BAF7C-179B-4776-830A-A5BBBC3F2A59}"/>
              </a:ext>
            </a:extLst>
          </p:cNvPr>
          <p:cNvSpPr txBox="1">
            <a:spLocks noGrp="1"/>
          </p:cNvSpPr>
          <p:nvPr>
            <p:ph type="body" idx="1"/>
          </p:nvPr>
        </p:nvSpPr>
        <p:spPr>
          <a:xfrm>
            <a:off x="1273741" y="1813645"/>
            <a:ext cx="10058400" cy="4023300"/>
          </a:xfrm>
          <a:prstGeom prst="rect">
            <a:avLst/>
          </a:prstGeom>
          <a:noFill/>
          <a:ln>
            <a:noFill/>
          </a:ln>
        </p:spPr>
        <p:txBody>
          <a:bodyPr lIns="0" tIns="45700" rIns="0" bIns="45700" anchor="t" anchorCtr="0">
            <a:noAutofit/>
          </a:bodyPr>
          <a:lstStyle/>
          <a:p>
            <a:pPr marL="292608" lvl="1" indent="0">
              <a:lnSpc>
                <a:spcPct val="100000"/>
              </a:lnSpc>
              <a:spcBef>
                <a:spcPts val="400"/>
              </a:spcBef>
              <a:spcAft>
                <a:spcPts val="1000"/>
              </a:spcAft>
              <a:buClrTx/>
              <a:buNone/>
            </a:pPr>
            <a:r>
              <a:rPr lang="en-GB" sz="2400" dirty="0">
                <a:solidFill>
                  <a:schemeClr val="tx1"/>
                </a:solidFill>
              </a:rPr>
              <a:t>Lots of unexplored areas waiting to be explored:</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The nature of the objective function of small (family) businesses </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Demand forecasting/estimating by firms</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Optimality of pricing or product choices amongst firms</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Inventory management</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Firm </a:t>
            </a:r>
            <a:r>
              <a:rPr lang="en-GB" sz="2400" dirty="0" err="1">
                <a:solidFill>
                  <a:schemeClr val="tx1"/>
                </a:solidFill>
              </a:rPr>
              <a:t>labor</a:t>
            </a:r>
            <a:r>
              <a:rPr lang="en-GB" sz="2400" dirty="0">
                <a:solidFill>
                  <a:schemeClr val="tx1"/>
                </a:solidFill>
              </a:rPr>
              <a:t> and capital-investment decisions</a:t>
            </a:r>
          </a:p>
          <a:p>
            <a:pPr marL="635508" lvl="1" indent="-342900">
              <a:lnSpc>
                <a:spcPct val="100000"/>
              </a:lnSpc>
              <a:spcBef>
                <a:spcPts val="400"/>
              </a:spcBef>
              <a:spcAft>
                <a:spcPts val="1000"/>
              </a:spcAft>
              <a:buClrTx/>
              <a:buFont typeface="Arial" panose="020B0604020202020204" pitchFamily="34" charset="0"/>
              <a:buChar char="•"/>
            </a:pPr>
            <a:r>
              <a:rPr lang="en-GB" sz="2400" dirty="0">
                <a:solidFill>
                  <a:schemeClr val="tx1"/>
                </a:solidFill>
              </a:rPr>
              <a:t>Technology adoption</a:t>
            </a:r>
          </a:p>
          <a:p>
            <a:pPr marL="0" lvl="0" indent="0" rtl="0">
              <a:lnSpc>
                <a:spcPct val="100000"/>
              </a:lnSpc>
              <a:spcBef>
                <a:spcPts val="1000"/>
              </a:spcBef>
              <a:spcAft>
                <a:spcPts val="1000"/>
              </a:spcAft>
              <a:buNone/>
            </a:pPr>
            <a:endParaRPr sz="2400" dirty="0">
              <a:solidFill>
                <a:schemeClr val="tx1"/>
              </a:solidFill>
            </a:endParaRPr>
          </a:p>
        </p:txBody>
      </p:sp>
    </p:spTree>
    <p:extLst>
      <p:ext uri="{BB962C8B-B14F-4D97-AF65-F5344CB8AC3E}">
        <p14:creationId xmlns:p14="http://schemas.microsoft.com/office/powerpoint/2010/main" val="31601149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878809"/>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dirty="0"/>
              <a:t>Topics covered</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72</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97278" y="1869251"/>
            <a:ext cx="9939689" cy="32635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5590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8" name="Shape 518"/>
          <p:cNvSpPr txBox="1">
            <a:spLocks noGrp="1"/>
          </p:cNvSpPr>
          <p:nvPr>
            <p:ph type="body" idx="1"/>
          </p:nvPr>
        </p:nvSpPr>
        <p:spPr>
          <a:xfrm>
            <a:off x="1177489" y="1460725"/>
            <a:ext cx="10058400" cy="4023300"/>
          </a:xfrm>
          <a:prstGeom prst="rect">
            <a:avLst/>
          </a:prstGeom>
        </p:spPr>
        <p:txBody>
          <a:bodyPr lIns="121900" tIns="121900" rIns="121900" bIns="121900" anchor="t" anchorCtr="0">
            <a:noAutofit/>
          </a:bodyPr>
          <a:lstStyle/>
          <a:p>
            <a:pPr marL="0" lvl="0" indent="0">
              <a:lnSpc>
                <a:spcPct val="100000"/>
              </a:lnSpc>
              <a:spcBef>
                <a:spcPts val="0"/>
              </a:spcBef>
              <a:buNone/>
            </a:pPr>
            <a:r>
              <a:rPr lang="en-US" sz="2400" dirty="0"/>
              <a:t>Trust and cooperation important for economic and political outcomes </a:t>
            </a:r>
          </a:p>
          <a:p>
            <a:pPr marL="482600" lvl="0" indent="-342900">
              <a:lnSpc>
                <a:spcPct val="100000"/>
              </a:lnSpc>
              <a:spcBef>
                <a:spcPts val="400"/>
              </a:spcBef>
              <a:buClrTx/>
              <a:buSzPct val="35000"/>
              <a:buFont typeface="Wingdings" panose="05000000000000000000" pitchFamily="2" charset="2"/>
              <a:buChar char="l"/>
            </a:pPr>
            <a:r>
              <a:rPr lang="en-US" sz="2400" dirty="0"/>
              <a:t>e.g. </a:t>
            </a:r>
            <a:r>
              <a:rPr lang="en-US" sz="2400" dirty="0" err="1"/>
              <a:t>Algan</a:t>
            </a:r>
            <a:r>
              <a:rPr lang="en-US" sz="2400" dirty="0"/>
              <a:t> and </a:t>
            </a:r>
            <a:r>
              <a:rPr lang="en-US" sz="2400" dirty="0" err="1"/>
              <a:t>Cahuk</a:t>
            </a:r>
            <a:r>
              <a:rPr lang="en-US" sz="2400" dirty="0"/>
              <a:t> (2013) review</a:t>
            </a:r>
          </a:p>
          <a:p>
            <a:pPr marL="482600" lvl="0" indent="-342900">
              <a:lnSpc>
                <a:spcPct val="100000"/>
              </a:lnSpc>
              <a:spcBef>
                <a:spcPts val="400"/>
              </a:spcBef>
              <a:buSzPct val="35000"/>
              <a:buFont typeface="Wingdings" panose="05000000000000000000" pitchFamily="2" charset="2"/>
              <a:buChar char="l"/>
            </a:pPr>
            <a:endParaRPr sz="2400" dirty="0"/>
          </a:p>
          <a:p>
            <a:pPr marL="0" lvl="0" indent="0" rtl="0">
              <a:lnSpc>
                <a:spcPct val="100000"/>
              </a:lnSpc>
              <a:spcBef>
                <a:spcPts val="0"/>
              </a:spcBef>
              <a:buNone/>
            </a:pPr>
            <a:r>
              <a:rPr lang="en-US" sz="2400" dirty="0"/>
              <a:t>Developing countries have lower levels of trust and positive reciprocity </a:t>
            </a:r>
          </a:p>
          <a:p>
            <a:pPr marL="482600" lvl="0" indent="-342900">
              <a:lnSpc>
                <a:spcPct val="100000"/>
              </a:lnSpc>
              <a:spcBef>
                <a:spcPts val="400"/>
              </a:spcBef>
              <a:buClrTx/>
              <a:buSzPct val="35000"/>
              <a:buFont typeface="Wingdings" panose="05000000000000000000" pitchFamily="2" charset="2"/>
              <a:buChar char="l"/>
            </a:pPr>
            <a:r>
              <a:rPr lang="en-US" sz="2400" dirty="0">
                <a:solidFill>
                  <a:schemeClr val="tx1"/>
                </a:solidFill>
              </a:rPr>
              <a:t>Falk et al. (2017) using global survey </a:t>
            </a:r>
          </a:p>
          <a:p>
            <a:pPr marL="0" lvl="0" indent="-69850" rtl="0">
              <a:lnSpc>
                <a:spcPct val="100000"/>
              </a:lnSpc>
              <a:spcBef>
                <a:spcPts val="0"/>
              </a:spcBef>
              <a:buClr>
                <a:schemeClr val="dk1"/>
              </a:buClr>
              <a:buSzPct val="45833"/>
              <a:buFont typeface="Arial"/>
              <a:buNone/>
            </a:pPr>
            <a:endParaRPr sz="2400" dirty="0"/>
          </a:p>
          <a:p>
            <a:pPr marL="0" lvl="0" indent="-69850">
              <a:lnSpc>
                <a:spcPct val="100000"/>
              </a:lnSpc>
              <a:spcBef>
                <a:spcPts val="0"/>
              </a:spcBef>
              <a:buClr>
                <a:schemeClr val="dk1"/>
              </a:buClr>
              <a:buSzPct val="45833"/>
              <a:buFont typeface="Arial"/>
              <a:buNone/>
            </a:pPr>
            <a:r>
              <a:rPr lang="en-US" sz="2400" dirty="0"/>
              <a:t>Is this a cause or consequence of development?</a:t>
            </a:r>
          </a:p>
          <a:p>
            <a:pPr lvl="0">
              <a:lnSpc>
                <a:spcPct val="100000"/>
              </a:lnSpc>
              <a:spcBef>
                <a:spcPts val="0"/>
              </a:spcBef>
              <a:buNone/>
            </a:pPr>
            <a:endParaRPr sz="2400" dirty="0"/>
          </a:p>
        </p:txBody>
      </p:sp>
      <p:sp>
        <p:nvSpPr>
          <p:cNvPr id="519" name="Shape 519"/>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73</a:t>
            </a:fld>
            <a:endParaRPr lang="en-US"/>
          </a:p>
        </p:txBody>
      </p:sp>
      <p:grpSp>
        <p:nvGrpSpPr>
          <p:cNvPr id="5" name="Group 4">
            <a:extLst>
              <a:ext uri="{FF2B5EF4-FFF2-40B4-BE49-F238E27FC236}">
                <a16:creationId xmlns:a16="http://schemas.microsoft.com/office/drawing/2014/main" id="{74E43D83-3219-4A48-81B1-A9F05CFAE3E3}"/>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308E9441-48AC-4A61-9073-1FD59DFC790E}"/>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61AF335E-FBAA-49E0-8FDA-D54CA56BB9F5}"/>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9</a:t>
              </a:r>
            </a:p>
          </p:txBody>
        </p:sp>
      </p:grpSp>
      <p:sp>
        <p:nvSpPr>
          <p:cNvPr id="8" name="Shape 222">
            <a:extLst>
              <a:ext uri="{FF2B5EF4-FFF2-40B4-BE49-F238E27FC236}">
                <a16:creationId xmlns:a16="http://schemas.microsoft.com/office/drawing/2014/main" id="{EA4F91CE-C6FE-4AEF-A3E3-3E9B439019FF}"/>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Trust, Cooperation and Development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6" name="Shape 526"/>
          <p:cNvSpPr txBox="1">
            <a:spLocks noGrp="1"/>
          </p:cNvSpPr>
          <p:nvPr>
            <p:ph type="body" idx="1"/>
          </p:nvPr>
        </p:nvSpPr>
        <p:spPr>
          <a:xfrm>
            <a:off x="1161447" y="1460724"/>
            <a:ext cx="10050910" cy="4820805"/>
          </a:xfrm>
          <a:prstGeom prst="rect">
            <a:avLst/>
          </a:prstGeom>
        </p:spPr>
        <p:txBody>
          <a:bodyPr lIns="121900" tIns="121900" rIns="121900" bIns="121900" anchor="t" anchorCtr="0">
            <a:noAutofit/>
          </a:bodyPr>
          <a:lstStyle/>
          <a:p>
            <a:pPr marL="0" lvl="0" indent="0">
              <a:lnSpc>
                <a:spcPct val="100000"/>
              </a:lnSpc>
              <a:spcBef>
                <a:spcPts val="0"/>
              </a:spcBef>
              <a:buNone/>
            </a:pPr>
            <a:r>
              <a:rPr lang="en-US" sz="2200" dirty="0"/>
              <a:t>Good reasons to think that variation in trust and reciprocity have deep historical roots</a:t>
            </a:r>
          </a:p>
          <a:p>
            <a:pPr marL="482600" lvl="0" indent="-342900">
              <a:lnSpc>
                <a:spcPct val="100000"/>
              </a:lnSpc>
              <a:spcBef>
                <a:spcPts val="400"/>
              </a:spcBef>
              <a:buClrTx/>
              <a:buSzPct val="35000"/>
              <a:buFont typeface="Wingdings" panose="05000000000000000000" pitchFamily="2" charset="2"/>
              <a:buChar char="l"/>
            </a:pPr>
            <a:r>
              <a:rPr lang="en-US" sz="2200" dirty="0" err="1"/>
              <a:t>Enke</a:t>
            </a:r>
            <a:r>
              <a:rPr lang="en-US" sz="2200" dirty="0"/>
              <a:t> (2018): historical tightness of kinship predicts modern-day in-group favoritism, willingness to cheat on and distrust outsiders, local rather than broader institutions. </a:t>
            </a:r>
          </a:p>
          <a:p>
            <a:pPr marL="482600" lvl="0" indent="-342900">
              <a:lnSpc>
                <a:spcPct val="100000"/>
              </a:lnSpc>
              <a:spcBef>
                <a:spcPts val="400"/>
              </a:spcBef>
              <a:buClrTx/>
              <a:buSzPct val="35000"/>
              <a:buFont typeface="Wingdings" panose="05000000000000000000" pitchFamily="2" charset="2"/>
              <a:buChar char="l"/>
            </a:pPr>
            <a:r>
              <a:rPr lang="en-US" altLang="zh-CN" sz="2200" dirty="0"/>
              <a:t>Nunn and </a:t>
            </a:r>
            <a:r>
              <a:rPr lang="en-US" altLang="zh-CN" sz="2200" dirty="0" err="1"/>
              <a:t>Wantchekon</a:t>
            </a:r>
            <a:r>
              <a:rPr lang="en-US" altLang="zh-CN" sz="2200" dirty="0"/>
              <a:t> </a:t>
            </a:r>
            <a:r>
              <a:rPr lang="en-US" sz="2200" dirty="0"/>
              <a:t>(</a:t>
            </a:r>
            <a:r>
              <a:rPr lang="en-US" altLang="zh-CN" sz="2200" dirty="0"/>
              <a:t>2011</a:t>
            </a:r>
            <a:r>
              <a:rPr lang="en-US" sz="2200" dirty="0"/>
              <a:t>): long-term consequences of slave trade</a:t>
            </a:r>
          </a:p>
          <a:p>
            <a:pPr marL="482600" lvl="0" indent="-342900">
              <a:lnSpc>
                <a:spcPct val="100000"/>
              </a:lnSpc>
              <a:spcBef>
                <a:spcPts val="400"/>
              </a:spcBef>
              <a:buClrTx/>
              <a:buSzPct val="35000"/>
              <a:buFont typeface="Wingdings" panose="05000000000000000000" pitchFamily="2" charset="2"/>
              <a:buChar char="l"/>
            </a:pPr>
            <a:r>
              <a:rPr lang="en-US" sz="2200" dirty="0"/>
              <a:t>Henrich et al. (2010): evolution of fairness and punishment facilitated trust and cooperation, allowing for large-scale societies </a:t>
            </a:r>
          </a:p>
          <a:p>
            <a:pPr marL="775208" lvl="1" indent="-342900">
              <a:lnSpc>
                <a:spcPct val="100000"/>
              </a:lnSpc>
              <a:spcBef>
                <a:spcPts val="400"/>
              </a:spcBef>
              <a:buClrTx/>
              <a:buSzPct val="35000"/>
              <a:buFont typeface="Wingdings" panose="05000000000000000000" pitchFamily="2" charset="2"/>
              <a:buChar char="l"/>
            </a:pPr>
            <a:r>
              <a:rPr lang="en-US" sz="2200" dirty="0"/>
              <a:t>E.g., moralizing gods and cooperation with strangers?</a:t>
            </a:r>
          </a:p>
          <a:p>
            <a:pPr marL="775208" lvl="1" indent="-342900">
              <a:lnSpc>
                <a:spcPct val="100000"/>
              </a:lnSpc>
              <a:spcBef>
                <a:spcPts val="400"/>
              </a:spcBef>
              <a:buClrTx/>
              <a:buSzPct val="35000"/>
              <a:buFont typeface="Wingdings" panose="05000000000000000000" pitchFamily="2" charset="2"/>
              <a:buChar char="l"/>
            </a:pPr>
            <a:r>
              <a:rPr lang="en-US" sz="2200" dirty="0"/>
              <a:t>Market integration and fairness; community size and punishment</a:t>
            </a:r>
          </a:p>
          <a:p>
            <a:pPr marL="775208" lvl="1" indent="-342900">
              <a:lnSpc>
                <a:spcPct val="100000"/>
              </a:lnSpc>
              <a:spcBef>
                <a:spcPts val="400"/>
              </a:spcBef>
              <a:buClrTx/>
              <a:buSzPct val="35000"/>
              <a:buFont typeface="Wingdings" panose="05000000000000000000" pitchFamily="2" charset="2"/>
              <a:buChar char="l"/>
            </a:pPr>
            <a:endParaRPr lang="en-US" sz="2200" dirty="0"/>
          </a:p>
          <a:p>
            <a:pPr marL="0" lvl="0" indent="-69850">
              <a:lnSpc>
                <a:spcPct val="100000"/>
              </a:lnSpc>
              <a:spcBef>
                <a:spcPts val="0"/>
              </a:spcBef>
              <a:buClr>
                <a:schemeClr val="dk1"/>
              </a:buClr>
              <a:buSzPct val="45833"/>
              <a:buFont typeface="Arial"/>
              <a:buNone/>
            </a:pPr>
            <a:r>
              <a:rPr lang="en-US" sz="2200" dirty="0"/>
              <a:t>But likely also in part a consequence of development, e.g. market exposure and well-functioning legal institutions might themselves increase trust.</a:t>
            </a:r>
          </a:p>
          <a:p>
            <a:pPr lvl="0">
              <a:spcBef>
                <a:spcPts val="0"/>
              </a:spcBef>
              <a:buNone/>
            </a:pPr>
            <a:endParaRPr sz="2200" dirty="0"/>
          </a:p>
        </p:txBody>
      </p:sp>
      <p:sp>
        <p:nvSpPr>
          <p:cNvPr id="527" name="Shape 527"/>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74</a:t>
            </a:fld>
            <a:endParaRPr lang="en-US"/>
          </a:p>
        </p:txBody>
      </p:sp>
      <p:grpSp>
        <p:nvGrpSpPr>
          <p:cNvPr id="5" name="Group 4">
            <a:extLst>
              <a:ext uri="{FF2B5EF4-FFF2-40B4-BE49-F238E27FC236}">
                <a16:creationId xmlns:a16="http://schemas.microsoft.com/office/drawing/2014/main" id="{90CCA5CB-D7EE-4797-8D69-B8909DD5148A}"/>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169BFD63-9369-4E1E-922A-ED150A7B87E7}"/>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F3644E61-D0E0-4F87-ACA2-4934B5F1764E}"/>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9</a:t>
              </a:r>
            </a:p>
          </p:txBody>
        </p:sp>
      </p:grpSp>
      <p:sp>
        <p:nvSpPr>
          <p:cNvPr id="8" name="Shape 222">
            <a:extLst>
              <a:ext uri="{FF2B5EF4-FFF2-40B4-BE49-F238E27FC236}">
                <a16:creationId xmlns:a16="http://schemas.microsoft.com/office/drawing/2014/main" id="{60C87AD1-940A-4795-A11D-1C5717FE73E5}"/>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Trust, Cooperation and Development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Shape 542"/>
          <p:cNvSpPr txBox="1">
            <a:spLocks noGrp="1"/>
          </p:cNvSpPr>
          <p:nvPr>
            <p:ph type="body" idx="1"/>
          </p:nvPr>
        </p:nvSpPr>
        <p:spPr>
          <a:xfrm>
            <a:off x="1177489" y="1500829"/>
            <a:ext cx="10058400" cy="4023300"/>
          </a:xfrm>
          <a:prstGeom prst="rect">
            <a:avLst/>
          </a:prstGeom>
        </p:spPr>
        <p:txBody>
          <a:bodyPr lIns="121900" tIns="121900" rIns="121900" bIns="121900" anchor="t" anchorCtr="0">
            <a:noAutofit/>
          </a:bodyPr>
          <a:lstStyle/>
          <a:p>
            <a:pPr marL="0" lvl="0" indent="-69850" rtl="0">
              <a:spcBef>
                <a:spcPts val="0"/>
              </a:spcBef>
              <a:spcAft>
                <a:spcPts val="0"/>
              </a:spcAft>
              <a:buClr>
                <a:schemeClr val="dk1"/>
              </a:buClr>
              <a:buSzPct val="45833"/>
              <a:buFont typeface="Arial"/>
              <a:buNone/>
            </a:pPr>
            <a:r>
              <a:rPr lang="en-US" sz="2400" dirty="0"/>
              <a:t>Frontier of behavioral research on (pro)social behavior is on social image</a:t>
            </a:r>
          </a:p>
          <a:p>
            <a:pPr marL="482600" lvl="0" indent="-342900">
              <a:spcBef>
                <a:spcPts val="400"/>
              </a:spcBef>
              <a:buClrTx/>
              <a:buSzPct val="35000"/>
              <a:buFont typeface="Wingdings" panose="05000000000000000000" pitchFamily="2" charset="2"/>
              <a:buChar char="l"/>
            </a:pPr>
            <a:r>
              <a:rPr lang="en-US" sz="2400" dirty="0"/>
              <a:t>Desire to conform to social norms</a:t>
            </a:r>
          </a:p>
          <a:p>
            <a:pPr marL="482600" lvl="0" indent="-342900">
              <a:spcBef>
                <a:spcPts val="400"/>
              </a:spcBef>
              <a:buClrTx/>
              <a:buSzPct val="35000"/>
              <a:buFont typeface="Wingdings" panose="05000000000000000000" pitchFamily="2" charset="2"/>
              <a:buChar char="l"/>
            </a:pPr>
            <a:r>
              <a:rPr lang="en-US" sz="2400" dirty="0"/>
              <a:t>And also to impress (in socially sanctioned ways)</a:t>
            </a:r>
          </a:p>
          <a:p>
            <a:pPr marL="482600" lvl="0" indent="-342900">
              <a:spcBef>
                <a:spcPts val="400"/>
              </a:spcBef>
              <a:buClrTx/>
              <a:buSzPct val="35000"/>
              <a:buFont typeface="Wingdings" panose="05000000000000000000" pitchFamily="2" charset="2"/>
              <a:buChar char="l"/>
            </a:pPr>
            <a:r>
              <a:rPr lang="en-US" sz="2400" dirty="0"/>
              <a:t>Visibility of actions can matter a great deal</a:t>
            </a:r>
          </a:p>
          <a:p>
            <a:pPr marL="0" lvl="0" indent="-69850" rtl="0">
              <a:spcBef>
                <a:spcPts val="0"/>
              </a:spcBef>
              <a:spcAft>
                <a:spcPts val="0"/>
              </a:spcAft>
              <a:buClr>
                <a:schemeClr val="dk1"/>
              </a:buClr>
              <a:buSzPct val="45833"/>
              <a:buFont typeface="Arial"/>
              <a:buNone/>
            </a:pPr>
            <a:endParaRPr sz="2400" dirty="0"/>
          </a:p>
          <a:p>
            <a:pPr marL="0" lvl="0" indent="-69850" rtl="0">
              <a:spcBef>
                <a:spcPts val="0"/>
              </a:spcBef>
              <a:spcAft>
                <a:spcPts val="0"/>
              </a:spcAft>
              <a:buClr>
                <a:schemeClr val="dk1"/>
              </a:buClr>
              <a:buSzPct val="45833"/>
              <a:buFont typeface="Arial"/>
              <a:buNone/>
            </a:pPr>
            <a:r>
              <a:rPr lang="en-US" sz="2400" dirty="0"/>
              <a:t>Some recent applications</a:t>
            </a:r>
          </a:p>
          <a:p>
            <a:pPr marL="482600" lvl="0" indent="-342900">
              <a:spcBef>
                <a:spcPts val="400"/>
              </a:spcBef>
              <a:buClrTx/>
              <a:buSzPct val="35000"/>
              <a:buFont typeface="Wingdings" panose="05000000000000000000" pitchFamily="2" charset="2"/>
              <a:buChar char="l"/>
            </a:pPr>
            <a:r>
              <a:rPr lang="en-US" sz="2400" dirty="0" err="1"/>
              <a:t>Bursztyn</a:t>
            </a:r>
            <a:r>
              <a:rPr lang="en-US" sz="2400" dirty="0"/>
              <a:t> et al. (2018) on conspicuous consumption in Indonesia</a:t>
            </a:r>
          </a:p>
          <a:p>
            <a:pPr marL="482600" lvl="0" indent="-342900">
              <a:spcBef>
                <a:spcPts val="400"/>
              </a:spcBef>
              <a:buClrTx/>
              <a:buSzPct val="35000"/>
              <a:buFont typeface="Wingdings" panose="05000000000000000000" pitchFamily="2" charset="2"/>
              <a:buChar char="l"/>
            </a:pPr>
            <a:r>
              <a:rPr lang="en-US" sz="2400" dirty="0"/>
              <a:t>Chandrasekhar et al. (2018, 2015) and Banerjee et al. (2018) on social learning</a:t>
            </a:r>
          </a:p>
          <a:p>
            <a:pPr marL="0" lvl="0" indent="-69850" rtl="0">
              <a:spcBef>
                <a:spcPts val="0"/>
              </a:spcBef>
              <a:spcAft>
                <a:spcPts val="0"/>
              </a:spcAft>
              <a:buClr>
                <a:schemeClr val="dk1"/>
              </a:buClr>
              <a:buSzPct val="45833"/>
              <a:buFont typeface="Arial"/>
              <a:buNone/>
            </a:pPr>
            <a:endParaRPr sz="2400" dirty="0"/>
          </a:p>
          <a:p>
            <a:pPr marL="0" lvl="0" indent="-69850" rtl="0">
              <a:spcBef>
                <a:spcPts val="0"/>
              </a:spcBef>
              <a:spcAft>
                <a:spcPts val="0"/>
              </a:spcAft>
              <a:buClr>
                <a:schemeClr val="dk1"/>
              </a:buClr>
              <a:buSzPct val="45833"/>
              <a:buFont typeface="Arial"/>
              <a:buNone/>
            </a:pPr>
            <a:r>
              <a:rPr lang="en-US" sz="2400" dirty="0"/>
              <a:t>Much more work to be done in developing-country settings</a:t>
            </a:r>
          </a:p>
          <a:p>
            <a:pPr marL="482600" lvl="0" indent="-342900">
              <a:spcBef>
                <a:spcPts val="400"/>
              </a:spcBef>
              <a:buClrTx/>
              <a:buSzPct val="35000"/>
              <a:buFont typeface="Wingdings" panose="05000000000000000000" pitchFamily="2" charset="2"/>
              <a:buChar char="l"/>
            </a:pPr>
            <a:r>
              <a:rPr lang="en-US" sz="2400" dirty="0"/>
              <a:t>Including on how norms change, e.g. gender norms</a:t>
            </a:r>
          </a:p>
        </p:txBody>
      </p:sp>
      <p:sp>
        <p:nvSpPr>
          <p:cNvPr id="543" name="Shape 543"/>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75</a:t>
            </a:fld>
            <a:endParaRPr lang="en-US"/>
          </a:p>
        </p:txBody>
      </p:sp>
      <p:grpSp>
        <p:nvGrpSpPr>
          <p:cNvPr id="5" name="Group 4">
            <a:extLst>
              <a:ext uri="{FF2B5EF4-FFF2-40B4-BE49-F238E27FC236}">
                <a16:creationId xmlns:a16="http://schemas.microsoft.com/office/drawing/2014/main" id="{47439C23-543B-4DC4-9AD9-CFE3CAFB68D4}"/>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4381033C-F5BA-4C99-AE79-C533606066C9}"/>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9D829BF2-BE36-4C4A-8F22-0B4EE29B8794}"/>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9</a:t>
              </a:r>
            </a:p>
          </p:txBody>
        </p:sp>
      </p:grpSp>
      <p:sp>
        <p:nvSpPr>
          <p:cNvPr id="8" name="Shape 222">
            <a:extLst>
              <a:ext uri="{FF2B5EF4-FFF2-40B4-BE49-F238E27FC236}">
                <a16:creationId xmlns:a16="http://schemas.microsoft.com/office/drawing/2014/main" id="{0DD5EE1B-838D-4833-8925-D415FD5B2F28}"/>
              </a:ext>
            </a:extLst>
          </p:cNvPr>
          <p:cNvSpPr txBox="1">
            <a:spLocks/>
          </p:cNvSpPr>
          <p:nvPr/>
        </p:nvSpPr>
        <p:spPr>
          <a:xfrm>
            <a:off x="1007632" y="652782"/>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Social image and norms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50" name="Shape 550"/>
          <p:cNvSpPr txBox="1">
            <a:spLocks noGrp="1"/>
          </p:cNvSpPr>
          <p:nvPr>
            <p:ph type="body" idx="1"/>
          </p:nvPr>
        </p:nvSpPr>
        <p:spPr>
          <a:xfrm>
            <a:off x="1097279" y="1233618"/>
            <a:ext cx="10412234" cy="5226167"/>
          </a:xfrm>
          <a:prstGeom prst="rect">
            <a:avLst/>
          </a:prstGeom>
        </p:spPr>
        <p:txBody>
          <a:bodyPr lIns="121900" tIns="121900" rIns="121900" bIns="121900" anchor="t" anchorCtr="0">
            <a:noAutofit/>
          </a:bodyPr>
          <a:lstStyle/>
          <a:p>
            <a:pPr marL="0" lvl="0" indent="-69850" rtl="0">
              <a:lnSpc>
                <a:spcPct val="100000"/>
              </a:lnSpc>
              <a:spcBef>
                <a:spcPts val="0"/>
              </a:spcBef>
              <a:buClr>
                <a:schemeClr val="dk1"/>
              </a:buClr>
              <a:buSzPct val="45833"/>
              <a:buFont typeface="Arial"/>
              <a:buNone/>
            </a:pPr>
            <a:r>
              <a:rPr lang="en-US" sz="2400" dirty="0"/>
              <a:t>Important to understand policies which can improve intergroup behaviors</a:t>
            </a:r>
          </a:p>
          <a:p>
            <a:pPr marL="482600" lvl="0" indent="-342900">
              <a:lnSpc>
                <a:spcPct val="100000"/>
              </a:lnSpc>
              <a:spcBef>
                <a:spcPts val="400"/>
              </a:spcBef>
              <a:buClrTx/>
              <a:buSzPct val="35000"/>
              <a:buFont typeface="Wingdings" panose="05000000000000000000" pitchFamily="2" charset="2"/>
              <a:buChar char="l"/>
            </a:pPr>
            <a:r>
              <a:rPr lang="en-US" sz="2400" dirty="0"/>
              <a:t>Rao (2019) on integration in schools</a:t>
            </a:r>
          </a:p>
          <a:p>
            <a:pPr marL="482600" lvl="0" indent="-342900">
              <a:lnSpc>
                <a:spcPct val="100000"/>
              </a:lnSpc>
              <a:spcBef>
                <a:spcPts val="400"/>
              </a:spcBef>
              <a:buClrTx/>
              <a:buSzPct val="35000"/>
              <a:buFont typeface="Wingdings" panose="05000000000000000000" pitchFamily="2" charset="2"/>
              <a:buChar char="l"/>
            </a:pPr>
            <a:r>
              <a:rPr lang="en-US" sz="2400" dirty="0"/>
              <a:t>Blouin and </a:t>
            </a:r>
            <a:r>
              <a:rPr lang="en-US" sz="2400" dirty="0" err="1"/>
              <a:t>Mukand</a:t>
            </a:r>
            <a:r>
              <a:rPr lang="en-US" sz="2400" dirty="0"/>
              <a:t> (2017) on post-conflict Rwanda</a:t>
            </a:r>
          </a:p>
          <a:p>
            <a:pPr marL="482600" lvl="0" indent="-342900">
              <a:lnSpc>
                <a:spcPct val="100000"/>
              </a:lnSpc>
              <a:spcBef>
                <a:spcPts val="400"/>
              </a:spcBef>
              <a:buClrTx/>
              <a:buSzPct val="35000"/>
              <a:buFont typeface="Wingdings" panose="05000000000000000000" pitchFamily="2" charset="2"/>
              <a:buChar char="l"/>
            </a:pPr>
            <a:r>
              <a:rPr lang="en-US" sz="2400" dirty="0"/>
              <a:t>Lowe (2018) on different types of contact</a:t>
            </a:r>
          </a:p>
          <a:p>
            <a:pPr marL="482600" lvl="0" indent="-342900">
              <a:lnSpc>
                <a:spcPct val="100000"/>
              </a:lnSpc>
              <a:spcBef>
                <a:spcPts val="400"/>
              </a:spcBef>
              <a:buClrTx/>
              <a:buSzPct val="35000"/>
              <a:buFont typeface="Wingdings" panose="05000000000000000000" pitchFamily="2" charset="2"/>
              <a:buChar char="l"/>
            </a:pPr>
            <a:r>
              <a:rPr lang="en-US" sz="2400" dirty="0" err="1"/>
              <a:t>Okunogbe</a:t>
            </a:r>
            <a:r>
              <a:rPr lang="en-US" sz="2400" dirty="0"/>
              <a:t> (2018) on consequences of national service in Nigeria </a:t>
            </a:r>
          </a:p>
          <a:p>
            <a:pPr marL="482600" lvl="0" indent="-342900">
              <a:lnSpc>
                <a:spcPct val="100000"/>
              </a:lnSpc>
              <a:spcBef>
                <a:spcPts val="400"/>
              </a:spcBef>
              <a:buClrTx/>
              <a:buSzPct val="35000"/>
              <a:buFont typeface="Wingdings" panose="05000000000000000000" pitchFamily="2" charset="2"/>
              <a:buChar char="l"/>
            </a:pPr>
            <a:r>
              <a:rPr lang="en-US" sz="2400" dirty="0"/>
              <a:t>Miguel (2004) on national identity in Tanzania</a:t>
            </a:r>
          </a:p>
          <a:p>
            <a:pPr marL="482600" indent="-342900">
              <a:lnSpc>
                <a:spcPct val="100000"/>
              </a:lnSpc>
              <a:spcBef>
                <a:spcPts val="400"/>
              </a:spcBef>
              <a:buClrTx/>
              <a:buSzPct val="35000"/>
              <a:buFont typeface="Wingdings" panose="05000000000000000000" pitchFamily="2" charset="2"/>
              <a:buChar char="l"/>
            </a:pPr>
            <a:r>
              <a:rPr lang="en-US" sz="2400" dirty="0"/>
              <a:t>Role of policy and culture (Miguel and </a:t>
            </a:r>
            <a:r>
              <a:rPr lang="en-US" sz="2400" dirty="0" err="1"/>
              <a:t>Gugerty</a:t>
            </a:r>
            <a:r>
              <a:rPr lang="en-US" sz="2400" dirty="0"/>
              <a:t>, 2005)</a:t>
            </a:r>
          </a:p>
          <a:p>
            <a:pPr marL="139700" indent="0">
              <a:lnSpc>
                <a:spcPct val="100000"/>
              </a:lnSpc>
              <a:spcBef>
                <a:spcPts val="400"/>
              </a:spcBef>
              <a:buClrTx/>
              <a:buSzPct val="35000"/>
              <a:buNone/>
            </a:pPr>
            <a:endParaRPr lang="en-US" sz="2400" dirty="0"/>
          </a:p>
          <a:p>
            <a:pPr marL="0" lvl="0" indent="0" rtl="0">
              <a:lnSpc>
                <a:spcPct val="100000"/>
              </a:lnSpc>
              <a:spcBef>
                <a:spcPts val="0"/>
              </a:spcBef>
              <a:buNone/>
            </a:pPr>
            <a:r>
              <a:rPr lang="en-US" sz="2400" dirty="0"/>
              <a:t>And policies which can influence certain social norms</a:t>
            </a:r>
          </a:p>
          <a:p>
            <a:pPr marL="482600" lvl="0" indent="-342900">
              <a:lnSpc>
                <a:spcPct val="100000"/>
              </a:lnSpc>
              <a:spcBef>
                <a:spcPts val="400"/>
              </a:spcBef>
              <a:buClrTx/>
              <a:buSzPct val="35000"/>
              <a:buFont typeface="Wingdings" panose="05000000000000000000" pitchFamily="2" charset="2"/>
              <a:buChar char="l"/>
            </a:pPr>
            <a:r>
              <a:rPr lang="en-US" sz="2400" dirty="0"/>
              <a:t>La Ferrara et al. (2012); Jensen and Oster (2009): TV effects on fertility and gender attitudes</a:t>
            </a:r>
          </a:p>
          <a:p>
            <a:pPr marL="482600" lvl="0" indent="-342900">
              <a:lnSpc>
                <a:spcPct val="100000"/>
              </a:lnSpc>
              <a:spcBef>
                <a:spcPts val="400"/>
              </a:spcBef>
              <a:buClrTx/>
              <a:buSzPct val="35000"/>
              <a:buFont typeface="Wingdings" panose="05000000000000000000" pitchFamily="2" charset="2"/>
              <a:buChar char="l"/>
            </a:pPr>
            <a:r>
              <a:rPr lang="en-US" sz="2400" dirty="0" err="1"/>
              <a:t>Bursztyn</a:t>
            </a:r>
            <a:r>
              <a:rPr lang="en-US" sz="2400" dirty="0"/>
              <a:t> et al. (2018) on female labor force participation in Saudi Arabia</a:t>
            </a:r>
          </a:p>
          <a:p>
            <a:pPr lvl="0">
              <a:spcBef>
                <a:spcPts val="0"/>
              </a:spcBef>
              <a:buNone/>
            </a:pPr>
            <a:endParaRPr dirty="0"/>
          </a:p>
        </p:txBody>
      </p:sp>
      <p:sp>
        <p:nvSpPr>
          <p:cNvPr id="551" name="Shape 551"/>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76</a:t>
            </a:fld>
            <a:endParaRPr lang="en-US"/>
          </a:p>
        </p:txBody>
      </p:sp>
      <p:grpSp>
        <p:nvGrpSpPr>
          <p:cNvPr id="5" name="Group 4">
            <a:extLst>
              <a:ext uri="{FF2B5EF4-FFF2-40B4-BE49-F238E27FC236}">
                <a16:creationId xmlns:a16="http://schemas.microsoft.com/office/drawing/2014/main" id="{F52874CE-D663-45C8-8B8F-D24C093B3D1E}"/>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90F9E1D2-0CCC-41E7-95E5-8C9335E6BF00}"/>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8B403E28-021A-4163-9E6C-829B30C4CF8C}"/>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9</a:t>
              </a:r>
            </a:p>
          </p:txBody>
        </p:sp>
      </p:grpSp>
      <p:sp>
        <p:nvSpPr>
          <p:cNvPr id="8" name="Shape 222">
            <a:extLst>
              <a:ext uri="{FF2B5EF4-FFF2-40B4-BE49-F238E27FC236}">
                <a16:creationId xmlns:a16="http://schemas.microsoft.com/office/drawing/2014/main" id="{4A40BBF1-7B4C-4D76-BCE9-04F5C66A2334}"/>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Shaping social preferences and norms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938253" y="1303558"/>
            <a:ext cx="9865900" cy="4700715"/>
          </a:xfrm>
          <a:prstGeom prst="rect">
            <a:avLst/>
          </a:prstGeom>
          <a:noFill/>
          <a:ln>
            <a:noFill/>
          </a:ln>
        </p:spPr>
        <p:txBody>
          <a:bodyPr lIns="0" tIns="45700" rIns="0" bIns="45700" anchor="t" anchorCtr="0">
            <a:noAutofit/>
          </a:bodyPr>
          <a:lstStyle/>
          <a:p>
            <a:pPr marL="342900" marR="0" lvl="0" indent="-342900" algn="l" rtl="0">
              <a:lnSpc>
                <a:spcPct val="100000"/>
              </a:lnSpc>
              <a:spcBef>
                <a:spcPts val="600"/>
              </a:spcBef>
              <a:spcAft>
                <a:spcPts val="1000"/>
              </a:spcAft>
              <a:buClr>
                <a:schemeClr val="tx1"/>
              </a:buClr>
              <a:buFont typeface="Arial" panose="020B0604020202020204" pitchFamily="34" charset="0"/>
              <a:buChar char="•"/>
            </a:pPr>
            <a:r>
              <a:rPr lang="en-US" sz="2400" dirty="0"/>
              <a:t>Psychology and behavioral econ has focused excessively on WEIRD -- Western, Educated, Industrialized, Rich, Democratic -- populations (</a:t>
            </a:r>
            <a:r>
              <a:rPr lang="en-US" sz="2400" dirty="0" err="1"/>
              <a:t>Henrich</a:t>
            </a:r>
            <a:r>
              <a:rPr lang="en-US" sz="2400" dirty="0"/>
              <a:t> et al. 2010) </a:t>
            </a:r>
          </a:p>
          <a:p>
            <a:pPr marL="342900" marR="0" lvl="0" indent="-342900" algn="l" rtl="0">
              <a:lnSpc>
                <a:spcPct val="100000"/>
              </a:lnSpc>
              <a:spcBef>
                <a:spcPts val="600"/>
              </a:spcBef>
              <a:spcAft>
                <a:spcPts val="1000"/>
              </a:spcAft>
              <a:buClr>
                <a:schemeClr val="tx1"/>
              </a:buClr>
              <a:buFont typeface="Arial" panose="020B0604020202020204" pitchFamily="34" charset="0"/>
              <a:buChar char="•"/>
            </a:pPr>
            <a:r>
              <a:rPr lang="en-US" sz="2400" dirty="0"/>
              <a:t>Have conceptualized </a:t>
            </a:r>
            <a:r>
              <a:rPr lang="en-US" sz="2400" i="0" u="none" strike="noStrike" cap="none" dirty="0">
                <a:solidFill>
                  <a:srgbClr val="3F3F3F"/>
                </a:solidFill>
              </a:rPr>
              <a:t>morality as </a:t>
            </a:r>
            <a:r>
              <a:rPr lang="en-US" sz="2400" dirty="0"/>
              <a:t>being solely </a:t>
            </a:r>
            <a:r>
              <a:rPr lang="en-US" sz="2400" i="0" u="none" strike="noStrike" cap="none" dirty="0">
                <a:solidFill>
                  <a:srgbClr val="3F3F3F"/>
                </a:solidFill>
              </a:rPr>
              <a:t>about </a:t>
            </a:r>
            <a:r>
              <a:rPr lang="en-US" sz="2400" i="1" u="none" strike="noStrike" cap="none" dirty="0">
                <a:solidFill>
                  <a:srgbClr val="3F3F3F"/>
                </a:solidFill>
              </a:rPr>
              <a:t>harm </a:t>
            </a:r>
            <a:r>
              <a:rPr lang="en-US" sz="2400" i="0" u="none" strike="noStrike" cap="none" dirty="0">
                <a:solidFill>
                  <a:srgbClr val="3F3F3F"/>
                </a:solidFill>
              </a:rPr>
              <a:t>and </a:t>
            </a:r>
            <a:r>
              <a:rPr lang="en-US" sz="2400" i="1" u="none" strike="noStrike" cap="none" dirty="0">
                <a:solidFill>
                  <a:srgbClr val="3F3F3F"/>
                </a:solidFill>
              </a:rPr>
              <a:t>fairness</a:t>
            </a:r>
          </a:p>
          <a:p>
            <a:pPr marL="342900" marR="0" lvl="0" indent="-342900" algn="l" rtl="0">
              <a:lnSpc>
                <a:spcPct val="100000"/>
              </a:lnSpc>
              <a:spcBef>
                <a:spcPts val="600"/>
              </a:spcBef>
              <a:spcAft>
                <a:spcPts val="1000"/>
              </a:spcAft>
              <a:buClr>
                <a:schemeClr val="tx1"/>
              </a:buClr>
              <a:buFont typeface="Arial" panose="020B0604020202020204" pitchFamily="34" charset="0"/>
              <a:buChar char="•"/>
            </a:pPr>
            <a:r>
              <a:rPr lang="en-US" sz="2400" dirty="0"/>
              <a:t>Haidt (2013): Outside of WEIRD population, much broader conception, including not just harm and fairness, but also deeply held belief in morality of:</a:t>
            </a:r>
          </a:p>
          <a:p>
            <a:pPr marL="775208" lvl="1" indent="-342900">
              <a:lnSpc>
                <a:spcPct val="100000"/>
              </a:lnSpc>
              <a:spcBef>
                <a:spcPts val="400"/>
              </a:spcBef>
              <a:buClrTx/>
              <a:buSzPct val="35000"/>
              <a:buFont typeface="Wingdings" panose="05000000000000000000" pitchFamily="2" charset="2"/>
              <a:buChar char="l"/>
            </a:pPr>
            <a:r>
              <a:rPr lang="en-US" sz="2200" i="0" u="none" strike="noStrike" cap="none" dirty="0">
                <a:solidFill>
                  <a:srgbClr val="3F3F3F"/>
                </a:solidFill>
              </a:rPr>
              <a:t> </a:t>
            </a:r>
            <a:r>
              <a:rPr lang="en-US" sz="2200" dirty="0"/>
              <a:t>Loyalty</a:t>
            </a:r>
          </a:p>
          <a:p>
            <a:pPr marL="775208" lvl="1" indent="-342900">
              <a:lnSpc>
                <a:spcPct val="100000"/>
              </a:lnSpc>
              <a:spcBef>
                <a:spcPts val="400"/>
              </a:spcBef>
              <a:buClrTx/>
              <a:buSzPct val="35000"/>
              <a:buFont typeface="Wingdings" panose="05000000000000000000" pitchFamily="2" charset="2"/>
              <a:buChar char="l"/>
            </a:pPr>
            <a:r>
              <a:rPr lang="en-US" sz="2200" dirty="0"/>
              <a:t>Authority / respect</a:t>
            </a:r>
          </a:p>
          <a:p>
            <a:pPr marL="775208" lvl="1" indent="-342900">
              <a:lnSpc>
                <a:spcPct val="100000"/>
              </a:lnSpc>
              <a:spcBef>
                <a:spcPts val="400"/>
              </a:spcBef>
              <a:buClrTx/>
              <a:buSzPct val="35000"/>
              <a:buFont typeface="Wingdings" panose="05000000000000000000" pitchFamily="2" charset="2"/>
              <a:buChar char="l"/>
            </a:pPr>
            <a:r>
              <a:rPr lang="en-US" sz="2200" dirty="0"/>
              <a:t>Purity and sanctity</a:t>
            </a:r>
            <a:endParaRPr lang="en-US" sz="2400" dirty="0"/>
          </a:p>
          <a:p>
            <a:pPr marL="139700" indent="0">
              <a:lnSpc>
                <a:spcPct val="100000"/>
              </a:lnSpc>
              <a:spcBef>
                <a:spcPts val="400"/>
              </a:spcBef>
              <a:buClrTx/>
              <a:buSzPct val="35000"/>
              <a:buNone/>
            </a:pPr>
            <a:r>
              <a:rPr lang="en-US" sz="2400" dirty="0"/>
              <a:t>Implications for economic and political behavior are ripe for exploration (recent politics!) </a:t>
            </a:r>
            <a:endParaRPr lang="en-US" sz="2400" i="1" dirty="0"/>
          </a:p>
          <a:p>
            <a:pPr marL="432308" lvl="1" indent="0">
              <a:lnSpc>
                <a:spcPct val="100000"/>
              </a:lnSpc>
              <a:spcBef>
                <a:spcPts val="400"/>
              </a:spcBef>
              <a:buClrTx/>
              <a:buSzPct val="35000"/>
              <a:buNone/>
            </a:pPr>
            <a:endParaRPr lang="en-US" sz="2200" dirty="0"/>
          </a:p>
        </p:txBody>
      </p:sp>
      <p:sp>
        <p:nvSpPr>
          <p:cNvPr id="559" name="Shape 559"/>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77</a:t>
            </a:fld>
            <a:endParaRPr lang="en-US"/>
          </a:p>
        </p:txBody>
      </p:sp>
      <p:grpSp>
        <p:nvGrpSpPr>
          <p:cNvPr id="5" name="Group 4">
            <a:extLst>
              <a:ext uri="{FF2B5EF4-FFF2-40B4-BE49-F238E27FC236}">
                <a16:creationId xmlns:a16="http://schemas.microsoft.com/office/drawing/2014/main" id="{97EA9EBE-7648-4E47-8742-55ADA96788BA}"/>
              </a:ext>
            </a:extLst>
          </p:cNvPr>
          <p:cNvGrpSpPr/>
          <p:nvPr/>
        </p:nvGrpSpPr>
        <p:grpSpPr>
          <a:xfrm>
            <a:off x="311405" y="844833"/>
            <a:ext cx="436962" cy="388785"/>
            <a:chOff x="109378" y="493956"/>
            <a:chExt cx="436962" cy="388785"/>
          </a:xfrm>
        </p:grpSpPr>
        <p:sp>
          <p:nvSpPr>
            <p:cNvPr id="6" name="Oval 5">
              <a:extLst>
                <a:ext uri="{FF2B5EF4-FFF2-40B4-BE49-F238E27FC236}">
                  <a16:creationId xmlns:a16="http://schemas.microsoft.com/office/drawing/2014/main" id="{843E0A68-B63A-43AC-919E-9433F39CF320}"/>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 name="TextBox 6">
              <a:extLst>
                <a:ext uri="{FF2B5EF4-FFF2-40B4-BE49-F238E27FC236}">
                  <a16:creationId xmlns:a16="http://schemas.microsoft.com/office/drawing/2014/main" id="{D3A60947-6180-46F1-ACD4-64137A4B69B4}"/>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rPr>
                <a:t>9</a:t>
              </a:r>
            </a:p>
          </p:txBody>
        </p:sp>
      </p:grpSp>
      <p:sp>
        <p:nvSpPr>
          <p:cNvPr id="8" name="Shape 222">
            <a:extLst>
              <a:ext uri="{FF2B5EF4-FFF2-40B4-BE49-F238E27FC236}">
                <a16:creationId xmlns:a16="http://schemas.microsoft.com/office/drawing/2014/main" id="{010DF215-FEB9-4705-99FF-099F8716EE67}"/>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Moral attitudes across cultures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086646" y="286603"/>
            <a:ext cx="10058399" cy="932597"/>
          </a:xfrm>
          <a:prstGeom prst="rect">
            <a:avLst/>
          </a:prstGeom>
          <a:noFill/>
          <a:ln>
            <a:noFill/>
          </a:ln>
        </p:spPr>
        <p:txBody>
          <a:bodyPr lIns="91425" tIns="45700" rIns="91425" bIns="45700" anchor="b" anchorCtr="0">
            <a:noAutofit/>
          </a:bodyPr>
          <a:lstStyle/>
          <a:p>
            <a:pPr lvl="0" rtl="0">
              <a:lnSpc>
                <a:spcPct val="90000"/>
              </a:lnSpc>
              <a:spcBef>
                <a:spcPts val="0"/>
              </a:spcBef>
              <a:buNone/>
            </a:pPr>
            <a:r>
              <a:rPr lang="en-US" sz="3600" dirty="0"/>
              <a:t>Topics covered</a:t>
            </a:r>
          </a:p>
        </p:txBody>
      </p:sp>
      <p:sp>
        <p:nvSpPr>
          <p:cNvPr id="178" name="Shape 17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78</a:t>
            </a:fld>
            <a:endParaRPr lang="en-US"/>
          </a:p>
        </p:txBody>
      </p:sp>
      <p:sp>
        <p:nvSpPr>
          <p:cNvPr id="7" name="Content Placeholder 2">
            <a:extLst>
              <a:ext uri="{FF2B5EF4-FFF2-40B4-BE49-F238E27FC236}">
                <a16:creationId xmlns:a16="http://schemas.microsoft.com/office/drawing/2014/main" id="{AA00AA5F-B1AD-4A4E-AD80-6C0B118D67CA}"/>
              </a:ext>
            </a:extLst>
          </p:cNvPr>
          <p:cNvSpPr txBox="1">
            <a:spLocks/>
          </p:cNvSpPr>
          <p:nvPr/>
        </p:nvSpPr>
        <p:spPr>
          <a:xfrm>
            <a:off x="1086646" y="1488141"/>
            <a:ext cx="9950321" cy="364461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Introduction</a:t>
            </a:r>
            <a:r>
              <a:rPr kumimoji="0" lang="en-US" sz="24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 </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High rates of return without rapid growth (Euler equation puzzle)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Health</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Savings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Risk and insurance</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Technology adoption</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solidFill>
                  <a:schemeClr val="bg1">
                    <a:lumMod val="65000"/>
                  </a:schemeClr>
                </a:solidFill>
                <a:latin typeface="Times New Roman" panose="02020603050405020304" pitchFamily="18" charset="0"/>
                <a:cs typeface="Times New Roman" panose="02020603050405020304" pitchFamily="18" charset="0"/>
              </a:rPr>
              <a:t>Labor</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Firms</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bg1">
                    <a:lumMod val="65000"/>
                  </a:schemeClr>
                </a:solidFill>
                <a:effectLst/>
                <a:uLnTx/>
                <a:uFillTx/>
                <a:latin typeface="Times New Roman" panose="02020603050405020304" pitchFamily="18" charset="0"/>
                <a:cs typeface="Times New Roman" panose="02020603050405020304" pitchFamily="18" charset="0"/>
              </a:rPr>
              <a:t>Social preferences, culture and development</a:t>
            </a: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en-US" sz="2400" dirty="0">
                <a:latin typeface="Times New Roman" panose="02020603050405020304" pitchFamily="18" charset="0"/>
                <a:cs typeface="Times New Roman" panose="02020603050405020304" pitchFamily="18" charset="0"/>
              </a:rPr>
              <a:t>The psychology of poverty</a:t>
            </a:r>
            <a:endPar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 lastClr="FFFFFF">
                  <a:lumMod val="8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7051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1097279" y="1540931"/>
            <a:ext cx="10138610" cy="4217696"/>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Recent work suggests poverty may </a:t>
            </a:r>
            <a:r>
              <a:rPr lang="en-GB" sz="2400" i="1" dirty="0"/>
              <a:t>directly </a:t>
            </a:r>
            <a:r>
              <a:rPr lang="en-GB" sz="2400" dirty="0"/>
              <a:t>affect cognitive function and economic </a:t>
            </a:r>
            <a:r>
              <a:rPr lang="en-GB" sz="2400" dirty="0" err="1"/>
              <a:t>behaviors</a:t>
            </a:r>
            <a:r>
              <a:rPr lang="en-GB" sz="2400" dirty="0"/>
              <a:t>, thus potentially exacerbating </a:t>
            </a:r>
            <a:r>
              <a:rPr lang="en-GB" sz="2400" dirty="0" err="1"/>
              <a:t>behavioral</a:t>
            </a:r>
            <a:r>
              <a:rPr lang="en-GB" sz="2400" dirty="0"/>
              <a:t> biases and deepening poverty (Haushofer and Fehr 2014; </a:t>
            </a:r>
            <a:r>
              <a:rPr lang="en-GB" sz="2400" dirty="0" err="1"/>
              <a:t>Schilbach</a:t>
            </a:r>
            <a:r>
              <a:rPr lang="en-GB" sz="2400" dirty="0"/>
              <a:t> et al. 2016).</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solidFill>
                  <a:srgbClr val="3F3F3F"/>
                </a:solidFill>
              </a:rPr>
              <a:t>One proposed channel is through </a:t>
            </a:r>
            <a:r>
              <a:rPr lang="en-GB" sz="2400" b="1" dirty="0">
                <a:solidFill>
                  <a:srgbClr val="3F3F3F"/>
                </a:solidFill>
              </a:rPr>
              <a:t>scarcity </a:t>
            </a:r>
            <a:r>
              <a:rPr lang="en-GB" sz="2400" dirty="0"/>
              <a:t>(Mullainathan and </a:t>
            </a:r>
            <a:r>
              <a:rPr lang="en-GB" sz="2400" dirty="0" err="1"/>
              <a:t>Shafir</a:t>
            </a:r>
            <a:r>
              <a:rPr lang="en-GB" sz="2400" dirty="0"/>
              <a:t>, 2013; Mani et al., 2013)</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Other channels (e.g. stress) empirically difficult to distinguish</a:t>
            </a:r>
            <a:endParaRPr lang="en-GB" sz="2400" dirty="0">
              <a:solidFill>
                <a:srgbClr val="3F3F3F"/>
              </a:solidFill>
            </a:endParaRPr>
          </a:p>
          <a:p>
            <a:pPr marL="0" lvl="0" indent="-69850" rtl="0">
              <a:lnSpc>
                <a:spcPct val="100000"/>
              </a:lnSpc>
              <a:spcBef>
                <a:spcPts val="0"/>
              </a:spcBef>
              <a:spcAft>
                <a:spcPts val="0"/>
              </a:spcAft>
              <a:buClr>
                <a:schemeClr val="dk1"/>
              </a:buClr>
              <a:buSzPct val="45833"/>
              <a:buFont typeface="Arial"/>
              <a:buNone/>
            </a:pPr>
            <a:endParaRPr sz="2400" dirty="0">
              <a:solidFill>
                <a:srgbClr val="3F3F3F"/>
              </a:solidFill>
            </a:endParaRP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79</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Poverty and decision making</a:t>
            </a:r>
          </a:p>
        </p:txBody>
      </p:sp>
    </p:spTree>
    <p:extLst>
      <p:ext uri="{BB962C8B-B14F-4D97-AF65-F5344CB8AC3E}">
        <p14:creationId xmlns:p14="http://schemas.microsoft.com/office/powerpoint/2010/main" val="128249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FA83-000D-4E48-9D17-BE4B0092280F}"/>
              </a:ext>
            </a:extLst>
          </p:cNvPr>
          <p:cNvSpPr>
            <a:spLocks noGrp="1"/>
          </p:cNvSpPr>
          <p:nvPr>
            <p:ph type="title"/>
          </p:nvPr>
        </p:nvSpPr>
        <p:spPr>
          <a:xfrm>
            <a:off x="302734" y="414337"/>
            <a:ext cx="10724358" cy="740631"/>
          </a:xfrm>
        </p:spPr>
        <p:txBody>
          <a:bodyPr/>
          <a:lstStyle/>
          <a:p>
            <a:r>
              <a:rPr lang="en-US" sz="3000" dirty="0">
                <a:solidFill>
                  <a:schemeClr val="tx1"/>
                </a:solidFill>
              </a:rPr>
              <a:t>High returns to capital in many contexts Banerjee and </a:t>
            </a:r>
            <a:r>
              <a:rPr lang="en-US" sz="3000" dirty="0" err="1">
                <a:solidFill>
                  <a:schemeClr val="tx1"/>
                </a:solidFill>
              </a:rPr>
              <a:t>Duflo</a:t>
            </a:r>
            <a:r>
              <a:rPr lang="en-US" sz="3000" dirty="0">
                <a:solidFill>
                  <a:schemeClr val="tx1"/>
                </a:solidFill>
              </a:rPr>
              <a:t> (2005)</a:t>
            </a:r>
          </a:p>
        </p:txBody>
      </p:sp>
      <p:sp>
        <p:nvSpPr>
          <p:cNvPr id="3" name="Text Placeholder 2">
            <a:extLst>
              <a:ext uri="{FF2B5EF4-FFF2-40B4-BE49-F238E27FC236}">
                <a16:creationId xmlns:a16="http://schemas.microsoft.com/office/drawing/2014/main" id="{FDAA35B1-395A-434E-8691-BF42272F3BA6}"/>
              </a:ext>
            </a:extLst>
          </p:cNvPr>
          <p:cNvSpPr>
            <a:spLocks noGrp="1"/>
          </p:cNvSpPr>
          <p:nvPr>
            <p:ph type="body" idx="1"/>
          </p:nvPr>
        </p:nvSpPr>
        <p:spPr>
          <a:xfrm>
            <a:off x="431321" y="1254981"/>
            <a:ext cx="10724358" cy="4614052"/>
          </a:xfrm>
        </p:spPr>
        <p:txBody>
          <a:bodyPr/>
          <a:lstStyle/>
          <a:p>
            <a:pPr>
              <a:buClr>
                <a:schemeClr val="tx1"/>
              </a:buClr>
              <a:buFont typeface="Arial" panose="020B0604020202020204" pitchFamily="34" charset="0"/>
              <a:buChar char="•"/>
            </a:pPr>
            <a:r>
              <a:rPr lang="en-US" sz="2400" dirty="0">
                <a:solidFill>
                  <a:schemeClr val="tx1"/>
                </a:solidFill>
              </a:rPr>
              <a:t> Borrowing at very high rates (70 to 100% annual rates and more)</a:t>
            </a:r>
          </a:p>
          <a:p>
            <a:pPr lvl="1">
              <a:buClr>
                <a:schemeClr val="tx1"/>
              </a:buClr>
              <a:buFont typeface="Arial" panose="020B0604020202020204" pitchFamily="34" charset="0"/>
              <a:buChar char="•"/>
            </a:pPr>
            <a:r>
              <a:rPr lang="en-US" sz="2400" dirty="0">
                <a:solidFill>
                  <a:schemeClr val="tx1"/>
                </a:solidFill>
              </a:rPr>
              <a:t>Small-time fruit vendors in Chennai who borrow at daily rates 5% (</a:t>
            </a:r>
            <a:r>
              <a:rPr lang="en-US" sz="2400" dirty="0" err="1">
                <a:solidFill>
                  <a:schemeClr val="tx1"/>
                </a:solidFill>
              </a:rPr>
              <a:t>Karlan</a:t>
            </a:r>
            <a:r>
              <a:rPr lang="en-US" sz="2400" dirty="0">
                <a:solidFill>
                  <a:schemeClr val="tx1"/>
                </a:solidFill>
              </a:rPr>
              <a:t> et al., 2018)</a:t>
            </a:r>
          </a:p>
          <a:p>
            <a:pPr>
              <a:buClr>
                <a:schemeClr val="tx1"/>
              </a:buClr>
              <a:buFont typeface="Arial" panose="020B0604020202020204" pitchFamily="34" charset="0"/>
              <a:buChar char="•"/>
            </a:pPr>
            <a:r>
              <a:rPr lang="en-US" sz="2400" dirty="0">
                <a:solidFill>
                  <a:schemeClr val="tx1"/>
                </a:solidFill>
              </a:rPr>
              <a:t>High returns on small-business grants (de Mel al., 2008)</a:t>
            </a:r>
          </a:p>
          <a:p>
            <a:pPr>
              <a:buClr>
                <a:schemeClr val="tx1"/>
              </a:buClr>
              <a:buFont typeface="Arial" panose="020B0604020202020204" pitchFamily="34" charset="0"/>
              <a:buChar char="•"/>
            </a:pPr>
            <a:r>
              <a:rPr lang="en-US" sz="2400" dirty="0">
                <a:solidFill>
                  <a:schemeClr val="tx1"/>
                </a:solidFill>
              </a:rPr>
              <a:t>High returns to inventories (Kremer et al., 2013)</a:t>
            </a:r>
          </a:p>
          <a:p>
            <a:pPr>
              <a:buClr>
                <a:schemeClr val="tx1"/>
              </a:buClr>
              <a:buFont typeface="Arial" panose="020B0604020202020204" pitchFamily="34" charset="0"/>
              <a:buChar char="•"/>
            </a:pPr>
            <a:r>
              <a:rPr lang="en-US" sz="2400" dirty="0">
                <a:solidFill>
                  <a:schemeClr val="tx1"/>
                </a:solidFill>
              </a:rPr>
              <a:t>Predictable large increases in prices between seasons (Burke et al., 2018)</a:t>
            </a:r>
          </a:p>
        </p:txBody>
      </p:sp>
      <p:sp>
        <p:nvSpPr>
          <p:cNvPr id="4" name="Slide Number Placeholder 3">
            <a:extLst>
              <a:ext uri="{FF2B5EF4-FFF2-40B4-BE49-F238E27FC236}">
                <a16:creationId xmlns:a16="http://schemas.microsoft.com/office/drawing/2014/main" id="{505B6345-82A1-6442-88DB-56C3545C696E}"/>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8</a:t>
            </a:fld>
            <a:r>
              <a:rPr lang="en-US" sz="1050" dirty="0">
                <a:solidFill>
                  <a:srgbClr val="FFFFFF"/>
                </a:solidFill>
                <a:latin typeface="Calibri"/>
                <a:ea typeface="Calibri"/>
                <a:cs typeface="Calibri"/>
                <a:sym typeface="Calibri"/>
              </a:rPr>
              <a:t>89</a:t>
            </a:r>
            <a:endParaRPr lang="en-US" sz="1050" b="0" i="0" u="none" strike="noStrike" cap="none" dirty="0">
              <a:solidFill>
                <a:srgbClr val="FFFFFF"/>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2A18A2B6-4002-AF4B-8C14-5C2F0B310D56}"/>
              </a:ext>
            </a:extLst>
          </p:cNvPr>
          <p:cNvSpPr/>
          <p:nvPr/>
        </p:nvSpPr>
        <p:spPr>
          <a:xfrm>
            <a:off x="9758431" y="6393543"/>
            <a:ext cx="284052" cy="307777"/>
          </a:xfrm>
          <a:prstGeom prst="rect">
            <a:avLst/>
          </a:prstGeom>
        </p:spPr>
        <p:txBody>
          <a:bodyPr wrap="none">
            <a:spAutoFit/>
          </a:bodyPr>
          <a:lstStyle/>
          <a:p>
            <a:pPr lvl="0">
              <a:buClr>
                <a:srgbClr val="000000"/>
              </a:buClr>
              <a:buSzPct val="25000"/>
            </a:pPr>
            <a:r>
              <a:rPr lang="en-US" dirty="0"/>
              <a:t>8</a:t>
            </a:r>
          </a:p>
        </p:txBody>
      </p:sp>
    </p:spTree>
    <p:extLst>
      <p:ext uri="{BB962C8B-B14F-4D97-AF65-F5344CB8AC3E}">
        <p14:creationId xmlns:p14="http://schemas.microsoft.com/office/powerpoint/2010/main" val="13769044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788091" y="1085519"/>
            <a:ext cx="10494086" cy="5226167"/>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200" dirty="0"/>
              <a:t>Mullainathan and </a:t>
            </a:r>
            <a:r>
              <a:rPr lang="en-GB" sz="2200" dirty="0" err="1"/>
              <a:t>Shafir</a:t>
            </a:r>
            <a:r>
              <a:rPr lang="en-GB" sz="2200" dirty="0"/>
              <a:t> (2013) argue that poverty impedes cognitive function through scarcity. They argue scarcity engenders and increases focus on money and as such the “bandwidth” available for other tasks is reduced.</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200" dirty="0"/>
              <a:t>Mani et al. (2013): empirical evidence in support of this hypothesis</a:t>
            </a:r>
          </a:p>
          <a:p>
            <a:pPr marL="818388" lvl="2" indent="-342900">
              <a:lnSpc>
                <a:spcPct val="100000"/>
              </a:lnSpc>
              <a:spcBef>
                <a:spcPts val="0"/>
              </a:spcBef>
              <a:spcAft>
                <a:spcPts val="2500"/>
              </a:spcAft>
              <a:buClr>
                <a:schemeClr val="tx1"/>
              </a:buClr>
              <a:buFont typeface="Arial" panose="020B0604020202020204" pitchFamily="34" charset="0"/>
              <a:buChar char="•"/>
            </a:pPr>
            <a:r>
              <a:rPr lang="en-GB" sz="2000" dirty="0"/>
              <a:t>Lab study: inducing thoughts about money lowered the cognitive function of the poor and not the wealthy </a:t>
            </a:r>
          </a:p>
          <a:p>
            <a:pPr marL="818388" lvl="2" indent="-342900">
              <a:lnSpc>
                <a:spcPct val="100000"/>
              </a:lnSpc>
              <a:spcBef>
                <a:spcPts val="0"/>
              </a:spcBef>
              <a:spcAft>
                <a:spcPts val="2500"/>
              </a:spcAft>
              <a:buClr>
                <a:schemeClr val="tx1"/>
              </a:buClr>
              <a:buFont typeface="Arial" panose="020B0604020202020204" pitchFamily="34" charset="0"/>
              <a:buChar char="•"/>
            </a:pPr>
            <a:r>
              <a:rPr lang="en-GB" sz="2000" dirty="0"/>
              <a:t>Complementary field study exploited within person variation; sugar farmers in India had significantly worse cognitive performance before harvest ad in contrast to right after harvest.</a:t>
            </a:r>
          </a:p>
          <a:p>
            <a:pPr marL="342900" indent="-342900">
              <a:lnSpc>
                <a:spcPct val="100000"/>
              </a:lnSpc>
              <a:spcBef>
                <a:spcPts val="0"/>
              </a:spcBef>
              <a:spcAft>
                <a:spcPts val="2500"/>
              </a:spcAft>
              <a:buClr>
                <a:schemeClr val="tx1"/>
              </a:buClr>
              <a:buFont typeface="Arial" panose="020B0604020202020204" pitchFamily="34" charset="0"/>
              <a:buChar char="•"/>
            </a:pPr>
            <a:r>
              <a:rPr lang="en-GB" sz="2200" dirty="0"/>
              <a:t>Potentially very important results but methodological limitations (e.g. potential learning effects in second study) and (so far) lack of successful replications</a:t>
            </a:r>
          </a:p>
          <a:p>
            <a:pPr marL="635508" lvl="1" indent="-342900">
              <a:lnSpc>
                <a:spcPct val="100000"/>
              </a:lnSpc>
              <a:spcBef>
                <a:spcPts val="0"/>
              </a:spcBef>
              <a:spcAft>
                <a:spcPts val="2500"/>
              </a:spcAft>
              <a:buClr>
                <a:schemeClr val="tx1"/>
              </a:buClr>
              <a:buFont typeface="Arial" panose="020B0604020202020204" pitchFamily="34" charset="0"/>
              <a:buChar char="•"/>
            </a:pPr>
            <a:r>
              <a:rPr lang="en-GB" sz="2200" dirty="0"/>
              <a:t>Carvalho et al. (2016): no difference in cognitive function and decision-making around payday among US workers</a:t>
            </a: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80</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759000" y="417816"/>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Scarcity and cognitive function</a:t>
            </a:r>
          </a:p>
        </p:txBody>
      </p:sp>
    </p:spTree>
    <p:extLst>
      <p:ext uri="{BB962C8B-B14F-4D97-AF65-F5344CB8AC3E}">
        <p14:creationId xmlns:p14="http://schemas.microsoft.com/office/powerpoint/2010/main" val="12305030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1097279" y="1107797"/>
            <a:ext cx="10138610" cy="4474368"/>
          </a:xfrm>
          <a:prstGeom prst="rect">
            <a:avLst/>
          </a:prstGeom>
        </p:spPr>
        <p:txBody>
          <a:bodyPr lIns="121900" tIns="121900" rIns="121900" bIns="121900" anchor="t" anchorCtr="0">
            <a:noAutofit/>
          </a:bodyPr>
          <a:lstStyle/>
          <a:p>
            <a:pPr marL="0" lvl="0" indent="0">
              <a:lnSpc>
                <a:spcPct val="100000"/>
              </a:lnSpc>
              <a:spcBef>
                <a:spcPts val="0"/>
              </a:spcBef>
              <a:spcAft>
                <a:spcPts val="500"/>
              </a:spcAft>
              <a:buNone/>
            </a:pPr>
            <a:r>
              <a:rPr lang="en-GB" sz="2400" dirty="0"/>
              <a:t>Poverty engenders other deprivations beyond money including:</a:t>
            </a:r>
          </a:p>
          <a:p>
            <a:pPr marL="342900" indent="-342900">
              <a:lnSpc>
                <a:spcPct val="100000"/>
              </a:lnSpc>
              <a:spcBef>
                <a:spcPts val="0"/>
              </a:spcBef>
              <a:spcAft>
                <a:spcPts val="500"/>
              </a:spcAft>
              <a:buClrTx/>
              <a:buFont typeface="Arial" panose="020B0604020202020204" pitchFamily="34" charset="0"/>
              <a:buChar char="•"/>
            </a:pPr>
            <a:r>
              <a:rPr lang="en-GB" sz="2400" dirty="0">
                <a:solidFill>
                  <a:srgbClr val="3F3F3F"/>
                </a:solidFill>
              </a:rPr>
              <a:t>Malnutrition (Food and of the United Nations, FAO; Schofield, 2014)</a:t>
            </a:r>
            <a:endParaRPr lang="en-GB" sz="2400" dirty="0"/>
          </a:p>
          <a:p>
            <a:pPr marL="342900" indent="-342900">
              <a:lnSpc>
                <a:spcPct val="100000"/>
              </a:lnSpc>
              <a:spcBef>
                <a:spcPts val="0"/>
              </a:spcBef>
              <a:spcAft>
                <a:spcPts val="500"/>
              </a:spcAft>
              <a:buClrTx/>
              <a:buFont typeface="Arial" panose="020B0604020202020204" pitchFamily="34" charset="0"/>
              <a:buChar char="•"/>
            </a:pPr>
            <a:r>
              <a:rPr lang="en-GB" sz="2400" dirty="0"/>
              <a:t>Higher levels of stress (Haushofer and Fehr 2014)</a:t>
            </a:r>
          </a:p>
          <a:p>
            <a:pPr marL="342900" indent="-342900">
              <a:lnSpc>
                <a:spcPct val="100000"/>
              </a:lnSpc>
              <a:spcBef>
                <a:spcPts val="0"/>
              </a:spcBef>
              <a:spcAft>
                <a:spcPts val="500"/>
              </a:spcAft>
              <a:buClrTx/>
              <a:buFont typeface="Arial" panose="020B0604020202020204" pitchFamily="34" charset="0"/>
              <a:buChar char="•"/>
            </a:pPr>
            <a:r>
              <a:rPr lang="en-GB" sz="2400" dirty="0"/>
              <a:t>Sleep deprivation (</a:t>
            </a:r>
            <a:r>
              <a:rPr lang="en-GB" sz="2400" dirty="0" err="1"/>
              <a:t>Grandner</a:t>
            </a:r>
            <a:r>
              <a:rPr lang="en-GB" sz="2400" dirty="0"/>
              <a:t> et al. 2010; Patel et al., 2010)</a:t>
            </a:r>
          </a:p>
          <a:p>
            <a:pPr marL="342900" indent="-342900">
              <a:lnSpc>
                <a:spcPct val="100000"/>
              </a:lnSpc>
              <a:spcBef>
                <a:spcPts val="0"/>
              </a:spcBef>
              <a:spcAft>
                <a:spcPts val="500"/>
              </a:spcAft>
              <a:buClrTx/>
              <a:buFont typeface="Arial" panose="020B0604020202020204" pitchFamily="34" charset="0"/>
              <a:buChar char="•"/>
            </a:pPr>
            <a:r>
              <a:rPr lang="en-GB" sz="2400" dirty="0">
                <a:solidFill>
                  <a:srgbClr val="3F3F3F"/>
                </a:solidFill>
              </a:rPr>
              <a:t>Noise pollution and heat (Harlan et al.</a:t>
            </a:r>
            <a:r>
              <a:rPr lang="en-GB" sz="2400" dirty="0"/>
              <a:t>, 2006; Dean, 2018)</a:t>
            </a:r>
          </a:p>
          <a:p>
            <a:pPr marL="342900" indent="-342900">
              <a:lnSpc>
                <a:spcPct val="100000"/>
              </a:lnSpc>
              <a:spcBef>
                <a:spcPts val="0"/>
              </a:spcBef>
              <a:spcAft>
                <a:spcPts val="1000"/>
              </a:spcAft>
              <a:buClrTx/>
              <a:buFont typeface="Arial" panose="020B0604020202020204" pitchFamily="34" charset="0"/>
              <a:buChar char="•"/>
            </a:pPr>
            <a:r>
              <a:rPr lang="en-GB" sz="2400" dirty="0">
                <a:solidFill>
                  <a:srgbClr val="3F3F3F"/>
                </a:solidFill>
              </a:rPr>
              <a:t>Stigma and social exclusion (Hall et al.</a:t>
            </a:r>
            <a:r>
              <a:rPr lang="en-GB" sz="2400" dirty="0"/>
              <a:t>, 2013; Ghosal et al., 2017; Chandrasekhar et al., 2018)</a:t>
            </a:r>
          </a:p>
          <a:p>
            <a:pPr marL="0" indent="0">
              <a:lnSpc>
                <a:spcPct val="100000"/>
              </a:lnSpc>
              <a:spcBef>
                <a:spcPts val="0"/>
              </a:spcBef>
              <a:spcAft>
                <a:spcPts val="1000"/>
              </a:spcAft>
              <a:buClrTx/>
              <a:buNone/>
            </a:pPr>
            <a:r>
              <a:rPr lang="en-GB" sz="2400" dirty="0"/>
              <a:t>Research in other fields often establish the impact of each of these deprivations on cognitive function (Dean et al., 2018)</a:t>
            </a:r>
          </a:p>
          <a:p>
            <a:pPr marL="0" indent="0">
              <a:lnSpc>
                <a:spcPct val="100000"/>
              </a:lnSpc>
              <a:spcBef>
                <a:spcPts val="0"/>
              </a:spcBef>
              <a:spcAft>
                <a:spcPts val="1000"/>
              </a:spcAft>
              <a:buClrTx/>
              <a:buNone/>
            </a:pPr>
            <a:r>
              <a:rPr lang="en-GB" sz="2400" dirty="0"/>
              <a:t>N</a:t>
            </a:r>
            <a:r>
              <a:rPr lang="en-GB" sz="2400" dirty="0">
                <a:solidFill>
                  <a:srgbClr val="3F3F3F"/>
                </a:solidFill>
              </a:rPr>
              <a:t>eed for more evidence on the connection to economic outcomes e.g. </a:t>
            </a:r>
            <a:r>
              <a:rPr lang="en-US" sz="2400" dirty="0"/>
              <a:t>Schofield (2015) on effort discounting, </a:t>
            </a:r>
            <a:r>
              <a:rPr lang="en-US" sz="2400" dirty="0" err="1"/>
              <a:t>Bessone</a:t>
            </a:r>
            <a:r>
              <a:rPr lang="en-US" sz="2400" dirty="0"/>
              <a:t> et al. and Kaur et al. (2018) on productivity</a:t>
            </a:r>
          </a:p>
          <a:p>
            <a:pPr marL="0" indent="0">
              <a:lnSpc>
                <a:spcPct val="100000"/>
              </a:lnSpc>
              <a:spcBef>
                <a:spcPts val="0"/>
              </a:spcBef>
              <a:spcAft>
                <a:spcPts val="2500"/>
              </a:spcAft>
              <a:buClrTx/>
              <a:buNone/>
            </a:pPr>
            <a:endParaRPr lang="en-GB" sz="2400" dirty="0">
              <a:solidFill>
                <a:srgbClr val="3F3F3F"/>
              </a:solidFill>
            </a:endParaRPr>
          </a:p>
          <a:p>
            <a:pPr marL="0" lvl="0" indent="-69850" rtl="0">
              <a:lnSpc>
                <a:spcPct val="100000"/>
              </a:lnSpc>
              <a:spcBef>
                <a:spcPts val="0"/>
              </a:spcBef>
              <a:spcAft>
                <a:spcPts val="0"/>
              </a:spcAft>
              <a:buClr>
                <a:schemeClr val="dk1"/>
              </a:buClr>
              <a:buSzPct val="45833"/>
              <a:buFont typeface="Arial"/>
              <a:buNone/>
            </a:pPr>
            <a:endParaRPr sz="2400" dirty="0">
              <a:solidFill>
                <a:srgbClr val="3F3F3F"/>
              </a:solidFill>
            </a:endParaRP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81</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917985" y="579254"/>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Other poverty induced deprivations</a:t>
            </a:r>
          </a:p>
        </p:txBody>
      </p:sp>
    </p:spTree>
    <p:extLst>
      <p:ext uri="{BB962C8B-B14F-4D97-AF65-F5344CB8AC3E}">
        <p14:creationId xmlns:p14="http://schemas.microsoft.com/office/powerpoint/2010/main" val="6504670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1097279" y="1358125"/>
            <a:ext cx="10058400" cy="4023300"/>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200" dirty="0"/>
              <a:t>Income and consumption do not correlate with mental health (Das et al. 2007) but some other measures of economic hardship (e.g. poor housing/ financial stress) do (Patel and Kleinman, 2003; Lund et al. 2010)</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200" dirty="0"/>
              <a:t>Prevalence of mental health conditions in developing counties is significant, but diagnosis and treatment levels tend to be low. </a:t>
            </a:r>
          </a:p>
          <a:p>
            <a:pPr marL="635508" lvl="1" indent="-342900">
              <a:lnSpc>
                <a:spcPct val="100000"/>
              </a:lnSpc>
              <a:spcBef>
                <a:spcPts val="0"/>
              </a:spcBef>
              <a:spcAft>
                <a:spcPts val="2500"/>
              </a:spcAft>
              <a:buClr>
                <a:schemeClr val="tx1"/>
              </a:buClr>
              <a:buFont typeface="Arial" panose="020B0604020202020204" pitchFamily="34" charset="0"/>
              <a:buChar char="•"/>
            </a:pPr>
            <a:r>
              <a:rPr lang="en-GB" sz="2200" dirty="0"/>
              <a:t>3,600 psychiatrists serve a population of 1.2 billion people in India!</a:t>
            </a:r>
          </a:p>
          <a:p>
            <a:pPr marL="342900" indent="-342900">
              <a:lnSpc>
                <a:spcPct val="100000"/>
              </a:lnSpc>
              <a:spcBef>
                <a:spcPts val="0"/>
              </a:spcBef>
              <a:spcAft>
                <a:spcPts val="2500"/>
              </a:spcAft>
              <a:buClr>
                <a:schemeClr val="tx1"/>
              </a:buClr>
              <a:buFont typeface="Arial" panose="020B0604020202020204" pitchFamily="34" charset="0"/>
              <a:buChar char="•"/>
            </a:pPr>
            <a:r>
              <a:rPr lang="en-GB" sz="2200" dirty="0"/>
              <a:t>Simple psychotherapy interventions can be effective in treating depression in low-income contexts (Bolton et al., 2003; Patel et. al. 2017)  and impact economic decisions (e.g. Baranov et al. 2017)</a:t>
            </a:r>
          </a:p>
          <a:p>
            <a:pPr marL="342900" indent="-342900">
              <a:lnSpc>
                <a:spcPct val="100000"/>
              </a:lnSpc>
              <a:spcBef>
                <a:spcPts val="0"/>
              </a:spcBef>
              <a:spcAft>
                <a:spcPts val="2500"/>
              </a:spcAft>
              <a:buClr>
                <a:schemeClr val="tx1"/>
              </a:buClr>
              <a:buFont typeface="Arial" panose="020B0604020202020204" pitchFamily="34" charset="0"/>
              <a:buChar char="•"/>
            </a:pPr>
            <a:r>
              <a:rPr lang="en-GB" sz="2200" dirty="0"/>
              <a:t>Many open questions: Mechanisms? How should depression be modelled? Interaction with economic opportunities?</a:t>
            </a:r>
            <a:endParaRPr sz="2200" dirty="0">
              <a:solidFill>
                <a:srgbClr val="3F3F3F"/>
              </a:solidFill>
            </a:endParaRP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82</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Poverty and mental health</a:t>
            </a:r>
          </a:p>
        </p:txBody>
      </p:sp>
    </p:spTree>
    <p:extLst>
      <p:ext uri="{BB962C8B-B14F-4D97-AF65-F5344CB8AC3E}">
        <p14:creationId xmlns:p14="http://schemas.microsoft.com/office/powerpoint/2010/main" val="1593613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1057174" y="1540931"/>
            <a:ext cx="10138610" cy="4217696"/>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Some researchers argue that aspirations are not evenly distributed amongst rich and poor (Appadurai, 2004). Low levels of aspiration and hope can limit social mobility and contribute to a poverty traps (Ray 2006; Dalton et al. 2015; </a:t>
            </a:r>
            <a:r>
              <a:rPr lang="en-GB" sz="2400" dirty="0" err="1"/>
              <a:t>Genicot</a:t>
            </a:r>
            <a:r>
              <a:rPr lang="en-GB" sz="2400" dirty="0"/>
              <a:t> and Ray, 2017).</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One challenge in this literature is modelling aspirations. </a:t>
            </a:r>
          </a:p>
          <a:p>
            <a:pPr marL="635508" lvl="1" indent="-342900">
              <a:lnSpc>
                <a:spcPct val="100000"/>
              </a:lnSpc>
              <a:spcBef>
                <a:spcPts val="0"/>
              </a:spcBef>
              <a:spcAft>
                <a:spcPts val="2500"/>
              </a:spcAft>
              <a:buClr>
                <a:schemeClr val="tx1"/>
              </a:buClr>
              <a:buFont typeface="Arial" panose="020B0604020202020204" pitchFamily="34" charset="0"/>
              <a:buChar char="•"/>
            </a:pPr>
            <a:r>
              <a:rPr lang="en-GB" sz="2200" dirty="0"/>
              <a:t>Recent work has made progress on this challenge but many open questions remain (Dalton et al., 2015; </a:t>
            </a:r>
            <a:r>
              <a:rPr lang="en-GB" sz="2200" dirty="0" err="1"/>
              <a:t>Genicot</a:t>
            </a:r>
            <a:r>
              <a:rPr lang="en-GB" sz="2200" dirty="0"/>
              <a:t> and Ray, 2017; </a:t>
            </a:r>
            <a:r>
              <a:rPr lang="en-GB" sz="2200" dirty="0" err="1"/>
              <a:t>Lybbert</a:t>
            </a:r>
            <a:r>
              <a:rPr lang="en-GB" sz="2200" dirty="0"/>
              <a:t> and </a:t>
            </a:r>
            <a:r>
              <a:rPr lang="en-GB" sz="2200" dirty="0" err="1"/>
              <a:t>Wydick</a:t>
            </a:r>
            <a:r>
              <a:rPr lang="en-GB" sz="2200" dirty="0"/>
              <a:t>, 2018)</a:t>
            </a:r>
          </a:p>
          <a:p>
            <a:pPr marL="635508" lvl="1" indent="-342900">
              <a:lnSpc>
                <a:spcPct val="100000"/>
              </a:lnSpc>
              <a:spcBef>
                <a:spcPts val="0"/>
              </a:spcBef>
              <a:spcAft>
                <a:spcPts val="2500"/>
              </a:spcAft>
              <a:buClr>
                <a:schemeClr val="tx1"/>
              </a:buClr>
              <a:buFont typeface="Arial" panose="020B0604020202020204" pitchFamily="34" charset="0"/>
              <a:buChar char="•"/>
            </a:pPr>
            <a:r>
              <a:rPr lang="en-GB" sz="2200" dirty="0" err="1"/>
              <a:t>Particulat</a:t>
            </a:r>
            <a:r>
              <a:rPr lang="en-GB" sz="2200" dirty="0"/>
              <a:t> challenge: mapping theory into empirical objects that can be measured.</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Promising results on boosting aspirations, e.g. Bernard et al. (2014)</a:t>
            </a: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83</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Poverty and aspirations</a:t>
            </a:r>
          </a:p>
        </p:txBody>
      </p:sp>
    </p:spTree>
    <p:extLst>
      <p:ext uri="{BB962C8B-B14F-4D97-AF65-F5344CB8AC3E}">
        <p14:creationId xmlns:p14="http://schemas.microsoft.com/office/powerpoint/2010/main" val="2884985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1097279" y="1540931"/>
            <a:ext cx="10058400" cy="4023300"/>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Banerjee and </a:t>
            </a:r>
            <a:r>
              <a:rPr lang="en-GB" sz="2400" dirty="0" err="1"/>
              <a:t>Duflo</a:t>
            </a:r>
            <a:r>
              <a:rPr lang="en-GB" sz="2400" dirty="0"/>
              <a:t>, (2007) document that the poor spend considerable time and money on religious activities. </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Such activities are thought to foster positive outcomes that are </a:t>
            </a:r>
            <a:r>
              <a:rPr lang="en-GB" sz="2400" dirty="0" err="1"/>
              <a:t>favorable</a:t>
            </a:r>
            <a:r>
              <a:rPr lang="en-GB" sz="2400" dirty="0"/>
              <a:t> for economic well-being (Freeman 1986; Gruber 2005; Ellison 1991; Gruber and </a:t>
            </a:r>
            <a:r>
              <a:rPr lang="en-GB" sz="2400" dirty="0" err="1"/>
              <a:t>Hungerman</a:t>
            </a:r>
            <a:r>
              <a:rPr lang="en-GB" sz="2400" dirty="0"/>
              <a:t>, 2008)</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Need for improved understanding of the causal relationships at play between religion and these outcomes</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Bryan et al. (2018) make progress by randomizing invitations to receive a 15-week religious education program. They find their treatment increases both religiosity and income. </a:t>
            </a:r>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84</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1097279" y="639527"/>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Poverty and religion</a:t>
            </a:r>
          </a:p>
        </p:txBody>
      </p:sp>
    </p:spTree>
    <p:extLst>
      <p:ext uri="{BB962C8B-B14F-4D97-AF65-F5344CB8AC3E}">
        <p14:creationId xmlns:p14="http://schemas.microsoft.com/office/powerpoint/2010/main" val="8474514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Shape 281"/>
          <p:cNvSpPr txBox="1">
            <a:spLocks noGrp="1"/>
          </p:cNvSpPr>
          <p:nvPr>
            <p:ph type="body" idx="1"/>
          </p:nvPr>
        </p:nvSpPr>
        <p:spPr>
          <a:xfrm>
            <a:off x="917985" y="1489926"/>
            <a:ext cx="10520980" cy="4677791"/>
          </a:xfrm>
          <a:prstGeom prst="rect">
            <a:avLst/>
          </a:prstGeom>
        </p:spPr>
        <p:txBody>
          <a:bodyPr lIns="121900" tIns="121900" rIns="121900" bIns="121900" anchor="t" anchorCtr="0">
            <a:noAutofit/>
          </a:bodyPr>
          <a:lstStyle/>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Ideas from </a:t>
            </a:r>
            <a:r>
              <a:rPr lang="en-GB" sz="2400" dirty="0" err="1"/>
              <a:t>behavioral</a:t>
            </a:r>
            <a:r>
              <a:rPr lang="en-GB" sz="2400" dirty="0"/>
              <a:t> economics help explain important puzzles in development, with important limitations</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Taking </a:t>
            </a:r>
            <a:r>
              <a:rPr lang="en-GB" sz="2400" dirty="0" err="1"/>
              <a:t>behavioral</a:t>
            </a:r>
            <a:r>
              <a:rPr lang="en-GB" sz="2400" dirty="0"/>
              <a:t> development economics seriously, will involve testing specific mechanisms and providing calibrations and estimations where possible (</a:t>
            </a:r>
            <a:r>
              <a:rPr lang="en-GB" sz="2400" dirty="0" err="1"/>
              <a:t>DellaVigna</a:t>
            </a:r>
            <a:r>
              <a:rPr lang="en-GB" sz="2400" dirty="0"/>
              <a:t>, 2018)</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Many unanswered questions remain and we hoped to have pointed at some of those in the preceding slides.</a:t>
            </a:r>
          </a:p>
          <a:p>
            <a:pPr marL="342900" lvl="0" indent="-342900">
              <a:lnSpc>
                <a:spcPct val="100000"/>
              </a:lnSpc>
              <a:spcBef>
                <a:spcPts val="0"/>
              </a:spcBef>
              <a:spcAft>
                <a:spcPts val="2500"/>
              </a:spcAft>
              <a:buClr>
                <a:schemeClr val="tx1"/>
              </a:buClr>
              <a:buFont typeface="Arial" panose="020B0604020202020204" pitchFamily="34" charset="0"/>
              <a:buChar char="•"/>
            </a:pPr>
            <a:r>
              <a:rPr lang="en-GB" sz="2400" dirty="0"/>
              <a:t>We did not cover some important topics in development to which behavioural economics may be fruitfully applied (e.g. education, political economy, economics of the family).</a:t>
            </a:r>
          </a:p>
          <a:p>
            <a:pPr marL="0" indent="0">
              <a:lnSpc>
                <a:spcPct val="100000"/>
              </a:lnSpc>
              <a:spcBef>
                <a:spcPts val="0"/>
              </a:spcBef>
              <a:spcAft>
                <a:spcPts val="2500"/>
              </a:spcAft>
              <a:buNone/>
            </a:pPr>
            <a:endParaRPr lang="en-GB" sz="2400" dirty="0"/>
          </a:p>
        </p:txBody>
      </p:sp>
      <p:sp>
        <p:nvSpPr>
          <p:cNvPr id="282" name="Shape 282"/>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85</a:t>
            </a:fld>
            <a:endParaRPr lang="en-US"/>
          </a:p>
        </p:txBody>
      </p:sp>
      <p:grpSp>
        <p:nvGrpSpPr>
          <p:cNvPr id="8" name="Group 7">
            <a:extLst>
              <a:ext uri="{FF2B5EF4-FFF2-40B4-BE49-F238E27FC236}">
                <a16:creationId xmlns:a16="http://schemas.microsoft.com/office/drawing/2014/main" id="{B36757C9-AB06-48E8-85C1-58D90BF3C1FE}"/>
              </a:ext>
            </a:extLst>
          </p:cNvPr>
          <p:cNvGrpSpPr/>
          <p:nvPr/>
        </p:nvGrpSpPr>
        <p:grpSpPr>
          <a:xfrm>
            <a:off x="311405" y="844833"/>
            <a:ext cx="436962" cy="388785"/>
            <a:chOff x="109378" y="493956"/>
            <a:chExt cx="436962" cy="388785"/>
          </a:xfrm>
        </p:grpSpPr>
        <p:sp>
          <p:nvSpPr>
            <p:cNvPr id="9" name="Oval 8">
              <a:extLst>
                <a:ext uri="{FF2B5EF4-FFF2-40B4-BE49-F238E27FC236}">
                  <a16:creationId xmlns:a16="http://schemas.microsoft.com/office/drawing/2014/main" id="{3C94BBD2-A9BC-42B3-B5F0-7C0FBC15B648}"/>
                </a:ext>
              </a:extLst>
            </p:cNvPr>
            <p:cNvSpPr/>
            <p:nvPr/>
          </p:nvSpPr>
          <p:spPr>
            <a:xfrm>
              <a:off x="120011" y="493956"/>
              <a:ext cx="397238" cy="388785"/>
            </a:xfrm>
            <a:prstGeom prst="ellipse">
              <a:avLst/>
            </a:prstGeom>
            <a:solidFill>
              <a:srgbClr val="EEEEEE">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6CBD2EE7-6537-4D92-9045-C176492F7CA2}"/>
                </a:ext>
              </a:extLst>
            </p:cNvPr>
            <p:cNvSpPr txBox="1"/>
            <p:nvPr/>
          </p:nvSpPr>
          <p:spPr>
            <a:xfrm>
              <a:off x="109378" y="509802"/>
              <a:ext cx="436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pitchFamily="34" charset="0"/>
                  <a:cs typeface="Calibri" panose="020F0502020204030204" pitchFamily="34" charset="0"/>
                </a:rPr>
                <a:t>10</a:t>
              </a:r>
              <a:endPar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Calibri" panose="020F0502020204030204" pitchFamily="34" charset="0"/>
              </a:endParaRPr>
            </a:p>
          </p:txBody>
        </p:sp>
      </p:grpSp>
      <p:sp>
        <p:nvSpPr>
          <p:cNvPr id="11" name="Shape 222">
            <a:extLst>
              <a:ext uri="{FF2B5EF4-FFF2-40B4-BE49-F238E27FC236}">
                <a16:creationId xmlns:a16="http://schemas.microsoft.com/office/drawing/2014/main" id="{A971333B-F261-44D8-B1DB-FADFE7CF06B5}"/>
              </a:ext>
            </a:extLst>
          </p:cNvPr>
          <p:cNvSpPr txBox="1">
            <a:spLocks/>
          </p:cNvSpPr>
          <p:nvPr/>
        </p:nvSpPr>
        <p:spPr>
          <a:xfrm>
            <a:off x="917985" y="588523"/>
            <a:ext cx="10058400" cy="901404"/>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rgbClr val="3F3F3F"/>
              </a:buClr>
              <a:buSzPct val="100000"/>
              <a:buFont typeface="Times New Roman"/>
              <a:buNone/>
              <a:defRPr sz="4800" b="0" i="0" u="none" strike="noStrike" cap="none">
                <a:solidFill>
                  <a:srgbClr val="3F3F3F"/>
                </a:solidFill>
                <a:latin typeface="Times New Roman"/>
                <a:ea typeface="Times New Roman"/>
                <a:cs typeface="Times New Roman"/>
                <a:sym typeface="Times New Roman"/>
              </a:defRPr>
            </a:lvl1pPr>
            <a:lvl2pPr lvl="1" indent="0" rtl="0">
              <a:spcBef>
                <a:spcPts val="0"/>
              </a:spcBef>
              <a:buClr>
                <a:schemeClr val="dk1"/>
              </a:buClr>
              <a:buSzPct val="100000"/>
              <a:buNone/>
              <a:defRPr sz="1800">
                <a:solidFill>
                  <a:schemeClr val="dk1"/>
                </a:solidFill>
              </a:defRPr>
            </a:lvl2pPr>
            <a:lvl3pPr lvl="2" indent="0" rtl="0">
              <a:spcBef>
                <a:spcPts val="0"/>
              </a:spcBef>
              <a:buClr>
                <a:schemeClr val="dk1"/>
              </a:buClr>
              <a:buSzPct val="100000"/>
              <a:buNone/>
              <a:defRPr sz="1800">
                <a:solidFill>
                  <a:schemeClr val="dk1"/>
                </a:solidFill>
              </a:defRPr>
            </a:lvl3pPr>
            <a:lvl4pPr lvl="3" indent="0" rtl="0">
              <a:spcBef>
                <a:spcPts val="0"/>
              </a:spcBef>
              <a:buClr>
                <a:schemeClr val="dk1"/>
              </a:buClr>
              <a:buSzPct val="100000"/>
              <a:buNone/>
              <a:defRPr sz="1800">
                <a:solidFill>
                  <a:schemeClr val="dk1"/>
                </a:solidFill>
              </a:defRPr>
            </a:lvl4pPr>
            <a:lvl5pPr lvl="4" indent="0" rtl="0">
              <a:spcBef>
                <a:spcPts val="0"/>
              </a:spcBef>
              <a:buClr>
                <a:schemeClr val="dk1"/>
              </a:buClr>
              <a:buSzPct val="100000"/>
              <a:buNone/>
              <a:defRPr sz="1800">
                <a:solidFill>
                  <a:schemeClr val="dk1"/>
                </a:solidFill>
              </a:defRPr>
            </a:lvl5pPr>
            <a:lvl6pPr lvl="5" indent="0" rtl="0">
              <a:spcBef>
                <a:spcPts val="0"/>
              </a:spcBef>
              <a:buClr>
                <a:schemeClr val="dk1"/>
              </a:buClr>
              <a:buSzPct val="100000"/>
              <a:buNone/>
              <a:defRPr sz="1800">
                <a:solidFill>
                  <a:schemeClr val="dk1"/>
                </a:solidFill>
              </a:defRPr>
            </a:lvl6pPr>
            <a:lvl7pPr lvl="6" indent="0" rtl="0">
              <a:spcBef>
                <a:spcPts val="0"/>
              </a:spcBef>
              <a:buClr>
                <a:schemeClr val="dk1"/>
              </a:buClr>
              <a:buSzPct val="100000"/>
              <a:buNone/>
              <a:defRPr sz="1800">
                <a:solidFill>
                  <a:schemeClr val="dk1"/>
                </a:solidFill>
              </a:defRPr>
            </a:lvl7pPr>
            <a:lvl8pPr lvl="7" indent="0" rtl="0">
              <a:spcBef>
                <a:spcPts val="0"/>
              </a:spcBef>
              <a:buClr>
                <a:schemeClr val="dk1"/>
              </a:buClr>
              <a:buSzPct val="100000"/>
              <a:buNone/>
              <a:defRPr sz="1800">
                <a:solidFill>
                  <a:schemeClr val="dk1"/>
                </a:solidFill>
              </a:defRPr>
            </a:lvl8pPr>
            <a:lvl9pPr lvl="8" indent="0" rtl="0">
              <a:spcBef>
                <a:spcPts val="0"/>
              </a:spcBef>
              <a:buClr>
                <a:schemeClr val="dk1"/>
              </a:buClr>
              <a:buSzPct val="100000"/>
              <a:buNone/>
              <a:defRPr sz="1800">
                <a:solidFill>
                  <a:schemeClr val="dk1"/>
                </a:solidFill>
              </a:defRPr>
            </a:lvl9pPr>
          </a:lstStyle>
          <a:p>
            <a:r>
              <a:rPr lang="en-US" sz="3600" dirty="0"/>
              <a:t>Conclusion</a:t>
            </a:r>
          </a:p>
        </p:txBody>
      </p:sp>
    </p:spTree>
    <p:extLst>
      <p:ext uri="{BB962C8B-B14F-4D97-AF65-F5344CB8AC3E}">
        <p14:creationId xmlns:p14="http://schemas.microsoft.com/office/powerpoint/2010/main" val="30200001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840125" cy="4679577"/>
          </a:xfrm>
        </p:spPr>
        <p:txBody>
          <a:bodyPr/>
          <a:lstStyle/>
          <a:p>
            <a:r>
              <a:rPr lang="en-US" b="1" dirty="0"/>
              <a:t>Ahuja, Amrita, Michael Kremer, and Alix Peterson Zwane</a:t>
            </a:r>
            <a:r>
              <a:rPr lang="en-US" dirty="0"/>
              <a:t>, “Providing Safe Water: Evidence from Randomized Evaluations,” </a:t>
            </a:r>
            <a:r>
              <a:rPr lang="en-US" i="1" dirty="0"/>
              <a:t>Annual Review of Resource Economics</a:t>
            </a:r>
            <a:r>
              <a:rPr lang="en-US" dirty="0"/>
              <a:t>, 2010, </a:t>
            </a:r>
            <a:r>
              <a:rPr lang="en-US" i="1" dirty="0"/>
              <a:t>2</a:t>
            </a:r>
            <a:r>
              <a:rPr lang="en-US" dirty="0"/>
              <a:t>, 237–256. </a:t>
            </a:r>
          </a:p>
          <a:p>
            <a:r>
              <a:rPr lang="en-US" b="1" dirty="0" err="1"/>
              <a:t>Algan</a:t>
            </a:r>
            <a:r>
              <a:rPr lang="en-US" b="1" dirty="0"/>
              <a:t>, Yann and Pierre </a:t>
            </a:r>
            <a:r>
              <a:rPr lang="en-US" b="1" dirty="0" err="1"/>
              <a:t>Cahuc</a:t>
            </a:r>
            <a:r>
              <a:rPr lang="en-US" dirty="0"/>
              <a:t>, “Trust, Growth, and Well-Being: New Evidence and Policy Implications,” in “Handbook of Economic Growth,” Vol. 2, Elsevier, 2014, pp. 49–120. </a:t>
            </a:r>
          </a:p>
          <a:p>
            <a:r>
              <a:rPr lang="en-US" b="1" dirty="0"/>
              <a:t>Amador, Manuel, Iv ́an </a:t>
            </a:r>
            <a:r>
              <a:rPr lang="en-US" b="1" dirty="0" err="1"/>
              <a:t>Werning</a:t>
            </a:r>
            <a:r>
              <a:rPr lang="en-US" b="1" dirty="0"/>
              <a:t>, and George-</a:t>
            </a:r>
            <a:r>
              <a:rPr lang="en-US" b="1" dirty="0" err="1"/>
              <a:t>Marios</a:t>
            </a:r>
            <a:r>
              <a:rPr lang="en-US" b="1" dirty="0"/>
              <a:t> </a:t>
            </a:r>
            <a:r>
              <a:rPr lang="en-US" b="1" dirty="0" err="1"/>
              <a:t>Angeletos</a:t>
            </a:r>
            <a:r>
              <a:rPr lang="en-US" dirty="0"/>
              <a:t>, “Commitment vs. Flexibility,” </a:t>
            </a:r>
            <a:r>
              <a:rPr lang="en-US" i="1" dirty="0" err="1"/>
              <a:t>Econometrica</a:t>
            </a:r>
            <a:r>
              <a:rPr lang="en-US" dirty="0"/>
              <a:t>, 2006, </a:t>
            </a:r>
            <a:r>
              <a:rPr lang="en-US" i="1" dirty="0"/>
              <a:t>74 </a:t>
            </a:r>
            <a:r>
              <a:rPr lang="en-US" dirty="0"/>
              <a:t>(2), 365–396. </a:t>
            </a:r>
          </a:p>
          <a:p>
            <a:r>
              <a:rPr lang="en-US" b="1" dirty="0"/>
              <a:t>Andersen, Steffen, Glenn W. Harrison, Morten I. Lau, and E. </a:t>
            </a:r>
            <a:r>
              <a:rPr lang="en-US" b="1" dirty="0" err="1"/>
              <a:t>Elisabet</a:t>
            </a:r>
            <a:r>
              <a:rPr lang="en-US" b="1" dirty="0"/>
              <a:t> </a:t>
            </a:r>
            <a:r>
              <a:rPr lang="en-US" b="1" dirty="0" err="1"/>
              <a:t>Rutstr</a:t>
            </a:r>
            <a:r>
              <a:rPr lang="en-US" b="1" dirty="0"/>
              <a:t> ̈om</a:t>
            </a:r>
            <a:r>
              <a:rPr lang="en-US" dirty="0"/>
              <a:t>, “Eliciting Risk and Time Preferences,” </a:t>
            </a:r>
            <a:r>
              <a:rPr lang="en-US" i="1" dirty="0" err="1"/>
              <a:t>Econometrica</a:t>
            </a:r>
            <a:r>
              <a:rPr lang="en-US" dirty="0"/>
              <a:t>, 2008, </a:t>
            </a:r>
            <a:r>
              <a:rPr lang="en-US" i="1" dirty="0"/>
              <a:t>76 </a:t>
            </a:r>
            <a:r>
              <a:rPr lang="en-US" dirty="0"/>
              <a:t>(3), 583–618. </a:t>
            </a:r>
          </a:p>
          <a:p>
            <a:r>
              <a:rPr lang="en-US" b="1" dirty="0" err="1"/>
              <a:t>Andreoni</a:t>
            </a:r>
            <a:r>
              <a:rPr lang="en-US" b="1" dirty="0"/>
              <a:t>, James and Charles Sprenger</a:t>
            </a:r>
            <a:r>
              <a:rPr lang="en-US" dirty="0"/>
              <a:t>, “Estimating Time Preferences From Convex Budgets,” </a:t>
            </a:r>
            <a:r>
              <a:rPr lang="en-US" i="1" dirty="0"/>
              <a:t>American Economic Review</a:t>
            </a:r>
            <a:r>
              <a:rPr lang="en-US" dirty="0"/>
              <a:t>, 2012, </a:t>
            </a:r>
            <a:r>
              <a:rPr lang="en-US" i="1" dirty="0"/>
              <a:t>102 </a:t>
            </a:r>
            <a:r>
              <a:rPr lang="en-US" dirty="0"/>
              <a:t>(7), 3333–3356. </a:t>
            </a:r>
          </a:p>
          <a:p>
            <a:r>
              <a:rPr lang="en-US" b="1" dirty="0" err="1"/>
              <a:t>Angeletos</a:t>
            </a:r>
            <a:r>
              <a:rPr lang="en-US" b="1" dirty="0"/>
              <a:t>, George-</a:t>
            </a:r>
            <a:r>
              <a:rPr lang="en-US" b="1" dirty="0" err="1"/>
              <a:t>Marios</a:t>
            </a:r>
            <a:r>
              <a:rPr lang="en-US" b="1" dirty="0"/>
              <a:t>, David </a:t>
            </a:r>
            <a:r>
              <a:rPr lang="en-US" b="1" dirty="0" err="1"/>
              <a:t>Laibson</a:t>
            </a:r>
            <a:r>
              <a:rPr lang="en-US" b="1" dirty="0"/>
              <a:t>, Andrea Repetto, Jeremy </a:t>
            </a:r>
            <a:r>
              <a:rPr lang="en-US" b="1" dirty="0" err="1"/>
              <a:t>Tobacman</a:t>
            </a:r>
            <a:r>
              <a:rPr lang="en-US" b="1" dirty="0"/>
              <a:t>, and Stephen Weinberg</a:t>
            </a:r>
            <a:r>
              <a:rPr lang="en-US" dirty="0"/>
              <a:t>, “The Hyperbolic Consumption Model: Calibration, Simulation, and Empirical Evaluation,” </a:t>
            </a:r>
            <a:r>
              <a:rPr lang="en-US" i="1" dirty="0"/>
              <a:t>Journal of Economic Perspectives</a:t>
            </a:r>
            <a:r>
              <a:rPr lang="en-US" dirty="0"/>
              <a:t>, 2001, </a:t>
            </a:r>
            <a:r>
              <a:rPr lang="en-US" i="1" dirty="0"/>
              <a:t>15 </a:t>
            </a:r>
            <a:r>
              <a:rPr lang="en-US" dirty="0"/>
              <a:t>(3), 47–68. </a:t>
            </a:r>
          </a:p>
          <a:p>
            <a:r>
              <a:rPr lang="en-US" b="1" dirty="0"/>
              <a:t>Appadurai, Arjun</a:t>
            </a:r>
            <a:r>
              <a:rPr lang="en-US" dirty="0"/>
              <a:t>, “The Capacity to Aspire: Culture and the Terms of Recognition,” in </a:t>
            </a:r>
            <a:r>
              <a:rPr lang="en-US" dirty="0" err="1"/>
              <a:t>Vijayendra</a:t>
            </a:r>
            <a:r>
              <a:rPr lang="en-US" dirty="0"/>
              <a:t> Rao and Michael Walton, eds., </a:t>
            </a:r>
            <a:r>
              <a:rPr lang="en-US" i="1" dirty="0"/>
              <a:t>Culture and Public Action</a:t>
            </a:r>
            <a:r>
              <a:rPr lang="en-US" dirty="0"/>
              <a:t>, Stanford: Stanford University Press, 2004. </a:t>
            </a:r>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86</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529981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840125" cy="4679577"/>
          </a:xfrm>
        </p:spPr>
        <p:txBody>
          <a:bodyPr/>
          <a:lstStyle/>
          <a:p>
            <a:r>
              <a:rPr lang="en-US" b="1" dirty="0"/>
              <a:t>Arrow, Kenneth J.</a:t>
            </a:r>
            <a:r>
              <a:rPr lang="en-US" dirty="0"/>
              <a:t>, “Uncertainty and the Welfare Economics of Medical Care,” </a:t>
            </a:r>
            <a:r>
              <a:rPr lang="en-US" i="1" dirty="0"/>
              <a:t>American Economic Review</a:t>
            </a:r>
            <a:r>
              <a:rPr lang="en-US" dirty="0"/>
              <a:t>, 1963, </a:t>
            </a:r>
            <a:r>
              <a:rPr lang="en-US" i="1" dirty="0"/>
              <a:t>53 </a:t>
            </a:r>
            <a:r>
              <a:rPr lang="en-US" dirty="0"/>
              <a:t>(5), 941–973. </a:t>
            </a:r>
          </a:p>
          <a:p>
            <a:r>
              <a:rPr lang="en-US" b="1" dirty="0"/>
              <a:t>Ashraf, Nava, Dean </a:t>
            </a:r>
            <a:r>
              <a:rPr lang="en-US" b="1" dirty="0" err="1"/>
              <a:t>Karlan</a:t>
            </a:r>
            <a:r>
              <a:rPr lang="en-US" b="1" dirty="0"/>
              <a:t>, and Wesley Yin</a:t>
            </a:r>
            <a:r>
              <a:rPr lang="en-US" dirty="0"/>
              <a:t>, “Tying Odysseus to the Mast: Evidence From a Commitment Savings Product in the Philippines,” </a:t>
            </a:r>
            <a:r>
              <a:rPr lang="en-US" i="1" dirty="0"/>
              <a:t>Quarterly Journal of Economics</a:t>
            </a:r>
            <a:r>
              <a:rPr lang="en-US" dirty="0"/>
              <a:t>, 2006, </a:t>
            </a:r>
            <a:r>
              <a:rPr lang="en-US" i="1" dirty="0"/>
              <a:t>121 </a:t>
            </a:r>
            <a:r>
              <a:rPr lang="en-US" dirty="0"/>
              <a:t>(2), 635–672. </a:t>
            </a:r>
          </a:p>
          <a:p>
            <a:r>
              <a:rPr lang="en-US" dirty="0"/>
              <a:t>__ , </a:t>
            </a:r>
            <a:r>
              <a:rPr lang="en-US" b="1" dirty="0"/>
              <a:t>Erica Field, </a:t>
            </a:r>
            <a:r>
              <a:rPr lang="en-US" b="1" dirty="0" err="1"/>
              <a:t>Giuditta</a:t>
            </a:r>
            <a:r>
              <a:rPr lang="en-US" b="1" dirty="0"/>
              <a:t> </a:t>
            </a:r>
            <a:r>
              <a:rPr lang="en-US" b="1" dirty="0" err="1"/>
              <a:t>Rusconi</a:t>
            </a:r>
            <a:r>
              <a:rPr lang="en-US" b="1" dirty="0"/>
              <a:t>, Alessandra </a:t>
            </a:r>
            <a:r>
              <a:rPr lang="en-US" b="1" dirty="0" err="1"/>
              <a:t>Voena</a:t>
            </a:r>
            <a:r>
              <a:rPr lang="en-US" b="1" dirty="0"/>
              <a:t>, and Roberta </a:t>
            </a:r>
            <a:r>
              <a:rPr lang="en-US" b="1" dirty="0" err="1"/>
              <a:t>Ziparo</a:t>
            </a:r>
            <a:r>
              <a:rPr lang="en-US" dirty="0"/>
              <a:t>, “Traditional Beliefs and Learning About Maternal Risk in Zambia,” </a:t>
            </a:r>
            <a:r>
              <a:rPr lang="en-US" i="1" dirty="0"/>
              <a:t>American Economic Review</a:t>
            </a:r>
            <a:r>
              <a:rPr lang="en-US" dirty="0"/>
              <a:t>, 2017, </a:t>
            </a:r>
            <a:r>
              <a:rPr lang="en-US" i="1" dirty="0"/>
              <a:t>107 </a:t>
            </a:r>
            <a:r>
              <a:rPr lang="en-US" dirty="0"/>
              <a:t>(5), 511–515. </a:t>
            </a:r>
          </a:p>
          <a:p>
            <a:r>
              <a:rPr lang="en-US" dirty="0"/>
              <a:t>__ , </a:t>
            </a:r>
            <a:r>
              <a:rPr lang="en-US" b="1" dirty="0"/>
              <a:t>James Berry, and Jesse M. Shapiro</a:t>
            </a:r>
            <a:r>
              <a:rPr lang="en-US" dirty="0"/>
              <a:t>, “Can Higher Prices Stimulate Product Use? Evidence From a Field Experiment in Zambia,” </a:t>
            </a:r>
            <a:r>
              <a:rPr lang="en-US" i="1" dirty="0"/>
              <a:t>American Economic Review</a:t>
            </a:r>
            <a:r>
              <a:rPr lang="en-US" dirty="0"/>
              <a:t>, 2010, </a:t>
            </a:r>
            <a:r>
              <a:rPr lang="en-US" i="1" dirty="0"/>
              <a:t>100 </a:t>
            </a:r>
            <a:r>
              <a:rPr lang="en-US" dirty="0"/>
              <a:t>(5), 2383–2413. </a:t>
            </a:r>
          </a:p>
          <a:p>
            <a:r>
              <a:rPr lang="en-US" dirty="0"/>
              <a:t>__ , </a:t>
            </a:r>
            <a:r>
              <a:rPr lang="en-US" b="1" dirty="0"/>
              <a:t>Oriana </a:t>
            </a:r>
            <a:r>
              <a:rPr lang="en-US" b="1" dirty="0" err="1"/>
              <a:t>Bandiera</a:t>
            </a:r>
            <a:r>
              <a:rPr lang="en-US" b="1" dirty="0"/>
              <a:t>, and B. Kelsey Jack</a:t>
            </a:r>
            <a:r>
              <a:rPr lang="en-US" dirty="0"/>
              <a:t>, “No Margin, No Mission? A Field Experiment on Incentives for Public Service Delivery,” </a:t>
            </a:r>
            <a:r>
              <a:rPr lang="en-US" i="1" dirty="0"/>
              <a:t>Journal of Public Economics</a:t>
            </a:r>
            <a:r>
              <a:rPr lang="en-US" dirty="0"/>
              <a:t>, 2014, </a:t>
            </a:r>
            <a:r>
              <a:rPr lang="en-US" i="1" dirty="0"/>
              <a:t>120</a:t>
            </a:r>
            <a:r>
              <a:rPr lang="en-US" dirty="0"/>
              <a:t>, 1–17. </a:t>
            </a:r>
          </a:p>
          <a:p>
            <a:r>
              <a:rPr lang="en-US" dirty="0"/>
              <a:t>__ , __, </a:t>
            </a:r>
            <a:r>
              <a:rPr lang="en-US" b="1" dirty="0"/>
              <a:t>and Scott Lee</a:t>
            </a:r>
            <a:r>
              <a:rPr lang="en-US" dirty="0"/>
              <a:t>, “Losing </a:t>
            </a:r>
            <a:r>
              <a:rPr lang="en-US" dirty="0" err="1"/>
              <a:t>Prosociality</a:t>
            </a:r>
            <a:r>
              <a:rPr lang="en-US" dirty="0"/>
              <a:t> in the Quest for Talent? Sorting, Selection, and Productivity in the Delivery of Public Services,” </a:t>
            </a:r>
            <a:r>
              <a:rPr lang="en-US" i="1" dirty="0"/>
              <a:t>London School of Economics and Political Science Working Paper</a:t>
            </a:r>
            <a:r>
              <a:rPr lang="en-US" dirty="0"/>
              <a:t>, 2018. </a:t>
            </a:r>
          </a:p>
          <a:p>
            <a:r>
              <a:rPr lang="en-US" b="1" dirty="0" err="1"/>
              <a:t>Augenblick</a:t>
            </a:r>
            <a:r>
              <a:rPr lang="en-US" b="1" dirty="0"/>
              <a:t>, Ned, Muriel </a:t>
            </a:r>
            <a:r>
              <a:rPr lang="en-US" b="1" dirty="0" err="1"/>
              <a:t>Niederle</a:t>
            </a:r>
            <a:r>
              <a:rPr lang="en-US" b="1" dirty="0"/>
              <a:t>, and Charles Sprenger</a:t>
            </a:r>
            <a:r>
              <a:rPr lang="en-US" dirty="0"/>
              <a:t>, “Working Over Time: Dynamic Inconsistency in Real Effort Tasks,” </a:t>
            </a:r>
            <a:r>
              <a:rPr lang="en-US" i="1" dirty="0"/>
              <a:t>Quarterly Journal of Economics</a:t>
            </a:r>
            <a:r>
              <a:rPr lang="en-US" dirty="0"/>
              <a:t>, 2015, </a:t>
            </a:r>
            <a:r>
              <a:rPr lang="en-US" i="1" dirty="0"/>
              <a:t>130 </a:t>
            </a:r>
            <a:r>
              <a:rPr lang="en-US" dirty="0"/>
              <a:t>(3), 1067–1115.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87</a:t>
            </a:fld>
            <a:endParaRPr lang="en-US" sz="10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2301296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0840125" cy="4679577"/>
          </a:xfrm>
        </p:spPr>
        <p:txBody>
          <a:bodyPr/>
          <a:lstStyle/>
          <a:p>
            <a:r>
              <a:rPr lang="en-US" b="1" dirty="0"/>
              <a:t>Auriol, Emmanuelle, Julie </a:t>
            </a:r>
            <a:r>
              <a:rPr lang="en-US" b="1" dirty="0" err="1"/>
              <a:t>Lassebie</a:t>
            </a:r>
            <a:r>
              <a:rPr lang="en-US" b="1" dirty="0"/>
              <a:t>, Amma </a:t>
            </a:r>
            <a:r>
              <a:rPr lang="en-US" b="1" dirty="0" err="1"/>
              <a:t>Panin</a:t>
            </a:r>
            <a:r>
              <a:rPr lang="en-US" b="1" dirty="0"/>
              <a:t>, Eva </a:t>
            </a:r>
            <a:r>
              <a:rPr lang="en-US" b="1" dirty="0" err="1"/>
              <a:t>Raiber</a:t>
            </a:r>
            <a:r>
              <a:rPr lang="en-US" b="1" dirty="0"/>
              <a:t>, and Paul Seabright</a:t>
            </a:r>
            <a:r>
              <a:rPr lang="en-US" dirty="0"/>
              <a:t>, “God Insures Those Who Pay? Formal Insurance and Religious Offerings in Ghana,” </a:t>
            </a:r>
            <a:r>
              <a:rPr lang="en-US" i="1" dirty="0"/>
              <a:t>Toulouse School of Economics Working Paper</a:t>
            </a:r>
            <a:r>
              <a:rPr lang="en-US" dirty="0"/>
              <a:t>, 2018. </a:t>
            </a:r>
          </a:p>
          <a:p>
            <a:r>
              <a:rPr lang="en-US" b="1" dirty="0"/>
              <a:t>Bai, Liang, Benjamin Handel, Edward Miguel, and Gautam Rao</a:t>
            </a:r>
            <a:r>
              <a:rPr lang="en-US" dirty="0"/>
              <a:t>, “Self-Control and Demand for Preventive Health: Evidence From Hypertension in India,” </a:t>
            </a:r>
            <a:r>
              <a:rPr lang="en-US" i="1" dirty="0"/>
              <a:t>NBER Working Paper No. 23727</a:t>
            </a:r>
            <a:r>
              <a:rPr lang="en-US" dirty="0"/>
              <a:t>, 2017 </a:t>
            </a:r>
          </a:p>
          <a:p>
            <a:r>
              <a:rPr lang="en-US" b="1" dirty="0"/>
              <a:t>Baird, Sarah, Joan </a:t>
            </a:r>
            <a:r>
              <a:rPr lang="en-US" b="1" dirty="0" err="1"/>
              <a:t>Hamory</a:t>
            </a:r>
            <a:r>
              <a:rPr lang="en-US" b="1" dirty="0"/>
              <a:t> Hicks, Michael Kremer, and Edward Miguel</a:t>
            </a:r>
            <a:r>
              <a:rPr lang="en-US" dirty="0"/>
              <a:t>, “Worms at Work: Long-Run Impacts of a Child Health Investment,” </a:t>
            </a:r>
            <a:r>
              <a:rPr lang="en-US" i="1" dirty="0"/>
              <a:t>Quarterly Journal of Economics</a:t>
            </a:r>
            <a:r>
              <a:rPr lang="en-US" dirty="0"/>
              <a:t>, 2016, </a:t>
            </a:r>
            <a:r>
              <a:rPr lang="en-US" i="1" dirty="0"/>
              <a:t>131 </a:t>
            </a:r>
            <a:r>
              <a:rPr lang="en-US" dirty="0"/>
              <a:t>(4), 1637–1680. </a:t>
            </a:r>
          </a:p>
          <a:p>
            <a:r>
              <a:rPr lang="en-US" b="1" dirty="0"/>
              <a:t>Banerjee, Abhijit, Dean </a:t>
            </a:r>
            <a:r>
              <a:rPr lang="en-US" b="1" dirty="0" err="1"/>
              <a:t>Karlan</a:t>
            </a:r>
            <a:r>
              <a:rPr lang="en-US" b="1" dirty="0"/>
              <a:t>, and Jonathan </a:t>
            </a:r>
            <a:r>
              <a:rPr lang="en-US" b="1" dirty="0" err="1"/>
              <a:t>Zinman</a:t>
            </a:r>
            <a:r>
              <a:rPr lang="en-US" dirty="0"/>
              <a:t>, “Six Randomized Evaluations of Microcredit: Introduction and Further Steps,” </a:t>
            </a:r>
            <a:r>
              <a:rPr lang="en-US" i="1" dirty="0"/>
              <a:t>American Economic Journal: Applied Economics</a:t>
            </a:r>
            <a:r>
              <a:rPr lang="en-US" dirty="0"/>
              <a:t>, 2015, </a:t>
            </a:r>
            <a:r>
              <a:rPr lang="en-US" i="1" dirty="0"/>
              <a:t>7 </a:t>
            </a:r>
            <a:r>
              <a:rPr lang="en-US" dirty="0"/>
              <a:t>(1), 1–21. </a:t>
            </a:r>
          </a:p>
          <a:p>
            <a:r>
              <a:rPr lang="en-US" dirty="0"/>
              <a:t>__, </a:t>
            </a:r>
            <a:r>
              <a:rPr lang="en-US" b="1" dirty="0"/>
              <a:t>Emily </a:t>
            </a:r>
            <a:r>
              <a:rPr lang="en-US" b="1" dirty="0" err="1"/>
              <a:t>Breza</a:t>
            </a:r>
            <a:r>
              <a:rPr lang="en-US" b="1" dirty="0"/>
              <a:t>, </a:t>
            </a:r>
            <a:r>
              <a:rPr lang="en-US" b="1" dirty="0" err="1"/>
              <a:t>Arun</a:t>
            </a:r>
            <a:r>
              <a:rPr lang="en-US" b="1" dirty="0"/>
              <a:t> G. Chandrasekhar, Benjamin Golub, and He Yang</a:t>
            </a:r>
            <a:r>
              <a:rPr lang="en-US" dirty="0"/>
              <a:t>, “When Less is More: Experimental Evidence on Information Delivery During India’s Demonetization,” </a:t>
            </a:r>
            <a:r>
              <a:rPr lang="en-US" i="1" dirty="0"/>
              <a:t>mimeo</a:t>
            </a:r>
            <a:r>
              <a:rPr lang="en-US" dirty="0"/>
              <a:t>, 2018. </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88</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541371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IV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Banerjee, Abhijit V.</a:t>
            </a:r>
            <a:r>
              <a:rPr lang="en-US" dirty="0"/>
              <a:t>, “A Simple Model of Herd Behavior,” </a:t>
            </a:r>
            <a:r>
              <a:rPr lang="en-US" i="1" dirty="0"/>
              <a:t>Quarterly Journal of Economics</a:t>
            </a:r>
            <a:r>
              <a:rPr lang="en-US" dirty="0"/>
              <a:t>, 1992, </a:t>
            </a:r>
            <a:r>
              <a:rPr lang="en-US" i="1" dirty="0"/>
              <a:t>107 </a:t>
            </a:r>
            <a:r>
              <a:rPr lang="en-US" dirty="0"/>
              <a:t>(3), 797–817. </a:t>
            </a:r>
          </a:p>
          <a:p>
            <a:pPr indent="0">
              <a:buNone/>
            </a:pPr>
            <a:r>
              <a:rPr lang="en-US" dirty="0"/>
              <a:t>__, </a:t>
            </a:r>
            <a:r>
              <a:rPr lang="en-US" b="1" dirty="0"/>
              <a:t>and Esther </a:t>
            </a:r>
            <a:r>
              <a:rPr lang="en-US" b="1" dirty="0" err="1"/>
              <a:t>Duflo</a:t>
            </a:r>
            <a:r>
              <a:rPr lang="en-US" dirty="0"/>
              <a:t>, “Growth Theory Through the Lens of Development Economics,” in “Handbook of Economic Growth,” Vol. 1, Amsterdam: Elsevier, 2005, pp. 473–552. </a:t>
            </a:r>
          </a:p>
          <a:p>
            <a:pPr indent="0">
              <a:buNone/>
            </a:pPr>
            <a:r>
              <a:rPr lang="en-US" dirty="0"/>
              <a:t>__ </a:t>
            </a:r>
            <a:r>
              <a:rPr lang="en-US" b="1" dirty="0"/>
              <a:t>and</a:t>
            </a:r>
            <a:r>
              <a:rPr lang="en-US" dirty="0"/>
              <a:t> __ “The Economic Lives of the Poor,” </a:t>
            </a:r>
            <a:r>
              <a:rPr lang="en-US" i="1" dirty="0"/>
              <a:t>Journal of Economic Perspectives</a:t>
            </a:r>
            <a:r>
              <a:rPr lang="en-US" dirty="0"/>
              <a:t>, 2007, </a:t>
            </a:r>
            <a:r>
              <a:rPr lang="en-US" i="1" dirty="0"/>
              <a:t>21 </a:t>
            </a:r>
            <a:r>
              <a:rPr lang="en-US" dirty="0"/>
              <a:t>(1), 141–168.</a:t>
            </a:r>
          </a:p>
          <a:p>
            <a:pPr indent="0">
              <a:buNone/>
            </a:pPr>
            <a:r>
              <a:rPr lang="en-US" dirty="0"/>
              <a:t>__, __, </a:t>
            </a:r>
            <a:r>
              <a:rPr lang="en-US" b="1" dirty="0"/>
              <a:t>Rachel </a:t>
            </a:r>
            <a:r>
              <a:rPr lang="en-US" b="1" dirty="0" err="1"/>
              <a:t>Glennerster</a:t>
            </a:r>
            <a:r>
              <a:rPr lang="en-US" b="1" dirty="0"/>
              <a:t>, and Dhruva Kothari</a:t>
            </a:r>
            <a:r>
              <a:rPr lang="en-US" dirty="0"/>
              <a:t>, “Improving </a:t>
            </a:r>
            <a:r>
              <a:rPr lang="en-US" dirty="0" err="1"/>
              <a:t>Immunisation</a:t>
            </a:r>
            <a:r>
              <a:rPr lang="en-US" dirty="0"/>
              <a:t> Coverage in Rural India: Clustered </a:t>
            </a:r>
            <a:r>
              <a:rPr lang="en-US" dirty="0" err="1"/>
              <a:t>Randomised</a:t>
            </a:r>
            <a:r>
              <a:rPr lang="en-US" dirty="0"/>
              <a:t> Controlled Evaluation of </a:t>
            </a:r>
            <a:r>
              <a:rPr lang="en-US" dirty="0" err="1"/>
              <a:t>Immunisation</a:t>
            </a:r>
            <a:r>
              <a:rPr lang="en-US" dirty="0"/>
              <a:t> Campaigns With and Without Incentives,” </a:t>
            </a:r>
            <a:r>
              <a:rPr lang="en-US" i="1" dirty="0"/>
              <a:t>BMJ: British Medical Journal</a:t>
            </a:r>
            <a:r>
              <a:rPr lang="en-US" dirty="0"/>
              <a:t>, 2010, </a:t>
            </a:r>
            <a:r>
              <a:rPr lang="en-US" i="1" dirty="0"/>
              <a:t>340</a:t>
            </a:r>
            <a:r>
              <a:rPr lang="en-US" dirty="0"/>
              <a:t>, c2220. </a:t>
            </a:r>
          </a:p>
          <a:p>
            <a:pPr indent="0">
              <a:buNone/>
            </a:pPr>
            <a:r>
              <a:rPr lang="en-US" b="1" dirty="0"/>
              <a:t>Baranov, Victoria, Sonia R. </a:t>
            </a:r>
            <a:r>
              <a:rPr lang="en-US" b="1" dirty="0" err="1"/>
              <a:t>Bhalotra</a:t>
            </a:r>
            <a:r>
              <a:rPr lang="en-US" b="1" dirty="0"/>
              <a:t>, Pietro </a:t>
            </a:r>
            <a:r>
              <a:rPr lang="en-US" b="1" dirty="0" err="1"/>
              <a:t>Biroli</a:t>
            </a:r>
            <a:r>
              <a:rPr lang="en-US" b="1" dirty="0"/>
              <a:t>, and Joanna </a:t>
            </a:r>
            <a:r>
              <a:rPr lang="en-US" b="1" dirty="0" err="1"/>
              <a:t>Maselko</a:t>
            </a:r>
            <a:r>
              <a:rPr lang="en-US" dirty="0"/>
              <a:t>, “Maternal Depression, </a:t>
            </a:r>
            <a:r>
              <a:rPr lang="en-US" dirty="0" err="1"/>
              <a:t>WomenâĂŹs</a:t>
            </a:r>
            <a:r>
              <a:rPr lang="en-US" dirty="0"/>
              <a:t> Empowerment, and Parental Investment: Evidence From a Large Randomized Control Trial,” </a:t>
            </a:r>
            <a:r>
              <a:rPr lang="en-US" i="1" dirty="0"/>
              <a:t>IZA Discussion Paper</a:t>
            </a:r>
            <a:r>
              <a:rPr lang="en-US" dirty="0"/>
              <a:t>, 2017. </a:t>
            </a:r>
          </a:p>
          <a:p>
            <a:r>
              <a:rPr lang="en-US" b="1" dirty="0" err="1"/>
              <a:t>Bellemare</a:t>
            </a:r>
            <a:r>
              <a:rPr lang="en-US" b="1" dirty="0"/>
              <a:t>, Charles, Michaela Krause, Sabine Kr ̈</a:t>
            </a:r>
            <a:r>
              <a:rPr lang="en-US" b="1" dirty="0" err="1"/>
              <a:t>oger</a:t>
            </a:r>
            <a:r>
              <a:rPr lang="en-US" b="1" dirty="0"/>
              <a:t>, and </a:t>
            </a:r>
            <a:r>
              <a:rPr lang="en-US" b="1" dirty="0" err="1"/>
              <a:t>Chendi</a:t>
            </a:r>
            <a:r>
              <a:rPr lang="en-US" b="1" dirty="0"/>
              <a:t> Zhang</a:t>
            </a:r>
            <a:r>
              <a:rPr lang="en-US" dirty="0"/>
              <a:t>, “Myopic Loss Aversion: Information Feedback vs. Investment Flexibility,” </a:t>
            </a:r>
            <a:r>
              <a:rPr lang="en-US" i="1" dirty="0"/>
              <a:t>Economics Letters</a:t>
            </a:r>
            <a:r>
              <a:rPr lang="en-US" dirty="0"/>
              <a:t>, 2005, </a:t>
            </a:r>
            <a:r>
              <a:rPr lang="en-US" i="1" dirty="0"/>
              <a:t>87 </a:t>
            </a:r>
            <a:r>
              <a:rPr lang="en-US" dirty="0"/>
              <a:t>(3), 319–324. </a:t>
            </a:r>
          </a:p>
          <a:p>
            <a:r>
              <a:rPr lang="en-US" b="1" dirty="0"/>
              <a:t>B ́</a:t>
            </a:r>
            <a:r>
              <a:rPr lang="en-US" b="1" dirty="0" err="1"/>
              <a:t>enabou</a:t>
            </a:r>
            <a:r>
              <a:rPr lang="en-US" b="1" dirty="0"/>
              <a:t>, Roland and Jean </a:t>
            </a:r>
            <a:r>
              <a:rPr lang="en-US" b="1" dirty="0" err="1"/>
              <a:t>Tirole</a:t>
            </a:r>
            <a:r>
              <a:rPr lang="en-US" dirty="0"/>
              <a:t>, “Intrinsic and Extrinsic Motivation,” </a:t>
            </a:r>
            <a:r>
              <a:rPr lang="en-US" i="1" dirty="0"/>
              <a:t>Review of Economic Studies</a:t>
            </a:r>
            <a:r>
              <a:rPr lang="en-US" dirty="0"/>
              <a:t>, 2003, </a:t>
            </a:r>
            <a:r>
              <a:rPr lang="en-US" i="1" dirty="0"/>
              <a:t>70 </a:t>
            </a:r>
            <a:r>
              <a:rPr lang="en-US" dirty="0"/>
              <a:t>(3), 489–520. </a:t>
            </a:r>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89</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2556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65826" y="424830"/>
            <a:ext cx="10689853" cy="830151"/>
          </a:xfrm>
          <a:prstGeom prst="rect">
            <a:avLst/>
          </a:prstGeom>
        </p:spPr>
        <p:txBody>
          <a:bodyPr lIns="121900" tIns="121900" rIns="121900" bIns="121900" anchor="t" anchorCtr="0">
            <a:noAutofit/>
          </a:bodyPr>
          <a:lstStyle/>
          <a:p>
            <a:pPr lvl="0">
              <a:lnSpc>
                <a:spcPct val="90000"/>
              </a:lnSpc>
              <a:buClr>
                <a:schemeClr val="dk1"/>
              </a:buClr>
              <a:buSzPct val="30555"/>
            </a:pPr>
            <a:r>
              <a:rPr lang="en-US" sz="3600" dirty="0">
                <a:solidFill>
                  <a:schemeClr val="tx1"/>
                </a:solidFill>
              </a:rPr>
              <a:t>Euler equation</a:t>
            </a:r>
            <a:endParaRPr lang="en-US" sz="3600" i="1" dirty="0">
              <a:solidFill>
                <a:schemeClr val="tx1"/>
              </a:solidFill>
            </a:endParaRPr>
          </a:p>
        </p:txBody>
      </p:sp>
      <mc:AlternateContent xmlns:mc="http://schemas.openxmlformats.org/markup-compatibility/2006" xmlns:a14="http://schemas.microsoft.com/office/drawing/2010/main">
        <mc:Choice Requires="a14">
          <p:sp>
            <p:nvSpPr>
              <p:cNvPr id="207" name="Shape 207"/>
              <p:cNvSpPr txBox="1">
                <a:spLocks noGrp="1"/>
              </p:cNvSpPr>
              <p:nvPr>
                <p:ph type="body" idx="1"/>
              </p:nvPr>
            </p:nvSpPr>
            <p:spPr>
              <a:xfrm>
                <a:off x="465826" y="1254981"/>
                <a:ext cx="10689853" cy="4614052"/>
              </a:xfrm>
              <a:prstGeom prst="rect">
                <a:avLst/>
              </a:prstGeom>
            </p:spPr>
            <p:txBody>
              <a:bodyPr lIns="121900" tIns="121900" rIns="121900" bIns="121900" anchor="t" anchorCtr="0">
                <a:noAutofit/>
              </a:bodyPr>
              <a:lstStyle/>
              <a:p>
                <a:pPr marL="342900" indent="-342900">
                  <a:lnSpc>
                    <a:spcPct val="100000"/>
                  </a:lnSpc>
                  <a:spcBef>
                    <a:spcPts val="0"/>
                  </a:spcBef>
                  <a:spcAft>
                    <a:spcPts val="0"/>
                  </a:spcAft>
                  <a:buClr>
                    <a:schemeClr val="tx1"/>
                  </a:buClr>
                  <a:buFont typeface="Arial" panose="020B0604020202020204" pitchFamily="34" charset="0"/>
                  <a:buChar char="•"/>
                </a:pPr>
                <a:r>
                  <a:rPr lang="en-US" sz="2400" dirty="0">
                    <a:solidFill>
                      <a:schemeClr val="tx1"/>
                    </a:solidFill>
                  </a:rPr>
                  <a:t>Suppose production function </a:t>
                </a:r>
                <a14:m>
                  <m:oMath xmlns:m="http://schemas.openxmlformats.org/officeDocument/2006/math">
                    <m:r>
                      <a:rPr lang="en-US" sz="2400" i="1" dirty="0" smtClean="0">
                        <a:solidFill>
                          <a:schemeClr val="tx1"/>
                        </a:solidFill>
                        <a:latin typeface="Cambria Math" panose="02040503050406030204" pitchFamily="18" charset="0"/>
                      </a:rPr>
                      <m:t>𝐹</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𝐾</m:t>
                    </m:r>
                    <m:r>
                      <a:rPr lang="en-US" sz="2400" i="1" dirty="0" smtClean="0">
                        <a:solidFill>
                          <a:schemeClr val="tx1"/>
                        </a:solidFill>
                        <a:latin typeface="Cambria Math" panose="02040503050406030204" pitchFamily="18" charset="0"/>
                      </a:rPr>
                      <m:t>) </m:t>
                    </m:r>
                  </m:oMath>
                </a14:m>
                <a:r>
                  <a:rPr lang="en-US" sz="2400" dirty="0">
                    <a:solidFill>
                      <a:schemeClr val="tx1"/>
                    </a:solidFill>
                  </a:rPr>
                  <a:t>with </a:t>
                </a:r>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𝐹</m:t>
                        </m:r>
                      </m:e>
                      <m:sup>
                        <m:r>
                          <a:rPr lang="en-US" sz="2400" b="0" i="0" smtClean="0">
                            <a:solidFill>
                              <a:schemeClr val="tx1"/>
                            </a:solidFill>
                            <a:latin typeface="Cambria Math" panose="02040503050406030204" pitchFamily="18" charset="0"/>
                          </a:rPr>
                          <m:t>′</m:t>
                        </m:r>
                      </m:sup>
                    </m:sSup>
                    <m:d>
                      <m:dPr>
                        <m:ctrlPr>
                          <a:rPr lang="en-US" sz="2400" b="0" i="1" smtClean="0">
                            <a:solidFill>
                              <a:schemeClr val="tx1"/>
                            </a:solidFill>
                            <a:latin typeface="Cambria Math" panose="02040503050406030204" pitchFamily="18" charset="0"/>
                          </a:rPr>
                        </m:ctrlPr>
                      </m:dPr>
                      <m:e>
                        <m:r>
                          <m:rPr>
                            <m:sty m:val="p"/>
                          </m:rPr>
                          <a:rPr lang="en-US" sz="2400" b="0" i="0" smtClean="0">
                            <a:solidFill>
                              <a:schemeClr val="tx1"/>
                            </a:solidFill>
                            <a:latin typeface="Cambria Math" panose="02040503050406030204" pitchFamily="18" charset="0"/>
                          </a:rPr>
                          <m:t>K</m:t>
                        </m:r>
                      </m:e>
                    </m:d>
                    <m:r>
                      <a:rPr lang="en-US" sz="2400" b="0" i="1" smtClean="0">
                        <a:solidFill>
                          <a:schemeClr val="tx1"/>
                        </a:solidFill>
                        <a:latin typeface="Cambria Math" panose="02040503050406030204" pitchFamily="18" charset="0"/>
                        <a:ea typeface="Cambria Math" panose="02040503050406030204" pitchFamily="18" charset="0"/>
                      </a:rPr>
                      <m:t>≥0, </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rPr>
                          <m:t>𝐹</m:t>
                        </m:r>
                      </m:e>
                      <m:sup>
                        <m:r>
                          <a:rPr lang="en-US" sz="2400" b="0" i="1" smtClean="0">
                            <a:solidFill>
                              <a:schemeClr val="tx1"/>
                            </a:solidFill>
                            <a:latin typeface="Cambria Math" panose="02040503050406030204" pitchFamily="18" charset="0"/>
                            <a:ea typeface="Cambria Math" panose="02040503050406030204" pitchFamily="18" charset="0"/>
                          </a:rPr>
                          <m:t>′′</m:t>
                        </m:r>
                      </m:sup>
                    </m:sSup>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𝐾</m:t>
                        </m:r>
                      </m:e>
                    </m:d>
                    <m:r>
                      <a:rPr lang="en-US" sz="2400" b="0" i="1" smtClean="0">
                        <a:solidFill>
                          <a:schemeClr val="tx1"/>
                        </a:solidFill>
                        <a:latin typeface="Cambria Math" panose="02040503050406030204" pitchFamily="18" charset="0"/>
                        <a:ea typeface="Cambria Math" panose="02040503050406030204" pitchFamily="18" charset="0"/>
                      </a:rPr>
                      <m:t>≤0</m:t>
                    </m:r>
                  </m:oMath>
                </a14:m>
                <a:r>
                  <a:rPr lang="en-US" sz="2400" dirty="0">
                    <a:solidFill>
                      <a:schemeClr val="tx1"/>
                    </a:solidFill>
                  </a:rPr>
                  <a:t>.</a:t>
                </a:r>
              </a:p>
              <a:p>
                <a:pPr marL="0" indent="0">
                  <a:lnSpc>
                    <a:spcPct val="100000"/>
                  </a:lnSpc>
                  <a:spcBef>
                    <a:spcPts val="0"/>
                  </a:spcBef>
                  <a:spcAft>
                    <a:spcPts val="0"/>
                  </a:spcAft>
                  <a:buClr>
                    <a:schemeClr val="tx1"/>
                  </a:buClr>
                  <a:buNone/>
                </a:pPr>
                <a:endParaRPr lang="en-US" sz="2400" dirty="0">
                  <a:solidFill>
                    <a:schemeClr val="tx1"/>
                  </a:solidFill>
                </a:endParaRPr>
              </a:p>
              <a:p>
                <a:pPr marL="342900" indent="-342900">
                  <a:lnSpc>
                    <a:spcPct val="100000"/>
                  </a:lnSpc>
                  <a:spcBef>
                    <a:spcPts val="0"/>
                  </a:spcBef>
                  <a:spcAft>
                    <a:spcPts val="0"/>
                  </a:spcAft>
                  <a:buClr>
                    <a:schemeClr val="tx1"/>
                  </a:buClr>
                  <a:buFont typeface="Arial" panose="020B0604020202020204" pitchFamily="34" charset="0"/>
                  <a:buChar char="•"/>
                </a:pPr>
                <a:r>
                  <a:rPr lang="en-US" sz="2400" dirty="0">
                    <a:solidFill>
                      <a:schemeClr val="tx1"/>
                    </a:solidFill>
                  </a:rPr>
                  <a:t>Standard Euler equation links consumption growth to marginal return to capital:</a:t>
                </a:r>
              </a:p>
              <a:p>
                <a:pPr marL="0" indent="0">
                  <a:lnSpc>
                    <a:spcPct val="100000"/>
                  </a:lnSpc>
                  <a:spcBef>
                    <a:spcPts val="0"/>
                  </a:spcBef>
                  <a:spcAft>
                    <a:spcPts val="0"/>
                  </a:spcAft>
                  <a:buClr>
                    <a:schemeClr val="tx1"/>
                  </a:buClr>
                  <a:buNone/>
                </a:pPr>
                <a:endParaRPr lang="en-US" sz="2400" dirty="0">
                  <a:solidFill>
                    <a:schemeClr val="tx1"/>
                  </a:solidFill>
                </a:endParaRPr>
              </a:p>
              <a:p>
                <a:pPr marL="292608" lvl="1" indent="0" algn="ctr">
                  <a:lnSpc>
                    <a:spcPct val="100000"/>
                  </a:lnSpc>
                  <a:spcBef>
                    <a:spcPts val="0"/>
                  </a:spcBef>
                  <a:spcAft>
                    <a:spcPts val="0"/>
                  </a:spcAft>
                  <a:buClr>
                    <a:schemeClr val="tx1"/>
                  </a:buClr>
                  <a:buNone/>
                </a:pPr>
                <a14:m>
                  <m:oMathPara xmlns:m="http://schemas.openxmlformats.org/officeDocument/2006/math">
                    <m:oMathParaPr>
                      <m:jc m:val="centerGroup"/>
                    </m:oMathParaPr>
                    <m:oMath xmlns:m="http://schemas.openxmlformats.org/officeDocument/2006/math">
                      <m:sSup>
                        <m:sSupPr>
                          <m:ctrlPr>
                            <a:rPr lang="en-US" sz="2200" b="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𝑢</m:t>
                          </m:r>
                        </m:e>
                        <m:sup>
                          <m:r>
                            <a:rPr lang="en-US" sz="2200" b="0" i="1" smtClean="0">
                              <a:solidFill>
                                <a:schemeClr val="tx1"/>
                              </a:solidFill>
                              <a:latin typeface="Cambria Math" panose="02040503050406030204" pitchFamily="18" charset="0"/>
                            </a:rPr>
                            <m:t>′</m:t>
                          </m:r>
                        </m:sup>
                      </m:sSup>
                      <m:d>
                        <m:dPr>
                          <m:ctrlPr>
                            <a:rPr lang="en-US" sz="2200" b="0" i="1" smtClean="0">
                              <a:solidFill>
                                <a:schemeClr val="tx1"/>
                              </a:solidFill>
                              <a:latin typeface="Cambria Math" panose="02040503050406030204" pitchFamily="18" charset="0"/>
                            </a:rPr>
                          </m:ctrlPr>
                        </m:dPr>
                        <m:e>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𝑐</m:t>
                              </m:r>
                            </m:e>
                            <m:sub>
                              <m:r>
                                <a:rPr lang="en-US" sz="2200" b="0" i="1" smtClean="0">
                                  <a:solidFill>
                                    <a:schemeClr val="tx1"/>
                                  </a:solidFill>
                                  <a:latin typeface="Cambria Math" panose="02040503050406030204" pitchFamily="18" charset="0"/>
                                </a:rPr>
                                <m:t>𝑡</m:t>
                              </m:r>
                            </m:sub>
                          </m:sSub>
                        </m:e>
                      </m:d>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ea typeface="Cambria Math" panose="02040503050406030204" pitchFamily="18" charset="0"/>
                        </a:rPr>
                        <m:t>𝛿</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b="0" i="1" smtClean="0">
                              <a:solidFill>
                                <a:schemeClr val="tx1"/>
                              </a:solidFill>
                              <a:latin typeface="Cambria Math" panose="02040503050406030204" pitchFamily="18" charset="0"/>
                              <a:ea typeface="Cambria Math" panose="02040503050406030204" pitchFamily="18" charset="0"/>
                            </a:rPr>
                            <m:t>𝐹</m:t>
                          </m:r>
                        </m:e>
                        <m:sup>
                          <m:r>
                            <a:rPr lang="en-US" sz="2200" b="0" i="1" smtClean="0">
                              <a:solidFill>
                                <a:schemeClr val="tx1"/>
                              </a:solidFill>
                              <a:latin typeface="Cambria Math" panose="02040503050406030204" pitchFamily="18" charset="0"/>
                              <a:ea typeface="Cambria Math" panose="02040503050406030204" pitchFamily="18" charset="0"/>
                            </a:rPr>
                            <m:t>′</m:t>
                          </m:r>
                        </m:sup>
                      </m:sSup>
                      <m:d>
                        <m:dPr>
                          <m:ctrlPr>
                            <a:rPr lang="en-US" sz="2200" b="0" i="1" smtClean="0">
                              <a:solidFill>
                                <a:schemeClr val="tx1"/>
                              </a:solidFill>
                              <a:latin typeface="Cambria Math" panose="02040503050406030204" pitchFamily="18" charset="0"/>
                              <a:ea typeface="Cambria Math" panose="02040503050406030204" pitchFamily="18" charset="0"/>
                            </a:rPr>
                          </m:ctrlPr>
                        </m:dPr>
                        <m:e>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𝐾</m:t>
                              </m:r>
                            </m:e>
                            <m:sub>
                              <m:r>
                                <a:rPr lang="en-US" sz="2200" b="0" i="1" smtClean="0">
                                  <a:solidFill>
                                    <a:schemeClr val="tx1"/>
                                  </a:solidFill>
                                  <a:latin typeface="Cambria Math" panose="02040503050406030204" pitchFamily="18" charset="0"/>
                                  <a:ea typeface="Cambria Math" panose="02040503050406030204" pitchFamily="18" charset="0"/>
                                </a:rPr>
                                <m:t>𝑡</m:t>
                              </m:r>
                            </m:sub>
                          </m:sSub>
                        </m:e>
                      </m:d>
                      <m:r>
                        <a:rPr lang="en-US" sz="2200" b="0" i="1" smtClean="0">
                          <a:solidFill>
                            <a:schemeClr val="tx1"/>
                          </a:solidFill>
                          <a:latin typeface="Cambria Math" panose="02040503050406030204" pitchFamily="18" charset="0"/>
                          <a:ea typeface="Cambria Math" panose="02040503050406030204" pitchFamily="18" charset="0"/>
                        </a:rPr>
                        <m:t> </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b="0" i="1" smtClean="0">
                              <a:solidFill>
                                <a:schemeClr val="tx1"/>
                              </a:solidFill>
                              <a:latin typeface="Cambria Math" panose="02040503050406030204" pitchFamily="18" charset="0"/>
                              <a:ea typeface="Cambria Math" panose="02040503050406030204" pitchFamily="18" charset="0"/>
                            </a:rPr>
                            <m:t>𝑢</m:t>
                          </m:r>
                        </m:e>
                        <m:sup>
                          <m:r>
                            <a:rPr lang="en-US" sz="2200" b="0" i="1" smtClean="0">
                              <a:solidFill>
                                <a:schemeClr val="tx1"/>
                              </a:solidFill>
                              <a:latin typeface="Cambria Math" panose="02040503050406030204" pitchFamily="18" charset="0"/>
                              <a:ea typeface="Cambria Math" panose="02040503050406030204" pitchFamily="18" charset="0"/>
                            </a:rPr>
                            <m:t>′</m:t>
                          </m:r>
                        </m:sup>
                      </m:sSup>
                      <m:d>
                        <m:dPr>
                          <m:ctrlPr>
                            <a:rPr lang="en-US" sz="2200" b="0" i="1" smtClean="0">
                              <a:solidFill>
                                <a:schemeClr val="tx1"/>
                              </a:solidFill>
                              <a:latin typeface="Cambria Math" panose="02040503050406030204" pitchFamily="18" charset="0"/>
                              <a:ea typeface="Cambria Math" panose="02040503050406030204" pitchFamily="18" charset="0"/>
                            </a:rPr>
                          </m:ctrlPr>
                        </m:dPr>
                        <m:e>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𝑐</m:t>
                              </m:r>
                            </m:e>
                            <m:sub>
                              <m:r>
                                <a:rPr lang="en-US" sz="2200" b="0" i="1" smtClean="0">
                                  <a:solidFill>
                                    <a:schemeClr val="tx1"/>
                                  </a:solidFill>
                                  <a:latin typeface="Cambria Math" panose="02040503050406030204" pitchFamily="18" charset="0"/>
                                  <a:ea typeface="Cambria Math" panose="02040503050406030204" pitchFamily="18" charset="0"/>
                                </a:rPr>
                                <m:t>𝑡</m:t>
                              </m:r>
                              <m:r>
                                <a:rPr lang="en-US" sz="2200" b="0" i="1" smtClean="0">
                                  <a:solidFill>
                                    <a:schemeClr val="tx1"/>
                                  </a:solidFill>
                                  <a:latin typeface="Cambria Math" panose="02040503050406030204" pitchFamily="18" charset="0"/>
                                  <a:ea typeface="Cambria Math" panose="02040503050406030204" pitchFamily="18" charset="0"/>
                                </a:rPr>
                                <m:t>+1</m:t>
                              </m:r>
                            </m:sub>
                          </m:sSub>
                        </m:e>
                      </m:d>
                    </m:oMath>
                  </m:oMathPara>
                </a14:m>
                <a:endParaRPr lang="en-US" sz="2200" b="0" dirty="0">
                  <a:solidFill>
                    <a:schemeClr val="tx1"/>
                  </a:solidFill>
                  <a:ea typeface="Cambria Math" panose="02040503050406030204" pitchFamily="18" charset="0"/>
                </a:endParaRPr>
              </a:p>
              <a:p>
                <a:pPr marL="292608" lvl="1" indent="0" algn="ctr">
                  <a:lnSpc>
                    <a:spcPct val="100000"/>
                  </a:lnSpc>
                  <a:spcBef>
                    <a:spcPts val="0"/>
                  </a:spcBef>
                  <a:spcAft>
                    <a:spcPts val="0"/>
                  </a:spcAft>
                  <a:buClr>
                    <a:schemeClr val="tx1"/>
                  </a:buClr>
                  <a:buNone/>
                </a:pPr>
                <a:endParaRPr lang="en-US" sz="2200" dirty="0">
                  <a:solidFill>
                    <a:schemeClr val="tx1"/>
                  </a:solidFill>
                  <a:ea typeface="Cambria Math" panose="02040503050406030204" pitchFamily="18" charset="0"/>
                </a:endParaRPr>
              </a:p>
              <a:p>
                <a:pPr marL="342900" indent="-342900">
                  <a:lnSpc>
                    <a:spcPct val="100000"/>
                  </a:lnSpc>
                  <a:spcBef>
                    <a:spcPts val="0"/>
                  </a:spcBef>
                  <a:spcAft>
                    <a:spcPts val="0"/>
                  </a:spcAft>
                  <a:buClr>
                    <a:schemeClr val="tx1"/>
                  </a:buClr>
                  <a:buFont typeface="Arial" panose="020B0604020202020204" pitchFamily="34" charset="0"/>
                  <a:buChar char="•"/>
                </a:pPr>
                <a:r>
                  <a:rPr lang="en-US" sz="2400" b="0" dirty="0">
                    <a:solidFill>
                      <a:schemeClr val="tx1"/>
                    </a:solidFill>
                    <a:ea typeface="Cambria Math" panose="02040503050406030204" pitchFamily="18" charset="0"/>
                  </a:rPr>
                  <a:t>Implies (</a:t>
                </a:r>
                <a:r>
                  <a:rPr lang="en-US" sz="2400" dirty="0">
                    <a:solidFill>
                      <a:schemeClr val="tx1"/>
                    </a:solidFill>
                    <a:ea typeface="Cambria Math" panose="02040503050406030204" pitchFamily="18" charset="0"/>
                  </a:rPr>
                  <a:t>unrealistically) high consumption growth rates.</a:t>
                </a:r>
              </a:p>
              <a:p>
                <a:pPr marL="635508" lvl="1" indent="-342900">
                  <a:lnSpc>
                    <a:spcPct val="100000"/>
                  </a:lnSpc>
                  <a:spcBef>
                    <a:spcPts val="0"/>
                  </a:spcBef>
                  <a:spcAft>
                    <a:spcPts val="0"/>
                  </a:spcAft>
                  <a:buClr>
                    <a:schemeClr val="tx1"/>
                  </a:buClr>
                  <a:buFont typeface="Arial" panose="020B0604020202020204" pitchFamily="34" charset="0"/>
                  <a:buChar char="•"/>
                </a:pPr>
                <a:r>
                  <a:rPr lang="en-US" sz="1600" b="0" dirty="0">
                    <a:solidFill>
                      <a:schemeClr val="tx1"/>
                    </a:solidFill>
                    <a:ea typeface="Cambria Math" panose="02040503050406030204" pitchFamily="18" charset="0"/>
                  </a:rPr>
                  <a:t>If log utility, </a:t>
                </a:r>
                <a14:m>
                  <m:oMath xmlns:m="http://schemas.openxmlformats.org/officeDocument/2006/math">
                    <m:sSup>
                      <m:sSupPr>
                        <m:ctrlPr>
                          <a:rPr lang="en-US" sz="1600" b="0" i="1" smtClean="0">
                            <a:solidFill>
                              <a:schemeClr val="tx1"/>
                            </a:solidFill>
                            <a:latin typeface="Cambria Math" panose="02040503050406030204" pitchFamily="18" charset="0"/>
                            <a:ea typeface="Cambria Math" panose="02040503050406030204" pitchFamily="18" charset="0"/>
                          </a:rPr>
                        </m:ctrlPr>
                      </m:sSupPr>
                      <m:e>
                        <m:r>
                          <a:rPr lang="en-US" sz="1600" b="0" i="1" smtClean="0">
                            <a:solidFill>
                              <a:schemeClr val="tx1"/>
                            </a:solidFill>
                            <a:latin typeface="Cambria Math" panose="02040503050406030204" pitchFamily="18" charset="0"/>
                            <a:ea typeface="Cambria Math" panose="02040503050406030204" pitchFamily="18" charset="0"/>
                          </a:rPr>
                          <m:t>𝐹</m:t>
                        </m:r>
                      </m:e>
                      <m:sup>
                        <m:r>
                          <a:rPr lang="en-US" sz="1600" b="0" i="1" smtClean="0">
                            <a:solidFill>
                              <a:schemeClr val="tx1"/>
                            </a:solidFill>
                            <a:latin typeface="Cambria Math" panose="02040503050406030204" pitchFamily="18" charset="0"/>
                            <a:ea typeface="Cambria Math" panose="02040503050406030204" pitchFamily="18" charset="0"/>
                          </a:rPr>
                          <m:t>′</m:t>
                        </m:r>
                      </m:sup>
                    </m:sSup>
                    <m:d>
                      <m:dPr>
                        <m:ctrlPr>
                          <a:rPr lang="en-US" sz="1600" b="0" i="1" smtClean="0">
                            <a:solidFill>
                              <a:schemeClr val="tx1"/>
                            </a:solidFill>
                            <a:latin typeface="Cambria Math" panose="02040503050406030204" pitchFamily="18" charset="0"/>
                            <a:ea typeface="Cambria Math" panose="02040503050406030204" pitchFamily="18" charset="0"/>
                          </a:rPr>
                        </m:ctrlPr>
                      </m:dPr>
                      <m:e>
                        <m:r>
                          <a:rPr lang="en-US" sz="1600" b="0" i="1" smtClean="0">
                            <a:solidFill>
                              <a:schemeClr val="tx1"/>
                            </a:solidFill>
                            <a:latin typeface="Cambria Math" panose="02040503050406030204" pitchFamily="18" charset="0"/>
                            <a:ea typeface="Cambria Math" panose="02040503050406030204" pitchFamily="18" charset="0"/>
                          </a:rPr>
                          <m:t>𝐾</m:t>
                        </m:r>
                      </m:e>
                    </m:d>
                  </m:oMath>
                </a14:m>
                <a:r>
                  <a:rPr lang="en-US" sz="1600" b="0" dirty="0">
                    <a:solidFill>
                      <a:schemeClr val="tx1"/>
                    </a:solidFill>
                    <a:ea typeface="Cambria Math" panose="02040503050406030204" pitchFamily="18" charset="0"/>
                  </a:rPr>
                  <a:t> = 50% annually, and </a:t>
                </a:r>
                <a14:m>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rPr>
                      <m:t>𝛿</m:t>
                    </m:r>
                  </m:oMath>
                </a14:m>
                <a:r>
                  <a:rPr lang="en-US" sz="1600" b="0" dirty="0">
                    <a:solidFill>
                      <a:schemeClr val="tx1"/>
                    </a:solidFill>
                    <a:ea typeface="Cambria Math" panose="02040503050406030204" pitchFamily="18" charset="0"/>
                  </a:rPr>
                  <a:t> = 0.96 then </a:t>
                </a:r>
                <a14:m>
                  <m:oMath xmlns:m="http://schemas.openxmlformats.org/officeDocument/2006/math">
                    <m:f>
                      <m:fPr>
                        <m:ctrlPr>
                          <a:rPr lang="en-US" sz="1600" b="0" i="1" smtClean="0">
                            <a:solidFill>
                              <a:schemeClr val="tx1"/>
                            </a:solidFill>
                            <a:latin typeface="Cambria Math" panose="02040503050406030204" pitchFamily="18" charset="0"/>
                            <a:ea typeface="Cambria Math" panose="02040503050406030204" pitchFamily="18" charset="0"/>
                          </a:rPr>
                        </m:ctrlPr>
                      </m:fPr>
                      <m:num>
                        <m:r>
                          <a:rPr lang="en-US" sz="1600" b="0" i="1" smtClean="0">
                            <a:solidFill>
                              <a:schemeClr val="tx1"/>
                            </a:solidFill>
                            <a:latin typeface="Cambria Math" panose="02040503050406030204" pitchFamily="18" charset="0"/>
                            <a:ea typeface="Cambria Math" panose="02040503050406030204" pitchFamily="18" charset="0"/>
                          </a:rPr>
                          <m:t>𝑐</m:t>
                        </m:r>
                      </m:num>
                      <m:den>
                        <m:r>
                          <a:rPr lang="en-US" sz="1600" b="0" i="1" smtClean="0">
                            <a:solidFill>
                              <a:schemeClr val="tx1"/>
                            </a:solidFill>
                            <a:latin typeface="Cambria Math" panose="02040503050406030204" pitchFamily="18" charset="0"/>
                            <a:ea typeface="Cambria Math" panose="02040503050406030204" pitchFamily="18" charset="0"/>
                          </a:rPr>
                          <m:t>𝑐</m:t>
                        </m:r>
                      </m:den>
                    </m:f>
                    <m:r>
                      <a:rPr lang="en-US" sz="1600" b="0" i="1" smtClean="0">
                        <a:solidFill>
                          <a:schemeClr val="tx1"/>
                        </a:solidFill>
                        <a:latin typeface="Cambria Math" panose="02040503050406030204" pitchFamily="18" charset="0"/>
                        <a:ea typeface="Cambria Math" panose="02040503050406030204" pitchFamily="18" charset="0"/>
                      </a:rPr>
                      <m:t> </m:t>
                    </m:r>
                  </m:oMath>
                </a14:m>
                <a:r>
                  <a:rPr lang="en-US" sz="1600" b="0" dirty="0">
                    <a:solidFill>
                      <a:schemeClr val="tx1"/>
                    </a:solidFill>
                    <a:ea typeface="Cambria Math" panose="02040503050406030204" pitchFamily="18" charset="0"/>
                  </a:rPr>
                  <a:t>= 44%.</a:t>
                </a:r>
              </a:p>
              <a:p>
                <a:pPr marL="635508" lvl="1" indent="-342900">
                  <a:lnSpc>
                    <a:spcPct val="100000"/>
                  </a:lnSpc>
                  <a:spcBef>
                    <a:spcPts val="0"/>
                  </a:spcBef>
                  <a:spcAft>
                    <a:spcPts val="0"/>
                  </a:spcAft>
                  <a:buClr>
                    <a:schemeClr val="tx1"/>
                  </a:buClr>
                  <a:buFont typeface="Arial" panose="020B0604020202020204" pitchFamily="34" charset="0"/>
                  <a:buChar char="•"/>
                </a:pPr>
                <a:r>
                  <a:rPr lang="en-US" sz="1800" dirty="0">
                    <a:solidFill>
                      <a:schemeClr val="tx1"/>
                    </a:solidFill>
                    <a:ea typeface="Cambria Math" panose="02040503050406030204" pitchFamily="18" charset="0"/>
                  </a:rPr>
                  <a:t>If constant intertemporal elasticity of substitution utility with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𝜎</m:t>
                    </m:r>
                  </m:oMath>
                </a14:m>
                <a:r>
                  <a:rPr lang="en-US" sz="1800" dirty="0">
                    <a:solidFill>
                      <a:schemeClr val="tx1"/>
                    </a:solidFill>
                    <a:ea typeface="Cambria Math" panose="02040503050406030204" pitchFamily="18" charset="0"/>
                  </a:rPr>
                  <a:t> = 2, then </a:t>
                </a:r>
                <a14:m>
                  <m:oMath xmlns:m="http://schemas.openxmlformats.org/officeDocument/2006/math">
                    <m:f>
                      <m:fPr>
                        <m:ctrlPr>
                          <a:rPr lang="en-US" sz="1800" i="1">
                            <a:solidFill>
                              <a:schemeClr val="tx1"/>
                            </a:solidFill>
                            <a:latin typeface="Cambria Math" panose="02040503050406030204" pitchFamily="18" charset="0"/>
                            <a:ea typeface="Cambria Math" panose="02040503050406030204" pitchFamily="18" charset="0"/>
                          </a:rPr>
                        </m:ctrlPr>
                      </m:fPr>
                      <m:num>
                        <m:r>
                          <a:rPr lang="en-US" sz="1800" i="1">
                            <a:solidFill>
                              <a:schemeClr val="tx1"/>
                            </a:solidFill>
                            <a:latin typeface="Cambria Math" panose="02040503050406030204" pitchFamily="18" charset="0"/>
                            <a:ea typeface="Cambria Math" panose="02040503050406030204" pitchFamily="18" charset="0"/>
                          </a:rPr>
                          <m:t>𝑐</m:t>
                        </m:r>
                      </m:num>
                      <m:den>
                        <m:r>
                          <a:rPr lang="en-US" sz="1800" i="1">
                            <a:solidFill>
                              <a:schemeClr val="tx1"/>
                            </a:solidFill>
                            <a:latin typeface="Cambria Math" panose="02040503050406030204" pitchFamily="18" charset="0"/>
                            <a:ea typeface="Cambria Math" panose="02040503050406030204" pitchFamily="18" charset="0"/>
                          </a:rPr>
                          <m:t>𝑐</m:t>
                        </m:r>
                      </m:den>
                    </m:f>
                  </m:oMath>
                </a14:m>
                <a:r>
                  <a:rPr lang="en-US" sz="1800" dirty="0">
                    <a:solidFill>
                      <a:schemeClr val="tx1"/>
                    </a:solidFill>
                    <a:ea typeface="Cambria Math" panose="02040503050406030204" pitchFamily="18" charset="0"/>
                  </a:rPr>
                  <a:t> = 20%.</a:t>
                </a:r>
              </a:p>
              <a:p>
                <a:pPr marL="635508" lvl="1" indent="-342900">
                  <a:lnSpc>
                    <a:spcPct val="100000"/>
                  </a:lnSpc>
                  <a:spcBef>
                    <a:spcPts val="0"/>
                  </a:spcBef>
                  <a:spcAft>
                    <a:spcPts val="0"/>
                  </a:spcAft>
                  <a:buClr>
                    <a:schemeClr val="tx1"/>
                  </a:buClr>
                  <a:buFont typeface="Arial" panose="020B0604020202020204" pitchFamily="34" charset="0"/>
                  <a:buChar char="•"/>
                </a:pPr>
                <a:r>
                  <a:rPr lang="en-US" sz="1800" dirty="0">
                    <a:solidFill>
                      <a:schemeClr val="tx1"/>
                    </a:solidFill>
                    <a:ea typeface="Cambria Math" panose="02040503050406030204" pitchFamily="18" charset="0"/>
                  </a:rPr>
                  <a:t>Still implies a 38-fold consumption growth in 20 years.</a:t>
                </a:r>
              </a:p>
              <a:p>
                <a:pPr marL="342900" indent="-342900">
                  <a:lnSpc>
                    <a:spcPct val="100000"/>
                  </a:lnSpc>
                  <a:spcBef>
                    <a:spcPts val="0"/>
                  </a:spcBef>
                  <a:spcAft>
                    <a:spcPts val="0"/>
                  </a:spcAft>
                  <a:buClr>
                    <a:schemeClr val="tx1"/>
                  </a:buClr>
                  <a:buFont typeface="Arial" panose="020B0604020202020204" pitchFamily="34" charset="0"/>
                  <a:buChar char="•"/>
                </a:pPr>
                <a:r>
                  <a:rPr lang="en-US" dirty="0">
                    <a:solidFill>
                      <a:schemeClr val="tx1"/>
                    </a:solidFill>
                    <a:ea typeface="Cambria Math" panose="02040503050406030204" pitchFamily="18" charset="0"/>
                  </a:rPr>
                  <a:t>Need high “tax” or discount rate to resolve puzzle</a:t>
                </a:r>
              </a:p>
              <a:p>
                <a:pPr marL="635508" lvl="1" indent="-342900">
                  <a:lnSpc>
                    <a:spcPct val="100000"/>
                  </a:lnSpc>
                  <a:spcBef>
                    <a:spcPts val="0"/>
                  </a:spcBef>
                  <a:spcAft>
                    <a:spcPts val="0"/>
                  </a:spcAft>
                  <a:buClr>
                    <a:schemeClr val="tx1"/>
                  </a:buClr>
                  <a:buFont typeface="Arial" panose="020B0604020202020204" pitchFamily="34" charset="0"/>
                  <a:buChar char="•"/>
                </a:pPr>
                <a:r>
                  <a:rPr lang="en-US" dirty="0">
                    <a:solidFill>
                      <a:schemeClr val="tx1"/>
                    </a:solidFill>
                    <a:ea typeface="Cambria Math" panose="02040503050406030204" pitchFamily="18" charset="0"/>
                  </a:rPr>
                  <a:t>Implicit taxes due to corruption or redistributive pressures by from extended family members</a:t>
                </a:r>
              </a:p>
              <a:p>
                <a:pPr marL="635508" lvl="1" indent="-342900">
                  <a:lnSpc>
                    <a:spcPct val="100000"/>
                  </a:lnSpc>
                  <a:spcBef>
                    <a:spcPts val="0"/>
                  </a:spcBef>
                  <a:spcAft>
                    <a:spcPts val="0"/>
                  </a:spcAft>
                  <a:buClr>
                    <a:schemeClr val="tx1"/>
                  </a:buClr>
                  <a:buFont typeface="Arial" panose="020B0604020202020204" pitchFamily="34" charset="0"/>
                  <a:buChar char="•"/>
                </a:pPr>
                <a:r>
                  <a:rPr lang="en-US" dirty="0">
                    <a:solidFill>
                      <a:schemeClr val="tx1"/>
                    </a:solidFill>
                    <a:ea typeface="Cambria Math" panose="02040503050406030204" pitchFamily="18" charset="0"/>
                  </a:rPr>
                  <a:t>Allowing for realistic values of such taxes does not resolve puzzle (</a:t>
                </a:r>
                <a:r>
                  <a:rPr lang="en-US" dirty="0" err="1">
                    <a:solidFill>
                      <a:schemeClr val="tx1"/>
                    </a:solidFill>
                    <a:ea typeface="Cambria Math" panose="02040503050406030204" pitchFamily="18" charset="0"/>
                  </a:rPr>
                  <a:t>Jakiela</a:t>
                </a:r>
                <a:r>
                  <a:rPr lang="en-US" dirty="0">
                    <a:solidFill>
                      <a:schemeClr val="tx1"/>
                    </a:solidFill>
                    <a:ea typeface="Cambria Math" panose="02040503050406030204" pitchFamily="18" charset="0"/>
                  </a:rPr>
                  <a:t> and </a:t>
                </a:r>
                <a:r>
                  <a:rPr lang="en-US" dirty="0" err="1">
                    <a:solidFill>
                      <a:schemeClr val="tx1"/>
                    </a:solidFill>
                    <a:ea typeface="Cambria Math" panose="02040503050406030204" pitchFamily="18" charset="0"/>
                  </a:rPr>
                  <a:t>Ozier</a:t>
                </a:r>
                <a:r>
                  <a:rPr lang="en-US" dirty="0">
                    <a:solidFill>
                      <a:schemeClr val="tx1"/>
                    </a:solidFill>
                    <a:ea typeface="Cambria Math" panose="02040503050406030204" pitchFamily="18" charset="0"/>
                  </a:rPr>
                  <a:t> (2015)).</a:t>
                </a:r>
              </a:p>
              <a:p>
                <a:pPr marL="342900" indent="-342900">
                  <a:lnSpc>
                    <a:spcPct val="100000"/>
                  </a:lnSpc>
                  <a:spcBef>
                    <a:spcPts val="0"/>
                  </a:spcBef>
                  <a:spcAft>
                    <a:spcPts val="0"/>
                  </a:spcAft>
                  <a:buClr>
                    <a:schemeClr val="tx1"/>
                  </a:buClr>
                </a:pPr>
                <a:endParaRPr lang="en-US" sz="2400" dirty="0">
                  <a:solidFill>
                    <a:schemeClr val="tx1"/>
                  </a:solidFill>
                  <a:ea typeface="Cambria Math" panose="02040503050406030204" pitchFamily="18" charset="0"/>
                </a:endParaRPr>
              </a:p>
              <a:p>
                <a:pPr marL="818388" lvl="2" indent="-342900">
                  <a:lnSpc>
                    <a:spcPct val="100000"/>
                  </a:lnSpc>
                  <a:spcBef>
                    <a:spcPts val="0"/>
                  </a:spcBef>
                  <a:spcAft>
                    <a:spcPts val="0"/>
                  </a:spcAft>
                  <a:buClr>
                    <a:schemeClr val="tx1"/>
                  </a:buClr>
                </a:pPr>
                <a:endParaRPr lang="en-US" sz="1800" b="0" dirty="0">
                  <a:solidFill>
                    <a:schemeClr val="tx1"/>
                  </a:solidFill>
                  <a:ea typeface="Cambria Math" panose="02040503050406030204" pitchFamily="18" charset="0"/>
                </a:endParaRPr>
              </a:p>
              <a:p>
                <a:pPr marL="818388" lvl="2" indent="-342900">
                  <a:lnSpc>
                    <a:spcPct val="100000"/>
                  </a:lnSpc>
                  <a:spcBef>
                    <a:spcPts val="0"/>
                  </a:spcBef>
                  <a:spcAft>
                    <a:spcPts val="0"/>
                  </a:spcAft>
                  <a:buClr>
                    <a:schemeClr val="tx1"/>
                  </a:buClr>
                </a:pPr>
                <a:endParaRPr lang="en-US" sz="1800" b="0" dirty="0">
                  <a:solidFill>
                    <a:schemeClr val="tx1"/>
                  </a:solidFill>
                  <a:ea typeface="Cambria Math" panose="02040503050406030204" pitchFamily="18" charset="0"/>
                </a:endParaRPr>
              </a:p>
              <a:p>
                <a:pPr marL="818388" lvl="2" indent="-342900">
                  <a:lnSpc>
                    <a:spcPct val="100000"/>
                  </a:lnSpc>
                  <a:spcBef>
                    <a:spcPts val="0"/>
                  </a:spcBef>
                  <a:spcAft>
                    <a:spcPts val="0"/>
                  </a:spcAft>
                  <a:buClr>
                    <a:schemeClr val="tx1"/>
                  </a:buClr>
                </a:pPr>
                <a:endParaRPr lang="en-US" sz="1800" b="0" dirty="0">
                  <a:solidFill>
                    <a:srgbClr val="3F3F3F"/>
                  </a:solidFill>
                  <a:ea typeface="Cambria Math" panose="02040503050406030204" pitchFamily="18" charset="0"/>
                </a:endParaRPr>
              </a:p>
              <a:p>
                <a:pPr marL="818388" lvl="2" indent="-342900">
                  <a:lnSpc>
                    <a:spcPct val="100000"/>
                  </a:lnSpc>
                  <a:spcBef>
                    <a:spcPts val="0"/>
                  </a:spcBef>
                  <a:spcAft>
                    <a:spcPts val="0"/>
                  </a:spcAft>
                  <a:buClr>
                    <a:schemeClr val="tx1"/>
                  </a:buClr>
                </a:pPr>
                <a:endParaRPr lang="en-US" sz="1800" b="0" dirty="0">
                  <a:solidFill>
                    <a:srgbClr val="3F3F3F"/>
                  </a:solidFill>
                  <a:ea typeface="Cambria Math" panose="02040503050406030204" pitchFamily="18" charset="0"/>
                </a:endParaRPr>
              </a:p>
              <a:p>
                <a:pPr marL="818388" lvl="2" indent="-342900">
                  <a:lnSpc>
                    <a:spcPct val="100000"/>
                  </a:lnSpc>
                  <a:spcBef>
                    <a:spcPts val="0"/>
                  </a:spcBef>
                  <a:spcAft>
                    <a:spcPts val="0"/>
                  </a:spcAft>
                  <a:buClr>
                    <a:schemeClr val="tx1"/>
                  </a:buClr>
                </a:pPr>
                <a:endParaRPr lang="en-US" sz="1800" b="0" dirty="0">
                  <a:solidFill>
                    <a:srgbClr val="3F3F3F"/>
                  </a:solidFill>
                  <a:ea typeface="Cambria Math" panose="02040503050406030204" pitchFamily="18" charset="0"/>
                </a:endParaRPr>
              </a:p>
              <a:p>
                <a:pPr marL="292608" lvl="1" indent="0" algn="ctr">
                  <a:lnSpc>
                    <a:spcPct val="100000"/>
                  </a:lnSpc>
                  <a:spcBef>
                    <a:spcPts val="0"/>
                  </a:spcBef>
                  <a:spcAft>
                    <a:spcPts val="0"/>
                  </a:spcAft>
                  <a:buClr>
                    <a:schemeClr val="tx1"/>
                  </a:buClr>
                  <a:buNone/>
                </a:pPr>
                <a:endParaRPr lang="en-US" sz="2200" dirty="0">
                  <a:solidFill>
                    <a:srgbClr val="3F3F3F"/>
                  </a:solidFill>
                </a:endParaRPr>
              </a:p>
              <a:p>
                <a:pPr marL="0" lvl="0" indent="-69850" rtl="0">
                  <a:lnSpc>
                    <a:spcPct val="100000"/>
                  </a:lnSpc>
                  <a:spcBef>
                    <a:spcPts val="0"/>
                  </a:spcBef>
                  <a:spcAft>
                    <a:spcPts val="0"/>
                  </a:spcAft>
                  <a:buClr>
                    <a:schemeClr val="dk1"/>
                  </a:buClr>
                  <a:buSzPct val="45833"/>
                  <a:buFont typeface="Arial"/>
                  <a:buNone/>
                </a:pPr>
                <a:endParaRPr lang="en-US" sz="2400" dirty="0">
                  <a:solidFill>
                    <a:srgbClr val="3F3F3F"/>
                  </a:solidFill>
                </a:endParaRPr>
              </a:p>
              <a:p>
                <a:pPr lvl="0">
                  <a:lnSpc>
                    <a:spcPct val="100000"/>
                  </a:lnSpc>
                  <a:spcBef>
                    <a:spcPts val="0"/>
                  </a:spcBef>
                  <a:buNone/>
                </a:pPr>
                <a:endParaRPr dirty="0">
                  <a:solidFill>
                    <a:srgbClr val="3F3F3F"/>
                  </a:solidFill>
                </a:endParaRPr>
              </a:p>
            </p:txBody>
          </p:sp>
        </mc:Choice>
        <mc:Fallback xmlns="">
          <p:sp>
            <p:nvSpPr>
              <p:cNvPr id="207" name="Shape 207"/>
              <p:cNvSpPr txBox="1">
                <a:spLocks noGrp="1" noRot="1" noChangeAspect="1" noMove="1" noResize="1" noEditPoints="1" noAdjustHandles="1" noChangeArrowheads="1" noChangeShapeType="1" noTextEdit="1"/>
              </p:cNvSpPr>
              <p:nvPr>
                <p:ph type="body" idx="1"/>
              </p:nvPr>
            </p:nvSpPr>
            <p:spPr>
              <a:xfrm>
                <a:off x="465826" y="1254981"/>
                <a:ext cx="10689853" cy="4614052"/>
              </a:xfrm>
              <a:prstGeom prst="rect">
                <a:avLst/>
              </a:prstGeom>
              <a:blipFill>
                <a:blip r:embed="rId3"/>
                <a:stretch>
                  <a:fillRect l="-594" b="-8242"/>
                </a:stretch>
              </a:blipFill>
            </p:spPr>
            <p:txBody>
              <a:bodyPr/>
              <a:lstStyle/>
              <a:p>
                <a:r>
                  <a:rPr lang="en-US">
                    <a:noFill/>
                  </a:rPr>
                  <a:t> </a:t>
                </a:r>
              </a:p>
            </p:txBody>
          </p:sp>
        </mc:Fallback>
      </mc:AlternateContent>
      <p:sp>
        <p:nvSpPr>
          <p:cNvPr id="208" name="Shape 208"/>
          <p:cNvSpPr txBox="1">
            <a:spLocks noGrp="1"/>
          </p:cNvSpPr>
          <p:nvPr>
            <p:ph type="sldNum" idx="12"/>
          </p:nvPr>
        </p:nvSpPr>
        <p:spPr>
          <a:xfrm>
            <a:off x="9900457" y="6459785"/>
            <a:ext cx="13119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r>
              <a:rPr lang="en-US" b="1" dirty="0"/>
              <a:t>Benjamin, Daniel J.</a:t>
            </a:r>
            <a:r>
              <a:rPr lang="en-US" dirty="0"/>
              <a:t>, “Errors in Probabilistic Reasoning and Judgment Biases,” </a:t>
            </a:r>
            <a:r>
              <a:rPr lang="en-US" i="1" dirty="0"/>
              <a:t>NBER Working Paper No. 25200</a:t>
            </a:r>
            <a:r>
              <a:rPr lang="en-US" dirty="0"/>
              <a:t>, 2018. </a:t>
            </a:r>
          </a:p>
          <a:p>
            <a:r>
              <a:rPr lang="en-US" b="1" dirty="0" err="1"/>
              <a:t>Bennear</a:t>
            </a:r>
            <a:r>
              <a:rPr lang="en-US" b="1" dirty="0"/>
              <a:t>, Lori, Alessandro </a:t>
            </a:r>
            <a:r>
              <a:rPr lang="en-US" b="1" dirty="0" err="1"/>
              <a:t>Tarozzi</a:t>
            </a:r>
            <a:r>
              <a:rPr lang="en-US" b="1" dirty="0"/>
              <a:t>, Alexander Pfaff, Soumya </a:t>
            </a:r>
            <a:r>
              <a:rPr lang="en-US" b="1" dirty="0" err="1"/>
              <a:t>Balasubramanya</a:t>
            </a:r>
            <a:r>
              <a:rPr lang="en-US" b="1" dirty="0"/>
              <a:t>, </a:t>
            </a:r>
            <a:r>
              <a:rPr lang="en-US" b="1" dirty="0" err="1"/>
              <a:t>Kazi</a:t>
            </a:r>
            <a:r>
              <a:rPr lang="en-US" b="1" dirty="0"/>
              <a:t> </a:t>
            </a:r>
            <a:r>
              <a:rPr lang="en-US" b="1" dirty="0" err="1"/>
              <a:t>Matin</a:t>
            </a:r>
            <a:r>
              <a:rPr lang="en-US" b="1" dirty="0"/>
              <a:t> Ahmed, and Alexander Van </a:t>
            </a:r>
            <a:r>
              <a:rPr lang="en-US" b="1" dirty="0" err="1"/>
              <a:t>Geen</a:t>
            </a:r>
            <a:r>
              <a:rPr lang="en-US" dirty="0"/>
              <a:t>, “Impact of a Randomized Controlled Trial in Arsenic Risk Communication on Household Water-Source Choices in Bangladesh,” </a:t>
            </a:r>
            <a:r>
              <a:rPr lang="en-US" i="1" dirty="0"/>
              <a:t>Journal of Environmental Economics and Management</a:t>
            </a:r>
            <a:r>
              <a:rPr lang="en-US" dirty="0"/>
              <a:t>, 2013, </a:t>
            </a:r>
            <a:r>
              <a:rPr lang="en-US" i="1" dirty="0"/>
              <a:t>65 </a:t>
            </a:r>
            <a:r>
              <a:rPr lang="en-US" dirty="0"/>
              <a:t>(2), 225–240. </a:t>
            </a:r>
          </a:p>
          <a:p>
            <a:r>
              <a:rPr lang="en-US" b="1" dirty="0"/>
              <a:t>Bernard, Tanguy, Stefan </a:t>
            </a:r>
            <a:r>
              <a:rPr lang="en-US" b="1" dirty="0" err="1"/>
              <a:t>Dercon</a:t>
            </a:r>
            <a:r>
              <a:rPr lang="en-US" b="1" dirty="0"/>
              <a:t>, Kate Orkin, and </a:t>
            </a:r>
            <a:r>
              <a:rPr lang="en-US" b="1" dirty="0" err="1"/>
              <a:t>Alemayehu</a:t>
            </a:r>
            <a:r>
              <a:rPr lang="en-US" b="1" dirty="0"/>
              <a:t> </a:t>
            </a:r>
            <a:r>
              <a:rPr lang="en-US" b="1" dirty="0" err="1"/>
              <a:t>Taffesse</a:t>
            </a:r>
            <a:r>
              <a:rPr lang="en-US" dirty="0"/>
              <a:t>, “The Future in Mind: Aspirations and Forward-Looking </a:t>
            </a:r>
            <a:r>
              <a:rPr lang="en-US" dirty="0" err="1"/>
              <a:t>Behaviour</a:t>
            </a:r>
            <a:r>
              <a:rPr lang="en-US" dirty="0"/>
              <a:t> in Rural Ethiopia,” </a:t>
            </a:r>
            <a:r>
              <a:rPr lang="en-US" i="1" dirty="0"/>
              <a:t>mimeo</a:t>
            </a:r>
            <a:r>
              <a:rPr lang="en-US" dirty="0"/>
              <a:t>, 2014. </a:t>
            </a:r>
          </a:p>
          <a:p>
            <a:r>
              <a:rPr lang="en-US" b="1" dirty="0"/>
              <a:t>Bertrand, Marianne, Simon Johnson, </a:t>
            </a:r>
            <a:r>
              <a:rPr lang="en-US" b="1" dirty="0" err="1"/>
              <a:t>Krislert</a:t>
            </a:r>
            <a:r>
              <a:rPr lang="en-US" b="1" dirty="0"/>
              <a:t> </a:t>
            </a:r>
            <a:r>
              <a:rPr lang="en-US" b="1" dirty="0" err="1"/>
              <a:t>Samphantharak</a:t>
            </a:r>
            <a:r>
              <a:rPr lang="en-US" b="1" dirty="0"/>
              <a:t>, and Antoinette </a:t>
            </a:r>
            <a:r>
              <a:rPr lang="en-US" b="1" dirty="0" err="1"/>
              <a:t>Schoar</a:t>
            </a:r>
            <a:r>
              <a:rPr lang="en-US" dirty="0"/>
              <a:t>, “Mixing Family with Business: A Study of Thai Business Groups and the Families behind Them,” </a:t>
            </a:r>
            <a:r>
              <a:rPr lang="en-US" i="1" dirty="0"/>
              <a:t>Journal of Financial Economics</a:t>
            </a:r>
            <a:r>
              <a:rPr lang="en-US" dirty="0"/>
              <a:t>, 2008, </a:t>
            </a:r>
            <a:r>
              <a:rPr lang="en-US" i="1" dirty="0"/>
              <a:t>88 </a:t>
            </a:r>
            <a:r>
              <a:rPr lang="en-US" dirty="0"/>
              <a:t>(3), 466–498. </a:t>
            </a:r>
          </a:p>
          <a:p>
            <a:r>
              <a:rPr lang="en-US" b="1" dirty="0" err="1"/>
              <a:t>Bessone</a:t>
            </a:r>
            <a:r>
              <a:rPr lang="en-US" b="1" dirty="0"/>
              <a:t>, Pedro, Gautam Rao, Frank </a:t>
            </a:r>
            <a:r>
              <a:rPr lang="en-US" b="1" dirty="0" err="1"/>
              <a:t>Schilbach</a:t>
            </a:r>
            <a:r>
              <a:rPr lang="en-US" b="1" dirty="0"/>
              <a:t>, Heather Schofield, and Mattie </a:t>
            </a:r>
            <a:r>
              <a:rPr lang="en-US" b="1" dirty="0" err="1"/>
              <a:t>Toma</a:t>
            </a:r>
            <a:r>
              <a:rPr lang="en-US" dirty="0"/>
              <a:t>, “Sleepless in Chennai: The Economic Effects of Sleep Deprivation among the Poor,” </a:t>
            </a:r>
            <a:r>
              <a:rPr lang="en-US" i="1" dirty="0"/>
              <a:t>mimeo</a:t>
            </a:r>
            <a:r>
              <a:rPr lang="en-US" dirty="0"/>
              <a:t>, 2018. </a:t>
            </a:r>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90</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534827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VI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err="1"/>
              <a:t>Blattman</a:t>
            </a:r>
            <a:r>
              <a:rPr lang="en-US" b="1" dirty="0"/>
              <a:t>, Christopher and Stefan </a:t>
            </a:r>
            <a:r>
              <a:rPr lang="en-US" b="1" dirty="0" err="1"/>
              <a:t>Dercon</a:t>
            </a:r>
            <a:r>
              <a:rPr lang="en-US" dirty="0"/>
              <a:t>, “The Impacts of Industrial and Entrepreneurial Work on Income and Health: Experimental Evidence from Ethiopia,” </a:t>
            </a:r>
            <a:r>
              <a:rPr lang="en-US" i="1" dirty="0"/>
              <a:t>American Economic Journal: Applied Economics</a:t>
            </a:r>
            <a:r>
              <a:rPr lang="en-US" dirty="0"/>
              <a:t>, 2018, </a:t>
            </a:r>
            <a:r>
              <a:rPr lang="en-US" i="1" dirty="0"/>
              <a:t>10 </a:t>
            </a:r>
            <a:r>
              <a:rPr lang="en-US" dirty="0"/>
              <a:t>(3), 1–38. </a:t>
            </a:r>
          </a:p>
          <a:p>
            <a:r>
              <a:rPr lang="en-US" b="1" dirty="0"/>
              <a:t>Bloom, Nicholas, Benn Eifert, </a:t>
            </a:r>
            <a:r>
              <a:rPr lang="en-US" b="1" dirty="0" err="1"/>
              <a:t>Aprajit</a:t>
            </a:r>
            <a:r>
              <a:rPr lang="en-US" b="1" dirty="0"/>
              <a:t> Mahajan, David McKenzie, and John Roberts</a:t>
            </a:r>
            <a:r>
              <a:rPr lang="en-US" dirty="0"/>
              <a:t>, “Does Management Matter? Evidence From India,” </a:t>
            </a:r>
            <a:r>
              <a:rPr lang="en-US" i="1" dirty="0"/>
              <a:t>Quarterly Journal of Economics</a:t>
            </a:r>
            <a:r>
              <a:rPr lang="en-US" dirty="0"/>
              <a:t>, 2013, </a:t>
            </a:r>
            <a:r>
              <a:rPr lang="en-US" i="1" dirty="0"/>
              <a:t>128 </a:t>
            </a:r>
            <a:r>
              <a:rPr lang="en-US" dirty="0"/>
              <a:t>(1), 1–51. </a:t>
            </a:r>
          </a:p>
          <a:p>
            <a:r>
              <a:rPr lang="en-US" b="1" dirty="0"/>
              <a:t>Blouin, Arthur Thomas and </a:t>
            </a:r>
            <a:r>
              <a:rPr lang="en-US" b="1" dirty="0" err="1"/>
              <a:t>Sharun</a:t>
            </a:r>
            <a:r>
              <a:rPr lang="en-US" b="1" dirty="0"/>
              <a:t> W. </a:t>
            </a:r>
            <a:r>
              <a:rPr lang="en-US" b="1" dirty="0" err="1"/>
              <a:t>Mukand</a:t>
            </a:r>
            <a:r>
              <a:rPr lang="en-US" dirty="0"/>
              <a:t>, “Erasing Ethnicity? Propaganda, Nation Building and Identity in Rwanda,” </a:t>
            </a:r>
            <a:r>
              <a:rPr lang="en-US" i="1" dirty="0"/>
              <a:t>mimeo</a:t>
            </a:r>
            <a:r>
              <a:rPr lang="en-US" dirty="0"/>
              <a:t>, 2017. </a:t>
            </a:r>
          </a:p>
          <a:p>
            <a:r>
              <a:rPr lang="en-US" b="1" dirty="0" err="1"/>
              <a:t>Blumenstock</a:t>
            </a:r>
            <a:r>
              <a:rPr lang="en-US" b="1" dirty="0"/>
              <a:t>, Joshua, Michael Callen, and Tarek Ghani</a:t>
            </a:r>
            <a:r>
              <a:rPr lang="en-US" dirty="0"/>
              <a:t>, “Why Do Defaults Affect Behavior? Experimental Evidence from Afghanistan,” </a:t>
            </a:r>
            <a:r>
              <a:rPr lang="en-US" i="1" dirty="0"/>
              <a:t>American Economic Review</a:t>
            </a:r>
            <a:r>
              <a:rPr lang="en-US" dirty="0"/>
              <a:t>, 2018, </a:t>
            </a:r>
            <a:r>
              <a:rPr lang="en-US" i="1" dirty="0"/>
              <a:t>108 </a:t>
            </a:r>
            <a:r>
              <a:rPr lang="en-US" dirty="0"/>
              <a:t>(10), 2868–2901. </a:t>
            </a:r>
          </a:p>
          <a:p>
            <a:pPr indent="0">
              <a:buNone/>
            </a:pPr>
            <a:r>
              <a:rPr lang="en-US" b="1" dirty="0"/>
              <a:t>B ́o, Ernesto Dal, </a:t>
            </a:r>
            <a:r>
              <a:rPr lang="en-US" b="1" dirty="0" err="1"/>
              <a:t>Frederico</a:t>
            </a:r>
            <a:r>
              <a:rPr lang="en-US" b="1" dirty="0"/>
              <a:t> </a:t>
            </a:r>
            <a:r>
              <a:rPr lang="en-US" b="1" dirty="0" err="1"/>
              <a:t>Finan</a:t>
            </a:r>
            <a:r>
              <a:rPr lang="en-US" b="1" dirty="0"/>
              <a:t>, and Mart ́</a:t>
            </a:r>
            <a:r>
              <a:rPr lang="en-US" b="1" dirty="0" err="1"/>
              <a:t>ın</a:t>
            </a:r>
            <a:r>
              <a:rPr lang="en-US" b="1" dirty="0"/>
              <a:t> A. Rossi</a:t>
            </a:r>
            <a:r>
              <a:rPr lang="en-US" dirty="0"/>
              <a:t>, “Strengthening State Capabilities: The Role of Financial Incentives in the Call to Public Service,” </a:t>
            </a:r>
            <a:r>
              <a:rPr lang="en-US" i="1" dirty="0"/>
              <a:t>Quarterly Journal of Economics</a:t>
            </a:r>
            <a:r>
              <a:rPr lang="en-US" dirty="0"/>
              <a:t>, 2013, </a:t>
            </a:r>
            <a:r>
              <a:rPr lang="en-US" i="1" dirty="0"/>
              <a:t>128 </a:t>
            </a:r>
            <a:r>
              <a:rPr lang="en-US" dirty="0"/>
              <a:t>(3), 1169–1218. </a:t>
            </a:r>
          </a:p>
          <a:p>
            <a:pPr indent="0">
              <a:buNone/>
            </a:pPr>
            <a:r>
              <a:rPr lang="en-US" b="1" dirty="0"/>
              <a:t>Bolton, Paul, Judith Bass, Richard Neugebauer, Helen </a:t>
            </a:r>
            <a:r>
              <a:rPr lang="en-US" b="1" dirty="0" err="1"/>
              <a:t>Verdeli</a:t>
            </a:r>
            <a:r>
              <a:rPr lang="en-US" b="1" dirty="0"/>
              <a:t>, Kathleen F. Clougherty, </a:t>
            </a:r>
            <a:r>
              <a:rPr lang="en-US" b="1" dirty="0" err="1"/>
              <a:t>Priya</a:t>
            </a:r>
            <a:r>
              <a:rPr lang="en-US" b="1" dirty="0"/>
              <a:t> </a:t>
            </a:r>
            <a:r>
              <a:rPr lang="en-US" b="1" dirty="0" err="1"/>
              <a:t>Wickramaratne</a:t>
            </a:r>
            <a:r>
              <a:rPr lang="en-US" b="1" dirty="0"/>
              <a:t>, </a:t>
            </a:r>
            <a:r>
              <a:rPr lang="en-US" b="1" dirty="0" err="1"/>
              <a:t>Liesbeth</a:t>
            </a:r>
            <a:r>
              <a:rPr lang="en-US" b="1" dirty="0"/>
              <a:t> </a:t>
            </a:r>
            <a:r>
              <a:rPr lang="en-US" b="1" dirty="0" err="1"/>
              <a:t>Speelman</a:t>
            </a:r>
            <a:r>
              <a:rPr lang="en-US" b="1" dirty="0"/>
              <a:t>, Lincoln </a:t>
            </a:r>
            <a:r>
              <a:rPr lang="en-US" b="1" dirty="0" err="1"/>
              <a:t>Ndogoni</a:t>
            </a:r>
            <a:r>
              <a:rPr lang="en-US" b="1" dirty="0"/>
              <a:t>, and Myrna Weissman</a:t>
            </a:r>
            <a:r>
              <a:rPr lang="en-US" dirty="0"/>
              <a:t>, “Group Interpersonal Psychotherapy for Depression in Rural Uganda: A Randomized Controlled Trial,” </a:t>
            </a:r>
            <a:r>
              <a:rPr lang="en-US" i="1" dirty="0"/>
              <a:t>Journal of the American Medical Association</a:t>
            </a:r>
            <a:r>
              <a:rPr lang="en-US" dirty="0"/>
              <a:t>, 2003, </a:t>
            </a:r>
            <a:r>
              <a:rPr lang="en-US" i="1" dirty="0"/>
              <a:t>289 </a:t>
            </a:r>
            <a:r>
              <a:rPr lang="en-US" dirty="0"/>
              <a:t>(23), 3117–3124. </a:t>
            </a:r>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91</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793665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VII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err="1"/>
              <a:t>Breza</a:t>
            </a:r>
            <a:r>
              <a:rPr lang="en-US" b="1" dirty="0"/>
              <a:t>, Emily, </a:t>
            </a:r>
            <a:r>
              <a:rPr lang="en-US" b="1" dirty="0" err="1"/>
              <a:t>Supreet</a:t>
            </a:r>
            <a:r>
              <a:rPr lang="en-US" b="1" dirty="0"/>
              <a:t> Kaur, and Nandita Krishnaswamy</a:t>
            </a:r>
            <a:r>
              <a:rPr lang="en-US" dirty="0"/>
              <a:t>, “Scabs: The Social Suppression of Labor Supply,” </a:t>
            </a:r>
            <a:r>
              <a:rPr lang="en-US" i="1" dirty="0"/>
              <a:t>mimeo</a:t>
            </a:r>
            <a:r>
              <a:rPr lang="en-US" dirty="0"/>
              <a:t>, 2018. </a:t>
            </a:r>
          </a:p>
          <a:p>
            <a:r>
              <a:rPr lang="en-US" dirty="0"/>
              <a:t>__, __, </a:t>
            </a:r>
            <a:r>
              <a:rPr lang="en-US" b="1" dirty="0"/>
              <a:t>and Yogita </a:t>
            </a:r>
            <a:r>
              <a:rPr lang="en-US" b="1" dirty="0" err="1"/>
              <a:t>Shamdasani</a:t>
            </a:r>
            <a:r>
              <a:rPr lang="en-US" dirty="0"/>
              <a:t>, “The Morale Effects of Pay Inequality,” </a:t>
            </a:r>
            <a:r>
              <a:rPr lang="en-US" i="1" dirty="0"/>
              <a:t>Quarterly Journal of Economics</a:t>
            </a:r>
            <a:r>
              <a:rPr lang="en-US" dirty="0"/>
              <a:t>, 2018, </a:t>
            </a:r>
            <a:r>
              <a:rPr lang="en-US" i="1" dirty="0"/>
              <a:t>133 </a:t>
            </a:r>
            <a:r>
              <a:rPr lang="en-US" dirty="0"/>
              <a:t>(2), 611–663. </a:t>
            </a:r>
          </a:p>
          <a:p>
            <a:pPr indent="0">
              <a:buNone/>
            </a:pPr>
            <a:r>
              <a:rPr lang="en-US" b="1" dirty="0"/>
              <a:t>Bruhn, Miriam, Dean </a:t>
            </a:r>
            <a:r>
              <a:rPr lang="en-US" b="1" dirty="0" err="1"/>
              <a:t>Karlan</a:t>
            </a:r>
            <a:r>
              <a:rPr lang="en-US" b="1" dirty="0"/>
              <a:t>, and Antoinette </a:t>
            </a:r>
            <a:r>
              <a:rPr lang="en-US" b="1" dirty="0" err="1"/>
              <a:t>Schoar</a:t>
            </a:r>
            <a:r>
              <a:rPr lang="en-US" dirty="0"/>
              <a:t>, “The Impact of Consulting Services on Small and Medium Enterprises: Evidence from a Randomized Trial in Mexico,” </a:t>
            </a:r>
            <a:r>
              <a:rPr lang="en-US" i="1" dirty="0"/>
              <a:t>Journal of Political Economy</a:t>
            </a:r>
            <a:r>
              <a:rPr lang="en-US" dirty="0"/>
              <a:t>, 2018, </a:t>
            </a:r>
            <a:r>
              <a:rPr lang="en-US" i="1" dirty="0"/>
              <a:t>126 </a:t>
            </a:r>
            <a:r>
              <a:rPr lang="en-US" dirty="0"/>
              <a:t>(2), 635–687. </a:t>
            </a:r>
          </a:p>
          <a:p>
            <a:pPr indent="0">
              <a:buNone/>
            </a:pPr>
            <a:r>
              <a:rPr lang="en-US" b="1" dirty="0"/>
              <a:t>Bryan, </a:t>
            </a:r>
            <a:r>
              <a:rPr lang="en-US" b="1" dirty="0" err="1"/>
              <a:t>Gharad</a:t>
            </a:r>
            <a:r>
              <a:rPr lang="en-US" b="1" dirty="0"/>
              <a:t> T., James J. Choi, and Dean </a:t>
            </a:r>
            <a:r>
              <a:rPr lang="en-US" b="1" dirty="0" err="1"/>
              <a:t>Karlan</a:t>
            </a:r>
            <a:r>
              <a:rPr lang="en-US" dirty="0"/>
              <a:t>, “Randomizing Religion: The Impact of Protestant Evangelism on Economic Outcomes,” </a:t>
            </a:r>
            <a:r>
              <a:rPr lang="en-US" i="1" dirty="0"/>
              <a:t>NBER Working Paper No. 24278</a:t>
            </a:r>
            <a:r>
              <a:rPr lang="en-US" dirty="0"/>
              <a:t>, 2018. </a:t>
            </a:r>
          </a:p>
          <a:p>
            <a:pPr indent="0">
              <a:buNone/>
            </a:pPr>
            <a:r>
              <a:rPr lang="en-US" b="1" dirty="0"/>
              <a:t>Burke, Marshall, Lauren Falcao Bergquist, and Edward Miguel</a:t>
            </a:r>
            <a:r>
              <a:rPr lang="en-US" dirty="0"/>
              <a:t>, “Sell Low and Buy High: Arbitrage and Local Price Effects in Kenyan Markets,” </a:t>
            </a:r>
            <a:r>
              <a:rPr lang="en-US" i="1" dirty="0"/>
              <a:t>NBER Working Paper No. 24476</a:t>
            </a:r>
            <a:r>
              <a:rPr lang="en-US" dirty="0"/>
              <a:t>, 2018. </a:t>
            </a:r>
          </a:p>
          <a:p>
            <a:pPr indent="0">
              <a:buNone/>
            </a:pPr>
            <a:r>
              <a:rPr lang="en-US" b="1" dirty="0" err="1"/>
              <a:t>Bursztyn</a:t>
            </a:r>
            <a:r>
              <a:rPr lang="en-US" b="1" dirty="0"/>
              <a:t>, Leonardo, Alessandra L. </a:t>
            </a:r>
            <a:r>
              <a:rPr lang="en-US" b="1" dirty="0" err="1"/>
              <a:t>Gonz</a:t>
            </a:r>
            <a:r>
              <a:rPr lang="en-US" b="1" dirty="0"/>
              <a:t> ́</a:t>
            </a:r>
            <a:r>
              <a:rPr lang="en-US" b="1" dirty="0" err="1"/>
              <a:t>alez</a:t>
            </a:r>
            <a:r>
              <a:rPr lang="en-US" b="1" dirty="0"/>
              <a:t>, and David </a:t>
            </a:r>
            <a:r>
              <a:rPr lang="en-US" b="1" dirty="0" err="1"/>
              <a:t>Yanagizawa-Drott</a:t>
            </a:r>
            <a:r>
              <a:rPr lang="en-US" dirty="0"/>
              <a:t>, “Misperceived Social Norms: Female Labor Force Participation in Saudi Arabia,” </a:t>
            </a:r>
            <a:r>
              <a:rPr lang="en-US" i="1" dirty="0"/>
              <a:t>NBER Working Paper No. 24736</a:t>
            </a:r>
            <a:r>
              <a:rPr lang="en-US" dirty="0"/>
              <a:t>, 2018. </a:t>
            </a:r>
          </a:p>
          <a:p>
            <a:r>
              <a:rPr lang="en-US" dirty="0"/>
              <a:t>__, </a:t>
            </a:r>
            <a:r>
              <a:rPr lang="en-US" b="1" dirty="0"/>
              <a:t>Bruno </a:t>
            </a:r>
            <a:r>
              <a:rPr lang="en-US" b="1" dirty="0" err="1"/>
              <a:t>Ferman</a:t>
            </a:r>
            <a:r>
              <a:rPr lang="en-US" b="1" dirty="0"/>
              <a:t>, Stefano </a:t>
            </a:r>
            <a:r>
              <a:rPr lang="en-US" b="1" dirty="0" err="1"/>
              <a:t>Fiorin</a:t>
            </a:r>
            <a:r>
              <a:rPr lang="en-US" b="1" dirty="0"/>
              <a:t>, Martin </a:t>
            </a:r>
            <a:r>
              <a:rPr lang="en-US" b="1" dirty="0" err="1"/>
              <a:t>Kanz</a:t>
            </a:r>
            <a:r>
              <a:rPr lang="en-US" b="1" dirty="0"/>
              <a:t>, and Gautam Rao</a:t>
            </a:r>
            <a:r>
              <a:rPr lang="en-US" dirty="0"/>
              <a:t>, “Status Goods: Experimental Evidence from Platinum Credit Cards,” </a:t>
            </a:r>
            <a:r>
              <a:rPr lang="en-US" i="1" dirty="0"/>
              <a:t>The Quarterly Journal of Economics</a:t>
            </a:r>
            <a:r>
              <a:rPr lang="en-US" dirty="0"/>
              <a:t>, 2018. </a:t>
            </a:r>
          </a:p>
          <a:p>
            <a:endParaRPr lang="en-US" dirty="0"/>
          </a:p>
          <a:p>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92</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9104735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VIII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Carney, Kevin, Michael Kremer, </a:t>
            </a:r>
            <a:r>
              <a:rPr lang="en-US" b="1" dirty="0" err="1"/>
              <a:t>Xinyue</a:t>
            </a:r>
            <a:r>
              <a:rPr lang="en-US" b="1" dirty="0"/>
              <a:t> Lin, and Gautam Rao</a:t>
            </a:r>
            <a:r>
              <a:rPr lang="en-US" dirty="0"/>
              <a:t>, “The Endowment Effect and Collateralized Loans,” </a:t>
            </a:r>
            <a:r>
              <a:rPr lang="en-US" i="1" dirty="0"/>
              <a:t>mimeo</a:t>
            </a:r>
            <a:r>
              <a:rPr lang="en-US" dirty="0"/>
              <a:t>, 2018. </a:t>
            </a:r>
          </a:p>
          <a:p>
            <a:pPr indent="0">
              <a:buNone/>
            </a:pPr>
            <a:r>
              <a:rPr lang="en-US" b="1" dirty="0"/>
              <a:t>Carroll, Christopher D.</a:t>
            </a:r>
            <a:r>
              <a:rPr lang="en-US" dirty="0"/>
              <a:t>, “Buffer-Stock Saving and the Life Cycle/Permanent Income Hypothesis,” </a:t>
            </a:r>
            <a:r>
              <a:rPr lang="en-US" i="1" dirty="0"/>
              <a:t>Quarterly Journal of Economics</a:t>
            </a:r>
            <a:r>
              <a:rPr lang="en-US" dirty="0"/>
              <a:t>, 1997, </a:t>
            </a:r>
            <a:r>
              <a:rPr lang="en-US" i="1" dirty="0"/>
              <a:t>112 </a:t>
            </a:r>
            <a:r>
              <a:rPr lang="en-US" dirty="0"/>
              <a:t>(1), 1–55. </a:t>
            </a:r>
          </a:p>
          <a:p>
            <a:pPr indent="0">
              <a:buNone/>
            </a:pPr>
            <a:r>
              <a:rPr lang="en-US" b="1" dirty="0"/>
              <a:t>Carvalho, Leandro S., Stephan Meier, and Stephanie W. Wang</a:t>
            </a:r>
            <a:r>
              <a:rPr lang="en-US" dirty="0"/>
              <a:t>, “Poverty and Economic Decision-Making: Evidence from Changes in Financial Resources at Payday,” </a:t>
            </a:r>
            <a:r>
              <a:rPr lang="en-US" i="1" dirty="0"/>
              <a:t>American Economic Review</a:t>
            </a:r>
            <a:r>
              <a:rPr lang="en-US" dirty="0"/>
              <a:t>, 2016, </a:t>
            </a:r>
            <a:r>
              <a:rPr lang="en-US" i="1" dirty="0"/>
              <a:t>106 </a:t>
            </a:r>
            <a:r>
              <a:rPr lang="en-US" dirty="0"/>
              <a:t>(2), 260–284. </a:t>
            </a:r>
          </a:p>
          <a:p>
            <a:r>
              <a:rPr lang="en-US" b="1" dirty="0" err="1"/>
              <a:t>Casaburi</a:t>
            </a:r>
            <a:r>
              <a:rPr lang="en-US" b="1" dirty="0"/>
              <a:t>, Lorenzo and Jack Willis</a:t>
            </a:r>
            <a:r>
              <a:rPr lang="en-US" dirty="0"/>
              <a:t>, “Time vs. State in Insurance: Experimental Evidence From Contract Farming in Kenya,” </a:t>
            </a:r>
            <a:r>
              <a:rPr lang="en-US" i="1" dirty="0"/>
              <a:t>American Economic Review</a:t>
            </a:r>
            <a:r>
              <a:rPr lang="en-US" dirty="0"/>
              <a:t>, 2018, </a:t>
            </a:r>
            <a:r>
              <a:rPr lang="en-US" i="1" dirty="0"/>
              <a:t>108 </a:t>
            </a:r>
            <a:r>
              <a:rPr lang="en-US" dirty="0"/>
              <a:t>(12), 3778–3813. </a:t>
            </a:r>
          </a:p>
          <a:p>
            <a:r>
              <a:rPr lang="en-US" dirty="0"/>
              <a:t>__ </a:t>
            </a:r>
            <a:r>
              <a:rPr lang="en-US" b="1" dirty="0"/>
              <a:t>and Rocco </a:t>
            </a:r>
            <a:r>
              <a:rPr lang="en-US" b="1" dirty="0" err="1"/>
              <a:t>Macchiavello</a:t>
            </a:r>
            <a:r>
              <a:rPr lang="en-US" dirty="0"/>
              <a:t>, “Demand and Supply of Infrequent Payments as a Commitment Device: Evidence From Kenya,” </a:t>
            </a:r>
            <a:r>
              <a:rPr lang="en-US" i="1" dirty="0"/>
              <a:t>American Economic Review (forthcoming)</a:t>
            </a:r>
            <a:r>
              <a:rPr lang="en-US" dirty="0"/>
              <a:t>, 2019. </a:t>
            </a:r>
          </a:p>
          <a:p>
            <a:pPr indent="0">
              <a:buNone/>
            </a:pPr>
            <a:r>
              <a:rPr lang="en-US" b="1" dirty="0"/>
              <a:t>Chandrasekhar, </a:t>
            </a:r>
            <a:r>
              <a:rPr lang="en-US" b="1" dirty="0" err="1"/>
              <a:t>Arun</a:t>
            </a:r>
            <a:r>
              <a:rPr lang="en-US" b="1" dirty="0"/>
              <a:t> G., Benjamin Golub, and He Yang</a:t>
            </a:r>
            <a:r>
              <a:rPr lang="en-US" dirty="0"/>
              <a:t>, “Signaling, Shame, and Silence in Social Learning,” </a:t>
            </a:r>
            <a:r>
              <a:rPr lang="en-US" i="1" dirty="0"/>
              <a:t>NBER Working Paper No. 25169</a:t>
            </a:r>
            <a:r>
              <a:rPr lang="en-US" dirty="0"/>
              <a:t>, 2018. </a:t>
            </a:r>
          </a:p>
          <a:p>
            <a:r>
              <a:rPr lang="en-US" dirty="0"/>
              <a:t>__, </a:t>
            </a:r>
            <a:r>
              <a:rPr lang="en-US" b="1" dirty="0"/>
              <a:t>Horacio </a:t>
            </a:r>
            <a:r>
              <a:rPr lang="en-US" b="1" dirty="0" err="1"/>
              <a:t>Larreguy</a:t>
            </a:r>
            <a:r>
              <a:rPr lang="en-US" b="1" dirty="0"/>
              <a:t>, and </a:t>
            </a:r>
            <a:r>
              <a:rPr lang="en-US" b="1" dirty="0" err="1"/>
              <a:t>Xandri</a:t>
            </a:r>
            <a:r>
              <a:rPr lang="en-US" b="1" dirty="0"/>
              <a:t> Juan Pablo</a:t>
            </a:r>
            <a:r>
              <a:rPr lang="en-US" dirty="0"/>
              <a:t>, “Testing Models of Social Learning on Networks: Evidence from a Lab Experiment in the Field,” </a:t>
            </a:r>
            <a:r>
              <a:rPr lang="en-US" i="1" dirty="0"/>
              <a:t>NBER Working Paper No. 21468</a:t>
            </a:r>
            <a:r>
              <a:rPr lang="en-US" dirty="0"/>
              <a:t>, 2015. </a:t>
            </a:r>
          </a:p>
          <a:p>
            <a:endParaRPr lang="en-US" dirty="0"/>
          </a:p>
          <a:p>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93</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4225249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IV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Chang, Tom Y., Wei Huang, and </a:t>
            </a:r>
            <a:r>
              <a:rPr lang="en-US" b="1" dirty="0" err="1"/>
              <a:t>Yongxiang</a:t>
            </a:r>
            <a:r>
              <a:rPr lang="en-US" b="1" dirty="0"/>
              <a:t> Wang</a:t>
            </a:r>
            <a:r>
              <a:rPr lang="en-US" dirty="0"/>
              <a:t>, “Something in the Air: Projection Bias and the Demand for Health Insurance,” </a:t>
            </a:r>
            <a:r>
              <a:rPr lang="en-US" i="1" dirty="0"/>
              <a:t>Review of Economic Studies</a:t>
            </a:r>
            <a:r>
              <a:rPr lang="en-US" dirty="0"/>
              <a:t>, 2018, </a:t>
            </a:r>
            <a:r>
              <a:rPr lang="en-US" i="1" dirty="0"/>
              <a:t>85 </a:t>
            </a:r>
            <a:r>
              <a:rPr lang="en-US" dirty="0"/>
              <a:t>(3), 1609–1634. </a:t>
            </a:r>
          </a:p>
          <a:p>
            <a:pPr indent="0">
              <a:buNone/>
            </a:pPr>
            <a:r>
              <a:rPr lang="en-US" b="1" dirty="0"/>
              <a:t>Chetty, Raj</a:t>
            </a:r>
            <a:r>
              <a:rPr lang="en-US" dirty="0"/>
              <a:t>, “Behavioral Economics and Public Policy: A Pragmatic Perspective,” </a:t>
            </a:r>
            <a:r>
              <a:rPr lang="en-US" i="1" dirty="0"/>
              <a:t>American Economic Review</a:t>
            </a:r>
            <a:r>
              <a:rPr lang="en-US" dirty="0"/>
              <a:t>, 2015, </a:t>
            </a:r>
            <a:r>
              <a:rPr lang="en-US" i="1" dirty="0"/>
              <a:t>105 </a:t>
            </a:r>
            <a:r>
              <a:rPr lang="en-US" dirty="0"/>
              <a:t>(5), 1–33. </a:t>
            </a:r>
          </a:p>
          <a:p>
            <a:r>
              <a:rPr lang="en-US" dirty="0"/>
              <a:t>__, </a:t>
            </a:r>
            <a:r>
              <a:rPr lang="en-US" b="1" dirty="0"/>
              <a:t>John N. Friedman, </a:t>
            </a:r>
            <a:r>
              <a:rPr lang="en-US" b="1" dirty="0" err="1"/>
              <a:t>Søren</a:t>
            </a:r>
            <a:r>
              <a:rPr lang="en-US" b="1" dirty="0"/>
              <a:t> </a:t>
            </a:r>
            <a:r>
              <a:rPr lang="en-US" b="1" dirty="0" err="1"/>
              <a:t>Leth</a:t>
            </a:r>
            <a:r>
              <a:rPr lang="en-US" b="1" dirty="0"/>
              <a:t>-Petersen, Torben </a:t>
            </a:r>
            <a:r>
              <a:rPr lang="en-US" b="1" dirty="0" err="1"/>
              <a:t>Heien</a:t>
            </a:r>
            <a:r>
              <a:rPr lang="en-US" b="1" dirty="0"/>
              <a:t> Nielsen, and Tore Olsen</a:t>
            </a:r>
            <a:r>
              <a:rPr lang="en-US" dirty="0"/>
              <a:t>, “Active vs. Passive Decisions and Crowd-Out in Retirement Savings Accounts: Evidence From Denmark,” </a:t>
            </a:r>
            <a:r>
              <a:rPr lang="en-US" i="1" dirty="0"/>
              <a:t>Quarterly Journal of Economics</a:t>
            </a:r>
            <a:r>
              <a:rPr lang="en-US" dirty="0"/>
              <a:t>, 2014, </a:t>
            </a:r>
            <a:r>
              <a:rPr lang="en-US" i="1" dirty="0"/>
              <a:t>129 </a:t>
            </a:r>
            <a:r>
              <a:rPr lang="en-US" dirty="0"/>
              <a:t>(3), 1141–1219. </a:t>
            </a:r>
          </a:p>
          <a:p>
            <a:pPr indent="0">
              <a:buNone/>
            </a:pPr>
            <a:r>
              <a:rPr lang="en-US" b="1" dirty="0" err="1"/>
              <a:t>Cingano</a:t>
            </a:r>
            <a:r>
              <a:rPr lang="en-US" b="1" dirty="0"/>
              <a:t>, Federico and Paolo </a:t>
            </a:r>
            <a:r>
              <a:rPr lang="en-US" b="1" dirty="0" err="1"/>
              <a:t>Pinotti</a:t>
            </a:r>
            <a:r>
              <a:rPr lang="en-US" dirty="0"/>
              <a:t>, “Trust, Firm Organization and the Structure of Production,” </a:t>
            </a:r>
            <a:r>
              <a:rPr lang="en-US" i="1" dirty="0"/>
              <a:t>Carlo F. </a:t>
            </a:r>
            <a:r>
              <a:rPr lang="en-US" i="1" dirty="0" err="1"/>
              <a:t>Dondena</a:t>
            </a:r>
            <a:r>
              <a:rPr lang="en-US" i="1" dirty="0"/>
              <a:t> Centre for Research on Social Dynamics Working Paper No. 053</a:t>
            </a:r>
            <a:r>
              <a:rPr lang="en-US" dirty="0"/>
              <a:t>, 2012. </a:t>
            </a:r>
          </a:p>
          <a:p>
            <a:pPr indent="0">
              <a:buNone/>
            </a:pPr>
            <a:r>
              <a:rPr lang="en-US" b="1" dirty="0"/>
              <a:t>Clark, Gregory</a:t>
            </a:r>
            <a:r>
              <a:rPr lang="en-US" dirty="0"/>
              <a:t>, “Factory Discipline,” </a:t>
            </a:r>
            <a:r>
              <a:rPr lang="en-US" i="1" dirty="0"/>
              <a:t>Journal of Economic History</a:t>
            </a:r>
            <a:r>
              <a:rPr lang="en-US" dirty="0"/>
              <a:t>, 1994, </a:t>
            </a:r>
            <a:r>
              <a:rPr lang="en-US" i="1" dirty="0"/>
              <a:t>54 </a:t>
            </a:r>
            <a:r>
              <a:rPr lang="en-US" dirty="0"/>
              <a:t>(1), 128–163. </a:t>
            </a:r>
          </a:p>
          <a:p>
            <a:pPr indent="0">
              <a:buNone/>
            </a:pPr>
            <a:r>
              <a:rPr lang="en-US" b="1" dirty="0"/>
              <a:t>Clarke, Daniel J.</a:t>
            </a:r>
            <a:r>
              <a:rPr lang="en-US" dirty="0"/>
              <a:t>, “A Theory of Rational Demand for Index Insurance,” </a:t>
            </a:r>
            <a:r>
              <a:rPr lang="en-US" i="1" dirty="0"/>
              <a:t>American Economic Journal: Microeconomics</a:t>
            </a:r>
            <a:r>
              <a:rPr lang="en-US" dirty="0"/>
              <a:t>, 2016, </a:t>
            </a:r>
            <a:r>
              <a:rPr lang="en-US" i="1" dirty="0"/>
              <a:t>8 </a:t>
            </a:r>
            <a:r>
              <a:rPr lang="en-US" dirty="0"/>
              <a:t>(1), 283–306. </a:t>
            </a:r>
          </a:p>
          <a:p>
            <a:endParaRPr lang="en-US" dirty="0"/>
          </a:p>
          <a:p>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94</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353558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a:t>Cohen, Jessica and Pascaline </a:t>
            </a:r>
            <a:r>
              <a:rPr lang="en-US" b="1" dirty="0" err="1"/>
              <a:t>Dupas</a:t>
            </a:r>
            <a:r>
              <a:rPr lang="en-US" dirty="0"/>
              <a:t>, “Free Distribution or Cost-Sharing? Evidence from a Randomized Malaria Prevention Experiment,” </a:t>
            </a:r>
            <a:r>
              <a:rPr lang="en-US" i="1" dirty="0"/>
              <a:t>Quarterly Journal of Economics</a:t>
            </a:r>
            <a:r>
              <a:rPr lang="en-US" dirty="0"/>
              <a:t>, 2010, </a:t>
            </a:r>
            <a:r>
              <a:rPr lang="en-US" i="1" dirty="0"/>
              <a:t>125 </a:t>
            </a:r>
            <a:r>
              <a:rPr lang="en-US" dirty="0"/>
              <a:t>(1), 1–45. </a:t>
            </a:r>
          </a:p>
          <a:p>
            <a:pPr indent="0">
              <a:buNone/>
            </a:pPr>
            <a:r>
              <a:rPr lang="en-US" dirty="0"/>
              <a:t>__, __, </a:t>
            </a:r>
            <a:r>
              <a:rPr lang="en-US" b="1" dirty="0"/>
              <a:t>and Simone </a:t>
            </a:r>
            <a:r>
              <a:rPr lang="en-US" b="1" dirty="0" err="1"/>
              <a:t>Schaner</a:t>
            </a:r>
            <a:r>
              <a:rPr lang="en-US" dirty="0"/>
              <a:t>, “Price Subsidies, Diagnostic Tests, and Targeting of Malaria Treatment: Evidence From a Randomized Controlled Trial,” </a:t>
            </a:r>
            <a:r>
              <a:rPr lang="en-US" i="1" dirty="0"/>
              <a:t>American Economic Review</a:t>
            </a:r>
            <a:r>
              <a:rPr lang="en-US" dirty="0"/>
              <a:t>, 2015, </a:t>
            </a:r>
            <a:r>
              <a:rPr lang="en-US" i="1" dirty="0"/>
              <a:t>105 </a:t>
            </a:r>
            <a:r>
              <a:rPr lang="en-US" dirty="0"/>
              <a:t>(2), 609–645. </a:t>
            </a:r>
          </a:p>
          <a:p>
            <a:r>
              <a:rPr lang="en-US" b="1" dirty="0"/>
              <a:t>Cohen, Jonathan D., Keith </a:t>
            </a:r>
            <a:r>
              <a:rPr lang="en-US" b="1" dirty="0" err="1"/>
              <a:t>Marzilli</a:t>
            </a:r>
            <a:r>
              <a:rPr lang="en-US" b="1" dirty="0"/>
              <a:t> Ericson, David </a:t>
            </a:r>
            <a:r>
              <a:rPr lang="en-US" b="1" dirty="0" err="1"/>
              <a:t>Laibson</a:t>
            </a:r>
            <a:r>
              <a:rPr lang="en-US" b="1" dirty="0"/>
              <a:t>, and John Myles White</a:t>
            </a:r>
            <a:r>
              <a:rPr lang="en-US" dirty="0"/>
              <a:t>, “Measuring Time Preferences,” </a:t>
            </a:r>
            <a:r>
              <a:rPr lang="en-US" i="1" dirty="0"/>
              <a:t>NBER Working Paper No. 22455</a:t>
            </a:r>
            <a:r>
              <a:rPr lang="en-US" dirty="0"/>
              <a:t>, 2016. </a:t>
            </a:r>
          </a:p>
          <a:p>
            <a:r>
              <a:rPr lang="en-US" b="1" dirty="0"/>
              <a:t>Cole, Shawn, Xavier Gin ́e, Jeremy </a:t>
            </a:r>
            <a:r>
              <a:rPr lang="en-US" b="1" dirty="0" err="1"/>
              <a:t>Tobacman</a:t>
            </a:r>
            <a:r>
              <a:rPr lang="en-US" b="1" dirty="0"/>
              <a:t>, </a:t>
            </a:r>
            <a:r>
              <a:rPr lang="en-US" b="1" dirty="0" err="1"/>
              <a:t>Petia</a:t>
            </a:r>
            <a:r>
              <a:rPr lang="en-US" b="1" dirty="0"/>
              <a:t> </a:t>
            </a:r>
            <a:r>
              <a:rPr lang="en-US" b="1" dirty="0" err="1"/>
              <a:t>Topalova</a:t>
            </a:r>
            <a:r>
              <a:rPr lang="en-US" b="1" dirty="0"/>
              <a:t>, Robert Townsend, and James Vickery</a:t>
            </a:r>
            <a:r>
              <a:rPr lang="en-US" dirty="0"/>
              <a:t>, “Barriers to Household Risk Management: Evidence From India,” </a:t>
            </a:r>
            <a:r>
              <a:rPr lang="en-US" i="1" dirty="0"/>
              <a:t>American Economic Journal: Applied Economics</a:t>
            </a:r>
            <a:r>
              <a:rPr lang="en-US" dirty="0"/>
              <a:t>, 2013, </a:t>
            </a:r>
            <a:r>
              <a:rPr lang="en-US" i="1" dirty="0"/>
              <a:t>5 </a:t>
            </a:r>
            <a:r>
              <a:rPr lang="en-US" dirty="0"/>
              <a:t>(1), 104–135. </a:t>
            </a:r>
          </a:p>
          <a:p>
            <a:r>
              <a:rPr lang="en-US" b="1" dirty="0"/>
              <a:t>Dalton, Patricio S., </a:t>
            </a:r>
            <a:r>
              <a:rPr lang="en-US" b="1" dirty="0" err="1"/>
              <a:t>Sayantan</a:t>
            </a:r>
            <a:r>
              <a:rPr lang="en-US" b="1" dirty="0"/>
              <a:t> Ghosal, and </a:t>
            </a:r>
            <a:r>
              <a:rPr lang="en-US" b="1" dirty="0" err="1"/>
              <a:t>Anandi</a:t>
            </a:r>
            <a:r>
              <a:rPr lang="en-US" b="1" dirty="0"/>
              <a:t> Mani</a:t>
            </a:r>
            <a:r>
              <a:rPr lang="en-US" dirty="0"/>
              <a:t>, “Poverty and Aspirations Failure,” </a:t>
            </a:r>
            <a:r>
              <a:rPr lang="en-US" i="1" dirty="0"/>
              <a:t>Economic Journal</a:t>
            </a:r>
            <a:r>
              <a:rPr lang="en-US" dirty="0"/>
              <a:t>, 2015, </a:t>
            </a:r>
            <a:r>
              <a:rPr lang="en-US" i="1" dirty="0"/>
              <a:t>126 </a:t>
            </a:r>
            <a:r>
              <a:rPr lang="en-US" dirty="0"/>
              <a:t>(590), 165–188. </a:t>
            </a:r>
          </a:p>
          <a:p>
            <a:r>
              <a:rPr lang="en-US" b="1" dirty="0"/>
              <a:t>Das, </a:t>
            </a:r>
            <a:r>
              <a:rPr lang="en-US" b="1" dirty="0" err="1"/>
              <a:t>Jishnu</a:t>
            </a:r>
            <a:r>
              <a:rPr lang="en-US" b="1" dirty="0"/>
              <a:t>, </a:t>
            </a:r>
            <a:r>
              <a:rPr lang="en-US" b="1" dirty="0" err="1"/>
              <a:t>Quy-Toan</a:t>
            </a:r>
            <a:r>
              <a:rPr lang="en-US" b="1" dirty="0"/>
              <a:t> Do, Jed Friedman, David McKenzie, and </a:t>
            </a:r>
            <a:r>
              <a:rPr lang="en-US" b="1" dirty="0" err="1"/>
              <a:t>Kinnon</a:t>
            </a:r>
            <a:r>
              <a:rPr lang="en-US" b="1" dirty="0"/>
              <a:t> Scott</a:t>
            </a:r>
            <a:r>
              <a:rPr lang="en-US" dirty="0"/>
              <a:t>, “Mental Health and Poverty in Developing Countries: Revisiting the Relationship,” </a:t>
            </a:r>
            <a:r>
              <a:rPr lang="en-US" i="1" dirty="0"/>
              <a:t>Social Science &amp; Medicine</a:t>
            </a:r>
            <a:r>
              <a:rPr lang="en-US" dirty="0"/>
              <a:t>, 2007, </a:t>
            </a:r>
            <a:r>
              <a:rPr lang="en-US" i="1" dirty="0"/>
              <a:t>65 </a:t>
            </a:r>
            <a:r>
              <a:rPr lang="en-US" dirty="0"/>
              <a:t>(3), 467–480. </a:t>
            </a:r>
          </a:p>
          <a:p>
            <a:pPr indent="0">
              <a:buNone/>
            </a:pPr>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95</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588566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r>
              <a:rPr lang="en-US" b="1" dirty="0" err="1"/>
              <a:t>Datta</a:t>
            </a:r>
            <a:r>
              <a:rPr lang="en-US" b="1" dirty="0"/>
              <a:t>, </a:t>
            </a:r>
            <a:r>
              <a:rPr lang="en-US" b="1" dirty="0" err="1"/>
              <a:t>Saugato</a:t>
            </a:r>
            <a:r>
              <a:rPr lang="en-US" b="1" dirty="0"/>
              <a:t> and </a:t>
            </a:r>
            <a:r>
              <a:rPr lang="en-US" b="1" dirty="0" err="1"/>
              <a:t>Sendhil</a:t>
            </a:r>
            <a:r>
              <a:rPr lang="en-US" b="1" dirty="0"/>
              <a:t> Mullainathan</a:t>
            </a:r>
            <a:r>
              <a:rPr lang="en-US" dirty="0"/>
              <a:t>, “Behavioral Design: A New Approach to Development Policy,” </a:t>
            </a:r>
            <a:r>
              <a:rPr lang="en-US" i="1" dirty="0"/>
              <a:t>Review of Income and Wealth</a:t>
            </a:r>
            <a:r>
              <a:rPr lang="en-US" dirty="0"/>
              <a:t>, 2014, </a:t>
            </a:r>
            <a:r>
              <a:rPr lang="en-US" i="1" dirty="0"/>
              <a:t>60 </a:t>
            </a:r>
            <a:r>
              <a:rPr lang="en-US" dirty="0"/>
              <a:t>(1), 7–35. </a:t>
            </a:r>
          </a:p>
          <a:p>
            <a:r>
              <a:rPr lang="en-US" b="1" dirty="0"/>
              <a:t>de Mel, Suresh, David McKenzie, and Christopher Woodruff</a:t>
            </a:r>
            <a:r>
              <a:rPr lang="en-US" dirty="0"/>
              <a:t>, “Returns to Capital in Micro Enterprises: Evidence from a Field Experiment,” </a:t>
            </a:r>
            <a:r>
              <a:rPr lang="en-US" i="1" dirty="0"/>
              <a:t>Quarterly Journal of Economics</a:t>
            </a:r>
            <a:r>
              <a:rPr lang="en-US" dirty="0"/>
              <a:t>, 2008, </a:t>
            </a:r>
            <a:r>
              <a:rPr lang="en-US" i="1" dirty="0"/>
              <a:t>123 </a:t>
            </a:r>
            <a:r>
              <a:rPr lang="en-US" dirty="0"/>
              <a:t>(4), 1329–1372. </a:t>
            </a:r>
          </a:p>
          <a:p>
            <a:r>
              <a:rPr lang="en-US" b="1" dirty="0"/>
              <a:t>Dean, Emma Boswell, Frank </a:t>
            </a:r>
            <a:r>
              <a:rPr lang="en-US" b="1" dirty="0" err="1"/>
              <a:t>Schilbach</a:t>
            </a:r>
            <a:r>
              <a:rPr lang="en-US" b="1" dirty="0"/>
              <a:t>, and Heather Schofield</a:t>
            </a:r>
            <a:r>
              <a:rPr lang="en-US" dirty="0"/>
              <a:t>, “Poverty and Cognitive Function,” in Christopher B. Barrett, Michael R. Carter, and Jean-Paul </a:t>
            </a:r>
            <a:r>
              <a:rPr lang="en-US" dirty="0" err="1"/>
              <a:t>Chavas</a:t>
            </a:r>
            <a:r>
              <a:rPr lang="en-US" dirty="0"/>
              <a:t>, eds., </a:t>
            </a:r>
            <a:r>
              <a:rPr lang="en-US" i="1" dirty="0"/>
              <a:t>The Economics of Poverty Traps</a:t>
            </a:r>
            <a:r>
              <a:rPr lang="en-US" dirty="0"/>
              <a:t>, Chicago: University of Chicago Press, 2018. </a:t>
            </a:r>
          </a:p>
          <a:p>
            <a:r>
              <a:rPr lang="en-US" b="1" dirty="0"/>
              <a:t>Dean, Joshua T.</a:t>
            </a:r>
            <a:r>
              <a:rPr lang="en-US" dirty="0"/>
              <a:t>, “Noise, Cognitive Function, and Worker Productivity,” </a:t>
            </a:r>
            <a:r>
              <a:rPr lang="en-US" i="1" dirty="0"/>
              <a:t>mimeo</a:t>
            </a:r>
            <a:r>
              <a:rPr lang="en-US" dirty="0"/>
              <a:t>, 2018. </a:t>
            </a:r>
          </a:p>
          <a:p>
            <a:r>
              <a:rPr lang="en-US" b="1" dirty="0"/>
              <a:t>Deaton, Angus S.</a:t>
            </a:r>
            <a:r>
              <a:rPr lang="en-US" dirty="0"/>
              <a:t>, “Saving and Liquidity Constraints,” </a:t>
            </a:r>
            <a:r>
              <a:rPr lang="en-US" i="1" dirty="0" err="1"/>
              <a:t>Ecomometrica</a:t>
            </a:r>
            <a:r>
              <a:rPr lang="en-US" dirty="0"/>
              <a:t>, 1991, </a:t>
            </a:r>
            <a:r>
              <a:rPr lang="en-US" i="1" dirty="0"/>
              <a:t>59 </a:t>
            </a:r>
            <a:r>
              <a:rPr lang="en-US" dirty="0"/>
              <a:t>(5), 221–248. </a:t>
            </a:r>
          </a:p>
          <a:p>
            <a:r>
              <a:rPr lang="en-US" b="1" dirty="0"/>
              <a:t>Deci, Edward L.</a:t>
            </a:r>
            <a:r>
              <a:rPr lang="en-US" dirty="0"/>
              <a:t>, “Effects of Externally Mediated Rewards on Intrinsic Motivation,” </a:t>
            </a:r>
            <a:r>
              <a:rPr lang="en-US" i="1" dirty="0"/>
              <a:t>Journal of Personality and Social Psychology</a:t>
            </a:r>
            <a:r>
              <a:rPr lang="en-US" dirty="0"/>
              <a:t>, 1971, </a:t>
            </a:r>
            <a:r>
              <a:rPr lang="en-US" i="1" dirty="0"/>
              <a:t>18 </a:t>
            </a:r>
            <a:r>
              <a:rPr lang="en-US" dirty="0"/>
              <a:t>(1), 105–115. </a:t>
            </a:r>
          </a:p>
          <a:p>
            <a:r>
              <a:rPr lang="en-US" b="1" dirty="0" err="1"/>
              <a:t>Delavande</a:t>
            </a:r>
            <a:r>
              <a:rPr lang="en-US" b="1" dirty="0"/>
              <a:t>, Adeline and Hans-Peter Kohler</a:t>
            </a:r>
            <a:r>
              <a:rPr lang="en-US" dirty="0"/>
              <a:t>, “Subjective Expectations in the Context of HIV/AIDS in Malawi,” </a:t>
            </a:r>
            <a:r>
              <a:rPr lang="en-US" i="1" dirty="0"/>
              <a:t>Demographic Research</a:t>
            </a:r>
            <a:r>
              <a:rPr lang="en-US" dirty="0"/>
              <a:t>, 2009, </a:t>
            </a:r>
            <a:r>
              <a:rPr lang="en-US" i="1" dirty="0"/>
              <a:t>20</a:t>
            </a:r>
            <a:r>
              <a:rPr lang="en-US" dirty="0"/>
              <a:t>, 817–874. </a:t>
            </a:r>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96</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769320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err="1"/>
              <a:t>DellaVigna</a:t>
            </a:r>
            <a:r>
              <a:rPr lang="en-US" b="1" dirty="0"/>
              <a:t>, Stefano</a:t>
            </a:r>
            <a:r>
              <a:rPr lang="en-US" dirty="0"/>
              <a:t>, “Structural Behavioral Economics,” </a:t>
            </a:r>
            <a:r>
              <a:rPr lang="en-US" i="1" dirty="0"/>
              <a:t>NBER Working Paper No. 24797</a:t>
            </a:r>
            <a:r>
              <a:rPr lang="en-US" dirty="0"/>
              <a:t>, 2018. </a:t>
            </a:r>
          </a:p>
          <a:p>
            <a:pPr indent="0">
              <a:buNone/>
            </a:pPr>
            <a:r>
              <a:rPr lang="en-US" b="1" dirty="0" err="1"/>
              <a:t>Deserranno</a:t>
            </a:r>
            <a:r>
              <a:rPr lang="en-US" b="1" dirty="0"/>
              <a:t>, Erika</a:t>
            </a:r>
            <a:r>
              <a:rPr lang="en-US" dirty="0"/>
              <a:t>, “Financial Incentives as Signals: Experimental Evidence from the Recruitment of Village Promoters in Uganda,” </a:t>
            </a:r>
            <a:r>
              <a:rPr lang="en-US" i="1" dirty="0"/>
              <a:t>American Economic Journal: Applied Economics(forthcoming)</a:t>
            </a:r>
            <a:r>
              <a:rPr lang="en-US" dirty="0"/>
              <a:t>, 	2019.</a:t>
            </a:r>
          </a:p>
          <a:p>
            <a:pPr indent="0">
              <a:buNone/>
            </a:pPr>
            <a:br>
              <a:rPr lang="en-US" dirty="0"/>
            </a:br>
            <a:r>
              <a:rPr lang="en-US" b="1" dirty="0"/>
              <a:t>Drexler, Alejandro, Greg Fischer, and Antoinette </a:t>
            </a:r>
            <a:r>
              <a:rPr lang="en-US" b="1" dirty="0" err="1"/>
              <a:t>Schoar</a:t>
            </a:r>
            <a:r>
              <a:rPr lang="en-US" dirty="0"/>
              <a:t>, “Keeping It Simple: Financial Literacy </a:t>
            </a:r>
            <a:r>
              <a:rPr lang="en-US" dirty="0" err="1"/>
              <a:t>andRules</a:t>
            </a:r>
            <a:r>
              <a:rPr lang="en-US" dirty="0"/>
              <a:t> of Thumb,” </a:t>
            </a:r>
            <a:r>
              <a:rPr lang="en-US" i="1" dirty="0"/>
              <a:t>American Economic Journal: Applied Economics</a:t>
            </a:r>
            <a:r>
              <a:rPr lang="en-US" dirty="0"/>
              <a:t>, 2014, </a:t>
            </a:r>
            <a:r>
              <a:rPr lang="en-US" i="1" dirty="0"/>
              <a:t>6 </a:t>
            </a:r>
            <a:r>
              <a:rPr lang="en-US" dirty="0"/>
              <a:t>(2), 1–31. </a:t>
            </a:r>
          </a:p>
          <a:p>
            <a:r>
              <a:rPr lang="en-US" b="1" dirty="0" err="1"/>
              <a:t>Duflo</a:t>
            </a:r>
            <a:r>
              <a:rPr lang="en-US" b="1" dirty="0"/>
              <a:t>, Esther, Michael Kremer, and Jonathan Robinson</a:t>
            </a:r>
            <a:r>
              <a:rPr lang="en-US" dirty="0"/>
              <a:t>, “Nudging Farmers to Use Fertilizer: Theory </a:t>
            </a:r>
            <a:r>
              <a:rPr lang="en-US" sz="2000" dirty="0"/>
              <a:t>and Experimental Evidence from Kenya,” </a:t>
            </a:r>
            <a:r>
              <a:rPr lang="en-US" sz="2000" i="1" dirty="0"/>
              <a:t>American Economic Review</a:t>
            </a:r>
            <a:r>
              <a:rPr lang="en-US" sz="2000" dirty="0"/>
              <a:t>, 2011, </a:t>
            </a:r>
            <a:r>
              <a:rPr lang="en-US" sz="2000" i="1" dirty="0"/>
              <a:t>101 </a:t>
            </a:r>
            <a:r>
              <a:rPr lang="en-US" sz="2000" dirty="0"/>
              <a:t>(6), 2350–2390. </a:t>
            </a:r>
          </a:p>
          <a:p>
            <a:pPr indent="0">
              <a:buNone/>
            </a:pPr>
            <a:r>
              <a:rPr lang="en-US" dirty="0"/>
              <a:t>__, </a:t>
            </a:r>
            <a:r>
              <a:rPr lang="en-US" b="1" dirty="0"/>
              <a:t>Rema Hanna, and Stephen P. Ryan</a:t>
            </a:r>
            <a:r>
              <a:rPr lang="en-US" dirty="0"/>
              <a:t>, “Incentives Work: Getting Teachers to Come to School,” 	</a:t>
            </a:r>
            <a:r>
              <a:rPr lang="en-US" i="1" dirty="0"/>
              <a:t>American Economic Review</a:t>
            </a:r>
            <a:r>
              <a:rPr lang="en-US" dirty="0"/>
              <a:t>, 2012, </a:t>
            </a:r>
            <a:r>
              <a:rPr lang="en-US" i="1" dirty="0"/>
              <a:t>102 </a:t>
            </a:r>
            <a:r>
              <a:rPr lang="en-US" dirty="0"/>
              <a:t>(4), 1241–1278. </a:t>
            </a:r>
          </a:p>
          <a:p>
            <a:pPr indent="0">
              <a:buNone/>
            </a:pPr>
            <a:r>
              <a:rPr lang="en-US" b="1" dirty="0" err="1"/>
              <a:t>Dupas</a:t>
            </a:r>
            <a:r>
              <a:rPr lang="en-US" b="1" dirty="0"/>
              <a:t>, Pascaline</a:t>
            </a:r>
            <a:r>
              <a:rPr lang="en-US" dirty="0"/>
              <a:t>, “Health Behavior in Developing Countries,” </a:t>
            </a:r>
            <a:r>
              <a:rPr lang="en-US" i="1" dirty="0"/>
              <a:t>Annual Review of Economics</a:t>
            </a:r>
            <a:r>
              <a:rPr lang="en-US" dirty="0"/>
              <a:t>, 2011, </a:t>
            </a:r>
            <a:r>
              <a:rPr lang="en-US" i="1" dirty="0"/>
              <a:t>3 </a:t>
            </a:r>
            <a:r>
              <a:rPr lang="en-US" dirty="0"/>
              <a:t>(1), 	425–449. </a:t>
            </a:r>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97</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2131166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XIII</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dirty="0"/>
              <a:t>__, “What Matters (And What Does Not) in Households’ Decision to Invest in Malaria Prevention?,” </a:t>
            </a:r>
            <a:r>
              <a:rPr lang="en-US" i="1" dirty="0"/>
              <a:t>American Economic Review Papers and Proceedings</a:t>
            </a:r>
            <a:r>
              <a:rPr lang="en-US" dirty="0"/>
              <a:t>, 2011a, </a:t>
            </a:r>
            <a:r>
              <a:rPr lang="en-US" i="1" dirty="0"/>
              <a:t>99 </a:t>
            </a:r>
            <a:r>
              <a:rPr lang="en-US" dirty="0"/>
              <a:t>(2), 224–230. </a:t>
            </a:r>
          </a:p>
          <a:p>
            <a:pPr indent="0">
              <a:buNone/>
            </a:pPr>
            <a:r>
              <a:rPr lang="en-US" dirty="0"/>
              <a:t>__ </a:t>
            </a:r>
            <a:r>
              <a:rPr lang="en-US" b="1" dirty="0"/>
              <a:t>and Edward Miguel</a:t>
            </a:r>
            <a:r>
              <a:rPr lang="en-US" dirty="0"/>
              <a:t>, “Impacts and Determinants of Health Levels in Low-Income Countries,” in Abhijit V. Banerjee and Esther </a:t>
            </a:r>
            <a:r>
              <a:rPr lang="en-US" dirty="0" err="1"/>
              <a:t>Duflo</a:t>
            </a:r>
            <a:r>
              <a:rPr lang="en-US" dirty="0"/>
              <a:t>, eds., </a:t>
            </a:r>
            <a:r>
              <a:rPr lang="en-US" i="1" dirty="0"/>
              <a:t>Handbook of Economic Field Experiments</a:t>
            </a:r>
            <a:r>
              <a:rPr lang="en-US" dirty="0"/>
              <a:t>, Vol. 2, Amsterdam: Elsevier, 2017, pp. 3–93. </a:t>
            </a:r>
          </a:p>
          <a:p>
            <a:pPr indent="0">
              <a:buNone/>
            </a:pPr>
            <a:r>
              <a:rPr lang="en-US" dirty="0"/>
              <a:t>__ </a:t>
            </a:r>
            <a:r>
              <a:rPr lang="en-US" b="1" dirty="0"/>
              <a:t>and Jonathan Robinson</a:t>
            </a:r>
            <a:r>
              <a:rPr lang="en-US" dirty="0"/>
              <a:t>, “Savings Constraints and Microenterprise Development: Evidence from a Field Experiment in Kenya,” </a:t>
            </a:r>
            <a:r>
              <a:rPr lang="en-US" i="1" dirty="0"/>
              <a:t>American Economic Journal: Applied Economics</a:t>
            </a:r>
            <a:r>
              <a:rPr lang="en-US" dirty="0"/>
              <a:t>, 2013, </a:t>
            </a:r>
            <a:r>
              <a:rPr lang="en-US" i="1" dirty="0"/>
              <a:t>5 </a:t>
            </a:r>
            <a:r>
              <a:rPr lang="en-US" dirty="0"/>
              <a:t>(1), 163–192. </a:t>
            </a:r>
          </a:p>
          <a:p>
            <a:pPr indent="0">
              <a:buNone/>
            </a:pPr>
            <a:r>
              <a:rPr lang="en-US" dirty="0"/>
              <a:t>__, </a:t>
            </a:r>
            <a:r>
              <a:rPr lang="en-US" b="1" dirty="0"/>
              <a:t>Dean </a:t>
            </a:r>
            <a:r>
              <a:rPr lang="en-US" b="1" dirty="0" err="1"/>
              <a:t>Karlan</a:t>
            </a:r>
            <a:r>
              <a:rPr lang="en-US" b="1" dirty="0"/>
              <a:t>, Jonathan Robinson, and Diego </a:t>
            </a:r>
            <a:r>
              <a:rPr lang="en-US" b="1" dirty="0" err="1"/>
              <a:t>Ubfal</a:t>
            </a:r>
            <a:r>
              <a:rPr lang="en-US" dirty="0"/>
              <a:t>, “Banking the Unbanked? Evidence from Three Countries,” </a:t>
            </a:r>
            <a:r>
              <a:rPr lang="en-US" i="1" dirty="0"/>
              <a:t>American Economic Journal: Applied Economics</a:t>
            </a:r>
            <a:r>
              <a:rPr lang="en-US" dirty="0"/>
              <a:t>, 2018, </a:t>
            </a:r>
            <a:r>
              <a:rPr lang="en-US" i="1" dirty="0"/>
              <a:t>10 </a:t>
            </a:r>
            <a:r>
              <a:rPr lang="en-US" dirty="0"/>
              <a:t>(2), 257–297. </a:t>
            </a:r>
          </a:p>
          <a:p>
            <a:r>
              <a:rPr lang="en-US" b="1" dirty="0"/>
              <a:t>Eckles, David L. and Jacqueline </a:t>
            </a:r>
            <a:r>
              <a:rPr lang="en-US" b="1" dirty="0" err="1"/>
              <a:t>Volkman</a:t>
            </a:r>
            <a:r>
              <a:rPr lang="en-US" b="1" dirty="0"/>
              <a:t>-Wise</a:t>
            </a:r>
            <a:r>
              <a:rPr lang="en-US" dirty="0"/>
              <a:t>, “Prospect Theory and the Demand for Insurance,” </a:t>
            </a:r>
            <a:r>
              <a:rPr lang="en-US" i="1" dirty="0"/>
              <a:t>The Risk Theory Society, American Risk and Insurance Association (ARIA)</a:t>
            </a:r>
            <a:r>
              <a:rPr lang="en-US" dirty="0"/>
              <a:t>, 2011. </a:t>
            </a:r>
          </a:p>
          <a:p>
            <a:r>
              <a:rPr lang="en-US" b="1" dirty="0"/>
              <a:t>Ellison, Christopher G.</a:t>
            </a:r>
            <a:r>
              <a:rPr lang="en-US" dirty="0"/>
              <a:t>, “Religious Involvement and Subjective Well-Being,” </a:t>
            </a:r>
            <a:r>
              <a:rPr lang="en-US" i="1" dirty="0"/>
              <a:t>Journal of Health and Social Behavior</a:t>
            </a:r>
            <a:r>
              <a:rPr lang="en-US" dirty="0"/>
              <a:t>, 1991, </a:t>
            </a:r>
            <a:r>
              <a:rPr lang="en-US" i="1" dirty="0"/>
              <a:t>32 </a:t>
            </a:r>
            <a:r>
              <a:rPr lang="en-US" dirty="0"/>
              <a:t>(1), 80–99. </a:t>
            </a:r>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98</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31538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AD3-0F3F-0F41-8220-7ED53E29292D}"/>
              </a:ext>
            </a:extLst>
          </p:cNvPr>
          <p:cNvSpPr>
            <a:spLocks noGrp="1"/>
          </p:cNvSpPr>
          <p:nvPr>
            <p:ph type="title"/>
          </p:nvPr>
        </p:nvSpPr>
        <p:spPr>
          <a:xfrm>
            <a:off x="935914" y="304532"/>
            <a:ext cx="10058400" cy="807091"/>
          </a:xfrm>
        </p:spPr>
        <p:txBody>
          <a:bodyPr/>
          <a:lstStyle/>
          <a:p>
            <a:r>
              <a:rPr lang="en-US" sz="3600" dirty="0"/>
              <a:t>References XIV</a:t>
            </a:r>
          </a:p>
        </p:txBody>
      </p:sp>
      <p:sp>
        <p:nvSpPr>
          <p:cNvPr id="3" name="Text Placeholder 2">
            <a:extLst>
              <a:ext uri="{FF2B5EF4-FFF2-40B4-BE49-F238E27FC236}">
                <a16:creationId xmlns:a16="http://schemas.microsoft.com/office/drawing/2014/main" id="{F4FCFB59-AB65-5E40-9C5D-359994DC62EE}"/>
              </a:ext>
            </a:extLst>
          </p:cNvPr>
          <p:cNvSpPr>
            <a:spLocks noGrp="1"/>
          </p:cNvSpPr>
          <p:nvPr>
            <p:ph type="body" idx="1"/>
          </p:nvPr>
        </p:nvSpPr>
        <p:spPr>
          <a:xfrm>
            <a:off x="921568" y="1111622"/>
            <a:ext cx="11270432" cy="4679577"/>
          </a:xfrm>
        </p:spPr>
        <p:txBody>
          <a:bodyPr/>
          <a:lstStyle/>
          <a:p>
            <a:pPr indent="0">
              <a:buNone/>
            </a:pPr>
            <a:r>
              <a:rPr lang="en-US" b="1" dirty="0" err="1"/>
              <a:t>Enke</a:t>
            </a:r>
            <a:r>
              <a:rPr lang="en-US" b="1" dirty="0"/>
              <a:t>, Benjamin</a:t>
            </a:r>
            <a:r>
              <a:rPr lang="en-US" dirty="0"/>
              <a:t>, “Kinship, Cooperation, and the Evolution of Moral Systems,” </a:t>
            </a:r>
            <a:r>
              <a:rPr lang="en-US" i="1" dirty="0"/>
              <a:t>NBER Working Paper No. 23499</a:t>
            </a:r>
            <a:r>
              <a:rPr lang="en-US" dirty="0"/>
              <a:t>, 2018. </a:t>
            </a:r>
          </a:p>
          <a:p>
            <a:pPr indent="0">
              <a:buNone/>
            </a:pPr>
            <a:r>
              <a:rPr lang="en-US" dirty="0"/>
              <a:t>__ </a:t>
            </a:r>
            <a:r>
              <a:rPr lang="en-US" b="1" dirty="0"/>
              <a:t>and Florian Zimmermann</a:t>
            </a:r>
            <a:r>
              <a:rPr lang="en-US" dirty="0"/>
              <a:t>, “Correlation Neglect in Belief Formation,” </a:t>
            </a:r>
            <a:r>
              <a:rPr lang="en-US" i="1" dirty="0"/>
              <a:t>Review of Economic Studies (forthcoming)</a:t>
            </a:r>
            <a:r>
              <a:rPr lang="en-US" dirty="0"/>
              <a:t>, 2019. </a:t>
            </a:r>
          </a:p>
          <a:p>
            <a:r>
              <a:rPr lang="en-US" b="1" dirty="0" err="1"/>
              <a:t>Eyster</a:t>
            </a:r>
            <a:r>
              <a:rPr lang="en-US" b="1" dirty="0"/>
              <a:t>, Erik and Matthew Rabin</a:t>
            </a:r>
            <a:r>
              <a:rPr lang="en-US" dirty="0"/>
              <a:t>, “Extensive Imitation Is Irrational and Harmful,” </a:t>
            </a:r>
            <a:r>
              <a:rPr lang="en-US" i="1" dirty="0"/>
              <a:t>Quarterly Journal of Economics</a:t>
            </a:r>
            <a:r>
              <a:rPr lang="en-US" dirty="0"/>
              <a:t>, 2014, </a:t>
            </a:r>
            <a:r>
              <a:rPr lang="en-US" i="1" dirty="0"/>
              <a:t>129 </a:t>
            </a:r>
            <a:r>
              <a:rPr lang="en-US" dirty="0"/>
              <a:t>(4), 1861–1898. </a:t>
            </a:r>
          </a:p>
          <a:p>
            <a:r>
              <a:rPr lang="en-US" b="1" dirty="0"/>
              <a:t>Falk, Armin, </a:t>
            </a:r>
            <a:r>
              <a:rPr lang="en-US" b="1" dirty="0" err="1"/>
              <a:t>Anke</a:t>
            </a:r>
            <a:r>
              <a:rPr lang="en-US" b="1" dirty="0"/>
              <a:t> Becker, Thomas </a:t>
            </a:r>
            <a:r>
              <a:rPr lang="en-US" b="1" dirty="0" err="1"/>
              <a:t>Dohmen</a:t>
            </a:r>
            <a:r>
              <a:rPr lang="en-US" b="1" dirty="0"/>
              <a:t>, Benjamin </a:t>
            </a:r>
            <a:r>
              <a:rPr lang="en-US" b="1" dirty="0" err="1"/>
              <a:t>Enke</a:t>
            </a:r>
            <a:r>
              <a:rPr lang="en-US" b="1" dirty="0"/>
              <a:t>, David Huffman, and Uwe </a:t>
            </a:r>
            <a:r>
              <a:rPr lang="en-US" b="1" dirty="0" err="1"/>
              <a:t>Sunde</a:t>
            </a:r>
            <a:r>
              <a:rPr lang="en-US" dirty="0"/>
              <a:t>, “Global Evidence on Economic Preferences,” </a:t>
            </a:r>
            <a:r>
              <a:rPr lang="en-US" i="1" dirty="0"/>
              <a:t>Quarterly Journal of Economics</a:t>
            </a:r>
            <a:r>
              <a:rPr lang="en-US" dirty="0"/>
              <a:t>, 2018, </a:t>
            </a:r>
            <a:r>
              <a:rPr lang="en-US" i="1" dirty="0"/>
              <a:t>133 </a:t>
            </a:r>
            <a:r>
              <a:rPr lang="en-US" dirty="0"/>
              <a:t>(4), 1645–1692. </a:t>
            </a:r>
          </a:p>
          <a:p>
            <a:r>
              <a:rPr lang="en-US" b="1" dirty="0"/>
              <a:t>Ferrara, Eliana La, Alberto Chong, and Suzanne Duryea</a:t>
            </a:r>
            <a:r>
              <a:rPr lang="en-US" dirty="0"/>
              <a:t>, “Soap Operas and Fertility: Evidence from Brazil,” </a:t>
            </a:r>
            <a:r>
              <a:rPr lang="en-US" i="1" dirty="0"/>
              <a:t>American Economic Journal: Applied Economics</a:t>
            </a:r>
            <a:r>
              <a:rPr lang="en-US" dirty="0"/>
              <a:t>, 2012, </a:t>
            </a:r>
            <a:r>
              <a:rPr lang="en-US" i="1" dirty="0"/>
              <a:t>4 </a:t>
            </a:r>
            <a:r>
              <a:rPr lang="en-US" dirty="0"/>
              <a:t>(4), 1–31. </a:t>
            </a:r>
          </a:p>
          <a:p>
            <a:r>
              <a:rPr lang="en-US" b="1" dirty="0" err="1"/>
              <a:t>Finan</a:t>
            </a:r>
            <a:r>
              <a:rPr lang="en-US" b="1" dirty="0"/>
              <a:t>, </a:t>
            </a:r>
            <a:r>
              <a:rPr lang="en-US" b="1" dirty="0" err="1"/>
              <a:t>Frederico</a:t>
            </a:r>
            <a:r>
              <a:rPr lang="en-US" b="1" dirty="0"/>
              <a:t>, Benjamin A. </a:t>
            </a:r>
            <a:r>
              <a:rPr lang="en-US" b="1" dirty="0" err="1"/>
              <a:t>Olken</a:t>
            </a:r>
            <a:r>
              <a:rPr lang="en-US" b="1" dirty="0"/>
              <a:t>, and Rohini </a:t>
            </a:r>
            <a:r>
              <a:rPr lang="en-US" b="1" dirty="0" err="1"/>
              <a:t>Pande</a:t>
            </a:r>
            <a:r>
              <a:rPr lang="en-US" dirty="0"/>
              <a:t>, “The Personnel Economics of the Developing State,” in Abhijit V. Banerjee and Esther </a:t>
            </a:r>
            <a:r>
              <a:rPr lang="en-US" dirty="0" err="1"/>
              <a:t>Duflo</a:t>
            </a:r>
            <a:r>
              <a:rPr lang="en-US" dirty="0"/>
              <a:t>, eds., </a:t>
            </a:r>
            <a:r>
              <a:rPr lang="en-US" i="1" dirty="0"/>
              <a:t>Handbook of Economic Field Experiments</a:t>
            </a:r>
            <a:r>
              <a:rPr lang="en-US" dirty="0"/>
              <a:t>, Vol. 2, Amsterdam: Elsevier/North-Holland, 2017, pp. 467–514. </a:t>
            </a:r>
          </a:p>
          <a:p>
            <a:r>
              <a:rPr lang="en-US" b="1" dirty="0"/>
              <a:t>Food and Agriculture Organization of the United Nations (FAO)</a:t>
            </a:r>
            <a:r>
              <a:rPr lang="en-US" dirty="0"/>
              <a:t>, “The State of Food Security and Nutrition in the World 2018: Building Climate Resilience for Food Security and Nutrition,” 2018. </a:t>
            </a:r>
          </a:p>
          <a:p>
            <a:endParaRPr lang="en-US" dirty="0"/>
          </a:p>
          <a:p>
            <a:pPr indent="0">
              <a:buNone/>
            </a:pPr>
            <a:endParaRPr lang="en-US" dirty="0"/>
          </a:p>
          <a:p>
            <a:pPr indent="0">
              <a:buNone/>
            </a:pPr>
            <a:r>
              <a:rPr lang="en-US" dirty="0"/>
              <a:t> </a:t>
            </a:r>
          </a:p>
          <a:p>
            <a:pPr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083F56D-2DFC-924F-B8F8-C48FA8C38FF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050" b="0" i="0" u="none" strike="noStrike" cap="none" smtClean="0">
                <a:solidFill>
                  <a:srgbClr val="FFFFFF"/>
                </a:solidFill>
                <a:latin typeface="Calibri"/>
                <a:ea typeface="Calibri"/>
                <a:cs typeface="Calibri"/>
                <a:sym typeface="Calibri"/>
              </a:rPr>
              <a:t>99</a:t>
            </a:fld>
            <a:endParaRPr lang="en-US" sz="105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1009023"/>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10634</TotalTime>
  <Words>16107</Words>
  <Application>Microsoft Macintosh PowerPoint</Application>
  <PresentationFormat>Widescreen</PresentationFormat>
  <Paragraphs>1457</Paragraphs>
  <Slides>113</Slides>
  <Notes>105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113</vt:i4>
      </vt:variant>
    </vt:vector>
  </HeadingPairs>
  <TitlesOfParts>
    <vt:vector size="123" baseType="lpstr">
      <vt:lpstr>Courier New</vt:lpstr>
      <vt:lpstr>Roboto</vt:lpstr>
      <vt:lpstr>Times New Roman</vt:lpstr>
      <vt:lpstr>Source Sans Pro</vt:lpstr>
      <vt:lpstr>Calibri</vt:lpstr>
      <vt:lpstr>Cambria Math</vt:lpstr>
      <vt:lpstr>Arial</vt:lpstr>
      <vt:lpstr>Wingdings</vt:lpstr>
      <vt:lpstr>simple-light-2</vt:lpstr>
      <vt:lpstr>Office Theme</vt:lpstr>
      <vt:lpstr>Behavioral Economics and Development Chapter prepared for the Handbook of Behavioral Economics (Vol 2) </vt:lpstr>
      <vt:lpstr>The rise of behavioral development economics</vt:lpstr>
      <vt:lpstr>The rise of behavioral development economics (cont’d)</vt:lpstr>
      <vt:lpstr>Caveats and critiques of behavioral development economics</vt:lpstr>
      <vt:lpstr>Caveats and critiques of behavioral development economics (cont’d)</vt:lpstr>
      <vt:lpstr>PowerPoint Presentation</vt:lpstr>
      <vt:lpstr>Topics covered (organized by development economics</vt:lpstr>
      <vt:lpstr>High returns to capital in many contexts Banerjee and Duflo (2005)</vt:lpstr>
      <vt:lpstr>Euler equation</vt:lpstr>
      <vt:lpstr>Puzzle persists with non-concave production function</vt:lpstr>
      <vt:lpstr>Stochastic income and risk aversion?</vt:lpstr>
      <vt:lpstr>But: Optimal to build buffer stock savings (Deaton, 1991; Carroll, 1997).</vt:lpstr>
      <vt:lpstr>Model with patient consumers seems to make incorrect predictions</vt:lpstr>
      <vt:lpstr>High discount rates?</vt:lpstr>
      <vt:lpstr>PowerPoint Presentation</vt:lpstr>
      <vt:lpstr>PowerPoint Presentation</vt:lpstr>
      <vt:lpstr>PowerPoint Presentation</vt:lpstr>
      <vt:lpstr>Can loss aversion help explain high expected returns?</vt:lpstr>
      <vt:lpstr>PowerPoint Presentation</vt:lpstr>
      <vt:lpstr>PowerPoint Presentation</vt:lpstr>
      <vt:lpstr>PowerPoint Presentation</vt:lpstr>
      <vt:lpstr>Topics covered</vt:lpstr>
      <vt:lpstr>Under-investment in preventive health</vt:lpstr>
      <vt:lpstr>Demand for preventative health: low WTP and high price sensitivity</vt:lpstr>
      <vt:lpstr>High price sensitivity of demand for preventive health investments</vt:lpstr>
      <vt:lpstr>Significant expenditures on acute conditions</vt:lpstr>
      <vt:lpstr>Knife-edge balance between benefits and costs?</vt:lpstr>
      <vt:lpstr>PowerPoint Presentation</vt:lpstr>
      <vt:lpstr>PowerPoint Presentation</vt:lpstr>
      <vt:lpstr>PowerPoint Presentation</vt:lpstr>
      <vt:lpstr>Methodological aside: Measuring demand with liquidity constraints</vt:lpstr>
      <vt:lpstr>PowerPoint Presentation</vt:lpstr>
      <vt:lpstr>Present bias, sophistication and deadlines</vt:lpstr>
      <vt:lpstr>PowerPoint Presentation</vt:lpstr>
      <vt:lpstr>PowerPoint Presentation</vt:lpstr>
      <vt:lpstr>PowerPoint Presentation</vt:lpstr>
      <vt:lpstr>Topics covered </vt:lpstr>
      <vt:lpstr>PowerPoint Presentation</vt:lpstr>
      <vt:lpstr>PowerPoint Presentation</vt:lpstr>
      <vt:lpstr>PowerPoint Presentation</vt:lpstr>
      <vt:lpstr>PowerPoint Presentation</vt:lpstr>
      <vt:lpstr>Topics covered </vt:lpstr>
      <vt:lpstr>PowerPoint Presentation</vt:lpstr>
      <vt:lpstr>PowerPoint Presentation</vt:lpstr>
      <vt:lpstr>PowerPoint Presentation</vt:lpstr>
      <vt:lpstr>PowerPoint Presentation</vt:lpstr>
      <vt:lpstr>Topics covered</vt:lpstr>
      <vt:lpstr>PowerPoint Presentation</vt:lpstr>
      <vt:lpstr>Technology adoption: attention and complexity</vt:lpstr>
      <vt:lpstr>Technology adoption: present bias and loss aversion</vt:lpstr>
      <vt:lpstr>PowerPoint Presentation</vt:lpstr>
      <vt:lpstr>Barriers to sharing and seeking information: Social image concern </vt:lpstr>
      <vt:lpstr>Barriers to interpreting information: Redundancy neglect</vt:lpstr>
      <vt:lpstr>Topics</vt:lpstr>
      <vt:lpstr>Distinct features of labor markets in developing economies</vt:lpstr>
      <vt:lpstr>PowerPoint Presentation</vt:lpstr>
      <vt:lpstr>PowerPoint Presentation</vt:lpstr>
      <vt:lpstr>Factory discipline as commitment device</vt:lpstr>
      <vt:lpstr>PowerPoint Presentation</vt:lpstr>
      <vt:lpstr>PowerPoint Presentation</vt:lpstr>
      <vt:lpstr>PowerPoint Presentation</vt:lpstr>
      <vt:lpstr>PowerPoint Presentation</vt:lpstr>
      <vt:lpstr>PowerPoint Presentation</vt:lpstr>
      <vt:lpstr>Topics covered </vt:lpstr>
      <vt:lpstr>PowerPoint Presentation</vt:lpstr>
      <vt:lpstr>Reasons developing economy firms could be more behavioral </vt:lpstr>
      <vt:lpstr>Reasons developing economy firms could be more behavioral (cont’d)</vt:lpstr>
      <vt:lpstr>Reasons developing economy firms could be less behavioral</vt:lpstr>
      <vt:lpstr>Behavioral firms: low levels of trust</vt:lpstr>
      <vt:lpstr>Behavioral firms: management practices</vt:lpstr>
      <vt:lpstr>New research horizons associated with behavioral firms</vt:lpstr>
      <vt:lpstr>Topics covered</vt:lpstr>
      <vt:lpstr>PowerPoint Presentation</vt:lpstr>
      <vt:lpstr>PowerPoint Presentation</vt:lpstr>
      <vt:lpstr>PowerPoint Presentation</vt:lpstr>
      <vt:lpstr>PowerPoint Presentation</vt:lpstr>
      <vt:lpstr>PowerPoint Presentation</vt:lpstr>
      <vt:lpstr>Topics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I</vt:lpstr>
      <vt:lpstr>References II</vt:lpstr>
      <vt:lpstr>References III</vt:lpstr>
      <vt:lpstr>References IV</vt:lpstr>
      <vt:lpstr>References V</vt:lpstr>
      <vt:lpstr>References VI</vt:lpstr>
      <vt:lpstr>References VII</vt:lpstr>
      <vt:lpstr>References VIII</vt:lpstr>
      <vt:lpstr>References IV</vt:lpstr>
      <vt:lpstr>References X</vt:lpstr>
      <vt:lpstr>References XI</vt:lpstr>
      <vt:lpstr>References XII</vt:lpstr>
      <vt:lpstr>References XIII</vt:lpstr>
      <vt:lpstr>References XIV</vt:lpstr>
      <vt:lpstr>References XV</vt:lpstr>
      <vt:lpstr>References XVI</vt:lpstr>
      <vt:lpstr>References XVII</vt:lpstr>
      <vt:lpstr>References XVIII</vt:lpstr>
      <vt:lpstr>References XIX</vt:lpstr>
      <vt:lpstr>References XX</vt:lpstr>
      <vt:lpstr>References XXI</vt:lpstr>
      <vt:lpstr>References XXII</vt:lpstr>
      <vt:lpstr>References XXIII</vt:lpstr>
      <vt:lpstr>References XXIV</vt:lpstr>
      <vt:lpstr>References XXV</vt:lpstr>
      <vt:lpstr>References XXVI</vt:lpstr>
      <vt:lpstr>References XXVII</vt:lpstr>
      <vt:lpstr>References XXVIII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Economics and Development</dc:title>
  <dc:creator>Gautam Rao</dc:creator>
  <cp:lastModifiedBy>Xinyue Lin</cp:lastModifiedBy>
  <cp:revision>300</cp:revision>
  <dcterms:modified xsi:type="dcterms:W3CDTF">2019-03-15T21:41:23Z</dcterms:modified>
</cp:coreProperties>
</file>