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38186F-88F2-F618-32AF-8FF7F1D396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F9C54B5-0938-5AE8-CE19-879B4505AF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867497B-D88B-DB03-28A5-229936E6B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1E6DF-48D4-4F54-8849-F6D411BABD42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5822975-3CA6-1D6D-1694-8205AB40B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A2C6855-1006-DA62-1667-6A993941A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38616-4DCE-4FE1-AB44-3C80AE1CB6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8876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56A933-2197-239E-7503-8D53CDC48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850F85F-0802-DCA7-2872-875613F481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24BD493-E246-3170-73EC-8252905A0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1E6DF-48D4-4F54-8849-F6D411BABD42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EDDBCC2-57B6-0C06-FD8F-1F5EB1F5E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BE1E75B-1C8C-2F5B-AB24-4B678933D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38616-4DCE-4FE1-AB44-3C80AE1CB6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5532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EF13952-6158-7C81-CCDF-28FA3E4135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7227656-F43E-C6C5-7936-B9A634EA00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97C1E2C-F15B-A2C8-91DA-A362FCE55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1E6DF-48D4-4F54-8849-F6D411BABD42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BDA2BDB-EEA8-0DD9-6E5F-BA704E124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8E08D0F-7AE9-8AEA-96A7-57E2060E4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38616-4DCE-4FE1-AB44-3C80AE1CB6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0457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60A665-97D3-C99E-E8EA-7F4420F1F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5B30CF-F71A-E0E4-4A64-C4845BA78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EC67B56-CD12-EC6B-7D95-582893CA6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1E6DF-48D4-4F54-8849-F6D411BABD42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E208A3C-A4CC-15B7-7A88-14948B8F9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779F5E3-137D-51A9-54E7-8A6B96812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38616-4DCE-4FE1-AB44-3C80AE1CB6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9508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F8C283-FBD7-4E93-58C9-01507AF1C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E38C248-B252-F9B5-F08D-39AF5BEFD0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FCD4483-1A1D-A698-E7CD-2E0C2A017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1E6DF-48D4-4F54-8849-F6D411BABD42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6067FFD-F796-B038-02D5-342F7E9F3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1037915-8C87-ACC5-1225-A357365AE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38616-4DCE-4FE1-AB44-3C80AE1CB6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0035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22DDD5-5B18-161B-9AD1-7113DE381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29C7DE1-24BF-5AB8-6D13-1478996FD0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654D382-DB0B-AB33-FF73-A917B972FA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4A88966-B04C-41E7-A142-055486383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1E6DF-48D4-4F54-8849-F6D411BABD42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63CBA52-83A4-DD47-931B-4266DA874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6965FEB-94E2-2A30-9509-3B60D24ED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38616-4DCE-4FE1-AB44-3C80AE1CB6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1757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74B32B-7153-3CB3-57CA-EDC3EE738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9F5F109-CEAC-3150-1D55-E19E74558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D7C4A84-3C88-91F7-8560-0D02C45130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04C8518-7738-6C30-2827-3FA9ADBA91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565123C-C0C4-368A-ABB8-2430A0299B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4BA1CC4-B19E-32E5-E2F8-DC529B6EF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1E6DF-48D4-4F54-8849-F6D411BABD42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F886A2C-885C-3CCE-BE0C-BEC6A3CA5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44B1949-BCC2-0B30-959E-8EDB992B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38616-4DCE-4FE1-AB44-3C80AE1CB6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3172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4C3DDF-86B1-95D9-15B4-50FE967AB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4C02785-A7FF-843A-63D6-3F7CE2531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1E6DF-48D4-4F54-8849-F6D411BABD42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E7308E4-167F-F02D-BE0F-1FFE8BC27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324F427-1630-5334-96FA-0ACC27EF8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38616-4DCE-4FE1-AB44-3C80AE1CB6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2006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1CA1673-7A85-A2D0-5E23-FDD46DFFB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1E6DF-48D4-4F54-8849-F6D411BABD42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F768BA0-DCE3-4921-D573-36172BE47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3A58397-10DE-08EE-32C3-DC39C0B6F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38616-4DCE-4FE1-AB44-3C80AE1CB6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402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EF9F5F-6EC3-06B4-60D2-ED82C1F6A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E056C4-D2ED-8F97-A6E0-C2D5095F9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7731D7C-10AE-DD24-E1F3-67EAE7C6D7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B6B2135-66F5-84FE-2738-E79EE2EDE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1E6DF-48D4-4F54-8849-F6D411BABD42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EFAAC49-278E-4B93-1599-81E1D3346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3790CB9-AA89-1919-156C-C3E85DE6F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38616-4DCE-4FE1-AB44-3C80AE1CB6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1393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100EA4-1149-A5A9-8CA5-70B8E42F9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530047A-B149-40F8-4DC6-F61F842514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E3C6A84-FA7F-097E-47D2-42FEEA53E8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1855007-C2D7-AEA8-6927-57A150710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1E6DF-48D4-4F54-8849-F6D411BABD42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B5F2056-B047-2A24-7108-5EF5EEA7E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C10B2F5-A843-E4E2-C8AB-5AC016C71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38616-4DCE-4FE1-AB44-3C80AE1CB6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9856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63B91E-FFEB-79EB-72A3-99E6079DE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31A9F8A-1DC7-C0F6-7BAD-FB61A7C13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F14DCBB-501C-2F55-FD17-5415E7576F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51E6DF-48D4-4F54-8849-F6D411BABD42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EBC247C-3311-D802-6D0D-CF99E67B88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390C1B3-EBF6-F257-EEB9-074C259BF6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438616-4DCE-4FE1-AB44-3C80AE1CB6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3758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8FA7CF-9290-1CF2-9F8C-07ED74A9DD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481"/>
            <a:ext cx="9144000" cy="453679"/>
          </a:xfrm>
        </p:spPr>
        <p:txBody>
          <a:bodyPr>
            <a:normAutofit fontScale="90000"/>
          </a:bodyPr>
          <a:lstStyle/>
          <a:p>
            <a:r>
              <a:rPr lang="ru-RU" sz="3200" dirty="0"/>
              <a:t> Выбор программного обеспечения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060DB2-4586-D4C8-71A1-CAECC2F1ED62}"/>
              </a:ext>
            </a:extLst>
          </p:cNvPr>
          <p:cNvSpPr txBox="1"/>
          <p:nvPr/>
        </p:nvSpPr>
        <p:spPr>
          <a:xfrm>
            <a:off x="0" y="535160"/>
            <a:ext cx="472590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ru-RU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Система управления контентом (CMS): </a:t>
            </a:r>
            <a:r>
              <a:rPr lang="ru-RU" sz="24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WordPress</a:t>
            </a:r>
            <a:endParaRPr lang="ru-RU" sz="24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buAutoNum type="arabicParenR"/>
            </a:pPr>
            <a:r>
              <a:rPr lang="ru-RU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Язык программирования и фреймворк: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PHP </a:t>
            </a:r>
          </a:p>
          <a:p>
            <a:pPr marL="342900" indent="-342900">
              <a:buAutoNum type="arabicParenR"/>
            </a:pPr>
            <a:r>
              <a:rPr lang="ru-RU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База данных: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MySQL</a:t>
            </a:r>
            <a:endParaRPr lang="ru-RU" sz="24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buFontTx/>
              <a:buAutoNum type="arabicParenR"/>
            </a:pPr>
            <a:r>
              <a:rPr lang="ru-RU" sz="2400" b="1" kern="1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Фронтенд технологии:</a:t>
            </a:r>
            <a:r>
              <a:rPr lang="ru-RU" sz="2400" kern="1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HTML, CSS (SCSS), JavaScript (</a:t>
            </a:r>
            <a:r>
              <a:rPr lang="ru-RU" sz="2400" kern="15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jQuery</a:t>
            </a:r>
            <a:r>
              <a:rPr lang="ru-RU" sz="2400" kern="15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</a:p>
          <a:p>
            <a:pPr marL="342900" indent="-342900">
              <a:buAutoNum type="arabicParenR"/>
            </a:pPr>
            <a:r>
              <a:rPr lang="ru-RU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Система контроля версий: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Git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</a:p>
          <a:p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Рассмотрим каждый инструмент и его преимущества более подробно. </a:t>
            </a:r>
            <a:endParaRPr lang="ru-RU" sz="2400" dirty="0"/>
          </a:p>
          <a:p>
            <a:pPr marL="342900" indent="-342900">
              <a:buAutoNum type="arabicParenR"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761672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AC23FF-C4D3-971A-F82E-2DC9013743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7111D2-3B3A-3D76-9B5D-1E9A756751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Выбор</a:t>
            </a:r>
            <a:r>
              <a:rPr lang="en-US" sz="3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программного</a:t>
            </a:r>
            <a:r>
              <a:rPr lang="en-US" sz="3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обеспечения</a:t>
            </a:r>
            <a:endParaRPr lang="en-US" sz="3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6B416A-84DC-667F-8A01-D07030E46BBA}"/>
              </a:ext>
            </a:extLst>
          </p:cNvPr>
          <p:cNvSpPr txBox="1"/>
          <p:nvPr/>
        </p:nvSpPr>
        <p:spPr>
          <a:xfrm>
            <a:off x="630936" y="2807208"/>
            <a:ext cx="11465814" cy="268947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effectLst/>
              </a:rPr>
              <a:t>WordPress</a:t>
            </a:r>
            <a:endParaRPr lang="en-US" sz="1600" dirty="0">
              <a:effectLst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</a:rPr>
              <a:t>WordPress — </a:t>
            </a:r>
            <a:r>
              <a:rPr lang="en-US" sz="1600" dirty="0" err="1">
                <a:effectLst/>
              </a:rPr>
              <a:t>одна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из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самых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популярных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систем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управления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контентом</a:t>
            </a:r>
            <a:r>
              <a:rPr lang="en-US" sz="1600" dirty="0">
                <a:effectLst/>
              </a:rPr>
              <a:t> (CMS), </a:t>
            </a:r>
            <a:r>
              <a:rPr lang="en-US" sz="1600" dirty="0" err="1">
                <a:effectLst/>
              </a:rPr>
              <a:t>которая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используется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для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создания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различных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типов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сайтов</a:t>
            </a:r>
            <a:r>
              <a:rPr lang="en-US" sz="1600" dirty="0">
                <a:effectLst/>
              </a:rPr>
              <a:t>: </a:t>
            </a:r>
            <a:r>
              <a:rPr lang="en-US" sz="1600" dirty="0" err="1">
                <a:effectLst/>
              </a:rPr>
              <a:t>блогов</a:t>
            </a:r>
            <a:r>
              <a:rPr lang="en-US" sz="1600" dirty="0">
                <a:effectLst/>
              </a:rPr>
              <a:t>, </a:t>
            </a:r>
            <a:r>
              <a:rPr lang="en-US" sz="1600" dirty="0" err="1">
                <a:effectLst/>
              </a:rPr>
              <a:t>корпоративных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страниц</a:t>
            </a:r>
            <a:r>
              <a:rPr lang="en-US" sz="1600" dirty="0">
                <a:effectLst/>
              </a:rPr>
              <a:t>, </a:t>
            </a:r>
            <a:r>
              <a:rPr lang="en-US" sz="1600" dirty="0" err="1">
                <a:effectLst/>
              </a:rPr>
              <a:t>интернет-магазинов</a:t>
            </a:r>
            <a:r>
              <a:rPr lang="en-US" sz="1600" dirty="0">
                <a:effectLst/>
              </a:rPr>
              <a:t> и </a:t>
            </a:r>
            <a:r>
              <a:rPr lang="en-US" sz="1600" dirty="0" err="1">
                <a:effectLst/>
              </a:rPr>
              <a:t>других</a:t>
            </a:r>
            <a:r>
              <a:rPr lang="en-US" sz="1600" dirty="0">
                <a:effectLst/>
              </a:rPr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 err="1">
                <a:effectLst/>
              </a:rPr>
              <a:t>Преимущества</a:t>
            </a:r>
            <a:r>
              <a:rPr lang="en-US" sz="1600" b="1" dirty="0">
                <a:effectLst/>
              </a:rPr>
              <a:t> WordPress:</a:t>
            </a:r>
            <a:endParaRPr lang="en-US" sz="1600" dirty="0">
              <a:effectLst/>
            </a:endParaRPr>
          </a:p>
          <a:p>
            <a:pPr marL="34290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 err="1">
                <a:effectLst/>
              </a:rPr>
              <a:t>Простота</a:t>
            </a:r>
            <a:r>
              <a:rPr lang="en-US" sz="1600" b="1" dirty="0">
                <a:effectLst/>
              </a:rPr>
              <a:t> </a:t>
            </a:r>
            <a:r>
              <a:rPr lang="en-US" sz="1600" b="1" dirty="0" err="1">
                <a:effectLst/>
              </a:rPr>
              <a:t>использования</a:t>
            </a:r>
            <a:r>
              <a:rPr lang="en-US" sz="1600" b="1" dirty="0">
                <a:effectLst/>
              </a:rPr>
              <a:t>: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интуитивно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понятный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интерфейс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позволяет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легко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управлять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контентом</a:t>
            </a:r>
            <a:r>
              <a:rPr lang="en-US" sz="1600" dirty="0">
                <a:effectLst/>
              </a:rPr>
              <a:t>.</a:t>
            </a:r>
          </a:p>
          <a:p>
            <a:pPr marL="34290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 err="1">
                <a:effectLst/>
              </a:rPr>
              <a:t>Гибкость</a:t>
            </a:r>
            <a:r>
              <a:rPr lang="en-US" sz="1600" b="1" dirty="0">
                <a:effectLst/>
              </a:rPr>
              <a:t> и </a:t>
            </a:r>
            <a:r>
              <a:rPr lang="en-US" sz="1600" b="1" dirty="0" err="1">
                <a:effectLst/>
              </a:rPr>
              <a:t>расширяемость</a:t>
            </a:r>
            <a:r>
              <a:rPr lang="en-US" sz="1600" b="1" dirty="0">
                <a:effectLst/>
              </a:rPr>
              <a:t>: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благодаря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тысячам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плагинов</a:t>
            </a:r>
            <a:r>
              <a:rPr lang="en-US" sz="1600" dirty="0">
                <a:effectLst/>
              </a:rPr>
              <a:t> и </a:t>
            </a:r>
            <a:r>
              <a:rPr lang="en-US" sz="1600" dirty="0" err="1">
                <a:effectLst/>
              </a:rPr>
              <a:t>тем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можно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добавить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практически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любую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функциональность</a:t>
            </a:r>
            <a:r>
              <a:rPr lang="en-US" sz="1600" dirty="0">
                <a:effectLst/>
              </a:rPr>
              <a:t>.</a:t>
            </a:r>
          </a:p>
          <a:p>
            <a:pPr marL="34290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effectLst/>
              </a:rPr>
              <a:t>SEO-</a:t>
            </a:r>
            <a:r>
              <a:rPr lang="en-US" sz="1600" b="1" dirty="0" err="1">
                <a:effectLst/>
              </a:rPr>
              <a:t>оптимизация</a:t>
            </a:r>
            <a:r>
              <a:rPr lang="en-US" sz="1600" b="1" dirty="0">
                <a:effectLst/>
              </a:rPr>
              <a:t>:</a:t>
            </a:r>
            <a:r>
              <a:rPr lang="en-US" sz="1600" dirty="0">
                <a:effectLst/>
              </a:rPr>
              <a:t> WordPress </a:t>
            </a:r>
            <a:r>
              <a:rPr lang="en-US" sz="1600" dirty="0" err="1">
                <a:effectLst/>
              </a:rPr>
              <a:t>предлагает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встроенные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инструменты</a:t>
            </a:r>
            <a:r>
              <a:rPr lang="en-US" sz="1600" dirty="0">
                <a:effectLst/>
              </a:rPr>
              <a:t> и </a:t>
            </a:r>
            <a:r>
              <a:rPr lang="en-US" sz="1600" dirty="0" err="1">
                <a:effectLst/>
              </a:rPr>
              <a:t>плагины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для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улучшения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поисковой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оптимизации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сайта</a:t>
            </a:r>
            <a:r>
              <a:rPr lang="en-US" sz="1600" dirty="0">
                <a:effectLst/>
              </a:rPr>
              <a:t>.</a:t>
            </a:r>
          </a:p>
          <a:p>
            <a:pPr marL="34290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 err="1">
                <a:effectLst/>
              </a:rPr>
              <a:t>Поддержка</a:t>
            </a:r>
            <a:r>
              <a:rPr lang="en-US" sz="1600" b="1" dirty="0">
                <a:effectLst/>
              </a:rPr>
              <a:t> </a:t>
            </a:r>
            <a:r>
              <a:rPr lang="en-US" sz="1600" b="1" dirty="0" err="1">
                <a:effectLst/>
              </a:rPr>
              <a:t>сообщества</a:t>
            </a:r>
            <a:r>
              <a:rPr lang="en-US" sz="1600" b="1" dirty="0">
                <a:effectLst/>
              </a:rPr>
              <a:t>: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большая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база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знаний</a:t>
            </a:r>
            <a:r>
              <a:rPr lang="en-US" sz="1600" dirty="0">
                <a:effectLst/>
              </a:rPr>
              <a:t> и </a:t>
            </a:r>
            <a:r>
              <a:rPr lang="en-US" sz="1600" dirty="0" err="1">
                <a:effectLst/>
              </a:rPr>
              <a:t>активное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сообщество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разработчиков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делают</a:t>
            </a:r>
            <a:r>
              <a:rPr lang="en-US" sz="1600" dirty="0">
                <a:effectLst/>
              </a:rPr>
              <a:t> WordPress </a:t>
            </a:r>
            <a:r>
              <a:rPr lang="en-US" sz="1600" dirty="0" err="1">
                <a:effectLst/>
              </a:rPr>
              <a:t>удобным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для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решения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любых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задач</a:t>
            </a:r>
            <a:r>
              <a:rPr lang="en-US" sz="1600" dirty="0">
                <a:effectLst/>
              </a:rPr>
              <a:t>.</a:t>
            </a:r>
          </a:p>
          <a:p>
            <a:pPr marL="34290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 err="1">
                <a:effectLst/>
              </a:rPr>
              <a:t>Бесплатность</a:t>
            </a:r>
            <a:r>
              <a:rPr lang="en-US" sz="1600" b="1" dirty="0">
                <a:effectLst/>
              </a:rPr>
              <a:t>: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базовая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версия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системы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является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бесплатной</a:t>
            </a:r>
            <a:r>
              <a:rPr lang="en-US" sz="1600" dirty="0">
                <a:effectLst/>
              </a:rPr>
              <a:t>, а </a:t>
            </a:r>
            <a:r>
              <a:rPr lang="en-US" sz="1600" dirty="0" err="1">
                <a:effectLst/>
              </a:rPr>
              <a:t>дополнительные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плагины</a:t>
            </a:r>
            <a:r>
              <a:rPr lang="en-US" sz="1600" dirty="0">
                <a:effectLst/>
              </a:rPr>
              <a:t> и </a:t>
            </a:r>
            <a:r>
              <a:rPr lang="en-US" sz="1600" dirty="0" err="1">
                <a:effectLst/>
              </a:rPr>
              <a:t>темы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часто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доступны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по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разумным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ценам</a:t>
            </a:r>
            <a:r>
              <a:rPr lang="en-US" sz="1600" dirty="0">
                <a:effectLst/>
              </a:rPr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pic>
        <p:nvPicPr>
          <p:cNvPr id="1034" name="Picture 10" descr="Picture background">
            <a:extLst>
              <a:ext uri="{FF2B5EF4-FFF2-40B4-BE49-F238E27FC236}">
                <a16:creationId xmlns:a16="http://schemas.microsoft.com/office/drawing/2014/main" id="{3DF7FCA8-4ECD-16A7-6333-D89D028999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77218" y="141743"/>
            <a:ext cx="5394709" cy="2818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5421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65BF63-80CB-98D0-E17E-B5DA691D95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E978BD-531D-993E-C386-32B9D8B463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Выбор программного обеспечения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4B5AA-5A79-5052-A021-961A94DA29C6}"/>
              </a:ext>
            </a:extLst>
          </p:cNvPr>
          <p:cNvSpPr txBox="1"/>
          <p:nvPr/>
        </p:nvSpPr>
        <p:spPr>
          <a:xfrm>
            <a:off x="630936" y="2807208"/>
            <a:ext cx="4779264" cy="269024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 err="1">
                <a:effectLst/>
              </a:rPr>
              <a:t>Описание</a:t>
            </a:r>
            <a:r>
              <a:rPr lang="en-US" sz="1600" b="1" dirty="0">
                <a:effectLst/>
              </a:rPr>
              <a:t>:</a:t>
            </a:r>
            <a:r>
              <a:rPr lang="en-US" sz="1600" dirty="0">
                <a:effectLst/>
              </a:rPr>
              <a:t> PHP — </a:t>
            </a:r>
            <a:r>
              <a:rPr lang="en-US" sz="1600" dirty="0" err="1">
                <a:effectLst/>
              </a:rPr>
              <a:t>это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популярный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язык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программирования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для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веб-разработки</a:t>
            </a:r>
            <a:r>
              <a:rPr lang="en-US" sz="1600" dirty="0">
                <a:effectLst/>
              </a:rPr>
              <a:t>, </a:t>
            </a:r>
            <a:r>
              <a:rPr lang="en-US" sz="1600" dirty="0" err="1">
                <a:effectLst/>
              </a:rPr>
              <a:t>который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поддерживается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большинством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серверов</a:t>
            </a:r>
            <a:r>
              <a:rPr lang="en-US" sz="1600" dirty="0">
                <a:effectLst/>
              </a:rPr>
              <a:t> и </a:t>
            </a:r>
            <a:r>
              <a:rPr lang="en-US" sz="1600" dirty="0" err="1">
                <a:effectLst/>
              </a:rPr>
              <a:t>хостингов</a:t>
            </a:r>
            <a:r>
              <a:rPr lang="en-US" sz="1600" dirty="0">
                <a:effectLst/>
              </a:rPr>
              <a:t>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 err="1">
                <a:effectLst/>
              </a:rPr>
              <a:t>Преимущества</a:t>
            </a:r>
            <a:r>
              <a:rPr lang="en-US" sz="1600" b="1" dirty="0">
                <a:effectLst/>
              </a:rPr>
              <a:t> PHP:</a:t>
            </a:r>
            <a:endParaRPr lang="en-US" sz="1600" dirty="0">
              <a:effectLst/>
            </a:endParaRPr>
          </a:p>
          <a:p>
            <a:pPr marL="34290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 err="1">
                <a:effectLst/>
              </a:rPr>
              <a:t>Широкая</a:t>
            </a:r>
            <a:r>
              <a:rPr lang="en-US" sz="1600" b="1" dirty="0">
                <a:effectLst/>
              </a:rPr>
              <a:t> </a:t>
            </a:r>
            <a:r>
              <a:rPr lang="en-US" sz="1600" b="1" dirty="0" err="1">
                <a:effectLst/>
              </a:rPr>
              <a:t>поддержка</a:t>
            </a:r>
            <a:r>
              <a:rPr lang="en-US" sz="1600" b="1" dirty="0">
                <a:effectLst/>
              </a:rPr>
              <a:t> и </a:t>
            </a:r>
            <a:r>
              <a:rPr lang="en-US" sz="1600" b="1" dirty="0" err="1">
                <a:effectLst/>
              </a:rPr>
              <a:t>совместимость</a:t>
            </a:r>
            <a:r>
              <a:rPr lang="en-US" sz="1600" b="1" dirty="0">
                <a:effectLst/>
              </a:rPr>
              <a:t>:</a:t>
            </a:r>
            <a:r>
              <a:rPr lang="en-US" sz="1600" dirty="0">
                <a:effectLst/>
              </a:rPr>
              <a:t> PHP </a:t>
            </a:r>
            <a:r>
              <a:rPr lang="en-US" sz="1600" dirty="0" err="1">
                <a:effectLst/>
              </a:rPr>
              <a:t>поддерживается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большинством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веб-хостингов</a:t>
            </a:r>
            <a:r>
              <a:rPr lang="en-US" sz="1600" dirty="0">
                <a:effectLst/>
              </a:rPr>
              <a:t>, </a:t>
            </a:r>
            <a:r>
              <a:rPr lang="en-US" sz="1600" dirty="0" err="1">
                <a:effectLst/>
              </a:rPr>
              <a:t>что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упрощает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развертывание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сайта</a:t>
            </a:r>
            <a:r>
              <a:rPr lang="en-US" sz="1600" dirty="0">
                <a:effectLst/>
              </a:rPr>
              <a:t>.</a:t>
            </a:r>
          </a:p>
          <a:p>
            <a:pPr marL="34290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 err="1">
                <a:effectLst/>
              </a:rPr>
              <a:t>Интеграция</a:t>
            </a:r>
            <a:r>
              <a:rPr lang="en-US" sz="1600" b="1" dirty="0">
                <a:effectLst/>
              </a:rPr>
              <a:t> с WordPress:</a:t>
            </a:r>
            <a:r>
              <a:rPr lang="en-US" sz="1600" dirty="0">
                <a:effectLst/>
              </a:rPr>
              <a:t> WordPress </a:t>
            </a:r>
            <a:r>
              <a:rPr lang="en-US" sz="1600" dirty="0" err="1">
                <a:effectLst/>
              </a:rPr>
              <a:t>написан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на</a:t>
            </a:r>
            <a:r>
              <a:rPr lang="en-US" sz="1600" dirty="0">
                <a:effectLst/>
              </a:rPr>
              <a:t> PHP, </a:t>
            </a:r>
            <a:r>
              <a:rPr lang="en-US" sz="1600" dirty="0" err="1">
                <a:effectLst/>
              </a:rPr>
              <a:t>что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позволяет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легко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адаптировать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его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код</a:t>
            </a:r>
            <a:r>
              <a:rPr lang="en-US" sz="1600" dirty="0">
                <a:effectLst/>
              </a:rPr>
              <a:t> и </a:t>
            </a:r>
            <a:r>
              <a:rPr lang="en-US" sz="1600" dirty="0" err="1">
                <a:effectLst/>
              </a:rPr>
              <a:t>разрабатывать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кастомные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функции</a:t>
            </a:r>
            <a:r>
              <a:rPr lang="en-US" sz="1600" dirty="0">
                <a:effectLst/>
              </a:rPr>
              <a:t>.</a:t>
            </a:r>
          </a:p>
        </p:txBody>
      </p:sp>
      <p:pic>
        <p:nvPicPr>
          <p:cNvPr id="2050" name="Picture 2" descr="Picture background">
            <a:extLst>
              <a:ext uri="{FF2B5EF4-FFF2-40B4-BE49-F238E27FC236}">
                <a16:creationId xmlns:a16="http://schemas.microsoft.com/office/drawing/2014/main" id="{F08F5BC9-1F19-4FAB-6196-216F9768B4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87696" y="241472"/>
            <a:ext cx="6903720" cy="4527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951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BB3CCC-AB6F-E03A-98B1-1D1C620A89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485CB0-B42D-6F68-562E-CB49631990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Выбор программного обеспечения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DE81C8-243D-B1DC-85FB-50843F6328F0}"/>
              </a:ext>
            </a:extLst>
          </p:cNvPr>
          <p:cNvSpPr txBox="1"/>
          <p:nvPr/>
        </p:nvSpPr>
        <p:spPr>
          <a:xfrm>
            <a:off x="357760" y="2788920"/>
            <a:ext cx="7855840" cy="253860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effectLst/>
              </a:rPr>
              <a:t>MySQL</a:t>
            </a:r>
            <a:endParaRPr lang="en-US" sz="1600" dirty="0">
              <a:effectLst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</a:rPr>
              <a:t>MySQL — </a:t>
            </a:r>
            <a:r>
              <a:rPr lang="en-US" sz="1600" dirty="0" err="1">
                <a:effectLst/>
              </a:rPr>
              <a:t>одна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из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самых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популярных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реляционных</a:t>
            </a:r>
            <a:r>
              <a:rPr lang="en-US" sz="1600" dirty="0">
                <a:effectLst/>
              </a:rPr>
              <a:t> СУБД с </a:t>
            </a:r>
            <a:r>
              <a:rPr lang="en-US" sz="1600" dirty="0" err="1">
                <a:effectLst/>
              </a:rPr>
              <a:t>открытым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исходным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кодом</a:t>
            </a:r>
            <a:r>
              <a:rPr lang="en-US" sz="1600" dirty="0">
                <a:effectLst/>
              </a:rPr>
              <a:t>, </a:t>
            </a:r>
            <a:r>
              <a:rPr lang="en-US" sz="1600" dirty="0" err="1">
                <a:effectLst/>
              </a:rPr>
              <a:t>широко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используемая</a:t>
            </a:r>
            <a:r>
              <a:rPr lang="en-US" sz="1600" dirty="0">
                <a:effectLst/>
              </a:rPr>
              <a:t> в </a:t>
            </a:r>
            <a:r>
              <a:rPr lang="en-US" sz="1600" dirty="0" err="1">
                <a:effectLst/>
              </a:rPr>
              <a:t>веб-разработке</a:t>
            </a:r>
            <a:r>
              <a:rPr lang="en-US" sz="1600" dirty="0">
                <a:effectLst/>
              </a:rPr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 err="1">
                <a:effectLst/>
              </a:rPr>
              <a:t>Преимущества</a:t>
            </a:r>
            <a:r>
              <a:rPr lang="en-US" sz="1600" b="1" dirty="0">
                <a:effectLst/>
              </a:rPr>
              <a:t> MySQL:</a:t>
            </a:r>
            <a:endParaRPr lang="en-US" sz="1600" dirty="0">
              <a:effectLst/>
            </a:endParaRPr>
          </a:p>
          <a:p>
            <a:pPr marL="34290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 err="1">
                <a:effectLst/>
              </a:rPr>
              <a:t>Высокая</a:t>
            </a:r>
            <a:r>
              <a:rPr lang="en-US" sz="1600" b="1" dirty="0">
                <a:effectLst/>
              </a:rPr>
              <a:t> </a:t>
            </a:r>
            <a:r>
              <a:rPr lang="en-US" sz="1600" b="1" dirty="0" err="1">
                <a:effectLst/>
              </a:rPr>
              <a:t>производительность</a:t>
            </a:r>
            <a:r>
              <a:rPr lang="en-US" sz="1600" b="1" dirty="0">
                <a:effectLst/>
              </a:rPr>
              <a:t>: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оптимизирована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для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работы</a:t>
            </a:r>
            <a:r>
              <a:rPr lang="en-US" sz="1600" dirty="0">
                <a:effectLst/>
              </a:rPr>
              <a:t> с </a:t>
            </a:r>
            <a:r>
              <a:rPr lang="en-US" sz="1600" dirty="0" err="1">
                <a:effectLst/>
              </a:rPr>
              <a:t>большим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объемом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запросов</a:t>
            </a:r>
            <a:r>
              <a:rPr lang="en-US" sz="1600" dirty="0">
                <a:effectLst/>
              </a:rPr>
              <a:t> и </a:t>
            </a:r>
            <a:r>
              <a:rPr lang="en-US" sz="1600" dirty="0" err="1">
                <a:effectLst/>
              </a:rPr>
              <a:t>данных</a:t>
            </a:r>
            <a:r>
              <a:rPr lang="en-US" sz="1600" dirty="0">
                <a:effectLst/>
              </a:rPr>
              <a:t>.</a:t>
            </a:r>
          </a:p>
          <a:p>
            <a:pPr marL="34290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 err="1">
                <a:effectLst/>
              </a:rPr>
              <a:t>Простота</a:t>
            </a:r>
            <a:r>
              <a:rPr lang="en-US" sz="1600" b="1" dirty="0">
                <a:effectLst/>
              </a:rPr>
              <a:t> </a:t>
            </a:r>
            <a:r>
              <a:rPr lang="en-US" sz="1600" b="1" dirty="0" err="1">
                <a:effectLst/>
              </a:rPr>
              <a:t>использования</a:t>
            </a:r>
            <a:r>
              <a:rPr lang="en-US" sz="1600" b="1" dirty="0">
                <a:effectLst/>
              </a:rPr>
              <a:t>: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понятный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синтаксис</a:t>
            </a:r>
            <a:r>
              <a:rPr lang="en-US" sz="1600" dirty="0">
                <a:effectLst/>
              </a:rPr>
              <a:t> и </a:t>
            </a:r>
            <a:r>
              <a:rPr lang="en-US" sz="1600" dirty="0" err="1">
                <a:effectLst/>
              </a:rPr>
              <a:t>обширная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документация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делают</a:t>
            </a:r>
            <a:r>
              <a:rPr lang="en-US" sz="1600" dirty="0">
                <a:effectLst/>
              </a:rPr>
              <a:t> MySQL </a:t>
            </a:r>
            <a:r>
              <a:rPr lang="en-US" sz="1600" dirty="0" err="1">
                <a:effectLst/>
              </a:rPr>
              <a:t>доступной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для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начинающих</a:t>
            </a:r>
            <a:r>
              <a:rPr lang="en-US" sz="1600" dirty="0">
                <a:effectLst/>
              </a:rPr>
              <a:t> и </a:t>
            </a:r>
            <a:r>
              <a:rPr lang="en-US" sz="1600" dirty="0" err="1">
                <a:effectLst/>
              </a:rPr>
              <a:t>опытных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разработчиков</a:t>
            </a:r>
            <a:r>
              <a:rPr lang="en-US" sz="1600" dirty="0">
                <a:effectLst/>
              </a:rPr>
              <a:t>.</a:t>
            </a:r>
          </a:p>
          <a:p>
            <a:pPr marL="34290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 err="1">
                <a:effectLst/>
              </a:rPr>
              <a:t>Широкая</a:t>
            </a:r>
            <a:r>
              <a:rPr lang="en-US" sz="1600" b="1" dirty="0">
                <a:effectLst/>
              </a:rPr>
              <a:t> </a:t>
            </a:r>
            <a:r>
              <a:rPr lang="en-US" sz="1600" b="1" dirty="0" err="1">
                <a:effectLst/>
              </a:rPr>
              <a:t>интеграция</a:t>
            </a:r>
            <a:r>
              <a:rPr lang="en-US" sz="1600" b="1" dirty="0">
                <a:effectLst/>
              </a:rPr>
              <a:t>: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поддерживает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множество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языков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программирования</a:t>
            </a:r>
            <a:r>
              <a:rPr lang="en-US" sz="1600" dirty="0">
                <a:effectLst/>
              </a:rPr>
              <a:t> (PHP, Python, Java) и </a:t>
            </a:r>
            <a:r>
              <a:rPr lang="en-US" sz="1600" dirty="0" err="1">
                <a:effectLst/>
              </a:rPr>
              <a:t>легко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интегрируется</a:t>
            </a:r>
            <a:r>
              <a:rPr lang="en-US" sz="1600" dirty="0">
                <a:effectLst/>
              </a:rPr>
              <a:t> с WordPress.</a:t>
            </a:r>
          </a:p>
          <a:p>
            <a:pPr marL="34290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 err="1">
                <a:effectLst/>
              </a:rPr>
              <a:t>Активное</a:t>
            </a:r>
            <a:r>
              <a:rPr lang="en-US" sz="1600" b="1" dirty="0">
                <a:effectLst/>
              </a:rPr>
              <a:t> </a:t>
            </a:r>
            <a:r>
              <a:rPr lang="en-US" sz="1600" b="1" dirty="0" err="1">
                <a:effectLst/>
              </a:rPr>
              <a:t>сообщество</a:t>
            </a:r>
            <a:r>
              <a:rPr lang="en-US" sz="1600" b="1" dirty="0">
                <a:effectLst/>
              </a:rPr>
              <a:t>: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большое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количество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материалов</a:t>
            </a:r>
            <a:r>
              <a:rPr lang="en-US" sz="1600" dirty="0">
                <a:effectLst/>
              </a:rPr>
              <a:t> и </a:t>
            </a:r>
            <a:r>
              <a:rPr lang="en-US" sz="1600" dirty="0" err="1">
                <a:effectLst/>
              </a:rPr>
              <a:t>ресурсов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для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решения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любых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задач</a:t>
            </a:r>
            <a:r>
              <a:rPr lang="en-US" sz="1600" dirty="0">
                <a:effectLst/>
              </a:rPr>
              <a:t>.</a:t>
            </a:r>
          </a:p>
          <a:p>
            <a:pPr marL="34290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 err="1">
                <a:effectLst/>
              </a:rPr>
              <a:t>Масштабируемость</a:t>
            </a:r>
            <a:r>
              <a:rPr lang="en-US" sz="1600" b="1" dirty="0">
                <a:effectLst/>
              </a:rPr>
              <a:t>: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подходит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как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для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малых</a:t>
            </a:r>
            <a:r>
              <a:rPr lang="en-US" sz="1600" dirty="0">
                <a:effectLst/>
              </a:rPr>
              <a:t>, </a:t>
            </a:r>
            <a:r>
              <a:rPr lang="en-US" sz="1600" dirty="0" err="1">
                <a:effectLst/>
              </a:rPr>
              <a:t>так</a:t>
            </a:r>
            <a:r>
              <a:rPr lang="en-US" sz="1600" dirty="0">
                <a:effectLst/>
              </a:rPr>
              <a:t> и </a:t>
            </a:r>
            <a:r>
              <a:rPr lang="en-US" sz="1600" dirty="0" err="1">
                <a:effectLst/>
              </a:rPr>
              <a:t>для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крупных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проектов</a:t>
            </a:r>
            <a:r>
              <a:rPr lang="en-US" sz="1600" dirty="0">
                <a:effectLst/>
              </a:rPr>
              <a:t>.</a:t>
            </a:r>
          </a:p>
        </p:txBody>
      </p:sp>
      <p:pic>
        <p:nvPicPr>
          <p:cNvPr id="3074" name="Picture 2" descr="Picture background">
            <a:extLst>
              <a:ext uri="{FF2B5EF4-FFF2-40B4-BE49-F238E27FC236}">
                <a16:creationId xmlns:a16="http://schemas.microsoft.com/office/drawing/2014/main" id="{54C0AB1B-EC38-147C-69C5-C0E75FE8B4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19286" y="189617"/>
            <a:ext cx="5170322" cy="3232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0103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139C69-7F7B-180E-C323-8AF2A52496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416F0D-828E-BE18-5F46-06D082F072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365125"/>
            <a:ext cx="6986015" cy="177648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5400"/>
              <a:t> Выбор программного обеспечения</a:t>
            </a:r>
          </a:p>
        </p:txBody>
      </p:sp>
      <p:pic>
        <p:nvPicPr>
          <p:cNvPr id="4100" name="Picture 4" descr="Picture background">
            <a:extLst>
              <a:ext uri="{FF2B5EF4-FFF2-40B4-BE49-F238E27FC236}">
                <a16:creationId xmlns:a16="http://schemas.microsoft.com/office/drawing/2014/main" id="{DFE61C62-57C3-2732-49DD-FCE717FFC4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42526" y="261991"/>
            <a:ext cx="3405801" cy="1890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D0407FB-78C6-50B0-7289-31631F76CE8C}"/>
              </a:ext>
            </a:extLst>
          </p:cNvPr>
          <p:cNvSpPr txBox="1"/>
          <p:nvPr/>
        </p:nvSpPr>
        <p:spPr>
          <a:xfrm>
            <a:off x="612648" y="2504819"/>
            <a:ext cx="6986016" cy="36721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 err="1">
                <a:effectLst/>
              </a:rPr>
              <a:t>Фронтенд</a:t>
            </a:r>
            <a:r>
              <a:rPr lang="en-US" sz="1400" b="1" dirty="0">
                <a:effectLst/>
              </a:rPr>
              <a:t> </a:t>
            </a:r>
            <a:r>
              <a:rPr lang="en-US" sz="1400" b="1" dirty="0" err="1">
                <a:effectLst/>
              </a:rPr>
              <a:t>технологии</a:t>
            </a:r>
            <a:r>
              <a:rPr lang="en-US" sz="1400" b="1" dirty="0">
                <a:effectLst/>
              </a:rPr>
              <a:t>: HTML, CSS (SCSS), JavaScript (jQuery)</a:t>
            </a:r>
            <a:endParaRPr lang="en-US" sz="1400" dirty="0">
              <a:effectLst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>
                <a:effectLst/>
              </a:rPr>
              <a:t>HTML и CSS:</a:t>
            </a:r>
            <a:r>
              <a:rPr lang="en-US" sz="1400" dirty="0">
                <a:effectLst/>
              </a:rPr>
              <a:t> HTML </a:t>
            </a:r>
            <a:r>
              <a:rPr lang="en-US" sz="1400" dirty="0" err="1">
                <a:effectLst/>
              </a:rPr>
              <a:t>используется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для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создания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структуры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страниц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сайта</a:t>
            </a:r>
            <a:r>
              <a:rPr lang="en-US" sz="1400" dirty="0">
                <a:effectLst/>
              </a:rPr>
              <a:t>, а CSS — </a:t>
            </a:r>
            <a:r>
              <a:rPr lang="en-US" sz="1400" dirty="0" err="1">
                <a:effectLst/>
              </a:rPr>
              <a:t>для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их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стилизации</a:t>
            </a:r>
            <a:r>
              <a:rPr lang="en-US" sz="1400" dirty="0">
                <a:effectLst/>
              </a:rPr>
              <a:t>. </a:t>
            </a:r>
            <a:r>
              <a:rPr lang="en-US" sz="1400" dirty="0" err="1">
                <a:effectLst/>
              </a:rPr>
              <a:t>Использование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препроцессора</a:t>
            </a:r>
            <a:r>
              <a:rPr lang="en-US" sz="1400" dirty="0">
                <a:effectLst/>
              </a:rPr>
              <a:t> SCSS </a:t>
            </a:r>
            <a:r>
              <a:rPr lang="en-US" sz="1400" dirty="0" err="1">
                <a:effectLst/>
              </a:rPr>
              <a:t>позволяет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ускорить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разработку</a:t>
            </a:r>
            <a:r>
              <a:rPr lang="en-US" sz="1400" dirty="0">
                <a:effectLst/>
              </a:rPr>
              <a:t> CSS </a:t>
            </a:r>
            <a:r>
              <a:rPr lang="en-US" sz="1400" dirty="0" err="1">
                <a:effectLst/>
              </a:rPr>
              <a:t>за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счет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внедрения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переменных</a:t>
            </a:r>
            <a:r>
              <a:rPr lang="en-US" sz="1400" dirty="0">
                <a:effectLst/>
              </a:rPr>
              <a:t>, </a:t>
            </a:r>
            <a:r>
              <a:rPr lang="en-US" sz="1400" dirty="0" err="1">
                <a:effectLst/>
              </a:rPr>
              <a:t>вложенности</a:t>
            </a:r>
            <a:r>
              <a:rPr lang="en-US" sz="1400" dirty="0">
                <a:effectLst/>
              </a:rPr>
              <a:t> и </a:t>
            </a:r>
            <a:r>
              <a:rPr lang="en-US" sz="1400" dirty="0" err="1">
                <a:effectLst/>
              </a:rPr>
              <a:t>других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возможностей</a:t>
            </a:r>
            <a:r>
              <a:rPr lang="en-US" sz="1400" dirty="0">
                <a:effectLst/>
              </a:rPr>
              <a:t>, </a:t>
            </a:r>
            <a:r>
              <a:rPr lang="en-US" sz="1400" dirty="0" err="1">
                <a:effectLst/>
              </a:rPr>
              <a:t>которые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облегчают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написание</a:t>
            </a:r>
            <a:r>
              <a:rPr lang="en-US" sz="1400" dirty="0">
                <a:effectLst/>
              </a:rPr>
              <a:t> и </a:t>
            </a:r>
            <a:r>
              <a:rPr lang="en-US" sz="1400" dirty="0" err="1">
                <a:effectLst/>
              </a:rPr>
              <a:t>поддержку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стилей</a:t>
            </a:r>
            <a:r>
              <a:rPr lang="en-US" sz="1400" dirty="0">
                <a:effectLst/>
              </a:rPr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>
                <a:effectLst/>
              </a:rPr>
              <a:t>JavaScript (jQuery):</a:t>
            </a:r>
            <a:r>
              <a:rPr lang="en-US" sz="1400" dirty="0">
                <a:effectLst/>
              </a:rPr>
              <a:t> JavaScript </a:t>
            </a:r>
            <a:r>
              <a:rPr lang="en-US" sz="1400" dirty="0" err="1">
                <a:effectLst/>
              </a:rPr>
              <a:t>добавляет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интерактивность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на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сайт</a:t>
            </a:r>
            <a:r>
              <a:rPr lang="en-US" sz="1400" dirty="0">
                <a:effectLst/>
              </a:rPr>
              <a:t>, </a:t>
            </a:r>
            <a:r>
              <a:rPr lang="en-US" sz="1400" dirty="0" err="1">
                <a:effectLst/>
              </a:rPr>
              <a:t>например</a:t>
            </a:r>
            <a:r>
              <a:rPr lang="en-US" sz="1400" dirty="0">
                <a:effectLst/>
              </a:rPr>
              <a:t>, </a:t>
            </a:r>
            <a:r>
              <a:rPr lang="en-US" sz="1400" dirty="0" err="1">
                <a:effectLst/>
              </a:rPr>
              <a:t>для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реализации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всплывающих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окон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или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динамических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элементов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интерфейса</a:t>
            </a:r>
            <a:r>
              <a:rPr lang="en-US" sz="1400" dirty="0">
                <a:effectLst/>
              </a:rPr>
              <a:t>. jQuery — </a:t>
            </a:r>
            <a:r>
              <a:rPr lang="en-US" sz="1400" dirty="0" err="1">
                <a:effectLst/>
              </a:rPr>
              <a:t>это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библиотека</a:t>
            </a:r>
            <a:r>
              <a:rPr lang="en-US" sz="1400" dirty="0">
                <a:effectLst/>
              </a:rPr>
              <a:t> JavaScript, </a:t>
            </a:r>
            <a:r>
              <a:rPr lang="en-US" sz="1400" dirty="0" err="1">
                <a:effectLst/>
              </a:rPr>
              <a:t>которая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упрощает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взаимодействие</a:t>
            </a:r>
            <a:r>
              <a:rPr lang="en-US" sz="1400" dirty="0">
                <a:effectLst/>
              </a:rPr>
              <a:t> с </a:t>
            </a:r>
            <a:r>
              <a:rPr lang="en-US" sz="1400" dirty="0" err="1">
                <a:effectLst/>
              </a:rPr>
              <a:t>элементами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на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странице</a:t>
            </a:r>
            <a:r>
              <a:rPr lang="en-US" sz="1400" dirty="0">
                <a:effectLst/>
              </a:rPr>
              <a:t> и </a:t>
            </a:r>
            <a:r>
              <a:rPr lang="en-US" sz="1400" dirty="0" err="1">
                <a:effectLst/>
              </a:rPr>
              <a:t>работу</a:t>
            </a:r>
            <a:r>
              <a:rPr lang="en-US" sz="1400" dirty="0">
                <a:effectLst/>
              </a:rPr>
              <a:t> с AJAX-</a:t>
            </a:r>
            <a:r>
              <a:rPr lang="en-US" sz="1400" dirty="0" err="1">
                <a:effectLst/>
              </a:rPr>
              <a:t>запросами</a:t>
            </a:r>
            <a:r>
              <a:rPr lang="en-US" sz="1400" dirty="0">
                <a:effectLst/>
              </a:rPr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 err="1">
                <a:effectLst/>
              </a:rPr>
              <a:t>Преимущества</a:t>
            </a:r>
            <a:r>
              <a:rPr lang="en-US" sz="1400" b="1" dirty="0">
                <a:effectLst/>
              </a:rPr>
              <a:t>:</a:t>
            </a:r>
            <a:endParaRPr lang="en-US" sz="1400" dirty="0">
              <a:effectLst/>
            </a:endParaRPr>
          </a:p>
          <a:p>
            <a:pPr marL="34290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>
                <a:effectLst/>
              </a:rPr>
              <a:t>HTML и CSS: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Создают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структуру</a:t>
            </a:r>
            <a:r>
              <a:rPr lang="en-US" sz="1400" dirty="0">
                <a:effectLst/>
              </a:rPr>
              <a:t> и </a:t>
            </a:r>
            <a:r>
              <a:rPr lang="en-US" sz="1400" dirty="0" err="1">
                <a:effectLst/>
              </a:rPr>
              <a:t>стиль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страниц</a:t>
            </a:r>
            <a:r>
              <a:rPr lang="en-US" sz="1400" dirty="0">
                <a:effectLst/>
              </a:rPr>
              <a:t>, </a:t>
            </a:r>
            <a:r>
              <a:rPr lang="en-US" sz="1400" dirty="0" err="1">
                <a:effectLst/>
              </a:rPr>
              <a:t>которые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отображаются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на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разных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устройствах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корректно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благодаря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адаптивному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дизайну</a:t>
            </a:r>
            <a:r>
              <a:rPr lang="en-US" sz="1400" dirty="0">
                <a:effectLst/>
              </a:rPr>
              <a:t>.</a:t>
            </a:r>
          </a:p>
          <a:p>
            <a:pPr marL="34290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>
                <a:effectLst/>
              </a:rPr>
              <a:t>jQuery: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Упрощает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манипуляции</a:t>
            </a:r>
            <a:r>
              <a:rPr lang="en-US" sz="1400" dirty="0">
                <a:effectLst/>
              </a:rPr>
              <a:t> с DOM, </a:t>
            </a:r>
            <a:r>
              <a:rPr lang="en-US" sz="1400" dirty="0" err="1">
                <a:effectLst/>
              </a:rPr>
              <a:t>позволяет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быстро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создавать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динамичный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интерфейс</a:t>
            </a:r>
            <a:r>
              <a:rPr lang="en-US" sz="1400" dirty="0">
                <a:effectLst/>
              </a:rPr>
              <a:t> и </a:t>
            </a:r>
            <a:r>
              <a:rPr lang="en-US" sz="1400" dirty="0" err="1">
                <a:effectLst/>
              </a:rPr>
              <a:t>оптимизирует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работу</a:t>
            </a:r>
            <a:r>
              <a:rPr lang="en-US" sz="1400" dirty="0">
                <a:effectLst/>
              </a:rPr>
              <a:t> с JavaScript.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 err="1">
                <a:effectLst/>
              </a:rPr>
              <a:t>Обоснование</a:t>
            </a:r>
            <a:r>
              <a:rPr lang="en-US" sz="1400" b="1" dirty="0">
                <a:effectLst/>
              </a:rPr>
              <a:t> </a:t>
            </a:r>
            <a:r>
              <a:rPr lang="en-US" sz="1400" b="1" dirty="0" err="1">
                <a:effectLst/>
              </a:rPr>
              <a:t>выбора</a:t>
            </a:r>
            <a:r>
              <a:rPr lang="en-US" sz="1400" b="1" dirty="0">
                <a:effectLst/>
              </a:rPr>
              <a:t>:</a:t>
            </a:r>
            <a:r>
              <a:rPr lang="en-US" sz="1400" dirty="0">
                <a:effectLst/>
              </a:rPr>
              <a:t> HTML, CSS и jQuery </a:t>
            </a:r>
            <a:r>
              <a:rPr lang="en-US" sz="1400" dirty="0" err="1">
                <a:effectLst/>
              </a:rPr>
              <a:t>являются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стандартами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для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фронтенд-разработки</a:t>
            </a:r>
            <a:r>
              <a:rPr lang="en-US" sz="1400" dirty="0">
                <a:effectLst/>
              </a:rPr>
              <a:t> и </a:t>
            </a:r>
            <a:r>
              <a:rPr lang="en-US" sz="1400" dirty="0" err="1">
                <a:effectLst/>
              </a:rPr>
              <a:t>обеспечивают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совместимость</a:t>
            </a:r>
            <a:r>
              <a:rPr lang="en-US" sz="1400" dirty="0">
                <a:effectLst/>
              </a:rPr>
              <a:t> и </a:t>
            </a:r>
            <a:r>
              <a:rPr lang="en-US" sz="1400" dirty="0" err="1">
                <a:effectLst/>
              </a:rPr>
              <a:t>кроссбраузерность</a:t>
            </a:r>
            <a:r>
              <a:rPr lang="en-US" sz="1400" dirty="0">
                <a:effectLst/>
              </a:rPr>
              <a:t>, </a:t>
            </a:r>
            <a:r>
              <a:rPr lang="en-US" sz="1400" dirty="0" err="1">
                <a:effectLst/>
              </a:rPr>
              <a:t>необходимые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для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качественного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отображения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сайта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на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разных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устройствах</a:t>
            </a:r>
            <a:r>
              <a:rPr lang="en-US" sz="1400" dirty="0">
                <a:effectLst/>
              </a:rPr>
              <a:t>.</a:t>
            </a:r>
          </a:p>
        </p:txBody>
      </p:sp>
      <p:pic>
        <p:nvPicPr>
          <p:cNvPr id="4104" name="Picture 8" descr="Picture background">
            <a:extLst>
              <a:ext uri="{FF2B5EF4-FFF2-40B4-BE49-F238E27FC236}">
                <a16:creationId xmlns:a16="http://schemas.microsoft.com/office/drawing/2014/main" id="{F4FB9A3D-C462-C7E8-792C-B8C1C62C4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01180" y="2310086"/>
            <a:ext cx="1890220" cy="1890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Picture background">
            <a:extLst>
              <a:ext uri="{FF2B5EF4-FFF2-40B4-BE49-F238E27FC236}">
                <a16:creationId xmlns:a16="http://schemas.microsoft.com/office/drawing/2014/main" id="{DF7DA898-ED34-2CBC-73CE-FA9E75F213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66095" y="4358181"/>
            <a:ext cx="3360391" cy="1890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2191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186B5D-7FE6-7D25-1863-EFB552AFFC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8B2BB4-A949-710E-B53E-73314FC42D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Выбор</a:t>
            </a:r>
            <a:r>
              <a:rPr lang="en-US" sz="3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программного</a:t>
            </a:r>
            <a:r>
              <a:rPr lang="en-US" sz="3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обеспечения</a:t>
            </a:r>
            <a:endParaRPr lang="en-US" sz="3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9D13FD-9AC3-EF8D-2E16-3F40CC632349}"/>
              </a:ext>
            </a:extLst>
          </p:cNvPr>
          <p:cNvSpPr txBox="1"/>
          <p:nvPr/>
        </p:nvSpPr>
        <p:spPr>
          <a:xfrm>
            <a:off x="630935" y="2807208"/>
            <a:ext cx="11322940" cy="272910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effectLst/>
              </a:rPr>
              <a:t>Git</a:t>
            </a:r>
            <a:endParaRPr lang="en-US" sz="1600" dirty="0">
              <a:effectLst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</a:rPr>
              <a:t>Git — </a:t>
            </a:r>
            <a:r>
              <a:rPr lang="en-US" sz="1600" dirty="0" err="1">
                <a:effectLst/>
              </a:rPr>
              <a:t>это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распределённая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система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контроля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версий</a:t>
            </a:r>
            <a:r>
              <a:rPr lang="en-US" sz="1600" dirty="0">
                <a:effectLst/>
              </a:rPr>
              <a:t>, </a:t>
            </a:r>
            <a:r>
              <a:rPr lang="en-US" sz="1600" dirty="0" err="1">
                <a:effectLst/>
              </a:rPr>
              <a:t>широко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используемая</a:t>
            </a:r>
            <a:r>
              <a:rPr lang="en-US" sz="1600" dirty="0">
                <a:effectLst/>
              </a:rPr>
              <a:t> в </a:t>
            </a:r>
            <a:r>
              <a:rPr lang="en-US" sz="1600" dirty="0" err="1">
                <a:effectLst/>
              </a:rPr>
              <a:t>разработке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программного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обеспечения</a:t>
            </a:r>
            <a:r>
              <a:rPr lang="en-US" sz="1600" dirty="0">
                <a:effectLst/>
              </a:rPr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 err="1">
                <a:effectLst/>
              </a:rPr>
              <a:t>Преимущества</a:t>
            </a:r>
            <a:r>
              <a:rPr lang="en-US" sz="1600" b="1" dirty="0">
                <a:effectLst/>
              </a:rPr>
              <a:t> Git:</a:t>
            </a:r>
            <a:endParaRPr lang="en-US" sz="1600" dirty="0">
              <a:effectLst/>
            </a:endParaRPr>
          </a:p>
          <a:p>
            <a:pPr marL="34290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 err="1">
                <a:effectLst/>
              </a:rPr>
              <a:t>Распределённая</a:t>
            </a:r>
            <a:r>
              <a:rPr lang="en-US" sz="1600" b="1" dirty="0">
                <a:effectLst/>
              </a:rPr>
              <a:t> </a:t>
            </a:r>
            <a:r>
              <a:rPr lang="en-US" sz="1600" b="1" dirty="0" err="1">
                <a:effectLst/>
              </a:rPr>
              <a:t>структура</a:t>
            </a:r>
            <a:r>
              <a:rPr lang="en-US" sz="1600" b="1" dirty="0">
                <a:effectLst/>
              </a:rPr>
              <a:t>: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каждая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копия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репозитория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содержит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полную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историю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изменений</a:t>
            </a:r>
            <a:r>
              <a:rPr lang="en-US" sz="1600" dirty="0">
                <a:effectLst/>
              </a:rPr>
              <a:t>, </a:t>
            </a:r>
            <a:r>
              <a:rPr lang="en-US" sz="1600" dirty="0" err="1">
                <a:effectLst/>
              </a:rPr>
              <a:t>что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делает</a:t>
            </a:r>
            <a:r>
              <a:rPr lang="en-US" sz="1600" dirty="0">
                <a:effectLst/>
              </a:rPr>
              <a:t> Git </a:t>
            </a:r>
            <a:r>
              <a:rPr lang="en-US" sz="1600" dirty="0" err="1">
                <a:effectLst/>
              </a:rPr>
              <a:t>независимым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от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центрального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сервера</a:t>
            </a:r>
            <a:r>
              <a:rPr lang="en-US" sz="1600" dirty="0">
                <a:effectLst/>
              </a:rPr>
              <a:t>.</a:t>
            </a:r>
          </a:p>
          <a:p>
            <a:pPr marL="34290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 err="1">
                <a:effectLst/>
              </a:rPr>
              <a:t>Скорость</a:t>
            </a:r>
            <a:r>
              <a:rPr lang="en-US" sz="1600" b="1" dirty="0">
                <a:effectLst/>
              </a:rPr>
              <a:t> </a:t>
            </a:r>
            <a:r>
              <a:rPr lang="en-US" sz="1600" b="1" dirty="0" err="1">
                <a:effectLst/>
              </a:rPr>
              <a:t>работы</a:t>
            </a:r>
            <a:r>
              <a:rPr lang="en-US" sz="1600" b="1" dirty="0">
                <a:effectLst/>
              </a:rPr>
              <a:t>: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локальные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операции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выполняются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быстрее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за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счёт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отсутствия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необходимости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подключения</a:t>
            </a:r>
            <a:r>
              <a:rPr lang="en-US" sz="1600" dirty="0">
                <a:effectLst/>
              </a:rPr>
              <a:t> к </a:t>
            </a:r>
            <a:r>
              <a:rPr lang="en-US" sz="1600" dirty="0" err="1">
                <a:effectLst/>
              </a:rPr>
              <a:t>серверу</a:t>
            </a:r>
            <a:r>
              <a:rPr lang="en-US" sz="1600" dirty="0">
                <a:effectLst/>
              </a:rPr>
              <a:t>.</a:t>
            </a:r>
          </a:p>
          <a:p>
            <a:pPr marL="34290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 err="1">
                <a:effectLst/>
              </a:rPr>
              <a:t>Ветвление</a:t>
            </a:r>
            <a:r>
              <a:rPr lang="en-US" sz="1600" b="1" dirty="0">
                <a:effectLst/>
              </a:rPr>
              <a:t> и </a:t>
            </a:r>
            <a:r>
              <a:rPr lang="en-US" sz="1600" b="1" dirty="0" err="1">
                <a:effectLst/>
              </a:rPr>
              <a:t>слияние</a:t>
            </a:r>
            <a:r>
              <a:rPr lang="en-US" sz="1600" b="1" dirty="0">
                <a:effectLst/>
              </a:rPr>
              <a:t>: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эффективная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работа</a:t>
            </a:r>
            <a:r>
              <a:rPr lang="en-US" sz="1600" dirty="0">
                <a:effectLst/>
              </a:rPr>
              <a:t> с </a:t>
            </a:r>
            <a:r>
              <a:rPr lang="en-US" sz="1600" dirty="0" err="1">
                <a:effectLst/>
              </a:rPr>
              <a:t>ветками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позволяет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легко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создавать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новые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версии</a:t>
            </a:r>
            <a:r>
              <a:rPr lang="en-US" sz="1600" dirty="0">
                <a:effectLst/>
              </a:rPr>
              <a:t>, </a:t>
            </a:r>
            <a:r>
              <a:rPr lang="en-US" sz="1600" dirty="0" err="1">
                <a:effectLst/>
              </a:rPr>
              <a:t>сливать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изменения</a:t>
            </a:r>
            <a:r>
              <a:rPr lang="en-US" sz="1600" dirty="0">
                <a:effectLst/>
              </a:rPr>
              <a:t> и </a:t>
            </a:r>
            <a:r>
              <a:rPr lang="en-US" sz="1600" dirty="0" err="1">
                <a:effectLst/>
              </a:rPr>
              <a:t>устранять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конфликты</a:t>
            </a:r>
            <a:r>
              <a:rPr lang="en-US" sz="1600" dirty="0">
                <a:effectLst/>
              </a:rPr>
              <a:t>.</a:t>
            </a:r>
          </a:p>
          <a:p>
            <a:pPr marL="34290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 err="1">
                <a:effectLst/>
              </a:rPr>
              <a:t>Широкая</a:t>
            </a:r>
            <a:r>
              <a:rPr lang="en-US" sz="1600" b="1" dirty="0">
                <a:effectLst/>
              </a:rPr>
              <a:t> </a:t>
            </a:r>
            <a:r>
              <a:rPr lang="en-US" sz="1600" b="1" dirty="0" err="1">
                <a:effectLst/>
              </a:rPr>
              <a:t>интеграция</a:t>
            </a:r>
            <a:r>
              <a:rPr lang="en-US" sz="1600" b="1" dirty="0">
                <a:effectLst/>
              </a:rPr>
              <a:t>: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поддерживается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большинством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современных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инструментов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разработки</a:t>
            </a:r>
            <a:r>
              <a:rPr lang="en-US" sz="1600" dirty="0">
                <a:effectLst/>
              </a:rPr>
              <a:t>, </a:t>
            </a:r>
            <a:r>
              <a:rPr lang="en-US" sz="1600" dirty="0" err="1">
                <a:effectLst/>
              </a:rPr>
              <a:t>таких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как</a:t>
            </a:r>
            <a:r>
              <a:rPr lang="en-US" sz="1600" dirty="0">
                <a:effectLst/>
              </a:rPr>
              <a:t> Visual Studio Code, IntelliJ IDEA, GitHub, GitLab и </a:t>
            </a:r>
            <a:r>
              <a:rPr lang="en-US" sz="1600" dirty="0" err="1">
                <a:effectLst/>
              </a:rPr>
              <a:t>другие</a:t>
            </a:r>
            <a:r>
              <a:rPr lang="en-US" sz="1600" dirty="0">
                <a:effectLst/>
              </a:rPr>
              <a:t>.</a:t>
            </a:r>
          </a:p>
          <a:p>
            <a:pPr marL="34290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 err="1">
                <a:effectLst/>
              </a:rPr>
              <a:t>Активное</a:t>
            </a:r>
            <a:r>
              <a:rPr lang="en-US" sz="1600" b="1" dirty="0">
                <a:effectLst/>
              </a:rPr>
              <a:t> </a:t>
            </a:r>
            <a:r>
              <a:rPr lang="en-US" sz="1600" b="1" dirty="0" err="1">
                <a:effectLst/>
              </a:rPr>
              <a:t>сообщество</a:t>
            </a:r>
            <a:r>
              <a:rPr lang="en-US" sz="1600" b="1" dirty="0">
                <a:effectLst/>
              </a:rPr>
              <a:t>: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большое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количество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материалов</a:t>
            </a:r>
            <a:r>
              <a:rPr lang="en-US" sz="1600" dirty="0">
                <a:effectLst/>
              </a:rPr>
              <a:t>, </a:t>
            </a:r>
            <a:r>
              <a:rPr lang="en-US" sz="1600" dirty="0" err="1">
                <a:effectLst/>
              </a:rPr>
              <a:t>расширений</a:t>
            </a:r>
            <a:r>
              <a:rPr lang="en-US" sz="1600" dirty="0">
                <a:effectLst/>
              </a:rPr>
              <a:t> и </a:t>
            </a:r>
            <a:r>
              <a:rPr lang="en-US" sz="1600" dirty="0" err="1">
                <a:effectLst/>
              </a:rPr>
              <a:t>плагинов</a:t>
            </a:r>
            <a:r>
              <a:rPr lang="en-US" sz="1600" dirty="0">
                <a:effectLst/>
              </a:rPr>
              <a:t>.</a:t>
            </a:r>
          </a:p>
          <a:p>
            <a:pPr marL="34290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 err="1">
                <a:effectLst/>
              </a:rPr>
              <a:t>Бесплатность</a:t>
            </a:r>
            <a:r>
              <a:rPr lang="en-US" sz="1600" b="1" dirty="0">
                <a:effectLst/>
              </a:rPr>
              <a:t>:</a:t>
            </a:r>
            <a:r>
              <a:rPr lang="en-US" sz="1600" dirty="0">
                <a:effectLst/>
              </a:rPr>
              <a:t> Git </a:t>
            </a:r>
            <a:r>
              <a:rPr lang="en-US" sz="1600" dirty="0" err="1">
                <a:effectLst/>
              </a:rPr>
              <a:t>является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бесплатным</a:t>
            </a:r>
            <a:r>
              <a:rPr lang="en-US" sz="1600" dirty="0">
                <a:effectLst/>
              </a:rPr>
              <a:t> и с </a:t>
            </a:r>
            <a:r>
              <a:rPr lang="en-US" sz="1600" dirty="0" err="1">
                <a:effectLst/>
              </a:rPr>
              <a:t>открытым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исходным</a:t>
            </a:r>
            <a:r>
              <a:rPr lang="en-US" sz="1600" dirty="0">
                <a:effectLst/>
              </a:rPr>
              <a:t> </a:t>
            </a:r>
            <a:r>
              <a:rPr lang="en-US" sz="1600" dirty="0" err="1">
                <a:effectLst/>
              </a:rPr>
              <a:t>кодом</a:t>
            </a:r>
            <a:r>
              <a:rPr lang="en-US" sz="1600" dirty="0">
                <a:effectLst/>
              </a:rPr>
              <a:t>.</a:t>
            </a:r>
          </a:p>
          <a:p>
            <a:pPr marL="34290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>
              <a:effectLst/>
            </a:endParaRPr>
          </a:p>
        </p:txBody>
      </p:sp>
      <p:pic>
        <p:nvPicPr>
          <p:cNvPr id="5122" name="Picture 2" descr="Picture background">
            <a:extLst>
              <a:ext uri="{FF2B5EF4-FFF2-40B4-BE49-F238E27FC236}">
                <a16:creationId xmlns:a16="http://schemas.microsoft.com/office/drawing/2014/main" id="{D1B2815D-820C-3173-7198-DDD12699F1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64025" y="403401"/>
            <a:ext cx="5198456" cy="2170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653829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614</Words>
  <Application>Microsoft Office PowerPoint</Application>
  <PresentationFormat>Широкоэкранный</PresentationFormat>
  <Paragraphs>48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Times New Roman</vt:lpstr>
      <vt:lpstr>Тема Office</vt:lpstr>
      <vt:lpstr> Выбор программного обеспечения</vt:lpstr>
      <vt:lpstr> Выбор программного обеспечения</vt:lpstr>
      <vt:lpstr> Выбор программного обеспечения</vt:lpstr>
      <vt:lpstr> Выбор программного обеспечения</vt:lpstr>
      <vt:lpstr> Выбор программного обеспечения</vt:lpstr>
      <vt:lpstr> Выбор программного обеспечения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m19139</dc:creator>
  <cp:lastModifiedBy>m19139</cp:lastModifiedBy>
  <cp:revision>1</cp:revision>
  <dcterms:created xsi:type="dcterms:W3CDTF">2025-05-18T17:04:15Z</dcterms:created>
  <dcterms:modified xsi:type="dcterms:W3CDTF">2025-05-18T17:05:06Z</dcterms:modified>
</cp:coreProperties>
</file>