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xml"/>
  <Override ContentType="application/vnd.openxmlformats-officedocument.presentationml.comments+xml" PartName="/ppt/comments/comment4.xml"/>
  <Override ContentType="application/vnd.openxmlformats-officedocument.presentationml.comments+xml" PartName="/ppt/comments/comment5.xml"/>
  <Override ContentType="application/vnd.openxmlformats-officedocument.presentationml.comments+xml" PartName="/ppt/comments/comment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commentAuthors+xml" PartName="/ppt/commentAuthor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7" name="Josh Gillham"/>
  <p:cmAuthor clrIdx="1" id="1" initials="" lastIdx="6" name="Di Tran"/>
  <p:cmAuthor clrIdx="2" id="2" initials="" lastIdx="3" name="Wei Hu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2" Type="http://schemas.openxmlformats.org/officeDocument/2006/relationships/slide" Target="slides/slide6.xml"/><Relationship Id="rId13" Type="http://schemas.openxmlformats.org/officeDocument/2006/relationships/slide" Target="slides/slide7.xml"/><Relationship Id="rId10" Type="http://schemas.openxmlformats.org/officeDocument/2006/relationships/slide" Target="slides/slide4.xml"/><Relationship Id="rId11" Type="http://schemas.openxmlformats.org/officeDocument/2006/relationships/slide" Target="slides/slide5.xml"/><Relationship Id="rId26" Type="http://schemas.openxmlformats.org/officeDocument/2006/relationships/slide" Target="slides/slide20.xml"/><Relationship Id="rId25" Type="http://schemas.openxmlformats.org/officeDocument/2006/relationships/slide" Target="slides/slide19.xml"/><Relationship Id="rId2" Type="http://schemas.openxmlformats.org/officeDocument/2006/relationships/presProps" Target="presProps.xml"/><Relationship Id="rId21" Type="http://schemas.openxmlformats.org/officeDocument/2006/relationships/slide" Target="slides/slide15.xml"/><Relationship Id="rId1" Type="http://schemas.openxmlformats.org/officeDocument/2006/relationships/theme" Target="theme/theme1.xml"/><Relationship Id="rId22" Type="http://schemas.openxmlformats.org/officeDocument/2006/relationships/slide" Target="slides/slide16.xml"/><Relationship Id="rId4" Type="http://schemas.openxmlformats.org/officeDocument/2006/relationships/commentAuthors" Target="commentAuthors.xml"/><Relationship Id="rId23" Type="http://schemas.openxmlformats.org/officeDocument/2006/relationships/slide" Target="slides/slide17.xml"/><Relationship Id="rId3" Type="http://schemas.openxmlformats.org/officeDocument/2006/relationships/tableStyles" Target="tableStyles.xml"/><Relationship Id="rId24" Type="http://schemas.openxmlformats.org/officeDocument/2006/relationships/slide" Target="slides/slide18.xml"/><Relationship Id="rId20" Type="http://schemas.openxmlformats.org/officeDocument/2006/relationships/slide" Target="slides/slide14.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1.xml"/><Relationship Id="rId8" Type="http://schemas.openxmlformats.org/officeDocument/2006/relationships/slide" Target="slides/slide2.xml"/><Relationship Id="rId7"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Change to: fitting the pattern to the problem.</p:text>
  </p:cm>
  <p:cm authorId="1" idx="2">
    <p:pos x="6000" y="100"/>
    <p:text>Hold on, our message is to define the problem before choosing the pattern. 'Fitting the pattern to the problem' sounds like shoehorning to me.</p:text>
  </p:cm>
  <p:cm authorId="2" idx="2">
    <p:pos x="6000" y="200"/>
    <p:text>I agree with Di on this one. Fitting the pattern to the problem could be misinterpreted as "shoehorning" the pattern. Instead of affects maybe use the word decides. "How the problem decides the pattern"</p:text>
  </p:cm>
  <p:cm authorId="1" idx="3">
    <p:pos x="6000" y="300"/>
    <p:text>I like that. I've changed 'decides' to 'determines' - maybe that will work better?</p:text>
  </p:cm>
  <p:cm authorId="2" idx="3">
    <p:pos x="6000" y="400"/>
    <p:text>I like it</p:text>
  </p:cm>
  <p:cm authorId="0" idx="5">
    <p:pos x="6000" y="500"/>
    <p:text>XXX Could this presentation be over our time limit?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Change to: Can I choose design patterns carelessly?</p:text>
  </p:cm>
  <p:cm authorId="1" idx="1">
    <p:pos x="6000" y="100"/>
    <p:text>There's a negative connotation in that statement that I don't like. How do you feel about this title?</p:text>
  </p:cm>
  <p:cm authorId="2" idx="1">
    <p:pos x="6000" y="200"/>
    <p:text>This new one is shorter so that's good, but does it give the same message the original had?</p:text>
  </p:cm>
  <p:cm authorId="0" idx="3">
    <p:pos x="6000" y="300"/>
    <p:text>XXX Shorten this title.</p:text>
  </p:cm>
  <p:cm authorId="1" idx="6">
    <p:pos x="6000" y="400"/>
    <p:text>Might not need to if it's animated, and fits given the khaki theme.</p:text>
  </p:cm>
  <p:cm authorId="0" idx="4">
    <p:pos x="6000" y="500"/>
    <p:text>Its too long for 2-year-old to read quickly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5">
    <p:pos x="6000" y="0"/>
    <p:text>XXX May need an animation between the 'why not' and the message.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1" idx="4">
    <p:pos x="6000" y="0"/>
    <p:text>XXX Bullet points could use more detail.</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7">
    <p:pos x="6000" y="0"/>
    <p:text>XXX Possible reword notes.</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p:pos x="6000" y="0"/>
    <p:text>XXX Add further description to notes.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hyperlink" Target="http://www.dofactory.com/net/command-design-pattern" TargetMode="Externa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hyperlink" Target="http://code.tutsplus.com/articles/a-beginners-guide-to-design-patterns--net-12752" TargetMode="Externa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hyperlink" Target="http://www.gofpatterns.com/design-patterns/module2/three-types-design-patterns.php" TargetMode="Externa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hyperlink" Target="http://programmers.stackexchange.com/questions/227868/choosing-the-right-design-pattern" TargetMode="Externa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hyperlink" Target="http://sourcemaking.com/design_patterns" TargetMode="Externa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Note that this presentation focuses on only object oriented design patterns. </a:t>
            </a:r>
          </a:p>
          <a:p>
            <a:pPr>
              <a:spcBef>
                <a:spcPts val="0"/>
              </a:spcBef>
              <a:buNone/>
            </a:pPr>
            <a:r>
              <a:rPr lang="en"/>
              <a:t>Note on note: An object oriented design pattern can work for non object oriented languages, but the transition isn’t very smooth and some design patterns are made obsolete by the language.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sz="1200"/>
              <a:t>Of course it can be hard to see what formulas or patterns fit what problems best in both these fields, especially for a novice.</a:t>
            </a:r>
          </a:p>
          <a:p>
            <a:pPr lvl="0" rtl="0">
              <a:lnSpc>
                <a:spcPct val="115000"/>
              </a:lnSpc>
              <a:spcBef>
                <a:spcPts val="0"/>
              </a:spcBef>
              <a:buNone/>
            </a:pPr>
            <a:r>
              <a:rPr lang="en" sz="1200"/>
              <a:t>But just like with math, with research and understanding of the nature of your problem and the understanding of the formulas or patterns. </a:t>
            </a:r>
          </a:p>
          <a:p>
            <a:pPr lvl="0" rtl="0">
              <a:lnSpc>
                <a:spcPct val="115000"/>
              </a:lnSpc>
              <a:spcBef>
                <a:spcPts val="0"/>
              </a:spcBef>
              <a:buNone/>
            </a:pPr>
            <a:r>
              <a:rPr lang="en" sz="1200"/>
              <a:t>you will be able to see that: </a:t>
            </a:r>
          </a:p>
          <a:p>
            <a:pPr indent="457200" lvl="0" rtl="0">
              <a:lnSpc>
                <a:spcPct val="115000"/>
              </a:lnSpc>
              <a:spcBef>
                <a:spcPts val="0"/>
              </a:spcBef>
              <a:buNone/>
            </a:pPr>
            <a:r>
              <a:rPr lang="en" sz="1200">
                <a:solidFill>
                  <a:schemeClr val="dk1"/>
                </a:solidFill>
              </a:rPr>
              <a:t>Both have a wide variety of patterns or formulas to select from.</a:t>
            </a:r>
          </a:p>
          <a:p>
            <a:pPr indent="457200" lvl="0" rtl="0">
              <a:lnSpc>
                <a:spcPct val="115000"/>
              </a:lnSpc>
              <a:spcBef>
                <a:spcPts val="0"/>
              </a:spcBef>
              <a:buNone/>
            </a:pPr>
            <a:r>
              <a:rPr lang="en" sz="1200"/>
              <a:t>Both are easier to solve with understanding of the problem</a:t>
            </a:r>
          </a:p>
          <a:p>
            <a:pPr indent="457200" lvl="0" rtl="0">
              <a:lnSpc>
                <a:spcPct val="115000"/>
              </a:lnSpc>
              <a:spcBef>
                <a:spcPts val="0"/>
              </a:spcBef>
              <a:buNone/>
            </a:pPr>
            <a:r>
              <a:rPr lang="en" sz="1200"/>
              <a:t>And when a good pick is made the outcome is much smoother and less error prone.</a:t>
            </a:r>
          </a:p>
          <a:p>
            <a:pPr indent="457200" lvl="0" rtl="0">
              <a:lnSpc>
                <a:spcPct val="115000"/>
              </a:lnSpc>
              <a:spcBef>
                <a:spcPts val="0"/>
              </a:spcBef>
              <a:buNone/>
            </a:pPr>
            <a:r>
              <a:t/>
            </a:r>
            <a:endParaRPr sz="1200"/>
          </a:p>
          <a:p>
            <a:pPr indent="0" lvl="0" marL="0" rtl="0">
              <a:lnSpc>
                <a:spcPct val="115000"/>
              </a:lnSpc>
              <a:spcBef>
                <a:spcPts val="0"/>
              </a:spcBef>
              <a:buNone/>
            </a:pPr>
            <a:r>
              <a:rPr lang="en" sz="1200"/>
              <a:t>And with that i'll hand things off to Josh for a more Computer science tuned example of why knowing your problem is important to picking a design pattern.</a:t>
            </a:r>
          </a:p>
          <a:p>
            <a:pPr lvl="0" rtl="0">
              <a:lnSpc>
                <a:spcPct val="115000"/>
              </a:lnSpc>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You’re in charge of a program that connects to a bank account and performs various functions similar to an ATM. </a:t>
            </a:r>
          </a:p>
          <a:p>
            <a:pPr rtl="0">
              <a:spcBef>
                <a:spcPts val="0"/>
              </a:spcBef>
              <a:buNone/>
            </a:pPr>
            <a:r>
              <a:t/>
            </a:r>
            <a:endParaRP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If multiple connections are made, then the customer could withdraw twice.</a:t>
            </a:r>
          </a:p>
          <a:p>
            <a:pPr rtl="0">
              <a:spcBef>
                <a:spcPts val="0"/>
              </a:spcBef>
              <a:buNone/>
            </a:pPr>
            <a:r>
              <a:t/>
            </a:r>
            <a:endParaRPr/>
          </a:p>
          <a:p>
            <a:pPr rtl="0">
              <a:spcBef>
                <a:spcPts val="0"/>
              </a:spcBef>
              <a:buNone/>
            </a:pPr>
            <a:r>
              <a:rPr lang="en"/>
              <a:t>Also, if balance summary occurs before the withdraw then the customer could have the wrong information.</a:t>
            </a:r>
          </a:p>
          <a:p>
            <a:pPr lvl="0" rtl="0">
              <a:spcBef>
                <a:spcPts val="0"/>
              </a:spcBef>
              <a:buNone/>
            </a:pPr>
            <a:r>
              <a:t/>
            </a:r>
            <a:endParaRPr/>
          </a:p>
          <a:p>
            <a:pPr lvl="0" rtl="0">
              <a:spcBef>
                <a:spcPts val="0"/>
              </a:spcBef>
              <a:buNone/>
            </a:pPr>
            <a:r>
              <a:rPr lang="en"/>
              <a:t>This sounds like you can use the singleton pattern! But what is it?</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 singleton pattern controls the creation of a object such that only one may exist during the lifetime of the application.</a:t>
            </a:r>
          </a:p>
          <a:p>
            <a:pPr rtl="0">
              <a:spcBef>
                <a:spcPts val="0"/>
              </a:spcBef>
              <a:buNone/>
            </a:pPr>
            <a:r>
              <a:t/>
            </a:r>
            <a:endParaRPr/>
          </a:p>
          <a:p>
            <a:pPr rtl="0">
              <a:spcBef>
                <a:spcPts val="0"/>
              </a:spcBef>
              <a:buNone/>
            </a:pPr>
            <a:r>
              <a:rPr lang="en"/>
              <a:t>The object makes the constructor private so outside objects can’t create the object and the object provides</a:t>
            </a:r>
          </a:p>
          <a:p>
            <a:pPr>
              <a:spcBef>
                <a:spcPts val="0"/>
              </a:spcBef>
              <a:buNone/>
            </a:pPr>
            <a:r>
              <a:rPr lang="en"/>
              <a:t> a method for creating instances that limits number of instances to one.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singleton pattern seems like it could coordinate the actions taken on the bank account by allowing all class to have access to only that one instance.</a:t>
            </a:r>
          </a:p>
          <a:p>
            <a:pPr rtl="0">
              <a:spcBef>
                <a:spcPts val="0"/>
              </a:spcBef>
              <a:buNone/>
            </a:pPr>
            <a:r>
              <a:t/>
            </a:r>
            <a:endParaRPr/>
          </a:p>
          <a:p>
            <a:pPr>
              <a:spcBef>
                <a:spcPts val="0"/>
              </a:spcBef>
              <a:buNone/>
            </a:pPr>
            <a:r>
              <a:rPr lang="en"/>
              <a:t>Any method may call the static getInstance() method to access the connection. Thus, methods need not have additional parameters.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problem is that the singleton pattern does not control the bank connection with multiple threads.</a:t>
            </a:r>
          </a:p>
          <a:p>
            <a:pPr rtl="0">
              <a:spcBef>
                <a:spcPts val="0"/>
              </a:spcBef>
              <a:buNone/>
            </a:pPr>
            <a:r>
              <a:t/>
            </a:r>
            <a:endParaRPr/>
          </a:p>
          <a:p>
            <a:pPr rtl="0">
              <a:spcBef>
                <a:spcPts val="0"/>
              </a:spcBef>
              <a:buNone/>
            </a:pPr>
            <a:r>
              <a:rPr lang="en"/>
              <a:t>For example, if the program reads a summary of the account before making a withdraw, the summary will be out of date.</a:t>
            </a:r>
          </a:p>
          <a:p>
            <a:pPr rtl="0">
              <a:spcBef>
                <a:spcPts val="0"/>
              </a:spcBef>
              <a:buNone/>
            </a:pPr>
            <a:r>
              <a:rPr lang="en"/>
              <a:t>This can happen because we could two threads one for the display and another for the business logic.</a:t>
            </a:r>
          </a:p>
          <a:p>
            <a:pPr rtl="0">
              <a:spcBef>
                <a:spcPts val="0"/>
              </a:spcBef>
              <a:buNone/>
            </a:pPr>
            <a:r>
              <a:rPr lang="en"/>
              <a:t>These could be separate classes and they could both hold an instance of the singleton.</a:t>
            </a:r>
          </a:p>
          <a:p>
            <a:pPr rtl="0">
              <a:spcBef>
                <a:spcPts val="0"/>
              </a:spcBef>
              <a:buNone/>
            </a:pPr>
            <a:r>
              <a:t/>
            </a:r>
            <a:endParaRPr/>
          </a:p>
          <a:p>
            <a:pPr>
              <a:spcBef>
                <a:spcPts val="0"/>
              </a:spcBef>
              <a:buNone/>
            </a:pPr>
            <a:r>
              <a:rPr lang="en"/>
              <a:t>We also don’t really need the benefit that global access gives us.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Thanks, Josh. So we’re going to clarify our problem to make a different pattern. In our problem, we don’t need to provide global access to our variables. We simply need to handle transaction requests as they come, as accurately as possible. And there is a design pattern that can fit this scenario much better than the singleton pattern: the command pattern!</a:t>
            </a:r>
          </a:p>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SOURCE: </a:t>
            </a:r>
            <a:r>
              <a:rPr lang="en" u="sng">
                <a:solidFill>
                  <a:schemeClr val="hlink"/>
                </a:solidFill>
                <a:hlinkClick r:id="rId2"/>
              </a:rPr>
              <a:t>http://www.dofactory.com/net/command-design-pattern</a:t>
            </a:r>
          </a:p>
          <a:p>
            <a:pPr rtl="0">
              <a:spcBef>
                <a:spcPts val="0"/>
              </a:spcBef>
              <a:buNone/>
            </a:pPr>
            <a:r>
              <a:t/>
            </a:r>
            <a:endParaRPr/>
          </a:p>
          <a:p>
            <a:pPr rtl="0">
              <a:spcBef>
                <a:spcPts val="0"/>
              </a:spcBef>
              <a:buNone/>
            </a:pPr>
            <a:r>
              <a:rPr lang="en"/>
              <a:t>In this pattern, a request becomes an object. The command class is an interface that concrete commands can be created from. A client can create commands, send it to the receiver - the receiver can then send these commands to the invoker, which will process the commands through a queue.</a:t>
            </a:r>
          </a:p>
          <a:p>
            <a:pPr rtl="0">
              <a:spcBef>
                <a:spcPts val="0"/>
              </a:spcBef>
              <a:buNone/>
            </a:pPr>
            <a:r>
              <a:t/>
            </a:r>
            <a:endParaRPr/>
          </a:p>
          <a:p>
            <a:pPr rtl="0">
              <a:spcBef>
                <a:spcPts val="0"/>
              </a:spcBef>
              <a:buNone/>
            </a:pPr>
            <a:r>
              <a:rPr lang="en"/>
              <a:t>How does this work with our bank pattern? Well, if our client needs to withdraw some money and view a summary, the client class can just make a receiver object, and pass withdraw and summary command objects to it. The invoker then queues up these commands and does them in that order! Seems more useful than a singleton pattern.</a:t>
            </a:r>
          </a:p>
          <a:p>
            <a:pPr rtl="0">
              <a:spcBef>
                <a:spcPts val="0"/>
              </a:spcBef>
              <a:buNone/>
            </a:pPr>
            <a:r>
              <a:t/>
            </a:r>
            <a:endParaRPr/>
          </a:p>
          <a:p>
            <a:pPr>
              <a:spcBef>
                <a:spcPts val="0"/>
              </a:spcBef>
              <a:buNone/>
            </a:pPr>
            <a:r>
              <a:rPr lang="en"/>
              <a:t>This demonstrates how this pattern was able to suit our problem better. Now I’ll hand things off to Miguel to wrap this up. Miguel?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SOURCE: </a:t>
            </a:r>
            <a:r>
              <a:rPr lang="en" sz="1200" u="sng">
                <a:solidFill>
                  <a:schemeClr val="hlink"/>
                </a:solidFill>
                <a:hlinkClick r:id="rId2"/>
              </a:rPr>
              <a:t>http://code.tutsplus.com/articles/a-beginners-guide-to-design-patterns--net-12752</a:t>
            </a:r>
          </a:p>
          <a:p>
            <a:pPr lvl="0" rtl="0">
              <a:spcBef>
                <a:spcPts val="0"/>
              </a:spcBef>
              <a:buNone/>
            </a:pPr>
            <a:r>
              <a:t/>
            </a:r>
            <a:endParaRPr sz="1200"/>
          </a:p>
          <a:p>
            <a:pPr lvl="0" rtl="0">
              <a:spcBef>
                <a:spcPts val="0"/>
              </a:spcBef>
              <a:buNone/>
            </a:pPr>
            <a:r>
              <a:rPr lang="en" sz="1200"/>
              <a:t>Design patterns are optimized, reusable solutions to the programming problems that we encounter every day.</a:t>
            </a:r>
          </a:p>
          <a:p>
            <a:pPr lvl="0" rtl="0">
              <a:spcBef>
                <a:spcPts val="0"/>
              </a:spcBef>
              <a:buNone/>
            </a:pPr>
            <a:r>
              <a:t/>
            </a:r>
            <a:endParaRPr sz="1200"/>
          </a:p>
          <a:p>
            <a:pPr lvl="0" rtl="0">
              <a:spcBef>
                <a:spcPts val="0"/>
              </a:spcBef>
              <a:buNone/>
            </a:pPr>
            <a:r>
              <a:t/>
            </a:r>
            <a:endParaRPr sz="1200"/>
          </a:p>
          <a:p>
            <a:pPr lvl="0" rtl="0">
              <a:spcBef>
                <a:spcPts val="0"/>
              </a:spcBef>
              <a:buNone/>
            </a:pPr>
            <a:r>
              <a:rPr lang="en" sz="1200"/>
              <a:t>It is a template.</a:t>
            </a:r>
          </a:p>
          <a:p>
            <a:pPr lvl="0" rtl="0">
              <a:spcBef>
                <a:spcPts val="0"/>
              </a:spcBef>
              <a:buNone/>
            </a:pPr>
            <a:r>
              <a:t/>
            </a:r>
            <a:endParaRPr sz="1200"/>
          </a:p>
          <a:p>
            <a:pPr lvl="0" rtl="0">
              <a:spcBef>
                <a:spcPts val="0"/>
              </a:spcBef>
              <a:buNone/>
            </a:pPr>
            <a:r>
              <a:rPr lang="en" sz="1200"/>
              <a:t>Design patterns are well researched and battle tried solutions.</a:t>
            </a:r>
          </a:p>
          <a:p>
            <a:pPr lvl="0" rtl="0">
              <a:spcBef>
                <a:spcPts val="0"/>
              </a:spcBef>
              <a:buNone/>
            </a:pPr>
            <a:r>
              <a:t/>
            </a:r>
            <a:endParaRPr sz="1200"/>
          </a:p>
          <a:p>
            <a:pPr lvl="0" rtl="0">
              <a:spcBef>
                <a:spcPts val="0"/>
              </a:spcBef>
              <a:buNone/>
            </a:pPr>
            <a:r>
              <a:rPr lang="en" sz="1200"/>
              <a:t>Distinguishable -- there are characteristics of a single design pattern that make it recognizable.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Source: “Design Patterns - Elements of Reusable Object-Oriented Software”</a:t>
            </a:r>
          </a:p>
          <a:p>
            <a:pPr rtl="0">
              <a:spcBef>
                <a:spcPts val="0"/>
              </a:spcBef>
              <a:buNone/>
            </a:pPr>
            <a:r>
              <a:t/>
            </a:r>
            <a:endParaRPr/>
          </a:p>
          <a:p>
            <a:pPr rtl="0">
              <a:spcBef>
                <a:spcPts val="0"/>
              </a:spcBef>
              <a:buNone/>
            </a:pPr>
            <a:r>
              <a:rPr lang="en"/>
              <a:t>Every design pattern has a name.</a:t>
            </a:r>
          </a:p>
          <a:p>
            <a:pPr rtl="0">
              <a:spcBef>
                <a:spcPts val="0"/>
              </a:spcBef>
              <a:buNone/>
            </a:pPr>
            <a:r>
              <a:t/>
            </a:r>
            <a:endParaRPr/>
          </a:p>
          <a:p>
            <a:pPr rtl="0">
              <a:spcBef>
                <a:spcPts val="0"/>
              </a:spcBef>
              <a:buNone/>
            </a:pPr>
            <a:r>
              <a:rPr lang="en"/>
              <a:t>The problem that the design pattern fits with.</a:t>
            </a:r>
          </a:p>
          <a:p>
            <a:pPr rtl="0">
              <a:spcBef>
                <a:spcPts val="0"/>
              </a:spcBef>
              <a:buNone/>
            </a:pPr>
            <a:r>
              <a:t/>
            </a:r>
            <a:endParaRPr/>
          </a:p>
          <a:p>
            <a:pPr rtl="0">
              <a:spcBef>
                <a:spcPts val="0"/>
              </a:spcBef>
              <a:buNone/>
            </a:pPr>
            <a:r>
              <a:rPr lang="en"/>
              <a:t>The way the design pattern solves the problem.</a:t>
            </a:r>
          </a:p>
          <a:p>
            <a:pPr rtl="0">
              <a:spcBef>
                <a:spcPts val="0"/>
              </a:spcBef>
              <a:buNone/>
            </a:pPr>
            <a:r>
              <a:t/>
            </a:r>
            <a:endParaRPr/>
          </a:p>
          <a:p>
            <a:pPr>
              <a:spcBef>
                <a:spcPts val="0"/>
              </a:spcBef>
              <a:buNone/>
            </a:pPr>
            <a:r>
              <a:rPr lang="en"/>
              <a:t>The tradeoffs or pros and cons of using the design pattern.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SOURCE: </a:t>
            </a:r>
            <a:r>
              <a:rPr lang="en" u="sng">
                <a:solidFill>
                  <a:schemeClr val="hlink"/>
                </a:solidFill>
                <a:hlinkClick r:id="rId2"/>
              </a:rPr>
              <a:t>http://www.gofpatterns.com/design-patterns/module2/three-types-design-patterns.php</a:t>
            </a:r>
          </a:p>
          <a:p>
            <a:pPr rtl="0">
              <a:spcBef>
                <a:spcPts val="0"/>
              </a:spcBef>
              <a:buNone/>
            </a:pPr>
            <a:r>
              <a:t/>
            </a:r>
            <a:endParaRPr/>
          </a:p>
          <a:p>
            <a:pPr rtl="0">
              <a:spcBef>
                <a:spcPts val="0"/>
              </a:spcBef>
              <a:buNone/>
            </a:pPr>
            <a:r>
              <a:rPr lang="en"/>
              <a:t>Creational design patterns control creating an object. They prevent outside classes from creating the object as in the case of a singleton. They can also use polymorphism and help the program choose between classes at runtime.</a:t>
            </a:r>
          </a:p>
          <a:p>
            <a:pPr rtl="0">
              <a:spcBef>
                <a:spcPts val="0"/>
              </a:spcBef>
              <a:buNone/>
            </a:pPr>
            <a:r>
              <a:t/>
            </a:r>
            <a:endParaRPr/>
          </a:p>
          <a:p>
            <a:pPr rtl="0">
              <a:spcBef>
                <a:spcPts val="0"/>
              </a:spcBef>
              <a:buNone/>
            </a:pPr>
            <a:r>
              <a:rPr lang="en"/>
              <a:t>Structural design patterns use structures having beneficial properties. For example, they may help classes connect to each other, increase code reuse, and allow teams to work together better.</a:t>
            </a:r>
          </a:p>
          <a:p>
            <a:pPr rtl="0">
              <a:spcBef>
                <a:spcPts val="0"/>
              </a:spcBef>
              <a:buNone/>
            </a:pPr>
            <a:r>
              <a:t/>
            </a:r>
            <a:endParaRPr/>
          </a:p>
          <a:p>
            <a:pPr rtl="0">
              <a:spcBef>
                <a:spcPts val="0"/>
              </a:spcBef>
              <a:buNone/>
            </a:pPr>
            <a:r>
              <a:rPr lang="en"/>
              <a:t>Behavioral patterns focus on interactions between objects and how they communicate with each other.</a:t>
            </a:r>
          </a:p>
          <a:p>
            <a:pPr rtl="0">
              <a:spcBef>
                <a:spcPts val="0"/>
              </a:spcBef>
              <a:buNone/>
            </a:pPr>
            <a:r>
              <a:t/>
            </a:r>
            <a:endParaRPr/>
          </a:p>
          <a:p>
            <a:pPr>
              <a:spcBef>
                <a:spcPts val="0"/>
              </a:spcBef>
              <a:buNone/>
            </a:pPr>
            <a:r>
              <a:rPr lang="en"/>
              <a:t>Transition: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SOURCE: </a:t>
            </a:r>
            <a:r>
              <a:rPr lang="en" u="sng">
                <a:solidFill>
                  <a:schemeClr val="hlink"/>
                </a:solidFill>
                <a:hlinkClick r:id="rId2"/>
              </a:rPr>
              <a:t>http://programmers.stackexchange.com/questions/227868/choosing-the-right-design-pattern</a:t>
            </a:r>
          </a:p>
          <a:p>
            <a:pPr rtl="0">
              <a:spcBef>
                <a:spcPts val="0"/>
              </a:spcBef>
              <a:buNone/>
            </a:pPr>
            <a:r>
              <a:t/>
            </a:r>
            <a:endParaRPr/>
          </a:p>
          <a:p>
            <a:pPr>
              <a:spcBef>
                <a:spcPts val="0"/>
              </a:spcBef>
              <a:buNone/>
            </a:pPr>
            <a:r>
              <a:rPr lang="en"/>
              <a:t>Choose a design pattern when the tradeoff meets your needs.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sz="1200"/>
              <a:t>Thank you Thomas, Hello Im Nathan and i'm going to offer a comparison to design patterns to help better understand their nature and how knowing the problem helps.</a:t>
            </a:r>
          </a:p>
          <a:p>
            <a:pPr lvl="0" rtl="0">
              <a:lnSpc>
                <a:spcPct val="115000"/>
              </a:lnSpc>
              <a:spcBef>
                <a:spcPts val="0"/>
              </a:spcBef>
              <a:buNone/>
            </a:pPr>
            <a:r>
              <a:t/>
            </a:r>
            <a:endParaRPr sz="1200"/>
          </a:p>
          <a:p>
            <a:pPr lvl="0" rtl="0">
              <a:lnSpc>
                <a:spcPct val="115000"/>
              </a:lnSpc>
              <a:spcBef>
                <a:spcPts val="0"/>
              </a:spcBef>
              <a:buNone/>
            </a:pPr>
            <a:r>
              <a:rPr lang="en" sz="1200"/>
              <a:t>To better understand how knowing a problem aids in the application of a design pattern we can look to another similar field that depends on this same concept, math.</a:t>
            </a:r>
          </a:p>
          <a:p>
            <a:pPr lvl="0" rtl="0">
              <a:lnSpc>
                <a:spcPct val="115000"/>
              </a:lnSpc>
              <a:spcBef>
                <a:spcPts val="0"/>
              </a:spcBef>
              <a:buClr>
                <a:schemeClr val="dk1"/>
              </a:buClr>
              <a:buSzPct val="91666"/>
              <a:buFont typeface="Arial"/>
              <a:buNone/>
            </a:pPr>
            <a:r>
              <a:rPr lang="en" sz="1200"/>
              <a:t>More specifically how understanding a problem helps in picking, or developing, the right formula.</a:t>
            </a:r>
          </a:p>
          <a:p>
            <a:pPr indent="0" marL="0" rtl="0">
              <a:spcBef>
                <a:spcPts val="0"/>
              </a:spcBef>
              <a:buNone/>
            </a:pPr>
            <a:r>
              <a:t/>
            </a:r>
            <a:endParaRPr sz="1200"/>
          </a:p>
          <a:p>
            <a:pPr indent="0" marL="0" rtl="0">
              <a:spcBef>
                <a:spcPts val="0"/>
              </a:spcBef>
              <a:buNone/>
            </a:pPr>
            <a:r>
              <a:t/>
            </a:r>
            <a:endParaRPr sz="1200"/>
          </a:p>
          <a:p>
            <a:pPr indent="0" marL="0" rtl="0">
              <a:spcBef>
                <a:spcPts val="0"/>
              </a:spcBef>
              <a:buNone/>
            </a:pPr>
            <a:r>
              <a:t/>
            </a:r>
            <a:endParaRPr sz="1200"/>
          </a:p>
          <a:p>
            <a:pPr indent="0" lvl="0" marL="0" rtl="0">
              <a:spcBef>
                <a:spcPts val="0"/>
              </a:spcBef>
              <a:buNone/>
            </a:pPr>
            <a:r>
              <a:rPr lang="en" sz="1000"/>
              <a:t>Note: Used </a:t>
            </a:r>
            <a:r>
              <a:rPr lang="en" sz="1000" u="sng">
                <a:solidFill>
                  <a:schemeClr val="hlink"/>
                </a:solidFill>
                <a:hlinkClick r:id="rId2"/>
              </a:rPr>
              <a:t>http://sourcemaking.com/design_patterns</a:t>
            </a:r>
            <a:r>
              <a:rPr lang="en" sz="1000"/>
              <a:t> to gain understanding for this comparison.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sz="1200"/>
              <a:t>For example: lets say we want to know the volume of a rectangular pool? While there are many formulas to pick from, only a few will help us directly in making the right answer.</a:t>
            </a:r>
          </a:p>
          <a:p>
            <a:pPr lvl="0" rtl="0">
              <a:lnSpc>
                <a:spcPct val="115000"/>
              </a:lnSpc>
              <a:spcBef>
                <a:spcPts val="0"/>
              </a:spcBef>
              <a:buClr>
                <a:schemeClr val="dk1"/>
              </a:buClr>
              <a:buFont typeface="Arial"/>
              <a:buNone/>
            </a:pPr>
            <a:r>
              <a:t/>
            </a:r>
            <a:endParaRPr sz="1200"/>
          </a:p>
          <a:p>
            <a:pPr lvl="0" rtl="0">
              <a:lnSpc>
                <a:spcPct val="115000"/>
              </a:lnSpc>
              <a:spcBef>
                <a:spcPts val="0"/>
              </a:spcBef>
              <a:buClr>
                <a:schemeClr val="dk1"/>
              </a:buClr>
              <a:buSzPct val="91666"/>
              <a:buFont typeface="Arial"/>
              <a:buNone/>
            </a:pPr>
            <a:r>
              <a:rPr lang="en" sz="1200"/>
              <a:t>Let's say we, not knowing our problem or the potential solutions, just picked the formula we knew best, say the Pythagorean theorem, to solve our quarry.</a:t>
            </a:r>
          </a:p>
          <a:p>
            <a:pPr lvl="0" rtl="0">
              <a:spcBef>
                <a:spcPts val="0"/>
              </a:spcBef>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t>While it is possible to find the volume of a pool using this formula, seen here &lt;Read first bullet&gt;.</a:t>
            </a:r>
          </a:p>
          <a:p>
            <a:pPr rtl="0">
              <a:lnSpc>
                <a:spcPct val="115000"/>
              </a:lnSpc>
              <a:spcBef>
                <a:spcPts val="0"/>
              </a:spcBef>
              <a:buNone/>
            </a:pPr>
            <a:r>
              <a:t/>
            </a:r>
            <a:endParaRPr/>
          </a:p>
          <a:p>
            <a:pPr lvl="0" rtl="0">
              <a:spcBef>
                <a:spcPts val="0"/>
              </a:spcBef>
              <a:buClr>
                <a:schemeClr val="dk1"/>
              </a:buClr>
              <a:buSzPct val="100000"/>
              <a:buFont typeface="Arial"/>
              <a:buNone/>
            </a:pPr>
            <a:r>
              <a:rPr i="1" lang="en">
                <a:solidFill>
                  <a:schemeClr val="dk1"/>
                </a:solidFill>
              </a:rPr>
              <a:t>Pythagorean theorem</a:t>
            </a:r>
            <a:r>
              <a:rPr lang="en">
                <a:solidFill>
                  <a:schemeClr val="dk1"/>
                </a:solidFill>
              </a:rPr>
              <a:t>:</a:t>
            </a:r>
          </a:p>
          <a:p>
            <a:pPr lvl="0" rtl="0">
              <a:spcBef>
                <a:spcPts val="0"/>
              </a:spcBef>
              <a:buClr>
                <a:schemeClr val="dk1"/>
              </a:buClr>
              <a:buSzPct val="100000"/>
              <a:buFont typeface="Arial"/>
              <a:buNone/>
            </a:pPr>
            <a:r>
              <a:rPr lang="en">
                <a:solidFill>
                  <a:schemeClr val="dk1"/>
                </a:solidFill>
              </a:rPr>
              <a:t>A^2 + B^2 = C^2 ---&gt; A = Sqrt(C^2 - B^2) </a:t>
            </a:r>
          </a:p>
          <a:p>
            <a:pPr indent="457200" lvl="0" marL="914400" rtl="0">
              <a:spcBef>
                <a:spcPts val="0"/>
              </a:spcBef>
              <a:buClr>
                <a:schemeClr val="dk1"/>
              </a:buClr>
              <a:buSzPct val="100000"/>
              <a:buFont typeface="Arial"/>
              <a:buNone/>
            </a:pPr>
            <a:r>
              <a:rPr lang="en">
                <a:solidFill>
                  <a:schemeClr val="dk1"/>
                </a:solidFill>
              </a:rPr>
              <a:t>  B = B</a:t>
            </a:r>
          </a:p>
          <a:p>
            <a:pPr lvl="0" rtl="0">
              <a:spcBef>
                <a:spcPts val="0"/>
              </a:spcBef>
              <a:buNone/>
            </a:pPr>
            <a:r>
              <a:rPr lang="en">
                <a:solidFill>
                  <a:schemeClr val="dk1"/>
                </a:solidFill>
              </a:rPr>
              <a:t>A^2 + D^2 = E^2 ----&gt;D = Sqrt(E^2  - A^2) = Sqrt(E^2  - (C^2 - B^2)) =  Sqrt(E^2  - C^2 + B^2)</a:t>
            </a:r>
          </a:p>
          <a:p>
            <a:pPr lvl="0" rtl="0">
              <a:spcBef>
                <a:spcPts val="0"/>
              </a:spcBef>
              <a:buClr>
                <a:schemeClr val="dk1"/>
              </a:buClr>
              <a:buFont typeface="Arial"/>
              <a:buNone/>
            </a:pPr>
            <a:r>
              <a:t/>
            </a:r>
            <a:endParaRPr i="1">
              <a:solidFill>
                <a:schemeClr val="dk1"/>
              </a:solidFill>
            </a:endParaRPr>
          </a:p>
          <a:p>
            <a:pPr rtl="0">
              <a:lnSpc>
                <a:spcPct val="115000"/>
              </a:lnSpc>
              <a:spcBef>
                <a:spcPts val="0"/>
              </a:spcBef>
              <a:buNone/>
            </a:pPr>
            <a:r>
              <a:rPr lang="en"/>
              <a:t>All we really did was derive the real formula for a rectangular pool which is the width * length * height with some extra overhead measuring the diagonals. </a:t>
            </a:r>
            <a:r>
              <a:rPr lang="en">
                <a:solidFill>
                  <a:schemeClr val="dk1"/>
                </a:solidFill>
              </a:rPr>
              <a:t>Shown in simpler form here&lt;Read second bullet&gt;.</a:t>
            </a:r>
          </a:p>
          <a:p>
            <a:pPr rtl="0">
              <a:lnSpc>
                <a:spcPct val="115000"/>
              </a:lnSpc>
              <a:spcBef>
                <a:spcPts val="0"/>
              </a:spcBef>
              <a:buNone/>
            </a:pPr>
            <a:r>
              <a:t/>
            </a:r>
            <a:endParaRPr>
              <a:solidFill>
                <a:schemeClr val="dk1"/>
              </a:solidFill>
            </a:endParaRPr>
          </a:p>
          <a:p>
            <a:pPr lvl="0" rtl="0">
              <a:spcBef>
                <a:spcPts val="0"/>
              </a:spcBef>
              <a:buClr>
                <a:schemeClr val="dk1"/>
              </a:buClr>
              <a:buSzPct val="100000"/>
              <a:buFont typeface="Arial"/>
              <a:buNone/>
            </a:pPr>
            <a:r>
              <a:rPr i="1" lang="en">
                <a:solidFill>
                  <a:schemeClr val="dk1"/>
                </a:solidFill>
              </a:rPr>
              <a:t>Volume of rectangle:</a:t>
            </a:r>
          </a:p>
          <a:p>
            <a:pPr lvl="0" rtl="0">
              <a:spcBef>
                <a:spcPts val="0"/>
              </a:spcBef>
              <a:buClr>
                <a:schemeClr val="dk1"/>
              </a:buClr>
              <a:buSzPct val="100000"/>
              <a:buFont typeface="Arial"/>
              <a:buNone/>
            </a:pPr>
            <a:r>
              <a:rPr i="1" lang="en">
                <a:solidFill>
                  <a:schemeClr val="dk1"/>
                </a:solidFill>
              </a:rPr>
              <a:t>V = A * B * D</a:t>
            </a:r>
          </a:p>
          <a:p>
            <a:pPr lvl="0" rtl="0">
              <a:lnSpc>
                <a:spcPct val="115000"/>
              </a:lnSpc>
              <a:spcBef>
                <a:spcPts val="0"/>
              </a:spcBef>
              <a:buNone/>
            </a:pPr>
            <a:r>
              <a:rPr lang="en"/>
              <a:t> </a:t>
            </a:r>
          </a:p>
          <a:p>
            <a:pPr lvl="0" rtl="0">
              <a:lnSpc>
                <a:spcPct val="115000"/>
              </a:lnSpc>
              <a:spcBef>
                <a:spcPts val="0"/>
              </a:spcBef>
              <a:buClr>
                <a:schemeClr val="dk1"/>
              </a:buClr>
              <a:buSzPct val="100000"/>
              <a:buFont typeface="Arial"/>
              <a:buNone/>
            </a:pPr>
            <a:r>
              <a:rPr lang="en"/>
              <a:t>By knowing our problem better, and what we have to use, we can see that all we needed from the beginning was the standard formula for the area of a rectangle without the need for the Pythagorean theorem at all.</a:t>
            </a:r>
          </a:p>
          <a:p>
            <a:pPr>
              <a:spcBef>
                <a:spcPts val="0"/>
              </a:spcBef>
              <a:buNone/>
            </a:pPr>
            <a:r>
              <a:t/>
            </a:r>
            <a:endParaRPr i="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2914648"/>
            <a:ext cx="9144000" cy="2228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2914649"/>
            <a:ext cx="9144000" cy="0"/>
          </a:xfrm>
          <a:prstGeom prst="straightConnector1">
            <a:avLst/>
          </a:prstGeom>
          <a:noFill/>
          <a:ln cap="flat" w="28575">
            <a:solidFill>
              <a:schemeClr val="dk1"/>
            </a:solidFill>
            <a:prstDash val="solid"/>
            <a:round/>
            <a:headEnd len="med" w="med" type="none"/>
            <a:tailEnd len="med" w="med" type="none"/>
          </a:ln>
        </p:spPr>
      </p:cxnSp>
      <p:sp>
        <p:nvSpPr>
          <p:cNvPr id="11" name="Shape 11"/>
          <p:cNvSpPr txBox="1"/>
          <p:nvPr>
            <p:ph type="ctrTitle"/>
          </p:nvPr>
        </p:nvSpPr>
        <p:spPr>
          <a:xfrm>
            <a:off x="685800" y="1618313"/>
            <a:ext cx="7772400" cy="1238099"/>
          </a:xfrm>
          <a:prstGeom prst="rect">
            <a:avLst/>
          </a:prstGeom>
        </p:spPr>
        <p:txBody>
          <a:bodyPr anchorCtr="0" anchor="b" bIns="91425" lIns="91425" rIns="91425" tIns="91425"/>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p:txBody>
      </p:sp>
      <p:sp>
        <p:nvSpPr>
          <p:cNvPr id="12" name="Shape 12"/>
          <p:cNvSpPr txBox="1"/>
          <p:nvPr>
            <p:ph idx="1" type="subTitle"/>
          </p:nvPr>
        </p:nvSpPr>
        <p:spPr>
          <a:xfrm>
            <a:off x="685800" y="2964777"/>
            <a:ext cx="7772400" cy="944700"/>
          </a:xfrm>
          <a:prstGeom prst="rect">
            <a:avLst/>
          </a:prstGeom>
        </p:spPr>
        <p:txBody>
          <a:bodyPr anchorCtr="0" anchor="t" bIns="91425" lIns="91425" rIns="91425" tIns="91425"/>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27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679"/>
            <a:ext cx="9144000" cy="0"/>
          </a:xfrm>
          <a:prstGeom prst="straightConnector1">
            <a:avLst/>
          </a:prstGeom>
          <a:noFill/>
          <a:ln cap="flat" w="28575">
            <a:solidFill>
              <a:schemeClr val="dk1"/>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27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679"/>
            <a:ext cx="9144000" cy="0"/>
          </a:xfrm>
          <a:prstGeom prst="straightConnector1">
            <a:avLst/>
          </a:prstGeom>
          <a:noFill/>
          <a:ln cap="flat" w="28575">
            <a:solidFill>
              <a:schemeClr val="dk1"/>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277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679"/>
            <a:ext cx="9144000" cy="0"/>
          </a:xfrm>
          <a:prstGeom prst="straightConnector1">
            <a:avLst/>
          </a:prstGeom>
          <a:noFill/>
          <a:ln cap="flat" w="28575">
            <a:solidFill>
              <a:schemeClr val="dk1"/>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p:nvPr/>
        </p:nvSpPr>
        <p:spPr>
          <a:xfrm>
            <a:off x="0" y="4225081"/>
            <a:ext cx="9144000" cy="9183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34" name="Shape 34"/>
          <p:cNvCxnSpPr/>
          <p:nvPr/>
        </p:nvCxnSpPr>
        <p:spPr>
          <a:xfrm>
            <a:off x="0" y="4225081"/>
            <a:ext cx="9144000" cy="0"/>
          </a:xfrm>
          <a:prstGeom prst="straightConnector1">
            <a:avLst/>
          </a:prstGeom>
          <a:noFill/>
          <a:ln cap="flat" w="28575">
            <a:solidFill>
              <a:schemeClr val="dk1"/>
            </a:solidFill>
            <a:prstDash val="solid"/>
            <a:round/>
            <a:headEnd len="med" w="med" type="none"/>
            <a:tailEnd len="med" w="med" type="none"/>
          </a:ln>
        </p:spPr>
      </p:cxnSp>
      <p:sp>
        <p:nvSpPr>
          <p:cNvPr id="35" name="Shape 3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lt1"/>
              </a:buClr>
              <a:buSzPct val="100000"/>
              <a:buNone/>
              <a:defRPr sz="1800">
                <a:solidFill>
                  <a:schemeClr val="lt1"/>
                </a:solidFill>
              </a:defRPr>
            </a:lvl1pPr>
          </a:lstStyle>
          <a:p/>
        </p:txBody>
      </p: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b="1" sz="3600">
                <a:solidFill>
                  <a:schemeClr val="lt1"/>
                </a:solidFill>
                <a:latin typeface="Trebuchet MS"/>
                <a:ea typeface="Trebuchet MS"/>
                <a:cs typeface="Trebuchet MS"/>
                <a:sym typeface="Trebuchet MS"/>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1.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comments" Target="../comments/commen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00.gif"/><Relationship Id="rId3"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618313"/>
            <a:ext cx="7772400" cy="1238099"/>
          </a:xfrm>
          <a:prstGeom prst="rect">
            <a:avLst/>
          </a:prstGeom>
        </p:spPr>
        <p:txBody>
          <a:bodyPr anchorCtr="0" anchor="b" bIns="91425" lIns="91425" rIns="91425" tIns="91425">
            <a:noAutofit/>
          </a:bodyPr>
          <a:lstStyle/>
          <a:p>
            <a:pPr>
              <a:spcBef>
                <a:spcPts val="0"/>
              </a:spcBef>
              <a:buNone/>
            </a:pPr>
            <a:r>
              <a:rPr lang="en"/>
              <a:t>Design Patterns</a:t>
            </a:r>
          </a:p>
        </p:txBody>
      </p:sp>
      <p:sp>
        <p:nvSpPr>
          <p:cNvPr id="41" name="Shape 41"/>
          <p:cNvSpPr txBox="1"/>
          <p:nvPr>
            <p:ph idx="1" type="subTitle"/>
          </p:nvPr>
        </p:nvSpPr>
        <p:spPr>
          <a:xfrm>
            <a:off x="685800" y="2964777"/>
            <a:ext cx="7772400" cy="944700"/>
          </a:xfrm>
          <a:prstGeom prst="rect">
            <a:avLst/>
          </a:prstGeom>
        </p:spPr>
        <p:txBody>
          <a:bodyPr anchorCtr="0" anchor="t" bIns="91425" lIns="91425" rIns="91425" tIns="91425">
            <a:noAutofit/>
          </a:bodyPr>
          <a:lstStyle/>
          <a:p>
            <a:pPr rtl="0">
              <a:spcBef>
                <a:spcPts val="0"/>
              </a:spcBef>
              <a:buNone/>
            </a:pPr>
            <a:r>
              <a:rPr lang="en" sz="3000">
                <a:solidFill>
                  <a:srgbClr val="F3F3F3"/>
                </a:solidFill>
              </a:rPr>
              <a:t>How the Problem Determines the Pattern</a:t>
            </a:r>
          </a:p>
          <a:p>
            <a:pPr indent="0" marL="457200">
              <a:spcBef>
                <a:spcPts val="0"/>
              </a:spcBef>
              <a:buNone/>
            </a:pPr>
            <a:r>
              <a:t/>
            </a:r>
            <a:endParaRPr sz="3000">
              <a:solidFill>
                <a:srgbClr val="F3F3F3"/>
              </a:solidFill>
            </a:endParaRPr>
          </a:p>
        </p:txBody>
      </p:sp>
      <p:sp>
        <p:nvSpPr>
          <p:cNvPr id="42" name="Shape 42"/>
          <p:cNvSpPr txBox="1"/>
          <p:nvPr/>
        </p:nvSpPr>
        <p:spPr>
          <a:xfrm>
            <a:off x="6069975" y="4648325"/>
            <a:ext cx="3074100" cy="495299"/>
          </a:xfrm>
          <a:prstGeom prst="rect">
            <a:avLst/>
          </a:prstGeom>
          <a:noFill/>
          <a:ln>
            <a:noFill/>
          </a:ln>
        </p:spPr>
        <p:txBody>
          <a:bodyPr anchorCtr="0" anchor="t" bIns="91425" lIns="91425" rIns="91425" tIns="91425">
            <a:noAutofit/>
          </a:bodyPr>
          <a:lstStyle/>
          <a:p>
            <a:pPr algn="r">
              <a:spcBef>
                <a:spcPts val="0"/>
              </a:spcBef>
              <a:buNone/>
            </a:pPr>
            <a:r>
              <a:rPr lang="en" sz="1800">
                <a:solidFill>
                  <a:srgbClr val="FFFFFF"/>
                </a:solidFill>
              </a:rPr>
              <a:t>by Team Birdfeedr</a:t>
            </a:r>
          </a:p>
        </p:txBody>
      </p:sp>
      <p:sp>
        <p:nvSpPr>
          <p:cNvPr id="43" name="Shape 43"/>
          <p:cNvSpPr/>
          <p:nvPr/>
        </p:nvSpPr>
        <p:spPr>
          <a:xfrm>
            <a:off x="5650350" y="876125"/>
            <a:ext cx="2207100" cy="1980299"/>
          </a:xfrm>
          <a:prstGeom prst="ellipse">
            <a:avLst/>
          </a:prstGeom>
          <a:solidFill>
            <a:srgbClr val="FFD966"/>
          </a:solidFill>
          <a:ln cap="flat" w="38100">
            <a:solidFill>
              <a:srgbClr val="FF99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sz="3000"/>
              <a:t>Math problems and Design problems</a:t>
            </a:r>
          </a:p>
        </p:txBody>
      </p:sp>
      <p:sp>
        <p:nvSpPr>
          <p:cNvPr id="107" name="Shape 107"/>
          <p:cNvSpPr txBox="1"/>
          <p:nvPr>
            <p:ph idx="1" type="body"/>
          </p:nvPr>
        </p:nvSpPr>
        <p:spPr>
          <a:xfrm>
            <a:off x="457200" y="1200150"/>
            <a:ext cx="8067300" cy="3630300"/>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Trebuchet MS"/>
              <a:buChar char="●"/>
            </a:pPr>
            <a:r>
              <a:rPr lang="en" sz="3000"/>
              <a:t>Both have a wide variety of patterns or formulas to select from.</a:t>
            </a:r>
          </a:p>
          <a:p>
            <a:pPr indent="-419100" lvl="0" marL="457200" rtl="0">
              <a:spcBef>
                <a:spcPts val="0"/>
              </a:spcBef>
              <a:buClr>
                <a:schemeClr val="dk2"/>
              </a:buClr>
              <a:buSzPct val="100000"/>
              <a:buFont typeface="Trebuchet MS"/>
              <a:buChar char="●"/>
            </a:pPr>
            <a:r>
              <a:rPr lang="en" sz="3000"/>
              <a:t>Both are easier to solve with understanding of the problem.</a:t>
            </a:r>
          </a:p>
          <a:p>
            <a:pPr indent="-419100" lvl="0" marL="457200">
              <a:spcBef>
                <a:spcPts val="0"/>
              </a:spcBef>
              <a:buClr>
                <a:schemeClr val="dk2"/>
              </a:buClr>
              <a:buSzPct val="100000"/>
              <a:buFont typeface="Trebuchet MS"/>
              <a:buChar char="●"/>
            </a:pPr>
            <a:r>
              <a:rPr lang="en" sz="3000"/>
              <a:t>When a good pick is made the outcome can be much smoother and less error prone.</a:t>
            </a:r>
          </a:p>
        </p:txBody>
      </p:sp>
      <p:sp>
        <p:nvSpPr>
          <p:cNvPr id="108" name="Shape 108"/>
          <p:cNvSpPr txBox="1"/>
          <p:nvPr/>
        </p:nvSpPr>
        <p:spPr>
          <a:xfrm>
            <a:off x="8139875" y="4648325"/>
            <a:ext cx="1004400" cy="4952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rPr>
              <a:t>Nathan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Application to CS</a:t>
            </a:r>
          </a:p>
        </p:txBody>
      </p:sp>
      <p:sp>
        <p:nvSpPr>
          <p:cNvPr id="114" name="Shape 11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Trebuchet MS"/>
              <a:buChar char="-"/>
            </a:pPr>
            <a:r>
              <a:rPr lang="en"/>
              <a:t>The math examples shows the concept.</a:t>
            </a:r>
          </a:p>
          <a:p>
            <a:pPr lvl="0" rtl="0">
              <a:spcBef>
                <a:spcPts val="0"/>
              </a:spcBef>
              <a:buNone/>
            </a:pPr>
            <a:r>
              <a:t/>
            </a:r>
            <a:endParaRPr/>
          </a:p>
          <a:p>
            <a:pPr indent="-419100" lvl="0" marL="457200" rtl="0">
              <a:spcBef>
                <a:spcPts val="0"/>
              </a:spcBef>
              <a:buClr>
                <a:schemeClr val="dk2"/>
              </a:buClr>
              <a:buSzPct val="100000"/>
              <a:buFont typeface="Trebuchet MS"/>
              <a:buChar char="-"/>
            </a:pPr>
            <a:r>
              <a:rPr lang="en"/>
              <a:t>What about an example for CS?</a:t>
            </a:r>
          </a:p>
        </p:txBody>
      </p:sp>
      <p:sp>
        <p:nvSpPr>
          <p:cNvPr id="115" name="Shape 115"/>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Josh</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So Here’s a CS Example</a:t>
            </a:r>
          </a:p>
        </p:txBody>
      </p:sp>
      <p:sp>
        <p:nvSpPr>
          <p:cNvPr id="121" name="Shape 12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We are tasked to create a program.</a:t>
            </a:r>
          </a:p>
          <a:p>
            <a:pPr lvl="0" rtl="0">
              <a:spcBef>
                <a:spcPts val="0"/>
              </a:spcBef>
              <a:buNone/>
            </a:pPr>
            <a:r>
              <a:t/>
            </a:r>
            <a:endParaRPr/>
          </a:p>
          <a:p>
            <a:pPr indent="-419100" lvl="0" marL="457200">
              <a:spcBef>
                <a:spcPts val="0"/>
              </a:spcBef>
              <a:buClr>
                <a:schemeClr val="dk2"/>
              </a:buClr>
              <a:buSzPct val="100000"/>
              <a:buFont typeface="Arial"/>
              <a:buChar char="●"/>
            </a:pPr>
            <a:r>
              <a:rPr lang="en"/>
              <a:t>The program accesses a bank account.</a:t>
            </a:r>
          </a:p>
        </p:txBody>
      </p:sp>
      <p:sp>
        <p:nvSpPr>
          <p:cNvPr id="122" name="Shape 122"/>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Josh</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So Here’s a CS Example</a:t>
            </a:r>
          </a:p>
        </p:txBody>
      </p:sp>
      <p:sp>
        <p:nvSpPr>
          <p:cNvPr id="128" name="Shape 12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Program functions.</a:t>
            </a:r>
          </a:p>
          <a:p>
            <a:pPr indent="-381000" lvl="1" marL="914400" rtl="0">
              <a:spcBef>
                <a:spcPts val="0"/>
              </a:spcBef>
              <a:buClr>
                <a:schemeClr val="dk2"/>
              </a:buClr>
              <a:buSzPct val="80000"/>
              <a:buFont typeface="Courier New"/>
              <a:buChar char="o"/>
            </a:pPr>
            <a:r>
              <a:rPr lang="en"/>
              <a:t>Make withdrawals and deposits.</a:t>
            </a:r>
          </a:p>
          <a:p>
            <a:pPr lvl="0" rtl="0">
              <a:spcBef>
                <a:spcPts val="0"/>
              </a:spcBef>
              <a:buNone/>
            </a:pPr>
            <a:r>
              <a:t/>
            </a:r>
            <a:endParaRPr/>
          </a:p>
          <a:p>
            <a:pPr indent="-381000" lvl="1" marL="914400" rtl="0">
              <a:spcBef>
                <a:spcPts val="0"/>
              </a:spcBef>
              <a:buClr>
                <a:schemeClr val="dk2"/>
              </a:buClr>
              <a:buSzPct val="80000"/>
              <a:buFont typeface="Courier New"/>
              <a:buChar char="o"/>
            </a:pPr>
            <a:r>
              <a:rPr lang="en"/>
              <a:t>Display balance.</a:t>
            </a:r>
          </a:p>
        </p:txBody>
      </p:sp>
      <p:sp>
        <p:nvSpPr>
          <p:cNvPr id="129" name="Shape 129"/>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Josh</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So Here’s a CS Example</a:t>
            </a:r>
          </a:p>
        </p:txBody>
      </p:sp>
      <p:sp>
        <p:nvSpPr>
          <p:cNvPr id="135" name="Shape 13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a:t>Problem analysis</a:t>
            </a:r>
          </a:p>
          <a:p>
            <a:pPr indent="-381000" lvl="1" marL="914400" rtl="0">
              <a:spcBef>
                <a:spcPts val="0"/>
              </a:spcBef>
              <a:buClr>
                <a:schemeClr val="dk2"/>
              </a:buClr>
              <a:buSzPct val="80000"/>
              <a:buFont typeface="Courier New"/>
              <a:buChar char="o"/>
            </a:pPr>
            <a:r>
              <a:rPr lang="en"/>
              <a:t>No duplicate withdrawals.</a:t>
            </a:r>
          </a:p>
          <a:p>
            <a:pPr lvl="0" rtl="0">
              <a:spcBef>
                <a:spcPts val="0"/>
              </a:spcBef>
              <a:buNone/>
            </a:pPr>
            <a:r>
              <a:t/>
            </a:r>
            <a:endParaRPr/>
          </a:p>
          <a:p>
            <a:pPr indent="-381000" lvl="1" marL="914400" rtl="0">
              <a:spcBef>
                <a:spcPts val="0"/>
              </a:spcBef>
              <a:buClr>
                <a:schemeClr val="dk2"/>
              </a:buClr>
              <a:buSzPct val="80000"/>
              <a:buFont typeface="Courier New"/>
              <a:buChar char="o"/>
            </a:pPr>
            <a:r>
              <a:rPr lang="en"/>
              <a:t>Accurate balance summaries.</a:t>
            </a:r>
          </a:p>
          <a:p>
            <a:pPr lvl="0" rtl="0">
              <a:spcBef>
                <a:spcPts val="0"/>
              </a:spcBef>
              <a:buNone/>
            </a:pPr>
            <a:r>
              <a:t/>
            </a:r>
            <a:endParaRPr/>
          </a:p>
          <a:p>
            <a:pPr indent="-419100" lvl="0" marL="457200" rtl="0">
              <a:spcBef>
                <a:spcPts val="0"/>
              </a:spcBef>
              <a:buClr>
                <a:schemeClr val="dk2"/>
              </a:buClr>
              <a:buSzPct val="100000"/>
              <a:buFont typeface="Arial"/>
              <a:buChar char="●"/>
            </a:pPr>
            <a:r>
              <a:rPr lang="en"/>
              <a:t>What pattern could we use?</a:t>
            </a:r>
          </a:p>
          <a:p>
            <a:pPr indent="-381000" lvl="1" marL="914400" rtl="0">
              <a:spcBef>
                <a:spcPts val="0"/>
              </a:spcBef>
              <a:buClr>
                <a:schemeClr val="dk2"/>
              </a:buClr>
              <a:buSzPct val="80000"/>
              <a:buFont typeface="Courier New"/>
              <a:buChar char="o"/>
            </a:pPr>
            <a:r>
              <a:rPr lang="en"/>
              <a:t>First thought: Singleton pattern</a:t>
            </a:r>
          </a:p>
        </p:txBody>
      </p:sp>
      <p:sp>
        <p:nvSpPr>
          <p:cNvPr id="136" name="Shape 136"/>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Josh</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Singleton Pattern</a:t>
            </a:r>
          </a:p>
        </p:txBody>
      </p:sp>
      <p:sp>
        <p:nvSpPr>
          <p:cNvPr id="142" name="Shape 14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Trebuchet MS"/>
              <a:buChar char="-"/>
            </a:pPr>
            <a:r>
              <a:rPr lang="en"/>
              <a:t>Controls creation.</a:t>
            </a:r>
          </a:p>
          <a:p>
            <a:pPr lvl="0" rtl="0">
              <a:spcBef>
                <a:spcPts val="0"/>
              </a:spcBef>
              <a:buNone/>
            </a:pPr>
            <a:r>
              <a:t/>
            </a:r>
            <a:endParaRPr/>
          </a:p>
          <a:p>
            <a:pPr indent="-419100" lvl="0" marL="457200" rtl="0">
              <a:spcBef>
                <a:spcPts val="0"/>
              </a:spcBef>
              <a:buClr>
                <a:schemeClr val="dk2"/>
              </a:buClr>
              <a:buSzPct val="100000"/>
              <a:buFont typeface="Trebuchet MS"/>
              <a:buChar char="-"/>
            </a:pPr>
            <a:r>
              <a:rPr lang="en"/>
              <a:t>A maximum of one object.</a:t>
            </a:r>
          </a:p>
          <a:p>
            <a:pPr lvl="0" rtl="0">
              <a:spcBef>
                <a:spcPts val="0"/>
              </a:spcBef>
              <a:buNone/>
            </a:pPr>
            <a:r>
              <a:t/>
            </a:r>
            <a:endParaRPr/>
          </a:p>
          <a:p>
            <a:pPr indent="-419100" lvl="0" marL="457200" rtl="0">
              <a:spcBef>
                <a:spcPts val="0"/>
              </a:spcBef>
              <a:buClr>
                <a:schemeClr val="dk2"/>
              </a:buClr>
              <a:buSzPct val="100000"/>
              <a:buFont typeface="Trebuchet MS"/>
              <a:buChar char="-"/>
            </a:pPr>
            <a:r>
              <a:rPr lang="en"/>
              <a:t>Makes the constructor private.</a:t>
            </a:r>
          </a:p>
          <a:p>
            <a:pPr lvl="0" rtl="0">
              <a:spcBef>
                <a:spcPts val="0"/>
              </a:spcBef>
              <a:buNone/>
            </a:pPr>
            <a:r>
              <a:t/>
            </a:r>
            <a:endParaRPr/>
          </a:p>
          <a:p>
            <a:pPr indent="-419100" lvl="0" marL="457200">
              <a:spcBef>
                <a:spcPts val="0"/>
              </a:spcBef>
              <a:buClr>
                <a:schemeClr val="dk2"/>
              </a:buClr>
              <a:buSzPct val="100000"/>
              <a:buFont typeface="Trebuchet MS"/>
              <a:buChar char="-"/>
            </a:pPr>
            <a:r>
              <a:rPr lang="en"/>
              <a:t>Provides a getInstance() method.</a:t>
            </a:r>
          </a:p>
        </p:txBody>
      </p:sp>
      <p:pic>
        <p:nvPicPr>
          <p:cNvPr id="143" name="Shape 143"/>
          <p:cNvPicPr preferRelativeResize="0"/>
          <p:nvPr/>
        </p:nvPicPr>
        <p:blipFill rotWithShape="1">
          <a:blip r:embed="rId3">
            <a:alphaModFix/>
          </a:blip>
          <a:srcRect b="12738" l="9142" r="27102" t="22532"/>
          <a:stretch/>
        </p:blipFill>
        <p:spPr>
          <a:xfrm>
            <a:off x="6077425" y="205975"/>
            <a:ext cx="2824249" cy="2166900"/>
          </a:xfrm>
          <a:prstGeom prst="rect">
            <a:avLst/>
          </a:prstGeom>
          <a:noFill/>
          <a:ln>
            <a:noFill/>
          </a:ln>
        </p:spPr>
      </p:pic>
      <p:sp>
        <p:nvSpPr>
          <p:cNvPr id="144" name="Shape 144"/>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Josh</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Does It Apply?</a:t>
            </a:r>
          </a:p>
        </p:txBody>
      </p:sp>
      <p:sp>
        <p:nvSpPr>
          <p:cNvPr id="150" name="Shape 15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Trebuchet MS"/>
              <a:buChar char="-"/>
            </a:pPr>
            <a:r>
              <a:rPr lang="en"/>
              <a:t>Prevents duplicate connections.</a:t>
            </a:r>
          </a:p>
          <a:p>
            <a:pPr lvl="0" rtl="0">
              <a:spcBef>
                <a:spcPts val="0"/>
              </a:spcBef>
              <a:buNone/>
            </a:pPr>
            <a:r>
              <a:t/>
            </a:r>
            <a:endParaRPr/>
          </a:p>
          <a:p>
            <a:pPr indent="-419100" lvl="0" marL="457200" rtl="0">
              <a:spcBef>
                <a:spcPts val="0"/>
              </a:spcBef>
              <a:buClr>
                <a:schemeClr val="dk2"/>
              </a:buClr>
              <a:buSzPct val="100000"/>
              <a:buFont typeface="Trebuchet MS"/>
              <a:buChar char="-"/>
            </a:pPr>
            <a:r>
              <a:rPr lang="en"/>
              <a:t>Shared data.</a:t>
            </a:r>
          </a:p>
        </p:txBody>
      </p:sp>
      <p:sp>
        <p:nvSpPr>
          <p:cNvPr id="151" name="Shape 151"/>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Josh</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That wasn’t a good idea.</a:t>
            </a:r>
          </a:p>
        </p:txBody>
      </p:sp>
      <p:sp>
        <p:nvSpPr>
          <p:cNvPr id="157" name="Shape 15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457200" rtl="0">
              <a:spcBef>
                <a:spcPts val="0"/>
              </a:spcBef>
              <a:buNone/>
            </a:pPr>
            <a:r>
              <a:rPr i="1" lang="en" sz="1800"/>
              <a:t>“Most importantly, any design pattern can be a double-edged sword— if implemented in the wrong place, it can be disastrous and create many problems for you.”</a:t>
            </a:r>
          </a:p>
          <a:p>
            <a:pPr indent="-419100" lvl="0" marL="457200" rtl="0">
              <a:spcBef>
                <a:spcPts val="0"/>
              </a:spcBef>
              <a:buClr>
                <a:schemeClr val="dk2"/>
              </a:buClr>
              <a:buSzPct val="100000"/>
              <a:buFont typeface="Arial"/>
              <a:buChar char="●"/>
            </a:pPr>
            <a:r>
              <a:rPr lang="en"/>
              <a:t>Concurrency issues?</a:t>
            </a:r>
          </a:p>
          <a:p>
            <a:pPr lvl="0" rtl="0">
              <a:spcBef>
                <a:spcPts val="0"/>
              </a:spcBef>
              <a:buNone/>
            </a:pPr>
            <a:r>
              <a:t/>
            </a:r>
            <a:endParaRPr/>
          </a:p>
          <a:p>
            <a:pPr indent="-419100" lvl="0" marL="457200" rtl="0">
              <a:spcBef>
                <a:spcPts val="0"/>
              </a:spcBef>
              <a:buClr>
                <a:schemeClr val="dk2"/>
              </a:buClr>
              <a:buSzPct val="100000"/>
              <a:buFont typeface="Arial"/>
              <a:buChar char="●"/>
            </a:pPr>
            <a:r>
              <a:rPr lang="en"/>
              <a:t>Global access really needed?</a:t>
            </a:r>
          </a:p>
          <a:p>
            <a:pPr lvl="0" rtl="0">
              <a:spcBef>
                <a:spcPts val="0"/>
              </a:spcBef>
              <a:buNone/>
            </a:pPr>
            <a:r>
              <a:t/>
            </a:r>
            <a:endParaRPr/>
          </a:p>
          <a:p>
            <a:pPr indent="-419100" lvl="0" marL="457200">
              <a:spcBef>
                <a:spcPts val="0"/>
              </a:spcBef>
              <a:buClr>
                <a:schemeClr val="dk2"/>
              </a:buClr>
              <a:buSzPct val="100000"/>
              <a:buFont typeface="Arial"/>
              <a:buChar char="●"/>
            </a:pPr>
            <a:r>
              <a:rPr lang="en"/>
              <a:t>Lesson: analyze the problem better.</a:t>
            </a:r>
          </a:p>
        </p:txBody>
      </p:sp>
      <p:sp>
        <p:nvSpPr>
          <p:cNvPr id="158" name="Shape 158"/>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Josh</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Clarifying the Problem</a:t>
            </a:r>
          </a:p>
        </p:txBody>
      </p:sp>
      <p:sp>
        <p:nvSpPr>
          <p:cNvPr id="164" name="Shape 16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Trebuchet MS"/>
              <a:buChar char="-"/>
            </a:pPr>
            <a:r>
              <a:rPr lang="en"/>
              <a:t>We don’t need global access.</a:t>
            </a:r>
          </a:p>
          <a:p>
            <a:pPr indent="-419100" lvl="0" marL="457200" rtl="0">
              <a:spcBef>
                <a:spcPts val="0"/>
              </a:spcBef>
              <a:buClr>
                <a:schemeClr val="dk2"/>
              </a:buClr>
              <a:buSzPct val="100000"/>
              <a:buFont typeface="Trebuchet MS"/>
              <a:buChar char="-"/>
            </a:pPr>
            <a:r>
              <a:rPr lang="en"/>
              <a:t>Prevent multiple withdraw requests </a:t>
            </a:r>
          </a:p>
          <a:p>
            <a:pPr indent="-419100" lvl="0" marL="457200" rtl="0">
              <a:spcBef>
                <a:spcPts val="0"/>
              </a:spcBef>
              <a:buClr>
                <a:schemeClr val="dk2"/>
              </a:buClr>
              <a:buSzPct val="100000"/>
              <a:buFont typeface="Trebuchet MS"/>
              <a:buChar char="-"/>
            </a:pPr>
            <a:r>
              <a:rPr lang="en"/>
              <a:t>Order is important</a:t>
            </a:r>
          </a:p>
          <a:p>
            <a:pPr indent="-419100" lvl="0" marL="457200">
              <a:spcBef>
                <a:spcPts val="0"/>
              </a:spcBef>
              <a:buClr>
                <a:schemeClr val="dk2"/>
              </a:buClr>
              <a:buSzPct val="100000"/>
              <a:buFont typeface="Trebuchet MS"/>
              <a:buChar char="-"/>
            </a:pPr>
            <a:r>
              <a:rPr lang="en"/>
              <a:t>How about the command pattern?</a:t>
            </a:r>
          </a:p>
        </p:txBody>
      </p:sp>
      <p:sp>
        <p:nvSpPr>
          <p:cNvPr id="165" name="Shape 165"/>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Di</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Command Pattern</a:t>
            </a:r>
          </a:p>
        </p:txBody>
      </p:sp>
      <p:sp>
        <p:nvSpPr>
          <p:cNvPr id="171" name="Shape 17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Trebuchet MS"/>
              <a:buChar char="-"/>
            </a:pPr>
            <a:r>
              <a:rPr lang="en"/>
              <a:t>Has three key classes:</a:t>
            </a:r>
          </a:p>
          <a:p>
            <a:pPr indent="-381000" lvl="1" marL="914400" rtl="0">
              <a:spcBef>
                <a:spcPts val="0"/>
              </a:spcBef>
              <a:buClr>
                <a:schemeClr val="dk2"/>
              </a:buClr>
              <a:buSzPct val="80000"/>
              <a:buFont typeface="Trebuchet MS"/>
              <a:buChar char="-"/>
            </a:pPr>
            <a:r>
              <a:rPr lang="en"/>
              <a:t>Command</a:t>
            </a:r>
          </a:p>
          <a:p>
            <a:pPr indent="-381000" lvl="1" marL="914400" rtl="0">
              <a:spcBef>
                <a:spcPts val="0"/>
              </a:spcBef>
              <a:buClr>
                <a:schemeClr val="dk2"/>
              </a:buClr>
              <a:buSzPct val="80000"/>
              <a:buFont typeface="Trebuchet MS"/>
              <a:buChar char="-"/>
            </a:pPr>
            <a:r>
              <a:rPr lang="en"/>
              <a:t>Invoker</a:t>
            </a:r>
          </a:p>
          <a:p>
            <a:pPr indent="-381000" lvl="1" marL="914400" rtl="0">
              <a:spcBef>
                <a:spcPts val="0"/>
              </a:spcBef>
              <a:buClr>
                <a:schemeClr val="dk2"/>
              </a:buClr>
              <a:buSzPct val="80000"/>
              <a:buFont typeface="Trebuchet MS"/>
              <a:buChar char="-"/>
            </a:pPr>
            <a:r>
              <a:rPr lang="en"/>
              <a:t>Receiver</a:t>
            </a:r>
          </a:p>
          <a:p>
            <a:pPr indent="-419100" lvl="0" marL="457200" rtl="0">
              <a:spcBef>
                <a:spcPts val="0"/>
              </a:spcBef>
              <a:buClr>
                <a:schemeClr val="dk2"/>
              </a:buClr>
              <a:buSzPct val="100000"/>
              <a:buFont typeface="Trebuchet MS"/>
              <a:buChar char="-"/>
            </a:pPr>
            <a:r>
              <a:rPr lang="en"/>
              <a:t>The receiver sends commands to invoker.</a:t>
            </a:r>
          </a:p>
          <a:p>
            <a:pPr indent="-419100" lvl="0" marL="457200">
              <a:spcBef>
                <a:spcPts val="0"/>
              </a:spcBef>
              <a:buClr>
                <a:schemeClr val="dk2"/>
              </a:buClr>
              <a:buSzPct val="100000"/>
              <a:buFont typeface="Trebuchet MS"/>
              <a:buChar char="-"/>
            </a:pPr>
            <a:r>
              <a:rPr lang="en"/>
              <a:t>Invoker queues and processes commands.</a:t>
            </a:r>
          </a:p>
        </p:txBody>
      </p:sp>
      <p:sp>
        <p:nvSpPr>
          <p:cNvPr id="172" name="Shape 172"/>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Di</a:t>
            </a:r>
          </a:p>
        </p:txBody>
      </p:sp>
      <p:pic>
        <p:nvPicPr>
          <p:cNvPr id="173" name="Shape 173"/>
          <p:cNvPicPr preferRelativeResize="0"/>
          <p:nvPr/>
        </p:nvPicPr>
        <p:blipFill>
          <a:blip r:embed="rId4">
            <a:alphaModFix/>
          </a:blip>
          <a:stretch>
            <a:fillRect/>
          </a:stretch>
        </p:blipFill>
        <p:spPr>
          <a:xfrm>
            <a:off x="5315625" y="205975"/>
            <a:ext cx="3695700" cy="24193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But what’s a design pattern?</a:t>
            </a:r>
          </a:p>
        </p:txBody>
      </p:sp>
      <p:sp>
        <p:nvSpPr>
          <p:cNvPr id="49" name="Shape 4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457200" rtl="0">
              <a:spcBef>
                <a:spcPts val="0"/>
              </a:spcBef>
              <a:buNone/>
            </a:pPr>
            <a:r>
              <a:t/>
            </a:r>
            <a:endParaRPr i="1"/>
          </a:p>
          <a:p>
            <a:pPr indent="0" marL="457200" rtl="0">
              <a:spcBef>
                <a:spcPts val="0"/>
              </a:spcBef>
              <a:buNone/>
            </a:pPr>
            <a:r>
              <a:rPr i="1" lang="en"/>
              <a:t>“A design pattern is a repeatable solution to a software engineering problem</a:t>
            </a:r>
            <a:r>
              <a:rPr lang="en"/>
              <a:t>.”</a:t>
            </a:r>
          </a:p>
          <a:p>
            <a:pPr indent="0" lvl="0" marL="0" rtl="0">
              <a:spcBef>
                <a:spcPts val="0"/>
              </a:spcBef>
              <a:buNone/>
            </a:pPr>
            <a:r>
              <a:t/>
            </a:r>
            <a:endParaRPr/>
          </a:p>
          <a:p>
            <a:pPr indent="-419100" lvl="0" marL="457200" rtl="0">
              <a:spcBef>
                <a:spcPts val="0"/>
              </a:spcBef>
              <a:buClr>
                <a:schemeClr val="dk2"/>
              </a:buClr>
              <a:buSzPct val="100000"/>
              <a:buFont typeface="Trebuchet MS"/>
              <a:buChar char="-"/>
            </a:pPr>
            <a:r>
              <a:rPr lang="en"/>
              <a:t>Templates for multiple problems</a:t>
            </a:r>
          </a:p>
        </p:txBody>
      </p:sp>
      <p:sp>
        <p:nvSpPr>
          <p:cNvPr id="50" name="Shape 50"/>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Wei</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How to Pick a Good Pattern</a:t>
            </a:r>
          </a:p>
        </p:txBody>
      </p:sp>
      <p:sp>
        <p:nvSpPr>
          <p:cNvPr id="179" name="Shape 17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Trebuchet MS"/>
              <a:buChar char="-"/>
            </a:pPr>
            <a:r>
              <a:rPr lang="en"/>
              <a:t>Define your problem.</a:t>
            </a:r>
          </a:p>
          <a:p>
            <a:pPr lvl="0" rtl="0">
              <a:spcBef>
                <a:spcPts val="0"/>
              </a:spcBef>
              <a:buNone/>
            </a:pPr>
            <a:r>
              <a:t/>
            </a:r>
            <a:endParaRPr/>
          </a:p>
          <a:p>
            <a:pPr indent="-419100" lvl="0" marL="457200" rtl="0">
              <a:spcBef>
                <a:spcPts val="0"/>
              </a:spcBef>
              <a:buClr>
                <a:schemeClr val="dk2"/>
              </a:buClr>
              <a:buSzPct val="100000"/>
              <a:buFont typeface="Trebuchet MS"/>
              <a:buChar char="-"/>
            </a:pPr>
            <a:r>
              <a:rPr lang="en"/>
              <a:t>The more you understand it, the more appropriate your choice of design pattern will be.</a:t>
            </a:r>
          </a:p>
        </p:txBody>
      </p:sp>
      <p:sp>
        <p:nvSpPr>
          <p:cNvPr id="180" name="Shape 180"/>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Miguel</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Elements of a Design Pattern</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Trebuchet MS"/>
              <a:buAutoNum type="arabicPeriod"/>
            </a:pPr>
            <a:r>
              <a:rPr lang="en"/>
              <a:t>The name</a:t>
            </a:r>
          </a:p>
          <a:p>
            <a:pPr lvl="0" rtl="0">
              <a:spcBef>
                <a:spcPts val="0"/>
              </a:spcBef>
              <a:buNone/>
            </a:pPr>
            <a:r>
              <a:t/>
            </a:r>
            <a:endParaRPr/>
          </a:p>
          <a:p>
            <a:pPr indent="-419100" lvl="0" marL="457200" rtl="0">
              <a:spcBef>
                <a:spcPts val="0"/>
              </a:spcBef>
              <a:buClr>
                <a:schemeClr val="dk2"/>
              </a:buClr>
              <a:buSzPct val="100000"/>
              <a:buFont typeface="Trebuchet MS"/>
              <a:buAutoNum type="arabicPeriod"/>
            </a:pPr>
            <a:r>
              <a:rPr lang="en"/>
              <a:t>The problem</a:t>
            </a:r>
          </a:p>
          <a:p>
            <a:pPr lvl="0" rtl="0">
              <a:spcBef>
                <a:spcPts val="0"/>
              </a:spcBef>
              <a:buNone/>
            </a:pPr>
            <a:r>
              <a:t/>
            </a:r>
            <a:endParaRPr/>
          </a:p>
          <a:p>
            <a:pPr indent="-419100" lvl="0" marL="457200" rtl="0">
              <a:spcBef>
                <a:spcPts val="0"/>
              </a:spcBef>
              <a:buClr>
                <a:schemeClr val="dk2"/>
              </a:buClr>
              <a:buSzPct val="100000"/>
              <a:buFont typeface="Trebuchet MS"/>
              <a:buAutoNum type="arabicPeriod"/>
            </a:pPr>
            <a:r>
              <a:rPr lang="en"/>
              <a:t>The solution.</a:t>
            </a:r>
          </a:p>
          <a:p>
            <a:pPr lvl="0" rtl="0">
              <a:spcBef>
                <a:spcPts val="0"/>
              </a:spcBef>
              <a:buNone/>
            </a:pPr>
            <a:r>
              <a:t/>
            </a:r>
            <a:endParaRPr/>
          </a:p>
          <a:p>
            <a:pPr indent="-419100" lvl="0" marL="457200">
              <a:spcBef>
                <a:spcPts val="0"/>
              </a:spcBef>
              <a:buClr>
                <a:schemeClr val="dk2"/>
              </a:buClr>
              <a:buSzPct val="100000"/>
              <a:buFont typeface="Trebuchet MS"/>
              <a:buAutoNum type="arabicPeriod"/>
            </a:pPr>
            <a:r>
              <a:rPr lang="en"/>
              <a:t>Consequences.</a:t>
            </a:r>
          </a:p>
        </p:txBody>
      </p:sp>
      <p:sp>
        <p:nvSpPr>
          <p:cNvPr id="57" name="Shape 57"/>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Wei</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The 3 Basic Kinds of Patterns</a:t>
            </a:r>
          </a:p>
        </p:txBody>
      </p:sp>
      <p:sp>
        <p:nvSpPr>
          <p:cNvPr id="63" name="Shape 6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Trebuchet MS"/>
              <a:buAutoNum type="arabicPeriod"/>
            </a:pPr>
            <a:r>
              <a:rPr lang="en"/>
              <a:t>Creational</a:t>
            </a:r>
          </a:p>
          <a:p>
            <a:pPr lvl="0" rtl="0">
              <a:spcBef>
                <a:spcPts val="0"/>
              </a:spcBef>
              <a:buNone/>
            </a:pPr>
            <a:r>
              <a:t/>
            </a:r>
            <a:endParaRPr/>
          </a:p>
          <a:p>
            <a:pPr indent="-419100" lvl="0" marL="457200" rtl="0">
              <a:spcBef>
                <a:spcPts val="0"/>
              </a:spcBef>
              <a:buClr>
                <a:schemeClr val="dk2"/>
              </a:buClr>
              <a:buSzPct val="100000"/>
              <a:buFont typeface="Trebuchet MS"/>
              <a:buAutoNum type="arabicPeriod"/>
            </a:pPr>
            <a:r>
              <a:rPr lang="en"/>
              <a:t>Structural</a:t>
            </a:r>
          </a:p>
          <a:p>
            <a:pPr lvl="0" rtl="0">
              <a:spcBef>
                <a:spcPts val="0"/>
              </a:spcBef>
              <a:buNone/>
            </a:pPr>
            <a:r>
              <a:t/>
            </a:r>
            <a:endParaRPr/>
          </a:p>
          <a:p>
            <a:pPr indent="-419100" lvl="0" marL="457200">
              <a:spcBef>
                <a:spcPts val="0"/>
              </a:spcBef>
              <a:buClr>
                <a:schemeClr val="dk2"/>
              </a:buClr>
              <a:buSzPct val="100000"/>
              <a:buFont typeface="Trebuchet MS"/>
              <a:buAutoNum type="arabicPeriod"/>
            </a:pPr>
            <a:r>
              <a:rPr lang="en"/>
              <a:t>Behavioral</a:t>
            </a:r>
          </a:p>
        </p:txBody>
      </p:sp>
      <p:sp>
        <p:nvSpPr>
          <p:cNvPr id="64" name="Shape 64"/>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1"/>
                </a:solidFill>
              </a:rPr>
              <a:t>Wei</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200"/>
              <a:t>Can any design pattern work for me?</a:t>
            </a:r>
          </a:p>
        </p:txBody>
      </p:sp>
      <p:sp>
        <p:nvSpPr>
          <p:cNvPr id="70" name="Shape 7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rPr lang="en" sz="7200"/>
              <a:t>No.</a:t>
            </a:r>
          </a:p>
        </p:txBody>
      </p:sp>
      <p:sp>
        <p:nvSpPr>
          <p:cNvPr id="71" name="Shape 71"/>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rgbClr val="434343"/>
                </a:solidFill>
              </a:rPr>
              <a:t>Thomas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0"/>
                                        <p:tgtEl>
                                          <p:spTgt spid="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Why not?</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marL="457200" rtl="0">
              <a:spcBef>
                <a:spcPts val="0"/>
              </a:spcBef>
              <a:buNone/>
            </a:pPr>
            <a:r>
              <a:t/>
            </a:r>
            <a:endParaRPr/>
          </a:p>
          <a:p>
            <a:pPr indent="0" marL="457200">
              <a:spcBef>
                <a:spcPts val="0"/>
              </a:spcBef>
              <a:buNone/>
            </a:pPr>
            <a:r>
              <a:rPr lang="en"/>
              <a:t>Know your problem before choosing a design pattern.</a:t>
            </a:r>
          </a:p>
        </p:txBody>
      </p:sp>
      <p:sp>
        <p:nvSpPr>
          <p:cNvPr id="78" name="Shape 78"/>
          <p:cNvSpPr txBox="1"/>
          <p:nvPr/>
        </p:nvSpPr>
        <p:spPr>
          <a:xfrm>
            <a:off x="6069975" y="4648325"/>
            <a:ext cx="3074100" cy="495299"/>
          </a:xfrm>
          <a:prstGeom prst="rect">
            <a:avLst/>
          </a:prstGeom>
          <a:noFill/>
          <a:ln>
            <a:noFill/>
          </a:ln>
        </p:spPr>
        <p:txBody>
          <a:bodyPr anchorCtr="0" anchor="t" bIns="91425" lIns="91425" rIns="91425" tIns="91425">
            <a:noAutofit/>
          </a:bodyPr>
          <a:lstStyle/>
          <a:p>
            <a:pPr lvl="0" rtl="0" algn="r">
              <a:spcBef>
                <a:spcPts val="0"/>
              </a:spcBef>
              <a:buNone/>
            </a:pPr>
            <a:r>
              <a:rPr lang="en" sz="1800">
                <a:solidFill>
                  <a:schemeClr val="dk2"/>
                </a:solidFill>
              </a:rPr>
              <a:t>Thomas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000"/>
              <a:t>Design patterns and Math formulas </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sz="3000"/>
              <a:t>Design patterns to design are are like math formulas to math.</a:t>
            </a:r>
          </a:p>
          <a:p>
            <a:pPr lvl="0" rtl="0">
              <a:spcBef>
                <a:spcPts val="0"/>
              </a:spcBef>
              <a:buNone/>
            </a:pPr>
            <a:r>
              <a:t/>
            </a:r>
            <a:endParaRPr sz="3000"/>
          </a:p>
          <a:p>
            <a:pPr indent="-419100" lvl="0" marL="457200" rtl="0">
              <a:spcBef>
                <a:spcPts val="0"/>
              </a:spcBef>
              <a:buClr>
                <a:schemeClr val="dk2"/>
              </a:buClr>
              <a:buSzPct val="100000"/>
              <a:buFont typeface="Arial"/>
              <a:buChar char="●"/>
            </a:pPr>
            <a:r>
              <a:rPr lang="en" sz="3000"/>
              <a:t>By understanding the problem you have a better understanding of what formula to use, if one exists.</a:t>
            </a:r>
          </a:p>
          <a:p>
            <a:pPr lvl="0" rtl="0">
              <a:spcBef>
                <a:spcPts val="0"/>
              </a:spcBef>
              <a:buNone/>
            </a:pPr>
            <a:r>
              <a:t/>
            </a:r>
            <a:endParaRPr/>
          </a:p>
          <a:p>
            <a:pPr lvl="0" rtl="0">
              <a:spcBef>
                <a:spcPts val="0"/>
              </a:spcBef>
              <a:buNone/>
            </a:pPr>
            <a:r>
              <a:t/>
            </a:r>
            <a:endParaRPr/>
          </a:p>
        </p:txBody>
      </p:sp>
      <p:sp>
        <p:nvSpPr>
          <p:cNvPr id="85" name="Shape 85"/>
          <p:cNvSpPr txBox="1"/>
          <p:nvPr/>
        </p:nvSpPr>
        <p:spPr>
          <a:xfrm>
            <a:off x="8075775" y="4648325"/>
            <a:ext cx="1068299" cy="4952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rPr>
              <a:t>Nathan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Swimming Pool Allegory</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2"/>
              </a:buClr>
              <a:buSzPct val="100000"/>
              <a:buFont typeface="Arial"/>
              <a:buChar char="●"/>
            </a:pPr>
            <a:r>
              <a:rPr lang="en" sz="3000"/>
              <a:t>We want to know the volume of a rectangular pool.</a:t>
            </a:r>
          </a:p>
          <a:p>
            <a:pPr lvl="0" rtl="0">
              <a:spcBef>
                <a:spcPts val="0"/>
              </a:spcBef>
              <a:buNone/>
            </a:pPr>
            <a:r>
              <a:t/>
            </a:r>
            <a:endParaRPr sz="3000"/>
          </a:p>
          <a:p>
            <a:pPr indent="-419100" lvl="0" marL="457200" rtl="0">
              <a:spcBef>
                <a:spcPts val="0"/>
              </a:spcBef>
              <a:buClr>
                <a:schemeClr val="dk2"/>
              </a:buClr>
              <a:buSzPct val="100000"/>
              <a:buFont typeface="Arial"/>
              <a:buChar char="●"/>
            </a:pPr>
            <a:r>
              <a:rPr lang="en" sz="3000"/>
              <a:t>Choose Pythagorean theorem.</a:t>
            </a:r>
          </a:p>
          <a:p>
            <a:pPr lvl="0" rtl="0">
              <a:spcBef>
                <a:spcPts val="0"/>
              </a:spcBef>
              <a:buNone/>
            </a:pPr>
            <a:r>
              <a:t/>
            </a:r>
            <a:endParaRPr/>
          </a:p>
        </p:txBody>
      </p:sp>
      <p:sp>
        <p:nvSpPr>
          <p:cNvPr id="92" name="Shape 92"/>
          <p:cNvSpPr txBox="1"/>
          <p:nvPr/>
        </p:nvSpPr>
        <p:spPr>
          <a:xfrm>
            <a:off x="8091800" y="4648325"/>
            <a:ext cx="1052099" cy="4952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rPr>
              <a:t>Nathan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53578"/>
            <a:ext cx="6879600" cy="857400"/>
          </a:xfrm>
          <a:prstGeom prst="rect">
            <a:avLst/>
          </a:prstGeom>
        </p:spPr>
        <p:txBody>
          <a:bodyPr anchorCtr="0" anchor="b" bIns="91425" lIns="91425" rIns="91425" tIns="91425">
            <a:noAutofit/>
          </a:bodyPr>
          <a:lstStyle/>
          <a:p>
            <a:pPr>
              <a:spcBef>
                <a:spcPts val="0"/>
              </a:spcBef>
              <a:buNone/>
            </a:pPr>
            <a:r>
              <a:rPr lang="en"/>
              <a:t>Swimming Pool Allegory </a:t>
            </a:r>
            <a:r>
              <a:rPr lang="en" sz="2400"/>
              <a:t>Cont.</a:t>
            </a:r>
          </a:p>
        </p:txBody>
      </p:sp>
      <p:sp>
        <p:nvSpPr>
          <p:cNvPr id="98" name="Shape 98"/>
          <p:cNvSpPr txBox="1"/>
          <p:nvPr>
            <p:ph idx="1" type="body"/>
          </p:nvPr>
        </p:nvSpPr>
        <p:spPr>
          <a:xfrm>
            <a:off x="381000" y="4107100"/>
            <a:ext cx="8604899" cy="857400"/>
          </a:xfrm>
          <a:prstGeom prst="rect">
            <a:avLst/>
          </a:prstGeom>
        </p:spPr>
        <p:txBody>
          <a:bodyPr anchorCtr="0" anchor="t" bIns="91425" lIns="91425" rIns="91425" tIns="91425">
            <a:noAutofit/>
          </a:bodyPr>
          <a:lstStyle/>
          <a:p>
            <a:pPr indent="-381000" lvl="0" marL="457200">
              <a:spcBef>
                <a:spcPts val="0"/>
              </a:spcBef>
              <a:buClr>
                <a:schemeClr val="dk2"/>
              </a:buClr>
              <a:buSzPct val="100000"/>
              <a:buFont typeface="Trebuchet MS"/>
              <a:buChar char="●"/>
            </a:pPr>
            <a:r>
              <a:rPr lang="en" sz="2400"/>
              <a:t>Ended up making volume formula with extra calculations.</a:t>
            </a:r>
          </a:p>
        </p:txBody>
      </p:sp>
      <p:sp>
        <p:nvSpPr>
          <p:cNvPr id="99" name="Shape 99"/>
          <p:cNvSpPr txBox="1"/>
          <p:nvPr/>
        </p:nvSpPr>
        <p:spPr>
          <a:xfrm>
            <a:off x="8091800" y="4648325"/>
            <a:ext cx="1052099" cy="495299"/>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rPr>
              <a:t>Nathan</a:t>
            </a:r>
          </a:p>
        </p:txBody>
      </p:sp>
      <p:sp>
        <p:nvSpPr>
          <p:cNvPr id="100" name="Shape 100"/>
          <p:cNvSpPr txBox="1"/>
          <p:nvPr/>
        </p:nvSpPr>
        <p:spPr>
          <a:xfrm>
            <a:off x="4133850" y="1127725"/>
            <a:ext cx="4490100" cy="3182699"/>
          </a:xfrm>
          <a:prstGeom prst="rect">
            <a:avLst/>
          </a:prstGeom>
          <a:noFill/>
          <a:ln>
            <a:noFill/>
          </a:ln>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solidFill>
                  <a:schemeClr val="dk2"/>
                </a:solidFill>
              </a:rPr>
              <a:t>Starting with </a:t>
            </a:r>
            <a:r>
              <a:rPr b="1" i="1" lang="en" sz="1800">
                <a:solidFill>
                  <a:schemeClr val="dk2"/>
                </a:solidFill>
              </a:rPr>
              <a:t>Pythagorean theorem</a:t>
            </a:r>
            <a:r>
              <a:rPr lang="en" sz="1800">
                <a:solidFill>
                  <a:schemeClr val="dk2"/>
                </a:solidFill>
              </a:rPr>
              <a:t>:</a:t>
            </a:r>
          </a:p>
          <a:p>
            <a:pPr indent="-342900" lvl="1" marL="914400" rtl="0">
              <a:spcBef>
                <a:spcPts val="0"/>
              </a:spcBef>
              <a:buClr>
                <a:schemeClr val="dk2"/>
              </a:buClr>
              <a:buSzPct val="100000"/>
              <a:buFont typeface="Arial"/>
              <a:buChar char="○"/>
            </a:pPr>
            <a:r>
              <a:rPr lang="en" sz="1800">
                <a:solidFill>
                  <a:schemeClr val="dk2"/>
                </a:solidFill>
              </a:rPr>
              <a:t>Pick C, B, E as lengths to measure</a:t>
            </a:r>
          </a:p>
          <a:p>
            <a:pPr indent="-342900" lvl="1" marL="914400" rtl="0">
              <a:spcBef>
                <a:spcPts val="0"/>
              </a:spcBef>
              <a:buClr>
                <a:schemeClr val="dk2"/>
              </a:buClr>
              <a:buSzPct val="100000"/>
              <a:buFont typeface="Arial"/>
              <a:buChar char="○"/>
            </a:pPr>
            <a:r>
              <a:rPr lang="en" sz="1800">
                <a:solidFill>
                  <a:schemeClr val="dk2"/>
                </a:solidFill>
              </a:rPr>
              <a:t>Volume = Sqrt(C</a:t>
            </a:r>
            <a:r>
              <a:rPr baseline="30000" lang="en" sz="1800">
                <a:solidFill>
                  <a:schemeClr val="dk2"/>
                </a:solidFill>
              </a:rPr>
              <a:t>2</a:t>
            </a:r>
            <a:r>
              <a:rPr lang="en" sz="1800">
                <a:solidFill>
                  <a:schemeClr val="dk2"/>
                </a:solidFill>
              </a:rPr>
              <a:t> - B</a:t>
            </a:r>
            <a:r>
              <a:rPr baseline="30000" lang="en" sz="1800">
                <a:solidFill>
                  <a:schemeClr val="dk2"/>
                </a:solidFill>
              </a:rPr>
              <a:t>2</a:t>
            </a:r>
            <a:r>
              <a:rPr lang="en" sz="1800">
                <a:solidFill>
                  <a:schemeClr val="dk2"/>
                </a:solidFill>
              </a:rPr>
              <a:t>) * B   </a:t>
            </a:r>
          </a:p>
          <a:p>
            <a:pPr indent="457200" lvl="0" marL="457200" rtl="0">
              <a:spcBef>
                <a:spcPts val="0"/>
              </a:spcBef>
              <a:buNone/>
            </a:pPr>
            <a:r>
              <a:rPr lang="en" sz="1800">
                <a:solidFill>
                  <a:schemeClr val="dk2"/>
                </a:solidFill>
              </a:rPr>
              <a:t>* Sqrt(E</a:t>
            </a:r>
            <a:r>
              <a:rPr baseline="30000" lang="en" sz="1800">
                <a:solidFill>
                  <a:schemeClr val="dk2"/>
                </a:solidFill>
              </a:rPr>
              <a:t>2</a:t>
            </a:r>
            <a:r>
              <a:rPr lang="en" sz="1800">
                <a:solidFill>
                  <a:schemeClr val="dk2"/>
                </a:solidFill>
              </a:rPr>
              <a:t> - C</a:t>
            </a:r>
            <a:r>
              <a:rPr baseline="30000" lang="en" sz="1800">
                <a:solidFill>
                  <a:schemeClr val="dk2"/>
                </a:solidFill>
              </a:rPr>
              <a:t>2</a:t>
            </a:r>
            <a:r>
              <a:rPr lang="en" sz="1800">
                <a:solidFill>
                  <a:schemeClr val="dk2"/>
                </a:solidFill>
              </a:rPr>
              <a:t> + B</a:t>
            </a:r>
            <a:r>
              <a:rPr baseline="30000" lang="en" sz="1800">
                <a:solidFill>
                  <a:schemeClr val="dk2"/>
                </a:solidFill>
              </a:rPr>
              <a:t>2</a:t>
            </a:r>
            <a:r>
              <a:rPr lang="en" sz="1800">
                <a:solidFill>
                  <a:schemeClr val="dk2"/>
                </a:solidFill>
              </a:rPr>
              <a:t>)</a:t>
            </a:r>
          </a:p>
          <a:p>
            <a:pPr indent="0" lvl="0" marL="457200" rtl="0">
              <a:spcBef>
                <a:spcPts val="0"/>
              </a:spcBef>
              <a:buNone/>
            </a:pPr>
            <a:r>
              <a:t/>
            </a:r>
            <a:endParaRPr sz="1800">
              <a:solidFill>
                <a:schemeClr val="dk2"/>
              </a:solidFill>
            </a:endParaRPr>
          </a:p>
          <a:p>
            <a:pPr indent="-342900" lvl="0" marL="457200" rtl="0">
              <a:spcBef>
                <a:spcPts val="0"/>
              </a:spcBef>
              <a:buClr>
                <a:schemeClr val="dk2"/>
              </a:buClr>
              <a:buSzPct val="100000"/>
              <a:buFont typeface="Arial"/>
              <a:buChar char="●"/>
            </a:pPr>
            <a:r>
              <a:rPr lang="en" sz="1800">
                <a:solidFill>
                  <a:schemeClr val="dk2"/>
                </a:solidFill>
              </a:rPr>
              <a:t>Starting with </a:t>
            </a:r>
            <a:r>
              <a:rPr b="1" i="1" lang="en" sz="1800">
                <a:solidFill>
                  <a:schemeClr val="dk2"/>
                </a:solidFill>
              </a:rPr>
              <a:t>Volume of rectangle</a:t>
            </a:r>
            <a:r>
              <a:rPr lang="en" sz="1800">
                <a:solidFill>
                  <a:schemeClr val="dk2"/>
                </a:solidFill>
              </a:rPr>
              <a:t>:</a:t>
            </a:r>
          </a:p>
          <a:p>
            <a:pPr indent="-342900" lvl="1" marL="914400" rtl="0">
              <a:spcBef>
                <a:spcPts val="0"/>
              </a:spcBef>
              <a:buClr>
                <a:schemeClr val="dk2"/>
              </a:buClr>
              <a:buSzPct val="100000"/>
              <a:buFont typeface="Arial"/>
              <a:buChar char="○"/>
            </a:pPr>
            <a:r>
              <a:rPr lang="en" sz="1800">
                <a:solidFill>
                  <a:schemeClr val="dk2"/>
                </a:solidFill>
              </a:rPr>
              <a:t>Pick A, B, D as lengths to measure </a:t>
            </a:r>
          </a:p>
          <a:p>
            <a:pPr indent="-342900" lvl="1" marL="914400" rtl="0">
              <a:spcBef>
                <a:spcPts val="0"/>
              </a:spcBef>
              <a:buClr>
                <a:schemeClr val="dk2"/>
              </a:buClr>
              <a:buSzPct val="100000"/>
              <a:buFont typeface="Arial"/>
              <a:buChar char="○"/>
            </a:pPr>
            <a:r>
              <a:rPr lang="en" sz="1800">
                <a:solidFill>
                  <a:schemeClr val="dk2"/>
                </a:solidFill>
              </a:rPr>
              <a:t>Volume = A * B * D</a:t>
            </a:r>
          </a:p>
        </p:txBody>
      </p:sp>
      <p:pic>
        <p:nvPicPr>
          <p:cNvPr id="101" name="Shape 101"/>
          <p:cNvPicPr preferRelativeResize="0"/>
          <p:nvPr/>
        </p:nvPicPr>
        <p:blipFill>
          <a:blip r:embed="rId3">
            <a:alphaModFix/>
          </a:blip>
          <a:stretch>
            <a:fillRect/>
          </a:stretch>
        </p:blipFill>
        <p:spPr>
          <a:xfrm>
            <a:off x="31825" y="1252275"/>
            <a:ext cx="4286250" cy="2988924"/>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