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3" r:id="rId3"/>
    <p:sldId id="324" r:id="rId4"/>
    <p:sldId id="342" r:id="rId5"/>
    <p:sldId id="340" r:id="rId6"/>
    <p:sldId id="325" r:id="rId7"/>
    <p:sldId id="326" r:id="rId8"/>
    <p:sldId id="345" r:id="rId9"/>
    <p:sldId id="327" r:id="rId10"/>
    <p:sldId id="329" r:id="rId11"/>
    <p:sldId id="330" r:id="rId12"/>
    <p:sldId id="331" r:id="rId13"/>
    <p:sldId id="344" r:id="rId14"/>
    <p:sldId id="332" r:id="rId15"/>
    <p:sldId id="333" r:id="rId16"/>
    <p:sldId id="334" r:id="rId17"/>
    <p:sldId id="33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7848E1-AA49-4547-A510-DEB04A8C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9BB9173-6835-44B3-8B2A-AAEF8673A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4C359A9-5B97-4853-ABED-1BBD311D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DE3B3CC-FF3B-41C6-AD65-22DCD48D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EC33920-BDB3-4E05-BCA3-B9891198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6539CC-B75F-40B5-B05F-6346AB71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4190B5A-0000-464A-A95A-8484DAB7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8CA944D-B1D1-4C8A-B91F-8AFC5D0F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748360D-88AE-4305-9AF8-63DF3E56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369499E-17CB-452C-9C13-A5D69E2F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217567B-8489-48C3-9D7A-2D6EDDD4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584EA3D-E9AB-40B9-867E-D03E4926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7612C43-FB0E-432C-83E2-9DBD780A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A1791D4-8451-44B8-BD23-9913C93C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D27E09D-E723-4F34-882E-A8771CAC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549F03-0714-450E-B131-B5990A7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A3F6270-A442-4809-B544-23D34803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FC6C133-B1B1-4BF9-8D5B-AA32DEE7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6E6C3CD-CFAF-44C7-BCCE-37B2C6E7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E4F94BD-085E-4979-86B5-E33BD1DF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640E26-9C8B-49BD-BF87-A72BED76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43F6370-68EA-4402-A1B2-ACA1869B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BB210E9-548F-4CD4-A1E3-CA0A5A02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D25D066-2EBB-4DFB-B9D3-11AA174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97B670C-27C1-42CA-A840-0F904AA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F4FFB0-CFEF-4AD6-8D58-7C238F8A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3832063-0242-43A1-9445-0C9E2060B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CEAEAD8-12C4-4490-A17E-2DFA88EA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0B0B067-CC5F-4D3B-99AC-2A3D111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B472DD8-8DF8-4651-A01B-9421DA6E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C7CDAC8-DB78-4BED-845F-89C0187A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6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979207-7B29-46AE-AE0E-A84114D3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4AB2AB8-73D1-4CE3-8AF3-35893E4E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8D605E5-26D1-4861-A268-87B764A5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2FDF02F-74F5-41B9-BFC5-F9F186A5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2ACF470-4EEC-4AC9-BA25-1F7286D39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3EB076F-9E60-4A69-81A3-A7C430A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03EB971-BB84-4239-93C7-9FD11D8E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AD70712F-DF09-4F48-96DA-FF1174CA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461707-22F3-4404-9AC0-E5CFBBF7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4408897-5E73-4985-91AE-A73A68AB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66274B1-3E10-437A-B268-ABF012BA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3341F57-3715-47EB-9AB1-FD91C8B7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66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A7100DE-39D5-4F7C-BF64-0CF10F4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2BC106B-D619-4100-9D8C-8B3B6DF2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0DF4EA1-12C1-4683-93F5-47BDC386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9B959F-D847-45D3-8EC5-CBECEDA3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5A1541-C599-49E5-B4A7-80FB8470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0BAFEBA-7F60-43AD-BFB7-ABDD730F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5627DDB-0CBE-40AB-9722-7D45693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14D7CEE-F7CF-46C9-B2D1-D8F8E3D0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47F1A8C-39A4-4BF7-B8CB-D71AD9B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33678F-6364-4FEE-976A-42B10DD1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BF46B4E-B35D-447A-8E8F-CFD7E7AF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624D8AC-25E4-4ADB-B787-A423B1FF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0782CDC-0694-4CBE-B807-548EB5BB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82A770E-9CD8-4D31-B29B-A8991690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BBEBAA4-72F9-4314-B150-6B662F2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45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A6D0E1-B313-4617-B7E5-B4F49F28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5F12EE7-5BE9-4D56-B41F-0E54D773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FB9D7E-A094-456D-9CED-E8FF973B9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F7C3C88-FEAE-4374-907A-479578C8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D0D45F-781E-488C-A90A-D06D16D9E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6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</a:t>
            </a:r>
            <a:r>
              <a:rPr lang="ru-RU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TODO </a:t>
            </a:r>
            <a:r>
              <a:rPr lang="ru-RU" dirty="0">
                <a:solidFill>
                  <a:srgbClr val="FF0000"/>
                </a:solidFill>
              </a:rPr>
              <a:t>Нужно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701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Массив - это структура данных, в которой хранятся величины одинакового </a:t>
            </a:r>
            <a:r>
              <a:rPr lang="ru-RU" dirty="0" smtClean="0"/>
              <a:t>типа.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Доступ </a:t>
            </a:r>
            <a:r>
              <a:rPr lang="ru-RU" dirty="0" smtClean="0"/>
              <a:t>к отдельному элементу массива осуществляется по целочисленному индексу.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75" y="3742839"/>
            <a:ext cx="3382022" cy="89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51" y="3742839"/>
            <a:ext cx="6132566" cy="287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62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dirty="0">
                <a:solidFill>
                  <a:srgbClr val="000000"/>
                </a:solidFill>
              </a:rPr>
              <a:t>Collections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defRPr/>
            </a:pPr>
            <a:r>
              <a:rPr lang="ru-RU" dirty="0">
                <a:solidFill>
                  <a:sysClr val="windowText" lastClr="000000"/>
                </a:solidFill>
              </a:rPr>
              <a:t>Контейнеры до </a:t>
            </a:r>
            <a:r>
              <a:rPr lang="en-US" dirty="0">
                <a:solidFill>
                  <a:sysClr val="windowText" lastClr="000000"/>
                </a:solidFill>
              </a:rPr>
              <a:t>Java 1.5 (</a:t>
            </a:r>
            <a:r>
              <a:rPr lang="ru-RU" dirty="0" err="1">
                <a:solidFill>
                  <a:sysClr val="windowText" lastClr="000000"/>
                </a:solidFill>
              </a:rPr>
              <a:t>нетипизированная</a:t>
            </a:r>
            <a:r>
              <a:rPr lang="ru-RU" dirty="0">
                <a:solidFill>
                  <a:sysClr val="windowText" lastClr="000000"/>
                </a:solidFill>
              </a:rPr>
              <a:t> коллекция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457200" indent="-457200">
              <a:spcBef>
                <a:spcPts val="0"/>
              </a:spcBef>
              <a:defRPr/>
            </a:pPr>
            <a:r>
              <a:rPr lang="ru-RU" dirty="0">
                <a:solidFill>
                  <a:sysClr val="windowText" lastClr="000000"/>
                </a:solidFill>
              </a:rPr>
              <a:t>Типизированные контейнеры (</a:t>
            </a:r>
            <a:r>
              <a:rPr lang="en-US" dirty="0">
                <a:solidFill>
                  <a:sysClr val="windowText" lastClr="000000"/>
                </a:solidFill>
              </a:rPr>
              <a:t>Generics)</a:t>
            </a:r>
          </a:p>
          <a:p>
            <a:pPr marL="457200" indent="-457200">
              <a:spcBef>
                <a:spcPts val="0"/>
              </a:spcBef>
              <a:defRPr/>
            </a:pPr>
            <a:r>
              <a:rPr lang="ru-RU" dirty="0">
                <a:solidFill>
                  <a:sysClr val="windowText" lastClr="000000"/>
                </a:solidFill>
              </a:rPr>
              <a:t>Основные концепции: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0" lvl="8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List</a:t>
            </a:r>
            <a:endParaRPr lang="ru-RU" sz="2800" dirty="0">
              <a:solidFill>
                <a:sysClr val="windowText" lastClr="000000"/>
              </a:solidFill>
            </a:endParaRPr>
          </a:p>
          <a:p>
            <a:pPr marL="0" lvl="8" indent="0">
              <a:spcBef>
                <a:spcPts val="0"/>
              </a:spcBef>
              <a:buNone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	</a:t>
            </a:r>
            <a:r>
              <a:rPr lang="en-US" sz="2800" dirty="0">
                <a:solidFill>
                  <a:sysClr val="windowText" lastClr="000000"/>
                </a:solidFill>
              </a:rPr>
              <a:t>Set</a:t>
            </a:r>
          </a:p>
          <a:p>
            <a:pPr marL="0" lvl="8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Queue</a:t>
            </a:r>
          </a:p>
          <a:p>
            <a:pPr marL="0" lvl="4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</a:t>
            </a:r>
            <a:r>
              <a:rPr lang="en-US" sz="2800" dirty="0" smtClean="0">
                <a:solidFill>
                  <a:sysClr val="windowText" lastClr="000000"/>
                </a:solidFill>
              </a:rPr>
              <a:t>Map</a:t>
            </a:r>
            <a:endParaRPr lang="ru-RU" sz="2800" dirty="0">
              <a:solidFill>
                <a:sysClr val="windowText" lastClr="000000"/>
              </a:solidFill>
            </a:endParaRPr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Custom Collections (</a:t>
            </a:r>
            <a:r>
              <a:rPr lang="en-US" dirty="0" err="1">
                <a:solidFill>
                  <a:sysClr val="windowText" lastClr="000000"/>
                </a:solidFill>
              </a:rPr>
              <a:t>AbstractCollection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6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>
                <a:solidFill>
                  <a:srgbClr val="000000"/>
                </a:solidFill>
              </a:rPr>
              <a:t>Иерархия </a:t>
            </a:r>
            <a:r>
              <a:rPr lang="en-US" altLang="ru-RU" dirty="0">
                <a:solidFill>
                  <a:srgbClr val="000000"/>
                </a:solidFill>
              </a:rPr>
              <a:t>Containers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12" y="1526584"/>
            <a:ext cx="9725186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8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ArrayList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36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LinkedList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40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04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36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Алгоритмическая </a:t>
            </a:r>
            <a:r>
              <a:rPr lang="ru-RU" dirty="0" smtClean="0"/>
              <a:t>сложность основных операций</a:t>
            </a:r>
            <a:endParaRPr lang="ru-RU" dirty="0"/>
          </a:p>
        </p:txBody>
      </p:sp>
      <p:pic>
        <p:nvPicPr>
          <p:cNvPr id="3074" name="Picture 2" descr="C:\Users\dmitr\Desktop\364d7e41907e453b8e60128cdac459d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40" y="2261611"/>
            <a:ext cx="7834920" cy="34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TODO</a:t>
            </a:r>
            <a:r>
              <a:rPr lang="ru-RU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Требуются?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207" y="1565329"/>
            <a:ext cx="10515600" cy="4115687"/>
          </a:xfrm>
        </p:spPr>
        <p:txBody>
          <a:bodyPr>
            <a:normAutofit fontScale="47500" lnSpcReduction="20000"/>
          </a:bodyPr>
          <a:lstStyle/>
          <a:p>
            <a:pPr marL="1080" indent="0">
              <a:lnSpc>
                <a:spcPct val="200000"/>
              </a:lnSpc>
              <a:buClr>
                <a:srgbClr val="000000"/>
              </a:buClr>
              <a:buNone/>
            </a:pPr>
            <a:r>
              <a:rPr lang="ru-RU" dirty="0" smtClean="0"/>
              <a:t>Интерфейс</a:t>
            </a:r>
            <a:r>
              <a:rPr lang="ru-RU" dirty="0"/>
              <a:t> </a:t>
            </a:r>
            <a:r>
              <a:rPr lang="ru-RU" dirty="0" smtClean="0"/>
              <a:t>— это ссылочный тип в </a:t>
            </a:r>
            <a:r>
              <a:rPr lang="ru-RU" dirty="0" err="1" smtClean="0"/>
              <a:t>Java</a:t>
            </a:r>
            <a:r>
              <a:rPr lang="ru-RU" dirty="0" smtClean="0"/>
              <a:t>, который </a:t>
            </a:r>
            <a:r>
              <a:rPr lang="ru-RU" dirty="0"/>
              <a:t>определяет границу взаимодействия между классами или компонентами, специфицируя </a:t>
            </a:r>
            <a:r>
              <a:rPr lang="ru-RU" dirty="0" smtClean="0"/>
              <a:t>определенную </a:t>
            </a:r>
            <a:r>
              <a:rPr lang="ru-RU" dirty="0"/>
              <a:t>абстракцию, которую осуществляет реализующая сторона.  </a:t>
            </a:r>
            <a:endParaRPr lang="ru-RU" dirty="0" smtClean="0"/>
          </a:p>
          <a:p>
            <a:pPr marL="1080" indent="0">
              <a:lnSpc>
                <a:spcPct val="200000"/>
              </a:lnSpc>
              <a:buClr>
                <a:srgbClr val="000000"/>
              </a:buClr>
              <a:buNone/>
            </a:pPr>
            <a:r>
              <a:rPr lang="ru-RU" spc="-1" dirty="0" smtClean="0">
                <a:ea typeface="DejaVu Sans"/>
              </a:rPr>
              <a:t>Отличительные особенности:</a:t>
            </a:r>
          </a:p>
          <a:p>
            <a:pPr marL="458280" indent="-457200">
              <a:lnSpc>
                <a:spcPct val="200000"/>
              </a:lnSpc>
              <a:buClr>
                <a:srgbClr val="000000"/>
              </a:buClr>
            </a:pPr>
            <a:r>
              <a:rPr lang="ru-RU" spc="-1" dirty="0" smtClean="0">
                <a:solidFill>
                  <a:srgbClr val="FF0000"/>
                </a:solidFill>
                <a:ea typeface="DejaVu Sans"/>
              </a:rPr>
              <a:t>Методы всегда </a:t>
            </a:r>
            <a:r>
              <a:rPr lang="ru-RU" spc="-1" dirty="0" err="1" smtClean="0">
                <a:solidFill>
                  <a:srgbClr val="FF0000"/>
                </a:solidFill>
                <a:ea typeface="DejaVu Sans"/>
              </a:rPr>
              <a:t>public</a:t>
            </a:r>
            <a:r>
              <a:rPr lang="ru-RU" spc="-1" dirty="0" smtClean="0">
                <a:solidFill>
                  <a:srgbClr val="FF0000"/>
                </a:solidFill>
                <a:ea typeface="DejaVu Sans"/>
              </a:rPr>
              <a:t> и </a:t>
            </a:r>
            <a:r>
              <a:rPr lang="ru-RU" spc="-1" dirty="0" err="1" smtClean="0">
                <a:solidFill>
                  <a:srgbClr val="FF0000"/>
                </a:solidFill>
                <a:ea typeface="DejaVu Sans"/>
              </a:rPr>
              <a:t>abstract</a:t>
            </a:r>
            <a:r>
              <a:rPr lang="ru-RU" spc="-1" dirty="0" smtClean="0">
                <a:solidFill>
                  <a:srgbClr val="FF0000"/>
                </a:solidFill>
                <a:ea typeface="DejaVu Sans"/>
              </a:rPr>
              <a:t>, даже если это не объявлено</a:t>
            </a:r>
            <a:endParaRPr lang="ru-RU" spc="-1" dirty="0" smtClean="0">
              <a:solidFill>
                <a:srgbClr val="FF0000"/>
              </a:solidFill>
              <a:latin typeface="Arial"/>
            </a:endParaRPr>
          </a:p>
          <a:p>
            <a:pPr marL="458280" indent="-457200">
              <a:lnSpc>
                <a:spcPct val="200000"/>
              </a:lnSpc>
              <a:buClr>
                <a:srgbClr val="000000"/>
              </a:buClr>
            </a:pPr>
            <a:r>
              <a:rPr lang="ru-RU" spc="-1" dirty="0" smtClean="0">
                <a:solidFill>
                  <a:srgbClr val="FF0000"/>
                </a:solidFill>
                <a:ea typeface="DejaVu Sans"/>
              </a:rPr>
              <a:t>Методы 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не могут быть 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static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, 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final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, </a:t>
            </a:r>
            <a:r>
              <a:rPr lang="ru-RU" spc="-1" dirty="0" err="1" smtClean="0">
                <a:solidFill>
                  <a:srgbClr val="FF0000"/>
                </a:solidFill>
                <a:ea typeface="DejaVu Sans"/>
              </a:rPr>
              <a:t>native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, 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private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, 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protected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 </a:t>
            </a:r>
            <a:endParaRPr lang="ru-RU" spc="-1" dirty="0">
              <a:solidFill>
                <a:srgbClr val="FF0000"/>
              </a:solidFill>
              <a:latin typeface="Arial"/>
            </a:endParaRPr>
          </a:p>
          <a:p>
            <a:pPr marL="458280" indent="-457200">
              <a:lnSpc>
                <a:spcPct val="200000"/>
              </a:lnSpc>
              <a:buClr>
                <a:srgbClr val="000000"/>
              </a:buClr>
            </a:pPr>
            <a:r>
              <a:rPr lang="ru-RU" spc="-1" dirty="0" smtClean="0">
                <a:solidFill>
                  <a:srgbClr val="FF0000"/>
                </a:solidFill>
                <a:ea typeface="DejaVu Sans"/>
              </a:rPr>
              <a:t>Переменные 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только 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public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 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static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 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final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, даже если это не объявлено </a:t>
            </a:r>
            <a:endParaRPr lang="ru-RU" spc="-1" dirty="0">
              <a:solidFill>
                <a:srgbClr val="FF0000"/>
              </a:solidFill>
              <a:latin typeface="Arial"/>
            </a:endParaRPr>
          </a:p>
          <a:p>
            <a:pPr marL="458280" indent="-457200">
              <a:lnSpc>
                <a:spcPct val="200000"/>
              </a:lnSpc>
              <a:buClr>
                <a:srgbClr val="000000"/>
              </a:buClr>
            </a:pPr>
            <a:r>
              <a:rPr lang="ru-RU" spc="-1" dirty="0" smtClean="0">
                <a:solidFill>
                  <a:srgbClr val="FF0000"/>
                </a:solidFill>
                <a:ea typeface="DejaVu Sans"/>
              </a:rPr>
              <a:t>Переменные 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не могут быть </a:t>
            </a:r>
            <a:r>
              <a:rPr lang="ru-RU" spc="-1" dirty="0" err="1" smtClean="0">
                <a:solidFill>
                  <a:srgbClr val="FF0000"/>
                </a:solidFill>
                <a:ea typeface="DejaVu Sans"/>
              </a:rPr>
              <a:t>native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, 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private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, 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protected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 </a:t>
            </a:r>
            <a:endParaRPr lang="ru-RU" spc="-1" dirty="0">
              <a:solidFill>
                <a:srgbClr val="FF0000"/>
              </a:solidFill>
              <a:latin typeface="Arial"/>
            </a:endParaRPr>
          </a:p>
          <a:p>
            <a:pPr marL="458280" indent="-457200">
              <a:lnSpc>
                <a:spcPct val="200000"/>
              </a:lnSpc>
              <a:buClr>
                <a:srgbClr val="000000"/>
              </a:buClr>
            </a:pPr>
            <a:r>
              <a:rPr lang="ru-RU" spc="-1" dirty="0" smtClean="0">
                <a:solidFill>
                  <a:srgbClr val="FF0000"/>
                </a:solidFill>
                <a:ea typeface="DejaVu Sans"/>
              </a:rPr>
              <a:t>Может 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только наследовать (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extends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) другой интерфейс, но не реализовывать интерфейс или класс (</a:t>
            </a:r>
            <a:r>
              <a:rPr lang="ru-RU" spc="-1" dirty="0" err="1">
                <a:solidFill>
                  <a:srgbClr val="FF0000"/>
                </a:solidFill>
                <a:ea typeface="DejaVu Sans"/>
              </a:rPr>
              <a:t>implements</a:t>
            </a:r>
            <a:r>
              <a:rPr lang="ru-RU" spc="-1" dirty="0">
                <a:solidFill>
                  <a:srgbClr val="FF0000"/>
                </a:solidFill>
                <a:ea typeface="DejaVu Sans"/>
              </a:rPr>
              <a:t>).</a:t>
            </a:r>
            <a:endParaRPr lang="ru-RU" spc="-1" dirty="0">
              <a:solidFill>
                <a:srgbClr val="FF0000"/>
              </a:solidFill>
              <a:latin typeface="Arial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интерфейсов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66282" y="2100021"/>
            <a:ext cx="2075481" cy="268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975170" y="2100021"/>
            <a:ext cx="2075481" cy="268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170335" y="2216259"/>
            <a:ext cx="2075481" cy="268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07" y="1570618"/>
            <a:ext cx="4395707" cy="517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18" y="1570617"/>
            <a:ext cx="3734687" cy="517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1085"/>
            <a:ext cx="10515600" cy="466587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Полиморфизм – способность объекта принимать множество различных форм. Наиболее распространенное использование полиморфизма в ООП происходит, когда ссылка на родительский класс используется для ссылки на объект дочернего класса. </a:t>
            </a:r>
            <a:r>
              <a:rPr lang="ru-RU" dirty="0" smtClean="0"/>
              <a:t>Любой </a:t>
            </a:r>
            <a:r>
              <a:rPr lang="ru-RU" dirty="0"/>
              <a:t>объект в </a:t>
            </a:r>
            <a:r>
              <a:rPr lang="ru-RU" dirty="0" err="1"/>
              <a:t>Java</a:t>
            </a:r>
            <a:r>
              <a:rPr lang="ru-RU" dirty="0"/>
              <a:t>, который может пройти более одного теста IS-A считается полиморфным. В </a:t>
            </a:r>
            <a:r>
              <a:rPr lang="ru-RU" dirty="0" err="1"/>
              <a:t>Java</a:t>
            </a:r>
            <a:r>
              <a:rPr lang="ru-RU" dirty="0"/>
              <a:t> все объекты полиморфны, так как любой объект пройдёт тест IS-A для своего собственного типа и для класса </a:t>
            </a:r>
            <a:r>
              <a:rPr lang="ru-RU" dirty="0" err="1"/>
              <a:t>Object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</a:t>
            </a:r>
            <a:r>
              <a:rPr lang="ru-RU" dirty="0" smtClean="0"/>
              <a:t>олучить </a:t>
            </a:r>
            <a:r>
              <a:rPr lang="ru-RU" dirty="0"/>
              <a:t>доступ к объекту можно только через ссылочную </a:t>
            </a:r>
            <a:r>
              <a:rPr lang="ru-RU" dirty="0" smtClean="0"/>
              <a:t>переменную. Ссылочную </a:t>
            </a:r>
            <a:r>
              <a:rPr lang="ru-RU" dirty="0"/>
              <a:t>переменную можно объявить как класс или тип интерфейса.</a:t>
            </a:r>
          </a:p>
          <a:p>
            <a:pPr algn="just"/>
            <a:r>
              <a:rPr lang="ru-RU" dirty="0" smtClean="0"/>
              <a:t>Ссылочная </a:t>
            </a:r>
            <a:r>
              <a:rPr lang="ru-RU" dirty="0"/>
              <a:t>переменная может быть только одного типа. Будучи объявленной, тип ссылочной переменной изменить нельзя.</a:t>
            </a:r>
          </a:p>
          <a:p>
            <a:pPr algn="just"/>
            <a:r>
              <a:rPr lang="ru-RU" dirty="0"/>
              <a:t>Ссылочную переменную можно переназначить к другим объектам, которые не объявлены как </a:t>
            </a:r>
            <a:r>
              <a:rPr lang="ru-RU" dirty="0" err="1"/>
              <a:t>final</a:t>
            </a:r>
            <a:r>
              <a:rPr lang="ru-RU" dirty="0"/>
              <a:t>. Тип ссылочной переменной определяет методы, которые она может вызвать на объекте.</a:t>
            </a:r>
          </a:p>
          <a:p>
            <a:pPr algn="just"/>
            <a:r>
              <a:rPr lang="ru-RU" dirty="0"/>
              <a:t>Ссылочная переменная может обратиться к любому объекту своего объявленного типа или любому подтипу своего объявленного типа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08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полиморфизма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5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Обобщенное</a:t>
            </a:r>
            <a:r>
              <a:rPr lang="en-US" dirty="0" smtClean="0"/>
              <a:t> </a:t>
            </a:r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308" cy="128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Обобщенное </a:t>
            </a:r>
            <a:r>
              <a:rPr lang="ru-RU" dirty="0" smtClean="0"/>
              <a:t>программирование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ru-RU" dirty="0"/>
              <a:t>подход к описанию данных и алгоритмов, который позволяет их использовать с различными типами данных без изменения их описания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71" y="3029918"/>
            <a:ext cx="4280119" cy="371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73" y="3239710"/>
            <a:ext cx="24669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76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Обобщенное</a:t>
            </a:r>
            <a:r>
              <a:rPr lang="en-US" dirty="0"/>
              <a:t> </a:t>
            </a:r>
            <a:r>
              <a:rPr lang="ru-RU" dirty="0"/>
              <a:t>программирование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308" cy="12871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Начиная </a:t>
            </a:r>
            <a:r>
              <a:rPr lang="ru-RU" dirty="0"/>
              <a:t>с JDK 1.5, в </a:t>
            </a:r>
            <a:r>
              <a:rPr lang="ru-RU" dirty="0" err="1"/>
              <a:t>Java</a:t>
            </a:r>
            <a:r>
              <a:rPr lang="ru-RU" dirty="0"/>
              <a:t> появляются новые возможности для программирования. Одним из таких нововведений являются </a:t>
            </a:r>
            <a:r>
              <a:rPr lang="ru-RU" dirty="0" smtClean="0"/>
              <a:t>обобщения (</a:t>
            </a:r>
            <a:r>
              <a:rPr lang="ru-RU" dirty="0" err="1" smtClean="0"/>
              <a:t>Generics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Раньше:					Сейчас: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42" y="3312198"/>
            <a:ext cx="27717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17" y="3483648"/>
            <a:ext cx="37338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53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Проблемы реализации </a:t>
            </a:r>
            <a:r>
              <a:rPr lang="ru-RU" dirty="0" smtClean="0"/>
              <a:t>обобщений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TODO </a:t>
            </a:r>
            <a:r>
              <a:rPr lang="ru-RU" dirty="0" smtClean="0">
                <a:solidFill>
                  <a:srgbClr val="FF0000"/>
                </a:solidFill>
              </a:rPr>
              <a:t>нужно?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12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126</Words>
  <Application>Microsoft Office PowerPoint</Application>
  <PresentationFormat>Произвольный</PresentationFormat>
  <Paragraphs>46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Цели лекции</vt:lpstr>
      <vt:lpstr>Перечисления</vt:lpstr>
      <vt:lpstr>Интерфейс</vt:lpstr>
      <vt:lpstr>Пример интерфейсов</vt:lpstr>
      <vt:lpstr>Полиморфизм</vt:lpstr>
      <vt:lpstr>Пример полиморфизма</vt:lpstr>
      <vt:lpstr>Обобщенное программирование</vt:lpstr>
      <vt:lpstr>Обобщенное программирование</vt:lpstr>
      <vt:lpstr>Проблемы реализации обобщений TODO нужно?</vt:lpstr>
      <vt:lpstr>Arrays TODO Нужно?</vt:lpstr>
      <vt:lpstr>Collections API</vt:lpstr>
      <vt:lpstr>Иерархия Containers</vt:lpstr>
      <vt:lpstr>ArrayList</vt:lpstr>
      <vt:lpstr>LinkedList</vt:lpstr>
      <vt:lpstr>HashSet</vt:lpstr>
      <vt:lpstr>HashMap</vt:lpstr>
      <vt:lpstr>Алгоритмическая сложность основных операций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ООП</dc:title>
  <dc:creator>Windows User</dc:creator>
  <cp:lastModifiedBy>Дмитрий Журавлев</cp:lastModifiedBy>
  <cp:revision>107</cp:revision>
  <dcterms:created xsi:type="dcterms:W3CDTF">2020-09-28T20:58:08Z</dcterms:created>
  <dcterms:modified xsi:type="dcterms:W3CDTF">2020-10-05T05:11:36Z</dcterms:modified>
</cp:coreProperties>
</file>