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341" r:id="rId3"/>
    <p:sldId id="340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>
        <p:scale>
          <a:sx n="123" d="100"/>
          <a:sy n="123" d="100"/>
        </p:scale>
        <p:origin x="-1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67848E1-AA49-4547-A510-DEB04A8C5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19BB9173-6835-44B3-8B2A-AAEF8673A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4C359A9-5B97-4853-ABED-1BBD311D0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2A3A-4B20-4DA4-83F5-39B9A2C7A64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DE3B3CC-FF3B-41C6-AD65-22DCD48D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EC33920-BDB3-4E05-BCA3-B9891198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E29D-B970-485B-93CA-1F536F043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11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16539CC-B75F-40B5-B05F-6346AB71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24190B5A-0000-464A-A95A-8484DAB72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8CA944D-B1D1-4C8A-B91F-8AFC5D0F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2A3A-4B20-4DA4-83F5-39B9A2C7A64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F748360D-88AE-4305-9AF8-63DF3E56B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369499E-17CB-452C-9C13-A5D69E2F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E29D-B970-485B-93CA-1F536F043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46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8217567B-8489-48C3-9D7A-2D6EDDD42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3584EA3D-E9AB-40B9-867E-D03E4926C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7612C43-FB0E-432C-83E2-9DBD780A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2A3A-4B20-4DA4-83F5-39B9A2C7A64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FA1791D4-8451-44B8-BD23-9913C93C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0D27E09D-E723-4F34-882E-A8771CAC9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E29D-B970-485B-93CA-1F536F043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70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D549F03-0714-450E-B131-B5990A7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A3F6270-A442-4809-B544-23D348037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FC6C133-B1B1-4BF9-8D5B-AA32DEE77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2A3A-4B20-4DA4-83F5-39B9A2C7A64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36E6C3CD-CFAF-44C7-BCCE-37B2C6E7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8E4F94BD-085E-4979-86B5-E33BD1DF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E29D-B970-485B-93CA-1F536F043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85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B640E26-9C8B-49BD-BF87-A72BED76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43F6370-68EA-4402-A1B2-ACA1869B5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BB210E9-548F-4CD4-A1E3-CA0A5A02A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2A3A-4B20-4DA4-83F5-39B9A2C7A64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7D25D066-2EBB-4DFB-B9D3-11AA174E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97B670C-27C1-42CA-A840-0F904AA5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E29D-B970-485B-93CA-1F536F043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97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0F4FFB0-CFEF-4AD6-8D58-7C238F8A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33832063-0242-43A1-9445-0C9E2060B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9CEAEAD8-12C4-4490-A17E-2DFA88EAF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70B0B067-CC5F-4D3B-99AC-2A3D1114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2A3A-4B20-4DA4-83F5-39B9A2C7A64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5B472DD8-8DF8-4651-A01B-9421DA6E6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1C7CDAC8-DB78-4BED-845F-89C0187A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E29D-B970-485B-93CA-1F536F043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36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3979207-7B29-46AE-AE0E-A84114D3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4AB2AB8-73D1-4CE3-8AF3-35893E4E5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D8D605E5-26D1-4861-A268-87B764A5F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12FDF02F-74F5-41B9-BFC5-F9F186A5C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E2ACF470-4EEC-4AC9-BA25-1F7286D39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B3EB076F-9E60-4A69-81A3-A7C430AE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2A3A-4B20-4DA4-83F5-39B9A2C7A64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903EB971-BB84-4239-93C7-9FD11D8E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AD70712F-DF09-4F48-96DA-FF1174CA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E29D-B970-485B-93CA-1F536F043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2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8461707-22F3-4404-9AC0-E5CFBBF77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14408897-5E73-4985-91AE-A73A68AB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2A3A-4B20-4DA4-83F5-39B9A2C7A64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F66274B1-3E10-437A-B268-ABF012BAC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53341F57-3715-47EB-9AB1-FD91C8B7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E29D-B970-485B-93CA-1F536F043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66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FA7100DE-39D5-4F7C-BF64-0CF10F4FC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2A3A-4B20-4DA4-83F5-39B9A2C7A64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52BC106B-D619-4100-9D8C-8B3B6DF2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0DF4EA1-12C1-4683-93F5-47BDC3867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E29D-B970-485B-93CA-1F536F043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7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79B959F-D847-45D3-8EC5-CBECEDA3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55A1541-C599-49E5-B4A7-80FB8470E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90BAFEBA-7F60-43AD-BFB7-ABDD730F8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D5627DDB-0CBE-40AB-9722-7D456938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2A3A-4B20-4DA4-83F5-39B9A2C7A64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914D7CEE-F7CF-46C9-B2D1-D8F8E3D06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147F1A8C-39A4-4BF7-B8CB-D71AD9B6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E29D-B970-485B-93CA-1F536F043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03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133678F-6364-4FEE-976A-42B10DD1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0BF46B4E-B35D-447A-8E8F-CFD7E7AF9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E624D8AC-25E4-4ADB-B787-A423B1FF6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F0782CDC-0694-4CBE-B807-548EB5BB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2A3A-4B20-4DA4-83F5-39B9A2C7A64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282A770E-9CD8-4D31-B29B-A8991690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0BBEBAA4-72F9-4314-B150-6B662F2E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E29D-B970-485B-93CA-1F536F043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450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0A6D0E1-B313-4617-B7E5-B4F49F28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45F12EE7-5BE9-4D56-B41F-0E54D7732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D3FB9D7E-A094-456D-9CED-E8FF973B9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22A3A-4B20-4DA4-83F5-39B9A2C7A64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F7C3C88-FEAE-4374-907A-479578C8E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7D0D45F-781E-488C-A90A-D06D16D9E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DE29D-B970-485B-93CA-1F536F043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5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r-vector.com/java/otnosheniy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TODO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Добавить </a:t>
            </a:r>
            <a:r>
              <a:rPr lang="en-US" dirty="0" err="1" smtClean="0">
                <a:solidFill>
                  <a:srgbClr val="FF0000"/>
                </a:solidFill>
              </a:rPr>
              <a:t>Inteface</a:t>
            </a:r>
            <a:r>
              <a:rPr lang="ru-RU" dirty="0" smtClean="0">
                <a:solidFill>
                  <a:srgbClr val="FF0000"/>
                </a:solidFill>
              </a:rPr>
              <a:t>.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Рассказать по примеру</a:t>
            </a:r>
            <a:r>
              <a:rPr lang="ru-RU" dirty="0" smtClean="0">
                <a:solidFill>
                  <a:srgbClr val="FF0000"/>
                </a:solidFill>
              </a:rPr>
              <a:t>.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64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dirty="0">
                <a:solidFill>
                  <a:srgbClr val="000000"/>
                </a:solidFill>
              </a:rPr>
              <a:t>Иерархия </a:t>
            </a:r>
            <a:r>
              <a:rPr lang="en-US" altLang="ru-RU" dirty="0">
                <a:solidFill>
                  <a:srgbClr val="000000"/>
                </a:solidFill>
              </a:rPr>
              <a:t>Containers</a:t>
            </a: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112" y="1526584"/>
            <a:ext cx="9725186" cy="467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282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LinkedList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9408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HashSet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045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HashMap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4365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Алгоритмическая сложность</a:t>
            </a:r>
            <a:endParaRPr lang="ru-RU" dirty="0"/>
          </a:p>
        </p:txBody>
      </p:sp>
      <p:pic>
        <p:nvPicPr>
          <p:cNvPr id="3074" name="Picture 2" descr="C:\Users\dmitr\Desktop\364d7e41907e453b8e60128cdac459dc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540" y="2261611"/>
            <a:ext cx="7834920" cy="347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814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71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770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085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0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Перечисления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TODO</a:t>
            </a:r>
            <a:r>
              <a:rPr lang="ru-RU" dirty="0"/>
              <a:t> </a:t>
            </a:r>
            <a:r>
              <a:rPr lang="ru-RU" dirty="0" smtClean="0">
                <a:solidFill>
                  <a:srgbClr val="FF0000"/>
                </a:solidFill>
              </a:rPr>
              <a:t>Добавить </a:t>
            </a:r>
            <a:r>
              <a:rPr lang="en-US" dirty="0" err="1" smtClean="0">
                <a:solidFill>
                  <a:srgbClr val="FF0000"/>
                </a:solidFill>
              </a:rPr>
              <a:t>Enum</a:t>
            </a:r>
            <a:r>
              <a:rPr lang="ru-RU" dirty="0" smtClean="0">
                <a:solidFill>
                  <a:srgbClr val="FF0000"/>
                </a:solidFill>
              </a:rPr>
              <a:t>.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Р</a:t>
            </a:r>
            <a:r>
              <a:rPr lang="ru-RU" dirty="0" smtClean="0">
                <a:solidFill>
                  <a:srgbClr val="FF0000"/>
                </a:solidFill>
              </a:rPr>
              <a:t>ассказать по примеру.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560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Полиморфизм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Полиморфизм в </a:t>
            </a:r>
            <a:r>
              <a:rPr lang="ru-RU" dirty="0" err="1"/>
              <a:t>Java</a:t>
            </a:r>
            <a:r>
              <a:rPr lang="ru-RU" dirty="0"/>
              <a:t> — это способность объекта принимать различные формы. </a:t>
            </a:r>
            <a:endParaRPr lang="en-US" dirty="0" smtClean="0"/>
          </a:p>
          <a:p>
            <a:r>
              <a:rPr lang="ru-RU" dirty="0" smtClean="0"/>
              <a:t>Наиболее </a:t>
            </a:r>
            <a:r>
              <a:rPr lang="ru-RU" dirty="0"/>
              <a:t>распространенное использование полиморфизма в ООП происходит, когда ссылка на родительский класс используется для ссылки на объект дочернего класса.</a:t>
            </a:r>
          </a:p>
          <a:p>
            <a:r>
              <a:rPr lang="ru-RU" dirty="0"/>
              <a:t>Любой объект </a:t>
            </a:r>
            <a:r>
              <a:rPr lang="ru-RU" dirty="0" err="1"/>
              <a:t>Java</a:t>
            </a:r>
            <a:r>
              <a:rPr lang="ru-RU" dirty="0"/>
              <a:t>, который может пройти более одного теста </a:t>
            </a:r>
            <a:r>
              <a:rPr lang="ru-RU" dirty="0">
                <a:hlinkClick r:id="rId2"/>
              </a:rPr>
              <a:t>IS-A</a:t>
            </a:r>
            <a:r>
              <a:rPr lang="ru-RU" dirty="0"/>
              <a:t>, считается полиморфным. В </a:t>
            </a:r>
            <a:r>
              <a:rPr lang="ru-RU" dirty="0" err="1"/>
              <a:t>Java</a:t>
            </a:r>
            <a:r>
              <a:rPr lang="ru-RU" dirty="0"/>
              <a:t> все объекты являются полиморфными, поскольку любой объект будет проходить тест IS-A для своего собственного типа и для класса </a:t>
            </a:r>
            <a:r>
              <a:rPr lang="ru-RU" dirty="0" err="1"/>
              <a:t>Object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2087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 полиморфизма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TODO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55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Обобщенное</a:t>
            </a:r>
            <a:r>
              <a:rPr lang="en-US" dirty="0" smtClean="0"/>
              <a:t> </a:t>
            </a:r>
            <a:r>
              <a:rPr lang="ru-RU" dirty="0" smtClean="0"/>
              <a:t>программирование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Обобщенное </a:t>
            </a:r>
            <a:r>
              <a:rPr lang="ru-RU" dirty="0" smtClean="0"/>
              <a:t>программирование</a:t>
            </a:r>
            <a:r>
              <a:rPr lang="en-US" dirty="0" smtClean="0"/>
              <a:t> – </a:t>
            </a:r>
            <a:r>
              <a:rPr lang="ru-RU" dirty="0" smtClean="0"/>
              <a:t>это </a:t>
            </a:r>
            <a:r>
              <a:rPr lang="ru-RU" dirty="0"/>
              <a:t>подход к описанию данных и алгоритмов, который позволяет их использовать с различными типами данных без изменения их описания. </a:t>
            </a:r>
          </a:p>
        </p:txBody>
      </p:sp>
    </p:spTree>
    <p:extLst>
      <p:ext uri="{BB962C8B-B14F-4D97-AF65-F5344CB8AC3E}">
        <p14:creationId xmlns:p14="http://schemas.microsoft.com/office/powerpoint/2010/main" val="3733762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Обобщенное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программирование 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21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Обобщенное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программирование 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729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Arrays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77012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Массив - это структура данных, в которой хранятся величины одинакового </a:t>
            </a:r>
            <a:r>
              <a:rPr lang="ru-RU" dirty="0" smtClean="0"/>
              <a:t>типа. Доступ к отдельному элементу массива осуществляется по целочисленному индексу.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TODO </a:t>
            </a:r>
            <a:r>
              <a:rPr lang="ru-RU" dirty="0" smtClean="0">
                <a:solidFill>
                  <a:srgbClr val="FF0000"/>
                </a:solidFill>
              </a:rPr>
              <a:t>разновидность и инициализация</a:t>
            </a:r>
            <a:endParaRPr lang="ru-RU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462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ru-RU" dirty="0">
                <a:solidFill>
                  <a:srgbClr val="000000"/>
                </a:solidFill>
              </a:rPr>
              <a:t>Collections API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0"/>
              </a:spcBef>
              <a:defRPr/>
            </a:pPr>
            <a:r>
              <a:rPr lang="ru-RU" dirty="0">
                <a:solidFill>
                  <a:sysClr val="windowText" lastClr="000000"/>
                </a:solidFill>
              </a:rPr>
              <a:t>Контейнеры до </a:t>
            </a:r>
            <a:r>
              <a:rPr lang="en-US" dirty="0">
                <a:solidFill>
                  <a:sysClr val="windowText" lastClr="000000"/>
                </a:solidFill>
              </a:rPr>
              <a:t>Java 1.5 (</a:t>
            </a:r>
            <a:r>
              <a:rPr lang="ru-RU" dirty="0" err="1">
                <a:solidFill>
                  <a:sysClr val="windowText" lastClr="000000"/>
                </a:solidFill>
              </a:rPr>
              <a:t>нетипизированная</a:t>
            </a:r>
            <a:r>
              <a:rPr lang="ru-RU" dirty="0">
                <a:solidFill>
                  <a:sysClr val="windowText" lastClr="000000"/>
                </a:solidFill>
              </a:rPr>
              <a:t> коллекция</a:t>
            </a:r>
            <a:r>
              <a:rPr lang="en-US" dirty="0" smtClean="0">
                <a:solidFill>
                  <a:sysClr val="windowText" lastClr="000000"/>
                </a:solidFill>
              </a:rPr>
              <a:t>)</a:t>
            </a:r>
            <a:endParaRPr lang="en-US" dirty="0">
              <a:solidFill>
                <a:sysClr val="windowText" lastClr="000000"/>
              </a:solidFill>
            </a:endParaRPr>
          </a:p>
          <a:p>
            <a:pPr marL="457200" indent="-457200">
              <a:spcBef>
                <a:spcPts val="0"/>
              </a:spcBef>
              <a:defRPr/>
            </a:pPr>
            <a:r>
              <a:rPr lang="ru-RU" dirty="0">
                <a:solidFill>
                  <a:sysClr val="windowText" lastClr="000000"/>
                </a:solidFill>
              </a:rPr>
              <a:t>Типизированные контейнеры (</a:t>
            </a:r>
            <a:r>
              <a:rPr lang="en-US" dirty="0">
                <a:solidFill>
                  <a:sysClr val="windowText" lastClr="000000"/>
                </a:solidFill>
              </a:rPr>
              <a:t>Generics)</a:t>
            </a:r>
          </a:p>
          <a:p>
            <a:pPr marL="457200" indent="-457200">
              <a:spcBef>
                <a:spcPts val="0"/>
              </a:spcBef>
              <a:defRPr/>
            </a:pPr>
            <a:r>
              <a:rPr lang="ru-RU" dirty="0">
                <a:solidFill>
                  <a:sysClr val="windowText" lastClr="000000"/>
                </a:solidFill>
              </a:rPr>
              <a:t>Основные концепции:</a:t>
            </a:r>
            <a:endParaRPr lang="en-US" dirty="0">
              <a:solidFill>
                <a:sysClr val="windowText" lastClr="000000"/>
              </a:solidFill>
            </a:endParaRPr>
          </a:p>
          <a:p>
            <a:pPr marL="0" lvl="8" indent="0">
              <a:spcBef>
                <a:spcPts val="0"/>
              </a:spcBef>
              <a:buNone/>
              <a:defRPr/>
            </a:pPr>
            <a:r>
              <a:rPr lang="en-US" sz="2800" dirty="0">
                <a:solidFill>
                  <a:sysClr val="windowText" lastClr="000000"/>
                </a:solidFill>
              </a:rPr>
              <a:t>	List</a:t>
            </a:r>
            <a:endParaRPr lang="ru-RU" sz="2800" dirty="0">
              <a:solidFill>
                <a:sysClr val="windowText" lastClr="000000"/>
              </a:solidFill>
            </a:endParaRPr>
          </a:p>
          <a:p>
            <a:pPr marL="0" lvl="8" indent="0">
              <a:spcBef>
                <a:spcPts val="0"/>
              </a:spcBef>
              <a:buNone/>
              <a:defRPr/>
            </a:pPr>
            <a:r>
              <a:rPr lang="ru-RU" sz="2800" dirty="0">
                <a:solidFill>
                  <a:sysClr val="windowText" lastClr="000000"/>
                </a:solidFill>
              </a:rPr>
              <a:t>	</a:t>
            </a:r>
            <a:r>
              <a:rPr lang="en-US" sz="2800" dirty="0">
                <a:solidFill>
                  <a:sysClr val="windowText" lastClr="000000"/>
                </a:solidFill>
              </a:rPr>
              <a:t>Set</a:t>
            </a:r>
          </a:p>
          <a:p>
            <a:pPr marL="0" lvl="8" indent="0">
              <a:spcBef>
                <a:spcPts val="0"/>
              </a:spcBef>
              <a:buNone/>
              <a:defRPr/>
            </a:pPr>
            <a:r>
              <a:rPr lang="en-US" sz="2800" dirty="0">
                <a:solidFill>
                  <a:sysClr val="windowText" lastClr="000000"/>
                </a:solidFill>
              </a:rPr>
              <a:t>	Queue</a:t>
            </a:r>
          </a:p>
          <a:p>
            <a:pPr marL="0" lvl="4" indent="0">
              <a:spcBef>
                <a:spcPts val="0"/>
              </a:spcBef>
              <a:buNone/>
              <a:defRPr/>
            </a:pPr>
            <a:r>
              <a:rPr lang="en-US" sz="2800" dirty="0">
                <a:solidFill>
                  <a:sysClr val="windowText" lastClr="000000"/>
                </a:solidFill>
              </a:rPr>
              <a:t>	</a:t>
            </a:r>
            <a:r>
              <a:rPr lang="en-US" sz="2800" dirty="0" smtClean="0">
                <a:solidFill>
                  <a:sysClr val="windowText" lastClr="000000"/>
                </a:solidFill>
              </a:rPr>
              <a:t>Map</a:t>
            </a:r>
            <a:endParaRPr lang="ru-RU" sz="2800" dirty="0">
              <a:solidFill>
                <a:sysClr val="windowText" lastClr="000000"/>
              </a:solidFill>
            </a:endParaRPr>
          </a:p>
          <a:p>
            <a:pPr marL="457200" indent="-457200">
              <a:spcBef>
                <a:spcPts val="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Custom Collections (</a:t>
            </a:r>
            <a:r>
              <a:rPr lang="en-US" dirty="0" err="1">
                <a:solidFill>
                  <a:sysClr val="windowText" lastClr="000000"/>
                </a:solidFill>
              </a:rPr>
              <a:t>AbstractCollection</a:t>
            </a:r>
            <a:r>
              <a:rPr lang="en-US" dirty="0" smtClean="0">
                <a:solidFill>
                  <a:sysClr val="windowText" lastClr="000000"/>
                </a:solidFill>
              </a:rPr>
              <a:t>)</a:t>
            </a:r>
            <a:endParaRPr lang="ru-RU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3662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151</Words>
  <Application>Microsoft Office PowerPoint</Application>
  <PresentationFormat>Произвольный</PresentationFormat>
  <Paragraphs>32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Интерфейс</vt:lpstr>
      <vt:lpstr>Перечисления</vt:lpstr>
      <vt:lpstr>Полиморфизм</vt:lpstr>
      <vt:lpstr>Пример полиморфизма</vt:lpstr>
      <vt:lpstr>Обобщенное программирование</vt:lpstr>
      <vt:lpstr>Обобщенное программирование 2</vt:lpstr>
      <vt:lpstr>Обобщенное программирование 3</vt:lpstr>
      <vt:lpstr>Arrays</vt:lpstr>
      <vt:lpstr>Collections API</vt:lpstr>
      <vt:lpstr>Иерархия Containers</vt:lpstr>
      <vt:lpstr>ArrayList и LinkedList</vt:lpstr>
      <vt:lpstr>HashSet</vt:lpstr>
      <vt:lpstr>HashMap</vt:lpstr>
      <vt:lpstr>Алгоритмическая сложность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ООП</dc:title>
  <dc:creator>Windows User</dc:creator>
  <cp:lastModifiedBy>Дмитрий Журавлев</cp:lastModifiedBy>
  <cp:revision>88</cp:revision>
  <dcterms:created xsi:type="dcterms:W3CDTF">2020-09-28T20:58:08Z</dcterms:created>
  <dcterms:modified xsi:type="dcterms:W3CDTF">2020-10-04T18:55:12Z</dcterms:modified>
</cp:coreProperties>
</file>