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c07139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cc07139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c07139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c07139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c07139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cc07139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c07139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cc07139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c071396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c07139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c071396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c07139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c07139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cc07139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cc071396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cc071396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c071396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c071396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c071396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c071396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d75aeb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d75aeb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cc071396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cc071396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cc071396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cc071396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cc071396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cc071396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c071396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c071396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d75aeb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d75aeb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ca31560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ca31560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a31560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a31560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ca31560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ca31560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a31560f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a31560f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cc0713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cc0713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cc07139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cc07139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51850" y="2428450"/>
            <a:ext cx="36735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Егоров Дмитрий 23КНТ7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Голотвин Кирилл </a:t>
            </a:r>
            <a:r>
              <a:rPr lang="en" sz="2200">
                <a:solidFill>
                  <a:srgbClr val="F3F3F3"/>
                </a:solidFill>
              </a:rPr>
              <a:t>23КНТ7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Матвеев Сергей </a:t>
            </a:r>
            <a:r>
              <a:rPr lang="en" sz="2200">
                <a:solidFill>
                  <a:srgbClr val="F3F3F3"/>
                </a:solidFill>
              </a:rPr>
              <a:t>23КНТ7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Bash скрипт для Backup-а Log-ов 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00" y="1031075"/>
            <a:ext cx="3673400" cy="3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1340600" y="802950"/>
            <a:ext cx="700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Проверка количества аргументов, переданных в консоли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38" y="3347062"/>
            <a:ext cx="8115300" cy="154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25" y="1458350"/>
            <a:ext cx="2182500" cy="154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2696925" y="1687350"/>
            <a:ext cx="6088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В то время как $1, </a:t>
            </a:r>
            <a:r>
              <a:rPr lang="en" sz="1800">
                <a:solidFill>
                  <a:srgbClr val="F3F3F3"/>
                </a:solidFill>
              </a:rPr>
              <a:t>$2</a:t>
            </a:r>
            <a:r>
              <a:rPr lang="en" sz="1800">
                <a:solidFill>
                  <a:srgbClr val="F3F3F3"/>
                </a:solidFill>
              </a:rPr>
              <a:t> и тд </a:t>
            </a:r>
            <a:r>
              <a:rPr lang="en" sz="1800">
                <a:solidFill>
                  <a:srgbClr val="F3F3F3"/>
                </a:solidFill>
              </a:rPr>
              <a:t>означают</a:t>
            </a:r>
            <a:r>
              <a:rPr lang="en" sz="1800">
                <a:solidFill>
                  <a:srgbClr val="F3F3F3"/>
                </a:solidFill>
              </a:rPr>
              <a:t> номера переменных</a:t>
            </a:r>
            <a:endParaRPr sz="1800">
              <a:solidFill>
                <a:srgbClr val="F3F3F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b="1" i="1" lang="en" sz="1800">
                <a:solidFill>
                  <a:srgbClr val="F3F3F3"/>
                </a:solidFill>
              </a:rPr>
              <a:t>$#</a:t>
            </a:r>
            <a:r>
              <a:rPr lang="en" sz="1800">
                <a:solidFill>
                  <a:srgbClr val="F3F3F3"/>
                </a:solidFill>
              </a:rPr>
              <a:t> - означает их переданное количество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b="1" i="1" lang="en" sz="1800">
                <a:solidFill>
                  <a:srgbClr val="F3F3F3"/>
                </a:solidFill>
              </a:rPr>
              <a:t>-ne</a:t>
            </a:r>
            <a:r>
              <a:rPr lang="en" sz="1800">
                <a:solidFill>
                  <a:srgbClr val="F3F3F3"/>
                </a:solidFill>
              </a:rPr>
              <a:t> = not equal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527900" y="8029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Проверка существования папок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450" y="1486550"/>
            <a:ext cx="7023000" cy="288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527900" y="43665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-d - directory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527900" y="9553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Насколько заполнена папка LOG?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1750"/>
            <a:ext cx="8839200" cy="65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48600" y="2168300"/>
            <a:ext cx="8446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- В переменную </a:t>
            </a:r>
            <a:r>
              <a:rPr b="1" i="1" lang="en" sz="1800">
                <a:solidFill>
                  <a:srgbClr val="F3F3F3"/>
                </a:solidFill>
              </a:rPr>
              <a:t>curr_fullness</a:t>
            </a:r>
            <a:r>
              <a:rPr lang="en" sz="1800">
                <a:solidFill>
                  <a:srgbClr val="F3F3F3"/>
                </a:solidFill>
              </a:rPr>
              <a:t> передается текущая заполненность директории LOG в процентном значении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- Делается это с помощью команды df с параметром </a:t>
            </a:r>
            <a:r>
              <a:rPr b="1" i="1" lang="en" sz="1800">
                <a:solidFill>
                  <a:srgbClr val="F3F3F3"/>
                </a:solidFill>
              </a:rPr>
              <a:t>--output=pcent</a:t>
            </a:r>
            <a:r>
              <a:rPr lang="en" sz="1800">
                <a:solidFill>
                  <a:srgbClr val="F3F3F3"/>
                </a:solidFill>
              </a:rPr>
              <a:t>, чтобы выводился только процент использованного дискового пространства для заданного пути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- Также используется команда</a:t>
            </a:r>
            <a:r>
              <a:rPr b="1" i="1" lang="en" sz="1800">
                <a:solidFill>
                  <a:srgbClr val="F3F3F3"/>
                </a:solidFill>
              </a:rPr>
              <a:t> grep</a:t>
            </a:r>
            <a:r>
              <a:rPr lang="en" sz="1800">
                <a:solidFill>
                  <a:srgbClr val="F3F3F3"/>
                </a:solidFill>
              </a:rPr>
              <a:t>, которая ищет только числовые значения из вывода команды </a:t>
            </a:r>
            <a:r>
              <a:rPr b="1" i="1" lang="en" sz="1800">
                <a:solidFill>
                  <a:srgbClr val="F3F3F3"/>
                </a:solidFill>
              </a:rPr>
              <a:t>df</a:t>
            </a:r>
            <a:r>
              <a:rPr lang="en" sz="1800">
                <a:solidFill>
                  <a:srgbClr val="F3F3F3"/>
                </a:solidFill>
              </a:rPr>
              <a:t>. Опция </a:t>
            </a:r>
            <a:r>
              <a:rPr b="1" i="1" lang="en" sz="1800">
                <a:solidFill>
                  <a:srgbClr val="F3F3F3"/>
                </a:solidFill>
              </a:rPr>
              <a:t>-o</a:t>
            </a:r>
            <a:r>
              <a:rPr lang="en" sz="1800">
                <a:solidFill>
                  <a:srgbClr val="F3F3F3"/>
                </a:solidFill>
              </a:rPr>
              <a:t> заставляет </a:t>
            </a:r>
            <a:r>
              <a:rPr b="1" i="1" lang="en" sz="1800">
                <a:solidFill>
                  <a:srgbClr val="F3F3F3"/>
                </a:solidFill>
              </a:rPr>
              <a:t>grep</a:t>
            </a:r>
            <a:r>
              <a:rPr lang="en" sz="1800">
                <a:solidFill>
                  <a:srgbClr val="F3F3F3"/>
                </a:solidFill>
              </a:rPr>
              <a:t> выводить только совпадения, не всю строку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- После этого на экран выводится сообщение о текущей заполненности папки LOG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527900" y="8029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Сколько файлов в папке LOG?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338" r="0" t="0"/>
          <a:stretch/>
        </p:blipFill>
        <p:spPr>
          <a:xfrm>
            <a:off x="1216800" y="1537950"/>
            <a:ext cx="6733200" cy="227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48600" y="3919825"/>
            <a:ext cx="84468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b="1" i="1" lang="en" sz="1800">
                <a:solidFill>
                  <a:srgbClr val="F3F3F3"/>
                </a:solidFill>
              </a:rPr>
              <a:t>ls</a:t>
            </a:r>
            <a:r>
              <a:rPr b="1" i="1" lang="en" sz="1800">
                <a:solidFill>
                  <a:srgbClr val="F3F3F3"/>
                </a:solidFill>
              </a:rPr>
              <a:t> $1</a:t>
            </a:r>
            <a:r>
              <a:rPr lang="en" sz="1800">
                <a:solidFill>
                  <a:srgbClr val="F3F3F3"/>
                </a:solidFill>
              </a:rPr>
              <a:t> передаёт в wc все перечисленные папки и файлы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b="1" i="1" lang="en" sz="1800">
                <a:solidFill>
                  <a:srgbClr val="F3F3F3"/>
                </a:solidFill>
              </a:rPr>
              <a:t>wc</a:t>
            </a:r>
            <a:r>
              <a:rPr lang="en" sz="1800">
                <a:solidFill>
                  <a:srgbClr val="F3F3F3"/>
                </a:solidFill>
              </a:rPr>
              <a:t> - word-count (с флагом </a:t>
            </a:r>
            <a:r>
              <a:rPr b="1" i="1" lang="en" sz="1800">
                <a:solidFill>
                  <a:srgbClr val="F3F3F3"/>
                </a:solidFill>
              </a:rPr>
              <a:t>-l</a:t>
            </a:r>
            <a:r>
              <a:rPr lang="en" sz="1800">
                <a:solidFill>
                  <a:srgbClr val="F3F3F3"/>
                </a:solidFill>
              </a:rPr>
              <a:t> only lines) считает, сколько он получил и записывает в переменную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1527900" y="8029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Сколько файлов в папке LOG?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338" r="0" t="0"/>
          <a:stretch/>
        </p:blipFill>
        <p:spPr>
          <a:xfrm>
            <a:off x="1216800" y="1537950"/>
            <a:ext cx="6733200" cy="227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48600" y="3919825"/>
            <a:ext cx="8446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Сравниваем переменную с “n” (которую вводили через консоль)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Если значение “n” больше, чем файлов в LOG, то архивируем весь LOG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b="1" i="1" lang="en" sz="1800">
                <a:solidFill>
                  <a:srgbClr val="F3F3F3"/>
                </a:solidFill>
              </a:rPr>
              <a:t>gt</a:t>
            </a:r>
            <a:r>
              <a:rPr lang="en" sz="1800">
                <a:solidFill>
                  <a:srgbClr val="F3F3F3"/>
                </a:solidFill>
              </a:rPr>
              <a:t>  - greater than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527900" y="8029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</a:rPr>
              <a:t>LOG пустой или архивировать нечего</a:t>
            </a:r>
            <a:endParaRPr b="1"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856725" y="1240375"/>
            <a:ext cx="64026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Объявляем </a:t>
            </a:r>
            <a:r>
              <a:rPr b="1" i="1" lang="en" sz="1800">
                <a:solidFill>
                  <a:srgbClr val="F3F3F3"/>
                </a:solidFill>
              </a:rPr>
              <a:t>null</a:t>
            </a:r>
            <a:r>
              <a:rPr lang="en" sz="1800">
                <a:solidFill>
                  <a:srgbClr val="F3F3F3"/>
                </a:solidFill>
              </a:rPr>
              <a:t> константу, для удобства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Если LOG папка пуста или “n” указан как 0, то завершаем скрипт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21813" l="-3514" r="34734" t="0"/>
          <a:stretch/>
        </p:blipFill>
        <p:spPr>
          <a:xfrm>
            <a:off x="493700" y="1463587"/>
            <a:ext cx="1559100" cy="50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50" y="2310400"/>
            <a:ext cx="8156700" cy="114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1527900" y="3445463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Вывод консоли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500" y="3904174"/>
            <a:ext cx="8055000" cy="9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527900" y="6505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Процесс архивации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51150" y="3335975"/>
            <a:ext cx="8289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 Если текущая заполненность папки LOG больше X%, то на экран выводится сообщение о заполненности больше допущенного значения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 Затем выводится сообщение об архивации N самых старых файлов в папку BACKUP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25" y="1140737"/>
            <a:ext cx="8383500" cy="193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1527900" y="6505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Архивация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274950" y="2976975"/>
            <a:ext cx="82893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 Переменная </a:t>
            </a:r>
            <a:r>
              <a:rPr b="1" i="1" lang="en" sz="1800">
                <a:solidFill>
                  <a:srgbClr val="F3F3F3"/>
                </a:solidFill>
              </a:rPr>
              <a:t>files</a:t>
            </a:r>
            <a:r>
              <a:rPr lang="en" sz="1800">
                <a:solidFill>
                  <a:srgbClr val="F3F3F3"/>
                </a:solidFill>
              </a:rPr>
              <a:t> получает список путей к N самым давно измененным файлам в папке LOG. Делается это с помощью нескольких команд.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 Во-первых,</a:t>
            </a:r>
            <a:r>
              <a:rPr b="1" i="1" lang="en" sz="1800">
                <a:solidFill>
                  <a:srgbClr val="F3F3F3"/>
                </a:solidFill>
              </a:rPr>
              <a:t> find</a:t>
            </a:r>
            <a:r>
              <a:rPr lang="en" sz="1800">
                <a:solidFill>
                  <a:srgbClr val="F3F3F3"/>
                </a:solidFill>
              </a:rPr>
              <a:t>, которая благодаря параметрам</a:t>
            </a:r>
            <a:r>
              <a:rPr b="1" i="1" lang="en" sz="1800">
                <a:solidFill>
                  <a:srgbClr val="F3F3F3"/>
                </a:solidFill>
              </a:rPr>
              <a:t> -type f</a:t>
            </a:r>
            <a:r>
              <a:rPr lang="en" sz="1800">
                <a:solidFill>
                  <a:srgbClr val="F3F3F3"/>
                </a:solidFill>
              </a:rPr>
              <a:t> и </a:t>
            </a:r>
            <a:r>
              <a:rPr b="1" i="1" lang="en" sz="1800">
                <a:solidFill>
                  <a:srgbClr val="F3F3F3"/>
                </a:solidFill>
              </a:rPr>
              <a:t>-printf '%T+ %p\n'</a:t>
            </a:r>
            <a:r>
              <a:rPr lang="en" sz="1800">
                <a:solidFill>
                  <a:srgbClr val="F3F3F3"/>
                </a:solidFill>
              </a:rPr>
              <a:t> ищет только файлы (не каталоги) и выводит время последнего изменения каждого файла.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50" y="1238637"/>
            <a:ext cx="8383500" cy="193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527900" y="650550"/>
            <a:ext cx="608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Сортировка файлов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05200" y="2476000"/>
            <a:ext cx="86058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 Во-вторых, командой</a:t>
            </a:r>
            <a:r>
              <a:rPr b="1" i="1" lang="en" sz="1600">
                <a:solidFill>
                  <a:srgbClr val="F3F3F3"/>
                </a:solidFill>
              </a:rPr>
              <a:t> sort</a:t>
            </a:r>
            <a:r>
              <a:rPr lang="en" sz="1600">
                <a:solidFill>
                  <a:srgbClr val="F3F3F3"/>
                </a:solidFill>
              </a:rPr>
              <a:t> сортируется вывод команды </a:t>
            </a:r>
            <a:r>
              <a:rPr b="1" i="1" lang="en" sz="1600">
                <a:solidFill>
                  <a:srgbClr val="F3F3F3"/>
                </a:solidFill>
              </a:rPr>
              <a:t>find</a:t>
            </a:r>
            <a:r>
              <a:rPr lang="en" sz="1600">
                <a:solidFill>
                  <a:srgbClr val="F3F3F3"/>
                </a:solidFill>
              </a:rPr>
              <a:t> по времени</a:t>
            </a:r>
            <a:r>
              <a:rPr lang="en" sz="1600">
                <a:solidFill>
                  <a:srgbClr val="F3F3F3"/>
                </a:solidFill>
              </a:rPr>
              <a:t> </a:t>
            </a:r>
            <a:r>
              <a:rPr lang="en" sz="1600">
                <a:solidFill>
                  <a:srgbClr val="F3F3F3"/>
                </a:solidFill>
              </a:rPr>
              <a:t>последнего изменения (теперь сначала стоят самые старые), а затем передается в команду</a:t>
            </a:r>
            <a:r>
              <a:rPr b="1" i="1" lang="en" sz="1600">
                <a:solidFill>
                  <a:srgbClr val="F3F3F3"/>
                </a:solidFill>
              </a:rPr>
              <a:t> head</a:t>
            </a:r>
            <a:r>
              <a:rPr lang="en" sz="1600">
                <a:solidFill>
                  <a:srgbClr val="F3F3F3"/>
                </a:solidFill>
              </a:rPr>
              <a:t>, которая, получив значение N, выводит только N первых строк из отсортированного списка. В свою очередь, команда </a:t>
            </a:r>
            <a:r>
              <a:rPr b="1" i="1" lang="en" sz="1600">
                <a:solidFill>
                  <a:srgbClr val="F3F3F3"/>
                </a:solidFill>
              </a:rPr>
              <a:t>awk</a:t>
            </a:r>
            <a:r>
              <a:rPr lang="en" sz="1600">
                <a:solidFill>
                  <a:srgbClr val="F3F3F3"/>
                </a:solidFill>
              </a:rPr>
              <a:t> обрабатывает вывод </a:t>
            </a:r>
            <a:r>
              <a:rPr b="1" i="1" lang="en" sz="1600">
                <a:solidFill>
                  <a:srgbClr val="F3F3F3"/>
                </a:solidFill>
              </a:rPr>
              <a:t>head</a:t>
            </a:r>
            <a:r>
              <a:rPr lang="en" sz="1600">
                <a:solidFill>
                  <a:srgbClr val="F3F3F3"/>
                </a:solidFill>
              </a:rPr>
              <a:t> и выводит пути этих N файлов.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 Затем командой</a:t>
            </a:r>
            <a:r>
              <a:rPr i="1" lang="en" sz="1600">
                <a:solidFill>
                  <a:srgbClr val="F3F3F3"/>
                </a:solidFill>
              </a:rPr>
              <a:t> </a:t>
            </a:r>
            <a:r>
              <a:rPr b="1" i="1" lang="en" sz="1600">
                <a:solidFill>
                  <a:srgbClr val="F3F3F3"/>
                </a:solidFill>
              </a:rPr>
              <a:t>tar</a:t>
            </a:r>
            <a:r>
              <a:rPr b="1" lang="en" sz="1600">
                <a:solidFill>
                  <a:srgbClr val="F3F3F3"/>
                </a:solidFill>
              </a:rPr>
              <a:t> </a:t>
            </a:r>
            <a:r>
              <a:rPr lang="en" sz="1600">
                <a:solidFill>
                  <a:srgbClr val="F3F3F3"/>
                </a:solidFill>
              </a:rPr>
              <a:t>происходит архивация этих N файлов в архив формата .tar.gz, название которого будет содержать время и дату создания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 Команда</a:t>
            </a:r>
            <a:r>
              <a:rPr b="1" i="1" lang="en" sz="1600">
                <a:solidFill>
                  <a:srgbClr val="F3F3F3"/>
                </a:solidFill>
              </a:rPr>
              <a:t> rm</a:t>
            </a:r>
            <a:r>
              <a:rPr lang="en" sz="1600">
                <a:solidFill>
                  <a:srgbClr val="F3F3F3"/>
                </a:solidFill>
              </a:rPr>
              <a:t> удаляет эти файлы из папки LOG</a:t>
            </a:r>
            <a:endParaRPr sz="16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1088587"/>
            <a:ext cx="8383500" cy="193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51150" y="782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3. Tests and Usage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14400" y="983300"/>
            <a:ext cx="33294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Для использования создаём примерно такую структуру файлов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4375050" y="2846875"/>
            <a:ext cx="4410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00" y="1987366"/>
            <a:ext cx="3329400" cy="4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25" y="3039525"/>
            <a:ext cx="8745600" cy="16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874650" y="1016650"/>
            <a:ext cx="52164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Запускаем скрипт передав ему 4 параметра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Папку, которую архивируем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Куда архивируем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Степень наполненности (X)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N - сколько файлов будем архивировать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90600" y="4617500"/>
            <a:ext cx="8289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В данном тесте папка LOG пуста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274950" y="983300"/>
            <a:ext cx="3599700" cy="1716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Введение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0950" y="3788225"/>
            <a:ext cx="8213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Мы используем VirtualBox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Ненужный вывод некоторых команд будет опускаться для удобства повествования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0950" y="1296950"/>
            <a:ext cx="60744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AutoNum type="arabicPeriod"/>
            </a:pPr>
            <a:r>
              <a:rPr lang="en" sz="2600">
                <a:solidFill>
                  <a:srgbClr val="F3F3F3"/>
                </a:solidFill>
              </a:rPr>
              <a:t>Создание разделов и монтирование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AutoNum type="arabicPeriod"/>
            </a:pPr>
            <a:r>
              <a:rPr lang="en" sz="2600">
                <a:solidFill>
                  <a:srgbClr val="F3F3F3"/>
                </a:solidFill>
              </a:rPr>
              <a:t>Создание скрипта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AutoNum type="arabicPeriod"/>
            </a:pPr>
            <a:r>
              <a:rPr lang="en" sz="2600">
                <a:solidFill>
                  <a:srgbClr val="F3F3F3"/>
                </a:solidFill>
              </a:rPr>
              <a:t>О скрипте</a:t>
            </a:r>
            <a:endParaRPr sz="2600">
              <a:solidFill>
                <a:srgbClr val="F3F3F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AutoNum type="arabicPeriod"/>
            </a:pPr>
            <a:r>
              <a:rPr lang="en" sz="2600">
                <a:solidFill>
                  <a:srgbClr val="F3F3F3"/>
                </a:solidFill>
              </a:rPr>
              <a:t>Тесты</a:t>
            </a:r>
            <a:endParaRPr sz="2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/>
        </p:nvSpPr>
        <p:spPr>
          <a:xfrm>
            <a:off x="198750" y="-7412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3. Tests and Usage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351150" y="4332600"/>
            <a:ext cx="8289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X поставили 0 для удобной демонстрации, что скрипт работает, чтобы не забивать папку большим кол-вом файлов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890100" y="1144350"/>
            <a:ext cx="29892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Создали 5 файлов в LOG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N = 4, меньше чем кол-во файлов в LOG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Архивируются 4 первых по дате файла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50" y="644176"/>
            <a:ext cx="5538900" cy="372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198750" y="20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3. Tests and Usage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329550" y="633850"/>
            <a:ext cx="8027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Один из аргументов пропущен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882" r="0" t="0"/>
          <a:stretch/>
        </p:blipFill>
        <p:spPr>
          <a:xfrm>
            <a:off x="1040100" y="1181400"/>
            <a:ext cx="7063800" cy="110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24" y="2866250"/>
            <a:ext cx="8289300" cy="62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329550" y="2283338"/>
            <a:ext cx="8027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Указаны несуществующие папки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775" y="4009051"/>
            <a:ext cx="7782300" cy="88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558075" y="3489038"/>
            <a:ext cx="8027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LOG заполнен меньше, чем X (x=80%, LOG=1%)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198750" y="20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3. Tests and Usage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329550" y="633850"/>
            <a:ext cx="8027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Указали N больше числа файлов в LOG, тем самым </a:t>
            </a:r>
            <a:r>
              <a:rPr lang="en" sz="1900">
                <a:solidFill>
                  <a:srgbClr val="F3F3F3"/>
                </a:solidFill>
              </a:rPr>
              <a:t>заархивировали</a:t>
            </a:r>
            <a:r>
              <a:rPr lang="en" sz="1900">
                <a:solidFill>
                  <a:srgbClr val="F3F3F3"/>
                </a:solidFill>
              </a:rPr>
              <a:t> всю папку LOG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50" y="1501937"/>
            <a:ext cx="7464300" cy="299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3908400" y="2171895"/>
            <a:ext cx="1327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</a:rPr>
              <a:t>end</a:t>
            </a:r>
            <a:endParaRPr sz="2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AutoNum type="arabicPeriod"/>
            </a:pPr>
            <a:r>
              <a:rPr lang="en" sz="3600">
                <a:solidFill>
                  <a:srgbClr val="F3F3F3"/>
                </a:solidFill>
              </a:rPr>
              <a:t>Создание разделов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1031075"/>
            <a:ext cx="25908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87925" y="1031075"/>
            <a:ext cx="580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Выводит список разделов и дисков на машине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863" y="1617775"/>
            <a:ext cx="5144400" cy="31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AutoNum type="arabicPeriod"/>
            </a:pPr>
            <a:r>
              <a:rPr lang="en" sz="3600">
                <a:solidFill>
                  <a:srgbClr val="F3F3F3"/>
                </a:solidFill>
              </a:rPr>
              <a:t>Создание разделов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34850" y="1107275"/>
            <a:ext cx="398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Выбираем нужный диск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27350" y="4295875"/>
            <a:ext cx="8479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Далее вводим “n”, создавая новую секцию, и указываем ее номер и размер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1838" l="3185" r="0" t="0"/>
          <a:stretch/>
        </p:blipFill>
        <p:spPr>
          <a:xfrm>
            <a:off x="543900" y="1183475"/>
            <a:ext cx="3542700" cy="38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13" y="1768025"/>
            <a:ext cx="8047584" cy="2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AutoNum type="arabicPeriod"/>
            </a:pPr>
            <a:r>
              <a:rPr lang="en" sz="3600">
                <a:solidFill>
                  <a:srgbClr val="F3F3F3"/>
                </a:solidFill>
              </a:rPr>
              <a:t>Создание разделов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81950" y="823550"/>
            <a:ext cx="5180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3F3F3"/>
                </a:solidFill>
              </a:rPr>
              <a:t>Результат (смотрим через fdisk -l) </a:t>
            </a:r>
            <a:endParaRPr sz="23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36850" y="4112425"/>
            <a:ext cx="84798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Разбили диск /dev/sdb на три сектора sdb1, sdb2, sdb3 по 3, 1 и 1 GB соответственно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688" y="1353125"/>
            <a:ext cx="6672600" cy="276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AutoNum type="arabicPeriod"/>
            </a:pPr>
            <a:r>
              <a:rPr lang="en" sz="3600">
                <a:solidFill>
                  <a:srgbClr val="F3F3F3"/>
                </a:solidFill>
              </a:rPr>
              <a:t>Создание разделов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13700" y="1031075"/>
            <a:ext cx="7931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3F3F3"/>
                </a:solidFill>
              </a:rPr>
              <a:t>Делаем наши секторы файловыми системами типа ext4</a:t>
            </a:r>
            <a:endParaRPr sz="23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42050" y="1615000"/>
            <a:ext cx="34746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i="1" lang="en" sz="2000">
                <a:solidFill>
                  <a:srgbClr val="F3F3F3"/>
                </a:solidFill>
              </a:rPr>
              <a:t>mkfs</a:t>
            </a:r>
            <a:r>
              <a:rPr lang="en" sz="2000">
                <a:solidFill>
                  <a:srgbClr val="F3F3F3"/>
                </a:solidFill>
              </a:rPr>
              <a:t> - “makefile-system” создаёт файловую систему на нашей секции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i="1" lang="en" sz="2000">
                <a:solidFill>
                  <a:srgbClr val="F3F3F3"/>
                </a:solidFill>
              </a:rPr>
              <a:t>-t</a:t>
            </a:r>
            <a:r>
              <a:rPr lang="en" sz="2000">
                <a:solidFill>
                  <a:srgbClr val="F3F3F3"/>
                </a:solidFill>
              </a:rPr>
              <a:t> - type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i="1" lang="en" sz="2000">
                <a:solidFill>
                  <a:srgbClr val="F3F3F3"/>
                </a:solidFill>
              </a:rPr>
              <a:t>ext4</a:t>
            </a:r>
            <a:r>
              <a:rPr lang="en" sz="2000">
                <a:solidFill>
                  <a:srgbClr val="F3F3F3"/>
                </a:solidFill>
              </a:rPr>
              <a:t> - имя типа 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b="1" i="1" lang="en" sz="2000">
                <a:solidFill>
                  <a:srgbClr val="F3F3F3"/>
                </a:solidFill>
              </a:rPr>
              <a:t>/dev/sdb2</a:t>
            </a:r>
            <a:r>
              <a:rPr lang="en" sz="2000">
                <a:solidFill>
                  <a:srgbClr val="F3F3F3"/>
                </a:solidFill>
              </a:rPr>
              <a:t> - сам сектор</a:t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9812" l="2822" r="3719" t="0"/>
          <a:stretch/>
        </p:blipFill>
        <p:spPr>
          <a:xfrm>
            <a:off x="331075" y="1794300"/>
            <a:ext cx="4800600" cy="53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75" y="2571750"/>
            <a:ext cx="5014500" cy="179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AutoNum type="arabicPeriod"/>
            </a:pPr>
            <a:r>
              <a:rPr lang="en" sz="3600">
                <a:solidFill>
                  <a:srgbClr val="F3F3F3"/>
                </a:solidFill>
              </a:rPr>
              <a:t>Создание разделов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938900" y="860225"/>
            <a:ext cx="5075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3F3F3"/>
                </a:solidFill>
              </a:rPr>
              <a:t>Создаём папки LOG и BACKUP 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654950" y="4346075"/>
            <a:ext cx="5643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Готовы к созданию и написанию скрипта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24425" y="2603150"/>
            <a:ext cx="7458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3F3F3"/>
                </a:solidFill>
              </a:rPr>
              <a:t>Монтируем в них наши секторы (sdb2 и sdb3) по 1GB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7244"/>
          <a:stretch/>
        </p:blipFill>
        <p:spPr>
          <a:xfrm>
            <a:off x="4652500" y="1691813"/>
            <a:ext cx="3773700" cy="66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9198" l="0" r="0" t="0"/>
          <a:stretch/>
        </p:blipFill>
        <p:spPr>
          <a:xfrm>
            <a:off x="1381125" y="3324173"/>
            <a:ext cx="6191400" cy="80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75" y="1510836"/>
            <a:ext cx="4307700" cy="97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файла скрипта</a:t>
            </a:r>
            <a:endParaRPr sz="3600">
              <a:solidFill>
                <a:srgbClr val="F3F3F3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985738"/>
            <a:ext cx="5810100" cy="10860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350750" y="2178675"/>
            <a:ext cx="64425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Char char="-"/>
            </a:pPr>
            <a:r>
              <a:rPr lang="en" sz="1900">
                <a:solidFill>
                  <a:srgbClr val="F3F3F3"/>
                </a:solidFill>
              </a:rPr>
              <a:t>touch - создаёт файл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&amp;&amp; - И 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nano bash.sh - открыл файл и добавил “pwd” для проверки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chmod - команда для изменения прав использования файла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+x - добавили execution права (на выполнение)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0" r="0" t="12648"/>
          <a:stretch/>
        </p:blipFill>
        <p:spPr>
          <a:xfrm>
            <a:off x="2803525" y="4488650"/>
            <a:ext cx="3536825" cy="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27350" y="230675"/>
            <a:ext cx="82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2. Создание скрипта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0" y="1453475"/>
            <a:ext cx="39885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Указываем, что файл должен обрабатываться bash interpreter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-"/>
            </a:pPr>
            <a:r>
              <a:rPr lang="en" sz="1900">
                <a:solidFill>
                  <a:srgbClr val="F3F3F3"/>
                </a:solidFill>
              </a:rPr>
              <a:t>Объявляем переменные, которые вводятся как аргументы через консоль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-100000" l="22990" r="-22990" t="100000"/>
          <a:stretch/>
        </p:blipFill>
        <p:spPr>
          <a:xfrm>
            <a:off x="5890100" y="2850025"/>
            <a:ext cx="3085594" cy="2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950" y="1280375"/>
            <a:ext cx="3238500" cy="228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775" y="4306950"/>
            <a:ext cx="5810100" cy="57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14325" y="3566375"/>
            <a:ext cx="68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В нашем случае необходим ввод относительных путей до </a:t>
            </a:r>
            <a:br>
              <a:rPr lang="en" sz="1800">
                <a:solidFill>
                  <a:srgbClr val="F3F3F3"/>
                </a:solidFill>
              </a:rPr>
            </a:br>
            <a:r>
              <a:rPr lang="en" sz="1800">
                <a:solidFill>
                  <a:srgbClr val="F3F3F3"/>
                </a:solidFill>
              </a:rPr>
              <a:t>п</a:t>
            </a:r>
            <a:r>
              <a:rPr lang="en" sz="1800">
                <a:solidFill>
                  <a:srgbClr val="F3F3F3"/>
                </a:solidFill>
              </a:rPr>
              <a:t>апок LOG и BACKUP, а также значения X и N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