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72" r:id="rId6"/>
    <p:sldId id="273" r:id="rId7"/>
    <p:sldId id="263" r:id="rId8"/>
    <p:sldId id="269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48" dt="2021-03-09T22:30:45.478"/>
    <p1510:client id="{070AAD76-61D8-D1B4-5162-44DF6D07825E}" v="116" dt="2021-03-16T01:02:26.394"/>
    <p1510:client id="{350D460E-4E48-94EC-4A57-5EA928F18758}" v="590" dt="2021-03-16T00:49:28.895"/>
    <p1510:client id="{45B86FE4-54FF-3599-18A2-84784205667D}" v="51" dt="2021-03-16T00:01:48.961"/>
    <p1510:client id="{49AA12E5-B989-6CD9-673A-451B2B986A77}" v="253" dt="2021-03-04T23:10:15.005"/>
    <p1510:client id="{516DFD7F-FE4F-7E35-A4EC-B0FB725C5886}" v="24" dt="2021-03-15T13:41:43.601"/>
    <p1510:client id="{5472BF67-40D5-4278-CBE0-5C9A371FDE5D}" v="1535" dt="2021-03-15T22:41:45.067"/>
    <p1510:client id="{5AF19F83-9A75-2184-C07D-5B2D26A2C3D7}" v="10" dt="2021-03-10T08:20:16.222"/>
    <p1510:client id="{79D72FC2-2F9A-42B9-B1D3-67798AE47A2F}" v="6" dt="2021-03-04T22:03:04.600"/>
    <p1510:client id="{7A7ADCFD-F382-C1D3-B1A5-B99EDDC86DCF}" v="2055" dt="2021-03-15T20:49:36.979"/>
    <p1510:client id="{A6343AEA-73DC-A0D3-7EA0-D9B0CB5F5D81}" v="493" dt="2021-03-09T23:35:36.390"/>
    <p1510:client id="{AA0F38E8-6A94-6DE2-47F4-691242E0A69F}" v="122" dt="2021-03-15T23:14:35.652"/>
    <p1510:client id="{B65C352E-CFC8-531A-E78E-488A0BCCDB12}" v="286" dt="2021-03-09T23:19:34.542"/>
    <p1510:client id="{CB08CF36-7221-A4C5-710B-3226A50E17D0}" v="657" dt="2021-03-16T08:31:15.891"/>
    <p1510:client id="{CE208831-6E08-C845-1EAA-2B1A5BC3E4B8}" v="1" dt="2021-03-15T13:31:45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49" y="159827"/>
            <a:ext cx="6877482" cy="476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b="1">
                <a:ea typeface="+mj-lt"/>
                <a:cs typeface="+mj-lt"/>
              </a:rPr>
              <a:t>Research of optimal hydrocarbons zones in Texas, USA through Geospatial analysis of geological and economical parameters using</a:t>
            </a:r>
            <a:r>
              <a:rPr lang="en-US" sz="4800" b="1">
                <a:cs typeface="Calibri Light" panose="020F0302020204030204"/>
              </a:rPr>
              <a:t> ARCGIS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719" y="5096126"/>
            <a:ext cx="5906775" cy="14620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cs typeface="Calibri"/>
              </a:rPr>
              <a:t>  Germath MANDOKO</a:t>
            </a:r>
          </a:p>
          <a:p>
            <a:pPr algn="l"/>
            <a:r>
              <a:rPr lang="en-US">
                <a:cs typeface="Calibri"/>
              </a:rPr>
              <a:t>  Dmitry SHAKHOV</a:t>
            </a:r>
          </a:p>
          <a:p>
            <a:pPr algn="l"/>
            <a:r>
              <a:rPr lang="en-US">
                <a:cs typeface="Calibri"/>
              </a:rPr>
              <a:t>  Teacher:</a:t>
            </a:r>
            <a:r>
              <a:rPr lang="en-US" i="1">
                <a:cs typeface="Calibri"/>
              </a:rPr>
              <a:t> </a:t>
            </a:r>
            <a:r>
              <a:rPr lang="en-US">
                <a:cs typeface="Calibri"/>
              </a:rPr>
              <a:t>Naci </a:t>
            </a:r>
            <a:r>
              <a:rPr lang="en-US" err="1">
                <a:cs typeface="Calibri"/>
              </a:rPr>
              <a:t>Dilekli</a:t>
            </a:r>
            <a:endParaRPr lang="en-US"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picture containing colorful&#10;&#10;Description automatically generated">
            <a:extLst>
              <a:ext uri="{FF2B5EF4-FFF2-40B4-BE49-F238E27FC236}">
                <a16:creationId xmlns:a16="http://schemas.microsoft.com/office/drawing/2014/main" id="{BFFE70CA-3379-43BA-9135-1B723E13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20" y="2129307"/>
            <a:ext cx="3205098" cy="321733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5A6C116-A1C7-4DB2-8DDF-04F1ACC5B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003" y="-823586"/>
            <a:ext cx="2534433" cy="2534433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74AA0F85-B155-4940-B8AD-286F1259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139" y="87749"/>
            <a:ext cx="2304790" cy="6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2E8A2-896A-4648-BF10-91687785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endParaRPr lang="en-US" sz="480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4D7931-E273-4C54-B959-FF16D843D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D67FC81-1AD8-400C-9DE7-8BAE1C77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130517"/>
            <a:ext cx="6642532" cy="40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634FF-E323-447F-8640-A8A42DCC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22" y="1620126"/>
            <a:ext cx="4158336" cy="14276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accent6">
                    <a:lumMod val="75000"/>
                  </a:schemeClr>
                </a:solidFill>
                <a:ea typeface="+mj-lt"/>
                <a:cs typeface="+mj-lt"/>
              </a:rPr>
              <a:t>Potential Oil zones</a:t>
            </a:r>
            <a:endParaRPr lang="en-US">
              <a:solidFill>
                <a:schemeClr val="accent6">
                  <a:lumMod val="75000"/>
                </a:schemeClr>
              </a:solidFill>
              <a:ea typeface="+mj-lt"/>
              <a:cs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35BE8243-193C-4896-AF91-232D4FCA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585" y="119468"/>
            <a:ext cx="4248734" cy="3628831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956281E-147E-4328-A41F-C4B1E8E9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3800431"/>
            <a:ext cx="4837061" cy="18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0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CF9D4-A5F0-4D9E-9215-89E52A34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1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99F8E6-0E6D-4E4A-92F6-D47001855946}"/>
              </a:ext>
            </a:extLst>
          </p:cNvPr>
          <p:cNvSpPr txBox="1"/>
          <p:nvPr/>
        </p:nvSpPr>
        <p:spPr>
          <a:xfrm>
            <a:off x="6125952" y="1912110"/>
            <a:ext cx="5826256" cy="45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 this project, we conducted a geospatial analysis in order to find the most suitable hydrocarbon zones in Texas. </a:t>
            </a:r>
            <a:r>
              <a:rPr lang="en-US" sz="2400" err="1"/>
              <a:t>Softwares</a:t>
            </a:r>
            <a:r>
              <a:rPr lang="en-US" sz="2400"/>
              <a:t> such as: </a:t>
            </a:r>
            <a:r>
              <a:rPr lang="en-US" sz="2400" err="1"/>
              <a:t>Arcgis</a:t>
            </a:r>
            <a:r>
              <a:rPr lang="en-US" sz="2400"/>
              <a:t> and </a:t>
            </a:r>
            <a:r>
              <a:rPr lang="en-US" sz="2400" err="1"/>
              <a:t>Jupyter</a:t>
            </a:r>
            <a:r>
              <a:rPr lang="en-US" sz="2400"/>
              <a:t> (for Python) were used.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The main challenge encountered all along this project was to find the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 This analysis has showed that Geographic information systems can be used to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cs typeface="Calibri"/>
              </a:rPr>
              <a:t>remotely</a:t>
            </a:r>
            <a:r>
              <a:rPr lang="en-US" sz="2400">
                <a:cs typeface="Calibri"/>
              </a:rPr>
              <a:t> research hydrocarbons zones not only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cs typeface="Calibri"/>
              </a:rPr>
              <a:t>technically </a:t>
            </a:r>
            <a:r>
              <a:rPr lang="en-US" sz="2400">
                <a:cs typeface="Calibri"/>
              </a:rPr>
              <a:t>and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cs typeface="Calibri"/>
              </a:rPr>
              <a:t> economically</a:t>
            </a:r>
            <a:r>
              <a:rPr lang="en-US" sz="2400">
                <a:cs typeface="Calibri"/>
              </a:rPr>
              <a:t> but also can be in a certain extent environmentally, since there is no direct contact between the studied region and the used methods.</a:t>
            </a:r>
          </a:p>
        </p:txBody>
      </p:sp>
    </p:spTree>
    <p:extLst>
      <p:ext uri="{BB962C8B-B14F-4D97-AF65-F5344CB8AC3E}">
        <p14:creationId xmlns:p14="http://schemas.microsoft.com/office/powerpoint/2010/main" val="194059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87269-9449-4026-B88A-37E15E37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4DE6-43C5-492C-8947-F6FC10C2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4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C7B43-F47F-4EFC-B797-D648F271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079"/>
            <a:ext cx="10515600" cy="3963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200">
                <a:cs typeface="Calibri" panose="020F0502020204030204"/>
              </a:rPr>
              <a:t> Introduction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>
                <a:cs typeface="Calibri" panose="020F0502020204030204"/>
              </a:rPr>
              <a:t> Flowchart of the project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>
                <a:cs typeface="Calibri" panose="020F0502020204030204"/>
              </a:rPr>
              <a:t> Used data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>
                <a:cs typeface="Calibri" panose="020F0502020204030204"/>
              </a:rPr>
              <a:t> Python code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>
                <a:cs typeface="Calibri" panose="020F0502020204030204"/>
              </a:rPr>
              <a:t> Demonstration through ARCGIS Pro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>
                <a:cs typeface="Calibri" panose="020F0502020204030204"/>
              </a:rPr>
              <a:t> Conclusion</a:t>
            </a:r>
          </a:p>
        </p:txBody>
      </p:sp>
    </p:spTree>
    <p:extLst>
      <p:ext uri="{BB962C8B-B14F-4D97-AF65-F5344CB8AC3E}">
        <p14:creationId xmlns:p14="http://schemas.microsoft.com/office/powerpoint/2010/main" val="88431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1A3D-7DB0-4D82-9EB6-0A843FDF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63200"/>
            <a:ext cx="10515600" cy="879865"/>
          </a:xfrm>
        </p:spPr>
        <p:txBody>
          <a:bodyPr/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Introduction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632-6EEF-4F6E-85E3-16802918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948607"/>
            <a:ext cx="11176958" cy="5487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The Oil &amp; Gas industry is the backbone of the economy of a majority of countries.  Through the years, the number of obvious easy-to-recover reservoirs has diminished, pushing the industry to explore more difficult and less improbable zones. With those new challenging zones making the traditional methods of hydrocarbon exploration</a:t>
            </a:r>
            <a:r>
              <a:rPr lang="en-US" i="1">
                <a:cs typeface="Calibri"/>
              </a:rPr>
              <a:t> less effective</a:t>
            </a:r>
            <a:r>
              <a:rPr lang="en-US">
                <a:cs typeface="Calibri"/>
              </a:rPr>
              <a:t> technically and economically, the industry needed to implement new 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"/>
              </a:rPr>
              <a:t>innovative hydrocarbon exploration methods</a:t>
            </a:r>
            <a:r>
              <a:rPr lang="en-US">
                <a:solidFill>
                  <a:srgbClr val="000000"/>
                </a:solidFill>
                <a:cs typeface="Calibri"/>
              </a:rPr>
              <a:t>.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Geographic information systems have proven to be one of those useful tools in remote research of oil and gas.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In that optic, the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"/>
              </a:rPr>
              <a:t>aim </a:t>
            </a:r>
            <a:r>
              <a:rPr lang="en-US">
                <a:cs typeface="Calibri"/>
              </a:rPr>
              <a:t>of the present project was to find the most suitable (geologically and economically) hydrocarbons zones in Texas, USA . In order to achieve that purpose, some petrophysical and economical parameters of the studied region were analyzed using </a:t>
            </a:r>
            <a:r>
              <a:rPr lang="en-US" err="1">
                <a:cs typeface="Calibri"/>
              </a:rPr>
              <a:t>Arcgis</a:t>
            </a:r>
            <a:r>
              <a:rPr lang="en-US">
                <a:cs typeface="Calibri"/>
              </a:rPr>
              <a:t> Pro.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outdoor, sky, power shovel, transport&#10;&#10;Description automatically generated">
            <a:extLst>
              <a:ext uri="{FF2B5EF4-FFF2-40B4-BE49-F238E27FC236}">
                <a16:creationId xmlns:a16="http://schemas.microsoft.com/office/drawing/2014/main" id="{AF513101-E3D9-41E7-8F4C-5BB3411D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40BA1-13DF-4B21-93D2-A4A5D486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46" y="208759"/>
            <a:ext cx="3428089" cy="329874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Flowchart of the Project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CEF06E0B-58E5-4A07-AC59-8E5043F9B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6" y="48421"/>
            <a:ext cx="6251275" cy="67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7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56328-0E1C-4AE4-9BB7-55CC542A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1986187" cy="859623"/>
          </a:xfrm>
        </p:spPr>
        <p:txBody>
          <a:bodyPr anchor="t">
            <a:normAutofit/>
          </a:bodyPr>
          <a:lstStyle/>
          <a:p>
            <a:r>
              <a:rPr lang="en-US" sz="48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Data</a:t>
            </a:r>
            <a:r>
              <a:rPr lang="en-US" sz="4800" b="1">
                <a:solidFill>
                  <a:schemeClr val="bg1"/>
                </a:solidFill>
                <a:cs typeface="Calibri Light"/>
              </a:rPr>
              <a:t> </a:t>
            </a:r>
            <a:endParaRPr lang="en-US" sz="4800" b="1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4DAC-10B0-4DF5-A831-B1809ECE6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1" y="2750518"/>
            <a:ext cx="3927128" cy="34258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 panose="020F0502020204030204"/>
              </a:rPr>
              <a:t>All the data used for this project were from open sources.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 panose="020F0502020204030204"/>
              </a:rPr>
              <a:t>Prior to using the obtained data, a clip analysis was conducted on original maps in order to restrict the studied area to Texas.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C16D63-6C13-4DF3-A6D3-95BE4C33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389" y="1174263"/>
            <a:ext cx="7030719" cy="4146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0B683-572A-430F-8978-7CDE0041982B}"/>
              </a:ext>
            </a:extLst>
          </p:cNvPr>
          <p:cNvSpPr txBox="1"/>
          <p:nvPr/>
        </p:nvSpPr>
        <p:spPr>
          <a:xfrm>
            <a:off x="5515155" y="324929"/>
            <a:ext cx="60787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>
                <a:solidFill>
                  <a:srgbClr val="00B0F0"/>
                </a:solidFill>
                <a:ea typeface="+mn-lt"/>
                <a:cs typeface="+mn-lt"/>
              </a:rPr>
              <a:t>Soil Porosity  in the world</a:t>
            </a:r>
            <a:endParaRPr lang="en-US" sz="4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29664-A9AE-4204-B377-A4D97BF9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5" y="365125"/>
            <a:ext cx="3660475" cy="133994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Soil Permeability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85BC-A4CD-422C-A7EF-F6BF1B64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90" y="1710606"/>
            <a:ext cx="32004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This map was extracted from the same map as the porosity one.</a:t>
            </a: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It shows the permeability of rocks which is an indication of the ability of fluids to flow properly through rocks: a crucial parameter in Oil reservoir engineering.</a:t>
            </a: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B929B07-4136-4D86-A61F-A0D7064BB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8" r="-1" b="9310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84DEA-C71C-4138-94E5-4D8FF431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78" y="1007374"/>
            <a:ext cx="3798899" cy="113517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2400">
                <a:cs typeface="Calibri Light"/>
              </a:rPr>
            </a:br>
            <a:r>
              <a:rPr lang="en-US" sz="40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Lithology Map of Texas</a:t>
            </a:r>
            <a:br>
              <a:rPr lang="en-US" sz="4000" b="1">
                <a:cs typeface="Calibri Light"/>
              </a:rPr>
            </a:br>
            <a:endParaRPr lang="en-US" sz="2400"/>
          </a:p>
        </p:txBody>
      </p:sp>
      <p:sp>
        <p:nvSpPr>
          <p:cNvPr id="2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6E1D0-4B6A-425A-BB05-4EAF584B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12" y="2517303"/>
            <a:ext cx="4215845" cy="2778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A digital geologic map showing the general physical characteristics of rocks in Texas, mainly the nature of the rocks.</a:t>
            </a:r>
          </a:p>
        </p:txBody>
      </p:sp>
      <p:pic>
        <p:nvPicPr>
          <p:cNvPr id="3" name="Picture 4" descr="Shape, map&#10;&#10;Description automatically generated">
            <a:extLst>
              <a:ext uri="{FF2B5EF4-FFF2-40B4-BE49-F238E27FC236}">
                <a16:creationId xmlns:a16="http://schemas.microsoft.com/office/drawing/2014/main" id="{A1BBA60F-AC29-4185-A59B-879CE5D14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" b="2426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8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4A389-5B5C-4637-B5E8-FDFCDB3A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276307"/>
            <a:ext cx="4056371" cy="1612823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GDP map of Texas</a:t>
            </a:r>
            <a:br>
              <a:rPr lang="en-US" sz="2800">
                <a:cs typeface="Calibri Light"/>
              </a:rPr>
            </a:br>
            <a:endParaRPr lang="en-US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E11702-DEA8-448C-B804-3BF3BFE0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70" y="2617413"/>
            <a:ext cx="4057133" cy="29340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 absence of more precise data, the Gross Domestic Product (GDP) map has been used as an indicator of the land's prices all around the state of Texas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7D531BEE-8653-43F7-847C-F2CA931E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712" y="926802"/>
            <a:ext cx="6922008" cy="51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71E7C-4580-4C6B-BB70-25263C17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405314" cy="133083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cs typeface="Calibri Light"/>
              </a:rPr>
              <a:t>Python Code</a:t>
            </a:r>
            <a:endParaRPr lang="en-US">
              <a:solidFill>
                <a:schemeClr val="accent6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ECF9-056A-47BA-BB9B-B014DED1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11" y="1949687"/>
            <a:ext cx="3427001" cy="1424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Since we were doing repetitive operations, coding has been particularly useful for this project </a:t>
            </a:r>
            <a:endParaRPr lang="en-US" err="1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0BE636-30D5-4483-B381-7269008D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44" y="1020662"/>
            <a:ext cx="6854511" cy="48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9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Research of optimal hydrocarbons zones in Texas, USA through Geospatial analysis of geological and economical parameters using ARCGIS</vt:lpstr>
      <vt:lpstr>Table of Contents</vt:lpstr>
      <vt:lpstr>Introduction</vt:lpstr>
      <vt:lpstr>Flowchart of the Project</vt:lpstr>
      <vt:lpstr>Data </vt:lpstr>
      <vt:lpstr>Soil Permeability</vt:lpstr>
      <vt:lpstr> Lithology Map of Texas </vt:lpstr>
      <vt:lpstr>GDP map of Texas </vt:lpstr>
      <vt:lpstr>Python Code</vt:lpstr>
      <vt:lpstr>PowerPoint Presentation</vt:lpstr>
      <vt:lpstr>Potential Oil zones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2021-03-04T22:02:15Z</dcterms:created>
  <dcterms:modified xsi:type="dcterms:W3CDTF">2021-03-25T12:10:42Z</dcterms:modified>
</cp:coreProperties>
</file>