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7"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07945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56266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8471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5055045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732361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6/14/2025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862743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6/14/2025</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15926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906192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60747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BCAD085-E8A6-8845-BD4E-CB4CCA059FC4}" type="datetimeFigureOut">
              <a:rPr lang="en-US" smtClean="0"/>
              <a:t>6/14/2025</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72644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486398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70239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92520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33371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60794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09887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56989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6/14/2025</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099328546"/>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err="1"/>
              <a:t>ITConnect</a:t>
            </a:r>
            <a:r>
              <a:rPr dirty="0"/>
              <a:t> – NoSQL Database Migration</a:t>
            </a:r>
          </a:p>
        </p:txBody>
      </p:sp>
      <p:sp>
        <p:nvSpPr>
          <p:cNvPr id="3" name="Subtitle 2"/>
          <p:cNvSpPr>
            <a:spLocks noGrp="1"/>
          </p:cNvSpPr>
          <p:nvPr>
            <p:ph type="subTitle" idx="1"/>
          </p:nvPr>
        </p:nvSpPr>
        <p:spPr/>
        <p:txBody>
          <a:bodyPr/>
          <a:lstStyle/>
          <a:p>
            <a:r>
              <a:rPr dirty="0"/>
              <a:t>Migration from MS SQL Server to MongoDB</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The project successfully demonstrated relational-to-NoSQL migration. We practiced schema normalization, embedding strategies, and scripting. MongoDB proved effective for nested document storage. We learned key data engineering principles and advanced Python-DB integration.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12CBD-3FCC-60EB-6575-13F0A5D947DA}"/>
              </a:ext>
            </a:extLst>
          </p:cNvPr>
          <p:cNvSpPr>
            <a:spLocks noGrp="1"/>
          </p:cNvSpPr>
          <p:nvPr>
            <p:ph type="title"/>
          </p:nvPr>
        </p:nvSpPr>
        <p:spPr>
          <a:xfrm>
            <a:off x="856060" y="2575138"/>
            <a:ext cx="7429499" cy="1478570"/>
          </a:xfrm>
        </p:spPr>
        <p:txBody>
          <a:bodyPr/>
          <a:lstStyle/>
          <a:p>
            <a:pPr algn="ctr"/>
            <a:r>
              <a:rPr lang="en-US" dirty="0"/>
              <a:t>THANK YOU!</a:t>
            </a:r>
          </a:p>
        </p:txBody>
      </p:sp>
    </p:spTree>
    <p:extLst>
      <p:ext uri="{BB962C8B-B14F-4D97-AF65-F5344CB8AC3E}">
        <p14:creationId xmlns:p14="http://schemas.microsoft.com/office/powerpoint/2010/main" val="1846275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This project demonstrates the full cycle of migrating structured relational data from MS SQL Server to MongoDB. It involves schema design, data population, data transformation, and document-based modeling. The system simulates a digital agency managing departments, employees, clients, projects, and contracts.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Relational Database Design</a:t>
            </a:r>
          </a:p>
        </p:txBody>
      </p:sp>
      <p:sp>
        <p:nvSpPr>
          <p:cNvPr id="3" name="Content Placeholder 2"/>
          <p:cNvSpPr>
            <a:spLocks noGrp="1"/>
          </p:cNvSpPr>
          <p:nvPr>
            <p:ph idx="1"/>
          </p:nvPr>
        </p:nvSpPr>
        <p:spPr/>
        <p:txBody>
          <a:bodyPr/>
          <a:lstStyle/>
          <a:p>
            <a:r>
              <a:rPr lang="en-US" dirty="0" err="1"/>
              <a:t>i</a:t>
            </a:r>
            <a:r>
              <a:rPr dirty="0" err="1"/>
              <a:t>We</a:t>
            </a:r>
            <a:r>
              <a:rPr dirty="0"/>
              <a:t> created 6 interconnected tables: </a:t>
            </a:r>
            <a:r>
              <a:rPr dirty="0" err="1"/>
              <a:t>Departamenti</a:t>
            </a:r>
            <a:r>
              <a:rPr dirty="0"/>
              <a:t>, </a:t>
            </a:r>
            <a:r>
              <a:rPr dirty="0" err="1"/>
              <a:t>Punëtori</a:t>
            </a:r>
            <a:r>
              <a:rPr dirty="0"/>
              <a:t>, </a:t>
            </a:r>
            <a:r>
              <a:rPr dirty="0" err="1"/>
              <a:t>Klientët</a:t>
            </a:r>
            <a:r>
              <a:rPr dirty="0"/>
              <a:t>, </a:t>
            </a:r>
            <a:r>
              <a:rPr dirty="0" err="1"/>
              <a:t>Projekti</a:t>
            </a:r>
            <a:r>
              <a:rPr dirty="0"/>
              <a:t>, </a:t>
            </a:r>
            <a:r>
              <a:rPr dirty="0" err="1"/>
              <a:t>Kontrata</a:t>
            </a:r>
            <a:r>
              <a:rPr dirty="0"/>
              <a:t>, and </a:t>
            </a:r>
            <a:r>
              <a:rPr dirty="0" err="1"/>
              <a:t>PunonPerProjektin</a:t>
            </a:r>
            <a:r>
              <a:rPr dirty="0"/>
              <a:t>. These tables reflect business operations in an agency and were linked using primary and foreign keys. Each table was populated with 20 meaningful records.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ER Diagram</a:t>
            </a:r>
          </a:p>
        </p:txBody>
      </p:sp>
      <p:sp>
        <p:nvSpPr>
          <p:cNvPr id="3" name="Content Placeholder 2"/>
          <p:cNvSpPr>
            <a:spLocks noGrp="1"/>
          </p:cNvSpPr>
          <p:nvPr>
            <p:ph idx="1"/>
          </p:nvPr>
        </p:nvSpPr>
        <p:spPr>
          <a:xfrm>
            <a:off x="747906" y="1764720"/>
            <a:ext cx="3096508" cy="3541714"/>
          </a:xfrm>
        </p:spPr>
        <p:txBody>
          <a:bodyPr>
            <a:normAutofit fontScale="85000" lnSpcReduction="10000"/>
          </a:bodyPr>
          <a:lstStyle/>
          <a:p>
            <a:r>
              <a:rPr dirty="0"/>
              <a:t>The ER diagram defines 1:N and M:N relationships such as one department managing many employees, and projects assigned to multiple employees. These relations helped us normalize the data and maintain referential integrity.</a:t>
            </a:r>
          </a:p>
        </p:txBody>
      </p:sp>
      <p:pic>
        <p:nvPicPr>
          <p:cNvPr id="4" name="Picture 3" descr="A group of white squares and circles&#10;&#10;AI-generated content may be incorrect.">
            <a:extLst>
              <a:ext uri="{FF2B5EF4-FFF2-40B4-BE49-F238E27FC236}">
                <a16:creationId xmlns:a16="http://schemas.microsoft.com/office/drawing/2014/main" id="{FC752B8F-B73C-56B5-1BE7-96375ADEDE4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44414" y="1288553"/>
            <a:ext cx="4994901" cy="428089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Population</a:t>
            </a:r>
          </a:p>
        </p:txBody>
      </p:sp>
      <p:sp>
        <p:nvSpPr>
          <p:cNvPr id="3" name="Content Placeholder 2"/>
          <p:cNvSpPr>
            <a:spLocks noGrp="1"/>
          </p:cNvSpPr>
          <p:nvPr>
            <p:ph idx="1"/>
          </p:nvPr>
        </p:nvSpPr>
        <p:spPr>
          <a:xfrm>
            <a:off x="856060" y="1943277"/>
            <a:ext cx="2644224" cy="3541714"/>
          </a:xfrm>
        </p:spPr>
        <p:txBody>
          <a:bodyPr>
            <a:normAutofit fontScale="70000" lnSpcReduction="20000"/>
          </a:bodyPr>
          <a:lstStyle/>
          <a:p>
            <a:r>
              <a:rPr dirty="0"/>
              <a:t>Data was inserted manually into each table with realistic entries. Screenshots from SSMS show full population of tables like </a:t>
            </a:r>
            <a:r>
              <a:rPr dirty="0" err="1"/>
              <a:t>Klientët</a:t>
            </a:r>
            <a:r>
              <a:rPr dirty="0"/>
              <a:t>, </a:t>
            </a:r>
            <a:r>
              <a:rPr dirty="0" err="1"/>
              <a:t>Punëtori</a:t>
            </a:r>
            <a:r>
              <a:rPr dirty="0"/>
              <a:t>, and </a:t>
            </a:r>
            <a:r>
              <a:rPr dirty="0" err="1"/>
              <a:t>Kontrata</a:t>
            </a:r>
            <a:r>
              <a:rPr dirty="0"/>
              <a:t>. Each table contains over 20 diverse records simulating real-world usage.</a:t>
            </a:r>
          </a:p>
        </p:txBody>
      </p:sp>
      <p:pic>
        <p:nvPicPr>
          <p:cNvPr id="4" name="Picture 3" descr="A screenshot of a computer&#10;&#10;AI-generated content may be incorrect.">
            <a:extLst>
              <a:ext uri="{FF2B5EF4-FFF2-40B4-BE49-F238E27FC236}">
                <a16:creationId xmlns:a16="http://schemas.microsoft.com/office/drawing/2014/main" id="{73752BB0-6AA2-764F-CA39-C265999E0B6B}"/>
              </a:ext>
            </a:extLst>
          </p:cNvPr>
          <p:cNvPicPr>
            <a:picLocks noChangeAspect="1"/>
          </p:cNvPicPr>
          <p:nvPr/>
        </p:nvPicPr>
        <p:blipFill>
          <a:blip r:embed="rId2"/>
          <a:stretch>
            <a:fillRect/>
          </a:stretch>
        </p:blipFill>
        <p:spPr>
          <a:xfrm>
            <a:off x="3500284" y="1637449"/>
            <a:ext cx="5464175" cy="399605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Why MongoDB?</a:t>
            </a:r>
          </a:p>
        </p:txBody>
      </p:sp>
      <p:sp>
        <p:nvSpPr>
          <p:cNvPr id="3" name="Content Placeholder 2"/>
          <p:cNvSpPr>
            <a:spLocks noGrp="1"/>
          </p:cNvSpPr>
          <p:nvPr>
            <p:ph idx="1"/>
          </p:nvPr>
        </p:nvSpPr>
        <p:spPr/>
        <p:txBody>
          <a:bodyPr/>
          <a:lstStyle/>
          <a:p>
            <a:r>
              <a:t>MongoDB was selected due to its document-based model, which is ideal for nested structures such as contracts with embedded projects. Compared to Redis (key-value, lacks structure) and Neo4j (graph-based, ideal for different use cases), MongoDB supports flexible schemas and scales horizontally.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NoSQL Modeling</a:t>
            </a:r>
          </a:p>
        </p:txBody>
      </p:sp>
      <p:sp>
        <p:nvSpPr>
          <p:cNvPr id="3" name="Content Placeholder 2"/>
          <p:cNvSpPr>
            <a:spLocks noGrp="1"/>
          </p:cNvSpPr>
          <p:nvPr>
            <p:ph idx="1"/>
          </p:nvPr>
        </p:nvSpPr>
        <p:spPr>
          <a:xfrm>
            <a:off x="856060" y="1738210"/>
            <a:ext cx="7429499" cy="3541714"/>
          </a:xfrm>
        </p:spPr>
        <p:txBody>
          <a:bodyPr/>
          <a:lstStyle/>
          <a:p>
            <a:r>
              <a:rPr dirty="0"/>
              <a:t>Relational data was reshaped into documents: </a:t>
            </a:r>
            <a:r>
              <a:rPr dirty="0" err="1"/>
              <a:t>Klientët</a:t>
            </a:r>
            <a:r>
              <a:rPr dirty="0"/>
              <a:t> contain </a:t>
            </a:r>
            <a:r>
              <a:rPr dirty="0" err="1"/>
              <a:t>Kontrata</a:t>
            </a:r>
            <a:r>
              <a:rPr dirty="0"/>
              <a:t>, which embed </a:t>
            </a:r>
            <a:r>
              <a:rPr dirty="0" err="1"/>
              <a:t>Projekti</a:t>
            </a:r>
            <a:r>
              <a:rPr dirty="0"/>
              <a:t>. </a:t>
            </a:r>
            <a:r>
              <a:rPr dirty="0" err="1"/>
              <a:t>Departamenti</a:t>
            </a:r>
            <a:r>
              <a:rPr dirty="0"/>
              <a:t> embeds </a:t>
            </a:r>
            <a:r>
              <a:rPr dirty="0" err="1"/>
              <a:t>Punëtori</a:t>
            </a:r>
            <a:r>
              <a:rPr dirty="0"/>
              <a:t>. Projects reference employees through IDs. This reduces joins and improves read efficiency.</a:t>
            </a:r>
          </a:p>
        </p:txBody>
      </p:sp>
      <p:pic>
        <p:nvPicPr>
          <p:cNvPr id="4" name="Picture 3" descr="A screenshot of a computer&#10;&#10;AI-generated content may be incorrect.">
            <a:extLst>
              <a:ext uri="{FF2B5EF4-FFF2-40B4-BE49-F238E27FC236}">
                <a16:creationId xmlns:a16="http://schemas.microsoft.com/office/drawing/2014/main" id="{668C8749-A43D-1CB3-A81D-B6A6A0190DB9}"/>
              </a:ext>
            </a:extLst>
          </p:cNvPr>
          <p:cNvPicPr>
            <a:picLocks noChangeAspect="1"/>
          </p:cNvPicPr>
          <p:nvPr/>
        </p:nvPicPr>
        <p:blipFill>
          <a:blip r:embed="rId2"/>
          <a:stretch>
            <a:fillRect/>
          </a:stretch>
        </p:blipFill>
        <p:spPr>
          <a:xfrm>
            <a:off x="1599009" y="3776296"/>
            <a:ext cx="5943600" cy="217805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Migration Script</a:t>
            </a:r>
          </a:p>
        </p:txBody>
      </p:sp>
      <p:sp>
        <p:nvSpPr>
          <p:cNvPr id="3" name="Content Placeholder 2"/>
          <p:cNvSpPr>
            <a:spLocks noGrp="1"/>
          </p:cNvSpPr>
          <p:nvPr>
            <p:ph idx="1"/>
          </p:nvPr>
        </p:nvSpPr>
        <p:spPr>
          <a:xfrm>
            <a:off x="423441" y="2094988"/>
            <a:ext cx="3234159" cy="3541714"/>
          </a:xfrm>
        </p:spPr>
        <p:txBody>
          <a:bodyPr>
            <a:normAutofit fontScale="85000" lnSpcReduction="20000"/>
          </a:bodyPr>
          <a:lstStyle/>
          <a:p>
            <a:r>
              <a:rPr dirty="0"/>
              <a:t>Python with </a:t>
            </a:r>
            <a:r>
              <a:rPr dirty="0" err="1"/>
              <a:t>pyodbc</a:t>
            </a:r>
            <a:r>
              <a:rPr dirty="0"/>
              <a:t> and </a:t>
            </a:r>
            <a:r>
              <a:rPr dirty="0" err="1"/>
              <a:t>pymongo</a:t>
            </a:r>
            <a:r>
              <a:rPr dirty="0"/>
              <a:t> libraries was used to connect to SQL Server and MongoDB. The script handles transformation of dates, decimals, and nested relationships. Each document is structured and inserted into the appropriate MongoDB collection.</a:t>
            </a:r>
          </a:p>
        </p:txBody>
      </p:sp>
      <p:pic>
        <p:nvPicPr>
          <p:cNvPr id="4" name="Picture 3" descr="A screen shot of a computer program&#10;&#10;AI-generated content may be incorrect.">
            <a:extLst>
              <a:ext uri="{FF2B5EF4-FFF2-40B4-BE49-F238E27FC236}">
                <a16:creationId xmlns:a16="http://schemas.microsoft.com/office/drawing/2014/main" id="{218B2553-E937-7C7D-9BBC-28179976787A}"/>
              </a:ext>
            </a:extLst>
          </p:cNvPr>
          <p:cNvPicPr>
            <a:picLocks noChangeAspect="1"/>
          </p:cNvPicPr>
          <p:nvPr/>
        </p:nvPicPr>
        <p:blipFill>
          <a:blip r:embed="rId2">
            <a:grayscl/>
          </a:blip>
          <a:stretch>
            <a:fillRect/>
          </a:stretch>
        </p:blipFill>
        <p:spPr>
          <a:xfrm>
            <a:off x="3657600" y="1357803"/>
            <a:ext cx="5486400" cy="45326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Error Handling</a:t>
            </a:r>
          </a:p>
        </p:txBody>
      </p:sp>
      <p:sp>
        <p:nvSpPr>
          <p:cNvPr id="3" name="Content Placeholder 2"/>
          <p:cNvSpPr>
            <a:spLocks noGrp="1"/>
          </p:cNvSpPr>
          <p:nvPr>
            <p:ph idx="1"/>
          </p:nvPr>
        </p:nvSpPr>
        <p:spPr/>
        <p:txBody>
          <a:bodyPr/>
          <a:lstStyle/>
          <a:p>
            <a:r>
              <a:rPr dirty="0"/>
              <a:t>Custom functions handle type conversion for unsupported types like Decimal and Date. Try-except blocks capture database connection or insertion errors. Logging was enabled to track operations and failures in 'migration.log'.</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TotalTime>
  <Words>403</Words>
  <Application>Microsoft Office PowerPoint</Application>
  <PresentationFormat>On-screen Show (4:3)</PresentationFormat>
  <Paragraphs>21</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Tw Cen MT</vt:lpstr>
      <vt:lpstr>Circuit</vt:lpstr>
      <vt:lpstr>ITConnect – NoSQL Database Migration</vt:lpstr>
      <vt:lpstr>Introduction</vt:lpstr>
      <vt:lpstr>Relational Database Design</vt:lpstr>
      <vt:lpstr>ER Diagram</vt:lpstr>
      <vt:lpstr>Data Population</vt:lpstr>
      <vt:lpstr>Why MongoDB?</vt:lpstr>
      <vt:lpstr>NoSQL Modeling</vt:lpstr>
      <vt:lpstr>Migration Script</vt:lpstr>
      <vt:lpstr>Error Handling</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Era Emurli</cp:lastModifiedBy>
  <cp:revision>2</cp:revision>
  <dcterms:created xsi:type="dcterms:W3CDTF">2013-01-27T09:14:16Z</dcterms:created>
  <dcterms:modified xsi:type="dcterms:W3CDTF">2025-06-14T21:01:32Z</dcterms:modified>
  <cp:category/>
</cp:coreProperties>
</file>