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59" r:id="rId5"/>
    <p:sldId id="258" r:id="rId6"/>
    <p:sldId id="263" r:id="rId7"/>
    <p:sldId id="268" r:id="rId8"/>
    <p:sldId id="264" r:id="rId9"/>
    <p:sldId id="265" r:id="rId10"/>
    <p:sldId id="267" r:id="rId11"/>
    <p:sldId id="269" r:id="rId12"/>
    <p:sldId id="270" r:id="rId13"/>
    <p:sldId id="271" r:id="rId14"/>
    <p:sldId id="257" r:id="rId15"/>
    <p:sldId id="272" r:id="rId16"/>
    <p:sldId id="262" r:id="rId17"/>
    <p:sldId id="273" r:id="rId18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90704"/>
  </p:normalViewPr>
  <p:slideViewPr>
    <p:cSldViewPr snapToGrid="0">
      <p:cViewPr varScale="1">
        <p:scale>
          <a:sx n="111" d="100"/>
          <a:sy n="111" d="100"/>
        </p:scale>
        <p:origin x="9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5276-F174-4849-B72B-97C34E2FC3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5BCF15-79E1-4819-BB11-71E3AA5B21BB}">
      <dgm:prSet/>
      <dgm:spPr/>
      <dgm:t>
        <a:bodyPr/>
        <a:lstStyle/>
        <a:p>
          <a:r>
            <a:rPr lang="en-US" b="0" i="0"/>
            <a:t>Brought up in UAE - residing more than 27 years - from primary school till completing Masters.</a:t>
          </a:r>
          <a:endParaRPr lang="en-US"/>
        </a:p>
      </dgm:t>
    </dgm:pt>
    <dgm:pt modelId="{F9141CB1-9224-4903-A717-BE265E95DB9D}" type="parTrans" cxnId="{F52848D4-8B4D-431F-8BB2-80C452F71F26}">
      <dgm:prSet/>
      <dgm:spPr/>
      <dgm:t>
        <a:bodyPr/>
        <a:lstStyle/>
        <a:p>
          <a:endParaRPr lang="en-US"/>
        </a:p>
      </dgm:t>
    </dgm:pt>
    <dgm:pt modelId="{004093AC-61DE-426D-923B-37CCB75B4C97}" type="sibTrans" cxnId="{F52848D4-8B4D-431F-8BB2-80C452F71F26}">
      <dgm:prSet/>
      <dgm:spPr/>
      <dgm:t>
        <a:bodyPr/>
        <a:lstStyle/>
        <a:p>
          <a:endParaRPr lang="en-US"/>
        </a:p>
      </dgm:t>
    </dgm:pt>
    <dgm:pt modelId="{1E13B95E-4DCC-4AF4-AF85-6DC9FA1DDCEF}">
      <dgm:prSet/>
      <dgm:spPr/>
      <dgm:t>
        <a:bodyPr/>
        <a:lstStyle/>
        <a:p>
          <a:r>
            <a:rPr lang="en-US" b="0" i="0"/>
            <a:t>BEng. Electrical And Electronic Engineer and MBA in Finance and Operations</a:t>
          </a:r>
          <a:endParaRPr lang="en-US"/>
        </a:p>
      </dgm:t>
    </dgm:pt>
    <dgm:pt modelId="{84D64A78-75BA-4170-87E5-2AA2E4AF9C07}" type="parTrans" cxnId="{0BE41B97-51E5-4009-93D6-26B9FC93250E}">
      <dgm:prSet/>
      <dgm:spPr/>
      <dgm:t>
        <a:bodyPr/>
        <a:lstStyle/>
        <a:p>
          <a:endParaRPr lang="en-US"/>
        </a:p>
      </dgm:t>
    </dgm:pt>
    <dgm:pt modelId="{4D3854A4-D312-492A-9750-361C9E9DB02B}" type="sibTrans" cxnId="{0BE41B97-51E5-4009-93D6-26B9FC93250E}">
      <dgm:prSet/>
      <dgm:spPr/>
      <dgm:t>
        <a:bodyPr/>
        <a:lstStyle/>
        <a:p>
          <a:endParaRPr lang="en-US"/>
        </a:p>
      </dgm:t>
    </dgm:pt>
    <dgm:pt modelId="{077C3275-7580-4CC2-8F2A-106D7093BD51}">
      <dgm:prSet/>
      <dgm:spPr/>
      <dgm:t>
        <a:bodyPr/>
        <a:lstStyle/>
        <a:p>
          <a:r>
            <a:rPr lang="en-US" b="0" i="0"/>
            <a:t>Worked in multiple sectors - Education, Finance, Telecom, Media, and Research &amp; Development</a:t>
          </a:r>
          <a:endParaRPr lang="en-US"/>
        </a:p>
      </dgm:t>
    </dgm:pt>
    <dgm:pt modelId="{FC4F9BF0-0983-4AFD-BBDF-8D579CFC0632}" type="parTrans" cxnId="{7963124E-8DA7-418D-BE1C-D4F4D5341EF8}">
      <dgm:prSet/>
      <dgm:spPr/>
      <dgm:t>
        <a:bodyPr/>
        <a:lstStyle/>
        <a:p>
          <a:endParaRPr lang="en-US"/>
        </a:p>
      </dgm:t>
    </dgm:pt>
    <dgm:pt modelId="{35AD5B4E-D41C-4AEC-BE69-7514CCB98BA6}" type="sibTrans" cxnId="{7963124E-8DA7-418D-BE1C-D4F4D5341EF8}">
      <dgm:prSet/>
      <dgm:spPr/>
      <dgm:t>
        <a:bodyPr/>
        <a:lstStyle/>
        <a:p>
          <a:endParaRPr lang="en-US"/>
        </a:p>
      </dgm:t>
    </dgm:pt>
    <dgm:pt modelId="{74E925A2-973E-4078-8630-0EB9676BC3C7}">
      <dgm:prSet/>
      <dgm:spPr/>
      <dgm:t>
        <a:bodyPr/>
        <a:lstStyle/>
        <a:p>
          <a:r>
            <a:rPr lang="en-US" b="0" i="0"/>
            <a:t>Currently working as AI Engineer working at KNAI.</a:t>
          </a:r>
          <a:endParaRPr lang="en-US"/>
        </a:p>
      </dgm:t>
    </dgm:pt>
    <dgm:pt modelId="{419B1AB0-05D9-495A-B5E8-50A16E7CC9EF}" type="parTrans" cxnId="{BD74C6AA-6A5B-41EC-B608-2F235CC5F7B3}">
      <dgm:prSet/>
      <dgm:spPr/>
      <dgm:t>
        <a:bodyPr/>
        <a:lstStyle/>
        <a:p>
          <a:endParaRPr lang="en-US"/>
        </a:p>
      </dgm:t>
    </dgm:pt>
    <dgm:pt modelId="{21985606-7E04-4509-B923-F8A99B771697}" type="sibTrans" cxnId="{BD74C6AA-6A5B-41EC-B608-2F235CC5F7B3}">
      <dgm:prSet/>
      <dgm:spPr/>
      <dgm:t>
        <a:bodyPr/>
        <a:lstStyle/>
        <a:p>
          <a:endParaRPr lang="en-US"/>
        </a:p>
      </dgm:t>
    </dgm:pt>
    <dgm:pt modelId="{600D84E8-AC8E-4BC2-9B0D-1A0426722DAC}">
      <dgm:prSet/>
      <dgm:spPr/>
      <dgm:t>
        <a:bodyPr/>
        <a:lstStyle/>
        <a:p>
          <a:r>
            <a:rPr lang="en-US" b="0" i="0"/>
            <a:t>Involved in both Classical Machine Learning and Generative AI projects</a:t>
          </a:r>
          <a:endParaRPr lang="en-US"/>
        </a:p>
      </dgm:t>
    </dgm:pt>
    <dgm:pt modelId="{BDAA8E24-AB80-420C-9145-5D8E21703E22}" type="parTrans" cxnId="{BFAB75F4-628D-4344-994F-721D9022F570}">
      <dgm:prSet/>
      <dgm:spPr/>
      <dgm:t>
        <a:bodyPr/>
        <a:lstStyle/>
        <a:p>
          <a:endParaRPr lang="en-US"/>
        </a:p>
      </dgm:t>
    </dgm:pt>
    <dgm:pt modelId="{D51499FC-75B5-45CF-B0C1-3D5BE7A411DB}" type="sibTrans" cxnId="{BFAB75F4-628D-4344-994F-721D9022F570}">
      <dgm:prSet/>
      <dgm:spPr/>
      <dgm:t>
        <a:bodyPr/>
        <a:lstStyle/>
        <a:p>
          <a:endParaRPr lang="en-US"/>
        </a:p>
      </dgm:t>
    </dgm:pt>
    <dgm:pt modelId="{A288C4FF-83E0-4F8A-80BE-77D8C9B6EFF8}">
      <dgm:prSet/>
      <dgm:spPr/>
      <dgm:t>
        <a:bodyPr/>
        <a:lstStyle/>
        <a:p>
          <a:r>
            <a:rPr lang="en-US" b="0" i="0" dirty="0"/>
            <a:t>Overall more than 6 years in the field of State of the Art Technology</a:t>
          </a:r>
          <a:endParaRPr lang="en-US" dirty="0"/>
        </a:p>
      </dgm:t>
    </dgm:pt>
    <dgm:pt modelId="{CFD58D5F-9422-4485-BA69-B7E302E5E7DF}" type="parTrans" cxnId="{447F0379-8902-4A47-8412-253F1E3C732E}">
      <dgm:prSet/>
      <dgm:spPr/>
      <dgm:t>
        <a:bodyPr/>
        <a:lstStyle/>
        <a:p>
          <a:endParaRPr lang="en-US"/>
        </a:p>
      </dgm:t>
    </dgm:pt>
    <dgm:pt modelId="{93068860-8C5F-4B8B-BB3B-E21AE250231F}" type="sibTrans" cxnId="{447F0379-8902-4A47-8412-253F1E3C732E}">
      <dgm:prSet/>
      <dgm:spPr/>
      <dgm:t>
        <a:bodyPr/>
        <a:lstStyle/>
        <a:p>
          <a:endParaRPr lang="en-US"/>
        </a:p>
      </dgm:t>
    </dgm:pt>
    <dgm:pt modelId="{BBD150D3-C98A-41BB-B348-63CD81D160C6}">
      <dgm:prSet/>
      <dgm:spPr/>
      <dgm:t>
        <a:bodyPr/>
        <a:lstStyle/>
        <a:p>
          <a:r>
            <a:rPr lang="en-US" b="0" i="0"/>
            <a:t>Top Voice in Machine Learning, Data Science and Machine Learning on Linkedin from August 2023 till February 2024</a:t>
          </a:r>
          <a:endParaRPr lang="en-US"/>
        </a:p>
      </dgm:t>
    </dgm:pt>
    <dgm:pt modelId="{1DA2ACB9-9FF3-46E0-A411-55EECA09823A}" type="parTrans" cxnId="{CD3D8A4C-943B-4807-8670-213DF1202B15}">
      <dgm:prSet/>
      <dgm:spPr/>
      <dgm:t>
        <a:bodyPr/>
        <a:lstStyle/>
        <a:p>
          <a:endParaRPr lang="en-US"/>
        </a:p>
      </dgm:t>
    </dgm:pt>
    <dgm:pt modelId="{9678C243-6C77-4EAA-9B12-7424C6919642}" type="sibTrans" cxnId="{CD3D8A4C-943B-4807-8670-213DF1202B15}">
      <dgm:prSet/>
      <dgm:spPr/>
      <dgm:t>
        <a:bodyPr/>
        <a:lstStyle/>
        <a:p>
          <a:endParaRPr lang="en-US"/>
        </a:p>
      </dgm:t>
    </dgm:pt>
    <dgm:pt modelId="{8846F73E-2427-4363-9AD9-EC65405DCC54}">
      <dgm:prSet/>
      <dgm:spPr/>
      <dgm:t>
        <a:bodyPr/>
        <a:lstStyle/>
        <a:p>
          <a:r>
            <a:rPr lang="en-US" b="0" i="0"/>
            <a:t>Currently also AI Community lead under CodersHQ and one of the Co-Founders of Launchpad.</a:t>
          </a:r>
          <a:endParaRPr lang="en-US"/>
        </a:p>
      </dgm:t>
    </dgm:pt>
    <dgm:pt modelId="{8F7C066C-960A-4464-8905-5A56BC9B1DC2}" type="parTrans" cxnId="{15797220-8A9A-4D40-8942-2C68BCE70DFD}">
      <dgm:prSet/>
      <dgm:spPr/>
      <dgm:t>
        <a:bodyPr/>
        <a:lstStyle/>
        <a:p>
          <a:endParaRPr lang="en-US"/>
        </a:p>
      </dgm:t>
    </dgm:pt>
    <dgm:pt modelId="{961537A1-590E-4418-AFD8-D0CE93CC1049}" type="sibTrans" cxnId="{15797220-8A9A-4D40-8942-2C68BCE70DFD}">
      <dgm:prSet/>
      <dgm:spPr/>
      <dgm:t>
        <a:bodyPr/>
        <a:lstStyle/>
        <a:p>
          <a:endParaRPr lang="en-US"/>
        </a:p>
      </dgm:t>
    </dgm:pt>
    <dgm:pt modelId="{7386D5DA-1A9C-FC4F-B479-EDD255A6066D}" type="pres">
      <dgm:prSet presAssocID="{FCEF5276-F174-4849-B72B-97C34E2FC301}" presName="linear" presStyleCnt="0">
        <dgm:presLayoutVars>
          <dgm:animLvl val="lvl"/>
          <dgm:resizeHandles val="exact"/>
        </dgm:presLayoutVars>
      </dgm:prSet>
      <dgm:spPr/>
    </dgm:pt>
    <dgm:pt modelId="{BA71A7D8-7949-2F4A-874C-AC77FF5F2105}" type="pres">
      <dgm:prSet presAssocID="{B55BCF15-79E1-4819-BB11-71E3AA5B21B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A981FA6-CCFF-8143-973E-5AB8171BA0CC}" type="pres">
      <dgm:prSet presAssocID="{004093AC-61DE-426D-923B-37CCB75B4C97}" presName="spacer" presStyleCnt="0"/>
      <dgm:spPr/>
    </dgm:pt>
    <dgm:pt modelId="{37573830-0D30-6B4C-AD8C-3D9A040CEE90}" type="pres">
      <dgm:prSet presAssocID="{1E13B95E-4DCC-4AF4-AF85-6DC9FA1DDC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FFFC95-7BFC-844E-9EC5-77301E1936C0}" type="pres">
      <dgm:prSet presAssocID="{4D3854A4-D312-492A-9750-361C9E9DB02B}" presName="spacer" presStyleCnt="0"/>
      <dgm:spPr/>
    </dgm:pt>
    <dgm:pt modelId="{D6F2EAB4-FA03-004D-B7D7-EBD1703882C7}" type="pres">
      <dgm:prSet presAssocID="{077C3275-7580-4CC2-8F2A-106D7093BD5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E4F559-8A85-954B-9F4A-850C65010F15}" type="pres">
      <dgm:prSet presAssocID="{35AD5B4E-D41C-4AEC-BE69-7514CCB98BA6}" presName="spacer" presStyleCnt="0"/>
      <dgm:spPr/>
    </dgm:pt>
    <dgm:pt modelId="{0775EBFC-0EC4-C249-A378-662D0DEC0077}" type="pres">
      <dgm:prSet presAssocID="{74E925A2-973E-4078-8630-0EB9676BC3C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1E6CDA-6508-E548-A4E4-0875D926CF14}" type="pres">
      <dgm:prSet presAssocID="{21985606-7E04-4509-B923-F8A99B771697}" presName="spacer" presStyleCnt="0"/>
      <dgm:spPr/>
    </dgm:pt>
    <dgm:pt modelId="{26575C2F-5010-9E4E-82B9-4205F65FB21D}" type="pres">
      <dgm:prSet presAssocID="{600D84E8-AC8E-4BC2-9B0D-1A0426722D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3864EF-C82B-8D43-AE84-08ACBC58B119}" type="pres">
      <dgm:prSet presAssocID="{D51499FC-75B5-45CF-B0C1-3D5BE7A411DB}" presName="spacer" presStyleCnt="0"/>
      <dgm:spPr/>
    </dgm:pt>
    <dgm:pt modelId="{58A30EEC-1916-2545-8E97-EB6D7798A136}" type="pres">
      <dgm:prSet presAssocID="{A288C4FF-83E0-4F8A-80BE-77D8C9B6EFF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47780B-C19A-5D49-B07B-EAA1CD9EBAD6}" type="pres">
      <dgm:prSet presAssocID="{93068860-8C5F-4B8B-BB3B-E21AE250231F}" presName="spacer" presStyleCnt="0"/>
      <dgm:spPr/>
    </dgm:pt>
    <dgm:pt modelId="{530DCE59-CA80-4843-B799-EDF3345960D5}" type="pres">
      <dgm:prSet presAssocID="{BBD150D3-C98A-41BB-B348-63CD81D160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2985E1-A46F-2142-9A2E-A4C7D466BC24}" type="pres">
      <dgm:prSet presAssocID="{9678C243-6C77-4EAA-9B12-7424C6919642}" presName="spacer" presStyleCnt="0"/>
      <dgm:spPr/>
    </dgm:pt>
    <dgm:pt modelId="{74F41F03-7AA2-3D40-B926-5E2B5ECE84AA}" type="pres">
      <dgm:prSet presAssocID="{8846F73E-2427-4363-9AD9-EC65405DCC5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1F0C210-3CD9-3F44-9C93-6D7335EFCDDE}" type="presOf" srcId="{1E13B95E-4DCC-4AF4-AF85-6DC9FA1DDCEF}" destId="{37573830-0D30-6B4C-AD8C-3D9A040CEE90}" srcOrd="0" destOrd="0" presId="urn:microsoft.com/office/officeart/2005/8/layout/vList2"/>
    <dgm:cxn modelId="{8484601E-E9FF-B246-84AB-CBD1D9730F6B}" type="presOf" srcId="{FCEF5276-F174-4849-B72B-97C34E2FC301}" destId="{7386D5DA-1A9C-FC4F-B479-EDD255A6066D}" srcOrd="0" destOrd="0" presId="urn:microsoft.com/office/officeart/2005/8/layout/vList2"/>
    <dgm:cxn modelId="{15797220-8A9A-4D40-8942-2C68BCE70DFD}" srcId="{FCEF5276-F174-4849-B72B-97C34E2FC301}" destId="{8846F73E-2427-4363-9AD9-EC65405DCC54}" srcOrd="7" destOrd="0" parTransId="{8F7C066C-960A-4464-8905-5A56BC9B1DC2}" sibTransId="{961537A1-590E-4418-AFD8-D0CE93CC1049}"/>
    <dgm:cxn modelId="{1D567232-D801-AB47-AB80-C77A7E6204A6}" type="presOf" srcId="{74E925A2-973E-4078-8630-0EB9676BC3C7}" destId="{0775EBFC-0EC4-C249-A378-662D0DEC0077}" srcOrd="0" destOrd="0" presId="urn:microsoft.com/office/officeart/2005/8/layout/vList2"/>
    <dgm:cxn modelId="{81B3D73F-76D7-384C-9064-B154375CAAFB}" type="presOf" srcId="{A288C4FF-83E0-4F8A-80BE-77D8C9B6EFF8}" destId="{58A30EEC-1916-2545-8E97-EB6D7798A136}" srcOrd="0" destOrd="0" presId="urn:microsoft.com/office/officeart/2005/8/layout/vList2"/>
    <dgm:cxn modelId="{CD3D8A4C-943B-4807-8670-213DF1202B15}" srcId="{FCEF5276-F174-4849-B72B-97C34E2FC301}" destId="{BBD150D3-C98A-41BB-B348-63CD81D160C6}" srcOrd="6" destOrd="0" parTransId="{1DA2ACB9-9FF3-46E0-A411-55EECA09823A}" sibTransId="{9678C243-6C77-4EAA-9B12-7424C6919642}"/>
    <dgm:cxn modelId="{7963124E-8DA7-418D-BE1C-D4F4D5341EF8}" srcId="{FCEF5276-F174-4849-B72B-97C34E2FC301}" destId="{077C3275-7580-4CC2-8F2A-106D7093BD51}" srcOrd="2" destOrd="0" parTransId="{FC4F9BF0-0983-4AFD-BBDF-8D579CFC0632}" sibTransId="{35AD5B4E-D41C-4AEC-BE69-7514CCB98BA6}"/>
    <dgm:cxn modelId="{10367461-607A-2D48-B7E0-C2D7AF8974F0}" type="presOf" srcId="{077C3275-7580-4CC2-8F2A-106D7093BD51}" destId="{D6F2EAB4-FA03-004D-B7D7-EBD1703882C7}" srcOrd="0" destOrd="0" presId="urn:microsoft.com/office/officeart/2005/8/layout/vList2"/>
    <dgm:cxn modelId="{407BAB6C-9D37-BA4F-AA80-466594BF2FF3}" type="presOf" srcId="{600D84E8-AC8E-4BC2-9B0D-1A0426722DAC}" destId="{26575C2F-5010-9E4E-82B9-4205F65FB21D}" srcOrd="0" destOrd="0" presId="urn:microsoft.com/office/officeart/2005/8/layout/vList2"/>
    <dgm:cxn modelId="{447F0379-8902-4A47-8412-253F1E3C732E}" srcId="{FCEF5276-F174-4849-B72B-97C34E2FC301}" destId="{A288C4FF-83E0-4F8A-80BE-77D8C9B6EFF8}" srcOrd="5" destOrd="0" parTransId="{CFD58D5F-9422-4485-BA69-B7E302E5E7DF}" sibTransId="{93068860-8C5F-4B8B-BB3B-E21AE250231F}"/>
    <dgm:cxn modelId="{1FCE2E84-70A3-0241-93E3-D6B50012B956}" type="presOf" srcId="{B55BCF15-79E1-4819-BB11-71E3AA5B21BB}" destId="{BA71A7D8-7949-2F4A-874C-AC77FF5F2105}" srcOrd="0" destOrd="0" presId="urn:microsoft.com/office/officeart/2005/8/layout/vList2"/>
    <dgm:cxn modelId="{0BE41B97-51E5-4009-93D6-26B9FC93250E}" srcId="{FCEF5276-F174-4849-B72B-97C34E2FC301}" destId="{1E13B95E-4DCC-4AF4-AF85-6DC9FA1DDCEF}" srcOrd="1" destOrd="0" parTransId="{84D64A78-75BA-4170-87E5-2AA2E4AF9C07}" sibTransId="{4D3854A4-D312-492A-9750-361C9E9DB02B}"/>
    <dgm:cxn modelId="{BD74C6AA-6A5B-41EC-B608-2F235CC5F7B3}" srcId="{FCEF5276-F174-4849-B72B-97C34E2FC301}" destId="{74E925A2-973E-4078-8630-0EB9676BC3C7}" srcOrd="3" destOrd="0" parTransId="{419B1AB0-05D9-495A-B5E8-50A16E7CC9EF}" sibTransId="{21985606-7E04-4509-B923-F8A99B771697}"/>
    <dgm:cxn modelId="{CA30C6B4-AD98-4B43-A4C5-F0B78E5E0026}" type="presOf" srcId="{BBD150D3-C98A-41BB-B348-63CD81D160C6}" destId="{530DCE59-CA80-4843-B799-EDF3345960D5}" srcOrd="0" destOrd="0" presId="urn:microsoft.com/office/officeart/2005/8/layout/vList2"/>
    <dgm:cxn modelId="{F52848D4-8B4D-431F-8BB2-80C452F71F26}" srcId="{FCEF5276-F174-4849-B72B-97C34E2FC301}" destId="{B55BCF15-79E1-4819-BB11-71E3AA5B21BB}" srcOrd="0" destOrd="0" parTransId="{F9141CB1-9224-4903-A717-BE265E95DB9D}" sibTransId="{004093AC-61DE-426D-923B-37CCB75B4C97}"/>
    <dgm:cxn modelId="{BFAB75F4-628D-4344-994F-721D9022F570}" srcId="{FCEF5276-F174-4849-B72B-97C34E2FC301}" destId="{600D84E8-AC8E-4BC2-9B0D-1A0426722DAC}" srcOrd="4" destOrd="0" parTransId="{BDAA8E24-AB80-420C-9145-5D8E21703E22}" sibTransId="{D51499FC-75B5-45CF-B0C1-3D5BE7A411DB}"/>
    <dgm:cxn modelId="{AE604CFA-D882-0647-82E2-123441C63CDD}" type="presOf" srcId="{8846F73E-2427-4363-9AD9-EC65405DCC54}" destId="{74F41F03-7AA2-3D40-B926-5E2B5ECE84AA}" srcOrd="0" destOrd="0" presId="urn:microsoft.com/office/officeart/2005/8/layout/vList2"/>
    <dgm:cxn modelId="{BBACFD1D-A234-C045-8865-FE3229423E68}" type="presParOf" srcId="{7386D5DA-1A9C-FC4F-B479-EDD255A6066D}" destId="{BA71A7D8-7949-2F4A-874C-AC77FF5F2105}" srcOrd="0" destOrd="0" presId="urn:microsoft.com/office/officeart/2005/8/layout/vList2"/>
    <dgm:cxn modelId="{F650740B-D788-FC41-85AC-C68B683701A2}" type="presParOf" srcId="{7386D5DA-1A9C-FC4F-B479-EDD255A6066D}" destId="{9A981FA6-CCFF-8143-973E-5AB8171BA0CC}" srcOrd="1" destOrd="0" presId="urn:microsoft.com/office/officeart/2005/8/layout/vList2"/>
    <dgm:cxn modelId="{BF992DD4-2C85-0442-9078-18280D24DB08}" type="presParOf" srcId="{7386D5DA-1A9C-FC4F-B479-EDD255A6066D}" destId="{37573830-0D30-6B4C-AD8C-3D9A040CEE90}" srcOrd="2" destOrd="0" presId="urn:microsoft.com/office/officeart/2005/8/layout/vList2"/>
    <dgm:cxn modelId="{196649D8-5914-A54E-B2A0-2912F830BCA4}" type="presParOf" srcId="{7386D5DA-1A9C-FC4F-B479-EDD255A6066D}" destId="{57FFFC95-7BFC-844E-9EC5-77301E1936C0}" srcOrd="3" destOrd="0" presId="urn:microsoft.com/office/officeart/2005/8/layout/vList2"/>
    <dgm:cxn modelId="{78DB99E3-4D86-9B48-AC76-7FD3827E53CB}" type="presParOf" srcId="{7386D5DA-1A9C-FC4F-B479-EDD255A6066D}" destId="{D6F2EAB4-FA03-004D-B7D7-EBD1703882C7}" srcOrd="4" destOrd="0" presId="urn:microsoft.com/office/officeart/2005/8/layout/vList2"/>
    <dgm:cxn modelId="{BD68F03D-D9AB-5A42-90BA-4A4B466DC650}" type="presParOf" srcId="{7386D5DA-1A9C-FC4F-B479-EDD255A6066D}" destId="{40E4F559-8A85-954B-9F4A-850C65010F15}" srcOrd="5" destOrd="0" presId="urn:microsoft.com/office/officeart/2005/8/layout/vList2"/>
    <dgm:cxn modelId="{406D3C64-9F9C-9142-8192-1A232735BDB4}" type="presParOf" srcId="{7386D5DA-1A9C-FC4F-B479-EDD255A6066D}" destId="{0775EBFC-0EC4-C249-A378-662D0DEC0077}" srcOrd="6" destOrd="0" presId="urn:microsoft.com/office/officeart/2005/8/layout/vList2"/>
    <dgm:cxn modelId="{22D7B330-B2B1-3A4D-B34F-0F8B606F9390}" type="presParOf" srcId="{7386D5DA-1A9C-FC4F-B479-EDD255A6066D}" destId="{691E6CDA-6508-E548-A4E4-0875D926CF14}" srcOrd="7" destOrd="0" presId="urn:microsoft.com/office/officeart/2005/8/layout/vList2"/>
    <dgm:cxn modelId="{A917B147-7330-4048-80C9-F3365F6843F9}" type="presParOf" srcId="{7386D5DA-1A9C-FC4F-B479-EDD255A6066D}" destId="{26575C2F-5010-9E4E-82B9-4205F65FB21D}" srcOrd="8" destOrd="0" presId="urn:microsoft.com/office/officeart/2005/8/layout/vList2"/>
    <dgm:cxn modelId="{F8CA050E-66C8-E542-B7B9-11B8015C634D}" type="presParOf" srcId="{7386D5DA-1A9C-FC4F-B479-EDD255A6066D}" destId="{623864EF-C82B-8D43-AE84-08ACBC58B119}" srcOrd="9" destOrd="0" presId="urn:microsoft.com/office/officeart/2005/8/layout/vList2"/>
    <dgm:cxn modelId="{B14AC5DE-396B-AC42-A7FE-FE3F2BFAAF35}" type="presParOf" srcId="{7386D5DA-1A9C-FC4F-B479-EDD255A6066D}" destId="{58A30EEC-1916-2545-8E97-EB6D7798A136}" srcOrd="10" destOrd="0" presId="urn:microsoft.com/office/officeart/2005/8/layout/vList2"/>
    <dgm:cxn modelId="{C2272083-AA78-D240-B84E-A4B04693A9DA}" type="presParOf" srcId="{7386D5DA-1A9C-FC4F-B479-EDD255A6066D}" destId="{E447780B-C19A-5D49-B07B-EAA1CD9EBAD6}" srcOrd="11" destOrd="0" presId="urn:microsoft.com/office/officeart/2005/8/layout/vList2"/>
    <dgm:cxn modelId="{586FC7E4-33BF-0E4C-B6D2-CDE1B83D2BED}" type="presParOf" srcId="{7386D5DA-1A9C-FC4F-B479-EDD255A6066D}" destId="{530DCE59-CA80-4843-B799-EDF3345960D5}" srcOrd="12" destOrd="0" presId="urn:microsoft.com/office/officeart/2005/8/layout/vList2"/>
    <dgm:cxn modelId="{CEF9A608-A552-F847-8925-D6A869876CE9}" type="presParOf" srcId="{7386D5DA-1A9C-FC4F-B479-EDD255A6066D}" destId="{BB2985E1-A46F-2142-9A2E-A4C7D466BC24}" srcOrd="13" destOrd="0" presId="urn:microsoft.com/office/officeart/2005/8/layout/vList2"/>
    <dgm:cxn modelId="{D072A75B-2497-D347-AEC2-D847368A0AD2}" type="presParOf" srcId="{7386D5DA-1A9C-FC4F-B479-EDD255A6066D}" destId="{74F41F03-7AA2-3D40-B926-5E2B5ECE84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49766-DE29-46C8-8F7C-E365C8B521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1D01A-B327-4C33-BF86-19D180E5D944}">
      <dgm:prSet/>
      <dgm:spPr/>
      <dgm:t>
        <a:bodyPr/>
        <a:lstStyle/>
        <a:p>
          <a:r>
            <a:rPr lang="en-AE"/>
            <a:t>Unifies models from various providers into a single point</a:t>
          </a:r>
          <a:endParaRPr lang="en-US"/>
        </a:p>
      </dgm:t>
    </dgm:pt>
    <dgm:pt modelId="{5B686030-229A-4A0B-AD26-602551FA4411}" type="parTrans" cxnId="{9F6FE218-B3EA-46E0-BB2F-97CC703CB2BF}">
      <dgm:prSet/>
      <dgm:spPr/>
      <dgm:t>
        <a:bodyPr/>
        <a:lstStyle/>
        <a:p>
          <a:endParaRPr lang="en-US"/>
        </a:p>
      </dgm:t>
    </dgm:pt>
    <dgm:pt modelId="{7F24BC04-5343-4825-BD3D-65A917067537}" type="sibTrans" cxnId="{9F6FE218-B3EA-46E0-BB2F-97CC703CB2BF}">
      <dgm:prSet/>
      <dgm:spPr/>
      <dgm:t>
        <a:bodyPr/>
        <a:lstStyle/>
        <a:p>
          <a:endParaRPr lang="en-US"/>
        </a:p>
      </dgm:t>
    </dgm:pt>
    <dgm:pt modelId="{2BAE97DF-9763-44E8-B7FE-53EDEBFAB07A}">
      <dgm:prSet/>
      <dgm:spPr/>
      <dgm:t>
        <a:bodyPr/>
        <a:lstStyle/>
        <a:p>
          <a:r>
            <a:rPr lang="en-AE"/>
            <a:t>No need to worry about deployment and scalibility</a:t>
          </a:r>
          <a:endParaRPr lang="en-US"/>
        </a:p>
      </dgm:t>
    </dgm:pt>
    <dgm:pt modelId="{CF6E4957-E902-453C-B861-BB0700456F8F}" type="parTrans" cxnId="{7A005950-881F-4411-BC9F-19C4B2A053D2}">
      <dgm:prSet/>
      <dgm:spPr/>
      <dgm:t>
        <a:bodyPr/>
        <a:lstStyle/>
        <a:p>
          <a:endParaRPr lang="en-US"/>
        </a:p>
      </dgm:t>
    </dgm:pt>
    <dgm:pt modelId="{70EFFB56-3022-47B6-8F88-33327A6A9908}" type="sibTrans" cxnId="{7A005950-881F-4411-BC9F-19C4B2A053D2}">
      <dgm:prSet/>
      <dgm:spPr/>
      <dgm:t>
        <a:bodyPr/>
        <a:lstStyle/>
        <a:p>
          <a:endParaRPr lang="en-US"/>
        </a:p>
      </dgm:t>
    </dgm:pt>
    <dgm:pt modelId="{239BBFB0-4CD0-42D2-AE4F-B8BBA6D520EC}">
      <dgm:prSet/>
      <dgm:spPr/>
      <dgm:t>
        <a:bodyPr/>
        <a:lstStyle/>
        <a:p>
          <a:r>
            <a:rPr lang="en-AE"/>
            <a:t>Reliable and secure as the data remains private </a:t>
          </a:r>
          <a:endParaRPr lang="en-US"/>
        </a:p>
      </dgm:t>
    </dgm:pt>
    <dgm:pt modelId="{3D0C7DB7-F9EE-480B-90E6-CA36631D7292}" type="parTrans" cxnId="{595E9AF4-4FF2-4D2B-8264-456F9B2C593B}">
      <dgm:prSet/>
      <dgm:spPr/>
      <dgm:t>
        <a:bodyPr/>
        <a:lstStyle/>
        <a:p>
          <a:endParaRPr lang="en-US"/>
        </a:p>
      </dgm:t>
    </dgm:pt>
    <dgm:pt modelId="{C5F1565D-723D-4414-8667-FE409B80B8F2}" type="sibTrans" cxnId="{595E9AF4-4FF2-4D2B-8264-456F9B2C593B}">
      <dgm:prSet/>
      <dgm:spPr/>
      <dgm:t>
        <a:bodyPr/>
        <a:lstStyle/>
        <a:p>
          <a:endParaRPr lang="en-US"/>
        </a:p>
      </dgm:t>
    </dgm:pt>
    <dgm:pt modelId="{D6BAE153-85D3-48AB-90D9-AFEAF5B25C0C}">
      <dgm:prSet/>
      <dgm:spPr/>
      <dgm:t>
        <a:bodyPr/>
        <a:lstStyle/>
        <a:p>
          <a:r>
            <a:rPr lang="en-AE" dirty="0"/>
            <a:t>Models are provided from the best AI companies in the world</a:t>
          </a:r>
          <a:endParaRPr lang="en-US" dirty="0"/>
        </a:p>
      </dgm:t>
    </dgm:pt>
    <dgm:pt modelId="{3AB81E3F-CE0B-491D-B55F-780759D26FF9}" type="parTrans" cxnId="{4F41AD8D-4CCE-4ADC-A216-69F2B9A1D543}">
      <dgm:prSet/>
      <dgm:spPr/>
      <dgm:t>
        <a:bodyPr/>
        <a:lstStyle/>
        <a:p>
          <a:endParaRPr lang="en-US"/>
        </a:p>
      </dgm:t>
    </dgm:pt>
    <dgm:pt modelId="{F5F0880F-5081-4F46-886A-532FEFE3287C}" type="sibTrans" cxnId="{4F41AD8D-4CCE-4ADC-A216-69F2B9A1D543}">
      <dgm:prSet/>
      <dgm:spPr/>
      <dgm:t>
        <a:bodyPr/>
        <a:lstStyle/>
        <a:p>
          <a:endParaRPr lang="en-US"/>
        </a:p>
      </dgm:t>
    </dgm:pt>
    <dgm:pt modelId="{089A81AE-DEFC-664E-9B9A-80B9ABF1B522}">
      <dgm:prSet/>
      <dgm:spPr/>
      <dgm:t>
        <a:bodyPr/>
        <a:lstStyle/>
        <a:p>
          <a:r>
            <a:rPr lang="en-AE" dirty="0"/>
            <a:t>Easy customization of models and fine tuning</a:t>
          </a:r>
          <a:endParaRPr lang="en-US" dirty="0"/>
        </a:p>
      </dgm:t>
    </dgm:pt>
    <dgm:pt modelId="{775EA52A-EAA5-4941-B6B1-C8A8B16F1838}" type="parTrans" cxnId="{0701E83E-ED56-CD48-9D16-7239DD9C3E7F}">
      <dgm:prSet/>
      <dgm:spPr/>
      <dgm:t>
        <a:bodyPr/>
        <a:lstStyle/>
        <a:p>
          <a:endParaRPr lang="en-US"/>
        </a:p>
      </dgm:t>
    </dgm:pt>
    <dgm:pt modelId="{D99B6646-3BDD-1A45-8FA0-6A42746E6B7E}" type="sibTrans" cxnId="{0701E83E-ED56-CD48-9D16-7239DD9C3E7F}">
      <dgm:prSet/>
      <dgm:spPr/>
      <dgm:t>
        <a:bodyPr/>
        <a:lstStyle/>
        <a:p>
          <a:endParaRPr lang="en-US"/>
        </a:p>
      </dgm:t>
    </dgm:pt>
    <dgm:pt modelId="{C57082A2-8AAC-064A-B651-55C1ED832879}" type="pres">
      <dgm:prSet presAssocID="{2FF49766-DE29-46C8-8F7C-E365C8B52123}" presName="linear" presStyleCnt="0">
        <dgm:presLayoutVars>
          <dgm:animLvl val="lvl"/>
          <dgm:resizeHandles val="exact"/>
        </dgm:presLayoutVars>
      </dgm:prSet>
      <dgm:spPr/>
    </dgm:pt>
    <dgm:pt modelId="{CA54EA7F-5640-C24C-B631-AD807FB492FB}" type="pres">
      <dgm:prSet presAssocID="{6591D01A-B327-4C33-BF86-19D180E5D9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37967F-C93B-D041-B1F4-37802EB38568}" type="pres">
      <dgm:prSet presAssocID="{7F24BC04-5343-4825-BD3D-65A917067537}" presName="spacer" presStyleCnt="0"/>
      <dgm:spPr/>
    </dgm:pt>
    <dgm:pt modelId="{12106509-409C-FE46-9D4E-F31CC8764692}" type="pres">
      <dgm:prSet presAssocID="{2BAE97DF-9763-44E8-B7FE-53EDEBFAB0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7585A1-42CF-1041-855F-DD3B0760D8BD}" type="pres">
      <dgm:prSet presAssocID="{70EFFB56-3022-47B6-8F88-33327A6A9908}" presName="spacer" presStyleCnt="0"/>
      <dgm:spPr/>
    </dgm:pt>
    <dgm:pt modelId="{84B0E3B4-B120-0F44-AA53-192B490F869B}" type="pres">
      <dgm:prSet presAssocID="{239BBFB0-4CD0-42D2-AE4F-B8BBA6D520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6F82A4-6EC8-3D45-9A0A-01854E537B0A}" type="pres">
      <dgm:prSet presAssocID="{C5F1565D-723D-4414-8667-FE409B80B8F2}" presName="spacer" presStyleCnt="0"/>
      <dgm:spPr/>
    </dgm:pt>
    <dgm:pt modelId="{A16ADA73-D181-764E-B2D4-98D08C1E35C4}" type="pres">
      <dgm:prSet presAssocID="{D6BAE153-85D3-48AB-90D9-AFEAF5B25C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0A54F5-C8D8-9E4A-9E0D-7405A5F5BFA3}" type="pres">
      <dgm:prSet presAssocID="{F5F0880F-5081-4F46-886A-532FEFE3287C}" presName="spacer" presStyleCnt="0"/>
      <dgm:spPr/>
    </dgm:pt>
    <dgm:pt modelId="{4E58E646-B3E4-B24D-AC81-1A74C6C522B9}" type="pres">
      <dgm:prSet presAssocID="{089A81AE-DEFC-664E-9B9A-80B9ABF1B5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E1F316-FA55-614B-A055-39F7EEABC73B}" type="presOf" srcId="{2FF49766-DE29-46C8-8F7C-E365C8B52123}" destId="{C57082A2-8AAC-064A-B651-55C1ED832879}" srcOrd="0" destOrd="0" presId="urn:microsoft.com/office/officeart/2005/8/layout/vList2"/>
    <dgm:cxn modelId="{9F6FE218-B3EA-46E0-BB2F-97CC703CB2BF}" srcId="{2FF49766-DE29-46C8-8F7C-E365C8B52123}" destId="{6591D01A-B327-4C33-BF86-19D180E5D944}" srcOrd="0" destOrd="0" parTransId="{5B686030-229A-4A0B-AD26-602551FA4411}" sibTransId="{7F24BC04-5343-4825-BD3D-65A917067537}"/>
    <dgm:cxn modelId="{5E55B02C-CD79-E649-A1C9-036D87E0FD32}" type="presOf" srcId="{089A81AE-DEFC-664E-9B9A-80B9ABF1B522}" destId="{4E58E646-B3E4-B24D-AC81-1A74C6C522B9}" srcOrd="0" destOrd="0" presId="urn:microsoft.com/office/officeart/2005/8/layout/vList2"/>
    <dgm:cxn modelId="{0701E83E-ED56-CD48-9D16-7239DD9C3E7F}" srcId="{2FF49766-DE29-46C8-8F7C-E365C8B52123}" destId="{089A81AE-DEFC-664E-9B9A-80B9ABF1B522}" srcOrd="4" destOrd="0" parTransId="{775EA52A-EAA5-4941-B6B1-C8A8B16F1838}" sibTransId="{D99B6646-3BDD-1A45-8FA0-6A42746E6B7E}"/>
    <dgm:cxn modelId="{11957549-859E-FA49-A956-BA0DFF442CFA}" type="presOf" srcId="{D6BAE153-85D3-48AB-90D9-AFEAF5B25C0C}" destId="{A16ADA73-D181-764E-B2D4-98D08C1E35C4}" srcOrd="0" destOrd="0" presId="urn:microsoft.com/office/officeart/2005/8/layout/vList2"/>
    <dgm:cxn modelId="{7A005950-881F-4411-BC9F-19C4B2A053D2}" srcId="{2FF49766-DE29-46C8-8F7C-E365C8B52123}" destId="{2BAE97DF-9763-44E8-B7FE-53EDEBFAB07A}" srcOrd="1" destOrd="0" parTransId="{CF6E4957-E902-453C-B861-BB0700456F8F}" sibTransId="{70EFFB56-3022-47B6-8F88-33327A6A9908}"/>
    <dgm:cxn modelId="{F11BAE81-A1D5-8F40-BF25-77466A265D9C}" type="presOf" srcId="{2BAE97DF-9763-44E8-B7FE-53EDEBFAB07A}" destId="{12106509-409C-FE46-9D4E-F31CC8764692}" srcOrd="0" destOrd="0" presId="urn:microsoft.com/office/officeart/2005/8/layout/vList2"/>
    <dgm:cxn modelId="{4F41AD8D-4CCE-4ADC-A216-69F2B9A1D543}" srcId="{2FF49766-DE29-46C8-8F7C-E365C8B52123}" destId="{D6BAE153-85D3-48AB-90D9-AFEAF5B25C0C}" srcOrd="3" destOrd="0" parTransId="{3AB81E3F-CE0B-491D-B55F-780759D26FF9}" sibTransId="{F5F0880F-5081-4F46-886A-532FEFE3287C}"/>
    <dgm:cxn modelId="{9421A3BA-40F4-504F-A949-64BE513185B5}" type="presOf" srcId="{239BBFB0-4CD0-42D2-AE4F-B8BBA6D520EC}" destId="{84B0E3B4-B120-0F44-AA53-192B490F869B}" srcOrd="0" destOrd="0" presId="urn:microsoft.com/office/officeart/2005/8/layout/vList2"/>
    <dgm:cxn modelId="{942797F0-DB24-3145-ABB1-240BA87BC92E}" type="presOf" srcId="{6591D01A-B327-4C33-BF86-19D180E5D944}" destId="{CA54EA7F-5640-C24C-B631-AD807FB492FB}" srcOrd="0" destOrd="0" presId="urn:microsoft.com/office/officeart/2005/8/layout/vList2"/>
    <dgm:cxn modelId="{595E9AF4-4FF2-4D2B-8264-456F9B2C593B}" srcId="{2FF49766-DE29-46C8-8F7C-E365C8B52123}" destId="{239BBFB0-4CD0-42D2-AE4F-B8BBA6D520EC}" srcOrd="2" destOrd="0" parTransId="{3D0C7DB7-F9EE-480B-90E6-CA36631D7292}" sibTransId="{C5F1565D-723D-4414-8667-FE409B80B8F2}"/>
    <dgm:cxn modelId="{9487FCE5-EA8E-1A4D-9DC6-6E54B8243F99}" type="presParOf" srcId="{C57082A2-8AAC-064A-B651-55C1ED832879}" destId="{CA54EA7F-5640-C24C-B631-AD807FB492FB}" srcOrd="0" destOrd="0" presId="urn:microsoft.com/office/officeart/2005/8/layout/vList2"/>
    <dgm:cxn modelId="{BE821FB7-FAE9-4B47-BC8A-DA3ACFDB812D}" type="presParOf" srcId="{C57082A2-8AAC-064A-B651-55C1ED832879}" destId="{AB37967F-C93B-D041-B1F4-37802EB38568}" srcOrd="1" destOrd="0" presId="urn:microsoft.com/office/officeart/2005/8/layout/vList2"/>
    <dgm:cxn modelId="{2C2449EB-0F0D-1F4A-BF00-A6C052BB15A3}" type="presParOf" srcId="{C57082A2-8AAC-064A-B651-55C1ED832879}" destId="{12106509-409C-FE46-9D4E-F31CC8764692}" srcOrd="2" destOrd="0" presId="urn:microsoft.com/office/officeart/2005/8/layout/vList2"/>
    <dgm:cxn modelId="{C2243133-9483-AF43-9BE5-1ECEF7FC9631}" type="presParOf" srcId="{C57082A2-8AAC-064A-B651-55C1ED832879}" destId="{907585A1-42CF-1041-855F-DD3B0760D8BD}" srcOrd="3" destOrd="0" presId="urn:microsoft.com/office/officeart/2005/8/layout/vList2"/>
    <dgm:cxn modelId="{EBF55CD8-3BEF-EC46-911C-7924509EE8A5}" type="presParOf" srcId="{C57082A2-8AAC-064A-B651-55C1ED832879}" destId="{84B0E3B4-B120-0F44-AA53-192B490F869B}" srcOrd="4" destOrd="0" presId="urn:microsoft.com/office/officeart/2005/8/layout/vList2"/>
    <dgm:cxn modelId="{C0A03D16-E0F4-F149-9188-76B765D50641}" type="presParOf" srcId="{C57082A2-8AAC-064A-B651-55C1ED832879}" destId="{286F82A4-6EC8-3D45-9A0A-01854E537B0A}" srcOrd="5" destOrd="0" presId="urn:microsoft.com/office/officeart/2005/8/layout/vList2"/>
    <dgm:cxn modelId="{2CAD0695-6185-DB4A-A4F0-E685053182B5}" type="presParOf" srcId="{C57082A2-8AAC-064A-B651-55C1ED832879}" destId="{A16ADA73-D181-764E-B2D4-98D08C1E35C4}" srcOrd="6" destOrd="0" presId="urn:microsoft.com/office/officeart/2005/8/layout/vList2"/>
    <dgm:cxn modelId="{7267A14B-02A8-1241-8C7F-E1DEF6380DD5}" type="presParOf" srcId="{C57082A2-8AAC-064A-B651-55C1ED832879}" destId="{1B0A54F5-C8D8-9E4A-9E0D-7405A5F5BFA3}" srcOrd="7" destOrd="0" presId="urn:microsoft.com/office/officeart/2005/8/layout/vList2"/>
    <dgm:cxn modelId="{DCACBC11-E5BC-9B4D-948D-1657A8C357D7}" type="presParOf" srcId="{C57082A2-8AAC-064A-B651-55C1ED832879}" destId="{4E58E646-B3E4-B24D-AC81-1A74C6C522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1A7D8-7949-2F4A-874C-AC77FF5F2105}">
      <dsp:nvSpPr>
        <dsp:cNvPr id="0" name=""/>
        <dsp:cNvSpPr/>
      </dsp:nvSpPr>
      <dsp:spPr>
        <a:xfrm>
          <a:off x="0" y="87473"/>
          <a:ext cx="6245265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Brought up in UAE - residing more than 27 years - from primary school till completing Masters.</a:t>
          </a:r>
          <a:endParaRPr lang="en-US" sz="1600" kern="1200"/>
        </a:p>
      </dsp:txBody>
      <dsp:txXfrm>
        <a:off x="31070" y="118543"/>
        <a:ext cx="6183125" cy="574340"/>
      </dsp:txXfrm>
    </dsp:sp>
    <dsp:sp modelId="{37573830-0D30-6B4C-AD8C-3D9A040CEE90}">
      <dsp:nvSpPr>
        <dsp:cNvPr id="0" name=""/>
        <dsp:cNvSpPr/>
      </dsp:nvSpPr>
      <dsp:spPr>
        <a:xfrm>
          <a:off x="0" y="770033"/>
          <a:ext cx="6245265" cy="63648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BEng. Electrical And Electronic Engineer and MBA in Finance and Operations</a:t>
          </a:r>
          <a:endParaRPr lang="en-US" sz="1600" kern="1200"/>
        </a:p>
      </dsp:txBody>
      <dsp:txXfrm>
        <a:off x="31070" y="801103"/>
        <a:ext cx="6183125" cy="574340"/>
      </dsp:txXfrm>
    </dsp:sp>
    <dsp:sp modelId="{D6F2EAB4-FA03-004D-B7D7-EBD1703882C7}">
      <dsp:nvSpPr>
        <dsp:cNvPr id="0" name=""/>
        <dsp:cNvSpPr/>
      </dsp:nvSpPr>
      <dsp:spPr>
        <a:xfrm>
          <a:off x="0" y="1452593"/>
          <a:ext cx="6245265" cy="63648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Worked in multiple sectors - Education, Finance, Telecom, Media, and Research &amp; Development</a:t>
          </a:r>
          <a:endParaRPr lang="en-US" sz="1600" kern="1200"/>
        </a:p>
      </dsp:txBody>
      <dsp:txXfrm>
        <a:off x="31070" y="1483663"/>
        <a:ext cx="6183125" cy="574340"/>
      </dsp:txXfrm>
    </dsp:sp>
    <dsp:sp modelId="{0775EBFC-0EC4-C249-A378-662D0DEC0077}">
      <dsp:nvSpPr>
        <dsp:cNvPr id="0" name=""/>
        <dsp:cNvSpPr/>
      </dsp:nvSpPr>
      <dsp:spPr>
        <a:xfrm>
          <a:off x="0" y="2135153"/>
          <a:ext cx="6245265" cy="63648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working as AI Engineer working at KNAI.</a:t>
          </a:r>
          <a:endParaRPr lang="en-US" sz="1600" kern="1200"/>
        </a:p>
      </dsp:txBody>
      <dsp:txXfrm>
        <a:off x="31070" y="2166223"/>
        <a:ext cx="6183125" cy="574340"/>
      </dsp:txXfrm>
    </dsp:sp>
    <dsp:sp modelId="{26575C2F-5010-9E4E-82B9-4205F65FB21D}">
      <dsp:nvSpPr>
        <dsp:cNvPr id="0" name=""/>
        <dsp:cNvSpPr/>
      </dsp:nvSpPr>
      <dsp:spPr>
        <a:xfrm>
          <a:off x="0" y="2817713"/>
          <a:ext cx="6245265" cy="63648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Involved in both Classical Machine Learning and Generative AI projects</a:t>
          </a:r>
          <a:endParaRPr lang="en-US" sz="1600" kern="1200"/>
        </a:p>
      </dsp:txBody>
      <dsp:txXfrm>
        <a:off x="31070" y="2848783"/>
        <a:ext cx="6183125" cy="574340"/>
      </dsp:txXfrm>
    </dsp:sp>
    <dsp:sp modelId="{58A30EEC-1916-2545-8E97-EB6D7798A136}">
      <dsp:nvSpPr>
        <dsp:cNvPr id="0" name=""/>
        <dsp:cNvSpPr/>
      </dsp:nvSpPr>
      <dsp:spPr>
        <a:xfrm>
          <a:off x="0" y="3500273"/>
          <a:ext cx="6245265" cy="63648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Overall more than 6 years in the field of State of the Art Technology</a:t>
          </a:r>
          <a:endParaRPr lang="en-US" sz="1600" kern="1200" dirty="0"/>
        </a:p>
      </dsp:txBody>
      <dsp:txXfrm>
        <a:off x="31070" y="3531343"/>
        <a:ext cx="6183125" cy="574340"/>
      </dsp:txXfrm>
    </dsp:sp>
    <dsp:sp modelId="{530DCE59-CA80-4843-B799-EDF3345960D5}">
      <dsp:nvSpPr>
        <dsp:cNvPr id="0" name=""/>
        <dsp:cNvSpPr/>
      </dsp:nvSpPr>
      <dsp:spPr>
        <a:xfrm>
          <a:off x="0" y="4182833"/>
          <a:ext cx="6245265" cy="63648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Top Voice in Machine Learning, Data Science and Machine Learning on Linkedin from August 2023 till February 2024</a:t>
          </a:r>
          <a:endParaRPr lang="en-US" sz="1600" kern="1200"/>
        </a:p>
      </dsp:txBody>
      <dsp:txXfrm>
        <a:off x="31070" y="4213903"/>
        <a:ext cx="6183125" cy="574340"/>
      </dsp:txXfrm>
    </dsp:sp>
    <dsp:sp modelId="{74F41F03-7AA2-3D40-B926-5E2B5ECE84AA}">
      <dsp:nvSpPr>
        <dsp:cNvPr id="0" name=""/>
        <dsp:cNvSpPr/>
      </dsp:nvSpPr>
      <dsp:spPr>
        <a:xfrm>
          <a:off x="0" y="4865393"/>
          <a:ext cx="6245265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also AI Community lead under CodersHQ and one of the Co-Founders of Launchpad.</a:t>
          </a:r>
          <a:endParaRPr lang="en-US" sz="1600" kern="1200"/>
        </a:p>
      </dsp:txBody>
      <dsp:txXfrm>
        <a:off x="31070" y="4896463"/>
        <a:ext cx="6183125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4EA7F-5640-C24C-B631-AD807FB492FB}">
      <dsp:nvSpPr>
        <dsp:cNvPr id="0" name=""/>
        <dsp:cNvSpPr/>
      </dsp:nvSpPr>
      <dsp:spPr>
        <a:xfrm>
          <a:off x="0" y="7254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Unifies models from various providers into a single point</a:t>
          </a:r>
          <a:endParaRPr lang="en-US" sz="3200" kern="1200"/>
        </a:p>
      </dsp:txBody>
      <dsp:txXfrm>
        <a:off x="37467" y="110015"/>
        <a:ext cx="10440666" cy="692586"/>
      </dsp:txXfrm>
    </dsp:sp>
    <dsp:sp modelId="{12106509-409C-FE46-9D4E-F31CC8764692}">
      <dsp:nvSpPr>
        <dsp:cNvPr id="0" name=""/>
        <dsp:cNvSpPr/>
      </dsp:nvSpPr>
      <dsp:spPr>
        <a:xfrm>
          <a:off x="0" y="93222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No need to worry about deployment and scalibility</a:t>
          </a:r>
          <a:endParaRPr lang="en-US" sz="3200" kern="1200"/>
        </a:p>
      </dsp:txBody>
      <dsp:txXfrm>
        <a:off x="37467" y="969695"/>
        <a:ext cx="10440666" cy="692586"/>
      </dsp:txXfrm>
    </dsp:sp>
    <dsp:sp modelId="{84B0E3B4-B120-0F44-AA53-192B490F869B}">
      <dsp:nvSpPr>
        <dsp:cNvPr id="0" name=""/>
        <dsp:cNvSpPr/>
      </dsp:nvSpPr>
      <dsp:spPr>
        <a:xfrm>
          <a:off x="0" y="179190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Reliable and secure as the data remains private </a:t>
          </a:r>
          <a:endParaRPr lang="en-US" sz="3200" kern="1200"/>
        </a:p>
      </dsp:txBody>
      <dsp:txXfrm>
        <a:off x="37467" y="1829375"/>
        <a:ext cx="10440666" cy="692586"/>
      </dsp:txXfrm>
    </dsp:sp>
    <dsp:sp modelId="{A16ADA73-D181-764E-B2D4-98D08C1E35C4}">
      <dsp:nvSpPr>
        <dsp:cNvPr id="0" name=""/>
        <dsp:cNvSpPr/>
      </dsp:nvSpPr>
      <dsp:spPr>
        <a:xfrm>
          <a:off x="0" y="265158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 dirty="0"/>
            <a:t>Models are provided from the best AI companies in the world</a:t>
          </a:r>
          <a:endParaRPr lang="en-US" sz="3200" kern="1200" dirty="0"/>
        </a:p>
      </dsp:txBody>
      <dsp:txXfrm>
        <a:off x="37467" y="2689056"/>
        <a:ext cx="10440666" cy="692586"/>
      </dsp:txXfrm>
    </dsp:sp>
    <dsp:sp modelId="{4E58E646-B3E4-B24D-AC81-1A74C6C522B9}">
      <dsp:nvSpPr>
        <dsp:cNvPr id="0" name=""/>
        <dsp:cNvSpPr/>
      </dsp:nvSpPr>
      <dsp:spPr>
        <a:xfrm>
          <a:off x="0" y="351126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 dirty="0"/>
            <a:t>Easy customization of models and fine tuning</a:t>
          </a:r>
          <a:endParaRPr lang="en-US" sz="3200" kern="1200" dirty="0"/>
        </a:p>
      </dsp:txBody>
      <dsp:txXfrm>
        <a:off x="37467" y="3548736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0A3B3-E82C-BE40-BDA1-0F4EF064EABD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4F9B7-BD89-FE49-BEF7-1C01BD84E93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499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Examples: </a:t>
            </a:r>
          </a:p>
          <a:p>
            <a:endParaRPr lang="en-AE" dirty="0"/>
          </a:p>
          <a:p>
            <a:r>
              <a:rPr lang="en-AE" dirty="0"/>
              <a:t>Chain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4F9B7-BD89-FE49-BEF7-1C01BD84E93A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455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4F9B7-BD89-FE49-BEF7-1C01BD84E93A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447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8BBC-9D0D-3CEC-22BA-3F4F376FA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2DC9-FEEC-80F2-ADBD-633B7D12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5B4B-8EF0-22FF-3D27-757C058A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86C4-E56C-4DC0-7194-66884467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104F-04D3-7F35-3413-DF4D5E3E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72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3BBB-9F93-854E-BEBE-DBE405B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89D89-D141-9A02-7C7F-97900355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0C68-755E-7C76-F32E-58C8CA20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6D27-31F6-66CF-C60B-E79DA50E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F547-33B3-A55A-4E66-044801D6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608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5628-A2D5-95B3-F3BD-E5A0B686F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00A8F-40A0-AB1C-D4DE-F7FFEEEC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BF4C-0AD4-72CB-CB3A-C702B005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E9A3-A9A5-1D5F-072B-8D96199E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7E43-89B6-92FA-31A4-71FEB175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71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E494-0BA7-D7EF-7237-DD943CE2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3C55-FBB1-8CFE-C283-11F41697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A0ED-1AFC-2774-3D2D-8BC6738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DCAB-8359-E3C4-D187-C54C22F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CBCB-20C7-2E32-CB45-C31B9C37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47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292-7B45-7FC8-3E75-F71CF83B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1346-D473-E7C6-DEDC-36E49A4E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70CA-22C1-E684-724E-E1EE8946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F4E4-ED02-C5D3-6B8F-0B5544C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2899-86FC-CE00-97FB-F9FCEDFC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4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DA37-D8AB-7291-AD84-81C92263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70E8-A216-CF61-CCF7-DF6AA1C4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9741-ECD1-6D7C-EF40-FBDD3C6C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FA24-16AC-B726-39FA-397F052A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1E4C-98F9-F694-912E-33999AB4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7AE3-E6ED-3357-900A-09BD3E4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55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D21E-43CC-3972-C9C5-A771F6A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AA4E-20BC-F924-A030-6A0A5F1B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DE46-371A-7310-62A0-DA0E83BA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D2D82-E096-6364-4CD6-2D2B8E43B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55B94-2490-8C7B-BA1C-4E495C69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42340-D73D-ADAB-C6D8-AEE89251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EF567-41E5-216F-C1A6-A7DFA9EA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DB180-B600-32C3-0309-5EA34697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717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9494-FDCE-F271-AB3E-DD925C2D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C92AB-D0E2-EB73-4CF3-A6C55D78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400E1-62CD-EFA4-3EC6-B515892A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8C37D-3B14-8387-AEA6-887A7F18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463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07901-A2F3-6D4F-69D9-739CE6A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4392D-D240-3F89-953E-1BE508E4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BC50-128F-9B5B-5E53-20D2D894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07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FB98-BD2C-74BD-4FC1-2AF5E7A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920C-892C-3A83-B6B3-13149A85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7E35A-E90D-F619-1D1B-6C5A9032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CBCE-1915-CE17-C8BE-3ED4FFD1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3CDC-500E-42CD-F34C-6038561F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07CA-D80A-94ED-4EE6-8F2DD576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98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B48A-21E9-3973-08BE-11A4B41C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DE637-C8D7-7E38-09C9-9B47B7515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B8D1D-DEAB-F003-6EFD-99D86B44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5F959-68D6-A8A6-590D-C936B9B1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5352-04C6-140E-A0F8-24A7EF05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F425-0F7B-1124-52B2-FC780D94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71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F1139-3067-3220-69F2-8E2F4CE1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6D92-3C83-9DEB-0D4C-620B6F64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9067-28F3-DA46-485E-D561F0F0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0C6D-87F8-C443-B9BB-9ABCDC43E77A}" type="datetimeFigureOut">
              <a:rPr lang="en-AE" smtClean="0"/>
              <a:t>12/08/2024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23AB-C038-39DA-3D3E-15B532203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4F3E-3E1F-4F36-F91B-A086BAE7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0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ws.amazon.com/bedrock/pric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and black logo&#10;&#10;Description automatically generated">
            <a:extLst>
              <a:ext uri="{FF2B5EF4-FFF2-40B4-BE49-F238E27FC236}">
                <a16:creationId xmlns:a16="http://schemas.microsoft.com/office/drawing/2014/main" id="{BCFFBD9F-5EF5-A6D4-5F37-E7DD8191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803" y="274291"/>
            <a:ext cx="1573056" cy="1588946"/>
          </a:xfrm>
          <a:prstGeom prst="rect">
            <a:avLst/>
          </a:prstGeom>
        </p:spPr>
      </p:pic>
      <p:pic>
        <p:nvPicPr>
          <p:cNvPr id="5" name="Picture 2" descr="hq) get inspired | Artificial Intelligence Office, UAE">
            <a:extLst>
              <a:ext uri="{FF2B5EF4-FFF2-40B4-BE49-F238E27FC236}">
                <a16:creationId xmlns:a16="http://schemas.microsoft.com/office/drawing/2014/main" id="{5489D996-B1CC-DD4C-1B49-FD871B95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583719"/>
            <a:ext cx="3251032" cy="10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61E44F7A-DA7F-4BAC-57DD-4BFDC8EE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379" y="798220"/>
            <a:ext cx="3520438" cy="6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Web Services">
            <a:extLst>
              <a:ext uri="{FF2B5EF4-FFF2-40B4-BE49-F238E27FC236}">
                <a16:creationId xmlns:a16="http://schemas.microsoft.com/office/drawing/2014/main" id="{C239E00F-5C4B-BE97-700A-EC326F14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-1" b="5216"/>
          <a:stretch/>
        </p:blipFill>
        <p:spPr bwMode="auto">
          <a:xfrm>
            <a:off x="1053728" y="5022496"/>
            <a:ext cx="1809881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Generative AI Applications with Foundation Models - Amazon Bedrock -  AWS">
            <a:extLst>
              <a:ext uri="{FF2B5EF4-FFF2-40B4-BE49-F238E27FC236}">
                <a16:creationId xmlns:a16="http://schemas.microsoft.com/office/drawing/2014/main" id="{35085D4D-4EB3-3894-A6B0-6ED8F669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r="18371" b="1"/>
          <a:stretch/>
        </p:blipFill>
        <p:spPr bwMode="auto">
          <a:xfrm>
            <a:off x="1017469" y="2644763"/>
            <a:ext cx="1802257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10DE3-F1D1-F21E-993F-C7F9CDE8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AE" sz="4800" dirty="0">
                <a:solidFill>
                  <a:srgbClr val="FFFFFF"/>
                </a:solidFill>
              </a:rPr>
              <a:t>Introduction to Amazon Bedrock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1462-870A-1150-0F61-CABD0C3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255" y="5446616"/>
            <a:ext cx="6984617" cy="1009936"/>
          </a:xfrm>
        </p:spPr>
        <p:txBody>
          <a:bodyPr>
            <a:normAutofit/>
          </a:bodyPr>
          <a:lstStyle/>
          <a:p>
            <a:pPr algn="l"/>
            <a:r>
              <a:rPr lang="en-AE" sz="1600" dirty="0">
                <a:solidFill>
                  <a:srgbClr val="FFFFFF"/>
                </a:solidFill>
              </a:rPr>
              <a:t>Speaker: Isham Rashik</a:t>
            </a:r>
          </a:p>
          <a:p>
            <a:pPr algn="l"/>
            <a:r>
              <a:rPr lang="en-AE" sz="1600" dirty="0">
                <a:solidFill>
                  <a:srgbClr val="FFFFFF"/>
                </a:solidFill>
              </a:rPr>
              <a:t>AI Engineer at KNAI / AI Community lead under CodersHQ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Setting up of IAM Account for AWS Bedrock Service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Access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7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Playground and API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6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80748-A564-89E2-DBEB-4A56B3BF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Playground and API - Demo</a:t>
            </a:r>
            <a:endParaRPr lang="en-AE" sz="4000" dirty="0"/>
          </a:p>
        </p:txBody>
      </p:sp>
      <p:pic>
        <p:nvPicPr>
          <p:cNvPr id="37" name="Picture 4" descr="Computer script on a screen">
            <a:extLst>
              <a:ext uri="{FF2B5EF4-FFF2-40B4-BE49-F238E27FC236}">
                <a16:creationId xmlns:a16="http://schemas.microsoft.com/office/drawing/2014/main" id="{EACF8047-44EC-737D-5C8D-C3428B15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7EB413D4-FA4D-9112-18A2-D293432F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AE" sz="2200" dirty="0"/>
              <a:t>Image Generation - SDXL v1.0 - Playground Example</a:t>
            </a:r>
          </a:p>
          <a:p>
            <a:r>
              <a:rPr lang="en-AE" sz="2200" dirty="0"/>
              <a:t>We will be using Llama3.1 model family – 8B, 70B and 405B – state of the art models</a:t>
            </a:r>
          </a:p>
          <a:p>
            <a:r>
              <a:rPr lang="en-AE" sz="2200" dirty="0"/>
              <a:t>Running Inference via API using InvokeModel and InvokeModelWithResponseStream – Dedicated App</a:t>
            </a:r>
          </a:p>
          <a:p>
            <a:r>
              <a:rPr lang="en-AE" sz="2200" dirty="0"/>
              <a:t>Use AWS Bedrock Converse API – Basic Streaming Chatbot – Conversational App</a:t>
            </a:r>
          </a:p>
          <a:p>
            <a:r>
              <a:rPr lang="en-AE" sz="2200" dirty="0"/>
              <a:t>Final demo – YouTube Notes Generator</a:t>
            </a:r>
          </a:p>
        </p:txBody>
      </p:sp>
    </p:spTree>
    <p:extLst>
      <p:ext uri="{BB962C8B-B14F-4D97-AF65-F5344CB8AC3E}">
        <p14:creationId xmlns:p14="http://schemas.microsoft.com/office/powerpoint/2010/main" val="949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4C844-7C30-5931-1BF0-627501CA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🎥 YouTube Notes Generator – Demo 📝</a:t>
            </a:r>
          </a:p>
        </p:txBody>
      </p:sp>
    </p:spTree>
    <p:extLst>
      <p:ext uri="{BB962C8B-B14F-4D97-AF65-F5344CB8AC3E}">
        <p14:creationId xmlns:p14="http://schemas.microsoft.com/office/powerpoint/2010/main" val="348350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8E2D9-12FE-DF64-7E49-C0C39B8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AE" dirty="0"/>
              <a:t>What to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9F5C-8D6A-1353-FD36-5E9120CC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AE" sz="2000" dirty="0"/>
              <a:t>Try out different models like Cohere, Mistral Large – little tweaks in parameters required</a:t>
            </a:r>
          </a:p>
          <a:p>
            <a:r>
              <a:rPr lang="en-AE" sz="2000" dirty="0"/>
              <a:t>Build your own RAG application – Chat with PDF, Chat with SQL and Knowledge Graph Databases</a:t>
            </a:r>
          </a:p>
          <a:p>
            <a:r>
              <a:rPr lang="en-AE" sz="2000" dirty="0"/>
              <a:t>Build memory persistent chatbot – using AWS DynamoDB, Postgresql etc</a:t>
            </a:r>
          </a:p>
          <a:p>
            <a:r>
              <a:rPr lang="en-AE" sz="2000" dirty="0"/>
              <a:t>Documentation: </a:t>
            </a:r>
            <a:r>
              <a:rPr lang="en-US" sz="2000" dirty="0"/>
              <a:t>https://</a:t>
            </a:r>
            <a:r>
              <a:rPr lang="en-US" sz="2000" dirty="0" err="1"/>
              <a:t>docs.aws.amazon.com</a:t>
            </a:r>
            <a:r>
              <a:rPr lang="en-US" sz="2000" dirty="0"/>
              <a:t>/bedrock/latest/</a:t>
            </a:r>
            <a:r>
              <a:rPr lang="en-US" sz="2000" dirty="0" err="1"/>
              <a:t>userguide</a:t>
            </a:r>
            <a:r>
              <a:rPr lang="en-US" sz="2000" dirty="0"/>
              <a:t>/what-is-</a:t>
            </a:r>
            <a:r>
              <a:rPr lang="en-US" sz="2000" dirty="0" err="1"/>
              <a:t>bedrock.html</a:t>
            </a:r>
            <a:endParaRPr lang="en-AE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C5BAE9B5-BB78-0753-EB4A-55002195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963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C358A-4D48-2C74-CA9D-41370600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and Answer Session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3647-1CEF-5B56-AB9C-9F3541DA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Download materials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AD1213D-7700-5580-03EE-3BF0C85B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491517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6AC8-4E65-D300-01B0-4332E2D025E3}"/>
              </a:ext>
            </a:extLst>
          </p:cNvPr>
          <p:cNvSpPr txBox="1"/>
          <p:nvPr/>
        </p:nvSpPr>
        <p:spPr>
          <a:xfrm>
            <a:off x="3322067" y="5826448"/>
            <a:ext cx="554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 https://</a:t>
            </a:r>
            <a:r>
              <a:rPr lang="en-US" dirty="0" err="1"/>
              <a:t>github.com</a:t>
            </a:r>
            <a:r>
              <a:rPr lang="en-US" dirty="0"/>
              <a:t>/di37/</a:t>
            </a:r>
            <a:r>
              <a:rPr lang="en-US" dirty="0" err="1"/>
              <a:t>aws</a:t>
            </a:r>
            <a:r>
              <a:rPr lang="en-US" dirty="0"/>
              <a:t>-bedrock-presentation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179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5FD7-0627-7F8F-A1CC-B53102A5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myself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CD86DF3A-E2D3-DA97-F27B-6F1B82A29936}"/>
              </a:ext>
            </a:extLst>
          </p:cNvPr>
          <p:cNvGraphicFramePr/>
          <p:nvPr/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D9FE8B6C-2839-4596-B70A-FB5FDB6C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7" y="1905974"/>
            <a:ext cx="2077666" cy="20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A77CAE75-ED38-289B-F9FF-D11A6E1A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7" y="4378396"/>
            <a:ext cx="3764287" cy="12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FFDB8CA6-755A-6073-D2CC-B063ECD8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0" y="2075433"/>
            <a:ext cx="1738747" cy="17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B65DE97C-0A50-BB93-128F-BF2B5786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8" y="643467"/>
            <a:ext cx="3438537" cy="134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C0E9B154-EBB4-7DD3-6F74-9C5E75C7A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46" y="2075431"/>
            <a:ext cx="1738747" cy="17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98F59A4D-A9DA-275D-5D7D-2E649707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49" y="2075431"/>
            <a:ext cx="1738746" cy="17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F02A6114-B607-DBB7-10E9-33587DB3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86" y="3983635"/>
            <a:ext cx="2077666" cy="20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5DC484E4-D5E7-E1E5-25CA-CFA13AD7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5" y="3409684"/>
            <a:ext cx="2343218" cy="280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BFD9-F4A2-8CA7-EB5C-10DA989C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E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4D3E-2144-E885-13BF-AFA5BB8D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E" sz="2400" dirty="0"/>
              <a:t>What is Amazon Bedrock and its key features</a:t>
            </a:r>
          </a:p>
          <a:p>
            <a:r>
              <a:rPr lang="en-US" sz="2400" dirty="0"/>
              <a:t>Major AI Companies that have deployed the Foundation Models</a:t>
            </a:r>
          </a:p>
          <a:p>
            <a:r>
              <a:rPr lang="en-US" sz="2400" dirty="0"/>
              <a:t>Pricing of the models </a:t>
            </a:r>
          </a:p>
          <a:p>
            <a:r>
              <a:rPr lang="en-US" sz="2400" dirty="0"/>
              <a:t>Setting up of IAM Account for AWS Bedrock Service</a:t>
            </a:r>
          </a:p>
          <a:p>
            <a:r>
              <a:rPr lang="en-AE" sz="2400" dirty="0"/>
              <a:t>Model Access</a:t>
            </a:r>
          </a:p>
          <a:p>
            <a:r>
              <a:rPr lang="en-AE" sz="2400" dirty="0"/>
              <a:t>Example use cases</a:t>
            </a:r>
          </a:p>
          <a:p>
            <a:r>
              <a:rPr lang="en-AE" sz="2400" dirty="0"/>
              <a:t>Final Demo – YouTube Notes Generator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20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uild Generative AI Applications with Foundation Models - Amazon Bedrock -  AWS">
            <a:extLst>
              <a:ext uri="{FF2B5EF4-FFF2-40B4-BE49-F238E27FC236}">
                <a16:creationId xmlns:a16="http://schemas.microsoft.com/office/drawing/2014/main" id="{D46B2C6B-7FD7-19E0-5492-FF63127E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483" r="2708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4760-0838-B92D-76A2-91ED5C98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Amazon Bedrock and its key features?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28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EEFF6-546F-2234-9F16-A0ECD0CA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550208" cy="1454051"/>
          </a:xfrm>
        </p:spPr>
        <p:txBody>
          <a:bodyPr>
            <a:normAutofit/>
          </a:bodyPr>
          <a:lstStyle/>
          <a:p>
            <a:r>
              <a:rPr lang="en-AE" sz="3600" dirty="0">
                <a:solidFill>
                  <a:schemeClr val="tx2"/>
                </a:solidFill>
              </a:rPr>
              <a:t>Amazon Bedrock - Overview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B7C770E-92CB-ABE2-9111-BA182087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BFD7-CC96-C76E-B8BD-3D48E956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928607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Fully managed service for Foundation Models (FMs)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Access FMs from leading AI startups and Amazon via API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Choose from a wide range of FMs for your specific use case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Serverless experience for quick start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32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411-44AC-2F14-9BE5-946E9D02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31349-A889-77BE-D635-8086A6785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73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4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94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A222B2-4D46-0CA0-CADA-5B655EFB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Leading AI Companies providing FMs via Bedrock</a:t>
            </a:r>
          </a:p>
        </p:txBody>
      </p:sp>
      <p:pic>
        <p:nvPicPr>
          <p:cNvPr id="3078" name="Picture 6" descr="What Will 'Meta' Mean for Social Media Users? - Wisper Internet">
            <a:extLst>
              <a:ext uri="{FF2B5EF4-FFF2-40B4-BE49-F238E27FC236}">
                <a16:creationId xmlns:a16="http://schemas.microsoft.com/office/drawing/2014/main" id="{E833A6DF-545B-1858-ADC6-742DEFEBE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961" r="-595" b="28541"/>
          <a:stretch/>
        </p:blipFill>
        <p:spPr bwMode="auto">
          <a:xfrm>
            <a:off x="307840" y="791004"/>
            <a:ext cx="3677684" cy="9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mazon Web Services - Wikipedia">
            <a:extLst>
              <a:ext uri="{FF2B5EF4-FFF2-40B4-BE49-F238E27FC236}">
                <a16:creationId xmlns:a16="http://schemas.microsoft.com/office/drawing/2014/main" id="{EBF9E293-FD4A-A0DF-552B-91B28448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3825" y="321734"/>
            <a:ext cx="3157905" cy="1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tability AI Announces $101 Million in Funding for Open-Source Artificial  Intelligence">
            <a:extLst>
              <a:ext uri="{FF2B5EF4-FFF2-40B4-BE49-F238E27FC236}">
                <a16:creationId xmlns:a16="http://schemas.microsoft.com/office/drawing/2014/main" id="{A0C598CB-0AF3-5BBA-96C2-7137302DB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238351" y="321734"/>
            <a:ext cx="3603498" cy="1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here Announces $270M Series C to Bring Generative AI to">
            <a:extLst>
              <a:ext uri="{FF2B5EF4-FFF2-40B4-BE49-F238E27FC236}">
                <a16:creationId xmlns:a16="http://schemas.microsoft.com/office/drawing/2014/main" id="{442B92FF-6EBF-1BBA-1F60-B90276533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17953" r="7763" b="16609"/>
          <a:stretch/>
        </p:blipFill>
        <p:spPr bwMode="auto">
          <a:xfrm>
            <a:off x="307840" y="2962711"/>
            <a:ext cx="3677684" cy="9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B08A8C83-E8C0-DCA3-CB27-951C8E7FB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256" y="2699943"/>
            <a:ext cx="3571045" cy="1428417"/>
          </a:xfrm>
          <a:prstGeom prst="rect">
            <a:avLst/>
          </a:prstGeom>
        </p:spPr>
      </p:pic>
      <p:pic>
        <p:nvPicPr>
          <p:cNvPr id="16" name="Picture 15" descr="A black letters on a brown background&#10;&#10;Description automatically generated">
            <a:extLst>
              <a:ext uri="{FF2B5EF4-FFF2-40B4-BE49-F238E27FC236}">
                <a16:creationId xmlns:a16="http://schemas.microsoft.com/office/drawing/2014/main" id="{DBD74685-BEF9-B042-3830-A4A922A9E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0034" y="2979586"/>
            <a:ext cx="3688120" cy="869839"/>
          </a:xfrm>
          <a:prstGeom prst="rect">
            <a:avLst/>
          </a:prstGeom>
        </p:spPr>
      </p:pic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3F2B8B-3F71-1C1F-4F6A-05F9BB19BA71}"/>
              </a:ext>
            </a:extLst>
          </p:cNvPr>
          <p:cNvSpPr txBox="1"/>
          <p:nvPr/>
        </p:nvSpPr>
        <p:spPr>
          <a:xfrm>
            <a:off x="2986088" y="2157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9330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62A1A-2B2C-B9E1-E2C0-1930D22E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1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Pricing of the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0AD02-F723-1CE3-3FA1-943AE8A2741F}"/>
              </a:ext>
            </a:extLst>
          </p:cNvPr>
          <p:cNvSpPr txBox="1"/>
          <p:nvPr/>
        </p:nvSpPr>
        <p:spPr>
          <a:xfrm>
            <a:off x="432225" y="5882156"/>
            <a:ext cx="9497588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kern="1200" dirty="0">
                <a:latin typeface="+mn-lt"/>
                <a:ea typeface="+mn-ea"/>
                <a:cs typeface="+mn-cs"/>
              </a:rPr>
              <a:t>To explore price of more model, visit: 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https://aws.amazon.com/bedrock/pricing/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25BF3-D652-E652-9481-2F4D7E61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" y="1889196"/>
            <a:ext cx="11327549" cy="39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480</Words>
  <Application>Microsoft Macintosh PowerPoint</Application>
  <PresentationFormat>Widescreen</PresentationFormat>
  <Paragraphs>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Amazon Bedrock</vt:lpstr>
      <vt:lpstr>Introduction about myself</vt:lpstr>
      <vt:lpstr>PowerPoint Presentation</vt:lpstr>
      <vt:lpstr>Today’s Agenda</vt:lpstr>
      <vt:lpstr>What is Amazon Bedrock and its key features?</vt:lpstr>
      <vt:lpstr>Amazon Bedrock - Overview</vt:lpstr>
      <vt:lpstr>Key Features</vt:lpstr>
      <vt:lpstr>Leading AI Companies providing FMs via Bedrock</vt:lpstr>
      <vt:lpstr>Pricing of the Models</vt:lpstr>
      <vt:lpstr>Setting up of IAM Account for AWS Bedrock Service</vt:lpstr>
      <vt:lpstr>Model Access - Demo</vt:lpstr>
      <vt:lpstr>Playground and API - Demo</vt:lpstr>
      <vt:lpstr>Playground and API - Demo</vt:lpstr>
      <vt:lpstr>🎥 YouTube Notes Generator – Demo 📝</vt:lpstr>
      <vt:lpstr>What to do next</vt:lpstr>
      <vt:lpstr>Question and Answer Session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Bedrock</dc:title>
  <dc:creator>Doula Isham Rashik Hasan</dc:creator>
  <cp:lastModifiedBy>Doula Isham Rashik Hasan</cp:lastModifiedBy>
  <cp:revision>10</cp:revision>
  <dcterms:created xsi:type="dcterms:W3CDTF">2024-08-04T08:49:59Z</dcterms:created>
  <dcterms:modified xsi:type="dcterms:W3CDTF">2024-08-12T12:50:46Z</dcterms:modified>
</cp:coreProperties>
</file>