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0" r:id="rId4"/>
    <p:sldId id="261" r:id="rId5"/>
    <p:sldId id="262" r:id="rId6"/>
    <p:sldId id="271" r:id="rId7"/>
    <p:sldId id="275" r:id="rId8"/>
    <p:sldId id="263" r:id="rId9"/>
    <p:sldId id="269" r:id="rId10"/>
    <p:sldId id="270" r:id="rId11"/>
    <p:sldId id="268" r:id="rId12"/>
    <p:sldId id="272" r:id="rId13"/>
    <p:sldId id="264" r:id="rId14"/>
    <p:sldId id="265" r:id="rId15"/>
    <p:sldId id="266" r:id="rId16"/>
    <p:sldId id="274" r:id="rId17"/>
    <p:sldId id="25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7D3B65-2025-F54B-8148-48FE316C4206}" v="1" dt="2021-10-13T04:02:12.618"/>
    <p1510:client id="{ABE4090A-3067-D613-C2D5-5DCECC60ADAC}" v="215" dt="2021-10-13T04:01:48.3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65" autoAdjust="0"/>
    <p:restoredTop sz="94660"/>
  </p:normalViewPr>
  <p:slideViewPr>
    <p:cSldViewPr snapToGrid="0">
      <p:cViewPr varScale="1">
        <p:scale>
          <a:sx n="112" d="100"/>
          <a:sy n="112" d="100"/>
        </p:scale>
        <p:origin x="216" y="1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 Das" userId="72a53b10-ca9e-4774-8741-d5300e7e3909" providerId="ADAL" clId="{0A7D3B65-2025-F54B-8148-48FE316C4206}"/>
    <pc:docChg chg="modSld">
      <pc:chgData name="Arun Das" userId="72a53b10-ca9e-4774-8741-d5300e7e3909" providerId="ADAL" clId="{0A7D3B65-2025-F54B-8148-48FE316C4206}" dt="2021-10-13T04:02:25.505" v="5" actId="692"/>
      <pc:docMkLst>
        <pc:docMk/>
      </pc:docMkLst>
      <pc:sldChg chg="modSp mod">
        <pc:chgData name="Arun Das" userId="72a53b10-ca9e-4774-8741-d5300e7e3909" providerId="ADAL" clId="{0A7D3B65-2025-F54B-8148-48FE316C4206}" dt="2021-10-13T04:02:25.505" v="5" actId="692"/>
        <pc:sldMkLst>
          <pc:docMk/>
          <pc:sldMk cId="2671605283" sldId="271"/>
        </pc:sldMkLst>
        <pc:cxnChg chg="mod">
          <ac:chgData name="Arun Das" userId="72a53b10-ca9e-4774-8741-d5300e7e3909" providerId="ADAL" clId="{0A7D3B65-2025-F54B-8148-48FE316C4206}" dt="2021-10-13T04:02:25.505" v="5" actId="692"/>
          <ac:cxnSpMkLst>
            <pc:docMk/>
            <pc:sldMk cId="2671605283" sldId="271"/>
            <ac:cxnSpMk id="48" creationId="{596BDF4B-4938-4DE1-8B6F-E93E8C12A63B}"/>
          </ac:cxnSpMkLst>
        </pc:cxnChg>
      </pc:sldChg>
    </pc:docChg>
  </pc:docChgLst>
  <pc:docChgLst>
    <pc:chgData name="Arun Das" userId="S::arun.das@utsa.edu::72a53b10-ca9e-4774-8741-d5300e7e3909" providerId="AD" clId="Web-{ABE4090A-3067-D613-C2D5-5DCECC60ADAC}"/>
    <pc:docChg chg="addSld delSld modSld">
      <pc:chgData name="Arun Das" userId="S::arun.das@utsa.edu::72a53b10-ca9e-4774-8741-d5300e7e3909" providerId="AD" clId="Web-{ABE4090A-3067-D613-C2D5-5DCECC60ADAC}" dt="2021-10-13T04:01:48.331" v="130" actId="1076"/>
      <pc:docMkLst>
        <pc:docMk/>
      </pc:docMkLst>
      <pc:sldChg chg="addSp modSp">
        <pc:chgData name="Arun Das" userId="S::arun.das@utsa.edu::72a53b10-ca9e-4774-8741-d5300e7e3909" providerId="AD" clId="Web-{ABE4090A-3067-D613-C2D5-5DCECC60ADAC}" dt="2021-10-13T04:01:48.331" v="130" actId="1076"/>
        <pc:sldMkLst>
          <pc:docMk/>
          <pc:sldMk cId="2671605283" sldId="271"/>
        </pc:sldMkLst>
        <pc:spChg chg="add mod">
          <ac:chgData name="Arun Das" userId="S::arun.das@utsa.edu::72a53b10-ca9e-4774-8741-d5300e7e3909" providerId="AD" clId="Web-{ABE4090A-3067-D613-C2D5-5DCECC60ADAC}" dt="2021-10-13T04:01:27.768" v="125" actId="1076"/>
          <ac:spMkLst>
            <pc:docMk/>
            <pc:sldMk cId="2671605283" sldId="271"/>
            <ac:spMk id="3" creationId="{ACA771FC-31AB-4A97-872D-B874248ED98F}"/>
          </ac:spMkLst>
        </pc:spChg>
        <pc:cxnChg chg="add mod">
          <ac:chgData name="Arun Das" userId="S::arun.das@utsa.edu::72a53b10-ca9e-4774-8741-d5300e7e3909" providerId="AD" clId="Web-{ABE4090A-3067-D613-C2D5-5DCECC60ADAC}" dt="2021-10-13T04:01:48.331" v="130" actId="1076"/>
          <ac:cxnSpMkLst>
            <pc:docMk/>
            <pc:sldMk cId="2671605283" sldId="271"/>
            <ac:cxnSpMk id="48" creationId="{596BDF4B-4938-4DE1-8B6F-E93E8C12A63B}"/>
          </ac:cxnSpMkLst>
        </pc:cxnChg>
      </pc:sldChg>
      <pc:sldChg chg="modSp">
        <pc:chgData name="Arun Das" userId="S::arun.das@utsa.edu::72a53b10-ca9e-4774-8741-d5300e7e3909" providerId="AD" clId="Web-{ABE4090A-3067-D613-C2D5-5DCECC60ADAC}" dt="2021-10-13T01:15:55.409" v="108"/>
        <pc:sldMkLst>
          <pc:docMk/>
          <pc:sldMk cId="3652747177" sldId="272"/>
        </pc:sldMkLst>
        <pc:spChg chg="mod">
          <ac:chgData name="Arun Das" userId="S::arun.das@utsa.edu::72a53b10-ca9e-4774-8741-d5300e7e3909" providerId="AD" clId="Web-{ABE4090A-3067-D613-C2D5-5DCECC60ADAC}" dt="2021-10-13T01:15:55.409" v="108"/>
          <ac:spMkLst>
            <pc:docMk/>
            <pc:sldMk cId="3652747177" sldId="272"/>
            <ac:spMk id="5" creationId="{E393E5F9-966A-F445-BF99-AF7710C9460F}"/>
          </ac:spMkLst>
        </pc:spChg>
      </pc:sldChg>
      <pc:sldChg chg="new del">
        <pc:chgData name="Arun Das" userId="S::arun.das@utsa.edu::72a53b10-ca9e-4774-8741-d5300e7e3909" providerId="AD" clId="Web-{ABE4090A-3067-D613-C2D5-5DCECC60ADAC}" dt="2021-10-13T01:14:24.466" v="75"/>
        <pc:sldMkLst>
          <pc:docMk/>
          <pc:sldMk cId="3680032916" sldId="273"/>
        </pc:sldMkLst>
      </pc:sldChg>
      <pc:sldChg chg="addSp delSp modSp add replId">
        <pc:chgData name="Arun Das" userId="S::arun.das@utsa.edu::72a53b10-ca9e-4774-8741-d5300e7e3909" providerId="AD" clId="Web-{ABE4090A-3067-D613-C2D5-5DCECC60ADAC}" dt="2021-10-13T01:11:13.188" v="53" actId="20577"/>
        <pc:sldMkLst>
          <pc:docMk/>
          <pc:sldMk cId="2595684857" sldId="274"/>
        </pc:sldMkLst>
        <pc:spChg chg="mod">
          <ac:chgData name="Arun Das" userId="S::arun.das@utsa.edu::72a53b10-ca9e-4774-8741-d5300e7e3909" providerId="AD" clId="Web-{ABE4090A-3067-D613-C2D5-5DCECC60ADAC}" dt="2021-10-13T01:11:08.657" v="51" actId="20577"/>
          <ac:spMkLst>
            <pc:docMk/>
            <pc:sldMk cId="2595684857" sldId="274"/>
            <ac:spMk id="2" creationId="{C49332D3-FACB-4137-A4A3-933DA8067B2C}"/>
          </ac:spMkLst>
        </pc:spChg>
        <pc:spChg chg="del">
          <ac:chgData name="Arun Das" userId="S::arun.das@utsa.edu::72a53b10-ca9e-4774-8741-d5300e7e3909" providerId="AD" clId="Web-{ABE4090A-3067-D613-C2D5-5DCECC60ADAC}" dt="2021-10-13T01:09:00.039" v="4"/>
          <ac:spMkLst>
            <pc:docMk/>
            <pc:sldMk cId="2595684857" sldId="274"/>
            <ac:spMk id="3" creationId="{D38E26F3-BB51-4F93-A4F3-83D841D3DCFF}"/>
          </ac:spMkLst>
        </pc:spChg>
        <pc:spChg chg="add del mod">
          <ac:chgData name="Arun Das" userId="S::arun.das@utsa.edu::72a53b10-ca9e-4774-8741-d5300e7e3909" providerId="AD" clId="Web-{ABE4090A-3067-D613-C2D5-5DCECC60ADAC}" dt="2021-10-13T01:09:14.025" v="9"/>
          <ac:spMkLst>
            <pc:docMk/>
            <pc:sldMk cId="2595684857" sldId="274"/>
            <ac:spMk id="5" creationId="{CBC54C30-3643-4281-895B-BDA083E97BE4}"/>
          </ac:spMkLst>
        </pc:spChg>
        <pc:spChg chg="del">
          <ac:chgData name="Arun Das" userId="S::arun.das@utsa.edu::72a53b10-ca9e-4774-8741-d5300e7e3909" providerId="AD" clId="Web-{ABE4090A-3067-D613-C2D5-5DCECC60ADAC}" dt="2021-10-13T01:09:20.525" v="11"/>
          <ac:spMkLst>
            <pc:docMk/>
            <pc:sldMk cId="2595684857" sldId="274"/>
            <ac:spMk id="8" creationId="{D3FB8CCD-5983-492C-A56C-9E9DC942BBC3}"/>
          </ac:spMkLst>
        </pc:spChg>
        <pc:spChg chg="add del mod">
          <ac:chgData name="Arun Das" userId="S::arun.das@utsa.edu::72a53b10-ca9e-4774-8741-d5300e7e3909" providerId="AD" clId="Web-{ABE4090A-3067-D613-C2D5-5DCECC60ADAC}" dt="2021-10-13T01:11:13.188" v="53" actId="20577"/>
          <ac:spMkLst>
            <pc:docMk/>
            <pc:sldMk cId="2595684857" sldId="274"/>
            <ac:spMk id="9" creationId="{36BC39F9-1119-4898-8E01-067ECC4688A2}"/>
          </ac:spMkLst>
        </pc:spChg>
        <pc:picChg chg="del">
          <ac:chgData name="Arun Das" userId="S::arun.das@utsa.edu::72a53b10-ca9e-4774-8741-d5300e7e3909" providerId="AD" clId="Web-{ABE4090A-3067-D613-C2D5-5DCECC60ADAC}" dt="2021-10-13T01:09:11.462" v="8"/>
          <ac:picMkLst>
            <pc:docMk/>
            <pc:sldMk cId="2595684857" sldId="274"/>
            <ac:picMk id="6" creationId="{8EAF1FA2-DF11-46A8-928E-572DA9FDABB5}"/>
          </ac:picMkLst>
        </pc:picChg>
      </pc:sldChg>
      <pc:sldChg chg="addSp delSp modSp new">
        <pc:chgData name="Arun Das" userId="S::arun.das@utsa.edu::72a53b10-ca9e-4774-8741-d5300e7e3909" providerId="AD" clId="Web-{ABE4090A-3067-D613-C2D5-5DCECC60ADAC}" dt="2021-10-13T01:14:00.433" v="74" actId="20577"/>
        <pc:sldMkLst>
          <pc:docMk/>
          <pc:sldMk cId="3087787509" sldId="275"/>
        </pc:sldMkLst>
        <pc:spChg chg="del">
          <ac:chgData name="Arun Das" userId="S::arun.das@utsa.edu::72a53b10-ca9e-4774-8741-d5300e7e3909" providerId="AD" clId="Web-{ABE4090A-3067-D613-C2D5-5DCECC60ADAC}" dt="2021-10-13T01:12:21.443" v="56"/>
          <ac:spMkLst>
            <pc:docMk/>
            <pc:sldMk cId="3087787509" sldId="275"/>
            <ac:spMk id="2" creationId="{F15ADC76-57E2-4A2F-B236-9810E99E3E85}"/>
          </ac:spMkLst>
        </pc:spChg>
        <pc:spChg chg="del">
          <ac:chgData name="Arun Das" userId="S::arun.das@utsa.edu::72a53b10-ca9e-4774-8741-d5300e7e3909" providerId="AD" clId="Web-{ABE4090A-3067-D613-C2D5-5DCECC60ADAC}" dt="2021-10-13T01:12:18.286" v="55"/>
          <ac:spMkLst>
            <pc:docMk/>
            <pc:sldMk cId="3087787509" sldId="275"/>
            <ac:spMk id="3" creationId="{FB3C6790-F564-4691-ACDD-2BCFD2366100}"/>
          </ac:spMkLst>
        </pc:spChg>
        <pc:spChg chg="add mod">
          <ac:chgData name="Arun Das" userId="S::arun.das@utsa.edu::72a53b10-ca9e-4774-8741-d5300e7e3909" providerId="AD" clId="Web-{ABE4090A-3067-D613-C2D5-5DCECC60ADAC}" dt="2021-10-13T01:14:00.433" v="74" actId="20577"/>
          <ac:spMkLst>
            <pc:docMk/>
            <pc:sldMk cId="3087787509" sldId="275"/>
            <ac:spMk id="6" creationId="{83CD9207-E301-4E10-9742-4D80C1974B05}"/>
          </ac:spMkLst>
        </pc:spChg>
        <pc:picChg chg="add mod ord">
          <ac:chgData name="Arun Das" userId="S::arun.das@utsa.edu::72a53b10-ca9e-4774-8741-d5300e7e3909" providerId="AD" clId="Web-{ABE4090A-3067-D613-C2D5-5DCECC60ADAC}" dt="2021-10-13T01:13:22.915" v="63" actId="1076"/>
          <ac:picMkLst>
            <pc:docMk/>
            <pc:sldMk cId="3087787509" sldId="275"/>
            <ac:picMk id="4" creationId="{B1EC5327-1572-428F-B769-7ADAC4E5557B}"/>
          </ac:picMkLst>
        </pc:picChg>
        <pc:picChg chg="add mod">
          <ac:chgData name="Arun Das" userId="S::arun.das@utsa.edu::72a53b10-ca9e-4774-8741-d5300e7e3909" providerId="AD" clId="Web-{ABE4090A-3067-D613-C2D5-5DCECC60ADAC}" dt="2021-10-13T01:13:29.775" v="64" actId="1076"/>
          <ac:picMkLst>
            <pc:docMk/>
            <pc:sldMk cId="3087787509" sldId="275"/>
            <ac:picMk id="5" creationId="{C713D70A-C65A-46C0-890D-E0C61C91EAB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10/19/21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10/19/21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tensorflow.org/api_docs/python/tf/keras/layers/Dense"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1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22.png"/><Relationship Id="rId4" Type="http://schemas.openxmlformats.org/officeDocument/2006/relationships/image" Target="../media/image35.png"/><Relationship Id="rId9" Type="http://schemas.openxmlformats.org/officeDocument/2006/relationships/image" Target="../media/image40.png"/></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2" Type="http://schemas.openxmlformats.org/officeDocument/2006/relationships/hyperlink" Target="https://www.tensorflow.or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0.png"/><Relationship Id="rId4" Type="http://schemas.openxmlformats.org/officeDocument/2006/relationships/image" Target="../media/image1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00FAC-53F2-408F-923E-869E56646699}"/>
              </a:ext>
            </a:extLst>
          </p:cNvPr>
          <p:cNvSpPr>
            <a:spLocks noGrp="1"/>
          </p:cNvSpPr>
          <p:nvPr>
            <p:ph type="title"/>
          </p:nvPr>
        </p:nvSpPr>
        <p:spPr/>
        <p:txBody>
          <a:bodyPr>
            <a:normAutofit/>
          </a:bodyPr>
          <a:lstStyle/>
          <a:p>
            <a:pPr algn="ctr"/>
            <a:r>
              <a:rPr lang="en-US" sz="3200" dirty="0">
                <a:latin typeface="Arial"/>
                <a:cs typeface="Calibri Light"/>
              </a:rPr>
              <a:t>Deep Learning</a:t>
            </a:r>
            <a:endParaRPr lang="en-US" sz="3200" dirty="0">
              <a:latin typeface="Arial"/>
              <a:cs typeface="Arial"/>
            </a:endParaRPr>
          </a:p>
        </p:txBody>
      </p:sp>
      <p:sp>
        <p:nvSpPr>
          <p:cNvPr id="3" name="Content Placeholder 2">
            <a:extLst>
              <a:ext uri="{FF2B5EF4-FFF2-40B4-BE49-F238E27FC236}">
                <a16:creationId xmlns:a16="http://schemas.microsoft.com/office/drawing/2014/main" id="{501F30E5-A013-4C9B-B59C-A75976A79FFF}"/>
              </a:ext>
            </a:extLst>
          </p:cNvPr>
          <p:cNvSpPr>
            <a:spLocks noGrp="1"/>
          </p:cNvSpPr>
          <p:nvPr>
            <p:ph idx="1"/>
          </p:nvPr>
        </p:nvSpPr>
        <p:spPr/>
        <p:txBody>
          <a:bodyPr vert="horz" lIns="91440" tIns="45720" rIns="91440" bIns="45720" rtlCol="0" anchor="t">
            <a:normAutofit/>
          </a:bodyPr>
          <a:lstStyle/>
          <a:p>
            <a:pPr marL="0" indent="0">
              <a:buNone/>
            </a:pPr>
            <a:r>
              <a:rPr lang="en-US" sz="1600" dirty="0">
                <a:latin typeface="Arial"/>
                <a:ea typeface="+mn-lt"/>
                <a:cs typeface="+mn-lt"/>
              </a:rPr>
              <a:t>Deep learning and Machine Learning tend to be used interchangeably, it’s worth noting the differences between the two. Machine learning, deep learning, and neural networks are all sub-fields of artificial intelligence. However, deep learning is a sub-field of machine learning, and neural networks is a sub-field of deep learning.</a:t>
            </a:r>
          </a:p>
          <a:p>
            <a:pPr marL="0" indent="0">
              <a:buNone/>
            </a:pPr>
            <a:endParaRPr lang="en-US" sz="1600" dirty="0">
              <a:latin typeface="Arial"/>
              <a:cs typeface="Calibri" panose="020F0502020204030204"/>
            </a:endParaRPr>
          </a:p>
          <a:p>
            <a:pPr marL="0" indent="0">
              <a:buNone/>
            </a:pPr>
            <a:r>
              <a:rPr lang="en-US" sz="1600" dirty="0">
                <a:latin typeface="Arial"/>
                <a:ea typeface="+mn-lt"/>
                <a:cs typeface="+mn-lt"/>
              </a:rPr>
              <a:t>The way in which deep learning and machine learning differ is in how each algorithm learns. Deep learning automates much of the feature extraction piece of the process, eliminating some of the manual human intervention required and enabling the use of larger data sets. Machine learning is more dependent on human intervention to learn. Human experts determine the set of features to understand the differences between data inputs, usually requiring more structured data to learn.</a:t>
            </a:r>
            <a:endParaRPr lang="en-US" sz="1600" dirty="0">
              <a:latin typeface="Arial"/>
              <a:cs typeface="Arial"/>
            </a:endParaRPr>
          </a:p>
        </p:txBody>
      </p:sp>
    </p:spTree>
    <p:extLst>
      <p:ext uri="{BB962C8B-B14F-4D97-AF65-F5344CB8AC3E}">
        <p14:creationId xmlns:p14="http://schemas.microsoft.com/office/powerpoint/2010/main" val="1776127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F9A4D-C787-524A-BD46-1A6E8999D434}"/>
              </a:ext>
            </a:extLst>
          </p:cNvPr>
          <p:cNvSpPr>
            <a:spLocks noGrp="1"/>
          </p:cNvSpPr>
          <p:nvPr>
            <p:ph type="title"/>
          </p:nvPr>
        </p:nvSpPr>
        <p:spPr/>
        <p:txBody>
          <a:bodyPr/>
          <a:lstStyle/>
          <a:p>
            <a:r>
              <a:rPr lang="en-US" dirty="0"/>
              <a:t>Dense Layer API</a:t>
            </a:r>
          </a:p>
        </p:txBody>
      </p:sp>
      <p:pic>
        <p:nvPicPr>
          <p:cNvPr id="4" name="Picture 3">
            <a:extLst>
              <a:ext uri="{FF2B5EF4-FFF2-40B4-BE49-F238E27FC236}">
                <a16:creationId xmlns:a16="http://schemas.microsoft.com/office/drawing/2014/main" id="{E42A4774-6C20-9F4B-9BB1-75E1FCD660EA}"/>
              </a:ext>
            </a:extLst>
          </p:cNvPr>
          <p:cNvPicPr>
            <a:picLocks noChangeAspect="1"/>
          </p:cNvPicPr>
          <p:nvPr/>
        </p:nvPicPr>
        <p:blipFill>
          <a:blip r:embed="rId2"/>
          <a:stretch>
            <a:fillRect/>
          </a:stretch>
        </p:blipFill>
        <p:spPr>
          <a:xfrm>
            <a:off x="682905" y="1834274"/>
            <a:ext cx="7987959" cy="4785926"/>
          </a:xfrm>
          <a:prstGeom prst="rect">
            <a:avLst/>
          </a:prstGeom>
        </p:spPr>
      </p:pic>
      <p:sp>
        <p:nvSpPr>
          <p:cNvPr id="5" name="TextBox 4">
            <a:extLst>
              <a:ext uri="{FF2B5EF4-FFF2-40B4-BE49-F238E27FC236}">
                <a16:creationId xmlns:a16="http://schemas.microsoft.com/office/drawing/2014/main" id="{4A8AE73A-166B-2B4D-B05D-2787137FB3CD}"/>
              </a:ext>
            </a:extLst>
          </p:cNvPr>
          <p:cNvSpPr txBox="1"/>
          <p:nvPr/>
        </p:nvSpPr>
        <p:spPr>
          <a:xfrm>
            <a:off x="682905" y="1519624"/>
            <a:ext cx="6611875" cy="369332"/>
          </a:xfrm>
          <a:prstGeom prst="rect">
            <a:avLst/>
          </a:prstGeom>
          <a:noFill/>
        </p:spPr>
        <p:txBody>
          <a:bodyPr wrap="none" rtlCol="0">
            <a:spAutoFit/>
          </a:bodyPr>
          <a:lstStyle/>
          <a:p>
            <a:r>
              <a:rPr lang="en-US" dirty="0">
                <a:hlinkClick r:id="rId3"/>
              </a:rPr>
              <a:t>https://www.tensorflow.org/api_docs/python/tf/keras/layers/Dense</a:t>
            </a:r>
            <a:endParaRPr lang="en-US" dirty="0"/>
          </a:p>
        </p:txBody>
      </p:sp>
      <p:sp>
        <p:nvSpPr>
          <p:cNvPr id="6" name="TextBox 5">
            <a:extLst>
              <a:ext uri="{FF2B5EF4-FFF2-40B4-BE49-F238E27FC236}">
                <a16:creationId xmlns:a16="http://schemas.microsoft.com/office/drawing/2014/main" id="{9A8372F6-93EE-B64A-BF55-823434BF18CA}"/>
              </a:ext>
            </a:extLst>
          </p:cNvPr>
          <p:cNvSpPr txBox="1"/>
          <p:nvPr/>
        </p:nvSpPr>
        <p:spPr>
          <a:xfrm>
            <a:off x="6636153" y="3041267"/>
            <a:ext cx="4872942" cy="923330"/>
          </a:xfrm>
          <a:prstGeom prst="rect">
            <a:avLst/>
          </a:prstGeom>
          <a:noFill/>
          <a:ln>
            <a:solidFill>
              <a:schemeClr val="tx1"/>
            </a:solidFill>
          </a:ln>
        </p:spPr>
        <p:txBody>
          <a:bodyPr wrap="square" rtlCol="0">
            <a:spAutoFit/>
          </a:bodyPr>
          <a:lstStyle/>
          <a:p>
            <a:r>
              <a:rPr lang="en-US" dirty="0"/>
              <a:t>Notice that we are using </a:t>
            </a:r>
            <a:r>
              <a:rPr lang="en-US" dirty="0" err="1"/>
              <a:t>Keras</a:t>
            </a:r>
            <a:r>
              <a:rPr lang="en-US" dirty="0"/>
              <a:t> wrapper on </a:t>
            </a:r>
            <a:r>
              <a:rPr lang="en-US" dirty="0" err="1"/>
              <a:t>Tensorflow</a:t>
            </a:r>
            <a:r>
              <a:rPr lang="en-US" dirty="0"/>
              <a:t>. Hence all layers will be called from </a:t>
            </a:r>
            <a:r>
              <a:rPr lang="en-US" b="1" i="1" dirty="0" err="1"/>
              <a:t>tensorflow.keras.layers</a:t>
            </a:r>
            <a:r>
              <a:rPr lang="en-US" dirty="0"/>
              <a:t>. </a:t>
            </a:r>
          </a:p>
        </p:txBody>
      </p:sp>
    </p:spTree>
    <p:extLst>
      <p:ext uri="{BB962C8B-B14F-4D97-AF65-F5344CB8AC3E}">
        <p14:creationId xmlns:p14="http://schemas.microsoft.com/office/powerpoint/2010/main" val="2744352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42B270F2-7DF9-6042-8FA8-07AE9F3D2CB1}"/>
              </a:ext>
            </a:extLst>
          </p:cNvPr>
          <p:cNvSpPr txBox="1"/>
          <p:nvPr/>
        </p:nvSpPr>
        <p:spPr>
          <a:xfrm>
            <a:off x="2363402" y="3841302"/>
            <a:ext cx="7994496" cy="646331"/>
          </a:xfrm>
          <a:prstGeom prst="rect">
            <a:avLst/>
          </a:prstGeom>
          <a:noFill/>
          <a:ln>
            <a:solidFill>
              <a:schemeClr val="tx1"/>
            </a:solidFill>
          </a:ln>
        </p:spPr>
        <p:txBody>
          <a:bodyPr wrap="none" rtlCol="0">
            <a:spAutoFit/>
          </a:bodyPr>
          <a:lstStyle/>
          <a:p>
            <a:r>
              <a:rPr lang="en-US" dirty="0">
                <a:latin typeface="Menlo" panose="020B0609030804020204" pitchFamily="49" charset="0"/>
                <a:ea typeface="Menlo" panose="020B0609030804020204" pitchFamily="49" charset="0"/>
                <a:cs typeface="Menlo" panose="020B0609030804020204" pitchFamily="49" charset="0"/>
              </a:rPr>
              <a:t>layer0 = </a:t>
            </a:r>
            <a:r>
              <a:rPr lang="en-US" dirty="0" err="1">
                <a:latin typeface="Menlo" panose="020B0609030804020204" pitchFamily="49" charset="0"/>
                <a:ea typeface="Menlo" panose="020B0609030804020204" pitchFamily="49" charset="0"/>
                <a:cs typeface="Menlo" panose="020B0609030804020204" pitchFamily="49" charset="0"/>
              </a:rPr>
              <a:t>tf.keras.layers.Dense</a:t>
            </a:r>
            <a:r>
              <a:rPr lang="en-US" dirty="0">
                <a:latin typeface="Menlo" panose="020B0609030804020204" pitchFamily="49" charset="0"/>
                <a:ea typeface="Menlo" panose="020B0609030804020204" pitchFamily="49" charset="0"/>
                <a:cs typeface="Menlo" panose="020B0609030804020204" pitchFamily="49" charset="0"/>
              </a:rPr>
              <a:t>(units=1, </a:t>
            </a:r>
            <a:r>
              <a:rPr lang="en-US" dirty="0" err="1">
                <a:latin typeface="Menlo" panose="020B0609030804020204" pitchFamily="49" charset="0"/>
                <a:ea typeface="Menlo" panose="020B0609030804020204" pitchFamily="49" charset="0"/>
                <a:cs typeface="Menlo" panose="020B0609030804020204" pitchFamily="49" charset="0"/>
              </a:rPr>
              <a:t>input_shape</a:t>
            </a:r>
            <a:r>
              <a:rPr lang="en-US" dirty="0">
                <a:latin typeface="Menlo" panose="020B0609030804020204" pitchFamily="49" charset="0"/>
                <a:ea typeface="Menlo" panose="020B0609030804020204" pitchFamily="49" charset="0"/>
                <a:cs typeface="Menlo" panose="020B0609030804020204" pitchFamily="49" charset="0"/>
              </a:rPr>
              <a:t>=[1])</a:t>
            </a:r>
          </a:p>
          <a:p>
            <a:r>
              <a:rPr lang="en-US" dirty="0">
                <a:latin typeface="Menlo" panose="020B0609030804020204" pitchFamily="49" charset="0"/>
                <a:ea typeface="Menlo" panose="020B0609030804020204" pitchFamily="49" charset="0"/>
                <a:cs typeface="Menlo" panose="020B0609030804020204" pitchFamily="49" charset="0"/>
              </a:rPr>
              <a:t>model = </a:t>
            </a:r>
            <a:r>
              <a:rPr lang="en-US" dirty="0" err="1">
                <a:latin typeface="Menlo" panose="020B0609030804020204" pitchFamily="49" charset="0"/>
                <a:ea typeface="Menlo" panose="020B0609030804020204" pitchFamily="49" charset="0"/>
                <a:cs typeface="Menlo" panose="020B0609030804020204" pitchFamily="49" charset="0"/>
              </a:rPr>
              <a:t>tf.keras.Sequential</a:t>
            </a:r>
            <a:r>
              <a:rPr lang="en-US" dirty="0">
                <a:latin typeface="Menlo" panose="020B0609030804020204" pitchFamily="49" charset="0"/>
                <a:ea typeface="Menlo" panose="020B0609030804020204" pitchFamily="49" charset="0"/>
                <a:cs typeface="Menlo" panose="020B0609030804020204" pitchFamily="49" charset="0"/>
              </a:rPr>
              <a:t>([10])</a:t>
            </a:r>
          </a:p>
        </p:txBody>
      </p:sp>
      <p:grpSp>
        <p:nvGrpSpPr>
          <p:cNvPr id="16" name="Group 15">
            <a:extLst>
              <a:ext uri="{FF2B5EF4-FFF2-40B4-BE49-F238E27FC236}">
                <a16:creationId xmlns:a16="http://schemas.microsoft.com/office/drawing/2014/main" id="{8E234475-3A4C-CD40-85A1-7247CE522B09}"/>
              </a:ext>
            </a:extLst>
          </p:cNvPr>
          <p:cNvGrpSpPr/>
          <p:nvPr/>
        </p:nvGrpSpPr>
        <p:grpSpPr>
          <a:xfrm>
            <a:off x="3762793" y="1009302"/>
            <a:ext cx="4666414" cy="2616467"/>
            <a:chOff x="5849073" y="4156939"/>
            <a:chExt cx="4666414" cy="2616467"/>
          </a:xfrm>
        </p:grpSpPr>
        <p:sp>
          <p:nvSpPr>
            <p:cNvPr id="17" name="TextBox 16">
              <a:extLst>
                <a:ext uri="{FF2B5EF4-FFF2-40B4-BE49-F238E27FC236}">
                  <a16:creationId xmlns:a16="http://schemas.microsoft.com/office/drawing/2014/main" id="{60894C8B-104D-B84A-9BF4-26B3F6C4A5B1}"/>
                </a:ext>
              </a:extLst>
            </p:cNvPr>
            <p:cNvSpPr txBox="1"/>
            <p:nvPr/>
          </p:nvSpPr>
          <p:spPr>
            <a:xfrm>
              <a:off x="5849073" y="6392923"/>
              <a:ext cx="1238737" cy="369332"/>
            </a:xfrm>
            <a:prstGeom prst="rect">
              <a:avLst/>
            </a:prstGeom>
            <a:noFill/>
          </p:spPr>
          <p:txBody>
            <a:bodyPr wrap="none" rtlCol="0">
              <a:spAutoFit/>
            </a:bodyPr>
            <a:lstStyle/>
            <a:p>
              <a:r>
                <a:rPr lang="en-US" dirty="0"/>
                <a:t>Input Layer</a:t>
              </a:r>
            </a:p>
          </p:txBody>
        </p:sp>
        <p:sp>
          <p:nvSpPr>
            <p:cNvPr id="18" name="TextBox 17">
              <a:extLst>
                <a:ext uri="{FF2B5EF4-FFF2-40B4-BE49-F238E27FC236}">
                  <a16:creationId xmlns:a16="http://schemas.microsoft.com/office/drawing/2014/main" id="{9195FB5E-E880-EC45-9532-BEC12188ABA8}"/>
                </a:ext>
              </a:extLst>
            </p:cNvPr>
            <p:cNvSpPr txBox="1"/>
            <p:nvPr/>
          </p:nvSpPr>
          <p:spPr>
            <a:xfrm>
              <a:off x="7521756" y="6392923"/>
              <a:ext cx="1416670" cy="369332"/>
            </a:xfrm>
            <a:prstGeom prst="rect">
              <a:avLst/>
            </a:prstGeom>
            <a:noFill/>
          </p:spPr>
          <p:txBody>
            <a:bodyPr wrap="none" rtlCol="0">
              <a:spAutoFit/>
            </a:bodyPr>
            <a:lstStyle/>
            <a:p>
              <a:r>
                <a:rPr lang="en-US" dirty="0"/>
                <a:t>Hidden Layer</a:t>
              </a:r>
            </a:p>
          </p:txBody>
        </p:sp>
        <p:sp>
          <p:nvSpPr>
            <p:cNvPr id="19" name="TextBox 18">
              <a:extLst>
                <a:ext uri="{FF2B5EF4-FFF2-40B4-BE49-F238E27FC236}">
                  <a16:creationId xmlns:a16="http://schemas.microsoft.com/office/drawing/2014/main" id="{91CA84AE-42C0-2747-9302-87913BB0C4F0}"/>
                </a:ext>
              </a:extLst>
            </p:cNvPr>
            <p:cNvSpPr txBox="1"/>
            <p:nvPr/>
          </p:nvSpPr>
          <p:spPr>
            <a:xfrm>
              <a:off x="9105229" y="6404074"/>
              <a:ext cx="1410258" cy="369332"/>
            </a:xfrm>
            <a:prstGeom prst="rect">
              <a:avLst/>
            </a:prstGeom>
            <a:noFill/>
          </p:spPr>
          <p:txBody>
            <a:bodyPr wrap="none" rtlCol="0">
              <a:spAutoFit/>
            </a:bodyPr>
            <a:lstStyle/>
            <a:p>
              <a:r>
                <a:rPr lang="en-US" dirty="0"/>
                <a:t>Output Layer</a:t>
              </a:r>
            </a:p>
          </p:txBody>
        </p:sp>
        <p:sp>
          <p:nvSpPr>
            <p:cNvPr id="20" name="Rounded Rectangle 19">
              <a:extLst>
                <a:ext uri="{FF2B5EF4-FFF2-40B4-BE49-F238E27FC236}">
                  <a16:creationId xmlns:a16="http://schemas.microsoft.com/office/drawing/2014/main" id="{E5046C2D-2A55-8B44-8887-294A69EE5C2D}"/>
                </a:ext>
              </a:extLst>
            </p:cNvPr>
            <p:cNvSpPr/>
            <p:nvPr/>
          </p:nvSpPr>
          <p:spPr>
            <a:xfrm>
              <a:off x="7910650" y="4501269"/>
              <a:ext cx="654205" cy="127449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Oval 20">
                  <a:extLst>
                    <a:ext uri="{FF2B5EF4-FFF2-40B4-BE49-F238E27FC236}">
                      <a16:creationId xmlns:a16="http://schemas.microsoft.com/office/drawing/2014/main" id="{BF224ECC-3647-8641-AB4A-F44657C14402}"/>
                    </a:ext>
                  </a:extLst>
                </p:cNvPr>
                <p:cNvSpPr/>
                <p:nvPr/>
              </p:nvSpPr>
              <p:spPr>
                <a:xfrm>
                  <a:off x="8028577" y="4923172"/>
                  <a:ext cx="418353" cy="433294"/>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1" i="1" dirty="0" smtClean="0">
                            <a:solidFill>
                              <a:schemeClr val="tx1"/>
                            </a:solidFill>
                            <a:latin typeface="Cambria Math" panose="02040503050406030204" pitchFamily="18" charset="0"/>
                          </a:rPr>
                          <m:t>𝒘</m:t>
                        </m:r>
                      </m:oMath>
                    </m:oMathPara>
                  </a14:m>
                  <a:endParaRPr lang="en-US" b="1" dirty="0">
                    <a:solidFill>
                      <a:schemeClr val="tx1"/>
                    </a:solidFill>
                  </a:endParaRPr>
                </a:p>
              </p:txBody>
            </p:sp>
          </mc:Choice>
          <mc:Fallback xmlns="">
            <p:sp>
              <p:nvSpPr>
                <p:cNvPr id="21" name="Oval 20">
                  <a:extLst>
                    <a:ext uri="{FF2B5EF4-FFF2-40B4-BE49-F238E27FC236}">
                      <a16:creationId xmlns:a16="http://schemas.microsoft.com/office/drawing/2014/main" id="{BF224ECC-3647-8641-AB4A-F44657C14402}"/>
                    </a:ext>
                  </a:extLst>
                </p:cNvPr>
                <p:cNvSpPr>
                  <a:spLocks noRot="1" noChangeAspect="1" noMove="1" noResize="1" noEditPoints="1" noAdjustHandles="1" noChangeArrowheads="1" noChangeShapeType="1" noTextEdit="1"/>
                </p:cNvSpPr>
                <p:nvPr/>
              </p:nvSpPr>
              <p:spPr>
                <a:xfrm>
                  <a:off x="8028577" y="4923172"/>
                  <a:ext cx="418353" cy="433294"/>
                </a:xfrm>
                <a:prstGeom prst="ellipse">
                  <a:avLst/>
                </a:prstGeom>
                <a:blipFill>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Oval 21">
                  <a:extLst>
                    <a:ext uri="{FF2B5EF4-FFF2-40B4-BE49-F238E27FC236}">
                      <a16:creationId xmlns:a16="http://schemas.microsoft.com/office/drawing/2014/main" id="{E6F90468-D506-BE4F-916D-D4589E711927}"/>
                    </a:ext>
                  </a:extLst>
                </p:cNvPr>
                <p:cNvSpPr/>
                <p:nvPr/>
              </p:nvSpPr>
              <p:spPr>
                <a:xfrm>
                  <a:off x="9431103" y="4923172"/>
                  <a:ext cx="418353" cy="433294"/>
                </a:xfrm>
                <a:prstGeom prst="ellipse">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𝑦</m:t>
                            </m:r>
                          </m:e>
                        </m:acc>
                      </m:oMath>
                    </m:oMathPara>
                  </a14:m>
                  <a:endParaRPr lang="en-US" dirty="0">
                    <a:solidFill>
                      <a:schemeClr val="tx1"/>
                    </a:solidFill>
                  </a:endParaRPr>
                </a:p>
              </p:txBody>
            </p:sp>
          </mc:Choice>
          <mc:Fallback xmlns="">
            <p:sp>
              <p:nvSpPr>
                <p:cNvPr id="22" name="Oval 21">
                  <a:extLst>
                    <a:ext uri="{FF2B5EF4-FFF2-40B4-BE49-F238E27FC236}">
                      <a16:creationId xmlns:a16="http://schemas.microsoft.com/office/drawing/2014/main" id="{E6F90468-D506-BE4F-916D-D4589E711927}"/>
                    </a:ext>
                  </a:extLst>
                </p:cNvPr>
                <p:cNvSpPr>
                  <a:spLocks noRot="1" noChangeAspect="1" noMove="1" noResize="1" noEditPoints="1" noAdjustHandles="1" noChangeArrowheads="1" noChangeShapeType="1" noTextEdit="1"/>
                </p:cNvSpPr>
                <p:nvPr/>
              </p:nvSpPr>
              <p:spPr>
                <a:xfrm>
                  <a:off x="9431103" y="4923172"/>
                  <a:ext cx="418353" cy="433294"/>
                </a:xfrm>
                <a:prstGeom prst="ellipse">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Rounded Corners 6">
                  <a:extLst>
                    <a:ext uri="{FF2B5EF4-FFF2-40B4-BE49-F238E27FC236}">
                      <a16:creationId xmlns:a16="http://schemas.microsoft.com/office/drawing/2014/main" id="{B0836A05-4A58-CA45-A742-D3FB9CE1E004}"/>
                    </a:ext>
                  </a:extLst>
                </p:cNvPr>
                <p:cNvSpPr/>
                <p:nvPr/>
              </p:nvSpPr>
              <p:spPr>
                <a:xfrm>
                  <a:off x="6468442" y="4923172"/>
                  <a:ext cx="478117" cy="433294"/>
                </a:xfrm>
                <a:prstGeom prst="round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𝑥</m:t>
                        </m:r>
                      </m:oMath>
                    </m:oMathPara>
                  </a14:m>
                  <a:endParaRPr lang="en-US" dirty="0">
                    <a:solidFill>
                      <a:schemeClr val="tx1"/>
                    </a:solidFill>
                  </a:endParaRPr>
                </a:p>
              </p:txBody>
            </p:sp>
          </mc:Choice>
          <mc:Fallback xmlns="">
            <p:sp>
              <p:nvSpPr>
                <p:cNvPr id="23" name="Rectangle: Rounded Corners 6">
                  <a:extLst>
                    <a:ext uri="{FF2B5EF4-FFF2-40B4-BE49-F238E27FC236}">
                      <a16:creationId xmlns:a16="http://schemas.microsoft.com/office/drawing/2014/main" id="{B0836A05-4A58-CA45-A742-D3FB9CE1E004}"/>
                    </a:ext>
                  </a:extLst>
                </p:cNvPr>
                <p:cNvSpPr>
                  <a:spLocks noRot="1" noChangeAspect="1" noMove="1" noResize="1" noEditPoints="1" noAdjustHandles="1" noChangeArrowheads="1" noChangeShapeType="1" noTextEdit="1"/>
                </p:cNvSpPr>
                <p:nvPr/>
              </p:nvSpPr>
              <p:spPr>
                <a:xfrm>
                  <a:off x="6468442" y="4923172"/>
                  <a:ext cx="478117" cy="433294"/>
                </a:xfrm>
                <a:prstGeom prst="roundRect">
                  <a:avLst/>
                </a:prstGeom>
                <a:blipFill>
                  <a:blip r:embed="rId4"/>
                  <a:stretch>
                    <a:fillRect/>
                  </a:stretch>
                </a:blipFill>
                <a:ln>
                  <a:solidFill>
                    <a:schemeClr val="tx1"/>
                  </a:solidFill>
                </a:ln>
              </p:spPr>
              <p:txBody>
                <a:bodyPr/>
                <a:lstStyle/>
                <a:p>
                  <a:r>
                    <a:rPr lang="en-US">
                      <a:noFill/>
                    </a:rPr>
                    <a:t> </a:t>
                  </a:r>
                </a:p>
              </p:txBody>
            </p:sp>
          </mc:Fallback>
        </mc:AlternateContent>
        <p:cxnSp>
          <p:nvCxnSpPr>
            <p:cNvPr id="24" name="Straight Arrow Connector 23">
              <a:extLst>
                <a:ext uri="{FF2B5EF4-FFF2-40B4-BE49-F238E27FC236}">
                  <a16:creationId xmlns:a16="http://schemas.microsoft.com/office/drawing/2014/main" id="{B57C47CA-B1D5-A446-9AA9-3D0327655316}"/>
                </a:ext>
              </a:extLst>
            </p:cNvPr>
            <p:cNvCxnSpPr>
              <a:cxnSpLocks/>
              <a:endCxn id="20" idx="1"/>
            </p:cNvCxnSpPr>
            <p:nvPr/>
          </p:nvCxnSpPr>
          <p:spPr>
            <a:xfrm flipV="1">
              <a:off x="6946559" y="5138519"/>
              <a:ext cx="964091" cy="1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7E538AF-95AA-954F-98EC-AF9CCE2A1FAC}"/>
                </a:ext>
              </a:extLst>
            </p:cNvPr>
            <p:cNvCxnSpPr>
              <a:cxnSpLocks/>
              <a:stCxn id="20" idx="3"/>
              <a:endCxn id="22" idx="2"/>
            </p:cNvCxnSpPr>
            <p:nvPr/>
          </p:nvCxnSpPr>
          <p:spPr>
            <a:xfrm>
              <a:off x="8564855" y="5138519"/>
              <a:ext cx="866248" cy="1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74FD247-7335-2541-90EE-95C38839503C}"/>
                </a:ext>
              </a:extLst>
            </p:cNvPr>
            <p:cNvSpPr txBox="1"/>
            <p:nvPr/>
          </p:nvSpPr>
          <p:spPr>
            <a:xfrm>
              <a:off x="7797567" y="4156939"/>
              <a:ext cx="880369" cy="369332"/>
            </a:xfrm>
            <a:prstGeom prst="rect">
              <a:avLst/>
            </a:prstGeom>
            <a:noFill/>
          </p:spPr>
          <p:txBody>
            <a:bodyPr wrap="none" rtlCol="0">
              <a:spAutoFit/>
            </a:bodyPr>
            <a:lstStyle/>
            <a:p>
              <a:r>
                <a:rPr lang="en-US" dirty="0"/>
                <a:t>units=1</a:t>
              </a:r>
            </a:p>
          </p:txBody>
        </p:sp>
        <p:sp>
          <p:nvSpPr>
            <p:cNvPr id="27" name="TextBox 26">
              <a:extLst>
                <a:ext uri="{FF2B5EF4-FFF2-40B4-BE49-F238E27FC236}">
                  <a16:creationId xmlns:a16="http://schemas.microsoft.com/office/drawing/2014/main" id="{9B98B76B-C693-EF41-BB34-C7C1F056CF6E}"/>
                </a:ext>
              </a:extLst>
            </p:cNvPr>
            <p:cNvSpPr txBox="1"/>
            <p:nvPr/>
          </p:nvSpPr>
          <p:spPr>
            <a:xfrm>
              <a:off x="7856877" y="5906316"/>
              <a:ext cx="761747" cy="369332"/>
            </a:xfrm>
            <a:prstGeom prst="rect">
              <a:avLst/>
            </a:prstGeom>
            <a:noFill/>
          </p:spPr>
          <p:txBody>
            <a:bodyPr wrap="none" rtlCol="0">
              <a:spAutoFit/>
            </a:bodyPr>
            <a:lstStyle/>
            <a:p>
              <a:r>
                <a:rPr lang="en-US" dirty="0">
                  <a:ea typeface="Menlo" panose="020B0609030804020204" pitchFamily="49" charset="0"/>
                  <a:cs typeface="Times New Roman" panose="02020603050405020304" pitchFamily="18" charset="0"/>
                </a:rPr>
                <a:t>layer0</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6F1D5AD9-3840-C944-BFC4-8A6E376F57B1}"/>
                    </a:ext>
                  </a:extLst>
                </p:cNvPr>
                <p:cNvSpPr txBox="1"/>
                <p:nvPr/>
              </p:nvSpPr>
              <p:spPr>
                <a:xfrm>
                  <a:off x="8379741" y="4502570"/>
                  <a:ext cx="1851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oMath>
                    </m:oMathPara>
                  </a14:m>
                  <a:endParaRPr lang="en-US" dirty="0"/>
                </a:p>
              </p:txBody>
            </p:sp>
          </mc:Choice>
          <mc:Fallback xmlns="">
            <p:sp>
              <p:nvSpPr>
                <p:cNvPr id="28" name="TextBox 27">
                  <a:extLst>
                    <a:ext uri="{FF2B5EF4-FFF2-40B4-BE49-F238E27FC236}">
                      <a16:creationId xmlns:a16="http://schemas.microsoft.com/office/drawing/2014/main" id="{6F1D5AD9-3840-C944-BFC4-8A6E376F57B1}"/>
                    </a:ext>
                  </a:extLst>
                </p:cNvPr>
                <p:cNvSpPr txBox="1">
                  <a:spLocks noRot="1" noChangeAspect="1" noMove="1" noResize="1" noEditPoints="1" noAdjustHandles="1" noChangeArrowheads="1" noChangeShapeType="1" noTextEdit="1"/>
                </p:cNvSpPr>
                <p:nvPr/>
              </p:nvSpPr>
              <p:spPr>
                <a:xfrm>
                  <a:off x="8379741" y="4502570"/>
                  <a:ext cx="185114" cy="276999"/>
                </a:xfrm>
                <a:prstGeom prst="rect">
                  <a:avLst/>
                </a:prstGeom>
                <a:blipFill>
                  <a:blip r:embed="rId5"/>
                  <a:stretch>
                    <a:fillRect l="-25000" r="-25000" b="-8696"/>
                  </a:stretch>
                </a:blipFill>
              </p:spPr>
              <p:txBody>
                <a:bodyPr/>
                <a:lstStyle/>
                <a:p>
                  <a:r>
                    <a:rPr lang="en-US">
                      <a:noFill/>
                    </a:rPr>
                    <a:t> </a:t>
                  </a:r>
                </a:p>
              </p:txBody>
            </p:sp>
          </mc:Fallback>
        </mc:AlternateContent>
      </p:grpSp>
      <p:sp>
        <p:nvSpPr>
          <p:cNvPr id="29" name="TextBox 28">
            <a:extLst>
              <a:ext uri="{FF2B5EF4-FFF2-40B4-BE49-F238E27FC236}">
                <a16:creationId xmlns:a16="http://schemas.microsoft.com/office/drawing/2014/main" id="{C14914A3-8F31-E440-8A1A-75B33F49437F}"/>
              </a:ext>
            </a:extLst>
          </p:cNvPr>
          <p:cNvSpPr txBox="1"/>
          <p:nvPr/>
        </p:nvSpPr>
        <p:spPr>
          <a:xfrm>
            <a:off x="580630" y="4714317"/>
            <a:ext cx="11030739" cy="2031325"/>
          </a:xfrm>
          <a:prstGeom prst="rect">
            <a:avLst/>
          </a:prstGeom>
          <a:noFill/>
        </p:spPr>
        <p:txBody>
          <a:bodyPr wrap="square" rtlCol="0">
            <a:spAutoFit/>
          </a:bodyPr>
          <a:lstStyle/>
          <a:p>
            <a:r>
              <a:rPr lang="en-US" dirty="0"/>
              <a:t>This is how we can define a one-layer one-unit neural network in </a:t>
            </a:r>
            <a:r>
              <a:rPr lang="en-US" dirty="0" err="1"/>
              <a:t>tensorflow</a:t>
            </a:r>
            <a:r>
              <a:rPr lang="en-US" dirty="0"/>
              <a:t>. Since our input is just one number, the </a:t>
            </a:r>
            <a:r>
              <a:rPr lang="en-US" dirty="0" err="1"/>
              <a:t>input_shape</a:t>
            </a:r>
            <a:r>
              <a:rPr lang="en-US" dirty="0"/>
              <a:t> parameter can be set to [1]. Once the dense layer is defined, the model must be wrapped inside </a:t>
            </a:r>
            <a:r>
              <a:rPr lang="en-US" dirty="0" err="1"/>
              <a:t>tf.keras.Sequential</a:t>
            </a:r>
            <a:r>
              <a:rPr lang="en-US" dirty="0"/>
              <a:t>() method to enable training and optimization.</a:t>
            </a:r>
          </a:p>
          <a:p>
            <a:endParaRPr lang="en-US" dirty="0"/>
          </a:p>
          <a:p>
            <a:r>
              <a:rPr lang="en-US" dirty="0"/>
              <a:t>As we have already discussed, the neural network training is to optimize the weights of the neurons in each layer such that the loss between the predicted labels/values and the actual labels/values are close to each other. This is hence an example for a supervised learning algorithm.</a:t>
            </a:r>
          </a:p>
        </p:txBody>
      </p:sp>
    </p:spTree>
    <p:extLst>
      <p:ext uri="{BB962C8B-B14F-4D97-AF65-F5344CB8AC3E}">
        <p14:creationId xmlns:p14="http://schemas.microsoft.com/office/powerpoint/2010/main" val="3978746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B393F-84F9-FA4A-A9D8-C04A1CE44CFE}"/>
              </a:ext>
            </a:extLst>
          </p:cNvPr>
          <p:cNvSpPr>
            <a:spLocks noGrp="1"/>
          </p:cNvSpPr>
          <p:nvPr>
            <p:ph type="title"/>
          </p:nvPr>
        </p:nvSpPr>
        <p:spPr/>
        <p:txBody>
          <a:bodyPr/>
          <a:lstStyle/>
          <a:p>
            <a:r>
              <a:rPr lang="en-US" dirty="0"/>
              <a:t>Fully Connected Networks</a:t>
            </a:r>
          </a:p>
        </p:txBody>
      </p:sp>
      <p:pic>
        <p:nvPicPr>
          <p:cNvPr id="1026" name="Picture 2" descr="Dense Neural Network. | Download Scientific Diagram">
            <a:extLst>
              <a:ext uri="{FF2B5EF4-FFF2-40B4-BE49-F238E27FC236}">
                <a16:creationId xmlns:a16="http://schemas.microsoft.com/office/drawing/2014/main" id="{B2142D5C-DFA9-6843-BC39-F71F78618D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97250" y="1579013"/>
            <a:ext cx="5397500" cy="27813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393E5F9-966A-F445-BF99-AF7710C9460F}"/>
              </a:ext>
            </a:extLst>
          </p:cNvPr>
          <p:cNvSpPr txBox="1"/>
          <p:nvPr/>
        </p:nvSpPr>
        <p:spPr>
          <a:xfrm>
            <a:off x="654417" y="4717905"/>
            <a:ext cx="10668622" cy="2031325"/>
          </a:xfrm>
          <a:prstGeom prst="rect">
            <a:avLst/>
          </a:prstGeom>
          <a:noFill/>
        </p:spPr>
        <p:txBody>
          <a:bodyPr wrap="square" lIns="91440" tIns="45720" rIns="91440" bIns="45720" rtlCol="0" anchor="t">
            <a:spAutoFit/>
          </a:bodyPr>
          <a:lstStyle/>
          <a:p>
            <a:r>
              <a:rPr lang="en-US" dirty="0">
                <a:latin typeface="Arial"/>
                <a:cs typeface="Arial"/>
              </a:rPr>
              <a:t>The neurons in each layer are connected to neurons in the following layer. We call these types of layers fully connected layers. So, when we use a dense layer in </a:t>
            </a:r>
            <a:r>
              <a:rPr lang="en-US" dirty="0" err="1">
                <a:latin typeface="Arial"/>
                <a:cs typeface="Arial"/>
              </a:rPr>
              <a:t>keras</a:t>
            </a:r>
            <a:r>
              <a:rPr lang="en-US" dirty="0">
                <a:latin typeface="Arial"/>
                <a:cs typeface="Arial"/>
              </a:rPr>
              <a:t> we are simply stating that the neurons in that layer are fully connected to the neurons in the previous layer. They typically consist of many hundreds of simple processing units which are wired together in a complex communication network.</a:t>
            </a:r>
            <a:endParaRPr lang="en-US">
              <a:latin typeface="Arial"/>
              <a:cs typeface="Arial"/>
            </a:endParaRPr>
          </a:p>
          <a:p>
            <a:r>
              <a:rPr lang="en-US" dirty="0">
                <a:latin typeface="Arial"/>
                <a:cs typeface="Arial"/>
              </a:rPr>
              <a:t>• Each unit or node is a simplified model of a real neuron which fires (sends off a new signal) if it receives a sufficiently strong input signal from the other nodes to which it is connected.</a:t>
            </a:r>
          </a:p>
          <a:p>
            <a:r>
              <a:rPr lang="en-US" dirty="0">
                <a:latin typeface="Arial"/>
                <a:cs typeface="Arial"/>
              </a:rPr>
              <a:t>• The output is aiming for a target.</a:t>
            </a:r>
          </a:p>
        </p:txBody>
      </p:sp>
    </p:spTree>
    <p:extLst>
      <p:ext uri="{BB962C8B-B14F-4D97-AF65-F5344CB8AC3E}">
        <p14:creationId xmlns:p14="http://schemas.microsoft.com/office/powerpoint/2010/main" val="3652747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52CA0-6E28-4E5E-B6C5-370BA070C924}"/>
              </a:ext>
            </a:extLst>
          </p:cNvPr>
          <p:cNvSpPr>
            <a:spLocks noGrp="1"/>
          </p:cNvSpPr>
          <p:nvPr>
            <p:ph type="title"/>
          </p:nvPr>
        </p:nvSpPr>
        <p:spPr/>
        <p:txBody>
          <a:bodyPr>
            <a:normAutofit/>
          </a:bodyPr>
          <a:lstStyle/>
          <a:p>
            <a:pPr algn="ctr"/>
            <a:r>
              <a:rPr lang="en-US" sz="3200">
                <a:latin typeface="Arial"/>
                <a:cs typeface="Calibri Light"/>
              </a:rPr>
              <a:t>What Dense Layer Does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F5E90-451B-4629-8EBA-336EA0CD4A0A}"/>
                  </a:ext>
                </a:extLst>
              </p:cNvPr>
              <p:cNvSpPr>
                <a:spLocks noGrp="1"/>
              </p:cNvSpPr>
              <p:nvPr>
                <p:ph idx="1"/>
              </p:nvPr>
            </p:nvSpPr>
            <p:spPr/>
            <p:txBody>
              <a:bodyPr vert="horz" lIns="91440" tIns="45720" rIns="91440" bIns="45720" rtlCol="0" anchor="t">
                <a:normAutofit/>
              </a:bodyPr>
              <a:lstStyle/>
              <a:p>
                <a:pPr marL="0" indent="0">
                  <a:buNone/>
                </a:pPr>
                <a:r>
                  <a:rPr lang="en-US" sz="1600" dirty="0">
                    <a:latin typeface="Arial"/>
                    <a:cs typeface="Calibri" panose="020F0502020204030204"/>
                  </a:rPr>
                  <a:t>To understand what's going on with dense layers, we have to understand the following scenario. Let's say we have three inputs to the model (</a:t>
                </a:r>
                <a14:m>
                  <m:oMath xmlns:m="http://schemas.openxmlformats.org/officeDocument/2006/math">
                    <m:sSub>
                      <m:sSubPr>
                        <m:ctrlPr>
                          <a:rPr lang="en-US" sz="1600" b="0" i="1" dirty="0" smtClean="0">
                            <a:latin typeface="Cambria Math" panose="02040503050406030204" pitchFamily="18" charset="0"/>
                            <a:cs typeface="Calibri" panose="020F0502020204030204"/>
                          </a:rPr>
                        </m:ctrlPr>
                      </m:sSubPr>
                      <m:e>
                        <m:r>
                          <a:rPr lang="en-US" sz="1600" i="1" dirty="0" smtClean="0">
                            <a:latin typeface="Cambria Math" panose="02040503050406030204" pitchFamily="18" charset="0"/>
                            <a:cs typeface="Calibri" panose="020F0502020204030204"/>
                          </a:rPr>
                          <m:t>𝑥</m:t>
                        </m:r>
                      </m:e>
                      <m:sub>
                        <m:r>
                          <a:rPr lang="en-US" sz="1600" i="1" dirty="0" smtClean="0">
                            <a:latin typeface="Cambria Math" panose="02040503050406030204" pitchFamily="18" charset="0"/>
                            <a:cs typeface="Calibri" panose="020F0502020204030204"/>
                          </a:rPr>
                          <m:t>1</m:t>
                        </m:r>
                      </m:sub>
                    </m:sSub>
                    <m:r>
                      <a:rPr lang="en-US" sz="1600" b="0" i="1" dirty="0" smtClean="0">
                        <a:latin typeface="Cambria Math" panose="02040503050406030204" pitchFamily="18" charset="0"/>
                        <a:cs typeface="Calibri" panose="020F0502020204030204"/>
                      </a:rPr>
                      <m:t>, </m:t>
                    </m:r>
                    <m:sSub>
                      <m:sSubPr>
                        <m:ctrlPr>
                          <a:rPr lang="en-US" sz="1600" b="0" i="1" dirty="0" smtClean="0">
                            <a:latin typeface="Cambria Math" panose="02040503050406030204" pitchFamily="18" charset="0"/>
                            <a:cs typeface="Calibri" panose="020F0502020204030204"/>
                          </a:rPr>
                        </m:ctrlPr>
                      </m:sSubPr>
                      <m:e>
                        <m:r>
                          <a:rPr lang="en-US" sz="1600" b="0" i="1" dirty="0" smtClean="0">
                            <a:latin typeface="Cambria Math" panose="02040503050406030204" pitchFamily="18" charset="0"/>
                            <a:cs typeface="Calibri" panose="020F0502020204030204"/>
                          </a:rPr>
                          <m:t>𝑥</m:t>
                        </m:r>
                      </m:e>
                      <m:sub>
                        <m:r>
                          <a:rPr lang="en-US" sz="1600" b="0" i="1" dirty="0" smtClean="0">
                            <a:latin typeface="Cambria Math" panose="02040503050406030204" pitchFamily="18" charset="0"/>
                            <a:cs typeface="Calibri" panose="020F0502020204030204"/>
                          </a:rPr>
                          <m:t>2</m:t>
                        </m:r>
                      </m:sub>
                    </m:sSub>
                    <m:r>
                      <a:rPr lang="en-US" sz="1600" b="0" i="1" dirty="0" smtClean="0">
                        <a:latin typeface="Cambria Math" panose="02040503050406030204" pitchFamily="18" charset="0"/>
                        <a:cs typeface="Calibri" panose="020F0502020204030204"/>
                      </a:rPr>
                      <m:t>, </m:t>
                    </m:r>
                    <m:sSub>
                      <m:sSubPr>
                        <m:ctrlPr>
                          <a:rPr lang="en-US" sz="1600" b="0" i="1" dirty="0" smtClean="0">
                            <a:latin typeface="Cambria Math" panose="02040503050406030204" pitchFamily="18" charset="0"/>
                            <a:cs typeface="Calibri" panose="020F0502020204030204"/>
                          </a:rPr>
                        </m:ctrlPr>
                      </m:sSubPr>
                      <m:e>
                        <m:r>
                          <a:rPr lang="en-US" sz="1600" b="0" i="1" dirty="0" smtClean="0">
                            <a:latin typeface="Cambria Math" panose="02040503050406030204" pitchFamily="18" charset="0"/>
                            <a:cs typeface="Calibri" panose="020F0502020204030204"/>
                          </a:rPr>
                          <m:t>𝑥</m:t>
                        </m:r>
                      </m:e>
                      <m:sub>
                        <m:r>
                          <a:rPr lang="en-US" sz="1600" b="0" i="1" dirty="0" smtClean="0">
                            <a:latin typeface="Cambria Math" panose="02040503050406030204" pitchFamily="18" charset="0"/>
                            <a:cs typeface="Calibri" panose="020F0502020204030204"/>
                          </a:rPr>
                          <m:t>3</m:t>
                        </m:r>
                      </m:sub>
                    </m:sSub>
                  </m:oMath>
                </a14:m>
                <a:r>
                  <a:rPr lang="en-US" sz="1600" dirty="0">
                    <a:latin typeface="Arial"/>
                    <a:cs typeface="Calibri" panose="020F0502020204030204"/>
                  </a:rPr>
                  <a:t>), </a:t>
                </a:r>
                <a14:m>
                  <m:oMath xmlns:m="http://schemas.openxmlformats.org/officeDocument/2006/math">
                    <m:sSub>
                      <m:sSubPr>
                        <m:ctrlPr>
                          <a:rPr lang="en-US" sz="1600" b="0" i="1" dirty="0" smtClean="0">
                            <a:latin typeface="Cambria Math" panose="02040503050406030204" pitchFamily="18" charset="0"/>
                            <a:cs typeface="Calibri" panose="020F0502020204030204"/>
                          </a:rPr>
                        </m:ctrlPr>
                      </m:sSubPr>
                      <m:e>
                        <m:r>
                          <a:rPr lang="en-US" sz="1600" i="1" dirty="0" smtClean="0">
                            <a:latin typeface="Cambria Math" panose="02040503050406030204" pitchFamily="18" charset="0"/>
                            <a:cs typeface="Calibri" panose="020F0502020204030204"/>
                          </a:rPr>
                          <m:t>h</m:t>
                        </m:r>
                      </m:e>
                      <m:sub>
                        <m:r>
                          <a:rPr lang="en-US" sz="1600" i="1" dirty="0" smtClean="0">
                            <a:latin typeface="Cambria Math" panose="02040503050406030204" pitchFamily="18" charset="0"/>
                            <a:cs typeface="Calibri" panose="020F0502020204030204"/>
                          </a:rPr>
                          <m:t>1</m:t>
                        </m:r>
                      </m:sub>
                    </m:sSub>
                  </m:oMath>
                </a14:m>
                <a:r>
                  <a:rPr lang="en-US" sz="1600" dirty="0">
                    <a:latin typeface="Arial"/>
                    <a:cs typeface="Calibri" panose="020F0502020204030204"/>
                  </a:rPr>
                  <a:t> and </a:t>
                </a:r>
                <a14:m>
                  <m:oMath xmlns:m="http://schemas.openxmlformats.org/officeDocument/2006/math">
                    <m:sSub>
                      <m:sSubPr>
                        <m:ctrlPr>
                          <a:rPr lang="en-US" sz="1600" b="0" i="1" dirty="0" smtClean="0">
                            <a:latin typeface="Cambria Math" panose="02040503050406030204" pitchFamily="18" charset="0"/>
                            <a:cs typeface="Calibri" panose="020F0502020204030204"/>
                          </a:rPr>
                        </m:ctrlPr>
                      </m:sSubPr>
                      <m:e>
                        <m:r>
                          <a:rPr lang="en-US" sz="1600" i="1" dirty="0" smtClean="0">
                            <a:latin typeface="Cambria Math" panose="02040503050406030204" pitchFamily="18" charset="0"/>
                            <a:cs typeface="Calibri" panose="020F0502020204030204"/>
                          </a:rPr>
                          <m:t>h</m:t>
                        </m:r>
                      </m:e>
                      <m:sub>
                        <m:r>
                          <a:rPr lang="en-US" sz="1600" i="1" dirty="0" smtClean="0">
                            <a:latin typeface="Cambria Math" panose="02040503050406030204" pitchFamily="18" charset="0"/>
                            <a:cs typeface="Calibri" panose="020F0502020204030204"/>
                          </a:rPr>
                          <m:t>2</m:t>
                        </m:r>
                      </m:sub>
                    </m:sSub>
                  </m:oMath>
                </a14:m>
                <a:r>
                  <a:rPr lang="en-US" sz="1600" dirty="0">
                    <a:latin typeface="Arial"/>
                    <a:cs typeface="Calibri" panose="020F0502020204030204"/>
                  </a:rPr>
                  <a:t> are the neurons in our hidden layer. </a:t>
                </a:r>
                <a14:m>
                  <m:oMath xmlns:m="http://schemas.openxmlformats.org/officeDocument/2006/math">
                    <m:acc>
                      <m:accPr>
                        <m:chr m:val="̃"/>
                        <m:ctrlPr>
                          <a:rPr lang="en-US" sz="1600" i="1">
                            <a:latin typeface="Cambria Math" panose="02040503050406030204" pitchFamily="18" charset="0"/>
                          </a:rPr>
                        </m:ctrlPr>
                      </m:accPr>
                      <m:e>
                        <m:r>
                          <a:rPr lang="en-US" sz="1600" i="1">
                            <a:latin typeface="Cambria Math" panose="02040503050406030204" pitchFamily="18" charset="0"/>
                          </a:rPr>
                          <m:t>𝑦</m:t>
                        </m:r>
                      </m:e>
                    </m:acc>
                  </m:oMath>
                </a14:m>
                <a:r>
                  <a:rPr lang="en-US" sz="1600" dirty="0">
                    <a:latin typeface="Arial"/>
                    <a:cs typeface="Calibri" panose="020F0502020204030204"/>
                  </a:rPr>
                  <a:t> is the neuron in our output layer. Since it's the last layer it’s also the result of the model. </a:t>
                </a:r>
              </a:p>
            </p:txBody>
          </p:sp>
        </mc:Choice>
        <mc:Fallback xmlns="">
          <p:sp>
            <p:nvSpPr>
              <p:cNvPr id="3" name="Content Placeholder 2">
                <a:extLst>
                  <a:ext uri="{FF2B5EF4-FFF2-40B4-BE49-F238E27FC236}">
                    <a16:creationId xmlns:a16="http://schemas.microsoft.com/office/drawing/2014/main" id="{152F5E90-451B-4629-8EBA-336EA0CD4A0A}"/>
                  </a:ext>
                </a:extLst>
              </p:cNvPr>
              <p:cNvSpPr>
                <a:spLocks noGrp="1" noRot="1" noChangeAspect="1" noMove="1" noResize="1" noEditPoints="1" noAdjustHandles="1" noChangeArrowheads="1" noChangeShapeType="1" noTextEdit="1"/>
              </p:cNvSpPr>
              <p:nvPr>
                <p:ph idx="1"/>
              </p:nvPr>
            </p:nvSpPr>
            <p:spPr>
              <a:blipFill>
                <a:blip r:embed="rId2"/>
                <a:stretch>
                  <a:fillRect l="-362" t="-872" r="-241"/>
                </a:stretch>
              </a:blipFill>
            </p:spPr>
            <p:txBody>
              <a:bodyPr/>
              <a:lstStyle/>
              <a:p>
                <a:r>
                  <a:rPr lang="en-US">
                    <a:noFill/>
                  </a:rPr>
                  <a:t> </a:t>
                </a:r>
              </a:p>
            </p:txBody>
          </p:sp>
        </mc:Fallback>
      </mc:AlternateContent>
      <p:grpSp>
        <p:nvGrpSpPr>
          <p:cNvPr id="37" name="Group 36">
            <a:extLst>
              <a:ext uri="{FF2B5EF4-FFF2-40B4-BE49-F238E27FC236}">
                <a16:creationId xmlns:a16="http://schemas.microsoft.com/office/drawing/2014/main" id="{21A785BF-4020-4038-90B5-43DA4A36E71F}"/>
              </a:ext>
            </a:extLst>
          </p:cNvPr>
          <p:cNvGrpSpPr/>
          <p:nvPr/>
        </p:nvGrpSpPr>
        <p:grpSpPr>
          <a:xfrm>
            <a:off x="7474904" y="3318188"/>
            <a:ext cx="3145492" cy="2316816"/>
            <a:chOff x="7663328" y="4069976"/>
            <a:chExt cx="3145492" cy="2316816"/>
          </a:xfrm>
        </p:grpSpPr>
        <mc:AlternateContent xmlns:mc="http://schemas.openxmlformats.org/markup-compatibility/2006" xmlns:a14="http://schemas.microsoft.com/office/drawing/2010/main">
          <mc:Choice Requires="a14">
            <p:sp>
              <p:nvSpPr>
                <p:cNvPr id="5" name="Rectangle: Rounded Corners 4">
                  <a:extLst>
                    <a:ext uri="{FF2B5EF4-FFF2-40B4-BE49-F238E27FC236}">
                      <a16:creationId xmlns:a16="http://schemas.microsoft.com/office/drawing/2014/main" id="{A1008D31-61E9-4539-8F0E-F2709DEE870C}"/>
                    </a:ext>
                  </a:extLst>
                </p:cNvPr>
                <p:cNvSpPr/>
                <p:nvPr/>
              </p:nvSpPr>
              <p:spPr>
                <a:xfrm>
                  <a:off x="7663328" y="4077446"/>
                  <a:ext cx="627528"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cs typeface="Calibri"/>
                              </a:rPr>
                            </m:ctrlPr>
                          </m:sSubPr>
                          <m:e>
                            <m:r>
                              <a:rPr lang="en-US" i="1" dirty="0" smtClean="0">
                                <a:latin typeface="Cambria Math" panose="02040503050406030204" pitchFamily="18" charset="0"/>
                                <a:cs typeface="Calibri"/>
                              </a:rPr>
                              <m:t>𝑥</m:t>
                            </m:r>
                          </m:e>
                          <m:sub>
                            <m:r>
                              <a:rPr lang="en-US" b="0" i="1" dirty="0" smtClean="0">
                                <a:latin typeface="Cambria Math" panose="02040503050406030204" pitchFamily="18" charset="0"/>
                                <a:cs typeface="Calibri"/>
                              </a:rPr>
                              <m:t>1</m:t>
                            </m:r>
                          </m:sub>
                        </m:sSub>
                      </m:oMath>
                    </m:oMathPara>
                  </a14:m>
                  <a:endParaRPr lang="en-US" dirty="0"/>
                </a:p>
              </p:txBody>
            </p:sp>
          </mc:Choice>
          <mc:Fallback xmlns="">
            <p:sp>
              <p:nvSpPr>
                <p:cNvPr id="5" name="Rectangle: Rounded Corners 4">
                  <a:extLst>
                    <a:ext uri="{FF2B5EF4-FFF2-40B4-BE49-F238E27FC236}">
                      <a16:creationId xmlns:a16="http://schemas.microsoft.com/office/drawing/2014/main" id="{A1008D31-61E9-4539-8F0E-F2709DEE870C}"/>
                    </a:ext>
                  </a:extLst>
                </p:cNvPr>
                <p:cNvSpPr>
                  <a:spLocks noRot="1" noChangeAspect="1" noMove="1" noResize="1" noEditPoints="1" noAdjustHandles="1" noChangeArrowheads="1" noChangeShapeType="1" noTextEdit="1"/>
                </p:cNvSpPr>
                <p:nvPr/>
              </p:nvSpPr>
              <p:spPr>
                <a:xfrm>
                  <a:off x="7663328" y="4077446"/>
                  <a:ext cx="627528" cy="537882"/>
                </a:xfrm>
                <a:prstGeom prst="round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Rounded Corners 5">
                  <a:extLst>
                    <a:ext uri="{FF2B5EF4-FFF2-40B4-BE49-F238E27FC236}">
                      <a16:creationId xmlns:a16="http://schemas.microsoft.com/office/drawing/2014/main" id="{C602F7E6-E2FF-4901-BAE2-D5AC272255CF}"/>
                    </a:ext>
                  </a:extLst>
                </p:cNvPr>
                <p:cNvSpPr/>
                <p:nvPr/>
              </p:nvSpPr>
              <p:spPr>
                <a:xfrm>
                  <a:off x="8432798" y="4077446"/>
                  <a:ext cx="560293"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cs typeface="Calibri"/>
                              </a:rPr>
                            </m:ctrlPr>
                          </m:sSubPr>
                          <m:e>
                            <m:r>
                              <a:rPr lang="en-US" i="1" dirty="0" smtClean="0">
                                <a:latin typeface="Cambria Math" panose="02040503050406030204" pitchFamily="18" charset="0"/>
                                <a:cs typeface="Calibri"/>
                              </a:rPr>
                              <m:t>𝑥</m:t>
                            </m:r>
                          </m:e>
                          <m:sub>
                            <m:r>
                              <a:rPr lang="en-US" i="1" dirty="0" smtClean="0">
                                <a:latin typeface="Cambria Math" panose="02040503050406030204" pitchFamily="18" charset="0"/>
                                <a:cs typeface="Calibri"/>
                              </a:rPr>
                              <m:t>2</m:t>
                            </m:r>
                          </m:sub>
                        </m:sSub>
                      </m:oMath>
                    </m:oMathPara>
                  </a14:m>
                  <a:endParaRPr lang="en-US" dirty="0"/>
                </a:p>
              </p:txBody>
            </p:sp>
          </mc:Choice>
          <mc:Fallback xmlns="">
            <p:sp>
              <p:nvSpPr>
                <p:cNvPr id="6" name="Rectangle: Rounded Corners 5">
                  <a:extLst>
                    <a:ext uri="{FF2B5EF4-FFF2-40B4-BE49-F238E27FC236}">
                      <a16:creationId xmlns:a16="http://schemas.microsoft.com/office/drawing/2014/main" id="{C602F7E6-E2FF-4901-BAE2-D5AC272255CF}"/>
                    </a:ext>
                  </a:extLst>
                </p:cNvPr>
                <p:cNvSpPr>
                  <a:spLocks noRot="1" noChangeAspect="1" noMove="1" noResize="1" noEditPoints="1" noAdjustHandles="1" noChangeArrowheads="1" noChangeShapeType="1" noTextEdit="1"/>
                </p:cNvSpPr>
                <p:nvPr/>
              </p:nvSpPr>
              <p:spPr>
                <a:xfrm>
                  <a:off x="8432798" y="4077446"/>
                  <a:ext cx="560293" cy="537882"/>
                </a:xfrm>
                <a:prstGeom prst="round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Rounded Corners 6">
                  <a:extLst>
                    <a:ext uri="{FF2B5EF4-FFF2-40B4-BE49-F238E27FC236}">
                      <a16:creationId xmlns:a16="http://schemas.microsoft.com/office/drawing/2014/main" id="{1154D175-B5A5-4B7B-B8F7-2744A8C02BC1}"/>
                    </a:ext>
                  </a:extLst>
                </p:cNvPr>
                <p:cNvSpPr/>
                <p:nvPr/>
              </p:nvSpPr>
              <p:spPr>
                <a:xfrm>
                  <a:off x="9082739" y="4069976"/>
                  <a:ext cx="597646" cy="545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cs typeface="Calibri"/>
                              </a:rPr>
                            </m:ctrlPr>
                          </m:sSubPr>
                          <m:e>
                            <m:r>
                              <a:rPr lang="en-US" i="1" dirty="0" smtClean="0">
                                <a:latin typeface="Cambria Math" panose="02040503050406030204" pitchFamily="18" charset="0"/>
                                <a:cs typeface="Calibri"/>
                              </a:rPr>
                              <m:t>𝑥</m:t>
                            </m:r>
                          </m:e>
                          <m:sub>
                            <m:r>
                              <a:rPr lang="en-US" i="1" dirty="0" smtClean="0">
                                <a:latin typeface="Cambria Math" panose="02040503050406030204" pitchFamily="18" charset="0"/>
                                <a:cs typeface="Calibri"/>
                              </a:rPr>
                              <m:t>3</m:t>
                            </m:r>
                          </m:sub>
                        </m:sSub>
                      </m:oMath>
                    </m:oMathPara>
                  </a14:m>
                  <a:endParaRPr lang="en-US" dirty="0"/>
                </a:p>
              </p:txBody>
            </p:sp>
          </mc:Choice>
          <mc:Fallback xmlns="">
            <p:sp>
              <p:nvSpPr>
                <p:cNvPr id="7" name="Rectangle: Rounded Corners 6">
                  <a:extLst>
                    <a:ext uri="{FF2B5EF4-FFF2-40B4-BE49-F238E27FC236}">
                      <a16:creationId xmlns:a16="http://schemas.microsoft.com/office/drawing/2014/main" id="{1154D175-B5A5-4B7B-B8F7-2744A8C02BC1}"/>
                    </a:ext>
                  </a:extLst>
                </p:cNvPr>
                <p:cNvSpPr>
                  <a:spLocks noRot="1" noChangeAspect="1" noMove="1" noResize="1" noEditPoints="1" noAdjustHandles="1" noChangeArrowheads="1" noChangeShapeType="1" noTextEdit="1"/>
                </p:cNvSpPr>
                <p:nvPr/>
              </p:nvSpPr>
              <p:spPr>
                <a:xfrm>
                  <a:off x="9082739" y="4069976"/>
                  <a:ext cx="597646" cy="545352"/>
                </a:xfrm>
                <a:prstGeom prst="round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47C35733-BE11-41E9-9290-321548E7049A}"/>
                    </a:ext>
                  </a:extLst>
                </p:cNvPr>
                <p:cNvSpPr/>
                <p:nvPr/>
              </p:nvSpPr>
              <p:spPr>
                <a:xfrm>
                  <a:off x="7978026" y="5027144"/>
                  <a:ext cx="597646" cy="49305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cs typeface="Calibri"/>
                              </a:rPr>
                            </m:ctrlPr>
                          </m:sSubPr>
                          <m:e>
                            <m:r>
                              <a:rPr lang="en-US" i="1" dirty="0" smtClean="0">
                                <a:latin typeface="Cambria Math" panose="02040503050406030204" pitchFamily="18" charset="0"/>
                                <a:cs typeface="Calibri"/>
                              </a:rPr>
                              <m:t>h</m:t>
                            </m:r>
                          </m:e>
                          <m:sub>
                            <m:r>
                              <a:rPr lang="en-US" i="1" dirty="0" smtClean="0">
                                <a:latin typeface="Cambria Math" panose="02040503050406030204" pitchFamily="18" charset="0"/>
                                <a:cs typeface="Calibri"/>
                              </a:rPr>
                              <m:t>1</m:t>
                            </m:r>
                          </m:sub>
                        </m:sSub>
                      </m:oMath>
                    </m:oMathPara>
                  </a14:m>
                  <a:endParaRPr lang="en-US" dirty="0"/>
                </a:p>
              </p:txBody>
            </p:sp>
          </mc:Choice>
          <mc:Fallback xmlns="">
            <p:sp>
              <p:nvSpPr>
                <p:cNvPr id="8" name="Oval 7">
                  <a:extLst>
                    <a:ext uri="{FF2B5EF4-FFF2-40B4-BE49-F238E27FC236}">
                      <a16:creationId xmlns:a16="http://schemas.microsoft.com/office/drawing/2014/main" id="{47C35733-BE11-41E9-9290-321548E7049A}"/>
                    </a:ext>
                  </a:extLst>
                </p:cNvPr>
                <p:cNvSpPr>
                  <a:spLocks noRot="1" noChangeAspect="1" noMove="1" noResize="1" noEditPoints="1" noAdjustHandles="1" noChangeArrowheads="1" noChangeShapeType="1" noTextEdit="1"/>
                </p:cNvSpPr>
                <p:nvPr/>
              </p:nvSpPr>
              <p:spPr>
                <a:xfrm>
                  <a:off x="7978026" y="5027144"/>
                  <a:ext cx="597646" cy="493059"/>
                </a:xfrm>
                <a:prstGeom prst="ellipse">
                  <a:avLst/>
                </a:prstGeom>
                <a:blipFill>
                  <a:blip r:embed="rId6"/>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CEE72E39-EFF1-4166-8777-23E9CE7258E2}"/>
                </a:ext>
              </a:extLst>
            </p:cNvPr>
            <p:cNvSpPr txBox="1"/>
            <p:nvPr/>
          </p:nvSpPr>
          <p:spPr>
            <a:xfrm>
              <a:off x="9694207" y="4248150"/>
              <a:ext cx="6962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a:latin typeface="Arial"/>
                  <a:cs typeface="Arial"/>
                </a:rPr>
                <a:t>Input</a:t>
              </a:r>
            </a:p>
          </p:txBody>
        </p:sp>
        <p:sp>
          <p:nvSpPr>
            <p:cNvPr id="12" name="TextBox 11">
              <a:extLst>
                <a:ext uri="{FF2B5EF4-FFF2-40B4-BE49-F238E27FC236}">
                  <a16:creationId xmlns:a16="http://schemas.microsoft.com/office/drawing/2014/main" id="{1A72C89C-7980-4914-BD5F-193447EC9B18}"/>
                </a:ext>
              </a:extLst>
            </p:cNvPr>
            <p:cNvSpPr txBox="1"/>
            <p:nvPr/>
          </p:nvSpPr>
          <p:spPr>
            <a:xfrm>
              <a:off x="9395383" y="5062445"/>
              <a:ext cx="141343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Arial"/>
                  <a:cs typeface="Calibri"/>
                </a:rPr>
                <a:t>Hidden Layer</a:t>
              </a:r>
              <a:endParaRPr lang="en-US" sz="1400" dirty="0">
                <a:latin typeface="Arial"/>
                <a:cs typeface="Calibri"/>
              </a:endParaRPr>
            </a:p>
          </p:txBody>
        </p:sp>
        <p:sp>
          <p:nvSpPr>
            <p:cNvPr id="13" name="TextBox 12">
              <a:extLst>
                <a:ext uri="{FF2B5EF4-FFF2-40B4-BE49-F238E27FC236}">
                  <a16:creationId xmlns:a16="http://schemas.microsoft.com/office/drawing/2014/main" id="{336CF94D-2DF2-492C-A56A-03BAD8626475}"/>
                </a:ext>
              </a:extLst>
            </p:cNvPr>
            <p:cNvSpPr txBox="1"/>
            <p:nvPr/>
          </p:nvSpPr>
          <p:spPr>
            <a:xfrm>
              <a:off x="9081617" y="5958914"/>
              <a:ext cx="139849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Arial"/>
                  <a:cs typeface="Arial"/>
                </a:rPr>
                <a:t>Output Layer</a:t>
              </a:r>
              <a:endParaRPr lang="en-US" sz="1400">
                <a:latin typeface="Calibri" panose="020F0502020204030204"/>
                <a:cs typeface="Calibri"/>
              </a:endParaRPr>
            </a:p>
          </p:txBody>
        </p:sp>
        <mc:AlternateContent xmlns:mc="http://schemas.openxmlformats.org/markup-compatibility/2006" xmlns:a14="http://schemas.microsoft.com/office/drawing/2010/main">
          <mc:Choice Requires="a14">
            <p:sp>
              <p:nvSpPr>
                <p:cNvPr id="26" name="Oval 25">
                  <a:extLst>
                    <a:ext uri="{FF2B5EF4-FFF2-40B4-BE49-F238E27FC236}">
                      <a16:creationId xmlns:a16="http://schemas.microsoft.com/office/drawing/2014/main" id="{E798167E-41FE-464F-BF91-BB05B486797C}"/>
                    </a:ext>
                  </a:extLst>
                </p:cNvPr>
                <p:cNvSpPr/>
                <p:nvPr/>
              </p:nvSpPr>
              <p:spPr>
                <a:xfrm>
                  <a:off x="8784849" y="5027144"/>
                  <a:ext cx="597646" cy="49305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cs typeface="Calibri"/>
                              </a:rPr>
                            </m:ctrlPr>
                          </m:sSubPr>
                          <m:e>
                            <m:r>
                              <a:rPr lang="en-US" i="1" dirty="0" smtClean="0">
                                <a:latin typeface="Cambria Math" panose="02040503050406030204" pitchFamily="18" charset="0"/>
                                <a:cs typeface="Calibri"/>
                              </a:rPr>
                              <m:t>h</m:t>
                            </m:r>
                          </m:e>
                          <m:sub>
                            <m:r>
                              <a:rPr lang="en-US" i="1" dirty="0" smtClean="0">
                                <a:latin typeface="Cambria Math" panose="02040503050406030204" pitchFamily="18" charset="0"/>
                                <a:cs typeface="Calibri"/>
                              </a:rPr>
                              <m:t>2</m:t>
                            </m:r>
                          </m:sub>
                        </m:sSub>
                      </m:oMath>
                    </m:oMathPara>
                  </a14:m>
                  <a:endParaRPr lang="en-US" dirty="0"/>
                </a:p>
              </p:txBody>
            </p:sp>
          </mc:Choice>
          <mc:Fallback xmlns="">
            <p:sp>
              <p:nvSpPr>
                <p:cNvPr id="26" name="Oval 25">
                  <a:extLst>
                    <a:ext uri="{FF2B5EF4-FFF2-40B4-BE49-F238E27FC236}">
                      <a16:creationId xmlns:a16="http://schemas.microsoft.com/office/drawing/2014/main" id="{E798167E-41FE-464F-BF91-BB05B486797C}"/>
                    </a:ext>
                  </a:extLst>
                </p:cNvPr>
                <p:cNvSpPr>
                  <a:spLocks noRot="1" noChangeAspect="1" noMove="1" noResize="1" noEditPoints="1" noAdjustHandles="1" noChangeArrowheads="1" noChangeShapeType="1" noTextEdit="1"/>
                </p:cNvSpPr>
                <p:nvPr/>
              </p:nvSpPr>
              <p:spPr>
                <a:xfrm>
                  <a:off x="8784849" y="5027144"/>
                  <a:ext cx="597646" cy="493059"/>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Oval 26">
                  <a:extLst>
                    <a:ext uri="{FF2B5EF4-FFF2-40B4-BE49-F238E27FC236}">
                      <a16:creationId xmlns:a16="http://schemas.microsoft.com/office/drawing/2014/main" id="{BB035A90-C797-4D3B-ABCE-95A07D2B979A}"/>
                    </a:ext>
                  </a:extLst>
                </p:cNvPr>
                <p:cNvSpPr/>
                <p:nvPr/>
              </p:nvSpPr>
              <p:spPr>
                <a:xfrm>
                  <a:off x="8448672" y="5893733"/>
                  <a:ext cx="597646" cy="49305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14:m>
                    <m:oMathPara xmlns:m="http://schemas.openxmlformats.org/officeDocument/2006/math">
                      <m:oMathParaPr>
                        <m:jc m:val="centerGroup"/>
                      </m:oMathParaPr>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𝑦</m:t>
                            </m:r>
                          </m:e>
                        </m:acc>
                      </m:oMath>
                    </m:oMathPara>
                  </a14:m>
                  <a:endParaRPr lang="en-US" dirty="0"/>
                </a:p>
              </p:txBody>
            </p:sp>
          </mc:Choice>
          <mc:Fallback xmlns="">
            <p:sp>
              <p:nvSpPr>
                <p:cNvPr id="27" name="Oval 26">
                  <a:extLst>
                    <a:ext uri="{FF2B5EF4-FFF2-40B4-BE49-F238E27FC236}">
                      <a16:creationId xmlns:a16="http://schemas.microsoft.com/office/drawing/2014/main" id="{BB035A90-C797-4D3B-ABCE-95A07D2B979A}"/>
                    </a:ext>
                  </a:extLst>
                </p:cNvPr>
                <p:cNvSpPr>
                  <a:spLocks noRot="1" noChangeAspect="1" noMove="1" noResize="1" noEditPoints="1" noAdjustHandles="1" noChangeArrowheads="1" noChangeShapeType="1" noTextEdit="1"/>
                </p:cNvSpPr>
                <p:nvPr/>
              </p:nvSpPr>
              <p:spPr>
                <a:xfrm>
                  <a:off x="8448672" y="5893733"/>
                  <a:ext cx="597646" cy="493059"/>
                </a:xfrm>
                <a:prstGeom prst="ellipse">
                  <a:avLst/>
                </a:prstGeom>
                <a:blipFill>
                  <a:blip r:embed="rId8"/>
                  <a:stretch>
                    <a:fillRect/>
                  </a:stretch>
                </a:blipFill>
              </p:spPr>
              <p:txBody>
                <a:bodyPr/>
                <a:lstStyle/>
                <a:p>
                  <a:r>
                    <a:rPr lang="en-US">
                      <a:noFill/>
                    </a:rPr>
                    <a:t> </a:t>
                  </a:r>
                </a:p>
              </p:txBody>
            </p:sp>
          </mc:Fallback>
        </mc:AlternateContent>
        <p:cxnSp>
          <p:nvCxnSpPr>
            <p:cNvPr id="28" name="Straight Arrow Connector 27">
              <a:extLst>
                <a:ext uri="{FF2B5EF4-FFF2-40B4-BE49-F238E27FC236}">
                  <a16:creationId xmlns:a16="http://schemas.microsoft.com/office/drawing/2014/main" id="{DA160A52-2AA7-4AE2-8BB2-0CAF55A79CE0}"/>
                </a:ext>
              </a:extLst>
            </p:cNvPr>
            <p:cNvCxnSpPr/>
            <p:nvPr/>
          </p:nvCxnSpPr>
          <p:spPr>
            <a:xfrm>
              <a:off x="7812741" y="4637741"/>
              <a:ext cx="331695" cy="376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0EADFB7-D0B8-4D5F-B67B-8BC44696FD40}"/>
                </a:ext>
              </a:extLst>
            </p:cNvPr>
            <p:cNvCxnSpPr>
              <a:cxnSpLocks/>
              <a:endCxn id="26" idx="1"/>
            </p:cNvCxnSpPr>
            <p:nvPr/>
          </p:nvCxnSpPr>
          <p:spPr>
            <a:xfrm>
              <a:off x="7865035" y="4652681"/>
              <a:ext cx="1007337" cy="446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AC05EB2-F45B-4C74-8068-41B93E8272D2}"/>
                </a:ext>
              </a:extLst>
            </p:cNvPr>
            <p:cNvCxnSpPr>
              <a:cxnSpLocks/>
            </p:cNvCxnSpPr>
            <p:nvPr/>
          </p:nvCxnSpPr>
          <p:spPr>
            <a:xfrm>
              <a:off x="8634505" y="4645211"/>
              <a:ext cx="331695" cy="376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1ABFBDA-5742-4E03-84F7-6B0311B4616E}"/>
                </a:ext>
              </a:extLst>
            </p:cNvPr>
            <p:cNvCxnSpPr>
              <a:cxnSpLocks/>
            </p:cNvCxnSpPr>
            <p:nvPr/>
          </p:nvCxnSpPr>
          <p:spPr>
            <a:xfrm flipH="1">
              <a:off x="9175377" y="4652681"/>
              <a:ext cx="251010" cy="361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6028738-A6FB-408E-BAC0-FED6B938A49B}"/>
                </a:ext>
              </a:extLst>
            </p:cNvPr>
            <p:cNvCxnSpPr>
              <a:cxnSpLocks/>
              <a:endCxn id="8" idx="7"/>
            </p:cNvCxnSpPr>
            <p:nvPr/>
          </p:nvCxnSpPr>
          <p:spPr>
            <a:xfrm flipH="1">
              <a:off x="8488149" y="4652681"/>
              <a:ext cx="893416" cy="446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C8647D5-A1B7-4E60-A17D-675AF5900933}"/>
                </a:ext>
              </a:extLst>
            </p:cNvPr>
            <p:cNvCxnSpPr>
              <a:cxnSpLocks/>
              <a:endCxn id="8" idx="0"/>
            </p:cNvCxnSpPr>
            <p:nvPr/>
          </p:nvCxnSpPr>
          <p:spPr>
            <a:xfrm flipH="1">
              <a:off x="8276849" y="4645210"/>
              <a:ext cx="297892" cy="381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F24897B-9734-4198-8323-01183C5E65B4}"/>
                </a:ext>
              </a:extLst>
            </p:cNvPr>
            <p:cNvCxnSpPr>
              <a:cxnSpLocks/>
              <a:stCxn id="8" idx="4"/>
              <a:endCxn id="27" idx="0"/>
            </p:cNvCxnSpPr>
            <p:nvPr/>
          </p:nvCxnSpPr>
          <p:spPr>
            <a:xfrm>
              <a:off x="8276849" y="5520203"/>
              <a:ext cx="470646" cy="373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C8F58BD-720E-4AD9-881B-B52155DEC740}"/>
                </a:ext>
              </a:extLst>
            </p:cNvPr>
            <p:cNvCxnSpPr>
              <a:cxnSpLocks/>
              <a:endCxn id="27" idx="0"/>
            </p:cNvCxnSpPr>
            <p:nvPr/>
          </p:nvCxnSpPr>
          <p:spPr>
            <a:xfrm flipH="1">
              <a:off x="8747495" y="5511799"/>
              <a:ext cx="365128" cy="381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3A0499D-03B8-4FCE-A135-C0ECEE79BCA1}"/>
                  </a:ext>
                </a:extLst>
              </p:cNvPr>
              <p:cNvSpPr txBox="1"/>
              <p:nvPr/>
            </p:nvSpPr>
            <p:spPr>
              <a:xfrm>
                <a:off x="6544769" y="5780760"/>
                <a:ext cx="4175351" cy="5495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cs typeface="Calibri"/>
                            </a:rPr>
                          </m:ctrlPr>
                        </m:sSubPr>
                        <m:e>
                          <m:r>
                            <a:rPr lang="en-US" sz="1400" i="1" dirty="0" smtClean="0">
                              <a:latin typeface="Cambria Math" panose="02040503050406030204" pitchFamily="18" charset="0"/>
                              <a:cs typeface="Calibri"/>
                            </a:rPr>
                            <m:t>h</m:t>
                          </m:r>
                        </m:e>
                        <m:sub>
                          <m:r>
                            <a:rPr lang="en-US" sz="1400" i="1" dirty="0" smtClean="0">
                              <a:latin typeface="Cambria Math" panose="02040503050406030204" pitchFamily="18" charset="0"/>
                              <a:cs typeface="Calibri"/>
                            </a:rPr>
                            <m:t>1</m:t>
                          </m:r>
                        </m:sub>
                      </m:sSub>
                      <m:r>
                        <a:rPr lang="en-US" sz="1400" i="1" dirty="0" smtClean="0">
                          <a:latin typeface="Cambria Math" panose="02040503050406030204" pitchFamily="18" charset="0"/>
                          <a:cs typeface="Calibri"/>
                        </a:rPr>
                        <m:t> </m:t>
                      </m:r>
                      <m:r>
                        <a:rPr lang="en-US" sz="1400" i="1" dirty="0">
                          <a:latin typeface="Cambria Math" panose="02040503050406030204" pitchFamily="18" charset="0"/>
                          <a:cs typeface="Calibri"/>
                        </a:rPr>
                        <m:t>= </m:t>
                      </m:r>
                      <m:sSub>
                        <m:sSubPr>
                          <m:ctrlPr>
                            <a:rPr lang="en-US" sz="1400" b="0" i="1" dirty="0" smtClean="0">
                              <a:latin typeface="Cambria Math" panose="02040503050406030204" pitchFamily="18" charset="0"/>
                              <a:cs typeface="Calibri"/>
                            </a:rPr>
                          </m:ctrlPr>
                        </m:sSubPr>
                        <m:e>
                          <m:r>
                            <a:rPr lang="en-US" sz="1400" i="1" dirty="0">
                              <a:latin typeface="Cambria Math" panose="02040503050406030204" pitchFamily="18" charset="0"/>
                              <a:cs typeface="Calibri"/>
                            </a:rPr>
                            <m:t>𝑥</m:t>
                          </m:r>
                        </m:e>
                        <m:sub>
                          <m:r>
                            <a:rPr lang="en-US" sz="1400" i="1" dirty="0">
                              <a:latin typeface="Cambria Math" panose="02040503050406030204" pitchFamily="18" charset="0"/>
                              <a:cs typeface="Calibri"/>
                            </a:rPr>
                            <m:t>1</m:t>
                          </m:r>
                        </m:sub>
                      </m:sSub>
                      <m:r>
                        <a:rPr lang="en-US" sz="1400" i="1" dirty="0">
                          <a:latin typeface="Cambria Math" panose="02040503050406030204" pitchFamily="18" charset="0"/>
                          <a:cs typeface="Calibri"/>
                        </a:rPr>
                        <m:t>∗</m:t>
                      </m:r>
                      <m:sSub>
                        <m:sSubPr>
                          <m:ctrlPr>
                            <a:rPr lang="en-US" sz="1400" b="0" i="1" dirty="0" smtClean="0">
                              <a:latin typeface="Cambria Math" panose="02040503050406030204" pitchFamily="18" charset="0"/>
                              <a:cs typeface="Calibri"/>
                            </a:rPr>
                          </m:ctrlPr>
                        </m:sSubPr>
                        <m:e>
                          <m:r>
                            <a:rPr lang="en-US" sz="1400" i="1" dirty="0">
                              <a:latin typeface="Cambria Math" panose="02040503050406030204" pitchFamily="18" charset="0"/>
                              <a:cs typeface="Calibri"/>
                            </a:rPr>
                            <m:t>𝑤</m:t>
                          </m:r>
                        </m:e>
                        <m:sub>
                          <m:r>
                            <a:rPr lang="en-US" sz="1400" b="0" i="1" dirty="0" smtClean="0">
                              <a:latin typeface="Cambria Math" panose="02040503050406030204" pitchFamily="18" charset="0"/>
                              <a:cs typeface="Calibri"/>
                            </a:rPr>
                            <m:t>11</m:t>
                          </m:r>
                        </m:sub>
                      </m:sSub>
                      <m:r>
                        <a:rPr lang="en-US" sz="1400" i="1" dirty="0">
                          <a:latin typeface="Cambria Math" panose="02040503050406030204" pitchFamily="18" charset="0"/>
                          <a:cs typeface="Calibri"/>
                        </a:rPr>
                        <m:t> + </m:t>
                      </m:r>
                      <m:sSub>
                        <m:sSubPr>
                          <m:ctrlPr>
                            <a:rPr lang="en-US" sz="1400" b="0" i="1" dirty="0" smtClean="0">
                              <a:latin typeface="Cambria Math" panose="02040503050406030204" pitchFamily="18" charset="0"/>
                              <a:cs typeface="Calibri"/>
                            </a:rPr>
                          </m:ctrlPr>
                        </m:sSubPr>
                        <m:e>
                          <m:r>
                            <a:rPr lang="en-US" sz="1400" i="1" dirty="0">
                              <a:latin typeface="Cambria Math" panose="02040503050406030204" pitchFamily="18" charset="0"/>
                              <a:cs typeface="Calibri"/>
                            </a:rPr>
                            <m:t>𝑥</m:t>
                          </m:r>
                        </m:e>
                        <m:sub>
                          <m:r>
                            <a:rPr lang="en-US" sz="1400" i="1" dirty="0">
                              <a:latin typeface="Cambria Math" panose="02040503050406030204" pitchFamily="18" charset="0"/>
                              <a:cs typeface="Calibri"/>
                            </a:rPr>
                            <m:t>2</m:t>
                          </m:r>
                        </m:sub>
                      </m:sSub>
                      <m:r>
                        <a:rPr lang="en-US" sz="1400" i="1" dirty="0">
                          <a:latin typeface="Cambria Math" panose="02040503050406030204" pitchFamily="18" charset="0"/>
                          <a:cs typeface="Calibri"/>
                        </a:rPr>
                        <m:t>∗</m:t>
                      </m:r>
                      <m:sSub>
                        <m:sSubPr>
                          <m:ctrlPr>
                            <a:rPr lang="en-US" sz="1400" b="0" i="1" dirty="0" smtClean="0">
                              <a:latin typeface="Cambria Math" panose="02040503050406030204" pitchFamily="18" charset="0"/>
                              <a:cs typeface="Calibri"/>
                            </a:rPr>
                          </m:ctrlPr>
                        </m:sSubPr>
                        <m:e>
                          <m:r>
                            <a:rPr lang="en-US" sz="1400" i="1" dirty="0">
                              <a:latin typeface="Cambria Math" panose="02040503050406030204" pitchFamily="18" charset="0"/>
                              <a:cs typeface="Calibri"/>
                            </a:rPr>
                            <m:t>𝑤</m:t>
                          </m:r>
                        </m:e>
                        <m:sub>
                          <m:r>
                            <a:rPr lang="en-US" sz="1400" i="1" dirty="0">
                              <a:latin typeface="Cambria Math" panose="02040503050406030204" pitchFamily="18" charset="0"/>
                              <a:cs typeface="Calibri"/>
                            </a:rPr>
                            <m:t>12</m:t>
                          </m:r>
                        </m:sub>
                      </m:sSub>
                      <m:r>
                        <a:rPr lang="en-US" sz="1400" i="1" dirty="0">
                          <a:latin typeface="Cambria Math" panose="02040503050406030204" pitchFamily="18" charset="0"/>
                          <a:cs typeface="Calibri"/>
                        </a:rPr>
                        <m:t> + </m:t>
                      </m:r>
                      <m:sSub>
                        <m:sSubPr>
                          <m:ctrlPr>
                            <a:rPr lang="en-US" sz="1400" b="0" i="1" dirty="0" smtClean="0">
                              <a:latin typeface="Cambria Math" panose="02040503050406030204" pitchFamily="18" charset="0"/>
                              <a:cs typeface="Calibri"/>
                            </a:rPr>
                          </m:ctrlPr>
                        </m:sSubPr>
                        <m:e>
                          <m:r>
                            <a:rPr lang="en-US" sz="1400" i="1" dirty="0">
                              <a:latin typeface="Cambria Math" panose="02040503050406030204" pitchFamily="18" charset="0"/>
                              <a:cs typeface="Calibri"/>
                            </a:rPr>
                            <m:t>𝑥</m:t>
                          </m:r>
                        </m:e>
                        <m:sub>
                          <m:r>
                            <a:rPr lang="en-US" sz="1400" i="1" dirty="0">
                              <a:latin typeface="Cambria Math" panose="02040503050406030204" pitchFamily="18" charset="0"/>
                              <a:cs typeface="Calibri"/>
                            </a:rPr>
                            <m:t>3</m:t>
                          </m:r>
                        </m:sub>
                      </m:sSub>
                      <m:r>
                        <a:rPr lang="en-US" sz="1400" i="1" dirty="0">
                          <a:latin typeface="Cambria Math" panose="02040503050406030204" pitchFamily="18" charset="0"/>
                          <a:cs typeface="Calibri"/>
                        </a:rPr>
                        <m:t>∗</m:t>
                      </m:r>
                      <m:sSub>
                        <m:sSubPr>
                          <m:ctrlPr>
                            <a:rPr lang="en-US" sz="1400" b="0" i="1" dirty="0" smtClean="0">
                              <a:latin typeface="Cambria Math" panose="02040503050406030204" pitchFamily="18" charset="0"/>
                              <a:cs typeface="Calibri"/>
                            </a:rPr>
                          </m:ctrlPr>
                        </m:sSubPr>
                        <m:e>
                          <m:r>
                            <a:rPr lang="en-US" sz="1400" i="1" dirty="0">
                              <a:latin typeface="Cambria Math" panose="02040503050406030204" pitchFamily="18" charset="0"/>
                              <a:cs typeface="Calibri"/>
                            </a:rPr>
                            <m:t>𝑤</m:t>
                          </m:r>
                        </m:e>
                        <m:sub>
                          <m:r>
                            <a:rPr lang="en-US" sz="1400" i="1" dirty="0">
                              <a:latin typeface="Cambria Math" panose="02040503050406030204" pitchFamily="18" charset="0"/>
                              <a:cs typeface="Calibri"/>
                            </a:rPr>
                            <m:t>13</m:t>
                          </m:r>
                        </m:sub>
                      </m:sSub>
                      <m:r>
                        <a:rPr lang="en-US" sz="1400" i="1" dirty="0">
                          <a:latin typeface="Cambria Math" panose="02040503050406030204" pitchFamily="18" charset="0"/>
                          <a:cs typeface="Calibri"/>
                        </a:rPr>
                        <m:t> + </m:t>
                      </m:r>
                      <m:sSub>
                        <m:sSubPr>
                          <m:ctrlPr>
                            <a:rPr lang="en-US" sz="1400" b="0" i="1" dirty="0" smtClean="0">
                              <a:latin typeface="Cambria Math" panose="02040503050406030204" pitchFamily="18" charset="0"/>
                              <a:cs typeface="Calibri"/>
                            </a:rPr>
                          </m:ctrlPr>
                        </m:sSubPr>
                        <m:e>
                          <m:r>
                            <a:rPr lang="en-US" sz="1400" i="1" dirty="0">
                              <a:latin typeface="Cambria Math" panose="02040503050406030204" pitchFamily="18" charset="0"/>
                              <a:cs typeface="Calibri"/>
                            </a:rPr>
                            <m:t>𝑏</m:t>
                          </m:r>
                        </m:e>
                        <m:sub>
                          <m:r>
                            <a:rPr lang="en-US" sz="1400" i="1" dirty="0">
                              <a:latin typeface="Cambria Math" panose="02040503050406030204" pitchFamily="18" charset="0"/>
                              <a:cs typeface="Calibri"/>
                            </a:rPr>
                            <m:t>1</m:t>
                          </m:r>
                        </m:sub>
                      </m:sSub>
                    </m:oMath>
                  </m:oMathPara>
                </a14:m>
                <a:endParaRPr lang="en-US" sz="1400" dirty="0">
                  <a:cs typeface="Calibri"/>
                </a:endParaRPr>
              </a:p>
              <a:p>
                <a:pPr/>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cs typeface="Calibri"/>
                            </a:rPr>
                          </m:ctrlPr>
                        </m:sSubPr>
                        <m:e>
                          <m:r>
                            <a:rPr lang="en-US" sz="1400" i="1" dirty="0" smtClean="0">
                              <a:latin typeface="Cambria Math" panose="02040503050406030204" pitchFamily="18" charset="0"/>
                              <a:cs typeface="Calibri"/>
                            </a:rPr>
                            <m:t>h</m:t>
                          </m:r>
                        </m:e>
                        <m:sub>
                          <m:r>
                            <a:rPr lang="en-US" sz="1400" i="1" dirty="0" smtClean="0">
                              <a:latin typeface="Cambria Math" panose="02040503050406030204" pitchFamily="18" charset="0"/>
                              <a:cs typeface="Calibri"/>
                            </a:rPr>
                            <m:t>2</m:t>
                          </m:r>
                        </m:sub>
                      </m:sSub>
                      <m:r>
                        <a:rPr lang="en-US" sz="1400" i="1" dirty="0" smtClean="0">
                          <a:latin typeface="Cambria Math" panose="02040503050406030204" pitchFamily="18" charset="0"/>
                          <a:cs typeface="Calibri"/>
                        </a:rPr>
                        <m:t> </m:t>
                      </m:r>
                      <m:r>
                        <a:rPr lang="en-US" sz="1400" i="1" dirty="0">
                          <a:latin typeface="Cambria Math" panose="02040503050406030204" pitchFamily="18" charset="0"/>
                          <a:cs typeface="Calibri"/>
                        </a:rPr>
                        <m:t>= </m:t>
                      </m:r>
                      <m:r>
                        <a:rPr lang="en-US" sz="1400" i="1" dirty="0">
                          <a:latin typeface="Cambria Math" panose="02040503050406030204" pitchFamily="18" charset="0"/>
                          <a:ea typeface="+mn-lt"/>
                          <a:cs typeface="+mn-lt"/>
                        </a:rPr>
                        <m:t> </m:t>
                      </m:r>
                      <m:sSub>
                        <m:sSubPr>
                          <m:ctrlPr>
                            <a:rPr lang="en-US" sz="1400" b="0" i="1" dirty="0" smtClean="0">
                              <a:latin typeface="Cambria Math" panose="02040503050406030204" pitchFamily="18" charset="0"/>
                              <a:ea typeface="+mn-lt"/>
                              <a:cs typeface="+mn-lt"/>
                            </a:rPr>
                          </m:ctrlPr>
                        </m:sSubPr>
                        <m:e>
                          <m:r>
                            <a:rPr lang="en-US" sz="1400" i="1" dirty="0">
                              <a:latin typeface="Cambria Math" panose="02040503050406030204" pitchFamily="18" charset="0"/>
                              <a:ea typeface="+mn-lt"/>
                              <a:cs typeface="+mn-lt"/>
                            </a:rPr>
                            <m:t>𝑥</m:t>
                          </m:r>
                        </m:e>
                        <m:sub>
                          <m:r>
                            <a:rPr lang="en-US" sz="1400" i="1" dirty="0">
                              <a:latin typeface="Cambria Math" panose="02040503050406030204" pitchFamily="18" charset="0"/>
                              <a:ea typeface="+mn-lt"/>
                              <a:cs typeface="+mn-lt"/>
                            </a:rPr>
                            <m:t>1</m:t>
                          </m:r>
                        </m:sub>
                      </m:sSub>
                      <m:r>
                        <a:rPr lang="en-US" sz="1400" i="1" dirty="0">
                          <a:latin typeface="Cambria Math" panose="02040503050406030204" pitchFamily="18" charset="0"/>
                          <a:ea typeface="+mn-lt"/>
                          <a:cs typeface="+mn-lt"/>
                        </a:rPr>
                        <m:t>∗</m:t>
                      </m:r>
                      <m:sSub>
                        <m:sSubPr>
                          <m:ctrlPr>
                            <a:rPr lang="en-US" sz="1400" b="0" i="1" dirty="0" smtClean="0">
                              <a:latin typeface="Cambria Math" panose="02040503050406030204" pitchFamily="18" charset="0"/>
                              <a:ea typeface="+mn-lt"/>
                              <a:cs typeface="+mn-lt"/>
                            </a:rPr>
                          </m:ctrlPr>
                        </m:sSubPr>
                        <m:e>
                          <m:r>
                            <a:rPr lang="en-US" sz="1400" i="1" dirty="0">
                              <a:latin typeface="Cambria Math" panose="02040503050406030204" pitchFamily="18" charset="0"/>
                              <a:ea typeface="+mn-lt"/>
                              <a:cs typeface="+mn-lt"/>
                            </a:rPr>
                            <m:t>𝑤</m:t>
                          </m:r>
                        </m:e>
                        <m:sub>
                          <m:r>
                            <a:rPr lang="en-US" sz="1400" b="0" i="1" dirty="0" smtClean="0">
                              <a:latin typeface="Cambria Math" panose="02040503050406030204" pitchFamily="18" charset="0"/>
                              <a:ea typeface="+mn-lt"/>
                              <a:cs typeface="+mn-lt"/>
                            </a:rPr>
                            <m:t>21</m:t>
                          </m:r>
                        </m:sub>
                      </m:sSub>
                      <m:r>
                        <a:rPr lang="en-US" sz="1400" i="1" dirty="0">
                          <a:latin typeface="Cambria Math" panose="02040503050406030204" pitchFamily="18" charset="0"/>
                          <a:ea typeface="+mn-lt"/>
                          <a:cs typeface="+mn-lt"/>
                        </a:rPr>
                        <m:t> + </m:t>
                      </m:r>
                      <m:sSub>
                        <m:sSubPr>
                          <m:ctrlPr>
                            <a:rPr lang="en-US" sz="1400" b="0" i="1" dirty="0" smtClean="0">
                              <a:latin typeface="Cambria Math" panose="02040503050406030204" pitchFamily="18" charset="0"/>
                              <a:ea typeface="+mn-lt"/>
                              <a:cs typeface="+mn-lt"/>
                            </a:rPr>
                          </m:ctrlPr>
                        </m:sSubPr>
                        <m:e>
                          <m:r>
                            <a:rPr lang="en-US" sz="1400" i="1" dirty="0">
                              <a:latin typeface="Cambria Math" panose="02040503050406030204" pitchFamily="18" charset="0"/>
                              <a:ea typeface="+mn-lt"/>
                              <a:cs typeface="+mn-lt"/>
                            </a:rPr>
                            <m:t>𝑥</m:t>
                          </m:r>
                        </m:e>
                        <m:sub>
                          <m:r>
                            <a:rPr lang="en-US" sz="1400" i="1" dirty="0">
                              <a:latin typeface="Cambria Math" panose="02040503050406030204" pitchFamily="18" charset="0"/>
                              <a:ea typeface="+mn-lt"/>
                              <a:cs typeface="+mn-lt"/>
                            </a:rPr>
                            <m:t>2</m:t>
                          </m:r>
                        </m:sub>
                      </m:sSub>
                      <m:r>
                        <a:rPr lang="en-US" sz="1400" i="1" dirty="0">
                          <a:latin typeface="Cambria Math" panose="02040503050406030204" pitchFamily="18" charset="0"/>
                          <a:ea typeface="+mn-lt"/>
                          <a:cs typeface="+mn-lt"/>
                        </a:rPr>
                        <m:t>∗</m:t>
                      </m:r>
                      <m:sSub>
                        <m:sSubPr>
                          <m:ctrlPr>
                            <a:rPr lang="en-US" sz="1400" b="0" i="1" dirty="0" smtClean="0">
                              <a:latin typeface="Cambria Math" panose="02040503050406030204" pitchFamily="18" charset="0"/>
                              <a:ea typeface="+mn-lt"/>
                              <a:cs typeface="+mn-lt"/>
                            </a:rPr>
                          </m:ctrlPr>
                        </m:sSubPr>
                        <m:e>
                          <m:r>
                            <a:rPr lang="en-US" sz="1400" i="1" dirty="0">
                              <a:latin typeface="Cambria Math" panose="02040503050406030204" pitchFamily="18" charset="0"/>
                              <a:ea typeface="+mn-lt"/>
                              <a:cs typeface="+mn-lt"/>
                            </a:rPr>
                            <m:t>𝑤</m:t>
                          </m:r>
                        </m:e>
                        <m:sub>
                          <m:r>
                            <a:rPr lang="en-US" sz="1400" i="1" dirty="0">
                              <a:latin typeface="Cambria Math" panose="02040503050406030204" pitchFamily="18" charset="0"/>
                              <a:ea typeface="+mn-lt"/>
                              <a:cs typeface="+mn-lt"/>
                            </a:rPr>
                            <m:t>22</m:t>
                          </m:r>
                        </m:sub>
                      </m:sSub>
                      <m:r>
                        <a:rPr lang="en-US" sz="1400" i="1" dirty="0">
                          <a:latin typeface="Cambria Math" panose="02040503050406030204" pitchFamily="18" charset="0"/>
                          <a:ea typeface="+mn-lt"/>
                          <a:cs typeface="+mn-lt"/>
                        </a:rPr>
                        <m:t> + </m:t>
                      </m:r>
                      <m:sSub>
                        <m:sSubPr>
                          <m:ctrlPr>
                            <a:rPr lang="en-US" sz="1400" b="0" i="1" dirty="0" smtClean="0">
                              <a:latin typeface="Cambria Math" panose="02040503050406030204" pitchFamily="18" charset="0"/>
                              <a:ea typeface="+mn-lt"/>
                              <a:cs typeface="+mn-lt"/>
                            </a:rPr>
                          </m:ctrlPr>
                        </m:sSubPr>
                        <m:e>
                          <m:r>
                            <a:rPr lang="en-US" sz="1400" i="1" dirty="0">
                              <a:latin typeface="Cambria Math" panose="02040503050406030204" pitchFamily="18" charset="0"/>
                              <a:ea typeface="+mn-lt"/>
                              <a:cs typeface="+mn-lt"/>
                            </a:rPr>
                            <m:t>𝑥</m:t>
                          </m:r>
                        </m:e>
                        <m:sub>
                          <m:r>
                            <a:rPr lang="en-US" sz="1400" i="1" dirty="0">
                              <a:latin typeface="Cambria Math" panose="02040503050406030204" pitchFamily="18" charset="0"/>
                              <a:ea typeface="+mn-lt"/>
                              <a:cs typeface="+mn-lt"/>
                            </a:rPr>
                            <m:t>3</m:t>
                          </m:r>
                        </m:sub>
                      </m:sSub>
                      <m:r>
                        <a:rPr lang="en-US" sz="1400" i="1" dirty="0">
                          <a:latin typeface="Cambria Math" panose="02040503050406030204" pitchFamily="18" charset="0"/>
                          <a:ea typeface="+mn-lt"/>
                          <a:cs typeface="+mn-lt"/>
                        </a:rPr>
                        <m:t>∗</m:t>
                      </m:r>
                      <m:sSub>
                        <m:sSubPr>
                          <m:ctrlPr>
                            <a:rPr lang="en-US" sz="1400" b="0" i="1" dirty="0" smtClean="0">
                              <a:latin typeface="Cambria Math" panose="02040503050406030204" pitchFamily="18" charset="0"/>
                              <a:ea typeface="+mn-lt"/>
                              <a:cs typeface="+mn-lt"/>
                            </a:rPr>
                          </m:ctrlPr>
                        </m:sSubPr>
                        <m:e>
                          <m:r>
                            <a:rPr lang="en-US" sz="1400" i="1" dirty="0">
                              <a:latin typeface="Cambria Math" panose="02040503050406030204" pitchFamily="18" charset="0"/>
                              <a:ea typeface="+mn-lt"/>
                              <a:cs typeface="+mn-lt"/>
                            </a:rPr>
                            <m:t>𝑤</m:t>
                          </m:r>
                        </m:e>
                        <m:sub>
                          <m:r>
                            <a:rPr lang="en-US" sz="1400" i="1" dirty="0">
                              <a:latin typeface="Cambria Math" panose="02040503050406030204" pitchFamily="18" charset="0"/>
                              <a:ea typeface="+mn-lt"/>
                              <a:cs typeface="+mn-lt"/>
                            </a:rPr>
                            <m:t>23</m:t>
                          </m:r>
                        </m:sub>
                      </m:sSub>
                      <m:r>
                        <a:rPr lang="en-US" sz="1400" i="1" dirty="0">
                          <a:latin typeface="Cambria Math" panose="02040503050406030204" pitchFamily="18" charset="0"/>
                          <a:ea typeface="+mn-lt"/>
                          <a:cs typeface="+mn-lt"/>
                        </a:rPr>
                        <m:t> + </m:t>
                      </m:r>
                      <m:sSub>
                        <m:sSubPr>
                          <m:ctrlPr>
                            <a:rPr lang="en-US" sz="1400" b="0" i="1" dirty="0" smtClean="0">
                              <a:latin typeface="Cambria Math" panose="02040503050406030204" pitchFamily="18" charset="0"/>
                              <a:ea typeface="+mn-lt"/>
                              <a:cs typeface="+mn-lt"/>
                            </a:rPr>
                          </m:ctrlPr>
                        </m:sSubPr>
                        <m:e>
                          <m:r>
                            <a:rPr lang="en-US" sz="1400" i="1" dirty="0">
                              <a:latin typeface="Cambria Math" panose="02040503050406030204" pitchFamily="18" charset="0"/>
                              <a:ea typeface="+mn-lt"/>
                              <a:cs typeface="+mn-lt"/>
                            </a:rPr>
                            <m:t>𝑏</m:t>
                          </m:r>
                        </m:e>
                        <m:sub>
                          <m:r>
                            <a:rPr lang="en-US" sz="1400" i="1" dirty="0">
                              <a:latin typeface="Cambria Math" panose="02040503050406030204" pitchFamily="18" charset="0"/>
                              <a:ea typeface="+mn-lt"/>
                              <a:cs typeface="+mn-lt"/>
                            </a:rPr>
                            <m:t>2</m:t>
                          </m:r>
                        </m:sub>
                      </m:sSub>
                    </m:oMath>
                  </m:oMathPara>
                </a14:m>
                <a:endParaRPr lang="en-US" sz="1400" dirty="0">
                  <a:cs typeface="Calibri"/>
                </a:endParaRPr>
              </a:p>
            </p:txBody>
          </p:sp>
        </mc:Choice>
        <mc:Fallback xmlns="">
          <p:sp>
            <p:nvSpPr>
              <p:cNvPr id="38" name="TextBox 37">
                <a:extLst>
                  <a:ext uri="{FF2B5EF4-FFF2-40B4-BE49-F238E27FC236}">
                    <a16:creationId xmlns:a16="http://schemas.microsoft.com/office/drawing/2014/main" id="{F3A0499D-03B8-4FCE-A135-C0ECEE79BCA1}"/>
                  </a:ext>
                </a:extLst>
              </p:cNvPr>
              <p:cNvSpPr txBox="1">
                <a:spLocks noRot="1" noChangeAspect="1" noMove="1" noResize="1" noEditPoints="1" noAdjustHandles="1" noChangeArrowheads="1" noChangeShapeType="1" noTextEdit="1"/>
              </p:cNvSpPr>
              <p:nvPr/>
            </p:nvSpPr>
            <p:spPr>
              <a:xfrm>
                <a:off x="6544769" y="5780760"/>
                <a:ext cx="4175351" cy="549509"/>
              </a:xfrm>
              <a:prstGeom prst="rect">
                <a:avLst/>
              </a:prstGeom>
              <a:blipFill>
                <a:blip r:embed="rId9"/>
                <a:stretch>
                  <a:fillRect b="-113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C58BBDA-D212-44FB-9D16-6B9668BC3063}"/>
                  </a:ext>
                </a:extLst>
              </p:cNvPr>
              <p:cNvSpPr txBox="1"/>
              <p:nvPr/>
            </p:nvSpPr>
            <p:spPr>
              <a:xfrm>
                <a:off x="6813728" y="6411098"/>
                <a:ext cx="357375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14:m>
                  <m:oMathPara xmlns:m="http://schemas.openxmlformats.org/officeDocument/2006/math">
                    <m:oMathParaPr>
                      <m:jc m:val="centerGroup"/>
                    </m:oMathParaPr>
                    <m:oMath xmlns:m="http://schemas.openxmlformats.org/officeDocument/2006/math">
                      <m:acc>
                        <m:accPr>
                          <m:chr m:val="̃"/>
                          <m:ctrlPr>
                            <a:rPr lang="en-US" sz="1400" i="1" smtClean="0">
                              <a:latin typeface="Cambria Math" panose="02040503050406030204" pitchFamily="18" charset="0"/>
                            </a:rPr>
                          </m:ctrlPr>
                        </m:accPr>
                        <m:e>
                          <m:r>
                            <a:rPr lang="en-US" sz="1400" i="1">
                              <a:latin typeface="Cambria Math" panose="02040503050406030204" pitchFamily="18" charset="0"/>
                            </a:rPr>
                            <m:t>𝑦</m:t>
                          </m:r>
                        </m:e>
                      </m:acc>
                      <m:r>
                        <a:rPr lang="en-US" sz="1400" i="1" dirty="0">
                          <a:latin typeface="Cambria Math" panose="02040503050406030204" pitchFamily="18" charset="0"/>
                          <a:cs typeface="Calibri"/>
                        </a:rPr>
                        <m:t>= </m:t>
                      </m:r>
                      <m:sSub>
                        <m:sSubPr>
                          <m:ctrlPr>
                            <a:rPr lang="en-US" sz="1400" b="0" i="1" dirty="0" smtClean="0">
                              <a:latin typeface="Cambria Math" panose="02040503050406030204" pitchFamily="18" charset="0"/>
                              <a:cs typeface="Calibri"/>
                            </a:rPr>
                          </m:ctrlPr>
                        </m:sSubPr>
                        <m:e>
                          <m:r>
                            <a:rPr lang="en-US" sz="1400" i="1" dirty="0">
                              <a:latin typeface="Cambria Math" panose="02040503050406030204" pitchFamily="18" charset="0"/>
                              <a:cs typeface="Calibri"/>
                            </a:rPr>
                            <m:t>𝑥</m:t>
                          </m:r>
                        </m:e>
                        <m:sub>
                          <m:r>
                            <a:rPr lang="en-US" sz="1400" i="1" dirty="0">
                              <a:latin typeface="Cambria Math" panose="02040503050406030204" pitchFamily="18" charset="0"/>
                              <a:cs typeface="Calibri"/>
                            </a:rPr>
                            <m:t>1</m:t>
                          </m:r>
                        </m:sub>
                      </m:sSub>
                      <m:r>
                        <a:rPr lang="en-US" sz="1400" i="1" dirty="0">
                          <a:latin typeface="Cambria Math" panose="02040503050406030204" pitchFamily="18" charset="0"/>
                          <a:cs typeface="Calibri"/>
                        </a:rPr>
                        <m:t>∗</m:t>
                      </m:r>
                      <m:sSub>
                        <m:sSubPr>
                          <m:ctrlPr>
                            <a:rPr lang="en-US" sz="1400" b="0" i="1" dirty="0" smtClean="0">
                              <a:latin typeface="Cambria Math" panose="02040503050406030204" pitchFamily="18" charset="0"/>
                              <a:cs typeface="Calibri"/>
                            </a:rPr>
                          </m:ctrlPr>
                        </m:sSubPr>
                        <m:e>
                          <m:r>
                            <a:rPr lang="en-US" sz="1400" i="1" dirty="0">
                              <a:latin typeface="Cambria Math" panose="02040503050406030204" pitchFamily="18" charset="0"/>
                              <a:cs typeface="Calibri"/>
                            </a:rPr>
                            <m:t>𝑤</m:t>
                          </m:r>
                        </m:e>
                        <m:sub>
                          <m:r>
                            <a:rPr lang="en-US" sz="1400" i="1" dirty="0">
                              <a:latin typeface="Cambria Math" panose="02040503050406030204" pitchFamily="18" charset="0"/>
                              <a:cs typeface="Calibri"/>
                            </a:rPr>
                            <m:t>31</m:t>
                          </m:r>
                        </m:sub>
                      </m:sSub>
                      <m:r>
                        <a:rPr lang="en-US" sz="1400" i="1" dirty="0">
                          <a:latin typeface="Cambria Math" panose="02040503050406030204" pitchFamily="18" charset="0"/>
                          <a:cs typeface="Calibri"/>
                        </a:rPr>
                        <m:t> + </m:t>
                      </m:r>
                      <m:sSub>
                        <m:sSubPr>
                          <m:ctrlPr>
                            <a:rPr lang="en-US" sz="1400" b="0" i="1" dirty="0" smtClean="0">
                              <a:latin typeface="Cambria Math" panose="02040503050406030204" pitchFamily="18" charset="0"/>
                              <a:cs typeface="Calibri"/>
                            </a:rPr>
                          </m:ctrlPr>
                        </m:sSubPr>
                        <m:e>
                          <m:r>
                            <a:rPr lang="en-US" sz="1400" i="1" dirty="0">
                              <a:latin typeface="Cambria Math" panose="02040503050406030204" pitchFamily="18" charset="0"/>
                              <a:cs typeface="Calibri"/>
                            </a:rPr>
                            <m:t>𝑥</m:t>
                          </m:r>
                        </m:e>
                        <m:sub>
                          <m:r>
                            <a:rPr lang="en-US" sz="1400" b="0" i="1" dirty="0" smtClean="0">
                              <a:latin typeface="Cambria Math" panose="02040503050406030204" pitchFamily="18" charset="0"/>
                              <a:cs typeface="Calibri"/>
                            </a:rPr>
                            <m:t>2</m:t>
                          </m:r>
                        </m:sub>
                      </m:sSub>
                      <m:r>
                        <a:rPr lang="en-US" sz="1400" i="1" dirty="0">
                          <a:latin typeface="Cambria Math" panose="02040503050406030204" pitchFamily="18" charset="0"/>
                          <a:cs typeface="Calibri"/>
                        </a:rPr>
                        <m:t>∗</m:t>
                      </m:r>
                      <m:sSub>
                        <m:sSubPr>
                          <m:ctrlPr>
                            <a:rPr lang="en-US" sz="1400" b="0" i="1" dirty="0" smtClean="0">
                              <a:latin typeface="Cambria Math" panose="02040503050406030204" pitchFamily="18" charset="0"/>
                              <a:cs typeface="Calibri"/>
                            </a:rPr>
                          </m:ctrlPr>
                        </m:sSubPr>
                        <m:e>
                          <m:r>
                            <a:rPr lang="en-US" sz="1400" i="1" dirty="0">
                              <a:latin typeface="Cambria Math" panose="02040503050406030204" pitchFamily="18" charset="0"/>
                              <a:cs typeface="Calibri"/>
                            </a:rPr>
                            <m:t>𝑤</m:t>
                          </m:r>
                        </m:e>
                        <m:sub>
                          <m:r>
                            <a:rPr lang="en-US" sz="1400" i="1" dirty="0">
                              <a:latin typeface="Cambria Math" panose="02040503050406030204" pitchFamily="18" charset="0"/>
                              <a:cs typeface="Calibri"/>
                            </a:rPr>
                            <m:t>32</m:t>
                          </m:r>
                        </m:sub>
                      </m:sSub>
                      <m:r>
                        <a:rPr lang="en-US" sz="1400" i="1" dirty="0">
                          <a:latin typeface="Cambria Math" panose="02040503050406030204" pitchFamily="18" charset="0"/>
                          <a:cs typeface="Calibri"/>
                        </a:rPr>
                        <m:t> + </m:t>
                      </m:r>
                      <m:sSub>
                        <m:sSubPr>
                          <m:ctrlPr>
                            <a:rPr lang="en-US" sz="1400" b="0" i="1" dirty="0" smtClean="0">
                              <a:latin typeface="Cambria Math" panose="02040503050406030204" pitchFamily="18" charset="0"/>
                              <a:cs typeface="Calibri"/>
                            </a:rPr>
                          </m:ctrlPr>
                        </m:sSubPr>
                        <m:e>
                          <m:r>
                            <a:rPr lang="en-US" sz="1400" i="1" dirty="0">
                              <a:latin typeface="Cambria Math" panose="02040503050406030204" pitchFamily="18" charset="0"/>
                              <a:cs typeface="Calibri"/>
                            </a:rPr>
                            <m:t>𝑏</m:t>
                          </m:r>
                        </m:e>
                        <m:sub>
                          <m:r>
                            <a:rPr lang="en-US" sz="1400" i="1" dirty="0">
                              <a:latin typeface="Cambria Math" panose="02040503050406030204" pitchFamily="18" charset="0"/>
                              <a:cs typeface="Calibri"/>
                            </a:rPr>
                            <m:t>3</m:t>
                          </m:r>
                        </m:sub>
                      </m:sSub>
                    </m:oMath>
                  </m:oMathPara>
                </a14:m>
                <a:endParaRPr lang="en-US" sz="1400" dirty="0">
                  <a:cs typeface="Calibri"/>
                </a:endParaRPr>
              </a:p>
            </p:txBody>
          </p:sp>
        </mc:Choice>
        <mc:Fallback xmlns="">
          <p:sp>
            <p:nvSpPr>
              <p:cNvPr id="23" name="TextBox 22">
                <a:extLst>
                  <a:ext uri="{FF2B5EF4-FFF2-40B4-BE49-F238E27FC236}">
                    <a16:creationId xmlns:a16="http://schemas.microsoft.com/office/drawing/2014/main" id="{0C58BBDA-D212-44FB-9D16-6B9668BC3063}"/>
                  </a:ext>
                </a:extLst>
              </p:cNvPr>
              <p:cNvSpPr txBox="1">
                <a:spLocks noRot="1" noChangeAspect="1" noMove="1" noResize="1" noEditPoints="1" noAdjustHandles="1" noChangeArrowheads="1" noChangeShapeType="1" noTextEdit="1"/>
              </p:cNvSpPr>
              <p:nvPr/>
            </p:nvSpPr>
            <p:spPr>
              <a:xfrm>
                <a:off x="6813728" y="6411098"/>
                <a:ext cx="3573755" cy="307777"/>
              </a:xfrm>
              <a:prstGeom prst="rect">
                <a:avLst/>
              </a:prstGeom>
              <a:blipFill>
                <a:blip r:embed="rId10"/>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6FC8CE84-1FE9-2146-85F6-640F4EE35A25}"/>
                  </a:ext>
                </a:extLst>
              </p:cNvPr>
              <p:cNvSpPr txBox="1"/>
              <p:nvPr/>
            </p:nvSpPr>
            <p:spPr>
              <a:xfrm>
                <a:off x="875735" y="3297378"/>
                <a:ext cx="5459857" cy="2800767"/>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Arial"/>
                    <a:cs typeface="Calibri"/>
                  </a:rPr>
                  <a:t>Here you can see the math going on in a dense layer. For example, the output value of neuron </a:t>
                </a:r>
                <a14:m>
                  <m:oMath xmlns:m="http://schemas.openxmlformats.org/officeDocument/2006/math">
                    <m:sSub>
                      <m:sSubPr>
                        <m:ctrlPr>
                          <a:rPr lang="en-US" sz="1600" i="1" dirty="0">
                            <a:latin typeface="Cambria Math" panose="02040503050406030204" pitchFamily="18" charset="0"/>
                            <a:cs typeface="Calibri" panose="020F0502020204030204"/>
                          </a:rPr>
                        </m:ctrlPr>
                      </m:sSubPr>
                      <m:e>
                        <m:r>
                          <a:rPr lang="en-US" sz="1600" i="1" dirty="0">
                            <a:latin typeface="Cambria Math" panose="02040503050406030204" pitchFamily="18" charset="0"/>
                            <a:cs typeface="Calibri" panose="020F0502020204030204"/>
                          </a:rPr>
                          <m:t>h</m:t>
                        </m:r>
                      </m:e>
                      <m:sub>
                        <m:r>
                          <a:rPr lang="en-US" sz="1600" i="1" dirty="0">
                            <a:latin typeface="Cambria Math" panose="02040503050406030204" pitchFamily="18" charset="0"/>
                            <a:cs typeface="Calibri" panose="020F0502020204030204"/>
                          </a:rPr>
                          <m:t>1</m:t>
                        </m:r>
                      </m:sub>
                    </m:sSub>
                  </m:oMath>
                </a14:m>
                <a:r>
                  <a:rPr lang="en-US" sz="1600" dirty="0">
                    <a:latin typeface="Arial"/>
                    <a:cs typeface="Calibri"/>
                  </a:rPr>
                  <a:t> is calculated by multiplying the input </a:t>
                </a:r>
                <a14:m>
                  <m:oMath xmlns:m="http://schemas.openxmlformats.org/officeDocument/2006/math">
                    <m:sSub>
                      <m:sSubPr>
                        <m:ctrlPr>
                          <a:rPr lang="en-US" sz="1600" i="1" dirty="0">
                            <a:latin typeface="Cambria Math" panose="02040503050406030204" pitchFamily="18" charset="0"/>
                            <a:cs typeface="Calibri" panose="020F0502020204030204"/>
                          </a:rPr>
                        </m:ctrlPr>
                      </m:sSubPr>
                      <m:e>
                        <m:r>
                          <a:rPr lang="en-US" sz="1600" i="1" dirty="0">
                            <a:latin typeface="Cambria Math" panose="02040503050406030204" pitchFamily="18" charset="0"/>
                            <a:cs typeface="Calibri" panose="020F0502020204030204"/>
                          </a:rPr>
                          <m:t>𝑥</m:t>
                        </m:r>
                      </m:e>
                      <m:sub>
                        <m:r>
                          <a:rPr lang="en-US" sz="1600" i="1" dirty="0">
                            <a:latin typeface="Cambria Math" panose="02040503050406030204" pitchFamily="18" charset="0"/>
                            <a:cs typeface="Calibri" panose="020F0502020204030204"/>
                          </a:rPr>
                          <m:t>1</m:t>
                        </m:r>
                      </m:sub>
                    </m:sSub>
                  </m:oMath>
                </a14:m>
                <a:r>
                  <a:rPr lang="en-US" sz="1600" dirty="0">
                    <a:latin typeface="Arial"/>
                    <a:cs typeface="Calibri"/>
                  </a:rPr>
                  <a:t> with weight </a:t>
                </a:r>
                <a14:m>
                  <m:oMath xmlns:m="http://schemas.openxmlformats.org/officeDocument/2006/math">
                    <m:sSub>
                      <m:sSubPr>
                        <m:ctrlPr>
                          <a:rPr lang="en-US" sz="1600" b="0" i="1" dirty="0" smtClean="0">
                            <a:latin typeface="Cambria Math" panose="02040503050406030204" pitchFamily="18" charset="0"/>
                            <a:cs typeface="Calibri"/>
                          </a:rPr>
                        </m:ctrlPr>
                      </m:sSubPr>
                      <m:e>
                        <m:r>
                          <a:rPr lang="en-US" sz="1600" i="1" dirty="0" smtClean="0">
                            <a:latin typeface="Cambria Math" panose="02040503050406030204" pitchFamily="18" charset="0"/>
                            <a:cs typeface="Calibri"/>
                          </a:rPr>
                          <m:t>𝑤</m:t>
                        </m:r>
                      </m:e>
                      <m:sub>
                        <m:r>
                          <a:rPr lang="en-US" sz="1600" i="1" dirty="0" smtClean="0">
                            <a:latin typeface="Cambria Math" panose="02040503050406030204" pitchFamily="18" charset="0"/>
                            <a:cs typeface="Calibri"/>
                          </a:rPr>
                          <m:t>11</m:t>
                        </m:r>
                      </m:sub>
                    </m:sSub>
                  </m:oMath>
                </a14:m>
                <a:r>
                  <a:rPr lang="en-US" sz="1600" dirty="0">
                    <a:latin typeface="Arial"/>
                    <a:cs typeface="Calibri"/>
                  </a:rPr>
                  <a:t>, and then adding input </a:t>
                </a:r>
                <a14:m>
                  <m:oMath xmlns:m="http://schemas.openxmlformats.org/officeDocument/2006/math">
                    <m:sSub>
                      <m:sSubPr>
                        <m:ctrlPr>
                          <a:rPr lang="en-US" sz="1600" i="1" dirty="0">
                            <a:latin typeface="Cambria Math" panose="02040503050406030204" pitchFamily="18" charset="0"/>
                            <a:cs typeface="Calibri" panose="020F0502020204030204"/>
                          </a:rPr>
                        </m:ctrlPr>
                      </m:sSubPr>
                      <m:e>
                        <m:r>
                          <a:rPr lang="en-US" sz="1600" i="1" dirty="0">
                            <a:latin typeface="Cambria Math" panose="02040503050406030204" pitchFamily="18" charset="0"/>
                            <a:cs typeface="Calibri" panose="020F0502020204030204"/>
                          </a:rPr>
                          <m:t>𝑥</m:t>
                        </m:r>
                      </m:e>
                      <m:sub>
                        <m:r>
                          <a:rPr lang="en-US" sz="1600" b="0" i="1" dirty="0" smtClean="0">
                            <a:latin typeface="Cambria Math" panose="02040503050406030204" pitchFamily="18" charset="0"/>
                            <a:cs typeface="Calibri" panose="020F0502020204030204"/>
                          </a:rPr>
                          <m:t>2</m:t>
                        </m:r>
                      </m:sub>
                    </m:sSub>
                  </m:oMath>
                </a14:m>
                <a:r>
                  <a:rPr lang="en-US" sz="1600" dirty="0">
                    <a:latin typeface="Arial"/>
                    <a:cs typeface="Calibri"/>
                  </a:rPr>
                  <a:t> multiplied by weight </a:t>
                </a:r>
                <a14:m>
                  <m:oMath xmlns:m="http://schemas.openxmlformats.org/officeDocument/2006/math">
                    <m:sSub>
                      <m:sSubPr>
                        <m:ctrlPr>
                          <a:rPr lang="en-US" sz="1600" b="0" i="1" dirty="0" smtClean="0">
                            <a:latin typeface="Cambria Math" panose="02040503050406030204" pitchFamily="18" charset="0"/>
                            <a:cs typeface="Calibri"/>
                          </a:rPr>
                        </m:ctrlPr>
                      </m:sSubPr>
                      <m:e>
                        <m:r>
                          <a:rPr lang="en-US" sz="1600" i="1" dirty="0" smtClean="0">
                            <a:latin typeface="Cambria Math" panose="02040503050406030204" pitchFamily="18" charset="0"/>
                            <a:cs typeface="Calibri"/>
                          </a:rPr>
                          <m:t>𝑤</m:t>
                        </m:r>
                      </m:e>
                      <m:sub>
                        <m:r>
                          <a:rPr lang="en-US" sz="1600" i="1" dirty="0" smtClean="0">
                            <a:latin typeface="Cambria Math" panose="02040503050406030204" pitchFamily="18" charset="0"/>
                            <a:cs typeface="Calibri"/>
                          </a:rPr>
                          <m:t>12</m:t>
                        </m:r>
                      </m:sub>
                    </m:sSub>
                  </m:oMath>
                </a14:m>
                <a:r>
                  <a:rPr lang="en-US" sz="1600" dirty="0">
                    <a:latin typeface="Arial"/>
                    <a:cs typeface="Calibri"/>
                  </a:rPr>
                  <a:t>, and then adding input </a:t>
                </a:r>
                <a14:m>
                  <m:oMath xmlns:m="http://schemas.openxmlformats.org/officeDocument/2006/math">
                    <m:sSub>
                      <m:sSubPr>
                        <m:ctrlPr>
                          <a:rPr lang="en-US" sz="1600" i="1" dirty="0">
                            <a:latin typeface="Cambria Math" panose="02040503050406030204" pitchFamily="18" charset="0"/>
                            <a:cs typeface="Calibri" panose="020F0502020204030204"/>
                          </a:rPr>
                        </m:ctrlPr>
                      </m:sSubPr>
                      <m:e>
                        <m:r>
                          <a:rPr lang="en-US" sz="1600" i="1" dirty="0">
                            <a:latin typeface="Cambria Math" panose="02040503050406030204" pitchFamily="18" charset="0"/>
                            <a:cs typeface="Calibri" panose="020F0502020204030204"/>
                          </a:rPr>
                          <m:t>𝑥</m:t>
                        </m:r>
                      </m:e>
                      <m:sub>
                        <m:r>
                          <a:rPr lang="en-US" sz="1600" b="0" i="1" dirty="0" smtClean="0">
                            <a:latin typeface="Cambria Math" panose="02040503050406030204" pitchFamily="18" charset="0"/>
                            <a:cs typeface="Calibri" panose="020F0502020204030204"/>
                          </a:rPr>
                          <m:t>3</m:t>
                        </m:r>
                      </m:sub>
                    </m:sSub>
                  </m:oMath>
                </a14:m>
                <a:r>
                  <a:rPr lang="en-US" sz="1600" dirty="0">
                    <a:latin typeface="Arial"/>
                    <a:cs typeface="Calibri"/>
                  </a:rPr>
                  <a:t> multiplied by </a:t>
                </a:r>
                <a14:m>
                  <m:oMath xmlns:m="http://schemas.openxmlformats.org/officeDocument/2006/math">
                    <m:sSub>
                      <m:sSubPr>
                        <m:ctrlPr>
                          <a:rPr lang="en-US" sz="1600" b="0" i="1" dirty="0" smtClean="0">
                            <a:latin typeface="Cambria Math" panose="02040503050406030204" pitchFamily="18" charset="0"/>
                            <a:cs typeface="Calibri"/>
                          </a:rPr>
                        </m:ctrlPr>
                      </m:sSubPr>
                      <m:e>
                        <m:r>
                          <a:rPr lang="en-US" sz="1600" i="1" dirty="0" smtClean="0">
                            <a:latin typeface="Cambria Math" panose="02040503050406030204" pitchFamily="18" charset="0"/>
                            <a:cs typeface="Calibri"/>
                          </a:rPr>
                          <m:t>𝑤</m:t>
                        </m:r>
                      </m:e>
                      <m:sub>
                        <m:r>
                          <a:rPr lang="en-US" sz="1600" i="1" dirty="0" smtClean="0">
                            <a:latin typeface="Cambria Math" panose="02040503050406030204" pitchFamily="18" charset="0"/>
                            <a:cs typeface="Calibri"/>
                          </a:rPr>
                          <m:t>13</m:t>
                        </m:r>
                      </m:sub>
                    </m:sSub>
                  </m:oMath>
                </a14:m>
                <a:r>
                  <a:rPr lang="en-US" sz="1600" dirty="0">
                    <a:latin typeface="Arial"/>
                    <a:cs typeface="Calibri"/>
                  </a:rPr>
                  <a:t>, and then add the signal weight </a:t>
                </a:r>
                <a14:m>
                  <m:oMath xmlns:m="http://schemas.openxmlformats.org/officeDocument/2006/math">
                    <m:sSub>
                      <m:sSubPr>
                        <m:ctrlPr>
                          <a:rPr lang="en-US" sz="1600" b="0" i="1" dirty="0" smtClean="0">
                            <a:latin typeface="Cambria Math" panose="02040503050406030204" pitchFamily="18" charset="0"/>
                            <a:cs typeface="Calibri"/>
                          </a:rPr>
                        </m:ctrlPr>
                      </m:sSubPr>
                      <m:e>
                        <m:r>
                          <a:rPr lang="en-US" sz="1600" i="1" dirty="0" smtClean="0">
                            <a:latin typeface="Cambria Math" panose="02040503050406030204" pitchFamily="18" charset="0"/>
                            <a:cs typeface="Calibri"/>
                          </a:rPr>
                          <m:t>𝑏</m:t>
                        </m:r>
                      </m:e>
                      <m:sub>
                        <m:r>
                          <a:rPr lang="en-US" sz="1600" i="1" dirty="0" smtClean="0">
                            <a:latin typeface="Cambria Math" panose="02040503050406030204" pitchFamily="18" charset="0"/>
                            <a:cs typeface="Calibri"/>
                          </a:rPr>
                          <m:t>1</m:t>
                        </m:r>
                      </m:sub>
                    </m:sSub>
                  </m:oMath>
                </a14:m>
                <a:r>
                  <a:rPr lang="en-US" sz="1600" dirty="0">
                    <a:latin typeface="Arial"/>
                    <a:cs typeface="Calibri"/>
                  </a:rPr>
                  <a:t>. </a:t>
                </a:r>
              </a:p>
              <a:p>
                <a:endParaRPr lang="en-US" sz="1600" dirty="0">
                  <a:latin typeface="Arial"/>
                  <a:cs typeface="Calibri"/>
                </a:endParaRPr>
              </a:p>
              <a:p>
                <a:r>
                  <a:rPr lang="en-US" sz="1600" dirty="0">
                    <a:latin typeface="Arial"/>
                    <a:cs typeface="Calibri"/>
                  </a:rPr>
                  <a:t>During training, these weights and biases are being tuned to the best possible values to be able to reduce the loss between the predictions and the actual expected outputs. Hence, the weights and biases are the called the trainable parameters of the deep learning model.</a:t>
                </a:r>
              </a:p>
            </p:txBody>
          </p:sp>
        </mc:Choice>
        <mc:Fallback xmlns="">
          <p:sp>
            <p:nvSpPr>
              <p:cNvPr id="34" name="TextBox 33">
                <a:extLst>
                  <a:ext uri="{FF2B5EF4-FFF2-40B4-BE49-F238E27FC236}">
                    <a16:creationId xmlns:a16="http://schemas.microsoft.com/office/drawing/2014/main" id="{6FC8CE84-1FE9-2146-85F6-640F4EE35A25}"/>
                  </a:ext>
                </a:extLst>
              </p:cNvPr>
              <p:cNvSpPr txBox="1">
                <a:spLocks noRot="1" noChangeAspect="1" noMove="1" noResize="1" noEditPoints="1" noAdjustHandles="1" noChangeArrowheads="1" noChangeShapeType="1" noTextEdit="1"/>
              </p:cNvSpPr>
              <p:nvPr/>
            </p:nvSpPr>
            <p:spPr>
              <a:xfrm>
                <a:off x="875735" y="3297378"/>
                <a:ext cx="5459857" cy="2800767"/>
              </a:xfrm>
              <a:prstGeom prst="rect">
                <a:avLst/>
              </a:prstGeom>
              <a:blipFill>
                <a:blip r:embed="rId11"/>
                <a:stretch>
                  <a:fillRect l="-463" t="-450" r="-463" b="-1802"/>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575773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A4C08-8F37-463B-9C73-679891D3D029}"/>
              </a:ext>
            </a:extLst>
          </p:cNvPr>
          <p:cNvSpPr>
            <a:spLocks noGrp="1"/>
          </p:cNvSpPr>
          <p:nvPr>
            <p:ph type="title"/>
          </p:nvPr>
        </p:nvSpPr>
        <p:spPr/>
        <p:txBody>
          <a:bodyPr>
            <a:normAutofit/>
          </a:bodyPr>
          <a:lstStyle/>
          <a:p>
            <a:pPr algn="ctr"/>
            <a:r>
              <a:rPr lang="en-US" sz="3200">
                <a:latin typeface="Arial"/>
                <a:cs typeface="Calibri Light"/>
              </a:rPr>
              <a:t>Looking back to Our Colab Code</a:t>
            </a:r>
            <a:endParaRPr lang="en-US"/>
          </a:p>
        </p:txBody>
      </p:sp>
      <p:grpSp>
        <p:nvGrpSpPr>
          <p:cNvPr id="4" name="Group 3">
            <a:extLst>
              <a:ext uri="{FF2B5EF4-FFF2-40B4-BE49-F238E27FC236}">
                <a16:creationId xmlns:a16="http://schemas.microsoft.com/office/drawing/2014/main" id="{BC41BB76-0A05-2A4A-AC95-B2F884732598}"/>
              </a:ext>
            </a:extLst>
          </p:cNvPr>
          <p:cNvGrpSpPr/>
          <p:nvPr/>
        </p:nvGrpSpPr>
        <p:grpSpPr>
          <a:xfrm>
            <a:off x="7872531" y="3535609"/>
            <a:ext cx="2221806" cy="865327"/>
            <a:chOff x="7238658" y="3647342"/>
            <a:chExt cx="2221806" cy="865327"/>
          </a:xfrm>
        </p:grpSpPr>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B7BEA51-0B48-41B7-A067-D34A6EC1EA0F}"/>
                    </a:ext>
                  </a:extLst>
                </p:cNvPr>
                <p:cNvSpPr txBox="1"/>
                <p:nvPr/>
              </p:nvSpPr>
              <p:spPr>
                <a:xfrm>
                  <a:off x="7496484" y="3647342"/>
                  <a:ext cx="187506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14:m>
                    <m:oMathPara xmlns:m="http://schemas.openxmlformats.org/officeDocument/2006/math">
                      <m:oMathParaPr>
                        <m:jc m:val="centerGroup"/>
                      </m:oMathParaPr>
                      <m:oMath xmlns:m="http://schemas.openxmlformats.org/officeDocument/2006/math">
                        <m:acc>
                          <m:accPr>
                            <m:chr m:val="̃"/>
                            <m:ctrlPr>
                              <a:rPr lang="en-US" sz="1400" i="1">
                                <a:latin typeface="Cambria Math" panose="02040503050406030204" pitchFamily="18" charset="0"/>
                              </a:rPr>
                            </m:ctrlPr>
                          </m:accPr>
                          <m:e>
                            <m:r>
                              <a:rPr lang="en-US" sz="1400" i="1">
                                <a:latin typeface="Cambria Math" panose="02040503050406030204" pitchFamily="18" charset="0"/>
                              </a:rPr>
                              <m:t>𝑦</m:t>
                            </m:r>
                          </m:e>
                        </m:acc>
                        <m:r>
                          <a:rPr lang="en-US" sz="1400" i="1" dirty="0" smtClean="0">
                            <a:latin typeface="Cambria Math" panose="02040503050406030204" pitchFamily="18" charset="0"/>
                            <a:cs typeface="Calibri"/>
                          </a:rPr>
                          <m:t> = </m:t>
                        </m:r>
                        <m:r>
                          <a:rPr lang="en-US" sz="1400" i="1" dirty="0" smtClean="0">
                            <a:latin typeface="Cambria Math" panose="02040503050406030204" pitchFamily="18" charset="0"/>
                            <a:cs typeface="Calibri"/>
                          </a:rPr>
                          <m:t>𝑥</m:t>
                        </m:r>
                        <m:r>
                          <a:rPr lang="en-US" sz="1400" i="1" dirty="0" smtClean="0">
                            <a:latin typeface="Cambria Math" panose="02040503050406030204" pitchFamily="18" charset="0"/>
                            <a:cs typeface="Calibri"/>
                          </a:rPr>
                          <m:t>∗</m:t>
                        </m:r>
                        <m:sSub>
                          <m:sSubPr>
                            <m:ctrlPr>
                              <a:rPr lang="en-US" sz="1400" b="0" i="1" dirty="0" smtClean="0">
                                <a:latin typeface="Cambria Math" panose="02040503050406030204" pitchFamily="18" charset="0"/>
                                <a:cs typeface="Calibri"/>
                              </a:rPr>
                            </m:ctrlPr>
                          </m:sSubPr>
                          <m:e>
                            <m:r>
                              <a:rPr lang="en-US" sz="1400" i="1" dirty="0" smtClean="0">
                                <a:latin typeface="Cambria Math" panose="02040503050406030204" pitchFamily="18" charset="0"/>
                                <a:cs typeface="Calibri"/>
                              </a:rPr>
                              <m:t>𝑤</m:t>
                            </m:r>
                          </m:e>
                          <m:sub>
                            <m:r>
                              <a:rPr lang="en-US" sz="1400" i="1" dirty="0" smtClean="0">
                                <a:latin typeface="Cambria Math" panose="02040503050406030204" pitchFamily="18" charset="0"/>
                                <a:cs typeface="Calibri"/>
                              </a:rPr>
                              <m:t>11</m:t>
                            </m:r>
                          </m:sub>
                        </m:sSub>
                        <m:r>
                          <a:rPr lang="en-US" sz="1400" i="1" dirty="0" smtClean="0">
                            <a:latin typeface="Cambria Math" panose="02040503050406030204" pitchFamily="18" charset="0"/>
                            <a:cs typeface="Calibri"/>
                          </a:rPr>
                          <m:t> + </m:t>
                        </m:r>
                        <m:sSub>
                          <m:sSubPr>
                            <m:ctrlPr>
                              <a:rPr lang="en-US" sz="1400" b="0" i="1" dirty="0" smtClean="0">
                                <a:latin typeface="Cambria Math" panose="02040503050406030204" pitchFamily="18" charset="0"/>
                                <a:cs typeface="Calibri"/>
                              </a:rPr>
                            </m:ctrlPr>
                          </m:sSubPr>
                          <m:e>
                            <m:r>
                              <a:rPr lang="en-US" sz="1400" i="1" dirty="0" smtClean="0">
                                <a:latin typeface="Cambria Math" panose="02040503050406030204" pitchFamily="18" charset="0"/>
                                <a:cs typeface="Calibri"/>
                              </a:rPr>
                              <m:t>𝑏</m:t>
                            </m:r>
                          </m:e>
                          <m:sub>
                            <m:r>
                              <a:rPr lang="en-US" sz="1400" i="1" dirty="0" smtClean="0">
                                <a:latin typeface="Cambria Math" panose="02040503050406030204" pitchFamily="18" charset="0"/>
                                <a:cs typeface="Calibri"/>
                              </a:rPr>
                              <m:t>1</m:t>
                            </m:r>
                          </m:sub>
                        </m:sSub>
                      </m:oMath>
                    </m:oMathPara>
                  </a14:m>
                  <a:endParaRPr lang="en-US" sz="1400" dirty="0">
                    <a:cs typeface="Calibri"/>
                  </a:endParaRPr>
                </a:p>
              </p:txBody>
            </p:sp>
          </mc:Choice>
          <mc:Fallback xmlns="">
            <p:sp>
              <p:nvSpPr>
                <p:cNvPr id="27" name="TextBox 26">
                  <a:extLst>
                    <a:ext uri="{FF2B5EF4-FFF2-40B4-BE49-F238E27FC236}">
                      <a16:creationId xmlns:a16="http://schemas.microsoft.com/office/drawing/2014/main" id="{0B7BEA51-0B48-41B7-A067-D34A6EC1EA0F}"/>
                    </a:ext>
                  </a:extLst>
                </p:cNvPr>
                <p:cNvSpPr txBox="1">
                  <a:spLocks noRot="1" noChangeAspect="1" noMove="1" noResize="1" noEditPoints="1" noAdjustHandles="1" noChangeArrowheads="1" noChangeShapeType="1" noTextEdit="1"/>
                </p:cNvSpPr>
                <p:nvPr/>
              </p:nvSpPr>
              <p:spPr>
                <a:xfrm>
                  <a:off x="7496484" y="3647342"/>
                  <a:ext cx="1875069" cy="307777"/>
                </a:xfrm>
                <a:prstGeom prst="rect">
                  <a:avLst/>
                </a:prstGeom>
                <a:blipFill>
                  <a:blip r:embed="rId2"/>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0BE7E8C-1A23-4447-A370-793CE4769E71}"/>
                    </a:ext>
                  </a:extLst>
                </p:cNvPr>
                <p:cNvSpPr txBox="1"/>
                <p:nvPr/>
              </p:nvSpPr>
              <p:spPr>
                <a:xfrm>
                  <a:off x="7238658" y="4178603"/>
                  <a:ext cx="2221806" cy="3340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cs typeface="Calibri"/>
                          </a:rPr>
                          <m:t>𝐹</m:t>
                        </m:r>
                        <m:r>
                          <a:rPr lang="en-US" sz="1400" i="1" dirty="0" smtClean="0">
                            <a:latin typeface="Cambria Math" panose="02040503050406030204" pitchFamily="18" charset="0"/>
                            <a:cs typeface="Calibri"/>
                          </a:rPr>
                          <m:t> = </m:t>
                        </m:r>
                        <m:r>
                          <a:rPr lang="en-US" sz="1400" i="1" dirty="0" smtClean="0">
                            <a:latin typeface="Cambria Math" panose="02040503050406030204" pitchFamily="18" charset="0"/>
                            <a:cs typeface="Calibri"/>
                          </a:rPr>
                          <m:t>𝐶</m:t>
                        </m:r>
                        <m:r>
                          <a:rPr lang="en-US" sz="1400" i="1" dirty="0" smtClean="0">
                            <a:latin typeface="Cambria Math" panose="02040503050406030204" pitchFamily="18" charset="0"/>
                            <a:cs typeface="Calibri"/>
                          </a:rPr>
                          <m:t> ∗ 1.8  +  32</m:t>
                        </m:r>
                      </m:oMath>
                    </m:oMathPara>
                  </a14:m>
                  <a:endParaRPr lang="en-US" sz="1400" dirty="0">
                    <a:cs typeface="Calibri"/>
                  </a:endParaRPr>
                </a:p>
              </p:txBody>
            </p:sp>
          </mc:Choice>
          <mc:Fallback xmlns="">
            <p:sp>
              <p:nvSpPr>
                <p:cNvPr id="29" name="TextBox 28">
                  <a:extLst>
                    <a:ext uri="{FF2B5EF4-FFF2-40B4-BE49-F238E27FC236}">
                      <a16:creationId xmlns:a16="http://schemas.microsoft.com/office/drawing/2014/main" id="{40BE7E8C-1A23-4447-A370-793CE4769E71}"/>
                    </a:ext>
                  </a:extLst>
                </p:cNvPr>
                <p:cNvSpPr txBox="1">
                  <a:spLocks noRot="1" noChangeAspect="1" noMove="1" noResize="1" noEditPoints="1" noAdjustHandles="1" noChangeArrowheads="1" noChangeShapeType="1" noTextEdit="1"/>
                </p:cNvSpPr>
                <p:nvPr/>
              </p:nvSpPr>
              <p:spPr>
                <a:xfrm>
                  <a:off x="7238658" y="4178603"/>
                  <a:ext cx="2221806" cy="334066"/>
                </a:xfrm>
                <a:prstGeom prst="rect">
                  <a:avLst/>
                </a:prstGeom>
                <a:blipFill>
                  <a:blip r:embed="rId3"/>
                  <a:stretch>
                    <a:fillRect b="-18519"/>
                  </a:stretch>
                </a:blipFill>
              </p:spPr>
              <p:txBody>
                <a:bodyPr/>
                <a:lstStyle/>
                <a:p>
                  <a:r>
                    <a:rPr lang="en-US">
                      <a:noFill/>
                    </a:rPr>
                    <a:t> </a:t>
                  </a:r>
                </a:p>
              </p:txBody>
            </p:sp>
          </mc:Fallback>
        </mc:AlternateContent>
        <p:sp>
          <p:nvSpPr>
            <p:cNvPr id="31" name="Arrow: Up 30">
              <a:extLst>
                <a:ext uri="{FF2B5EF4-FFF2-40B4-BE49-F238E27FC236}">
                  <a16:creationId xmlns:a16="http://schemas.microsoft.com/office/drawing/2014/main" id="{AE14AEC4-54EC-4A2B-9BBE-134E4E643690}"/>
                </a:ext>
              </a:extLst>
            </p:cNvPr>
            <p:cNvSpPr/>
            <p:nvPr/>
          </p:nvSpPr>
          <p:spPr>
            <a:xfrm rot="720000">
              <a:off x="8165881" y="3957995"/>
              <a:ext cx="40105" cy="254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Up 31">
              <a:extLst>
                <a:ext uri="{FF2B5EF4-FFF2-40B4-BE49-F238E27FC236}">
                  <a16:creationId xmlns:a16="http://schemas.microsoft.com/office/drawing/2014/main" id="{6931AF99-AB96-43E7-909E-1645968C3CB4}"/>
                </a:ext>
              </a:extLst>
            </p:cNvPr>
            <p:cNvSpPr/>
            <p:nvPr/>
          </p:nvSpPr>
          <p:spPr>
            <a:xfrm rot="720000">
              <a:off x="8515352" y="3965200"/>
              <a:ext cx="40105" cy="254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Up 32">
              <a:extLst>
                <a:ext uri="{FF2B5EF4-FFF2-40B4-BE49-F238E27FC236}">
                  <a16:creationId xmlns:a16="http://schemas.microsoft.com/office/drawing/2014/main" id="{1365F5E8-1136-44B8-BF92-B033257DAAB8}"/>
                </a:ext>
              </a:extLst>
            </p:cNvPr>
            <p:cNvSpPr/>
            <p:nvPr/>
          </p:nvSpPr>
          <p:spPr>
            <a:xfrm rot="785209">
              <a:off x="9066683" y="3957994"/>
              <a:ext cx="40105" cy="254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C45A1A2E-B472-45E7-974D-2131AA39EE7F}"/>
                  </a:ext>
                </a:extLst>
              </p:cNvPr>
              <p:cNvSpPr txBox="1"/>
              <p:nvPr/>
            </p:nvSpPr>
            <p:spPr>
              <a:xfrm>
                <a:off x="1010486" y="1906170"/>
                <a:ext cx="5537200" cy="2062103"/>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Arial"/>
                    <a:cs typeface="Arial"/>
                  </a:rPr>
                  <a:t>Let's now get back to our example converting Celsius to Fahrenheit. With one neuron we only have one weight. w11 and b1 available to tune. That's exactly what we needed to solve that is the Celsius and Fahrenheit problems since the formula to convert Celsius to Fahrenheit is the linear equation F = C*1.8 + 32. If </a:t>
                </a:r>
                <a14:m>
                  <m:oMath xmlns:m="http://schemas.openxmlformats.org/officeDocument/2006/math">
                    <m:sSub>
                      <m:sSubPr>
                        <m:ctrlPr>
                          <a:rPr lang="en-US" sz="1600" b="0" i="1" dirty="0" smtClean="0">
                            <a:latin typeface="Cambria Math" panose="02040503050406030204" pitchFamily="18" charset="0"/>
                            <a:cs typeface="Arial"/>
                          </a:rPr>
                        </m:ctrlPr>
                      </m:sSubPr>
                      <m:e>
                        <m:r>
                          <a:rPr lang="en-US" sz="1600" i="1" dirty="0" smtClean="0">
                            <a:latin typeface="Cambria Math" panose="02040503050406030204" pitchFamily="18" charset="0"/>
                            <a:cs typeface="Arial"/>
                          </a:rPr>
                          <m:t>𝑤</m:t>
                        </m:r>
                      </m:e>
                      <m:sub>
                        <m:r>
                          <a:rPr lang="en-US" sz="1600" i="1" dirty="0" smtClean="0">
                            <a:latin typeface="Cambria Math" panose="02040503050406030204" pitchFamily="18" charset="0"/>
                            <a:cs typeface="Arial"/>
                          </a:rPr>
                          <m:t>11</m:t>
                        </m:r>
                      </m:sub>
                    </m:sSub>
                  </m:oMath>
                </a14:m>
                <a:r>
                  <a:rPr lang="en-US" sz="1600" dirty="0">
                    <a:latin typeface="Arial"/>
                    <a:cs typeface="Arial"/>
                  </a:rPr>
                  <a:t> is set to 1.8 and </a:t>
                </a:r>
                <a14:m>
                  <m:oMath xmlns:m="http://schemas.openxmlformats.org/officeDocument/2006/math">
                    <m:sSub>
                      <m:sSubPr>
                        <m:ctrlPr>
                          <a:rPr lang="en-US" sz="1600" b="0" i="1" dirty="0" smtClean="0">
                            <a:latin typeface="Cambria Math" panose="02040503050406030204" pitchFamily="18" charset="0"/>
                            <a:cs typeface="Arial"/>
                          </a:rPr>
                        </m:ctrlPr>
                      </m:sSubPr>
                      <m:e>
                        <m:r>
                          <a:rPr lang="en-US" sz="1600" i="1" dirty="0" smtClean="0">
                            <a:latin typeface="Cambria Math" panose="02040503050406030204" pitchFamily="18" charset="0"/>
                            <a:cs typeface="Arial"/>
                          </a:rPr>
                          <m:t>𝑏</m:t>
                        </m:r>
                      </m:e>
                      <m:sub>
                        <m:r>
                          <a:rPr lang="en-US" sz="1600" i="1" dirty="0" smtClean="0">
                            <a:latin typeface="Cambria Math" panose="02040503050406030204" pitchFamily="18" charset="0"/>
                            <a:cs typeface="Arial"/>
                          </a:rPr>
                          <m:t>1</m:t>
                        </m:r>
                      </m:sub>
                    </m:sSub>
                  </m:oMath>
                </a14:m>
                <a:r>
                  <a:rPr lang="en-US" sz="1600" dirty="0">
                    <a:latin typeface="Arial"/>
                    <a:cs typeface="Arial"/>
                  </a:rPr>
                  <a:t> to 32 then we would have exactly the formula to solve this conversion problem. </a:t>
                </a:r>
                <a:endParaRPr lang="en-US" sz="1600" dirty="0"/>
              </a:p>
            </p:txBody>
          </p:sp>
        </mc:Choice>
        <mc:Fallback xmlns="">
          <p:sp>
            <p:nvSpPr>
              <p:cNvPr id="34" name="TextBox 33">
                <a:extLst>
                  <a:ext uri="{FF2B5EF4-FFF2-40B4-BE49-F238E27FC236}">
                    <a16:creationId xmlns:a16="http://schemas.microsoft.com/office/drawing/2014/main" id="{C45A1A2E-B472-45E7-974D-2131AA39EE7F}"/>
                  </a:ext>
                </a:extLst>
              </p:cNvPr>
              <p:cNvSpPr txBox="1">
                <a:spLocks noRot="1" noChangeAspect="1" noMove="1" noResize="1" noEditPoints="1" noAdjustHandles="1" noChangeArrowheads="1" noChangeShapeType="1" noTextEdit="1"/>
              </p:cNvSpPr>
              <p:nvPr/>
            </p:nvSpPr>
            <p:spPr>
              <a:xfrm>
                <a:off x="1010486" y="1906170"/>
                <a:ext cx="5537200" cy="2062103"/>
              </a:xfrm>
              <a:prstGeom prst="rect">
                <a:avLst/>
              </a:prstGeom>
              <a:blipFill>
                <a:blip r:embed="rId4"/>
                <a:stretch>
                  <a:fillRect l="-686" t="-610" r="-1144" b="-3049"/>
                </a:stretch>
              </a:blipFill>
              <a:ln>
                <a:solidFill>
                  <a:schemeClr val="tx1"/>
                </a:solidFill>
              </a:ln>
            </p:spPr>
            <p:txBody>
              <a:bodyPr/>
              <a:lstStyle/>
              <a:p>
                <a:r>
                  <a:rPr lang="en-US">
                    <a:noFill/>
                  </a:rPr>
                  <a:t> </a:t>
                </a:r>
              </a:p>
            </p:txBody>
          </p:sp>
        </mc:Fallback>
      </mc:AlternateContent>
      <p:sp>
        <p:nvSpPr>
          <p:cNvPr id="36" name="TextBox 35">
            <a:extLst>
              <a:ext uri="{FF2B5EF4-FFF2-40B4-BE49-F238E27FC236}">
                <a16:creationId xmlns:a16="http://schemas.microsoft.com/office/drawing/2014/main" id="{CE1CE2CF-C293-4418-A47F-25191F6058D1}"/>
              </a:ext>
            </a:extLst>
          </p:cNvPr>
          <p:cNvSpPr txBox="1"/>
          <p:nvPr/>
        </p:nvSpPr>
        <p:spPr>
          <a:xfrm>
            <a:off x="1061454" y="4269873"/>
            <a:ext cx="4648200" cy="2062103"/>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Arial"/>
                <a:cs typeface="Calibri"/>
              </a:rPr>
              <a:t>In fact, when we look at the printout from Colab, you can see that our weight and bias get tuend to the correct values to solbe Celsius to Fahrenheit conversion. The weight is tuend to close to 1.8 and bias is 32. It is just a simpel example. When working on real machine learning problem, we can hardly match the </a:t>
            </a:r>
            <a:r>
              <a:rPr lang="en-US" sz="1600">
                <a:latin typeface="Arial"/>
                <a:cs typeface="Calibri"/>
              </a:rPr>
              <a:t>variable agains the target like this close. </a:t>
            </a:r>
            <a:endParaRPr lang="en-US" sz="1600">
              <a:latin typeface="Arial"/>
            </a:endParaRPr>
          </a:p>
        </p:txBody>
      </p:sp>
      <p:pic>
        <p:nvPicPr>
          <p:cNvPr id="37" name="Picture 37" descr="Graphical user interface, text, application&#10;&#10;Description automatically generated">
            <a:extLst>
              <a:ext uri="{FF2B5EF4-FFF2-40B4-BE49-F238E27FC236}">
                <a16:creationId xmlns:a16="http://schemas.microsoft.com/office/drawing/2014/main" id="{41B80D1C-1D7E-427A-A065-532BDC6DB812}"/>
              </a:ext>
            </a:extLst>
          </p:cNvPr>
          <p:cNvPicPr>
            <a:picLocks noChangeAspect="1"/>
          </p:cNvPicPr>
          <p:nvPr/>
        </p:nvPicPr>
        <p:blipFill>
          <a:blip r:embed="rId5"/>
          <a:stretch>
            <a:fillRect/>
          </a:stretch>
        </p:blipFill>
        <p:spPr>
          <a:xfrm>
            <a:off x="5807242" y="4980561"/>
            <a:ext cx="6138778" cy="479616"/>
          </a:xfrm>
          <a:prstGeom prst="rect">
            <a:avLst/>
          </a:prstGeom>
        </p:spPr>
      </p:pic>
      <p:sp>
        <p:nvSpPr>
          <p:cNvPr id="38" name="Rectangle 37">
            <a:extLst>
              <a:ext uri="{FF2B5EF4-FFF2-40B4-BE49-F238E27FC236}">
                <a16:creationId xmlns:a16="http://schemas.microsoft.com/office/drawing/2014/main" id="{A35159CE-E38B-461E-ACFB-B1746826879B}"/>
              </a:ext>
            </a:extLst>
          </p:cNvPr>
          <p:cNvSpPr/>
          <p:nvPr/>
        </p:nvSpPr>
        <p:spPr>
          <a:xfrm>
            <a:off x="7849603" y="5222707"/>
            <a:ext cx="1102893" cy="2673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90C0513-3DF4-4B07-9F19-E3EE9DDB1F31}"/>
              </a:ext>
            </a:extLst>
          </p:cNvPr>
          <p:cNvSpPr/>
          <p:nvPr/>
        </p:nvSpPr>
        <p:spPr>
          <a:xfrm>
            <a:off x="9941760" y="5222707"/>
            <a:ext cx="1102893" cy="2673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a:extLst>
              <a:ext uri="{FF2B5EF4-FFF2-40B4-BE49-F238E27FC236}">
                <a16:creationId xmlns:a16="http://schemas.microsoft.com/office/drawing/2014/main" id="{308D20CD-4603-A64E-A2DD-9F24229542BF}"/>
              </a:ext>
            </a:extLst>
          </p:cNvPr>
          <p:cNvSpPr/>
          <p:nvPr/>
        </p:nvSpPr>
        <p:spPr>
          <a:xfrm>
            <a:off x="8680866" y="1686530"/>
            <a:ext cx="654205" cy="127449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CD1BF25D-3801-E842-899B-22D03601E1CB}"/>
                  </a:ext>
                </a:extLst>
              </p:cNvPr>
              <p:cNvSpPr/>
              <p:nvPr/>
            </p:nvSpPr>
            <p:spPr>
              <a:xfrm>
                <a:off x="8798793" y="2108433"/>
                <a:ext cx="418353" cy="433294"/>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1400" b="1" i="1" dirty="0" smtClean="0">
                              <a:solidFill>
                                <a:schemeClr val="tx1"/>
                              </a:solidFill>
                              <a:latin typeface="Cambria Math" panose="02040503050406030204" pitchFamily="18" charset="0"/>
                            </a:rPr>
                          </m:ctrlPr>
                        </m:sSubPr>
                        <m:e>
                          <m:r>
                            <a:rPr lang="en-US" sz="1400" b="1" i="1" dirty="0" smtClean="0">
                              <a:solidFill>
                                <a:schemeClr val="tx1"/>
                              </a:solidFill>
                              <a:latin typeface="Cambria Math" panose="02040503050406030204" pitchFamily="18" charset="0"/>
                            </a:rPr>
                            <m:t>𝒘</m:t>
                          </m:r>
                        </m:e>
                        <m:sub>
                          <m:r>
                            <a:rPr lang="en-US" sz="1400" b="1" i="1" dirty="0" smtClean="0">
                              <a:solidFill>
                                <a:schemeClr val="tx1"/>
                              </a:solidFill>
                              <a:latin typeface="Cambria Math" panose="02040503050406030204" pitchFamily="18" charset="0"/>
                            </a:rPr>
                            <m:t>𝟏𝟏</m:t>
                          </m:r>
                        </m:sub>
                      </m:sSub>
                    </m:oMath>
                  </m:oMathPara>
                </a14:m>
                <a:endParaRPr lang="en-US" sz="1400" b="1" dirty="0">
                  <a:solidFill>
                    <a:schemeClr val="tx1"/>
                  </a:solidFill>
                </a:endParaRPr>
              </a:p>
            </p:txBody>
          </p:sp>
        </mc:Choice>
        <mc:Fallback xmlns="">
          <p:sp>
            <p:nvSpPr>
              <p:cNvPr id="30" name="Oval 29">
                <a:extLst>
                  <a:ext uri="{FF2B5EF4-FFF2-40B4-BE49-F238E27FC236}">
                    <a16:creationId xmlns:a16="http://schemas.microsoft.com/office/drawing/2014/main" id="{CD1BF25D-3801-E842-899B-22D03601E1CB}"/>
                  </a:ext>
                </a:extLst>
              </p:cNvPr>
              <p:cNvSpPr>
                <a:spLocks noRot="1" noChangeAspect="1" noMove="1" noResize="1" noEditPoints="1" noAdjustHandles="1" noChangeArrowheads="1" noChangeShapeType="1" noTextEdit="1"/>
              </p:cNvSpPr>
              <p:nvPr/>
            </p:nvSpPr>
            <p:spPr>
              <a:xfrm>
                <a:off x="8798793" y="2108433"/>
                <a:ext cx="418353" cy="433294"/>
              </a:xfrm>
              <a:prstGeom prst="ellipse">
                <a:avLst/>
              </a:prstGeom>
              <a:blipFill>
                <a:blip r:embed="rId6"/>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Oval 39">
                <a:extLst>
                  <a:ext uri="{FF2B5EF4-FFF2-40B4-BE49-F238E27FC236}">
                    <a16:creationId xmlns:a16="http://schemas.microsoft.com/office/drawing/2014/main" id="{A14E35E3-F4FE-EE4F-A153-53E2665B19D6}"/>
                  </a:ext>
                </a:extLst>
              </p:cNvPr>
              <p:cNvSpPr/>
              <p:nvPr/>
            </p:nvSpPr>
            <p:spPr>
              <a:xfrm>
                <a:off x="10201319" y="2108433"/>
                <a:ext cx="418353" cy="433294"/>
              </a:xfrm>
              <a:prstGeom prst="ellipse">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𝑦</m:t>
                          </m:r>
                        </m:e>
                      </m:acc>
                    </m:oMath>
                  </m:oMathPara>
                </a14:m>
                <a:endParaRPr lang="en-US" dirty="0">
                  <a:solidFill>
                    <a:schemeClr val="tx1"/>
                  </a:solidFill>
                </a:endParaRPr>
              </a:p>
            </p:txBody>
          </p:sp>
        </mc:Choice>
        <mc:Fallback xmlns="">
          <p:sp>
            <p:nvSpPr>
              <p:cNvPr id="40" name="Oval 39">
                <a:extLst>
                  <a:ext uri="{FF2B5EF4-FFF2-40B4-BE49-F238E27FC236}">
                    <a16:creationId xmlns:a16="http://schemas.microsoft.com/office/drawing/2014/main" id="{A14E35E3-F4FE-EE4F-A153-53E2665B19D6}"/>
                  </a:ext>
                </a:extLst>
              </p:cNvPr>
              <p:cNvSpPr>
                <a:spLocks noRot="1" noChangeAspect="1" noMove="1" noResize="1" noEditPoints="1" noAdjustHandles="1" noChangeArrowheads="1" noChangeShapeType="1" noTextEdit="1"/>
              </p:cNvSpPr>
              <p:nvPr/>
            </p:nvSpPr>
            <p:spPr>
              <a:xfrm>
                <a:off x="10201319" y="2108433"/>
                <a:ext cx="418353" cy="433294"/>
              </a:xfrm>
              <a:prstGeom prst="ellipse">
                <a:avLst/>
              </a:prstGeom>
              <a:blipFill>
                <a:blip r:embed="rId7"/>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Rounded Corners 6">
                <a:extLst>
                  <a:ext uri="{FF2B5EF4-FFF2-40B4-BE49-F238E27FC236}">
                    <a16:creationId xmlns:a16="http://schemas.microsoft.com/office/drawing/2014/main" id="{8ACDB25B-8D84-7744-9A2D-65CA72259134}"/>
                  </a:ext>
                </a:extLst>
              </p:cNvPr>
              <p:cNvSpPr/>
              <p:nvPr/>
            </p:nvSpPr>
            <p:spPr>
              <a:xfrm>
                <a:off x="7238658" y="2108433"/>
                <a:ext cx="478117" cy="433294"/>
              </a:xfrm>
              <a:prstGeom prst="round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𝑥</m:t>
                      </m:r>
                    </m:oMath>
                  </m:oMathPara>
                </a14:m>
                <a:endParaRPr lang="en-US" dirty="0">
                  <a:solidFill>
                    <a:schemeClr val="tx1"/>
                  </a:solidFill>
                </a:endParaRPr>
              </a:p>
            </p:txBody>
          </p:sp>
        </mc:Choice>
        <mc:Fallback xmlns="">
          <p:sp>
            <p:nvSpPr>
              <p:cNvPr id="41" name="Rectangle: Rounded Corners 6">
                <a:extLst>
                  <a:ext uri="{FF2B5EF4-FFF2-40B4-BE49-F238E27FC236}">
                    <a16:creationId xmlns:a16="http://schemas.microsoft.com/office/drawing/2014/main" id="{8ACDB25B-8D84-7744-9A2D-65CA72259134}"/>
                  </a:ext>
                </a:extLst>
              </p:cNvPr>
              <p:cNvSpPr>
                <a:spLocks noRot="1" noChangeAspect="1" noMove="1" noResize="1" noEditPoints="1" noAdjustHandles="1" noChangeArrowheads="1" noChangeShapeType="1" noTextEdit="1"/>
              </p:cNvSpPr>
              <p:nvPr/>
            </p:nvSpPr>
            <p:spPr>
              <a:xfrm>
                <a:off x="7238658" y="2108433"/>
                <a:ext cx="478117" cy="433294"/>
              </a:xfrm>
              <a:prstGeom prst="roundRect">
                <a:avLst/>
              </a:prstGeom>
              <a:blipFill>
                <a:blip r:embed="rId8"/>
                <a:stretch>
                  <a:fillRect/>
                </a:stretch>
              </a:blipFill>
              <a:ln>
                <a:solidFill>
                  <a:schemeClr val="tx1"/>
                </a:solidFill>
              </a:ln>
            </p:spPr>
            <p:txBody>
              <a:bodyPr/>
              <a:lstStyle/>
              <a:p>
                <a:r>
                  <a:rPr lang="en-US">
                    <a:noFill/>
                  </a:rPr>
                  <a:t> </a:t>
                </a:r>
              </a:p>
            </p:txBody>
          </p:sp>
        </mc:Fallback>
      </mc:AlternateContent>
      <p:cxnSp>
        <p:nvCxnSpPr>
          <p:cNvPr id="42" name="Straight Arrow Connector 41">
            <a:extLst>
              <a:ext uri="{FF2B5EF4-FFF2-40B4-BE49-F238E27FC236}">
                <a16:creationId xmlns:a16="http://schemas.microsoft.com/office/drawing/2014/main" id="{4421FA6C-7CEA-CA42-BF24-32F92806F401}"/>
              </a:ext>
            </a:extLst>
          </p:cNvPr>
          <p:cNvCxnSpPr>
            <a:cxnSpLocks/>
            <a:endCxn id="28" idx="1"/>
          </p:cNvCxnSpPr>
          <p:nvPr/>
        </p:nvCxnSpPr>
        <p:spPr>
          <a:xfrm flipV="1">
            <a:off x="7716775" y="2323780"/>
            <a:ext cx="964091" cy="1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2F45603-DB75-364E-9A1A-1195146CBC6F}"/>
              </a:ext>
            </a:extLst>
          </p:cNvPr>
          <p:cNvCxnSpPr>
            <a:cxnSpLocks/>
            <a:stCxn id="28" idx="3"/>
            <a:endCxn id="40" idx="2"/>
          </p:cNvCxnSpPr>
          <p:nvPr/>
        </p:nvCxnSpPr>
        <p:spPr>
          <a:xfrm>
            <a:off x="9335071" y="2323780"/>
            <a:ext cx="866248" cy="1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D15E4302-A34C-AA45-9151-D894DA7E9E5F}"/>
                  </a:ext>
                </a:extLst>
              </p:cNvPr>
              <p:cNvSpPr txBox="1"/>
              <p:nvPr/>
            </p:nvSpPr>
            <p:spPr>
              <a:xfrm>
                <a:off x="9149957" y="1687831"/>
                <a:ext cx="1851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oMath>
                  </m:oMathPara>
                </a14:m>
                <a:endParaRPr lang="en-US" dirty="0"/>
              </a:p>
            </p:txBody>
          </p:sp>
        </mc:Choice>
        <mc:Fallback xmlns="">
          <p:sp>
            <p:nvSpPr>
              <p:cNvPr id="46" name="TextBox 45">
                <a:extLst>
                  <a:ext uri="{FF2B5EF4-FFF2-40B4-BE49-F238E27FC236}">
                    <a16:creationId xmlns:a16="http://schemas.microsoft.com/office/drawing/2014/main" id="{D15E4302-A34C-AA45-9151-D894DA7E9E5F}"/>
                  </a:ext>
                </a:extLst>
              </p:cNvPr>
              <p:cNvSpPr txBox="1">
                <a:spLocks noRot="1" noChangeAspect="1" noMove="1" noResize="1" noEditPoints="1" noAdjustHandles="1" noChangeArrowheads="1" noChangeShapeType="1" noTextEdit="1"/>
              </p:cNvSpPr>
              <p:nvPr/>
            </p:nvSpPr>
            <p:spPr>
              <a:xfrm>
                <a:off x="9149957" y="1687831"/>
                <a:ext cx="185114" cy="276999"/>
              </a:xfrm>
              <a:prstGeom prst="rect">
                <a:avLst/>
              </a:prstGeom>
              <a:blipFill>
                <a:blip r:embed="rId9"/>
                <a:stretch>
                  <a:fillRect l="-33333" r="-33333" b="-8696"/>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F309A552-5717-9E49-BE14-4253F21B584F}"/>
              </a:ext>
            </a:extLst>
          </p:cNvPr>
          <p:cNvSpPr txBox="1"/>
          <p:nvPr/>
        </p:nvSpPr>
        <p:spPr>
          <a:xfrm>
            <a:off x="9789970" y="2592432"/>
            <a:ext cx="1198149" cy="369332"/>
          </a:xfrm>
          <a:prstGeom prst="rect">
            <a:avLst/>
          </a:prstGeom>
          <a:noFill/>
        </p:spPr>
        <p:txBody>
          <a:bodyPr wrap="none" rtlCol="0">
            <a:spAutoFit/>
          </a:bodyPr>
          <a:lstStyle/>
          <a:p>
            <a:r>
              <a:rPr lang="en-US" dirty="0"/>
              <a:t>Fahrenheit</a:t>
            </a:r>
          </a:p>
        </p:txBody>
      </p:sp>
      <p:sp>
        <p:nvSpPr>
          <p:cNvPr id="47" name="TextBox 46">
            <a:extLst>
              <a:ext uri="{FF2B5EF4-FFF2-40B4-BE49-F238E27FC236}">
                <a16:creationId xmlns:a16="http://schemas.microsoft.com/office/drawing/2014/main" id="{7DE9766E-B12C-9A42-8B24-0428C0CE9420}"/>
              </a:ext>
            </a:extLst>
          </p:cNvPr>
          <p:cNvSpPr txBox="1"/>
          <p:nvPr/>
        </p:nvSpPr>
        <p:spPr>
          <a:xfrm>
            <a:off x="7089569" y="2588822"/>
            <a:ext cx="830677" cy="369332"/>
          </a:xfrm>
          <a:prstGeom prst="rect">
            <a:avLst/>
          </a:prstGeom>
          <a:noFill/>
        </p:spPr>
        <p:txBody>
          <a:bodyPr wrap="none" rtlCol="0">
            <a:spAutoFit/>
          </a:bodyPr>
          <a:lstStyle/>
          <a:p>
            <a:r>
              <a:rPr lang="en-US" dirty="0"/>
              <a:t>Celsius</a:t>
            </a:r>
          </a:p>
        </p:txBody>
      </p:sp>
    </p:spTree>
    <p:extLst>
      <p:ext uri="{BB962C8B-B14F-4D97-AF65-F5344CB8AC3E}">
        <p14:creationId xmlns:p14="http://schemas.microsoft.com/office/powerpoint/2010/main" val="879067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332D3-FACB-4137-A4A3-933DA8067B2C}"/>
              </a:ext>
            </a:extLst>
          </p:cNvPr>
          <p:cNvSpPr>
            <a:spLocks noGrp="1"/>
          </p:cNvSpPr>
          <p:nvPr>
            <p:ph type="title"/>
          </p:nvPr>
        </p:nvSpPr>
        <p:spPr/>
        <p:txBody>
          <a:bodyPr>
            <a:normAutofit/>
          </a:bodyPr>
          <a:lstStyle/>
          <a:p>
            <a:pPr algn="ctr"/>
            <a:r>
              <a:rPr lang="en-US" sz="3200">
                <a:latin typeface="Arial"/>
                <a:cs typeface="Calibri Light"/>
              </a:rPr>
              <a:t>How the algorithm works in real life </a:t>
            </a:r>
            <a:endParaRPr lang="en-US">
              <a:latin typeface="Arial"/>
              <a:cs typeface="Arial"/>
            </a:endParaRPr>
          </a:p>
        </p:txBody>
      </p:sp>
      <p:sp>
        <p:nvSpPr>
          <p:cNvPr id="3" name="Content Placeholder 2">
            <a:extLst>
              <a:ext uri="{FF2B5EF4-FFF2-40B4-BE49-F238E27FC236}">
                <a16:creationId xmlns:a16="http://schemas.microsoft.com/office/drawing/2014/main" id="{D38E26F3-BB51-4F93-A4F3-83D841D3DCFF}"/>
              </a:ext>
            </a:extLst>
          </p:cNvPr>
          <p:cNvSpPr>
            <a:spLocks noGrp="1"/>
          </p:cNvSpPr>
          <p:nvPr>
            <p:ph idx="1"/>
          </p:nvPr>
        </p:nvSpPr>
        <p:spPr>
          <a:xfrm>
            <a:off x="1062318" y="2961155"/>
            <a:ext cx="4427072" cy="2827339"/>
          </a:xfrm>
          <a:ln>
            <a:solidFill>
              <a:schemeClr val="tx1"/>
            </a:solidFill>
          </a:ln>
        </p:spPr>
        <p:txBody>
          <a:bodyPr vert="horz" lIns="91440" tIns="45720" rIns="91440" bIns="45720" rtlCol="0" anchor="t">
            <a:normAutofit/>
          </a:bodyPr>
          <a:lstStyle/>
          <a:p>
            <a:pPr marL="0" indent="0">
              <a:buNone/>
            </a:pPr>
            <a:r>
              <a:rPr lang="en-US" sz="1600">
                <a:latin typeface="Arial"/>
                <a:cs typeface="Calibri"/>
              </a:rPr>
              <a:t>As you can see this example, it </a:t>
            </a:r>
            <a:r>
              <a:rPr lang="en-US" sz="1600" dirty="0">
                <a:latin typeface="Arial"/>
                <a:cs typeface="Calibri"/>
              </a:rPr>
              <a:t>also successfully did so with this model having three layers and lots more neurons. Looking at the map now, we can see that there is no direct mapping between them and the conversion formula In general, when we do machine learning, we typically just try different neural neworks with different numbers of layers and neurons in a trial-and-error fashion and see if the model is able to solve the problem during the training phases. We will </a:t>
            </a:r>
            <a:r>
              <a:rPr lang="en-US" sz="1600">
                <a:latin typeface="Arial"/>
                <a:cs typeface="Calibri"/>
              </a:rPr>
              <a:t>see a more concrete example next. </a:t>
            </a:r>
          </a:p>
        </p:txBody>
      </p:sp>
      <p:pic>
        <p:nvPicPr>
          <p:cNvPr id="6" name="Picture 6" descr="Text&#10;&#10;Description automatically generated">
            <a:extLst>
              <a:ext uri="{FF2B5EF4-FFF2-40B4-BE49-F238E27FC236}">
                <a16:creationId xmlns:a16="http://schemas.microsoft.com/office/drawing/2014/main" id="{8EAF1FA2-DF11-46A8-928E-572DA9FDABB5}"/>
              </a:ext>
            </a:extLst>
          </p:cNvPr>
          <p:cNvPicPr>
            <a:picLocks noChangeAspect="1"/>
          </p:cNvPicPr>
          <p:nvPr/>
        </p:nvPicPr>
        <p:blipFill>
          <a:blip r:embed="rId2"/>
          <a:stretch>
            <a:fillRect/>
          </a:stretch>
        </p:blipFill>
        <p:spPr>
          <a:xfrm>
            <a:off x="5919694" y="2742058"/>
            <a:ext cx="5806141" cy="3159356"/>
          </a:xfrm>
          <a:prstGeom prst="rect">
            <a:avLst/>
          </a:prstGeom>
        </p:spPr>
      </p:pic>
      <p:sp>
        <p:nvSpPr>
          <p:cNvPr id="8" name="Rectangle 7">
            <a:extLst>
              <a:ext uri="{FF2B5EF4-FFF2-40B4-BE49-F238E27FC236}">
                <a16:creationId xmlns:a16="http://schemas.microsoft.com/office/drawing/2014/main" id="{D3FB8CCD-5983-492C-A56C-9E9DC942BBC3}"/>
              </a:ext>
            </a:extLst>
          </p:cNvPr>
          <p:cNvSpPr/>
          <p:nvPr/>
        </p:nvSpPr>
        <p:spPr>
          <a:xfrm>
            <a:off x="6168721" y="2787295"/>
            <a:ext cx="2970539" cy="4317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6BC39F9-1119-4898-8E01-067ECC4688A2}"/>
              </a:ext>
            </a:extLst>
          </p:cNvPr>
          <p:cNvSpPr txBox="1"/>
          <p:nvPr/>
        </p:nvSpPr>
        <p:spPr>
          <a:xfrm>
            <a:off x="944283" y="1579282"/>
            <a:ext cx="1090108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cs typeface="Arial"/>
              </a:rPr>
              <a:t>Now, let's see how we would approach this problem in real life. Without knowing the target algorithm, we would just give a model several layers and weights to tune to. Then we just hope the model will be able to figure out how to tune the model algorithm to match the input to the output. </a:t>
            </a:r>
            <a:endParaRPr lang="en-US"/>
          </a:p>
        </p:txBody>
      </p:sp>
    </p:spTree>
    <p:extLst>
      <p:ext uri="{BB962C8B-B14F-4D97-AF65-F5344CB8AC3E}">
        <p14:creationId xmlns:p14="http://schemas.microsoft.com/office/powerpoint/2010/main" val="3570034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332D3-FACB-4137-A4A3-933DA8067B2C}"/>
              </a:ext>
            </a:extLst>
          </p:cNvPr>
          <p:cNvSpPr>
            <a:spLocks noGrp="1"/>
          </p:cNvSpPr>
          <p:nvPr>
            <p:ph type="title"/>
          </p:nvPr>
        </p:nvSpPr>
        <p:spPr/>
        <p:txBody>
          <a:bodyPr>
            <a:normAutofit/>
          </a:bodyPr>
          <a:lstStyle/>
          <a:p>
            <a:pPr algn="ctr"/>
            <a:r>
              <a:rPr lang="en-US" sz="3200" dirty="0">
                <a:latin typeface="Arial"/>
                <a:ea typeface="+mj-lt"/>
                <a:cs typeface="+mj-lt"/>
              </a:rPr>
              <a:t>Limitations of Deep Learning</a:t>
            </a:r>
            <a:endParaRPr lang="en-US">
              <a:latin typeface="Arial"/>
              <a:cs typeface="Calibri Light"/>
            </a:endParaRPr>
          </a:p>
        </p:txBody>
      </p:sp>
      <p:sp>
        <p:nvSpPr>
          <p:cNvPr id="9" name="TextBox 8">
            <a:extLst>
              <a:ext uri="{FF2B5EF4-FFF2-40B4-BE49-F238E27FC236}">
                <a16:creationId xmlns:a16="http://schemas.microsoft.com/office/drawing/2014/main" id="{36BC39F9-1119-4898-8E01-067ECC4688A2}"/>
              </a:ext>
            </a:extLst>
          </p:cNvPr>
          <p:cNvSpPr txBox="1"/>
          <p:nvPr/>
        </p:nvSpPr>
        <p:spPr>
          <a:xfrm>
            <a:off x="944283" y="1579282"/>
            <a:ext cx="9513667"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Arial"/>
                <a:ea typeface="+mn-lt"/>
                <a:cs typeface="+mn-lt"/>
              </a:rPr>
              <a:t>Neural networks and deep learning systems give amazing performance on many benchmark tasks but they are generally?</a:t>
            </a:r>
            <a:endParaRPr lang="en-US" sz="1600">
              <a:latin typeface="Arial"/>
              <a:cs typeface="Calibri" panose="020F0502020204030204"/>
            </a:endParaRPr>
          </a:p>
          <a:p>
            <a:endParaRPr lang="en-US" sz="1600" dirty="0">
              <a:latin typeface="Arial"/>
              <a:ea typeface="+mn-lt"/>
              <a:cs typeface="+mn-lt"/>
            </a:endParaRPr>
          </a:p>
          <a:p>
            <a:pPr marL="285750" indent="-285750">
              <a:buFont typeface="Arial"/>
              <a:buChar char="•"/>
            </a:pPr>
            <a:r>
              <a:rPr lang="en-US" sz="1600" dirty="0">
                <a:latin typeface="Arial"/>
                <a:ea typeface="+mn-lt"/>
                <a:cs typeface="+mn-lt"/>
              </a:rPr>
              <a:t>Very data hungry (e.g., often millions of examples)</a:t>
            </a:r>
            <a:endParaRPr lang="en-US" sz="1600">
              <a:latin typeface="Arial"/>
              <a:cs typeface="Calibri" panose="020F0502020204030204"/>
            </a:endParaRPr>
          </a:p>
          <a:p>
            <a:pPr marL="285750" indent="-285750">
              <a:buFont typeface="Arial"/>
              <a:buChar char="•"/>
            </a:pPr>
            <a:r>
              <a:rPr lang="en-US" sz="1600" dirty="0">
                <a:latin typeface="Arial"/>
                <a:ea typeface="+mn-lt"/>
                <a:cs typeface="+mn-lt"/>
              </a:rPr>
              <a:t>Very compute intensive to train and deploy (GPU resources)</a:t>
            </a:r>
            <a:endParaRPr lang="en-US" sz="1600">
              <a:latin typeface="Arial"/>
              <a:cs typeface="Calibri" panose="020F0502020204030204"/>
            </a:endParaRPr>
          </a:p>
          <a:p>
            <a:pPr marL="285750" indent="-285750">
              <a:buFont typeface="Arial"/>
              <a:buChar char="•"/>
            </a:pPr>
            <a:r>
              <a:rPr lang="en-US" sz="1600" dirty="0">
                <a:latin typeface="Arial"/>
                <a:ea typeface="+mn-lt"/>
                <a:cs typeface="+mn-lt"/>
              </a:rPr>
              <a:t>Poor at representing uncertainty</a:t>
            </a:r>
            <a:endParaRPr lang="en-US" sz="1600">
              <a:latin typeface="Arial"/>
              <a:cs typeface="Calibri" panose="020F0502020204030204"/>
            </a:endParaRPr>
          </a:p>
          <a:p>
            <a:pPr marL="285750" indent="-285750">
              <a:buFont typeface="Arial"/>
              <a:buChar char="•"/>
            </a:pPr>
            <a:r>
              <a:rPr lang="en-US" sz="1600" dirty="0">
                <a:latin typeface="Arial"/>
                <a:ea typeface="+mn-lt"/>
                <a:cs typeface="+mn-lt"/>
              </a:rPr>
              <a:t>Easily fooled by adversarial examples</a:t>
            </a:r>
            <a:endParaRPr lang="en-US" sz="1600">
              <a:latin typeface="Arial"/>
              <a:cs typeface="Calibri" panose="020F0502020204030204"/>
            </a:endParaRPr>
          </a:p>
          <a:p>
            <a:pPr marL="285750" indent="-285750">
              <a:buFont typeface="Arial"/>
              <a:buChar char="•"/>
            </a:pPr>
            <a:r>
              <a:rPr lang="en-US" sz="1600" dirty="0">
                <a:latin typeface="Arial"/>
                <a:ea typeface="+mn-lt"/>
                <a:cs typeface="+mn-lt"/>
              </a:rPr>
              <a:t>Finicky to optimize: non-convex + choice of architecture, learning procedure, initialization, require expert knowledge and experimentation</a:t>
            </a:r>
            <a:endParaRPr lang="en-US" sz="1600">
              <a:latin typeface="Arial"/>
              <a:cs typeface="Calibri" panose="020F0502020204030204"/>
            </a:endParaRPr>
          </a:p>
          <a:p>
            <a:pPr marL="285750" indent="-285750">
              <a:buFont typeface="Arial"/>
              <a:buChar char="•"/>
            </a:pPr>
            <a:r>
              <a:rPr lang="en-US" sz="1600" dirty="0">
                <a:latin typeface="Arial"/>
                <a:ea typeface="+mn-lt"/>
                <a:cs typeface="+mn-lt"/>
              </a:rPr>
              <a:t>Uninterruptable black-boxes, lacking in transparency, difficult to trust</a:t>
            </a:r>
            <a:endParaRPr lang="en-US" sz="1600">
              <a:latin typeface="Arial"/>
              <a:cs typeface="Calibri" panose="020F0502020204030204"/>
            </a:endParaRPr>
          </a:p>
          <a:p>
            <a:pPr marL="285750" indent="-285750">
              <a:buFont typeface="Arial"/>
              <a:buChar char="•"/>
            </a:pPr>
            <a:endParaRPr lang="en-US" sz="1600" dirty="0">
              <a:latin typeface="Arial"/>
              <a:cs typeface="Arial"/>
            </a:endParaRPr>
          </a:p>
        </p:txBody>
      </p:sp>
    </p:spTree>
    <p:extLst>
      <p:ext uri="{BB962C8B-B14F-4D97-AF65-F5344CB8AC3E}">
        <p14:creationId xmlns:p14="http://schemas.microsoft.com/office/powerpoint/2010/main" val="2595684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EE1C8-FB57-49DA-A03A-3978FCBB3685}"/>
              </a:ext>
            </a:extLst>
          </p:cNvPr>
          <p:cNvSpPr>
            <a:spLocks noGrp="1"/>
          </p:cNvSpPr>
          <p:nvPr>
            <p:ph type="title"/>
          </p:nvPr>
        </p:nvSpPr>
        <p:spPr/>
        <p:txBody>
          <a:bodyPr/>
          <a:lstStyle/>
          <a:p>
            <a:r>
              <a:rPr lang="en-US" dirty="0">
                <a:cs typeface="Calibri Light"/>
              </a:rPr>
              <a:t>Reference</a:t>
            </a:r>
            <a:endParaRPr lang="en-US" dirty="0"/>
          </a:p>
        </p:txBody>
      </p:sp>
      <p:sp>
        <p:nvSpPr>
          <p:cNvPr id="3" name="Content Placeholder 2">
            <a:extLst>
              <a:ext uri="{FF2B5EF4-FFF2-40B4-BE49-F238E27FC236}">
                <a16:creationId xmlns:a16="http://schemas.microsoft.com/office/drawing/2014/main" id="{6718631F-0505-483F-831A-5F8F0BB9B950}"/>
              </a:ext>
            </a:extLst>
          </p:cNvPr>
          <p:cNvSpPr>
            <a:spLocks noGrp="1"/>
          </p:cNvSpPr>
          <p:nvPr>
            <p:ph idx="1"/>
          </p:nvPr>
        </p:nvSpPr>
        <p:spPr/>
        <p:txBody>
          <a:bodyPr vert="horz" lIns="91440" tIns="45720" rIns="91440" bIns="45720" rtlCol="0" anchor="t">
            <a:normAutofit/>
          </a:bodyPr>
          <a:lstStyle/>
          <a:p>
            <a:r>
              <a:rPr lang="en-US" dirty="0">
                <a:cs typeface="Calibri"/>
              </a:rPr>
              <a:t>Slide 2: </a:t>
            </a:r>
            <a:r>
              <a:rPr lang="en-US" dirty="0">
                <a:ea typeface="+mn-lt"/>
                <a:cs typeface="+mn-lt"/>
              </a:rPr>
              <a:t>https://www.ibm.com/cloud/learn/machine-learning</a:t>
            </a:r>
            <a:endParaRPr lang="en-US" dirty="0"/>
          </a:p>
        </p:txBody>
      </p:sp>
    </p:spTree>
    <p:extLst>
      <p:ext uri="{BB962C8B-B14F-4D97-AF65-F5344CB8AC3E}">
        <p14:creationId xmlns:p14="http://schemas.microsoft.com/office/powerpoint/2010/main" val="3899511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98114-5FCD-482B-8192-8E5DBAA49878}"/>
              </a:ext>
            </a:extLst>
          </p:cNvPr>
          <p:cNvSpPr>
            <a:spLocks noGrp="1"/>
          </p:cNvSpPr>
          <p:nvPr>
            <p:ph type="title"/>
          </p:nvPr>
        </p:nvSpPr>
        <p:spPr/>
        <p:txBody>
          <a:bodyPr>
            <a:normAutofit/>
          </a:bodyPr>
          <a:lstStyle/>
          <a:p>
            <a:pPr algn="ctr"/>
            <a:r>
              <a:rPr lang="en-US" sz="3200" dirty="0">
                <a:latin typeface="Arial"/>
                <a:cs typeface="Calibri Light"/>
              </a:rPr>
              <a:t>A problem</a:t>
            </a:r>
          </a:p>
        </p:txBody>
      </p:sp>
      <p:sp>
        <p:nvSpPr>
          <p:cNvPr id="3" name="Content Placeholder 2">
            <a:extLst>
              <a:ext uri="{FF2B5EF4-FFF2-40B4-BE49-F238E27FC236}">
                <a16:creationId xmlns:a16="http://schemas.microsoft.com/office/drawing/2014/main" id="{345BDC85-7F24-45AE-82BF-4B34B02F18D1}"/>
              </a:ext>
            </a:extLst>
          </p:cNvPr>
          <p:cNvSpPr>
            <a:spLocks noGrp="1"/>
          </p:cNvSpPr>
          <p:nvPr>
            <p:ph idx="1"/>
          </p:nvPr>
        </p:nvSpPr>
        <p:spPr/>
        <p:txBody>
          <a:bodyPr vert="horz" lIns="91440" tIns="45720" rIns="91440" bIns="45720" rtlCol="0" anchor="t">
            <a:normAutofit/>
          </a:bodyPr>
          <a:lstStyle/>
          <a:p>
            <a:pPr marL="0" indent="0">
              <a:buNone/>
            </a:pPr>
            <a:r>
              <a:rPr lang="en-US" sz="1600" dirty="0">
                <a:latin typeface="Arial"/>
                <a:cs typeface="Calibri" panose="020F0502020204030204"/>
              </a:rPr>
              <a:t>Let's see a problem. Suppose we are given the following input and output values. So, when we input a value of 0, we get an output value of 32 and when we input a value of 15, we get an output value of 59 and so on. Can we figure out what will be the output value if the input value is 38? </a:t>
            </a:r>
          </a:p>
          <a:p>
            <a:pPr marL="0" indent="0">
              <a:buNone/>
            </a:pPr>
            <a:endParaRPr lang="en-US" sz="1600" dirty="0">
              <a:latin typeface="Arial"/>
              <a:cs typeface="Calibri" panose="020F0502020204030204"/>
            </a:endParaRPr>
          </a:p>
          <a:p>
            <a:pPr marL="0" indent="0">
              <a:buNone/>
            </a:pPr>
            <a:endParaRPr lang="en-US" sz="1600" dirty="0">
              <a:latin typeface="Arial"/>
              <a:cs typeface="Calibri" panose="020F0502020204030204"/>
            </a:endParaRPr>
          </a:p>
          <a:p>
            <a:pPr marL="0" indent="0">
              <a:buNone/>
            </a:pPr>
            <a:endParaRPr lang="en-US" sz="1600" dirty="0">
              <a:latin typeface="Arial"/>
              <a:cs typeface="Calibri" panose="020F0502020204030204"/>
            </a:endParaRPr>
          </a:p>
          <a:p>
            <a:pPr marL="0" indent="0">
              <a:buNone/>
            </a:pPr>
            <a:br>
              <a:rPr lang="en-US" sz="1600" dirty="0">
                <a:latin typeface="Arial"/>
                <a:cs typeface="Calibri" panose="020F0502020204030204"/>
              </a:rPr>
            </a:br>
            <a:r>
              <a:rPr lang="en-US" sz="1600" dirty="0">
                <a:ea typeface="+mn-lt"/>
                <a:cs typeface="+mn-lt"/>
              </a:rPr>
              <a:t>It’s 100.4. </a:t>
            </a:r>
            <a:r>
              <a:rPr lang="en-US" sz="1600" dirty="0">
                <a:latin typeface="Arial"/>
                <a:cs typeface="Calibri" panose="020F0502020204030204"/>
              </a:rPr>
              <a:t>So how did we just solve the problem? If we look closely to the input and output values, we will see that the input and outputs are related via the equation,</a:t>
            </a:r>
            <a:r>
              <a:rPr lang="en-US" sz="1600" b="1" dirty="0">
                <a:latin typeface="Arial"/>
                <a:cs typeface="Calibri" panose="020F0502020204030204"/>
              </a:rPr>
              <a:t> F = C*1.8 + 32 </a:t>
            </a:r>
            <a:r>
              <a:rPr lang="en-US" sz="1600" dirty="0">
                <a:latin typeface="Arial"/>
                <a:cs typeface="Calibri" panose="020F0502020204030204"/>
              </a:rPr>
              <a:t>where F is Fahrenheit and C is Celsius. In other words, the input represents a temperature value in Celsius and the output represents a temperature value in Fahrenheit. For example, when the input is C=0, the output is, </a:t>
            </a:r>
            <a:r>
              <a:rPr lang="en-US" sz="1600" b="1" dirty="0">
                <a:latin typeface="Arial"/>
                <a:cs typeface="Calibri" panose="020F0502020204030204"/>
              </a:rPr>
              <a:t>F = 0*1.8 + 32. </a:t>
            </a:r>
            <a:r>
              <a:rPr lang="en-US" sz="1600" dirty="0">
                <a:latin typeface="Arial"/>
                <a:cs typeface="Calibri" panose="020F0502020204030204"/>
              </a:rPr>
              <a:t>That is, F = 32.</a:t>
            </a:r>
            <a:br>
              <a:rPr lang="en-US" sz="1600" dirty="0">
                <a:latin typeface="Arial"/>
                <a:cs typeface="Calibri" panose="020F0502020204030204"/>
              </a:rPr>
            </a:br>
            <a:br>
              <a:rPr lang="en-US" sz="1600" dirty="0">
                <a:latin typeface="Arial"/>
                <a:cs typeface="Calibri" panose="020F0502020204030204"/>
              </a:rPr>
            </a:br>
            <a:r>
              <a:rPr lang="en-US" sz="1600" dirty="0">
                <a:latin typeface="Arial"/>
                <a:cs typeface="Calibri" panose="020F0502020204030204"/>
              </a:rPr>
              <a:t>What we just did here, figuring out the relation between input and output, can be modelled using ML algorithms. That is, given a set of input and their corresponding output, ML algorithms can be trained to figure out the correct parameters required to convert the inputs to outputs. However, you might need a lot of training samples to figure this out, though.</a:t>
            </a:r>
          </a:p>
        </p:txBody>
      </p:sp>
      <p:pic>
        <p:nvPicPr>
          <p:cNvPr id="4" name="Picture 4" descr="A picture containing table&#10;&#10;Description automatically generated">
            <a:extLst>
              <a:ext uri="{FF2B5EF4-FFF2-40B4-BE49-F238E27FC236}">
                <a16:creationId xmlns:a16="http://schemas.microsoft.com/office/drawing/2014/main" id="{9B242F9B-4D4C-4F45-AB03-847D5E56C808}"/>
              </a:ext>
            </a:extLst>
          </p:cNvPr>
          <p:cNvPicPr>
            <a:picLocks noChangeAspect="1"/>
          </p:cNvPicPr>
          <p:nvPr/>
        </p:nvPicPr>
        <p:blipFill rotWithShape="1">
          <a:blip r:embed="rId2"/>
          <a:srcRect l="5380" t="16613" r="5380" b="14696"/>
          <a:stretch/>
        </p:blipFill>
        <p:spPr>
          <a:xfrm>
            <a:off x="4159594" y="2613558"/>
            <a:ext cx="3289075" cy="1252610"/>
          </a:xfrm>
          <a:prstGeom prst="rect">
            <a:avLst/>
          </a:prstGeom>
        </p:spPr>
      </p:pic>
    </p:spTree>
    <p:extLst>
      <p:ext uri="{BB962C8B-B14F-4D97-AF65-F5344CB8AC3E}">
        <p14:creationId xmlns:p14="http://schemas.microsoft.com/office/powerpoint/2010/main" val="2577292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6657A-32DC-401B-B429-458FC641A524}"/>
              </a:ext>
            </a:extLst>
          </p:cNvPr>
          <p:cNvSpPr>
            <a:spLocks noGrp="1"/>
          </p:cNvSpPr>
          <p:nvPr>
            <p:ph type="title"/>
          </p:nvPr>
        </p:nvSpPr>
        <p:spPr/>
        <p:txBody>
          <a:bodyPr>
            <a:normAutofit/>
          </a:bodyPr>
          <a:lstStyle/>
          <a:p>
            <a:pPr algn="ctr"/>
            <a:r>
              <a:rPr lang="en-US" sz="3200" dirty="0">
                <a:latin typeface="Arial"/>
                <a:cs typeface="Calibri Light"/>
              </a:rPr>
              <a:t>The problem : How we solve in function</a:t>
            </a:r>
            <a:endParaRPr lang="en-US" sz="3200" dirty="0" err="1">
              <a:latin typeface="Arial"/>
              <a:cs typeface="Arial"/>
            </a:endParaRPr>
          </a:p>
        </p:txBody>
      </p:sp>
      <p:sp>
        <p:nvSpPr>
          <p:cNvPr id="3" name="Content Placeholder 2">
            <a:extLst>
              <a:ext uri="{FF2B5EF4-FFF2-40B4-BE49-F238E27FC236}">
                <a16:creationId xmlns:a16="http://schemas.microsoft.com/office/drawing/2014/main" id="{5F393E9A-F189-46D1-A0DE-5E3B76BE8503}"/>
              </a:ext>
            </a:extLst>
          </p:cNvPr>
          <p:cNvSpPr>
            <a:spLocks noGrp="1"/>
          </p:cNvSpPr>
          <p:nvPr>
            <p:ph idx="1"/>
          </p:nvPr>
        </p:nvSpPr>
        <p:spPr/>
        <p:txBody>
          <a:bodyPr vert="horz" lIns="91440" tIns="45720" rIns="91440" bIns="45720" rtlCol="0" anchor="t">
            <a:normAutofit/>
          </a:bodyPr>
          <a:lstStyle/>
          <a:p>
            <a:pPr marL="0" indent="0">
              <a:buNone/>
            </a:pPr>
            <a:r>
              <a:rPr lang="en-US" sz="1600" dirty="0">
                <a:latin typeface="Arial"/>
                <a:cs typeface="Calibri" panose="020F0502020204030204"/>
              </a:rPr>
              <a:t>The conversion of Fahrenheit to Celsius can easily be done in any programming language using a function. In python for example this function will look like this</a:t>
            </a:r>
          </a:p>
        </p:txBody>
      </p:sp>
      <p:pic>
        <p:nvPicPr>
          <p:cNvPr id="8" name="Picture 8">
            <a:extLst>
              <a:ext uri="{FF2B5EF4-FFF2-40B4-BE49-F238E27FC236}">
                <a16:creationId xmlns:a16="http://schemas.microsoft.com/office/drawing/2014/main" id="{7318CF14-8F2D-42D3-9F36-F103A5C5AD89}"/>
              </a:ext>
            </a:extLst>
          </p:cNvPr>
          <p:cNvPicPr>
            <a:picLocks noChangeAspect="1"/>
          </p:cNvPicPr>
          <p:nvPr/>
        </p:nvPicPr>
        <p:blipFill>
          <a:blip r:embed="rId2"/>
          <a:stretch>
            <a:fillRect/>
          </a:stretch>
        </p:blipFill>
        <p:spPr>
          <a:xfrm>
            <a:off x="2762816" y="3024486"/>
            <a:ext cx="2743200" cy="1472950"/>
          </a:xfrm>
          <a:prstGeom prst="rect">
            <a:avLst/>
          </a:prstGeom>
        </p:spPr>
      </p:pic>
      <p:cxnSp>
        <p:nvCxnSpPr>
          <p:cNvPr id="10" name="Straight Arrow Connector 9">
            <a:extLst>
              <a:ext uri="{FF2B5EF4-FFF2-40B4-BE49-F238E27FC236}">
                <a16:creationId xmlns:a16="http://schemas.microsoft.com/office/drawing/2014/main" id="{5C82119E-C791-49A1-8472-495F17427FF0}"/>
              </a:ext>
            </a:extLst>
          </p:cNvPr>
          <p:cNvCxnSpPr/>
          <p:nvPr/>
        </p:nvCxnSpPr>
        <p:spPr>
          <a:xfrm flipH="1">
            <a:off x="4477504" y="2638897"/>
            <a:ext cx="534155" cy="506995"/>
          </a:xfrm>
          <a:prstGeom prst="straightConnector1">
            <a:avLst/>
          </a:prstGeom>
          <a:ln w="57150">
            <a:solidFill>
              <a:srgbClr val="4472C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6F58F04-5AB1-48A3-BAD0-3CB9352C7A30}"/>
              </a:ext>
            </a:extLst>
          </p:cNvPr>
          <p:cNvCxnSpPr>
            <a:cxnSpLocks/>
          </p:cNvCxnSpPr>
          <p:nvPr/>
        </p:nvCxnSpPr>
        <p:spPr>
          <a:xfrm flipH="1" flipV="1">
            <a:off x="4386970" y="4307752"/>
            <a:ext cx="896292" cy="96570"/>
          </a:xfrm>
          <a:prstGeom prst="straightConnector1">
            <a:avLst/>
          </a:prstGeom>
          <a:ln w="57150">
            <a:solidFill>
              <a:srgbClr val="4472C4"/>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A5DDCB8-F9D2-4C47-9E63-ACC90F8707B3}"/>
              </a:ext>
            </a:extLst>
          </p:cNvPr>
          <p:cNvCxnSpPr>
            <a:cxnSpLocks/>
          </p:cNvCxnSpPr>
          <p:nvPr/>
        </p:nvCxnSpPr>
        <p:spPr>
          <a:xfrm>
            <a:off x="2182450" y="3717768"/>
            <a:ext cx="959668" cy="9054"/>
          </a:xfrm>
          <a:prstGeom prst="straightConnector1">
            <a:avLst/>
          </a:prstGeom>
          <a:ln w="57150">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D150696-537C-4E59-A055-CDDBA8895E56}"/>
              </a:ext>
            </a:extLst>
          </p:cNvPr>
          <p:cNvSpPr txBox="1"/>
          <p:nvPr/>
        </p:nvSpPr>
        <p:spPr>
          <a:xfrm>
            <a:off x="5062490" y="2429440"/>
            <a:ext cx="887240" cy="369332"/>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t>
            </a:r>
            <a:r>
              <a:rPr lang="en-US" dirty="0">
                <a:latin typeface="Arial"/>
                <a:cs typeface="Arial"/>
              </a:rPr>
              <a:t>Input</a:t>
            </a:r>
          </a:p>
        </p:txBody>
      </p:sp>
      <p:sp>
        <p:nvSpPr>
          <p:cNvPr id="15" name="TextBox 14">
            <a:extLst>
              <a:ext uri="{FF2B5EF4-FFF2-40B4-BE49-F238E27FC236}">
                <a16:creationId xmlns:a16="http://schemas.microsoft.com/office/drawing/2014/main" id="{DDE2BAE3-04F4-41C8-8115-8EEE16C016A9}"/>
              </a:ext>
            </a:extLst>
          </p:cNvPr>
          <p:cNvSpPr txBox="1"/>
          <p:nvPr/>
        </p:nvSpPr>
        <p:spPr>
          <a:xfrm>
            <a:off x="5341638" y="4255221"/>
            <a:ext cx="909873" cy="369332"/>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Output</a:t>
            </a:r>
          </a:p>
        </p:txBody>
      </p:sp>
      <p:sp>
        <p:nvSpPr>
          <p:cNvPr id="16" name="TextBox 15">
            <a:extLst>
              <a:ext uri="{FF2B5EF4-FFF2-40B4-BE49-F238E27FC236}">
                <a16:creationId xmlns:a16="http://schemas.microsoft.com/office/drawing/2014/main" id="{D5871865-EE11-4D69-8257-8BD53AC962E8}"/>
              </a:ext>
            </a:extLst>
          </p:cNvPr>
          <p:cNvSpPr txBox="1"/>
          <p:nvPr/>
        </p:nvSpPr>
        <p:spPr>
          <a:xfrm>
            <a:off x="943163" y="3538487"/>
            <a:ext cx="1166388" cy="369332"/>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Algorithm</a:t>
            </a:r>
          </a:p>
        </p:txBody>
      </p:sp>
      <p:sp>
        <p:nvSpPr>
          <p:cNvPr id="18" name="TextBox 17">
            <a:extLst>
              <a:ext uri="{FF2B5EF4-FFF2-40B4-BE49-F238E27FC236}">
                <a16:creationId xmlns:a16="http://schemas.microsoft.com/office/drawing/2014/main" id="{4C4A55CB-A1B4-4505-8038-B5B42103F141}"/>
              </a:ext>
            </a:extLst>
          </p:cNvPr>
          <p:cNvSpPr txBox="1"/>
          <p:nvPr/>
        </p:nvSpPr>
        <p:spPr>
          <a:xfrm>
            <a:off x="7453643" y="3190969"/>
            <a:ext cx="3120427" cy="954107"/>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Arial"/>
                <a:cs typeface="Arial"/>
              </a:rPr>
              <a:t>Here, the function takes the input value C and then computes the output value F by using this function and finally returns the output value F.</a:t>
            </a:r>
          </a:p>
        </p:txBody>
      </p:sp>
    </p:spTree>
    <p:extLst>
      <p:ext uri="{BB962C8B-B14F-4D97-AF65-F5344CB8AC3E}">
        <p14:creationId xmlns:p14="http://schemas.microsoft.com/office/powerpoint/2010/main" val="1954129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6657A-32DC-401B-B429-458FC641A524}"/>
              </a:ext>
            </a:extLst>
          </p:cNvPr>
          <p:cNvSpPr>
            <a:spLocks noGrp="1"/>
          </p:cNvSpPr>
          <p:nvPr>
            <p:ph type="title"/>
          </p:nvPr>
        </p:nvSpPr>
        <p:spPr/>
        <p:txBody>
          <a:bodyPr>
            <a:normAutofit/>
          </a:bodyPr>
          <a:lstStyle/>
          <a:p>
            <a:pPr algn="ctr"/>
            <a:r>
              <a:rPr lang="en-US" sz="3200" dirty="0">
                <a:latin typeface="Arial"/>
                <a:cs typeface="Calibri Light"/>
              </a:rPr>
              <a:t>The problem : How Deep Learning Solves</a:t>
            </a:r>
            <a:endParaRPr lang="en-US" sz="3200" dirty="0">
              <a:latin typeface="Arial"/>
              <a:cs typeface="Arial"/>
            </a:endParaRPr>
          </a:p>
        </p:txBody>
      </p:sp>
      <p:sp>
        <p:nvSpPr>
          <p:cNvPr id="3" name="Content Placeholder 2">
            <a:extLst>
              <a:ext uri="{FF2B5EF4-FFF2-40B4-BE49-F238E27FC236}">
                <a16:creationId xmlns:a16="http://schemas.microsoft.com/office/drawing/2014/main" id="{5F393E9A-F189-46D1-A0DE-5E3B76BE8503}"/>
              </a:ext>
            </a:extLst>
          </p:cNvPr>
          <p:cNvSpPr>
            <a:spLocks noGrp="1"/>
          </p:cNvSpPr>
          <p:nvPr>
            <p:ph idx="1"/>
          </p:nvPr>
        </p:nvSpPr>
        <p:spPr/>
        <p:txBody>
          <a:bodyPr vert="horz" lIns="91440" tIns="45720" rIns="91440" bIns="45720" rtlCol="0" anchor="t">
            <a:normAutofit/>
          </a:bodyPr>
          <a:lstStyle/>
          <a:p>
            <a:pPr marL="0" indent="0">
              <a:buNone/>
            </a:pPr>
            <a:r>
              <a:rPr lang="en-US" sz="1600" dirty="0">
                <a:latin typeface="Arial"/>
                <a:cs typeface="Calibri" panose="020F0502020204030204"/>
              </a:rPr>
              <a:t>On the other hand, in the machine learning approach we have the input and output but not the algorithm. </a:t>
            </a:r>
            <a:r>
              <a:rPr lang="en-US" sz="1600" dirty="0">
                <a:latin typeface="Arial"/>
                <a:cs typeface="Arial"/>
              </a:rPr>
              <a:t>Here, DL approach consists of using a neural network to learn the relation between input and output. We can think of neural network as a stack of neural network </a:t>
            </a:r>
            <a:r>
              <a:rPr lang="en-US" sz="1600" b="1" dirty="0">
                <a:latin typeface="Arial"/>
                <a:cs typeface="Arial"/>
              </a:rPr>
              <a:t>layers</a:t>
            </a:r>
            <a:r>
              <a:rPr lang="en-US" sz="1600" dirty="0">
                <a:latin typeface="Arial"/>
                <a:cs typeface="Arial"/>
              </a:rPr>
              <a:t> where each layer consists of some </a:t>
            </a:r>
            <a:r>
              <a:rPr lang="en-US" sz="1600" i="1" dirty="0">
                <a:latin typeface="Arial"/>
                <a:cs typeface="Arial"/>
              </a:rPr>
              <a:t>predefined math and internal variables</a:t>
            </a:r>
            <a:r>
              <a:rPr lang="en-US" sz="1600" dirty="0">
                <a:latin typeface="Arial"/>
                <a:cs typeface="Arial"/>
              </a:rPr>
              <a:t>. The input value is fed into the network and flows through the stack of layers doing some form of computation on its way. In order for the neural network to learn the relation between inputs and outputs we have to train it. We will formalize these notions in the coming slides. </a:t>
            </a:r>
            <a:endParaRPr lang="en-US" sz="1600" dirty="0">
              <a:latin typeface="Arial"/>
              <a:cs typeface="Calibri" panose="020F0502020204030204"/>
            </a:endParaRPr>
          </a:p>
        </p:txBody>
      </p:sp>
      <p:pic>
        <p:nvPicPr>
          <p:cNvPr id="5" name="Picture 5" descr="Diagram&#10;&#10;Description automatically generated">
            <a:extLst>
              <a:ext uri="{FF2B5EF4-FFF2-40B4-BE49-F238E27FC236}">
                <a16:creationId xmlns:a16="http://schemas.microsoft.com/office/drawing/2014/main" id="{6FCAADF3-6947-483E-AEF9-9283AD8EE40C}"/>
              </a:ext>
            </a:extLst>
          </p:cNvPr>
          <p:cNvPicPr>
            <a:picLocks noChangeAspect="1"/>
          </p:cNvPicPr>
          <p:nvPr/>
        </p:nvPicPr>
        <p:blipFill>
          <a:blip r:embed="rId2"/>
          <a:stretch>
            <a:fillRect/>
          </a:stretch>
        </p:blipFill>
        <p:spPr>
          <a:xfrm>
            <a:off x="3432629" y="3320450"/>
            <a:ext cx="5326742" cy="3172425"/>
          </a:xfrm>
          <a:prstGeom prst="rect">
            <a:avLst/>
          </a:prstGeom>
        </p:spPr>
      </p:pic>
    </p:spTree>
    <p:extLst>
      <p:ext uri="{BB962C8B-B14F-4D97-AF65-F5344CB8AC3E}">
        <p14:creationId xmlns:p14="http://schemas.microsoft.com/office/powerpoint/2010/main" val="3036398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8EE67-4574-4A58-A858-D31798B0F2B4}"/>
              </a:ext>
            </a:extLst>
          </p:cNvPr>
          <p:cNvSpPr>
            <a:spLocks noGrp="1"/>
          </p:cNvSpPr>
          <p:nvPr>
            <p:ph type="title"/>
          </p:nvPr>
        </p:nvSpPr>
        <p:spPr/>
        <p:txBody>
          <a:bodyPr/>
          <a:lstStyle/>
          <a:p>
            <a:pPr algn="ctr"/>
            <a:r>
              <a:rPr lang="en-US" sz="3200" dirty="0">
                <a:latin typeface="Arial"/>
                <a:cs typeface="Arial"/>
              </a:rPr>
              <a:t>The problem : How Deep Learning Solves Cont.</a:t>
            </a:r>
            <a:endParaRPr lang="en-US" sz="3200" dirty="0">
              <a:ea typeface="+mj-lt"/>
              <a:cs typeface="+mj-lt"/>
            </a:endParaRPr>
          </a:p>
        </p:txBody>
      </p:sp>
      <p:sp>
        <p:nvSpPr>
          <p:cNvPr id="3" name="Content Placeholder 2">
            <a:extLst>
              <a:ext uri="{FF2B5EF4-FFF2-40B4-BE49-F238E27FC236}">
                <a16:creationId xmlns:a16="http://schemas.microsoft.com/office/drawing/2014/main" id="{FA6E00D6-3DA1-4B5D-9DF7-ED7CE94F3D5B}"/>
              </a:ext>
            </a:extLst>
          </p:cNvPr>
          <p:cNvSpPr>
            <a:spLocks noGrp="1"/>
          </p:cNvSpPr>
          <p:nvPr>
            <p:ph idx="1"/>
          </p:nvPr>
        </p:nvSpPr>
        <p:spPr/>
        <p:txBody>
          <a:bodyPr vert="horz" lIns="91440" tIns="45720" rIns="91440" bIns="45720" rtlCol="0" anchor="t">
            <a:normAutofit/>
          </a:bodyPr>
          <a:lstStyle/>
          <a:p>
            <a:pPr marL="0" indent="0">
              <a:buNone/>
            </a:pPr>
            <a:r>
              <a:rPr lang="en-US" sz="1600" dirty="0">
                <a:latin typeface="Arial"/>
                <a:cs typeface="Calibri" panose="020F0502020204030204"/>
              </a:rPr>
              <a:t>We train our neural network by repeatedly letting the network try to map the input to output. Naturally, this needs many input-output data samples. While training, we tune the internal variables in the layers until the network learns to produce the required output given the inputs. As we all see, </a:t>
            </a:r>
            <a:r>
              <a:rPr lang="en-US" sz="1600" i="1" dirty="0">
                <a:latin typeface="Arial"/>
                <a:cs typeface="Calibri" panose="020F0502020204030204"/>
              </a:rPr>
              <a:t>the training process to teach the network to tune its internal variable is performed for thousands or even millions of iterations over the input </a:t>
            </a:r>
            <a:r>
              <a:rPr lang="en-US" sz="1600" b="1" i="1" dirty="0">
                <a:latin typeface="Arial"/>
                <a:cs typeface="Calibri" panose="020F0502020204030204"/>
              </a:rPr>
              <a:t>data</a:t>
            </a:r>
            <a:r>
              <a:rPr lang="en-US" sz="1600" i="1" dirty="0">
                <a:latin typeface="Arial"/>
                <a:cs typeface="Calibri" panose="020F0502020204030204"/>
              </a:rPr>
              <a:t> and output </a:t>
            </a:r>
            <a:r>
              <a:rPr lang="en-US" sz="1600" b="1" i="1" dirty="0">
                <a:latin typeface="Arial"/>
                <a:cs typeface="Calibri" panose="020F0502020204030204"/>
              </a:rPr>
              <a:t>labels</a:t>
            </a:r>
            <a:r>
              <a:rPr lang="en-US" sz="1600" dirty="0">
                <a:latin typeface="Arial"/>
                <a:cs typeface="Calibri" panose="020F0502020204030204"/>
              </a:rPr>
              <a:t>. </a:t>
            </a:r>
            <a:br>
              <a:rPr lang="en-US" sz="1600" dirty="0">
                <a:latin typeface="Arial"/>
                <a:cs typeface="Calibri" panose="020F0502020204030204"/>
              </a:rPr>
            </a:br>
            <a:r>
              <a:rPr lang="en-US" sz="1600" dirty="0">
                <a:latin typeface="Arial"/>
                <a:cs typeface="Calibri" panose="020F0502020204030204"/>
              </a:rPr>
              <a:t>In very simple term, we can think of the machine learning algorithm as a function that can tune variables in order to correctly map some inputs to some outputs. Since we are generating a number here, this example covers a simple neural network regressor. </a:t>
            </a:r>
          </a:p>
        </p:txBody>
      </p:sp>
      <p:pic>
        <p:nvPicPr>
          <p:cNvPr id="4" name="Picture 4" descr="Diagram&#10;&#10;Description automatically generated">
            <a:extLst>
              <a:ext uri="{FF2B5EF4-FFF2-40B4-BE49-F238E27FC236}">
                <a16:creationId xmlns:a16="http://schemas.microsoft.com/office/drawing/2014/main" id="{911AAE16-EFE6-4920-B0A7-AA2C4F233D9A}"/>
              </a:ext>
            </a:extLst>
          </p:cNvPr>
          <p:cNvPicPr>
            <a:picLocks noChangeAspect="1"/>
          </p:cNvPicPr>
          <p:nvPr/>
        </p:nvPicPr>
        <p:blipFill>
          <a:blip r:embed="rId2"/>
          <a:stretch>
            <a:fillRect/>
          </a:stretch>
        </p:blipFill>
        <p:spPr>
          <a:xfrm>
            <a:off x="3842084" y="3500755"/>
            <a:ext cx="4053305" cy="2750751"/>
          </a:xfrm>
          <a:prstGeom prst="rect">
            <a:avLst/>
          </a:prstGeom>
        </p:spPr>
      </p:pic>
    </p:spTree>
    <p:extLst>
      <p:ext uri="{BB962C8B-B14F-4D97-AF65-F5344CB8AC3E}">
        <p14:creationId xmlns:p14="http://schemas.microsoft.com/office/powerpoint/2010/main" val="3061592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Arrow Connector 47">
            <a:extLst>
              <a:ext uri="{FF2B5EF4-FFF2-40B4-BE49-F238E27FC236}">
                <a16:creationId xmlns:a16="http://schemas.microsoft.com/office/drawing/2014/main" id="{596BDF4B-4938-4DE1-8B6F-E93E8C12A63B}"/>
              </a:ext>
            </a:extLst>
          </p:cNvPr>
          <p:cNvCxnSpPr>
            <a:cxnSpLocks/>
          </p:cNvCxnSpPr>
          <p:nvPr/>
        </p:nvCxnSpPr>
        <p:spPr>
          <a:xfrm flipH="1">
            <a:off x="2343654" y="3042852"/>
            <a:ext cx="3023144" cy="12082"/>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B98EE67-4574-4A58-A858-D31798B0F2B4}"/>
              </a:ext>
            </a:extLst>
          </p:cNvPr>
          <p:cNvSpPr>
            <a:spLocks noGrp="1"/>
          </p:cNvSpPr>
          <p:nvPr>
            <p:ph type="title"/>
          </p:nvPr>
        </p:nvSpPr>
        <p:spPr/>
        <p:txBody>
          <a:bodyPr/>
          <a:lstStyle/>
          <a:p>
            <a:pPr algn="ctr"/>
            <a:r>
              <a:rPr lang="en-US" sz="3200" dirty="0">
                <a:latin typeface="Arial"/>
                <a:cs typeface="Arial"/>
              </a:rPr>
              <a:t>The problem : How Deep Learning Solves Cont.</a:t>
            </a:r>
            <a:endParaRPr lang="en-US" sz="3200" dirty="0">
              <a:ea typeface="+mj-lt"/>
              <a:cs typeface="+mj-lt"/>
            </a:endParaRPr>
          </a:p>
        </p:txBody>
      </p:sp>
      <p:pic>
        <p:nvPicPr>
          <p:cNvPr id="4" name="Picture 4" descr="Diagram&#10;&#10;Description automatically generated">
            <a:extLst>
              <a:ext uri="{FF2B5EF4-FFF2-40B4-BE49-F238E27FC236}">
                <a16:creationId xmlns:a16="http://schemas.microsoft.com/office/drawing/2014/main" id="{911AAE16-EFE6-4920-B0A7-AA2C4F233D9A}"/>
              </a:ext>
            </a:extLst>
          </p:cNvPr>
          <p:cNvPicPr>
            <a:picLocks noChangeAspect="1"/>
          </p:cNvPicPr>
          <p:nvPr/>
        </p:nvPicPr>
        <p:blipFill>
          <a:blip r:embed="rId2"/>
          <a:stretch>
            <a:fillRect/>
          </a:stretch>
        </p:blipFill>
        <p:spPr>
          <a:xfrm>
            <a:off x="9111150" y="1329252"/>
            <a:ext cx="3080850" cy="2090800"/>
          </a:xfrm>
          <a:prstGeom prst="rect">
            <a:avLst/>
          </a:prstGeom>
        </p:spPr>
      </p:pic>
      <p:sp>
        <p:nvSpPr>
          <p:cNvPr id="8" name="TextBox 7">
            <a:extLst>
              <a:ext uri="{FF2B5EF4-FFF2-40B4-BE49-F238E27FC236}">
                <a16:creationId xmlns:a16="http://schemas.microsoft.com/office/drawing/2014/main" id="{4AF87DEC-5685-904F-9D41-D018E268A297}"/>
              </a:ext>
            </a:extLst>
          </p:cNvPr>
          <p:cNvSpPr txBox="1"/>
          <p:nvPr/>
        </p:nvSpPr>
        <p:spPr>
          <a:xfrm>
            <a:off x="1393791" y="3926672"/>
            <a:ext cx="1259960" cy="646331"/>
          </a:xfrm>
          <a:prstGeom prst="rect">
            <a:avLst/>
          </a:prstGeom>
          <a:noFill/>
        </p:spPr>
        <p:txBody>
          <a:bodyPr wrap="none" rtlCol="0">
            <a:spAutoFit/>
          </a:bodyPr>
          <a:lstStyle/>
          <a:p>
            <a:r>
              <a:rPr lang="en-US" b="1" dirty="0"/>
              <a:t>Input Layer</a:t>
            </a:r>
          </a:p>
          <a:p>
            <a:pPr algn="ctr"/>
            <a:r>
              <a:rPr lang="en-US" b="1" dirty="0"/>
              <a:t>(input)</a:t>
            </a:r>
          </a:p>
        </p:txBody>
      </p:sp>
      <p:sp>
        <p:nvSpPr>
          <p:cNvPr id="9" name="TextBox 8">
            <a:extLst>
              <a:ext uri="{FF2B5EF4-FFF2-40B4-BE49-F238E27FC236}">
                <a16:creationId xmlns:a16="http://schemas.microsoft.com/office/drawing/2014/main" id="{849283B6-4107-7249-B2C1-5CFAEA7D5E62}"/>
              </a:ext>
            </a:extLst>
          </p:cNvPr>
          <p:cNvSpPr txBox="1"/>
          <p:nvPr/>
        </p:nvSpPr>
        <p:spPr>
          <a:xfrm>
            <a:off x="3135923" y="3926672"/>
            <a:ext cx="1436291" cy="369332"/>
          </a:xfrm>
          <a:prstGeom prst="rect">
            <a:avLst/>
          </a:prstGeom>
          <a:noFill/>
        </p:spPr>
        <p:txBody>
          <a:bodyPr wrap="none" rtlCol="0">
            <a:spAutoFit/>
          </a:bodyPr>
          <a:lstStyle/>
          <a:p>
            <a:r>
              <a:rPr lang="en-US" b="1" dirty="0"/>
              <a:t>Hidden Layer</a:t>
            </a:r>
          </a:p>
        </p:txBody>
      </p:sp>
      <p:sp>
        <p:nvSpPr>
          <p:cNvPr id="10" name="TextBox 9">
            <a:extLst>
              <a:ext uri="{FF2B5EF4-FFF2-40B4-BE49-F238E27FC236}">
                <a16:creationId xmlns:a16="http://schemas.microsoft.com/office/drawing/2014/main" id="{B77811A1-C065-2542-A523-68B48D7AD2C1}"/>
              </a:ext>
            </a:extLst>
          </p:cNvPr>
          <p:cNvSpPr txBox="1"/>
          <p:nvPr/>
        </p:nvSpPr>
        <p:spPr>
          <a:xfrm>
            <a:off x="5112939" y="3937823"/>
            <a:ext cx="1434688" cy="646331"/>
          </a:xfrm>
          <a:prstGeom prst="rect">
            <a:avLst/>
          </a:prstGeom>
          <a:noFill/>
        </p:spPr>
        <p:txBody>
          <a:bodyPr wrap="none" rtlCol="0">
            <a:spAutoFit/>
          </a:bodyPr>
          <a:lstStyle/>
          <a:p>
            <a:r>
              <a:rPr lang="en-US" b="1" dirty="0"/>
              <a:t>Output Layer</a:t>
            </a:r>
          </a:p>
          <a:p>
            <a:pPr algn="ctr"/>
            <a:r>
              <a:rPr lang="en-US" b="1" dirty="0"/>
              <a:t>(prediction)</a:t>
            </a:r>
          </a:p>
        </p:txBody>
      </p:sp>
      <p:sp>
        <p:nvSpPr>
          <p:cNvPr id="11" name="Rounded Rectangle 10">
            <a:extLst>
              <a:ext uri="{FF2B5EF4-FFF2-40B4-BE49-F238E27FC236}">
                <a16:creationId xmlns:a16="http://schemas.microsoft.com/office/drawing/2014/main" id="{73F29893-6533-0741-A731-89055E8DFA2B}"/>
              </a:ext>
            </a:extLst>
          </p:cNvPr>
          <p:cNvSpPr/>
          <p:nvPr/>
        </p:nvSpPr>
        <p:spPr>
          <a:xfrm>
            <a:off x="3443792" y="2046169"/>
            <a:ext cx="654205" cy="127449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9B843BBA-B2B6-194B-B443-64EF4AEF935C}"/>
                  </a:ext>
                </a:extLst>
              </p:cNvPr>
              <p:cNvSpPr/>
              <p:nvPr/>
            </p:nvSpPr>
            <p:spPr>
              <a:xfrm>
                <a:off x="3561719" y="2468072"/>
                <a:ext cx="418353" cy="433294"/>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1" i="1" dirty="0" smtClean="0">
                          <a:solidFill>
                            <a:schemeClr val="tx1"/>
                          </a:solidFill>
                          <a:latin typeface="Cambria Math" panose="02040503050406030204" pitchFamily="18" charset="0"/>
                        </a:rPr>
                        <m:t>𝒘</m:t>
                      </m:r>
                    </m:oMath>
                  </m:oMathPara>
                </a14:m>
                <a:endParaRPr lang="en-US" b="1" dirty="0">
                  <a:solidFill>
                    <a:schemeClr val="tx1"/>
                  </a:solidFill>
                </a:endParaRPr>
              </a:p>
            </p:txBody>
          </p:sp>
        </mc:Choice>
        <mc:Fallback xmlns="">
          <p:sp>
            <p:nvSpPr>
              <p:cNvPr id="12" name="Oval 11">
                <a:extLst>
                  <a:ext uri="{FF2B5EF4-FFF2-40B4-BE49-F238E27FC236}">
                    <a16:creationId xmlns:a16="http://schemas.microsoft.com/office/drawing/2014/main" id="{9B843BBA-B2B6-194B-B443-64EF4AEF935C}"/>
                  </a:ext>
                </a:extLst>
              </p:cNvPr>
              <p:cNvSpPr>
                <a:spLocks noRot="1" noChangeAspect="1" noMove="1" noResize="1" noEditPoints="1" noAdjustHandles="1" noChangeArrowheads="1" noChangeShapeType="1" noTextEdit="1"/>
              </p:cNvSpPr>
              <p:nvPr/>
            </p:nvSpPr>
            <p:spPr>
              <a:xfrm>
                <a:off x="3561719" y="2468072"/>
                <a:ext cx="418353" cy="433294"/>
              </a:xfrm>
              <a:prstGeom prst="ellipse">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503B304B-0813-B443-8D92-11D34DC26A9E}"/>
                  </a:ext>
                </a:extLst>
              </p:cNvPr>
              <p:cNvSpPr/>
              <p:nvPr/>
            </p:nvSpPr>
            <p:spPr>
              <a:xfrm>
                <a:off x="5485107" y="2468072"/>
                <a:ext cx="418353" cy="433294"/>
              </a:xfrm>
              <a:prstGeom prst="ellipse">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𝑦</m:t>
                          </m:r>
                        </m:e>
                      </m:acc>
                    </m:oMath>
                  </m:oMathPara>
                </a14:m>
                <a:endParaRPr lang="en-US" dirty="0">
                  <a:solidFill>
                    <a:schemeClr val="tx1"/>
                  </a:solidFill>
                </a:endParaRPr>
              </a:p>
            </p:txBody>
          </p:sp>
        </mc:Choice>
        <mc:Fallback xmlns="">
          <p:sp>
            <p:nvSpPr>
              <p:cNvPr id="13" name="Oval 12">
                <a:extLst>
                  <a:ext uri="{FF2B5EF4-FFF2-40B4-BE49-F238E27FC236}">
                    <a16:creationId xmlns:a16="http://schemas.microsoft.com/office/drawing/2014/main" id="{503B304B-0813-B443-8D92-11D34DC26A9E}"/>
                  </a:ext>
                </a:extLst>
              </p:cNvPr>
              <p:cNvSpPr>
                <a:spLocks noRot="1" noChangeAspect="1" noMove="1" noResize="1" noEditPoints="1" noAdjustHandles="1" noChangeArrowheads="1" noChangeShapeType="1" noTextEdit="1"/>
              </p:cNvSpPr>
              <p:nvPr/>
            </p:nvSpPr>
            <p:spPr>
              <a:xfrm>
                <a:off x="5485107" y="2468072"/>
                <a:ext cx="418353" cy="433294"/>
              </a:xfrm>
              <a:prstGeom prst="ellipse">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Rounded Corners 6">
                <a:extLst>
                  <a:ext uri="{FF2B5EF4-FFF2-40B4-BE49-F238E27FC236}">
                    <a16:creationId xmlns:a16="http://schemas.microsoft.com/office/drawing/2014/main" id="{52F36275-2C94-264B-B774-5301046C03E8}"/>
                  </a:ext>
                </a:extLst>
              </p:cNvPr>
              <p:cNvSpPr/>
              <p:nvPr/>
            </p:nvSpPr>
            <p:spPr>
              <a:xfrm>
                <a:off x="1781665" y="2468072"/>
                <a:ext cx="478117" cy="433294"/>
              </a:xfrm>
              <a:prstGeom prst="round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𝑥</m:t>
                      </m:r>
                    </m:oMath>
                  </m:oMathPara>
                </a14:m>
                <a:endParaRPr lang="en-US" dirty="0">
                  <a:solidFill>
                    <a:schemeClr val="tx1"/>
                  </a:solidFill>
                </a:endParaRPr>
              </a:p>
            </p:txBody>
          </p:sp>
        </mc:Choice>
        <mc:Fallback xmlns="">
          <p:sp>
            <p:nvSpPr>
              <p:cNvPr id="14" name="Rectangle: Rounded Corners 6">
                <a:extLst>
                  <a:ext uri="{FF2B5EF4-FFF2-40B4-BE49-F238E27FC236}">
                    <a16:creationId xmlns:a16="http://schemas.microsoft.com/office/drawing/2014/main" id="{52F36275-2C94-264B-B774-5301046C03E8}"/>
                  </a:ext>
                </a:extLst>
              </p:cNvPr>
              <p:cNvSpPr>
                <a:spLocks noRot="1" noChangeAspect="1" noMove="1" noResize="1" noEditPoints="1" noAdjustHandles="1" noChangeArrowheads="1" noChangeShapeType="1" noTextEdit="1"/>
              </p:cNvSpPr>
              <p:nvPr/>
            </p:nvSpPr>
            <p:spPr>
              <a:xfrm>
                <a:off x="1781665" y="2468072"/>
                <a:ext cx="478117" cy="433294"/>
              </a:xfrm>
              <a:prstGeom prst="roundRect">
                <a:avLst/>
              </a:prstGeom>
              <a:blipFill>
                <a:blip r:embed="rId5"/>
                <a:stretch>
                  <a:fillRect/>
                </a:stretch>
              </a:blipFill>
              <a:ln>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F01C5580-D161-D346-8335-13EE844D003B}"/>
              </a:ext>
            </a:extLst>
          </p:cNvPr>
          <p:cNvCxnSpPr>
            <a:cxnSpLocks/>
            <a:stCxn id="14" idx="3"/>
            <a:endCxn id="11" idx="1"/>
          </p:cNvCxnSpPr>
          <p:nvPr/>
        </p:nvCxnSpPr>
        <p:spPr>
          <a:xfrm flipV="1">
            <a:off x="2259782" y="2683419"/>
            <a:ext cx="1184010" cy="1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AD2A32E-9C0C-7540-953B-5989C7AEEC13}"/>
              </a:ext>
            </a:extLst>
          </p:cNvPr>
          <p:cNvCxnSpPr>
            <a:cxnSpLocks/>
            <a:stCxn id="11" idx="3"/>
            <a:endCxn id="13" idx="2"/>
          </p:cNvCxnSpPr>
          <p:nvPr/>
        </p:nvCxnSpPr>
        <p:spPr>
          <a:xfrm>
            <a:off x="4097997" y="2683419"/>
            <a:ext cx="1387110" cy="1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D2C8B93-D72B-5F48-92F0-853F019B578C}"/>
              </a:ext>
            </a:extLst>
          </p:cNvPr>
          <p:cNvSpPr txBox="1"/>
          <p:nvPr/>
        </p:nvSpPr>
        <p:spPr>
          <a:xfrm>
            <a:off x="3330709" y="1701839"/>
            <a:ext cx="880369" cy="369332"/>
          </a:xfrm>
          <a:prstGeom prst="rect">
            <a:avLst/>
          </a:prstGeom>
          <a:noFill/>
        </p:spPr>
        <p:txBody>
          <a:bodyPr wrap="none" rtlCol="0">
            <a:spAutoFit/>
          </a:bodyPr>
          <a:lstStyle/>
          <a:p>
            <a:r>
              <a:rPr lang="en-US" dirty="0"/>
              <a:t>units=1</a:t>
            </a:r>
          </a:p>
        </p:txBody>
      </p:sp>
      <p:sp>
        <p:nvSpPr>
          <p:cNvPr id="18" name="TextBox 17">
            <a:extLst>
              <a:ext uri="{FF2B5EF4-FFF2-40B4-BE49-F238E27FC236}">
                <a16:creationId xmlns:a16="http://schemas.microsoft.com/office/drawing/2014/main" id="{60B4773D-D054-144C-B0B0-7DD08E63B27D}"/>
              </a:ext>
            </a:extLst>
          </p:cNvPr>
          <p:cNvSpPr txBox="1"/>
          <p:nvPr/>
        </p:nvSpPr>
        <p:spPr>
          <a:xfrm>
            <a:off x="3390019" y="3451216"/>
            <a:ext cx="761747" cy="369332"/>
          </a:xfrm>
          <a:prstGeom prst="rect">
            <a:avLst/>
          </a:prstGeom>
          <a:noFill/>
        </p:spPr>
        <p:txBody>
          <a:bodyPr wrap="none" rtlCol="0">
            <a:spAutoFit/>
          </a:bodyPr>
          <a:lstStyle/>
          <a:p>
            <a:r>
              <a:rPr lang="en-US" dirty="0">
                <a:ea typeface="Menlo" panose="020B0609030804020204" pitchFamily="49" charset="0"/>
                <a:cs typeface="Times New Roman" panose="02020603050405020304" pitchFamily="18" charset="0"/>
              </a:rPr>
              <a:t>layer0</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EC4D4A1-4F1B-124F-B9F1-C424F2BE3C96}"/>
                  </a:ext>
                </a:extLst>
              </p:cNvPr>
              <p:cNvSpPr txBox="1"/>
              <p:nvPr/>
            </p:nvSpPr>
            <p:spPr>
              <a:xfrm>
                <a:off x="3912883" y="2047470"/>
                <a:ext cx="1851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oMath>
                  </m:oMathPara>
                </a14:m>
                <a:endParaRPr lang="en-US" dirty="0"/>
              </a:p>
            </p:txBody>
          </p:sp>
        </mc:Choice>
        <mc:Fallback xmlns="">
          <p:sp>
            <p:nvSpPr>
              <p:cNvPr id="19" name="TextBox 18">
                <a:extLst>
                  <a:ext uri="{FF2B5EF4-FFF2-40B4-BE49-F238E27FC236}">
                    <a16:creationId xmlns:a16="http://schemas.microsoft.com/office/drawing/2014/main" id="{EEC4D4A1-4F1B-124F-B9F1-C424F2BE3C96}"/>
                  </a:ext>
                </a:extLst>
              </p:cNvPr>
              <p:cNvSpPr txBox="1">
                <a:spLocks noRot="1" noChangeAspect="1" noMove="1" noResize="1" noEditPoints="1" noAdjustHandles="1" noChangeArrowheads="1" noChangeShapeType="1" noTextEdit="1"/>
              </p:cNvSpPr>
              <p:nvPr/>
            </p:nvSpPr>
            <p:spPr>
              <a:xfrm>
                <a:off x="3912883" y="2047470"/>
                <a:ext cx="185114" cy="276999"/>
              </a:xfrm>
              <a:prstGeom prst="rect">
                <a:avLst/>
              </a:prstGeom>
              <a:blipFill>
                <a:blip r:embed="rId6"/>
                <a:stretch>
                  <a:fillRect l="-33333" r="-26667" b="-9091"/>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61DD2910-2868-DD4A-92E2-2B14C9BAFDAA}"/>
              </a:ext>
            </a:extLst>
          </p:cNvPr>
          <p:cNvSpPr txBox="1"/>
          <p:nvPr/>
        </p:nvSpPr>
        <p:spPr>
          <a:xfrm>
            <a:off x="1875105" y="4733948"/>
            <a:ext cx="301686" cy="369332"/>
          </a:xfrm>
          <a:prstGeom prst="rect">
            <a:avLst/>
          </a:prstGeom>
          <a:noFill/>
        </p:spPr>
        <p:txBody>
          <a:bodyPr wrap="none" rtlCol="0">
            <a:spAutoFit/>
          </a:bodyPr>
          <a:lstStyle/>
          <a:p>
            <a:r>
              <a:rPr lang="en-US" dirty="0"/>
              <a:t>0</a:t>
            </a:r>
          </a:p>
        </p:txBody>
      </p:sp>
      <p:sp>
        <p:nvSpPr>
          <p:cNvPr id="21" name="TextBox 20">
            <a:extLst>
              <a:ext uri="{FF2B5EF4-FFF2-40B4-BE49-F238E27FC236}">
                <a16:creationId xmlns:a16="http://schemas.microsoft.com/office/drawing/2014/main" id="{8D893B81-A530-1F4B-B4BB-D50FC28AFD6F}"/>
              </a:ext>
            </a:extLst>
          </p:cNvPr>
          <p:cNvSpPr txBox="1"/>
          <p:nvPr/>
        </p:nvSpPr>
        <p:spPr>
          <a:xfrm>
            <a:off x="5539266" y="4733948"/>
            <a:ext cx="593432" cy="369332"/>
          </a:xfrm>
          <a:prstGeom prst="rect">
            <a:avLst/>
          </a:prstGeom>
          <a:noFill/>
        </p:spPr>
        <p:txBody>
          <a:bodyPr wrap="none" rtlCol="0">
            <a:spAutoFit/>
          </a:bodyPr>
          <a:lstStyle/>
          <a:p>
            <a:r>
              <a:rPr lang="en-US" dirty="0"/>
              <a:t>12.1</a:t>
            </a:r>
          </a:p>
        </p:txBody>
      </p:sp>
      <p:sp>
        <p:nvSpPr>
          <p:cNvPr id="22" name="TextBox 21">
            <a:extLst>
              <a:ext uri="{FF2B5EF4-FFF2-40B4-BE49-F238E27FC236}">
                <a16:creationId xmlns:a16="http://schemas.microsoft.com/office/drawing/2014/main" id="{33F9B550-5A4D-8A4F-9E02-A0D6F8B2A28B}"/>
              </a:ext>
            </a:extLst>
          </p:cNvPr>
          <p:cNvSpPr txBox="1"/>
          <p:nvPr/>
        </p:nvSpPr>
        <p:spPr>
          <a:xfrm>
            <a:off x="6769582" y="3938618"/>
            <a:ext cx="1502334" cy="646331"/>
          </a:xfrm>
          <a:prstGeom prst="rect">
            <a:avLst/>
          </a:prstGeom>
          <a:noFill/>
        </p:spPr>
        <p:txBody>
          <a:bodyPr wrap="none" rtlCol="0">
            <a:spAutoFit/>
          </a:bodyPr>
          <a:lstStyle/>
          <a:p>
            <a:r>
              <a:rPr lang="en-US" dirty="0"/>
              <a:t>Actual Output</a:t>
            </a:r>
          </a:p>
          <a:p>
            <a:pPr algn="ctr"/>
            <a:r>
              <a:rPr lang="en-US" dirty="0"/>
              <a:t>(label)</a:t>
            </a:r>
          </a:p>
        </p:txBody>
      </p:sp>
      <p:sp>
        <p:nvSpPr>
          <p:cNvPr id="23" name="TextBox 22">
            <a:extLst>
              <a:ext uri="{FF2B5EF4-FFF2-40B4-BE49-F238E27FC236}">
                <a16:creationId xmlns:a16="http://schemas.microsoft.com/office/drawing/2014/main" id="{8DF9287E-7586-C643-84D5-1F064448E562}"/>
              </a:ext>
            </a:extLst>
          </p:cNvPr>
          <p:cNvSpPr txBox="1"/>
          <p:nvPr/>
        </p:nvSpPr>
        <p:spPr>
          <a:xfrm>
            <a:off x="7265097" y="4733948"/>
            <a:ext cx="418704" cy="369332"/>
          </a:xfrm>
          <a:prstGeom prst="rect">
            <a:avLst/>
          </a:prstGeom>
          <a:noFill/>
        </p:spPr>
        <p:txBody>
          <a:bodyPr wrap="none" rtlCol="0">
            <a:spAutoFit/>
          </a:bodyPr>
          <a:lstStyle/>
          <a:p>
            <a:r>
              <a:rPr lang="en-US" dirty="0"/>
              <a:t>32</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5F33370C-EBA1-1F46-9C7E-E22909DD77A4}"/>
                  </a:ext>
                </a:extLst>
              </p:cNvPr>
              <p:cNvSpPr txBox="1"/>
              <p:nvPr/>
            </p:nvSpPr>
            <p:spPr>
              <a:xfrm>
                <a:off x="2432077" y="4733948"/>
                <a:ext cx="2770502" cy="3931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h</m:t>
                      </m:r>
                      <m:r>
                        <a:rPr lang="en-US" i="1" dirty="0" smtClean="0">
                          <a:latin typeface="Cambria Math" panose="02040503050406030204" pitchFamily="18" charset="0"/>
                        </a:rPr>
                        <m:t> = </m:t>
                      </m:r>
                      <m:r>
                        <a:rPr lang="en-US"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e>
                      </m:d>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𝑤</m:t>
                          </m:r>
                        </m:e>
                        <m:sub>
                          <m:r>
                            <a:rPr lang="en-US" b="0" i="1" dirty="0" smtClean="0">
                              <a:latin typeface="Cambria Math" panose="02040503050406030204" pitchFamily="18" charset="0"/>
                            </a:rPr>
                            <m:t>𝑖</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𝑡</m:t>
                              </m:r>
                            </m:e>
                            <m:sub>
                              <m:r>
                                <a:rPr lang="en-US" b="0" i="1" dirty="0" smtClean="0">
                                  <a:latin typeface="Cambria Math" panose="02040503050406030204" pitchFamily="18" charset="0"/>
                                </a:rPr>
                                <m:t>1</m:t>
                              </m:r>
                            </m:sub>
                          </m:sSub>
                        </m:sub>
                      </m:sSub>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1</m:t>
                          </m:r>
                        </m:sub>
                      </m:sSub>
                    </m:oMath>
                  </m:oMathPara>
                </a14:m>
                <a:endParaRPr lang="en-US" dirty="0"/>
              </a:p>
            </p:txBody>
          </p:sp>
        </mc:Choice>
        <mc:Fallback xmlns="">
          <p:sp>
            <p:nvSpPr>
              <p:cNvPr id="24" name="TextBox 23">
                <a:extLst>
                  <a:ext uri="{FF2B5EF4-FFF2-40B4-BE49-F238E27FC236}">
                    <a16:creationId xmlns:a16="http://schemas.microsoft.com/office/drawing/2014/main" id="{5F33370C-EBA1-1F46-9C7E-E22909DD77A4}"/>
                  </a:ext>
                </a:extLst>
              </p:cNvPr>
              <p:cNvSpPr txBox="1">
                <a:spLocks noRot="1" noChangeAspect="1" noMove="1" noResize="1" noEditPoints="1" noAdjustHandles="1" noChangeArrowheads="1" noChangeShapeType="1" noTextEdit="1"/>
              </p:cNvSpPr>
              <p:nvPr/>
            </p:nvSpPr>
            <p:spPr>
              <a:xfrm>
                <a:off x="2432077" y="4733948"/>
                <a:ext cx="2770502" cy="393121"/>
              </a:xfrm>
              <a:prstGeom prst="rect">
                <a:avLst/>
              </a:prstGeom>
              <a:blipFill>
                <a:blip r:embed="rId7"/>
                <a:stretch>
                  <a:fillRect b="-9375"/>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DAA846BB-EF68-B544-AC73-1DAE5F6EB3A0}"/>
              </a:ext>
            </a:extLst>
          </p:cNvPr>
          <p:cNvSpPr txBox="1"/>
          <p:nvPr/>
        </p:nvSpPr>
        <p:spPr>
          <a:xfrm>
            <a:off x="1875105" y="5280439"/>
            <a:ext cx="301686" cy="369332"/>
          </a:xfrm>
          <a:prstGeom prst="rect">
            <a:avLst/>
          </a:prstGeom>
          <a:noFill/>
        </p:spPr>
        <p:txBody>
          <a:bodyPr wrap="none" rtlCol="0">
            <a:spAutoFit/>
          </a:bodyPr>
          <a:lstStyle/>
          <a:p>
            <a:r>
              <a:rPr lang="en-US" dirty="0"/>
              <a:t>0</a:t>
            </a:r>
          </a:p>
        </p:txBody>
      </p:sp>
      <p:sp>
        <p:nvSpPr>
          <p:cNvPr id="26" name="TextBox 25">
            <a:extLst>
              <a:ext uri="{FF2B5EF4-FFF2-40B4-BE49-F238E27FC236}">
                <a16:creationId xmlns:a16="http://schemas.microsoft.com/office/drawing/2014/main" id="{BAE58044-E895-1049-A1D1-AEED03CA3E5D}"/>
              </a:ext>
            </a:extLst>
          </p:cNvPr>
          <p:cNvSpPr txBox="1"/>
          <p:nvPr/>
        </p:nvSpPr>
        <p:spPr>
          <a:xfrm>
            <a:off x="5539266" y="5280439"/>
            <a:ext cx="593432" cy="369332"/>
          </a:xfrm>
          <a:prstGeom prst="rect">
            <a:avLst/>
          </a:prstGeom>
          <a:noFill/>
        </p:spPr>
        <p:txBody>
          <a:bodyPr wrap="none" rtlCol="0">
            <a:spAutoFit/>
          </a:bodyPr>
          <a:lstStyle/>
          <a:p>
            <a:r>
              <a:rPr lang="en-US" dirty="0"/>
              <a:t>19.9</a:t>
            </a:r>
          </a:p>
        </p:txBody>
      </p:sp>
      <p:sp>
        <p:nvSpPr>
          <p:cNvPr id="27" name="TextBox 26">
            <a:extLst>
              <a:ext uri="{FF2B5EF4-FFF2-40B4-BE49-F238E27FC236}">
                <a16:creationId xmlns:a16="http://schemas.microsoft.com/office/drawing/2014/main" id="{195C37A2-2BE1-8C40-A2BA-0BE104766F40}"/>
              </a:ext>
            </a:extLst>
          </p:cNvPr>
          <p:cNvSpPr txBox="1"/>
          <p:nvPr/>
        </p:nvSpPr>
        <p:spPr>
          <a:xfrm>
            <a:off x="7265097" y="5280439"/>
            <a:ext cx="418704" cy="369332"/>
          </a:xfrm>
          <a:prstGeom prst="rect">
            <a:avLst/>
          </a:prstGeom>
          <a:noFill/>
        </p:spPr>
        <p:txBody>
          <a:bodyPr wrap="none" rtlCol="0">
            <a:spAutoFit/>
          </a:bodyPr>
          <a:lstStyle/>
          <a:p>
            <a:r>
              <a:rPr lang="en-US" dirty="0"/>
              <a:t>32</a:t>
            </a:r>
          </a:p>
        </p:txBody>
      </p:sp>
      <p:sp>
        <p:nvSpPr>
          <p:cNvPr id="33" name="TextBox 32">
            <a:extLst>
              <a:ext uri="{FF2B5EF4-FFF2-40B4-BE49-F238E27FC236}">
                <a16:creationId xmlns:a16="http://schemas.microsoft.com/office/drawing/2014/main" id="{C97C5CB7-CCA3-9D43-8568-DD6833BB1FB1}"/>
              </a:ext>
            </a:extLst>
          </p:cNvPr>
          <p:cNvSpPr txBox="1"/>
          <p:nvPr/>
        </p:nvSpPr>
        <p:spPr>
          <a:xfrm>
            <a:off x="1875105" y="6335261"/>
            <a:ext cx="301686" cy="369332"/>
          </a:xfrm>
          <a:prstGeom prst="rect">
            <a:avLst/>
          </a:prstGeom>
          <a:noFill/>
        </p:spPr>
        <p:txBody>
          <a:bodyPr wrap="none" rtlCol="0">
            <a:spAutoFit/>
          </a:bodyPr>
          <a:lstStyle/>
          <a:p>
            <a:r>
              <a:rPr lang="en-US" dirty="0"/>
              <a:t>0</a:t>
            </a:r>
          </a:p>
        </p:txBody>
      </p:sp>
      <p:sp>
        <p:nvSpPr>
          <p:cNvPr id="34" name="TextBox 33">
            <a:extLst>
              <a:ext uri="{FF2B5EF4-FFF2-40B4-BE49-F238E27FC236}">
                <a16:creationId xmlns:a16="http://schemas.microsoft.com/office/drawing/2014/main" id="{4B056B2B-4E36-5A4D-8A83-365912E6F421}"/>
              </a:ext>
            </a:extLst>
          </p:cNvPr>
          <p:cNvSpPr txBox="1"/>
          <p:nvPr/>
        </p:nvSpPr>
        <p:spPr>
          <a:xfrm>
            <a:off x="5539266" y="6335261"/>
            <a:ext cx="593432" cy="369332"/>
          </a:xfrm>
          <a:prstGeom prst="rect">
            <a:avLst/>
          </a:prstGeom>
          <a:noFill/>
        </p:spPr>
        <p:txBody>
          <a:bodyPr wrap="none" rtlCol="0">
            <a:spAutoFit/>
          </a:bodyPr>
          <a:lstStyle/>
          <a:p>
            <a:r>
              <a:rPr lang="en-US" dirty="0"/>
              <a:t>31.4</a:t>
            </a:r>
          </a:p>
        </p:txBody>
      </p:sp>
      <p:sp>
        <p:nvSpPr>
          <p:cNvPr id="35" name="TextBox 34">
            <a:extLst>
              <a:ext uri="{FF2B5EF4-FFF2-40B4-BE49-F238E27FC236}">
                <a16:creationId xmlns:a16="http://schemas.microsoft.com/office/drawing/2014/main" id="{04FE9850-04E5-594E-841A-DD55CBA2EFB0}"/>
              </a:ext>
            </a:extLst>
          </p:cNvPr>
          <p:cNvSpPr txBox="1"/>
          <p:nvPr/>
        </p:nvSpPr>
        <p:spPr>
          <a:xfrm>
            <a:off x="7265097" y="6335261"/>
            <a:ext cx="418704" cy="369332"/>
          </a:xfrm>
          <a:prstGeom prst="rect">
            <a:avLst/>
          </a:prstGeom>
          <a:noFill/>
        </p:spPr>
        <p:txBody>
          <a:bodyPr wrap="none" rtlCol="0">
            <a:spAutoFit/>
          </a:bodyPr>
          <a:lstStyle/>
          <a:p>
            <a:r>
              <a:rPr lang="en-US" dirty="0"/>
              <a:t>32</a:t>
            </a:r>
          </a:p>
        </p:txBody>
      </p:sp>
      <p:sp>
        <p:nvSpPr>
          <p:cNvPr id="37" name="TextBox 36">
            <a:extLst>
              <a:ext uri="{FF2B5EF4-FFF2-40B4-BE49-F238E27FC236}">
                <a16:creationId xmlns:a16="http://schemas.microsoft.com/office/drawing/2014/main" id="{2B755761-A156-3945-8731-90FC15003DF9}"/>
              </a:ext>
            </a:extLst>
          </p:cNvPr>
          <p:cNvSpPr txBox="1"/>
          <p:nvPr/>
        </p:nvSpPr>
        <p:spPr>
          <a:xfrm>
            <a:off x="4547714" y="5787244"/>
            <a:ext cx="343364"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6B294AF9-E9A7-E444-96E6-FC6F229E51B0}"/>
                  </a:ext>
                </a:extLst>
              </p:cNvPr>
              <p:cNvSpPr txBox="1"/>
              <p:nvPr/>
            </p:nvSpPr>
            <p:spPr>
              <a:xfrm>
                <a:off x="2440866" y="5279381"/>
                <a:ext cx="2870016" cy="3931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h</m:t>
                      </m:r>
                      <m:r>
                        <a:rPr lang="en-US" i="1" dirty="0" smtClean="0">
                          <a:latin typeface="Cambria Math" panose="02040503050406030204" pitchFamily="18" charset="0"/>
                        </a:rPr>
                        <m:t> = </m:t>
                      </m:r>
                      <m:r>
                        <a:rPr lang="en-US"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e>
                      </m:d>
                      <m:r>
                        <a:rPr lang="en-US" b="0" i="1" dirty="0" smtClean="0">
                          <a:latin typeface="Cambria Math" panose="02040503050406030204" pitchFamily="18" charset="0"/>
                        </a:rPr>
                        <m:t>=</m:t>
                      </m:r>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𝒘</m:t>
                          </m:r>
                        </m:e>
                        <m:sub>
                          <m:r>
                            <a:rPr lang="en-US" b="1" i="1" dirty="0" smtClean="0">
                              <a:latin typeface="Cambria Math" panose="02040503050406030204" pitchFamily="18" charset="0"/>
                            </a:rPr>
                            <m:t>𝒊</m:t>
                          </m:r>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𝒕</m:t>
                              </m:r>
                            </m:e>
                            <m:sub>
                              <m:r>
                                <a:rPr lang="en-US" b="1" i="1" dirty="0" smtClean="0">
                                  <a:latin typeface="Cambria Math" panose="02040503050406030204" pitchFamily="18" charset="0"/>
                                </a:rPr>
                                <m:t>𝟐</m:t>
                              </m:r>
                            </m:sub>
                          </m:sSub>
                        </m:sub>
                      </m:sSub>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sSub>
                        <m:sSubPr>
                          <m:ctrlPr>
                            <a:rPr lang="en-US" b="1" i="1" dirty="0">
                              <a:latin typeface="Cambria Math" panose="02040503050406030204" pitchFamily="18" charset="0"/>
                            </a:rPr>
                          </m:ctrlPr>
                        </m:sSubPr>
                        <m:e>
                          <m:r>
                            <a:rPr lang="en-US" b="1" i="1" dirty="0" smtClean="0">
                              <a:latin typeface="Cambria Math" panose="02040503050406030204" pitchFamily="18" charset="0"/>
                            </a:rPr>
                            <m:t>𝒃</m:t>
                          </m:r>
                        </m:e>
                        <m:sub>
                          <m:r>
                            <a:rPr lang="en-US" b="1" i="1" dirty="0" smtClean="0">
                              <a:latin typeface="Cambria Math" panose="02040503050406030204" pitchFamily="18" charset="0"/>
                            </a:rPr>
                            <m:t>𝟐</m:t>
                          </m:r>
                        </m:sub>
                      </m:sSub>
                    </m:oMath>
                  </m:oMathPara>
                </a14:m>
                <a:endParaRPr lang="en-US" dirty="0"/>
              </a:p>
            </p:txBody>
          </p:sp>
        </mc:Choice>
        <mc:Fallback xmlns="">
          <p:sp>
            <p:nvSpPr>
              <p:cNvPr id="38" name="TextBox 37">
                <a:extLst>
                  <a:ext uri="{FF2B5EF4-FFF2-40B4-BE49-F238E27FC236}">
                    <a16:creationId xmlns:a16="http://schemas.microsoft.com/office/drawing/2014/main" id="{6B294AF9-E9A7-E444-96E6-FC6F229E51B0}"/>
                  </a:ext>
                </a:extLst>
              </p:cNvPr>
              <p:cNvSpPr txBox="1">
                <a:spLocks noRot="1" noChangeAspect="1" noMove="1" noResize="1" noEditPoints="1" noAdjustHandles="1" noChangeArrowheads="1" noChangeShapeType="1" noTextEdit="1"/>
              </p:cNvSpPr>
              <p:nvPr/>
            </p:nvSpPr>
            <p:spPr>
              <a:xfrm>
                <a:off x="2440866" y="5279381"/>
                <a:ext cx="2870016" cy="393121"/>
              </a:xfrm>
              <a:prstGeom prst="rect">
                <a:avLst/>
              </a:prstGeom>
              <a:blipFill>
                <a:blip r:embed="rId8"/>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E65170C6-9D8E-C347-B4EC-ADBF63FFF906}"/>
                  </a:ext>
                </a:extLst>
              </p:cNvPr>
              <p:cNvSpPr txBox="1"/>
              <p:nvPr/>
            </p:nvSpPr>
            <p:spPr>
              <a:xfrm>
                <a:off x="2418312" y="6334657"/>
                <a:ext cx="2778646" cy="394210"/>
              </a:xfrm>
              <a:prstGeom prst="rect">
                <a:avLst/>
              </a:prstGeom>
              <a:noFill/>
            </p:spPr>
            <p:txBody>
              <a:bodyPr wrap="none" rtlCol="0">
                <a:spAutoFit/>
              </a:bodyPr>
              <a:lstStyle/>
              <a:p>
                <a14:m>
                  <m:oMath xmlns:m="http://schemas.openxmlformats.org/officeDocument/2006/math">
                    <m:r>
                      <a:rPr lang="en-US" b="0" i="1" dirty="0" smtClean="0">
                        <a:latin typeface="Cambria Math" panose="02040503050406030204" pitchFamily="18" charset="0"/>
                      </a:rPr>
                      <m:t>h</m:t>
                    </m:r>
                    <m:r>
                      <a:rPr lang="en-US" i="1" dirty="0" smtClean="0">
                        <a:latin typeface="Cambria Math" panose="02040503050406030204" pitchFamily="18" charset="0"/>
                      </a:rPr>
                      <m:t> = </m:t>
                    </m:r>
                    <m:r>
                      <a:rPr lang="en-US"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e>
                    </m:d>
                    <m:r>
                      <a:rPr lang="en-US" b="0" i="1" dirty="0" smtClean="0">
                        <a:latin typeface="Cambria Math" panose="02040503050406030204" pitchFamily="18" charset="0"/>
                      </a:rPr>
                      <m:t>=</m:t>
                    </m:r>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𝒘</m:t>
                        </m:r>
                      </m:e>
                      <m:sub>
                        <m:r>
                          <a:rPr lang="en-US" b="1" i="1" dirty="0" smtClean="0">
                            <a:latin typeface="Cambria Math" panose="02040503050406030204" pitchFamily="18" charset="0"/>
                          </a:rPr>
                          <m:t>𝒊</m:t>
                        </m:r>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𝒕</m:t>
                            </m:r>
                          </m:e>
                          <m:sub>
                            <m:r>
                              <a:rPr lang="en-US" b="1" i="1" dirty="0" smtClean="0">
                                <a:latin typeface="Cambria Math" panose="02040503050406030204" pitchFamily="18" charset="0"/>
                              </a:rPr>
                              <m:t>𝒏</m:t>
                            </m:r>
                          </m:sub>
                        </m:sSub>
                      </m:sub>
                    </m:sSub>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oMath>
                </a14:m>
                <a:r>
                  <a:rPr lang="en-US" b="1" dirty="0"/>
                  <a:t> </a:t>
                </a:r>
                <a14:m>
                  <m:oMath xmlns:m="http://schemas.openxmlformats.org/officeDocument/2006/math">
                    <m:sSub>
                      <m:sSubPr>
                        <m:ctrlPr>
                          <a:rPr lang="en-US" b="1" i="1" dirty="0">
                            <a:latin typeface="Cambria Math" panose="02040503050406030204" pitchFamily="18" charset="0"/>
                          </a:rPr>
                        </m:ctrlPr>
                      </m:sSubPr>
                      <m:e>
                        <m:r>
                          <a:rPr lang="en-US" b="1" i="1" dirty="0" smtClean="0">
                            <a:latin typeface="Cambria Math" panose="02040503050406030204" pitchFamily="18" charset="0"/>
                          </a:rPr>
                          <m:t>𝒃</m:t>
                        </m:r>
                      </m:e>
                      <m:sub>
                        <m:r>
                          <a:rPr lang="en-US" b="1" i="1" dirty="0" smtClean="0">
                            <a:latin typeface="Cambria Math" panose="02040503050406030204" pitchFamily="18" charset="0"/>
                          </a:rPr>
                          <m:t>𝒏</m:t>
                        </m:r>
                      </m:sub>
                    </m:sSub>
                  </m:oMath>
                </a14:m>
                <a:endParaRPr lang="en-US" dirty="0"/>
              </a:p>
            </p:txBody>
          </p:sp>
        </mc:Choice>
        <mc:Fallback xmlns="">
          <p:sp>
            <p:nvSpPr>
              <p:cNvPr id="39" name="TextBox 38">
                <a:extLst>
                  <a:ext uri="{FF2B5EF4-FFF2-40B4-BE49-F238E27FC236}">
                    <a16:creationId xmlns:a16="http://schemas.microsoft.com/office/drawing/2014/main" id="{E65170C6-9D8E-C347-B4EC-ADBF63FFF906}"/>
                  </a:ext>
                </a:extLst>
              </p:cNvPr>
              <p:cNvSpPr txBox="1">
                <a:spLocks noRot="1" noChangeAspect="1" noMove="1" noResize="1" noEditPoints="1" noAdjustHandles="1" noChangeArrowheads="1" noChangeShapeType="1" noTextEdit="1"/>
              </p:cNvSpPr>
              <p:nvPr/>
            </p:nvSpPr>
            <p:spPr>
              <a:xfrm>
                <a:off x="2418312" y="6334657"/>
                <a:ext cx="2778646" cy="394210"/>
              </a:xfrm>
              <a:prstGeom prst="rect">
                <a:avLst/>
              </a:prstGeom>
              <a:blipFill>
                <a:blip r:embed="rId9"/>
                <a:stretch>
                  <a:fillRect b="-9375"/>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1C9A5208-54F4-2347-AAA3-A0EB4D90A7F9}"/>
              </a:ext>
            </a:extLst>
          </p:cNvPr>
          <p:cNvSpPr txBox="1"/>
          <p:nvPr/>
        </p:nvSpPr>
        <p:spPr>
          <a:xfrm>
            <a:off x="8948589" y="3938618"/>
            <a:ext cx="1571456" cy="646331"/>
          </a:xfrm>
          <a:prstGeom prst="rect">
            <a:avLst/>
          </a:prstGeom>
          <a:noFill/>
        </p:spPr>
        <p:txBody>
          <a:bodyPr wrap="none" rtlCol="0">
            <a:spAutoFit/>
          </a:bodyPr>
          <a:lstStyle/>
          <a:p>
            <a:r>
              <a:rPr lang="en-US" dirty="0"/>
              <a:t>Compute Error</a:t>
            </a:r>
          </a:p>
          <a:p>
            <a:pPr algn="ctr"/>
            <a:r>
              <a:rPr lang="en-US" dirty="0"/>
              <a:t>(loss)</a:t>
            </a:r>
          </a:p>
        </p:txBody>
      </p:sp>
      <p:sp>
        <p:nvSpPr>
          <p:cNvPr id="41" name="TextBox 40">
            <a:extLst>
              <a:ext uri="{FF2B5EF4-FFF2-40B4-BE49-F238E27FC236}">
                <a16:creationId xmlns:a16="http://schemas.microsoft.com/office/drawing/2014/main" id="{9FC9DFF7-626E-C545-8B95-169AFF93750E}"/>
              </a:ext>
            </a:extLst>
          </p:cNvPr>
          <p:cNvSpPr txBox="1"/>
          <p:nvPr/>
        </p:nvSpPr>
        <p:spPr>
          <a:xfrm>
            <a:off x="8734179" y="4733948"/>
            <a:ext cx="2514086" cy="369332"/>
          </a:xfrm>
          <a:prstGeom prst="rect">
            <a:avLst/>
          </a:prstGeom>
          <a:noFill/>
        </p:spPr>
        <p:txBody>
          <a:bodyPr wrap="none" rtlCol="0">
            <a:spAutoFit/>
          </a:bodyPr>
          <a:lstStyle/>
          <a:p>
            <a:r>
              <a:rPr lang="en-US" dirty="0"/>
              <a:t>Loss(12, 32) -&gt; very large</a:t>
            </a:r>
          </a:p>
        </p:txBody>
      </p:sp>
      <p:sp>
        <p:nvSpPr>
          <p:cNvPr id="42" name="TextBox 41">
            <a:extLst>
              <a:ext uri="{FF2B5EF4-FFF2-40B4-BE49-F238E27FC236}">
                <a16:creationId xmlns:a16="http://schemas.microsoft.com/office/drawing/2014/main" id="{097D4557-FDB8-A647-925B-20082722AB21}"/>
              </a:ext>
            </a:extLst>
          </p:cNvPr>
          <p:cNvSpPr txBox="1"/>
          <p:nvPr/>
        </p:nvSpPr>
        <p:spPr>
          <a:xfrm>
            <a:off x="8722605" y="5277958"/>
            <a:ext cx="3360215" cy="369332"/>
          </a:xfrm>
          <a:prstGeom prst="rect">
            <a:avLst/>
          </a:prstGeom>
          <a:noFill/>
        </p:spPr>
        <p:txBody>
          <a:bodyPr wrap="none" rtlCol="0">
            <a:spAutoFit/>
          </a:bodyPr>
          <a:lstStyle/>
          <a:p>
            <a:r>
              <a:rPr lang="en-US" dirty="0"/>
              <a:t>Loss(19.9, 32) -&gt; moderately large</a:t>
            </a:r>
          </a:p>
        </p:txBody>
      </p:sp>
      <p:sp>
        <p:nvSpPr>
          <p:cNvPr id="43" name="TextBox 42">
            <a:extLst>
              <a:ext uri="{FF2B5EF4-FFF2-40B4-BE49-F238E27FC236}">
                <a16:creationId xmlns:a16="http://schemas.microsoft.com/office/drawing/2014/main" id="{9CD1D37E-BDDC-8F40-BA13-46FE0B9617F1}"/>
              </a:ext>
            </a:extLst>
          </p:cNvPr>
          <p:cNvSpPr txBox="1"/>
          <p:nvPr/>
        </p:nvSpPr>
        <p:spPr>
          <a:xfrm>
            <a:off x="8745754" y="6331254"/>
            <a:ext cx="2716321" cy="369332"/>
          </a:xfrm>
          <a:prstGeom prst="rect">
            <a:avLst/>
          </a:prstGeom>
          <a:noFill/>
        </p:spPr>
        <p:txBody>
          <a:bodyPr wrap="none" rtlCol="0">
            <a:spAutoFit/>
          </a:bodyPr>
          <a:lstStyle/>
          <a:p>
            <a:r>
              <a:rPr lang="en-US" dirty="0"/>
              <a:t>Loss(31.4, 32) -&gt; very small</a:t>
            </a:r>
          </a:p>
        </p:txBody>
      </p:sp>
      <p:sp>
        <p:nvSpPr>
          <p:cNvPr id="44" name="TextBox 43">
            <a:extLst>
              <a:ext uri="{FF2B5EF4-FFF2-40B4-BE49-F238E27FC236}">
                <a16:creationId xmlns:a16="http://schemas.microsoft.com/office/drawing/2014/main" id="{01BC0803-9B9B-CB45-9B99-8C8453347643}"/>
              </a:ext>
            </a:extLst>
          </p:cNvPr>
          <p:cNvSpPr txBox="1"/>
          <p:nvPr/>
        </p:nvSpPr>
        <p:spPr>
          <a:xfrm>
            <a:off x="403307" y="3983989"/>
            <a:ext cx="989630" cy="369332"/>
          </a:xfrm>
          <a:prstGeom prst="rect">
            <a:avLst/>
          </a:prstGeom>
          <a:noFill/>
        </p:spPr>
        <p:txBody>
          <a:bodyPr wrap="none" rtlCol="0">
            <a:spAutoFit/>
          </a:bodyPr>
          <a:lstStyle/>
          <a:p>
            <a:r>
              <a:rPr lang="en-US" dirty="0"/>
              <a:t>Iteration</a:t>
            </a:r>
          </a:p>
        </p:txBody>
      </p:sp>
      <p:sp>
        <p:nvSpPr>
          <p:cNvPr id="45" name="TextBox 44">
            <a:extLst>
              <a:ext uri="{FF2B5EF4-FFF2-40B4-BE49-F238E27FC236}">
                <a16:creationId xmlns:a16="http://schemas.microsoft.com/office/drawing/2014/main" id="{1E8E93E5-BCCB-714D-A984-848F61FEA4C3}"/>
              </a:ext>
            </a:extLst>
          </p:cNvPr>
          <p:cNvSpPr txBox="1"/>
          <p:nvPr/>
        </p:nvSpPr>
        <p:spPr>
          <a:xfrm>
            <a:off x="743333" y="4745842"/>
            <a:ext cx="301686"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9F03827B-4E3B-4F47-9B47-857681F210F6}"/>
              </a:ext>
            </a:extLst>
          </p:cNvPr>
          <p:cNvSpPr txBox="1"/>
          <p:nvPr/>
        </p:nvSpPr>
        <p:spPr>
          <a:xfrm>
            <a:off x="732351" y="5277958"/>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E7B257FE-45CB-9E46-93A2-D1E8CD8AC040}"/>
              </a:ext>
            </a:extLst>
          </p:cNvPr>
          <p:cNvSpPr txBox="1"/>
          <p:nvPr/>
        </p:nvSpPr>
        <p:spPr>
          <a:xfrm>
            <a:off x="740929" y="6331254"/>
            <a:ext cx="306494" cy="369332"/>
          </a:xfrm>
          <a:prstGeom prst="rect">
            <a:avLst/>
          </a:prstGeom>
          <a:noFill/>
        </p:spPr>
        <p:txBody>
          <a:bodyPr wrap="none" rtlCol="0">
            <a:spAutoFit/>
          </a:bodyPr>
          <a:lstStyle/>
          <a:p>
            <a:r>
              <a:rPr lang="en-US" dirty="0"/>
              <a:t>n</a:t>
            </a:r>
          </a:p>
        </p:txBody>
      </p:sp>
      <p:cxnSp>
        <p:nvCxnSpPr>
          <p:cNvPr id="50" name="Straight Connector 49">
            <a:extLst>
              <a:ext uri="{FF2B5EF4-FFF2-40B4-BE49-F238E27FC236}">
                <a16:creationId xmlns:a16="http://schemas.microsoft.com/office/drawing/2014/main" id="{D83681A3-491E-0745-99F2-ECF06D168B6A}"/>
              </a:ext>
            </a:extLst>
          </p:cNvPr>
          <p:cNvCxnSpPr/>
          <p:nvPr/>
        </p:nvCxnSpPr>
        <p:spPr>
          <a:xfrm>
            <a:off x="219919" y="4584154"/>
            <a:ext cx="1168817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CA771FC-31AB-4A97-872D-B874248ED98F}"/>
              </a:ext>
            </a:extLst>
          </p:cNvPr>
          <p:cNvSpPr txBox="1"/>
          <p:nvPr/>
        </p:nvSpPr>
        <p:spPr>
          <a:xfrm>
            <a:off x="4059447" y="304943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Back Propagation</a:t>
            </a:r>
          </a:p>
        </p:txBody>
      </p:sp>
    </p:spTree>
    <p:extLst>
      <p:ext uri="{BB962C8B-B14F-4D97-AF65-F5344CB8AC3E}">
        <p14:creationId xmlns:p14="http://schemas.microsoft.com/office/powerpoint/2010/main" val="2671605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B1EC5327-1572-428F-B769-7ADAC4E5557B}"/>
              </a:ext>
            </a:extLst>
          </p:cNvPr>
          <p:cNvPicPr>
            <a:picLocks noGrp="1" noChangeAspect="1"/>
          </p:cNvPicPr>
          <p:nvPr>
            <p:ph idx="1"/>
          </p:nvPr>
        </p:nvPicPr>
        <p:blipFill>
          <a:blip r:embed="rId2"/>
          <a:stretch>
            <a:fillRect/>
          </a:stretch>
        </p:blipFill>
        <p:spPr>
          <a:xfrm>
            <a:off x="218499" y="68586"/>
            <a:ext cx="5096749" cy="4351338"/>
          </a:xfrm>
        </p:spPr>
      </p:pic>
      <p:pic>
        <p:nvPicPr>
          <p:cNvPr id="5" name="Picture 5" descr="Diagram&#10;&#10;Description automatically generated">
            <a:extLst>
              <a:ext uri="{FF2B5EF4-FFF2-40B4-BE49-F238E27FC236}">
                <a16:creationId xmlns:a16="http://schemas.microsoft.com/office/drawing/2014/main" id="{C713D70A-C65A-46C0-890D-E0C61C91EAB2}"/>
              </a:ext>
            </a:extLst>
          </p:cNvPr>
          <p:cNvPicPr>
            <a:picLocks noChangeAspect="1"/>
          </p:cNvPicPr>
          <p:nvPr/>
        </p:nvPicPr>
        <p:blipFill>
          <a:blip r:embed="rId3"/>
          <a:stretch>
            <a:fillRect/>
          </a:stretch>
        </p:blipFill>
        <p:spPr>
          <a:xfrm>
            <a:off x="5371731" y="225936"/>
            <a:ext cx="6556899" cy="2015382"/>
          </a:xfrm>
          <a:prstGeom prst="rect">
            <a:avLst/>
          </a:prstGeom>
        </p:spPr>
      </p:pic>
      <p:sp>
        <p:nvSpPr>
          <p:cNvPr id="6" name="TextBox 5">
            <a:extLst>
              <a:ext uri="{FF2B5EF4-FFF2-40B4-BE49-F238E27FC236}">
                <a16:creationId xmlns:a16="http://schemas.microsoft.com/office/drawing/2014/main" id="{83CD9207-E301-4E10-9742-4D80C1974B05}"/>
              </a:ext>
            </a:extLst>
          </p:cNvPr>
          <p:cNvSpPr txBox="1"/>
          <p:nvPr/>
        </p:nvSpPr>
        <p:spPr>
          <a:xfrm>
            <a:off x="5604769" y="2686235"/>
            <a:ext cx="642003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Arial"/>
                <a:ea typeface="Helvetica"/>
                <a:cs typeface="Helvetica"/>
              </a:rPr>
              <a:t>(a) Is a step function or threshold function</a:t>
            </a:r>
          </a:p>
          <a:p>
            <a:r>
              <a:rPr lang="en-US" sz="1600" dirty="0">
                <a:latin typeface="Arial"/>
                <a:ea typeface="Helvetica"/>
                <a:cs typeface="Helvetica"/>
              </a:rPr>
              <a:t>(b) is a sigmoid function y = 1/(1+e-x)</a:t>
            </a:r>
          </a:p>
          <a:p>
            <a:r>
              <a:rPr lang="en-US" sz="1600" dirty="0">
                <a:latin typeface="Arial"/>
                <a:ea typeface="Helvetica"/>
                <a:cs typeface="Helvetica"/>
              </a:rPr>
              <a:t>(c) </a:t>
            </a:r>
            <a:r>
              <a:rPr lang="en-US" sz="1600" dirty="0" err="1">
                <a:latin typeface="Arial"/>
                <a:ea typeface="Helvetica"/>
                <a:cs typeface="Helvetica"/>
              </a:rPr>
              <a:t>ReLU</a:t>
            </a:r>
            <a:r>
              <a:rPr lang="en-US" sz="1600" dirty="0">
                <a:latin typeface="Arial"/>
                <a:ea typeface="Helvetica"/>
                <a:cs typeface="Helvetica"/>
              </a:rPr>
              <a:t> function</a:t>
            </a:r>
          </a:p>
          <a:p>
            <a:r>
              <a:rPr lang="en-US" sz="1600" dirty="0">
                <a:solidFill>
                  <a:srgbClr val="FF0000"/>
                </a:solidFill>
                <a:latin typeface="Arial"/>
                <a:ea typeface="Helvetica"/>
                <a:cs typeface="Helvetica"/>
              </a:rPr>
              <a:t>Sigmoid takes a real-valued input and squashes it to range between 0 and 1</a:t>
            </a:r>
            <a:endParaRPr lang="en-US" sz="1600">
              <a:latin typeface="Arial"/>
              <a:cs typeface="Arial"/>
            </a:endParaRPr>
          </a:p>
        </p:txBody>
      </p:sp>
      <p:pic>
        <p:nvPicPr>
          <p:cNvPr id="1026" name="Picture 2" descr="Softmax Activation Function Explained | by Dario Radečić | Towards Data  Science">
            <a:extLst>
              <a:ext uri="{FF2B5EF4-FFF2-40B4-BE49-F238E27FC236}">
                <a16:creationId xmlns:a16="http://schemas.microsoft.com/office/drawing/2014/main" id="{20F5168B-6383-9349-A650-D2D9413AB0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5248" y="5008979"/>
            <a:ext cx="3155950" cy="162268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7F8922C-C41C-1540-AD47-55FF7CB3D117}"/>
              </a:ext>
            </a:extLst>
          </p:cNvPr>
          <p:cNvSpPr txBox="1"/>
          <p:nvPr/>
        </p:nvSpPr>
        <p:spPr>
          <a:xfrm>
            <a:off x="5371731" y="331694"/>
            <a:ext cx="2786151" cy="369332"/>
          </a:xfrm>
          <a:prstGeom prst="rect">
            <a:avLst/>
          </a:prstGeom>
          <a:solidFill>
            <a:schemeClr val="bg1"/>
          </a:solidFill>
        </p:spPr>
        <p:txBody>
          <a:bodyPr wrap="square" rtlCol="0">
            <a:spAutoFit/>
          </a:bodyPr>
          <a:lstStyle/>
          <a:p>
            <a:r>
              <a:rPr lang="en-US" dirty="0"/>
              <a:t>Activation Functions</a:t>
            </a:r>
          </a:p>
        </p:txBody>
      </p:sp>
      <p:sp>
        <p:nvSpPr>
          <p:cNvPr id="3" name="TextBox 2">
            <a:extLst>
              <a:ext uri="{FF2B5EF4-FFF2-40B4-BE49-F238E27FC236}">
                <a16:creationId xmlns:a16="http://schemas.microsoft.com/office/drawing/2014/main" id="{C4437215-5CB2-2D40-8D75-E620753BFDCB}"/>
              </a:ext>
            </a:extLst>
          </p:cNvPr>
          <p:cNvSpPr txBox="1"/>
          <p:nvPr/>
        </p:nvSpPr>
        <p:spPr>
          <a:xfrm>
            <a:off x="8635313" y="5325977"/>
            <a:ext cx="3155950" cy="1200329"/>
          </a:xfrm>
          <a:prstGeom prst="rect">
            <a:avLst/>
          </a:prstGeom>
          <a:noFill/>
          <a:ln>
            <a:solidFill>
              <a:schemeClr val="accent2"/>
            </a:solidFill>
          </a:ln>
        </p:spPr>
        <p:txBody>
          <a:bodyPr wrap="square" rtlCol="0">
            <a:spAutoFit/>
          </a:bodyPr>
          <a:lstStyle/>
          <a:p>
            <a:r>
              <a:rPr lang="en-US" dirty="0"/>
              <a:t>Softmax converts the input vector to a probabilistic domain. This is very important for us for the final output layer.</a:t>
            </a:r>
          </a:p>
        </p:txBody>
      </p:sp>
    </p:spTree>
    <p:extLst>
      <p:ext uri="{BB962C8B-B14F-4D97-AF65-F5344CB8AC3E}">
        <p14:creationId xmlns:p14="http://schemas.microsoft.com/office/powerpoint/2010/main" val="3087787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D3F92-FBE3-4467-A9CC-AE0322C1C1FD}"/>
              </a:ext>
            </a:extLst>
          </p:cNvPr>
          <p:cNvSpPr>
            <a:spLocks noGrp="1"/>
          </p:cNvSpPr>
          <p:nvPr>
            <p:ph type="title"/>
          </p:nvPr>
        </p:nvSpPr>
        <p:spPr/>
        <p:txBody>
          <a:bodyPr>
            <a:normAutofit/>
          </a:bodyPr>
          <a:lstStyle/>
          <a:p>
            <a:pPr algn="ctr"/>
            <a:r>
              <a:rPr lang="en-US" sz="3200" dirty="0">
                <a:latin typeface="Arial"/>
                <a:cs typeface="Calibri Light"/>
              </a:rPr>
              <a:t>Implementing ML algorithms in Code - </a:t>
            </a:r>
            <a:r>
              <a:rPr lang="en-US" sz="3200" dirty="0" err="1">
                <a:latin typeface="Arial"/>
                <a:cs typeface="Calibri Light"/>
              </a:rPr>
              <a:t>Tensorflow</a:t>
            </a:r>
            <a:endParaRPr lang="en-US" sz="3200" dirty="0">
              <a:latin typeface="Arial"/>
              <a:cs typeface="Calibri Light"/>
            </a:endParaRPr>
          </a:p>
        </p:txBody>
      </p:sp>
      <p:sp>
        <p:nvSpPr>
          <p:cNvPr id="3" name="Content Placeholder 2">
            <a:extLst>
              <a:ext uri="{FF2B5EF4-FFF2-40B4-BE49-F238E27FC236}">
                <a16:creationId xmlns:a16="http://schemas.microsoft.com/office/drawing/2014/main" id="{993E9B8E-5288-406F-AC46-AEED584A06BE}"/>
              </a:ext>
            </a:extLst>
          </p:cNvPr>
          <p:cNvSpPr>
            <a:spLocks noGrp="1"/>
          </p:cNvSpPr>
          <p:nvPr>
            <p:ph idx="1"/>
          </p:nvPr>
        </p:nvSpPr>
        <p:spPr/>
        <p:txBody>
          <a:bodyPr vert="horz" lIns="91440" tIns="45720" rIns="91440" bIns="45720" rtlCol="0" anchor="t">
            <a:normAutofit/>
          </a:bodyPr>
          <a:lstStyle/>
          <a:p>
            <a:pPr marL="0" indent="0">
              <a:buNone/>
            </a:pPr>
            <a:r>
              <a:rPr lang="en-US" sz="1600" dirty="0">
                <a:latin typeface="Arial" panose="020B0604020202020204" pitchFamily="34" charset="0"/>
                <a:cs typeface="Arial" panose="020B0604020202020204" pitchFamily="34" charset="0"/>
              </a:rPr>
              <a:t>In the Colab, we created a model to convert temperature from Celsius to Fahrenheit, where we use simple one-layer neural network to find the relation between degrees Celsius and degrees Fahrenheit.  We used </a:t>
            </a:r>
            <a:r>
              <a:rPr lang="en-US" sz="1600" dirty="0" err="1">
                <a:latin typeface="Arial" panose="020B0604020202020204" pitchFamily="34" charset="0"/>
                <a:cs typeface="Arial" panose="020B0604020202020204" pitchFamily="34" charset="0"/>
              </a:rPr>
              <a:t>Tensorflow</a:t>
            </a:r>
            <a:r>
              <a:rPr lang="en-US" sz="1600" dirty="0">
                <a:latin typeface="Arial" panose="020B0604020202020204" pitchFamily="34" charset="0"/>
                <a:cs typeface="Arial" panose="020B0604020202020204" pitchFamily="34" charset="0"/>
              </a:rPr>
              <a:t> to implement the neural network.</a:t>
            </a:r>
          </a:p>
          <a:p>
            <a:pPr marL="0" indent="0">
              <a:buNone/>
            </a:pPr>
            <a:endParaRPr lang="en-US" sz="1600" dirty="0">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rPr>
              <a:t>“TensorFlow is an end-to-end opensource platform for machine learning. It has a comprehensive, flexible ecosystem of tools, libraries and community resources that lets researchers push the state-of-the-art in ML and developers easily build and deploy ML powered applications.” – </a:t>
            </a:r>
            <a:r>
              <a:rPr lang="en-US" sz="1600" dirty="0">
                <a:latin typeface="Arial" panose="020B0604020202020204" pitchFamily="34" charset="0"/>
                <a:cs typeface="Arial" panose="020B0604020202020204" pitchFamily="34" charset="0"/>
                <a:hlinkClick r:id="rId2"/>
              </a:rPr>
              <a:t>https://www.tensorflow.org</a:t>
            </a: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6794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3959A2-D789-0D4C-B456-CEC7E0E83D48}"/>
              </a:ext>
            </a:extLst>
          </p:cNvPr>
          <p:cNvPicPr>
            <a:picLocks noChangeAspect="1"/>
          </p:cNvPicPr>
          <p:nvPr/>
        </p:nvPicPr>
        <p:blipFill>
          <a:blip r:embed="rId2"/>
          <a:stretch>
            <a:fillRect/>
          </a:stretch>
        </p:blipFill>
        <p:spPr>
          <a:xfrm>
            <a:off x="85584" y="0"/>
            <a:ext cx="4566733" cy="6858000"/>
          </a:xfrm>
          <a:prstGeom prst="rect">
            <a:avLst/>
          </a:prstGeom>
        </p:spPr>
      </p:pic>
      <p:sp>
        <p:nvSpPr>
          <p:cNvPr id="6" name="TextBox 5">
            <a:extLst>
              <a:ext uri="{FF2B5EF4-FFF2-40B4-BE49-F238E27FC236}">
                <a16:creationId xmlns:a16="http://schemas.microsoft.com/office/drawing/2014/main" id="{72E7D29F-2DD8-6C4F-AB4F-B8F3919D21CF}"/>
              </a:ext>
            </a:extLst>
          </p:cNvPr>
          <p:cNvSpPr txBox="1"/>
          <p:nvPr/>
        </p:nvSpPr>
        <p:spPr>
          <a:xfrm>
            <a:off x="5324354" y="462987"/>
            <a:ext cx="5903089" cy="3139321"/>
          </a:xfrm>
          <a:prstGeom prst="rect">
            <a:avLst/>
          </a:prstGeom>
          <a:noFill/>
        </p:spPr>
        <p:txBody>
          <a:bodyPr wrap="square" rtlCol="0">
            <a:spAutoFit/>
          </a:bodyPr>
          <a:lstStyle/>
          <a:p>
            <a:r>
              <a:rPr lang="en-US" dirty="0"/>
              <a:t>This is a screenshot from the </a:t>
            </a:r>
            <a:r>
              <a:rPr lang="en-US" dirty="0" err="1"/>
              <a:t>tensorflow.org</a:t>
            </a:r>
            <a:r>
              <a:rPr lang="en-US" dirty="0"/>
              <a:t>/overview website. This example trains a two-layer neural network to recognize handwritten digits. Like we did with </a:t>
            </a:r>
            <a:r>
              <a:rPr lang="en-US" dirty="0" err="1"/>
              <a:t>Numpy</a:t>
            </a:r>
            <a:r>
              <a:rPr lang="en-US" dirty="0"/>
              <a:t> and Pandas in Week 1 and 2, we will browse the </a:t>
            </a:r>
            <a:r>
              <a:rPr lang="en-US" dirty="0" err="1"/>
              <a:t>tensorflow</a:t>
            </a:r>
            <a:r>
              <a:rPr lang="en-US" dirty="0"/>
              <a:t> documentation to learn more about the API of </a:t>
            </a:r>
            <a:r>
              <a:rPr lang="en-US" dirty="0" err="1"/>
              <a:t>tensorflow</a:t>
            </a:r>
            <a:r>
              <a:rPr lang="en-US" dirty="0"/>
              <a:t>. </a:t>
            </a:r>
          </a:p>
          <a:p>
            <a:endParaRPr lang="en-US" dirty="0"/>
          </a:p>
          <a:p>
            <a:r>
              <a:rPr lang="en-US" dirty="0"/>
              <a:t>We will go write similar code to create a neural network to convert temperature from Celsius to Fahrenheit. </a:t>
            </a:r>
          </a:p>
          <a:p>
            <a:endParaRPr lang="en-US" dirty="0"/>
          </a:p>
          <a:p>
            <a:r>
              <a:rPr lang="en-US" dirty="0"/>
              <a:t>We will focus on building a single-layer, single-unit DNN. Such neurons are historically known as </a:t>
            </a:r>
            <a:r>
              <a:rPr lang="en-US" dirty="0" err="1"/>
              <a:t>perceptrons</a:t>
            </a:r>
            <a:r>
              <a:rPr lang="en-US" dirty="0"/>
              <a:t>. </a:t>
            </a:r>
          </a:p>
        </p:txBody>
      </p:sp>
      <p:grpSp>
        <p:nvGrpSpPr>
          <p:cNvPr id="20" name="Group 19">
            <a:extLst>
              <a:ext uri="{FF2B5EF4-FFF2-40B4-BE49-F238E27FC236}">
                <a16:creationId xmlns:a16="http://schemas.microsoft.com/office/drawing/2014/main" id="{FC48284E-4D99-2D4B-A18B-B6324D1080B7}"/>
              </a:ext>
            </a:extLst>
          </p:cNvPr>
          <p:cNvGrpSpPr/>
          <p:nvPr/>
        </p:nvGrpSpPr>
        <p:grpSpPr>
          <a:xfrm>
            <a:off x="5849073" y="4156939"/>
            <a:ext cx="4666414" cy="2616467"/>
            <a:chOff x="5849073" y="4156939"/>
            <a:chExt cx="4666414" cy="2616467"/>
          </a:xfrm>
        </p:grpSpPr>
        <p:sp>
          <p:nvSpPr>
            <p:cNvPr id="7" name="TextBox 6">
              <a:extLst>
                <a:ext uri="{FF2B5EF4-FFF2-40B4-BE49-F238E27FC236}">
                  <a16:creationId xmlns:a16="http://schemas.microsoft.com/office/drawing/2014/main" id="{D42E22E1-B4F1-774D-8896-53B8F5E318AF}"/>
                </a:ext>
              </a:extLst>
            </p:cNvPr>
            <p:cNvSpPr txBox="1"/>
            <p:nvPr/>
          </p:nvSpPr>
          <p:spPr>
            <a:xfrm>
              <a:off x="5849073" y="6392923"/>
              <a:ext cx="1238737" cy="369332"/>
            </a:xfrm>
            <a:prstGeom prst="rect">
              <a:avLst/>
            </a:prstGeom>
            <a:noFill/>
          </p:spPr>
          <p:txBody>
            <a:bodyPr wrap="none" rtlCol="0">
              <a:spAutoFit/>
            </a:bodyPr>
            <a:lstStyle/>
            <a:p>
              <a:r>
                <a:rPr lang="en-US" dirty="0"/>
                <a:t>Input Layer</a:t>
              </a:r>
            </a:p>
          </p:txBody>
        </p:sp>
        <p:sp>
          <p:nvSpPr>
            <p:cNvPr id="8" name="TextBox 7">
              <a:extLst>
                <a:ext uri="{FF2B5EF4-FFF2-40B4-BE49-F238E27FC236}">
                  <a16:creationId xmlns:a16="http://schemas.microsoft.com/office/drawing/2014/main" id="{31482EA2-1223-664D-91F7-ECA882F39869}"/>
                </a:ext>
              </a:extLst>
            </p:cNvPr>
            <p:cNvSpPr txBox="1"/>
            <p:nvPr/>
          </p:nvSpPr>
          <p:spPr>
            <a:xfrm>
              <a:off x="7521756" y="6392923"/>
              <a:ext cx="1416670" cy="369332"/>
            </a:xfrm>
            <a:prstGeom prst="rect">
              <a:avLst/>
            </a:prstGeom>
            <a:noFill/>
          </p:spPr>
          <p:txBody>
            <a:bodyPr wrap="none" rtlCol="0">
              <a:spAutoFit/>
            </a:bodyPr>
            <a:lstStyle/>
            <a:p>
              <a:r>
                <a:rPr lang="en-US" dirty="0"/>
                <a:t>Hidden Layer</a:t>
              </a:r>
            </a:p>
          </p:txBody>
        </p:sp>
        <p:sp>
          <p:nvSpPr>
            <p:cNvPr id="9" name="TextBox 8">
              <a:extLst>
                <a:ext uri="{FF2B5EF4-FFF2-40B4-BE49-F238E27FC236}">
                  <a16:creationId xmlns:a16="http://schemas.microsoft.com/office/drawing/2014/main" id="{A8350EC8-FA56-FD4B-B597-461A4F7B45E9}"/>
                </a:ext>
              </a:extLst>
            </p:cNvPr>
            <p:cNvSpPr txBox="1"/>
            <p:nvPr/>
          </p:nvSpPr>
          <p:spPr>
            <a:xfrm>
              <a:off x="9105229" y="6404074"/>
              <a:ext cx="1410258" cy="369332"/>
            </a:xfrm>
            <a:prstGeom prst="rect">
              <a:avLst/>
            </a:prstGeom>
            <a:noFill/>
          </p:spPr>
          <p:txBody>
            <a:bodyPr wrap="none" rtlCol="0">
              <a:spAutoFit/>
            </a:bodyPr>
            <a:lstStyle/>
            <a:p>
              <a:r>
                <a:rPr lang="en-US" dirty="0"/>
                <a:t>Output Layer</a:t>
              </a:r>
            </a:p>
          </p:txBody>
        </p:sp>
        <p:sp>
          <p:nvSpPr>
            <p:cNvPr id="10" name="Rounded Rectangle 9">
              <a:extLst>
                <a:ext uri="{FF2B5EF4-FFF2-40B4-BE49-F238E27FC236}">
                  <a16:creationId xmlns:a16="http://schemas.microsoft.com/office/drawing/2014/main" id="{27DC4FBF-5680-B147-B946-7E7C31F5058E}"/>
                </a:ext>
              </a:extLst>
            </p:cNvPr>
            <p:cNvSpPr/>
            <p:nvPr/>
          </p:nvSpPr>
          <p:spPr>
            <a:xfrm>
              <a:off x="7910650" y="4501269"/>
              <a:ext cx="654205" cy="127449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6E99DF27-BC04-2440-8D02-58FBB4B8A13D}"/>
                    </a:ext>
                  </a:extLst>
                </p:cNvPr>
                <p:cNvSpPr/>
                <p:nvPr/>
              </p:nvSpPr>
              <p:spPr>
                <a:xfrm>
                  <a:off x="8028577" y="4923172"/>
                  <a:ext cx="418353" cy="433294"/>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1" i="1" dirty="0" smtClean="0">
                            <a:solidFill>
                              <a:schemeClr val="tx1"/>
                            </a:solidFill>
                            <a:latin typeface="Cambria Math" panose="02040503050406030204" pitchFamily="18" charset="0"/>
                          </a:rPr>
                          <m:t>𝒘</m:t>
                        </m:r>
                      </m:oMath>
                    </m:oMathPara>
                  </a14:m>
                  <a:endParaRPr lang="en-US" b="1" dirty="0">
                    <a:solidFill>
                      <a:schemeClr val="tx1"/>
                    </a:solidFill>
                  </a:endParaRPr>
                </a:p>
              </p:txBody>
            </p:sp>
          </mc:Choice>
          <mc:Fallback xmlns="">
            <p:sp>
              <p:nvSpPr>
                <p:cNvPr id="11" name="Oval 10">
                  <a:extLst>
                    <a:ext uri="{FF2B5EF4-FFF2-40B4-BE49-F238E27FC236}">
                      <a16:creationId xmlns:a16="http://schemas.microsoft.com/office/drawing/2014/main" id="{6E99DF27-BC04-2440-8D02-58FBB4B8A13D}"/>
                    </a:ext>
                  </a:extLst>
                </p:cNvPr>
                <p:cNvSpPr>
                  <a:spLocks noRot="1" noChangeAspect="1" noMove="1" noResize="1" noEditPoints="1" noAdjustHandles="1" noChangeArrowheads="1" noChangeShapeType="1" noTextEdit="1"/>
                </p:cNvSpPr>
                <p:nvPr/>
              </p:nvSpPr>
              <p:spPr>
                <a:xfrm>
                  <a:off x="8028577" y="4923172"/>
                  <a:ext cx="418353" cy="433294"/>
                </a:xfrm>
                <a:prstGeom prst="ellipse">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E272481B-92B7-E04A-90C9-16D7126DF6CE}"/>
                    </a:ext>
                  </a:extLst>
                </p:cNvPr>
                <p:cNvSpPr/>
                <p:nvPr/>
              </p:nvSpPr>
              <p:spPr>
                <a:xfrm>
                  <a:off x="9431103" y="4923172"/>
                  <a:ext cx="418353" cy="433294"/>
                </a:xfrm>
                <a:prstGeom prst="ellipse">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𝑦</m:t>
                            </m:r>
                          </m:e>
                        </m:acc>
                      </m:oMath>
                    </m:oMathPara>
                  </a14:m>
                  <a:endParaRPr lang="en-US" dirty="0">
                    <a:solidFill>
                      <a:schemeClr val="tx1"/>
                    </a:solidFill>
                  </a:endParaRPr>
                </a:p>
              </p:txBody>
            </p:sp>
          </mc:Choice>
          <mc:Fallback xmlns="">
            <p:sp>
              <p:nvSpPr>
                <p:cNvPr id="12" name="Oval 11">
                  <a:extLst>
                    <a:ext uri="{FF2B5EF4-FFF2-40B4-BE49-F238E27FC236}">
                      <a16:creationId xmlns:a16="http://schemas.microsoft.com/office/drawing/2014/main" id="{E272481B-92B7-E04A-90C9-16D7126DF6CE}"/>
                    </a:ext>
                  </a:extLst>
                </p:cNvPr>
                <p:cNvSpPr>
                  <a:spLocks noRot="1" noChangeAspect="1" noMove="1" noResize="1" noEditPoints="1" noAdjustHandles="1" noChangeArrowheads="1" noChangeShapeType="1" noTextEdit="1"/>
                </p:cNvSpPr>
                <p:nvPr/>
              </p:nvSpPr>
              <p:spPr>
                <a:xfrm>
                  <a:off x="9431103" y="4923172"/>
                  <a:ext cx="418353" cy="433294"/>
                </a:xfrm>
                <a:prstGeom prst="ellipse">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Rounded Corners 6">
                  <a:extLst>
                    <a:ext uri="{FF2B5EF4-FFF2-40B4-BE49-F238E27FC236}">
                      <a16:creationId xmlns:a16="http://schemas.microsoft.com/office/drawing/2014/main" id="{96B2ED25-B1F2-B746-9F14-47BD67F7B386}"/>
                    </a:ext>
                  </a:extLst>
                </p:cNvPr>
                <p:cNvSpPr/>
                <p:nvPr/>
              </p:nvSpPr>
              <p:spPr>
                <a:xfrm>
                  <a:off x="6468442" y="4923172"/>
                  <a:ext cx="478117" cy="433294"/>
                </a:xfrm>
                <a:prstGeom prst="round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𝑥</m:t>
                        </m:r>
                      </m:oMath>
                    </m:oMathPara>
                  </a14:m>
                  <a:endParaRPr lang="en-US" dirty="0">
                    <a:solidFill>
                      <a:schemeClr val="tx1"/>
                    </a:solidFill>
                  </a:endParaRPr>
                </a:p>
              </p:txBody>
            </p:sp>
          </mc:Choice>
          <mc:Fallback xmlns="">
            <p:sp>
              <p:nvSpPr>
                <p:cNvPr id="13" name="Rectangle: Rounded Corners 6">
                  <a:extLst>
                    <a:ext uri="{FF2B5EF4-FFF2-40B4-BE49-F238E27FC236}">
                      <a16:creationId xmlns:a16="http://schemas.microsoft.com/office/drawing/2014/main" id="{96B2ED25-B1F2-B746-9F14-47BD67F7B386}"/>
                    </a:ext>
                  </a:extLst>
                </p:cNvPr>
                <p:cNvSpPr>
                  <a:spLocks noRot="1" noChangeAspect="1" noMove="1" noResize="1" noEditPoints="1" noAdjustHandles="1" noChangeArrowheads="1" noChangeShapeType="1" noTextEdit="1"/>
                </p:cNvSpPr>
                <p:nvPr/>
              </p:nvSpPr>
              <p:spPr>
                <a:xfrm>
                  <a:off x="6468442" y="4923172"/>
                  <a:ext cx="478117" cy="433294"/>
                </a:xfrm>
                <a:prstGeom prst="roundRect">
                  <a:avLst/>
                </a:prstGeom>
                <a:blipFill>
                  <a:blip r:embed="rId5"/>
                  <a:stretch>
                    <a:fillRect/>
                  </a:stretch>
                </a:blipFill>
                <a:ln>
                  <a:solidFill>
                    <a:schemeClr val="tx1"/>
                  </a:solidFill>
                </a:ln>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4B9DFB47-E6CE-C344-A748-4A9176FDD4C5}"/>
                </a:ext>
              </a:extLst>
            </p:cNvPr>
            <p:cNvCxnSpPr>
              <a:cxnSpLocks/>
              <a:endCxn id="10" idx="1"/>
            </p:cNvCxnSpPr>
            <p:nvPr/>
          </p:nvCxnSpPr>
          <p:spPr>
            <a:xfrm flipV="1">
              <a:off x="6946559" y="5138519"/>
              <a:ext cx="964091" cy="1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DCFF549-DC39-8041-9560-B3A66CFAB6A9}"/>
                </a:ext>
              </a:extLst>
            </p:cNvPr>
            <p:cNvCxnSpPr>
              <a:cxnSpLocks/>
              <a:stCxn id="10" idx="3"/>
              <a:endCxn id="12" idx="2"/>
            </p:cNvCxnSpPr>
            <p:nvPr/>
          </p:nvCxnSpPr>
          <p:spPr>
            <a:xfrm>
              <a:off x="8564855" y="5138519"/>
              <a:ext cx="866248" cy="1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760ACC9-132A-104F-B36F-2B08976CF92E}"/>
                </a:ext>
              </a:extLst>
            </p:cNvPr>
            <p:cNvSpPr txBox="1"/>
            <p:nvPr/>
          </p:nvSpPr>
          <p:spPr>
            <a:xfrm>
              <a:off x="7797567" y="4156939"/>
              <a:ext cx="880369" cy="369332"/>
            </a:xfrm>
            <a:prstGeom prst="rect">
              <a:avLst/>
            </a:prstGeom>
            <a:noFill/>
          </p:spPr>
          <p:txBody>
            <a:bodyPr wrap="none" rtlCol="0">
              <a:spAutoFit/>
            </a:bodyPr>
            <a:lstStyle/>
            <a:p>
              <a:r>
                <a:rPr lang="en-US" dirty="0"/>
                <a:t>units=1</a:t>
              </a:r>
            </a:p>
          </p:txBody>
        </p:sp>
        <p:sp>
          <p:nvSpPr>
            <p:cNvPr id="17" name="TextBox 16">
              <a:extLst>
                <a:ext uri="{FF2B5EF4-FFF2-40B4-BE49-F238E27FC236}">
                  <a16:creationId xmlns:a16="http://schemas.microsoft.com/office/drawing/2014/main" id="{446E130A-2E8D-C542-9A1A-335F593CB3A1}"/>
                </a:ext>
              </a:extLst>
            </p:cNvPr>
            <p:cNvSpPr txBox="1"/>
            <p:nvPr/>
          </p:nvSpPr>
          <p:spPr>
            <a:xfrm>
              <a:off x="7856877" y="5906316"/>
              <a:ext cx="761747" cy="369332"/>
            </a:xfrm>
            <a:prstGeom prst="rect">
              <a:avLst/>
            </a:prstGeom>
            <a:noFill/>
          </p:spPr>
          <p:txBody>
            <a:bodyPr wrap="none" rtlCol="0">
              <a:spAutoFit/>
            </a:bodyPr>
            <a:lstStyle/>
            <a:p>
              <a:r>
                <a:rPr lang="en-US" dirty="0">
                  <a:ea typeface="Menlo" panose="020B0609030804020204" pitchFamily="49" charset="0"/>
                  <a:cs typeface="Times New Roman" panose="02020603050405020304" pitchFamily="18" charset="0"/>
                </a:rPr>
                <a:t>layer0</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81F857D-3419-A544-BFAC-80BD57FF0AF7}"/>
                    </a:ext>
                  </a:extLst>
                </p:cNvPr>
                <p:cNvSpPr txBox="1"/>
                <p:nvPr/>
              </p:nvSpPr>
              <p:spPr>
                <a:xfrm>
                  <a:off x="8379741" y="4502570"/>
                  <a:ext cx="1851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oMath>
                    </m:oMathPara>
                  </a14:m>
                  <a:endParaRPr lang="en-US" dirty="0"/>
                </a:p>
              </p:txBody>
            </p:sp>
          </mc:Choice>
          <mc:Fallback xmlns="">
            <p:sp>
              <p:nvSpPr>
                <p:cNvPr id="19" name="TextBox 18">
                  <a:extLst>
                    <a:ext uri="{FF2B5EF4-FFF2-40B4-BE49-F238E27FC236}">
                      <a16:creationId xmlns:a16="http://schemas.microsoft.com/office/drawing/2014/main" id="{081F857D-3419-A544-BFAC-80BD57FF0AF7}"/>
                    </a:ext>
                  </a:extLst>
                </p:cNvPr>
                <p:cNvSpPr txBox="1">
                  <a:spLocks noRot="1" noChangeAspect="1" noMove="1" noResize="1" noEditPoints="1" noAdjustHandles="1" noChangeArrowheads="1" noChangeShapeType="1" noTextEdit="1"/>
                </p:cNvSpPr>
                <p:nvPr/>
              </p:nvSpPr>
              <p:spPr>
                <a:xfrm>
                  <a:off x="8379741" y="4502570"/>
                  <a:ext cx="185114" cy="276999"/>
                </a:xfrm>
                <a:prstGeom prst="rect">
                  <a:avLst/>
                </a:prstGeom>
                <a:blipFill>
                  <a:blip r:embed="rId6"/>
                  <a:stretch>
                    <a:fillRect l="-33333" r="-26667" b="-8696"/>
                  </a:stretch>
                </a:blipFill>
              </p:spPr>
              <p:txBody>
                <a:bodyPr/>
                <a:lstStyle/>
                <a:p>
                  <a:r>
                    <a:rPr lang="en-US">
                      <a:noFill/>
                    </a:rPr>
                    <a:t> </a:t>
                  </a:r>
                </a:p>
              </p:txBody>
            </p:sp>
          </mc:Fallback>
        </mc:AlternateContent>
      </p:grpSp>
    </p:spTree>
    <p:extLst>
      <p:ext uri="{BB962C8B-B14F-4D97-AF65-F5344CB8AC3E}">
        <p14:creationId xmlns:p14="http://schemas.microsoft.com/office/powerpoint/2010/main" val="16647072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1216</TotalTime>
  <Words>2125</Words>
  <Application>Microsoft Macintosh PowerPoint</Application>
  <PresentationFormat>Widescreen</PresentationFormat>
  <Paragraphs>149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Menlo</vt:lpstr>
      <vt:lpstr>office theme</vt:lpstr>
      <vt:lpstr>Deep Learning</vt:lpstr>
      <vt:lpstr>A problem</vt:lpstr>
      <vt:lpstr>The problem : How we solve in function</vt:lpstr>
      <vt:lpstr>The problem : How Deep Learning Solves</vt:lpstr>
      <vt:lpstr>The problem : How Deep Learning Solves Cont.</vt:lpstr>
      <vt:lpstr>The problem : How Deep Learning Solves Cont.</vt:lpstr>
      <vt:lpstr>PowerPoint Presentation</vt:lpstr>
      <vt:lpstr>Implementing ML algorithms in Code - Tensorflow</vt:lpstr>
      <vt:lpstr>PowerPoint Presentation</vt:lpstr>
      <vt:lpstr>Dense Layer API</vt:lpstr>
      <vt:lpstr>PowerPoint Presentation</vt:lpstr>
      <vt:lpstr>Fully Connected Networks</vt:lpstr>
      <vt:lpstr>What Dense Layer Does</vt:lpstr>
      <vt:lpstr>Looking back to Our Colab Code</vt:lpstr>
      <vt:lpstr>How the algorithm works in real life </vt:lpstr>
      <vt:lpstr>Limitations of Deep Learning</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Arun Das</cp:lastModifiedBy>
  <cp:revision>886</cp:revision>
  <dcterms:created xsi:type="dcterms:W3CDTF">2021-08-10T15:57:39Z</dcterms:created>
  <dcterms:modified xsi:type="dcterms:W3CDTF">2021-10-19T13:54:16Z</dcterms:modified>
</cp:coreProperties>
</file>