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0"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DCA7C-38DF-8440-9528-39BAD1832607}" v="363" dt="2021-10-13T18:29:18.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83763"/>
  </p:normalViewPr>
  <p:slideViewPr>
    <p:cSldViewPr snapToGrid="0">
      <p:cViewPr>
        <p:scale>
          <a:sx n="120" d="100"/>
          <a:sy n="120" d="100"/>
        </p:scale>
        <p:origin x="32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208C0-8F77-4C4F-8486-6162C064E879}"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7A189-130B-984B-8A57-4FB94BA00F14}" type="slidenum">
              <a:rPr lang="en-US" smtClean="0"/>
              <a:t>‹#›</a:t>
            </a:fld>
            <a:endParaRPr lang="en-US"/>
          </a:p>
        </p:txBody>
      </p:sp>
    </p:spTree>
    <p:extLst>
      <p:ext uri="{BB962C8B-B14F-4D97-AF65-F5344CB8AC3E}">
        <p14:creationId xmlns:p14="http://schemas.microsoft.com/office/powerpoint/2010/main" val="2369734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i.stanford.edu/~amaas/data/senti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nsorflow.org/api_docs/python/tf/keras/layers/TextVector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api_docs/python/tf/keras/layers/TextVectoriz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www.tensorflow.org/api_docs/python/tf/keras/layers/TextVectoriza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91DF3-A239-8C4B-9AFB-B457E82CF842}"/>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Deep Learning for Natural Language Processing (NLP)</a:t>
            </a:r>
          </a:p>
        </p:txBody>
      </p:sp>
      <p:sp>
        <p:nvSpPr>
          <p:cNvPr id="6" name="TextBox 5">
            <a:extLst>
              <a:ext uri="{FF2B5EF4-FFF2-40B4-BE49-F238E27FC236}">
                <a16:creationId xmlns:a16="http://schemas.microsoft.com/office/drawing/2014/main" id="{A927B6E3-15C5-FC4E-A63D-F350EFCC8B2C}"/>
              </a:ext>
            </a:extLst>
          </p:cNvPr>
          <p:cNvSpPr txBox="1"/>
          <p:nvPr/>
        </p:nvSpPr>
        <p:spPr>
          <a:xfrm>
            <a:off x="5277474" y="4722312"/>
            <a:ext cx="1637051" cy="369332"/>
          </a:xfrm>
          <a:prstGeom prst="rect">
            <a:avLst/>
          </a:prstGeom>
          <a:noFill/>
        </p:spPr>
        <p:txBody>
          <a:bodyPr wrap="none" rtlCol="0">
            <a:spAutoFit/>
          </a:bodyPr>
          <a:lstStyle/>
          <a:p>
            <a:r>
              <a:rPr lang="en-US" dirty="0"/>
              <a:t>Week 11, Day 2</a:t>
            </a:r>
          </a:p>
        </p:txBody>
      </p:sp>
    </p:spTree>
    <p:extLst>
      <p:ext uri="{BB962C8B-B14F-4D97-AF65-F5344CB8AC3E}">
        <p14:creationId xmlns:p14="http://schemas.microsoft.com/office/powerpoint/2010/main" val="343216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3071-8098-2544-B610-7104D26EEF13}"/>
              </a:ext>
            </a:extLst>
          </p:cNvPr>
          <p:cNvSpPr>
            <a:spLocks noGrp="1"/>
          </p:cNvSpPr>
          <p:nvPr>
            <p:ph type="title"/>
          </p:nvPr>
        </p:nvSpPr>
        <p:spPr/>
        <p:txBody>
          <a:bodyPr/>
          <a:lstStyle/>
          <a:p>
            <a:r>
              <a:rPr lang="en-US" dirty="0"/>
              <a:t>Deep NLP Model</a:t>
            </a:r>
          </a:p>
        </p:txBody>
      </p:sp>
      <p:sp>
        <p:nvSpPr>
          <p:cNvPr id="3" name="Content Placeholder 2">
            <a:extLst>
              <a:ext uri="{FF2B5EF4-FFF2-40B4-BE49-F238E27FC236}">
                <a16:creationId xmlns:a16="http://schemas.microsoft.com/office/drawing/2014/main" id="{4B88B2EE-8926-844D-AB14-1B98F68B8569}"/>
              </a:ext>
            </a:extLst>
          </p:cNvPr>
          <p:cNvSpPr>
            <a:spLocks noGrp="1"/>
          </p:cNvSpPr>
          <p:nvPr>
            <p:ph idx="1"/>
          </p:nvPr>
        </p:nvSpPr>
        <p:spPr>
          <a:xfrm>
            <a:off x="4918364" y="4670425"/>
            <a:ext cx="6781800" cy="1506538"/>
          </a:xfrm>
        </p:spPr>
        <p:txBody>
          <a:bodyPr/>
          <a:lstStyle/>
          <a:p>
            <a:pPr marL="0" indent="0">
              <a:buNone/>
            </a:pPr>
            <a:r>
              <a:rPr lang="en-US" dirty="0"/>
              <a:t>The output of the Bidirectional RNN is passed to a Dense layer with 64 nodes, and then further passed to the output layer for final binary classification.</a:t>
            </a:r>
          </a:p>
        </p:txBody>
      </p:sp>
      <p:pic>
        <p:nvPicPr>
          <p:cNvPr id="1026" name="Picture 2" descr="A drawing of the information flow in the model">
            <a:extLst>
              <a:ext uri="{FF2B5EF4-FFF2-40B4-BE49-F238E27FC236}">
                <a16:creationId xmlns:a16="http://schemas.microsoft.com/office/drawing/2014/main" id="{83DD8E0C-9803-FA40-93C2-801876430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27" y="1690688"/>
            <a:ext cx="4850099" cy="51240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6D9A565-E5E5-764D-8DEE-EA01276BCDEC}"/>
              </a:ext>
            </a:extLst>
          </p:cNvPr>
          <p:cNvPicPr>
            <a:picLocks noChangeAspect="1"/>
          </p:cNvPicPr>
          <p:nvPr/>
        </p:nvPicPr>
        <p:blipFill>
          <a:blip r:embed="rId3"/>
          <a:stretch>
            <a:fillRect/>
          </a:stretch>
        </p:blipFill>
        <p:spPr>
          <a:xfrm>
            <a:off x="4918364" y="1825625"/>
            <a:ext cx="6781800" cy="2844800"/>
          </a:xfrm>
          <a:prstGeom prst="rect">
            <a:avLst/>
          </a:prstGeom>
        </p:spPr>
      </p:pic>
    </p:spTree>
    <p:extLst>
      <p:ext uri="{BB962C8B-B14F-4D97-AF65-F5344CB8AC3E}">
        <p14:creationId xmlns:p14="http://schemas.microsoft.com/office/powerpoint/2010/main" val="19853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1F4C-6F0B-CB46-85DA-A264471F5966}"/>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ADAE01DB-5C83-5A4B-A6AB-4B323FF4EE15}"/>
              </a:ext>
            </a:extLst>
          </p:cNvPr>
          <p:cNvSpPr>
            <a:spLocks noGrp="1"/>
          </p:cNvSpPr>
          <p:nvPr>
            <p:ph idx="1"/>
          </p:nvPr>
        </p:nvSpPr>
        <p:spPr>
          <a:xfrm>
            <a:off x="838200" y="2900361"/>
            <a:ext cx="10515600" cy="3276601"/>
          </a:xfrm>
        </p:spPr>
        <p:txBody>
          <a:bodyPr/>
          <a:lstStyle/>
          <a:p>
            <a:pPr marL="0" indent="0">
              <a:buNone/>
            </a:pPr>
            <a:r>
              <a:rPr lang="en-US" dirty="0"/>
              <a:t>Once we have defined the model, now we can compile the model with the loss and optimizer functions just like we did for the DNN and CNN examples last week. We can then fit the model on the train dataset to train the embedding layer, RNN, and dense layers. Note that the RNN layer has multiple layers inside which enables the temporal or sequential nature of learning. The overall parameters of the model is thus dependent on the embedding size, number and size of RNN layers, and the number and size of dense layers.</a:t>
            </a:r>
          </a:p>
        </p:txBody>
      </p:sp>
      <p:pic>
        <p:nvPicPr>
          <p:cNvPr id="4" name="Picture 3">
            <a:extLst>
              <a:ext uri="{FF2B5EF4-FFF2-40B4-BE49-F238E27FC236}">
                <a16:creationId xmlns:a16="http://schemas.microsoft.com/office/drawing/2014/main" id="{08C54FB2-ACFA-DC4B-9CF9-1BE91322AEBC}"/>
              </a:ext>
            </a:extLst>
          </p:cNvPr>
          <p:cNvPicPr>
            <a:picLocks noChangeAspect="1"/>
          </p:cNvPicPr>
          <p:nvPr/>
        </p:nvPicPr>
        <p:blipFill>
          <a:blip r:embed="rId2"/>
          <a:stretch>
            <a:fillRect/>
          </a:stretch>
        </p:blipFill>
        <p:spPr>
          <a:xfrm>
            <a:off x="838200" y="1825625"/>
            <a:ext cx="8039100" cy="939800"/>
          </a:xfrm>
          <a:prstGeom prst="rect">
            <a:avLst/>
          </a:prstGeom>
        </p:spPr>
      </p:pic>
      <p:pic>
        <p:nvPicPr>
          <p:cNvPr id="5" name="Picture 4">
            <a:extLst>
              <a:ext uri="{FF2B5EF4-FFF2-40B4-BE49-F238E27FC236}">
                <a16:creationId xmlns:a16="http://schemas.microsoft.com/office/drawing/2014/main" id="{26B59A07-F63E-3045-A922-BF322BF690DA}"/>
              </a:ext>
            </a:extLst>
          </p:cNvPr>
          <p:cNvPicPr>
            <a:picLocks noChangeAspect="1"/>
          </p:cNvPicPr>
          <p:nvPr/>
        </p:nvPicPr>
        <p:blipFill>
          <a:blip r:embed="rId3"/>
          <a:stretch>
            <a:fillRect/>
          </a:stretch>
        </p:blipFill>
        <p:spPr>
          <a:xfrm>
            <a:off x="838200" y="4908993"/>
            <a:ext cx="6108700" cy="889000"/>
          </a:xfrm>
          <a:prstGeom prst="rect">
            <a:avLst/>
          </a:prstGeom>
        </p:spPr>
      </p:pic>
    </p:spTree>
    <p:extLst>
      <p:ext uri="{BB962C8B-B14F-4D97-AF65-F5344CB8AC3E}">
        <p14:creationId xmlns:p14="http://schemas.microsoft.com/office/powerpoint/2010/main" val="406566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54F-90D8-AD47-8284-405E20A6B695}"/>
              </a:ext>
            </a:extLst>
          </p:cNvPr>
          <p:cNvSpPr>
            <a:spLocks noGrp="1"/>
          </p:cNvSpPr>
          <p:nvPr>
            <p:ph type="title"/>
          </p:nvPr>
        </p:nvSpPr>
        <p:spPr/>
        <p:txBody>
          <a:bodyPr/>
          <a:lstStyle/>
          <a:p>
            <a:r>
              <a:rPr lang="en-US" dirty="0"/>
              <a:t>Evaluating the performance</a:t>
            </a:r>
          </a:p>
        </p:txBody>
      </p:sp>
      <p:sp>
        <p:nvSpPr>
          <p:cNvPr id="3" name="Content Placeholder 2">
            <a:extLst>
              <a:ext uri="{FF2B5EF4-FFF2-40B4-BE49-F238E27FC236}">
                <a16:creationId xmlns:a16="http://schemas.microsoft.com/office/drawing/2014/main" id="{0DA5AEE4-6F4F-CF4D-9FBE-75755DF1B3DA}"/>
              </a:ext>
            </a:extLst>
          </p:cNvPr>
          <p:cNvSpPr>
            <a:spLocks noGrp="1"/>
          </p:cNvSpPr>
          <p:nvPr>
            <p:ph idx="1"/>
          </p:nvPr>
        </p:nvSpPr>
        <p:spPr/>
        <p:txBody>
          <a:bodyPr/>
          <a:lstStyle/>
          <a:p>
            <a:pPr marL="0" indent="0">
              <a:buNone/>
            </a:pPr>
            <a:r>
              <a:rPr lang="en-US" dirty="0"/>
              <a:t>We can run evaluate method on the model to find the test loss and accuracy. </a:t>
            </a:r>
          </a:p>
          <a:p>
            <a:pPr marL="0" indent="0">
              <a:buNone/>
            </a:pPr>
            <a:r>
              <a:rPr lang="en-US" dirty="0"/>
              <a:t>Now, given a new input, we can understand if a movie review is positive or negative.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now experiment by adding multiple RNN layers to the network and trying out different types of RNN layers</a:t>
            </a:r>
            <a:r>
              <a:rPr lang="en-US"/>
              <a:t>. </a:t>
            </a:r>
            <a:endParaRPr lang="en-US" dirty="0"/>
          </a:p>
        </p:txBody>
      </p:sp>
      <p:pic>
        <p:nvPicPr>
          <p:cNvPr id="4" name="Picture 3">
            <a:extLst>
              <a:ext uri="{FF2B5EF4-FFF2-40B4-BE49-F238E27FC236}">
                <a16:creationId xmlns:a16="http://schemas.microsoft.com/office/drawing/2014/main" id="{90132027-A359-BC4A-8765-B99B7E9914C0}"/>
              </a:ext>
            </a:extLst>
          </p:cNvPr>
          <p:cNvPicPr>
            <a:picLocks noChangeAspect="1"/>
          </p:cNvPicPr>
          <p:nvPr/>
        </p:nvPicPr>
        <p:blipFill>
          <a:blip r:embed="rId2"/>
          <a:stretch>
            <a:fillRect/>
          </a:stretch>
        </p:blipFill>
        <p:spPr>
          <a:xfrm>
            <a:off x="838200" y="2623344"/>
            <a:ext cx="6146800" cy="2755900"/>
          </a:xfrm>
          <a:prstGeom prst="rect">
            <a:avLst/>
          </a:prstGeom>
        </p:spPr>
      </p:pic>
    </p:spTree>
    <p:extLst>
      <p:ext uri="{BB962C8B-B14F-4D97-AF65-F5344CB8AC3E}">
        <p14:creationId xmlns:p14="http://schemas.microsoft.com/office/powerpoint/2010/main" val="179595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1236-3E03-314B-B3AF-A6A26EBF621F}"/>
              </a:ext>
            </a:extLst>
          </p:cNvPr>
          <p:cNvSpPr>
            <a:spLocks noGrp="1"/>
          </p:cNvSpPr>
          <p:nvPr>
            <p:ph type="title"/>
          </p:nvPr>
        </p:nvSpPr>
        <p:spPr/>
        <p:txBody>
          <a:bodyPr/>
          <a:lstStyle/>
          <a:p>
            <a:r>
              <a:rPr lang="en-US" dirty="0"/>
              <a:t>Limitations of Bag-of-Word Method</a:t>
            </a:r>
          </a:p>
        </p:txBody>
      </p:sp>
      <p:sp>
        <p:nvSpPr>
          <p:cNvPr id="3" name="Content Placeholder 2">
            <a:extLst>
              <a:ext uri="{FF2B5EF4-FFF2-40B4-BE49-F238E27FC236}">
                <a16:creationId xmlns:a16="http://schemas.microsoft.com/office/drawing/2014/main" id="{CC340953-8913-9C4C-8DF0-FEEE3CE4E86A}"/>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In the previous lecture, we learned how to create a bag-of-words (BOW) model to create an intuitive understanding of the source text dataset. However, as we saw, the BOW model ignores location information of the word. Hence, "today it will rain" and "will it rain today" will have the same BOW vector </a:t>
            </a:r>
            <a:r>
              <a:rPr lang="en-US" sz="1800" dirty="0" err="1">
                <a:latin typeface="Arial" panose="020B0604020202020204" pitchFamily="34" charset="0"/>
                <a:cs typeface="Arial" panose="020B0604020202020204" pitchFamily="34" charset="0"/>
              </a:rPr>
              <a:t>repesentations</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Additionally, we lose the semantic meaning of words and their usage in sentences. For example, "cars" and "automobiles" could be represented as two different models, such that "used cars for sale" and "purchase old automobiles" could create totally different vector representations, although they are quite similar in our human understanding. Finally, BOW models fail to understand, and often ignores, rarely used new words added to the vocabulary.</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645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A69A-7060-F64C-8DF5-939A57060333}"/>
              </a:ext>
            </a:extLst>
          </p:cNvPr>
          <p:cNvSpPr>
            <a:spLocks noGrp="1"/>
          </p:cNvSpPr>
          <p:nvPr>
            <p:ph type="title"/>
          </p:nvPr>
        </p:nvSpPr>
        <p:spPr/>
        <p:txBody>
          <a:bodyPr/>
          <a:lstStyle/>
          <a:p>
            <a:r>
              <a:rPr lang="en-US" dirty="0"/>
              <a:t>Deep NLP Models</a:t>
            </a:r>
          </a:p>
        </p:txBody>
      </p:sp>
      <p:sp>
        <p:nvSpPr>
          <p:cNvPr id="3" name="Content Placeholder 2">
            <a:extLst>
              <a:ext uri="{FF2B5EF4-FFF2-40B4-BE49-F238E27FC236}">
                <a16:creationId xmlns:a16="http://schemas.microsoft.com/office/drawing/2014/main" id="{809CDBFD-0F83-3C46-AE00-27EF445E0E5E}"/>
              </a:ext>
            </a:extLst>
          </p:cNvPr>
          <p:cNvSpPr>
            <a:spLocks noGrp="1"/>
          </p:cNvSpPr>
          <p:nvPr>
            <p:ph idx="1"/>
          </p:nvPr>
        </p:nvSpPr>
        <p:spPr/>
        <p:txBody>
          <a:bodyPr/>
          <a:lstStyle/>
          <a:p>
            <a:pPr marL="0" indent="0">
              <a:buNone/>
            </a:pPr>
            <a:r>
              <a:rPr lang="en-US" dirty="0"/>
              <a:t>So far, we were interested in processing the textual data we have and building models which mainly utilized the frequency of each word in a sentence to make decisions. However, using deep learning algorithms, we can learn interdependencies between words in a sentence, irrespective of the position of words, and the length of the sentences. </a:t>
            </a:r>
          </a:p>
          <a:p>
            <a:pPr marL="0" indent="0">
              <a:buNone/>
            </a:pPr>
            <a:endParaRPr lang="en-US" dirty="0"/>
          </a:p>
          <a:p>
            <a:pPr marL="0" indent="0">
              <a:buNone/>
            </a:pPr>
            <a:r>
              <a:rPr lang="en-US" dirty="0"/>
              <a:t>As we saw yesterday, some of the state-of-the-art NLP methods are able to translate between languages, summarize articles, predict the sentiment of tweets and social media posts, and more. In this exercise, we will learn to build a text sentiment classifier to classify movie reviews as either positive or negative.</a:t>
            </a:r>
          </a:p>
          <a:p>
            <a:pPr marL="0" indent="0">
              <a:buNone/>
            </a:pPr>
            <a:endParaRPr lang="en-US" dirty="0"/>
          </a:p>
          <a:p>
            <a:pPr marL="0" indent="0">
              <a:buNone/>
            </a:pPr>
            <a:r>
              <a:rPr lang="en-US" dirty="0"/>
              <a:t>We will code everything in </a:t>
            </a:r>
            <a:r>
              <a:rPr lang="en-US" dirty="0" err="1"/>
              <a:t>Tensorflow</a:t>
            </a:r>
            <a:r>
              <a:rPr lang="en-US" dirty="0"/>
              <a:t> and will learn new concepts as we go! We will use a dataset named IMDB Reviews, which is available here: </a:t>
            </a:r>
            <a:r>
              <a:rPr lang="en-US" dirty="0">
                <a:hlinkClick r:id="rId2"/>
              </a:rPr>
              <a:t>http://ai.stanford.edu/~amaas/data/sentiment/</a:t>
            </a:r>
            <a:endParaRPr lang="en-US" dirty="0"/>
          </a:p>
          <a:p>
            <a:pPr marL="0" indent="0">
              <a:buNone/>
            </a:pPr>
            <a:endParaRPr lang="en-US" dirty="0"/>
          </a:p>
        </p:txBody>
      </p:sp>
    </p:spTree>
    <p:extLst>
      <p:ext uri="{BB962C8B-B14F-4D97-AF65-F5344CB8AC3E}">
        <p14:creationId xmlns:p14="http://schemas.microsoft.com/office/powerpoint/2010/main" val="280565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5DE-296E-C648-A6A6-43DD1CB7261C}"/>
              </a:ext>
            </a:extLst>
          </p:cNvPr>
          <p:cNvSpPr>
            <a:spLocks noGrp="1"/>
          </p:cNvSpPr>
          <p:nvPr>
            <p:ph type="title"/>
          </p:nvPr>
        </p:nvSpPr>
        <p:spPr/>
        <p:txBody>
          <a:bodyPr/>
          <a:lstStyle/>
          <a:p>
            <a:r>
              <a:rPr lang="en-US" dirty="0"/>
              <a:t>Input Pipeline for Deep NLP Projects</a:t>
            </a:r>
          </a:p>
        </p:txBody>
      </p:sp>
      <p:sp>
        <p:nvSpPr>
          <p:cNvPr id="3" name="Content Placeholder 2">
            <a:extLst>
              <a:ext uri="{FF2B5EF4-FFF2-40B4-BE49-F238E27FC236}">
                <a16:creationId xmlns:a16="http://schemas.microsoft.com/office/drawing/2014/main" id="{6127E306-2DD9-B849-ACAC-5AF868DBA791}"/>
              </a:ext>
            </a:extLst>
          </p:cNvPr>
          <p:cNvSpPr>
            <a:spLocks noGrp="1"/>
          </p:cNvSpPr>
          <p:nvPr>
            <p:ph idx="1"/>
          </p:nvPr>
        </p:nvSpPr>
        <p:spPr>
          <a:xfrm>
            <a:off x="7798585" y="1825625"/>
            <a:ext cx="3555215" cy="4351338"/>
          </a:xfrm>
        </p:spPr>
        <p:txBody>
          <a:bodyPr/>
          <a:lstStyle/>
          <a:p>
            <a:pPr marL="0" indent="0">
              <a:buNone/>
            </a:pPr>
            <a:r>
              <a:rPr lang="en-US" dirty="0"/>
              <a:t>We will use </a:t>
            </a:r>
            <a:r>
              <a:rPr lang="en-US" dirty="0" err="1"/>
              <a:t>tensorflow</a:t>
            </a:r>
            <a:r>
              <a:rPr lang="en-US" dirty="0"/>
              <a:t> dataset package </a:t>
            </a:r>
            <a:r>
              <a:rPr lang="en-US" b="1" dirty="0" err="1"/>
              <a:t>tfds</a:t>
            </a:r>
            <a:r>
              <a:rPr lang="en-US" b="1" dirty="0"/>
              <a:t> </a:t>
            </a:r>
            <a:r>
              <a:rPr lang="en-US" dirty="0"/>
              <a:t>to import the IMDB movie review dataset. We will then extract the train and test splits of the </a:t>
            </a:r>
            <a:r>
              <a:rPr lang="en-US" b="1" dirty="0"/>
              <a:t>dataset</a:t>
            </a:r>
            <a:r>
              <a:rPr lang="en-US" dirty="0"/>
              <a:t> to two variables named </a:t>
            </a:r>
            <a:r>
              <a:rPr lang="en-US" b="1" dirty="0" err="1"/>
              <a:t>train_dataset</a:t>
            </a:r>
            <a:r>
              <a:rPr lang="en-US" dirty="0"/>
              <a:t> and </a:t>
            </a:r>
            <a:r>
              <a:rPr lang="en-US" b="1" dirty="0" err="1"/>
              <a:t>test_dataset</a:t>
            </a:r>
            <a:r>
              <a:rPr lang="en-US" dirty="0"/>
              <a:t>.</a:t>
            </a:r>
          </a:p>
        </p:txBody>
      </p:sp>
      <p:pic>
        <p:nvPicPr>
          <p:cNvPr id="4" name="Picture 3">
            <a:extLst>
              <a:ext uri="{FF2B5EF4-FFF2-40B4-BE49-F238E27FC236}">
                <a16:creationId xmlns:a16="http://schemas.microsoft.com/office/drawing/2014/main" id="{7A23D8D9-AED2-AC4F-AD2D-2A17C4670CC1}"/>
              </a:ext>
            </a:extLst>
          </p:cNvPr>
          <p:cNvPicPr>
            <a:picLocks noChangeAspect="1"/>
          </p:cNvPicPr>
          <p:nvPr/>
        </p:nvPicPr>
        <p:blipFill>
          <a:blip r:embed="rId2"/>
          <a:stretch>
            <a:fillRect/>
          </a:stretch>
        </p:blipFill>
        <p:spPr>
          <a:xfrm>
            <a:off x="291317" y="2076722"/>
            <a:ext cx="4102100" cy="1231900"/>
          </a:xfrm>
          <a:prstGeom prst="rect">
            <a:avLst/>
          </a:prstGeom>
        </p:spPr>
      </p:pic>
      <p:pic>
        <p:nvPicPr>
          <p:cNvPr id="5" name="Picture 4">
            <a:extLst>
              <a:ext uri="{FF2B5EF4-FFF2-40B4-BE49-F238E27FC236}">
                <a16:creationId xmlns:a16="http://schemas.microsoft.com/office/drawing/2014/main" id="{C2215E97-11F8-FB43-9DE7-F2E7ADB8C273}"/>
              </a:ext>
            </a:extLst>
          </p:cNvPr>
          <p:cNvPicPr>
            <a:picLocks noChangeAspect="1"/>
          </p:cNvPicPr>
          <p:nvPr/>
        </p:nvPicPr>
        <p:blipFill>
          <a:blip r:embed="rId3"/>
          <a:stretch>
            <a:fillRect/>
          </a:stretch>
        </p:blipFill>
        <p:spPr>
          <a:xfrm>
            <a:off x="291317" y="3694656"/>
            <a:ext cx="7150100" cy="1447800"/>
          </a:xfrm>
          <a:prstGeom prst="rect">
            <a:avLst/>
          </a:prstGeom>
        </p:spPr>
      </p:pic>
    </p:spTree>
    <p:extLst>
      <p:ext uri="{BB962C8B-B14F-4D97-AF65-F5344CB8AC3E}">
        <p14:creationId xmlns:p14="http://schemas.microsoft.com/office/powerpoint/2010/main" val="327810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5DE-296E-C648-A6A6-43DD1CB7261C}"/>
              </a:ext>
            </a:extLst>
          </p:cNvPr>
          <p:cNvSpPr>
            <a:spLocks noGrp="1"/>
          </p:cNvSpPr>
          <p:nvPr>
            <p:ph type="title"/>
          </p:nvPr>
        </p:nvSpPr>
        <p:spPr/>
        <p:txBody>
          <a:bodyPr/>
          <a:lstStyle/>
          <a:p>
            <a:r>
              <a:rPr lang="en-US" dirty="0"/>
              <a:t>Input Pipeline for Deep NLP Projects</a:t>
            </a:r>
          </a:p>
        </p:txBody>
      </p:sp>
      <p:sp>
        <p:nvSpPr>
          <p:cNvPr id="7" name="Content Placeholder 6">
            <a:extLst>
              <a:ext uri="{FF2B5EF4-FFF2-40B4-BE49-F238E27FC236}">
                <a16:creationId xmlns:a16="http://schemas.microsoft.com/office/drawing/2014/main" id="{689C00B5-50E7-5748-B3C0-0C5A88B4D428}"/>
              </a:ext>
            </a:extLst>
          </p:cNvPr>
          <p:cNvSpPr>
            <a:spLocks noGrp="1"/>
          </p:cNvSpPr>
          <p:nvPr>
            <p:ph idx="1"/>
          </p:nvPr>
        </p:nvSpPr>
        <p:spPr/>
        <p:txBody>
          <a:bodyPr>
            <a:normAutofit/>
          </a:bodyPr>
          <a:lstStyle/>
          <a:p>
            <a:pPr marL="0" indent="0">
              <a:buNone/>
            </a:pPr>
            <a:r>
              <a:rPr lang="en-US" dirty="0"/>
              <a:t>We need to then create a text encoder to encode the raw text in a format which the deep learning model understands. This can be done using the </a:t>
            </a:r>
            <a:r>
              <a:rPr lang="en-US" dirty="0" err="1"/>
              <a:t>TextVectorization</a:t>
            </a:r>
            <a:r>
              <a:rPr lang="en-US" dirty="0"/>
              <a:t> function available in </a:t>
            </a:r>
            <a:r>
              <a:rPr lang="en-US" dirty="0" err="1"/>
              <a:t>Tensorflow</a:t>
            </a:r>
            <a:r>
              <a:rPr lang="en-US" dirty="0"/>
              <a:t>. If we look at the API documentation, we can see that: </a:t>
            </a:r>
          </a:p>
          <a:p>
            <a:pPr marL="0" indent="0">
              <a:buNone/>
            </a:pPr>
            <a:r>
              <a:rPr lang="en-US" i="1" dirty="0"/>
              <a:t>&gt; This layer has basic options for managing text in a </a:t>
            </a:r>
            <a:r>
              <a:rPr lang="en-US" i="1" dirty="0" err="1"/>
              <a:t>Keras</a:t>
            </a:r>
            <a:r>
              <a:rPr lang="en-US" i="1" dirty="0"/>
              <a:t> model. It transforms a batch of strings (one example = one string) into either a list of token indices (one example = 1D tensor of integer token indices) or a dense representation (one example = 1D tensor of float values representing data about the example's tokens). If desired, the user can call this layer's adapt() method on a dataset. </a:t>
            </a:r>
          </a:p>
          <a:p>
            <a:pPr marL="0" indent="0">
              <a:buNone/>
            </a:pPr>
            <a:r>
              <a:rPr lang="en-US" i="1" dirty="0"/>
              <a:t>&gt; When this layer is adapted, it will analyze the dataset, determine the frequency of individual string values, and create a 'vocabulary' from them. This vocabulary can have unlimited size or be capped, depending on the configuration options for this layer; if there are more unique values in the input than the maximum vocabulary size, the most frequent terms will be used to create the vocabulary.</a:t>
            </a:r>
          </a:p>
        </p:txBody>
      </p:sp>
      <p:sp>
        <p:nvSpPr>
          <p:cNvPr id="8" name="TextBox 7">
            <a:extLst>
              <a:ext uri="{FF2B5EF4-FFF2-40B4-BE49-F238E27FC236}">
                <a16:creationId xmlns:a16="http://schemas.microsoft.com/office/drawing/2014/main" id="{09DFEA9C-E339-7C43-A173-45A70F682473}"/>
              </a:ext>
            </a:extLst>
          </p:cNvPr>
          <p:cNvSpPr txBox="1"/>
          <p:nvPr/>
        </p:nvSpPr>
        <p:spPr>
          <a:xfrm>
            <a:off x="8520235" y="6492875"/>
            <a:ext cx="3576620" cy="338554"/>
          </a:xfrm>
          <a:prstGeom prst="rect">
            <a:avLst/>
          </a:prstGeom>
          <a:noFill/>
        </p:spPr>
        <p:txBody>
          <a:bodyPr wrap="none" rtlCol="0">
            <a:spAutoFit/>
          </a:bodyPr>
          <a:lstStyle/>
          <a:p>
            <a:r>
              <a:rPr lang="en-US" sz="800" dirty="0">
                <a:hlinkClick r:id="rId2"/>
              </a:rPr>
              <a:t>https://www.tensorflow.org/api_docs/python/tf/keras/layers/TextVectorization</a:t>
            </a:r>
            <a:r>
              <a:rPr lang="en-US" sz="800" dirty="0"/>
              <a:t> </a:t>
            </a:r>
          </a:p>
          <a:p>
            <a:endParaRPr lang="en-US" sz="800" dirty="0"/>
          </a:p>
        </p:txBody>
      </p:sp>
    </p:spTree>
    <p:extLst>
      <p:ext uri="{BB962C8B-B14F-4D97-AF65-F5344CB8AC3E}">
        <p14:creationId xmlns:p14="http://schemas.microsoft.com/office/powerpoint/2010/main" val="381128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5DE-296E-C648-A6A6-43DD1CB7261C}"/>
              </a:ext>
            </a:extLst>
          </p:cNvPr>
          <p:cNvSpPr>
            <a:spLocks noGrp="1"/>
          </p:cNvSpPr>
          <p:nvPr>
            <p:ph type="title"/>
          </p:nvPr>
        </p:nvSpPr>
        <p:spPr/>
        <p:txBody>
          <a:bodyPr/>
          <a:lstStyle/>
          <a:p>
            <a:r>
              <a:rPr lang="en-US" dirty="0"/>
              <a:t>Input Pipeline for Deep NLP Projects</a:t>
            </a:r>
          </a:p>
        </p:txBody>
      </p:sp>
      <p:sp>
        <p:nvSpPr>
          <p:cNvPr id="7" name="Content Placeholder 6">
            <a:extLst>
              <a:ext uri="{FF2B5EF4-FFF2-40B4-BE49-F238E27FC236}">
                <a16:creationId xmlns:a16="http://schemas.microsoft.com/office/drawing/2014/main" id="{689C00B5-50E7-5748-B3C0-0C5A88B4D428}"/>
              </a:ext>
            </a:extLst>
          </p:cNvPr>
          <p:cNvSpPr>
            <a:spLocks noGrp="1"/>
          </p:cNvSpPr>
          <p:nvPr>
            <p:ph idx="1"/>
          </p:nvPr>
        </p:nvSpPr>
        <p:spPr/>
        <p:txBody>
          <a:bodyPr>
            <a:normAutofit/>
          </a:bodyPr>
          <a:lstStyle/>
          <a:p>
            <a:pPr marL="0" indent="0">
              <a:buNone/>
            </a:pPr>
            <a:r>
              <a:rPr lang="en-US" dirty="0"/>
              <a:t>The processing of each example contains the following steps:</a:t>
            </a:r>
          </a:p>
          <a:p>
            <a:pPr marL="0" indent="0">
              <a:buNone/>
            </a:pPr>
            <a:r>
              <a:rPr lang="en-US" dirty="0"/>
              <a:t>1. Standardize each example (Default: lowercasing + punctuation stripping)</a:t>
            </a:r>
          </a:p>
          <a:p>
            <a:pPr marL="0" indent="0">
              <a:buNone/>
            </a:pPr>
            <a:r>
              <a:rPr lang="en-US" dirty="0"/>
              <a:t>2. Split each example into substrings (Default: whitespace, usually words)</a:t>
            </a:r>
          </a:p>
          <a:p>
            <a:pPr marL="0" indent="0">
              <a:buNone/>
            </a:pPr>
            <a:r>
              <a:rPr lang="en-US" dirty="0"/>
              <a:t>3. Recombine substrings into tokens (usually </a:t>
            </a:r>
            <a:r>
              <a:rPr lang="en-US" dirty="0" err="1"/>
              <a:t>ngrams</a:t>
            </a:r>
            <a:r>
              <a:rPr lang="en-US" dirty="0"/>
              <a:t>)</a:t>
            </a:r>
          </a:p>
          <a:p>
            <a:pPr marL="0" indent="0">
              <a:buNone/>
            </a:pPr>
            <a:r>
              <a:rPr lang="en-US" dirty="0"/>
              <a:t>4. Index tokens (Default: int, associate a unique int value with each token)</a:t>
            </a:r>
          </a:p>
          <a:p>
            <a:pPr marL="0" indent="0">
              <a:buNone/>
            </a:pPr>
            <a:r>
              <a:rPr lang="en-US" dirty="0"/>
              <a:t>5. Transform each example using this index, either into a vector of </a:t>
            </a:r>
            <a:r>
              <a:rPr lang="en-US" dirty="0" err="1"/>
              <a:t>ints</a:t>
            </a:r>
            <a:r>
              <a:rPr lang="en-US" dirty="0"/>
              <a:t> or a dense float vector.</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09DFEA9C-E339-7C43-A173-45A70F682473}"/>
              </a:ext>
            </a:extLst>
          </p:cNvPr>
          <p:cNvSpPr txBox="1"/>
          <p:nvPr/>
        </p:nvSpPr>
        <p:spPr>
          <a:xfrm>
            <a:off x="8520235" y="6492875"/>
            <a:ext cx="3576620" cy="338554"/>
          </a:xfrm>
          <a:prstGeom prst="rect">
            <a:avLst/>
          </a:prstGeom>
          <a:noFill/>
        </p:spPr>
        <p:txBody>
          <a:bodyPr wrap="none" rtlCol="0">
            <a:spAutoFit/>
          </a:bodyPr>
          <a:lstStyle/>
          <a:p>
            <a:r>
              <a:rPr lang="en-US" sz="800" dirty="0">
                <a:hlinkClick r:id="rId2"/>
              </a:rPr>
              <a:t>https://www.tensorflow.org/api_docs/python/tf/keras/layers/TextVectorization</a:t>
            </a:r>
            <a:r>
              <a:rPr lang="en-US" sz="800" dirty="0"/>
              <a:t> </a:t>
            </a:r>
          </a:p>
          <a:p>
            <a:endParaRPr lang="en-US" sz="800" dirty="0"/>
          </a:p>
        </p:txBody>
      </p:sp>
      <p:pic>
        <p:nvPicPr>
          <p:cNvPr id="4" name="Picture 3">
            <a:extLst>
              <a:ext uri="{FF2B5EF4-FFF2-40B4-BE49-F238E27FC236}">
                <a16:creationId xmlns:a16="http://schemas.microsoft.com/office/drawing/2014/main" id="{E50ECFFA-B02F-1447-9A09-5C19B9C2DFC0}"/>
              </a:ext>
            </a:extLst>
          </p:cNvPr>
          <p:cNvPicPr>
            <a:picLocks noChangeAspect="1"/>
          </p:cNvPicPr>
          <p:nvPr/>
        </p:nvPicPr>
        <p:blipFill rotWithShape="1">
          <a:blip r:embed="rId3"/>
          <a:srcRect t="21690"/>
          <a:stretch/>
        </p:blipFill>
        <p:spPr>
          <a:xfrm>
            <a:off x="601744" y="5993619"/>
            <a:ext cx="3235025" cy="206675"/>
          </a:xfrm>
          <a:prstGeom prst="rect">
            <a:avLst/>
          </a:prstGeom>
        </p:spPr>
      </p:pic>
      <p:cxnSp>
        <p:nvCxnSpPr>
          <p:cNvPr id="11" name="Straight Arrow Connector 10">
            <a:extLst>
              <a:ext uri="{FF2B5EF4-FFF2-40B4-BE49-F238E27FC236}">
                <a16:creationId xmlns:a16="http://schemas.microsoft.com/office/drawing/2014/main" id="{3A0437D5-D6A0-5F4D-8945-3DF61361693B}"/>
              </a:ext>
            </a:extLst>
          </p:cNvPr>
          <p:cNvCxnSpPr/>
          <p:nvPr/>
        </p:nvCxnSpPr>
        <p:spPr>
          <a:xfrm>
            <a:off x="2219257" y="5298510"/>
            <a:ext cx="0" cy="5636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CBE9EB-826D-4942-BB56-906D54D024D9}"/>
              </a:ext>
            </a:extLst>
          </p:cNvPr>
          <p:cNvSpPr/>
          <p:nvPr/>
        </p:nvSpPr>
        <p:spPr>
          <a:xfrm>
            <a:off x="5908889" y="4550467"/>
            <a:ext cx="6096000" cy="1815882"/>
          </a:xfrm>
          <a:prstGeom prst="rect">
            <a:avLst/>
          </a:prstGeom>
          <a:ln w="19050">
            <a:solidFill>
              <a:schemeClr val="accent2"/>
            </a:solidFill>
          </a:ln>
        </p:spPr>
        <p:txBody>
          <a:bodyPr>
            <a:spAutoFit/>
          </a:bodyPr>
          <a:lstStyle/>
          <a:p>
            <a:pPr>
              <a:buFont typeface="Arial" panose="020B0604020202020204" pitchFamily="34" charset="0"/>
              <a:buChar char="•"/>
            </a:pPr>
            <a:r>
              <a:rPr lang="en-US" sz="1600" i="1" dirty="0">
                <a:solidFill>
                  <a:srgbClr val="202124"/>
                </a:solidFill>
                <a:latin typeface="Roboto" panose="02000000000000000000" pitchFamily="2" charset="0"/>
              </a:rPr>
              <a:t>Standardization</a:t>
            </a:r>
            <a:r>
              <a:rPr lang="en-US" sz="1600" dirty="0">
                <a:solidFill>
                  <a:srgbClr val="202124"/>
                </a:solidFill>
                <a:latin typeface="Roboto" panose="02000000000000000000" pitchFamily="2" charset="0"/>
              </a:rPr>
              <a:t> refers to preprocessing the text, typically to remove punctuation or HTML elements to simplify the dataset.</a:t>
            </a:r>
          </a:p>
          <a:p>
            <a:pPr>
              <a:buFont typeface="Arial" panose="020B0604020202020204" pitchFamily="34" charset="0"/>
              <a:buChar char="•"/>
            </a:pPr>
            <a:r>
              <a:rPr lang="en-US" sz="1600" i="1" dirty="0">
                <a:solidFill>
                  <a:srgbClr val="202124"/>
                </a:solidFill>
                <a:latin typeface="Roboto" panose="02000000000000000000" pitchFamily="2" charset="0"/>
              </a:rPr>
              <a:t>Tokenization</a:t>
            </a:r>
            <a:r>
              <a:rPr lang="en-US" sz="1600" dirty="0">
                <a:solidFill>
                  <a:srgbClr val="202124"/>
                </a:solidFill>
                <a:latin typeface="Roboto" panose="02000000000000000000" pitchFamily="2" charset="0"/>
              </a:rPr>
              <a:t> refers to splitting strings into tokens (for example, splitting a sentence into individual words by splitting on whitespace).</a:t>
            </a:r>
          </a:p>
          <a:p>
            <a:pPr>
              <a:buFont typeface="Arial" panose="020B0604020202020204" pitchFamily="34" charset="0"/>
              <a:buChar char="•"/>
            </a:pPr>
            <a:r>
              <a:rPr lang="en-US" sz="1600" i="1" dirty="0">
                <a:solidFill>
                  <a:srgbClr val="202124"/>
                </a:solidFill>
                <a:latin typeface="Roboto" panose="02000000000000000000" pitchFamily="2" charset="0"/>
              </a:rPr>
              <a:t>Vectorization</a:t>
            </a:r>
            <a:r>
              <a:rPr lang="en-US" sz="1600" dirty="0">
                <a:solidFill>
                  <a:srgbClr val="202124"/>
                </a:solidFill>
                <a:latin typeface="Roboto" panose="02000000000000000000" pitchFamily="2" charset="0"/>
              </a:rPr>
              <a:t> refers to converting tokens into numbers so they can be fed into a neural network.</a:t>
            </a:r>
            <a:endParaRPr lang="en-US" sz="1600" b="0" i="0" dirty="0">
              <a:solidFill>
                <a:srgbClr val="202124"/>
              </a:solidFill>
              <a:effectLst/>
              <a:latin typeface="Roboto" panose="02000000000000000000" pitchFamily="2" charset="0"/>
            </a:endParaRPr>
          </a:p>
        </p:txBody>
      </p:sp>
      <p:sp>
        <p:nvSpPr>
          <p:cNvPr id="13" name="Rectangle 12">
            <a:extLst>
              <a:ext uri="{FF2B5EF4-FFF2-40B4-BE49-F238E27FC236}">
                <a16:creationId xmlns:a16="http://schemas.microsoft.com/office/drawing/2014/main" id="{ED9DD601-3BF6-914B-9514-0E9E77CF0876}"/>
              </a:ext>
            </a:extLst>
          </p:cNvPr>
          <p:cNvSpPr/>
          <p:nvPr/>
        </p:nvSpPr>
        <p:spPr>
          <a:xfrm>
            <a:off x="0" y="4574876"/>
            <a:ext cx="5908889" cy="1292662"/>
          </a:xfrm>
          <a:prstGeom prst="rect">
            <a:avLst/>
          </a:prstGeom>
        </p:spPr>
        <p:txBody>
          <a:bodyPr wrap="square">
            <a:spAutoFit/>
          </a:bodyPr>
          <a:lstStyle/>
          <a:p>
            <a:endParaRPr lang="en-US" sz="1300" dirty="0"/>
          </a:p>
          <a:p>
            <a:r>
              <a:rPr lang="en-US" sz="1300" b="1" dirty="0">
                <a:solidFill>
                  <a:srgbClr val="212121"/>
                </a:solidFill>
                <a:latin typeface="Courier New" panose="02070309020205020404" pitchFamily="49" charset="0"/>
              </a:rPr>
              <a:t>Yes it was a little low budget, but this movie shows love!</a:t>
            </a:r>
          </a:p>
          <a:p>
            <a:r>
              <a:rPr lang="en-US" sz="1300" b="1" dirty="0">
                <a:solidFill>
                  <a:srgbClr val="212121"/>
                </a:solidFill>
                <a:latin typeface="Courier New" panose="02070309020205020404" pitchFamily="49" charset="0"/>
              </a:rPr>
              <a:t>yes it was a little low budget but this movie shows love</a:t>
            </a:r>
            <a:endParaRPr lang="en-US" sz="1300" b="1" dirty="0"/>
          </a:p>
          <a:p>
            <a:br>
              <a:rPr lang="en-US" sz="1300" b="1" dirty="0"/>
            </a:br>
            <a:endParaRPr lang="en-US" sz="1300" b="1" dirty="0"/>
          </a:p>
          <a:p>
            <a:endParaRPr lang="en-US" sz="1300" dirty="0"/>
          </a:p>
        </p:txBody>
      </p:sp>
    </p:spTree>
    <p:extLst>
      <p:ext uri="{BB962C8B-B14F-4D97-AF65-F5344CB8AC3E}">
        <p14:creationId xmlns:p14="http://schemas.microsoft.com/office/powerpoint/2010/main" val="84111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5DE-296E-C648-A6A6-43DD1CB7261C}"/>
              </a:ext>
            </a:extLst>
          </p:cNvPr>
          <p:cNvSpPr>
            <a:spLocks noGrp="1"/>
          </p:cNvSpPr>
          <p:nvPr>
            <p:ph type="title"/>
          </p:nvPr>
        </p:nvSpPr>
        <p:spPr/>
        <p:txBody>
          <a:bodyPr/>
          <a:lstStyle/>
          <a:p>
            <a:r>
              <a:rPr lang="en-US" dirty="0"/>
              <a:t>Input Pipeline for Deep NLP Projects</a:t>
            </a:r>
          </a:p>
        </p:txBody>
      </p:sp>
      <p:sp>
        <p:nvSpPr>
          <p:cNvPr id="8" name="TextBox 7">
            <a:extLst>
              <a:ext uri="{FF2B5EF4-FFF2-40B4-BE49-F238E27FC236}">
                <a16:creationId xmlns:a16="http://schemas.microsoft.com/office/drawing/2014/main" id="{09DFEA9C-E339-7C43-A173-45A70F682473}"/>
              </a:ext>
            </a:extLst>
          </p:cNvPr>
          <p:cNvSpPr txBox="1"/>
          <p:nvPr/>
        </p:nvSpPr>
        <p:spPr>
          <a:xfrm>
            <a:off x="8520235" y="6492875"/>
            <a:ext cx="3576620" cy="338554"/>
          </a:xfrm>
          <a:prstGeom prst="rect">
            <a:avLst/>
          </a:prstGeom>
          <a:noFill/>
        </p:spPr>
        <p:txBody>
          <a:bodyPr wrap="none" rtlCol="0">
            <a:spAutoFit/>
          </a:bodyPr>
          <a:lstStyle/>
          <a:p>
            <a:r>
              <a:rPr lang="en-US" sz="800" dirty="0">
                <a:hlinkClick r:id="rId2"/>
              </a:rPr>
              <a:t>https://www.tensorflow.org/api_docs/python/tf/keras/layers/TextVectorization</a:t>
            </a:r>
            <a:r>
              <a:rPr lang="en-US" sz="800" dirty="0"/>
              <a:t> </a:t>
            </a:r>
          </a:p>
          <a:p>
            <a:endParaRPr lang="en-US" sz="800" dirty="0"/>
          </a:p>
        </p:txBody>
      </p:sp>
      <p:pic>
        <p:nvPicPr>
          <p:cNvPr id="3" name="Picture 2">
            <a:extLst>
              <a:ext uri="{FF2B5EF4-FFF2-40B4-BE49-F238E27FC236}">
                <a16:creationId xmlns:a16="http://schemas.microsoft.com/office/drawing/2014/main" id="{8D485151-4749-7845-B9DC-C1AD7EFBD06C}"/>
              </a:ext>
            </a:extLst>
          </p:cNvPr>
          <p:cNvPicPr>
            <a:picLocks noChangeAspect="1"/>
          </p:cNvPicPr>
          <p:nvPr/>
        </p:nvPicPr>
        <p:blipFill>
          <a:blip r:embed="rId3"/>
          <a:stretch>
            <a:fillRect/>
          </a:stretch>
        </p:blipFill>
        <p:spPr>
          <a:xfrm>
            <a:off x="1017044" y="2167174"/>
            <a:ext cx="6350000" cy="1193800"/>
          </a:xfrm>
          <a:prstGeom prst="rect">
            <a:avLst/>
          </a:prstGeom>
        </p:spPr>
      </p:pic>
      <p:pic>
        <p:nvPicPr>
          <p:cNvPr id="5" name="Picture 4">
            <a:extLst>
              <a:ext uri="{FF2B5EF4-FFF2-40B4-BE49-F238E27FC236}">
                <a16:creationId xmlns:a16="http://schemas.microsoft.com/office/drawing/2014/main" id="{E3525B6E-C5B1-8F4D-A45E-8016183E42C9}"/>
              </a:ext>
            </a:extLst>
          </p:cNvPr>
          <p:cNvPicPr>
            <a:picLocks noChangeAspect="1"/>
          </p:cNvPicPr>
          <p:nvPr/>
        </p:nvPicPr>
        <p:blipFill>
          <a:blip r:embed="rId4"/>
          <a:stretch>
            <a:fillRect/>
          </a:stretch>
        </p:blipFill>
        <p:spPr>
          <a:xfrm>
            <a:off x="1017044" y="3199049"/>
            <a:ext cx="4686300" cy="571500"/>
          </a:xfrm>
          <a:prstGeom prst="rect">
            <a:avLst/>
          </a:prstGeom>
        </p:spPr>
      </p:pic>
      <p:pic>
        <p:nvPicPr>
          <p:cNvPr id="6" name="Picture 5">
            <a:extLst>
              <a:ext uri="{FF2B5EF4-FFF2-40B4-BE49-F238E27FC236}">
                <a16:creationId xmlns:a16="http://schemas.microsoft.com/office/drawing/2014/main" id="{CE012582-3592-6545-B12B-39D08C4C596E}"/>
              </a:ext>
            </a:extLst>
          </p:cNvPr>
          <p:cNvPicPr>
            <a:picLocks noChangeAspect="1"/>
          </p:cNvPicPr>
          <p:nvPr/>
        </p:nvPicPr>
        <p:blipFill>
          <a:blip r:embed="rId5"/>
          <a:stretch>
            <a:fillRect/>
          </a:stretch>
        </p:blipFill>
        <p:spPr>
          <a:xfrm>
            <a:off x="1017044" y="3682443"/>
            <a:ext cx="8102600" cy="838200"/>
          </a:xfrm>
          <a:prstGeom prst="rect">
            <a:avLst/>
          </a:prstGeom>
        </p:spPr>
      </p:pic>
      <p:pic>
        <p:nvPicPr>
          <p:cNvPr id="9" name="Picture 8">
            <a:extLst>
              <a:ext uri="{FF2B5EF4-FFF2-40B4-BE49-F238E27FC236}">
                <a16:creationId xmlns:a16="http://schemas.microsoft.com/office/drawing/2014/main" id="{EC5BAC98-3288-7942-A8B8-011F35431BF7}"/>
              </a:ext>
            </a:extLst>
          </p:cNvPr>
          <p:cNvPicPr>
            <a:picLocks noChangeAspect="1"/>
          </p:cNvPicPr>
          <p:nvPr/>
        </p:nvPicPr>
        <p:blipFill>
          <a:blip r:embed="rId6"/>
          <a:stretch>
            <a:fillRect/>
          </a:stretch>
        </p:blipFill>
        <p:spPr>
          <a:xfrm>
            <a:off x="1017044" y="4505562"/>
            <a:ext cx="5308600" cy="673100"/>
          </a:xfrm>
          <a:prstGeom prst="rect">
            <a:avLst/>
          </a:prstGeom>
        </p:spPr>
      </p:pic>
      <p:pic>
        <p:nvPicPr>
          <p:cNvPr id="10" name="Picture 9">
            <a:extLst>
              <a:ext uri="{FF2B5EF4-FFF2-40B4-BE49-F238E27FC236}">
                <a16:creationId xmlns:a16="http://schemas.microsoft.com/office/drawing/2014/main" id="{30B7FE14-0217-A84A-82B9-D615035A7D74}"/>
              </a:ext>
            </a:extLst>
          </p:cNvPr>
          <p:cNvPicPr>
            <a:picLocks noChangeAspect="1"/>
          </p:cNvPicPr>
          <p:nvPr/>
        </p:nvPicPr>
        <p:blipFill>
          <a:blip r:embed="rId7"/>
          <a:stretch>
            <a:fillRect/>
          </a:stretch>
        </p:blipFill>
        <p:spPr>
          <a:xfrm>
            <a:off x="1017044" y="5197300"/>
            <a:ext cx="4991100" cy="965200"/>
          </a:xfrm>
          <a:prstGeom prst="rect">
            <a:avLst/>
          </a:prstGeom>
        </p:spPr>
      </p:pic>
      <p:sp>
        <p:nvSpPr>
          <p:cNvPr id="12" name="TextBox 11">
            <a:extLst>
              <a:ext uri="{FF2B5EF4-FFF2-40B4-BE49-F238E27FC236}">
                <a16:creationId xmlns:a16="http://schemas.microsoft.com/office/drawing/2014/main" id="{8A6E9C61-8F8A-A44F-880E-EBBD1EEE63B3}"/>
              </a:ext>
            </a:extLst>
          </p:cNvPr>
          <p:cNvSpPr txBox="1"/>
          <p:nvPr/>
        </p:nvSpPr>
        <p:spPr>
          <a:xfrm>
            <a:off x="10571104" y="3537783"/>
            <a:ext cx="1227387" cy="369332"/>
          </a:xfrm>
          <a:prstGeom prst="rect">
            <a:avLst/>
          </a:prstGeom>
          <a:noFill/>
        </p:spPr>
        <p:txBody>
          <a:bodyPr wrap="none" rtlCol="0">
            <a:spAutoFit/>
          </a:bodyPr>
          <a:lstStyle/>
          <a:p>
            <a:r>
              <a:rPr lang="en-US" dirty="0"/>
              <a:t>Vocabulary</a:t>
            </a:r>
          </a:p>
        </p:txBody>
      </p:sp>
      <p:cxnSp>
        <p:nvCxnSpPr>
          <p:cNvPr id="14" name="Straight Arrow Connector 13">
            <a:extLst>
              <a:ext uri="{FF2B5EF4-FFF2-40B4-BE49-F238E27FC236}">
                <a16:creationId xmlns:a16="http://schemas.microsoft.com/office/drawing/2014/main" id="{7A82ED56-7A35-A444-A2A6-6D12E346B421}"/>
              </a:ext>
            </a:extLst>
          </p:cNvPr>
          <p:cNvCxnSpPr>
            <a:stCxn id="12" idx="1"/>
          </p:cNvCxnSpPr>
          <p:nvPr/>
        </p:nvCxnSpPr>
        <p:spPr>
          <a:xfrm flipH="1">
            <a:off x="9247910" y="3722449"/>
            <a:ext cx="1323194" cy="298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23F116-9BBC-244C-A9B0-3BD4D4637386}"/>
              </a:ext>
            </a:extLst>
          </p:cNvPr>
          <p:cNvSpPr txBox="1"/>
          <p:nvPr/>
        </p:nvSpPr>
        <p:spPr>
          <a:xfrm>
            <a:off x="8731913" y="4930165"/>
            <a:ext cx="1898148" cy="369332"/>
          </a:xfrm>
          <a:prstGeom prst="rect">
            <a:avLst/>
          </a:prstGeom>
          <a:noFill/>
        </p:spPr>
        <p:txBody>
          <a:bodyPr wrap="none" rtlCol="0">
            <a:spAutoFit/>
          </a:bodyPr>
          <a:lstStyle/>
          <a:p>
            <a:r>
              <a:rPr lang="en-US" dirty="0"/>
              <a:t>Encoded sentence</a:t>
            </a:r>
          </a:p>
        </p:txBody>
      </p:sp>
      <p:cxnSp>
        <p:nvCxnSpPr>
          <p:cNvPr id="16" name="Straight Arrow Connector 15">
            <a:extLst>
              <a:ext uri="{FF2B5EF4-FFF2-40B4-BE49-F238E27FC236}">
                <a16:creationId xmlns:a16="http://schemas.microsoft.com/office/drawing/2014/main" id="{48976305-FB21-B748-A971-BDCDC8B4C7AE}"/>
              </a:ext>
            </a:extLst>
          </p:cNvPr>
          <p:cNvCxnSpPr>
            <a:stCxn id="15" idx="1"/>
          </p:cNvCxnSpPr>
          <p:nvPr/>
        </p:nvCxnSpPr>
        <p:spPr>
          <a:xfrm flipH="1">
            <a:off x="7408719" y="5114831"/>
            <a:ext cx="1323194" cy="298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52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3071-8098-2544-B610-7104D26EEF13}"/>
              </a:ext>
            </a:extLst>
          </p:cNvPr>
          <p:cNvSpPr>
            <a:spLocks noGrp="1"/>
          </p:cNvSpPr>
          <p:nvPr>
            <p:ph type="title"/>
          </p:nvPr>
        </p:nvSpPr>
        <p:spPr/>
        <p:txBody>
          <a:bodyPr/>
          <a:lstStyle/>
          <a:p>
            <a:r>
              <a:rPr lang="en-US" dirty="0"/>
              <a:t>Deep NLP Model</a:t>
            </a:r>
          </a:p>
        </p:txBody>
      </p:sp>
      <p:sp>
        <p:nvSpPr>
          <p:cNvPr id="3" name="Content Placeholder 2">
            <a:extLst>
              <a:ext uri="{FF2B5EF4-FFF2-40B4-BE49-F238E27FC236}">
                <a16:creationId xmlns:a16="http://schemas.microsoft.com/office/drawing/2014/main" id="{4B88B2EE-8926-844D-AB14-1B98F68B8569}"/>
              </a:ext>
            </a:extLst>
          </p:cNvPr>
          <p:cNvSpPr>
            <a:spLocks noGrp="1"/>
          </p:cNvSpPr>
          <p:nvPr>
            <p:ph idx="1"/>
          </p:nvPr>
        </p:nvSpPr>
        <p:spPr>
          <a:xfrm>
            <a:off x="4717472" y="1825625"/>
            <a:ext cx="6982692" cy="4351338"/>
          </a:xfrm>
        </p:spPr>
        <p:txBody>
          <a:bodyPr/>
          <a:lstStyle/>
          <a:p>
            <a:pPr marL="0" indent="0">
              <a:buNone/>
            </a:pPr>
            <a:r>
              <a:rPr lang="en-US" dirty="0"/>
              <a:t>Once we have the vectorized form of our input text from the text encoder, we can pass that to a deep learning algorithm to learn to map the input text indices of the sentences to an output label. Here, the labels will be binary (either positive or negative review).</a:t>
            </a:r>
          </a:p>
          <a:p>
            <a:pPr marL="0" indent="0">
              <a:buNone/>
            </a:pPr>
            <a:r>
              <a:rPr lang="en-US" dirty="0"/>
              <a:t>We have an embedding layer after the text encoder. It stores one trainable embedding-vector per word. When we pass a text indices vector of a sentence as input, the embedding layer converts the sequence of word indices and return a vector for corresponding to each index. During training, words with similar meanings will form similar embedding vectors.</a:t>
            </a:r>
          </a:p>
          <a:p>
            <a:pPr marL="0" indent="0">
              <a:buNone/>
            </a:pPr>
            <a:r>
              <a:rPr lang="en-US" dirty="0"/>
              <a:t>Once the embedding vectors are generated, they are passed to a bi-directional recurrent neural network (RNN) layer. We are not going to discuss the inner working of RNNs in this lecture, but let us take a look at a high-level summary.</a:t>
            </a:r>
          </a:p>
        </p:txBody>
      </p:sp>
      <p:pic>
        <p:nvPicPr>
          <p:cNvPr id="1026" name="Picture 2" descr="A drawing of the information flow in the model">
            <a:extLst>
              <a:ext uri="{FF2B5EF4-FFF2-40B4-BE49-F238E27FC236}">
                <a16:creationId xmlns:a16="http://schemas.microsoft.com/office/drawing/2014/main" id="{83DD8E0C-9803-FA40-93C2-801876430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27" y="1690688"/>
            <a:ext cx="4850099" cy="512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69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A27C-4EC6-6749-B4CF-BA5592676729}"/>
              </a:ext>
            </a:extLst>
          </p:cNvPr>
          <p:cNvSpPr>
            <a:spLocks noGrp="1"/>
          </p:cNvSpPr>
          <p:nvPr>
            <p:ph type="title"/>
          </p:nvPr>
        </p:nvSpPr>
        <p:spPr/>
        <p:txBody>
          <a:bodyPr/>
          <a:lstStyle/>
          <a:p>
            <a:r>
              <a:rPr lang="en-US" dirty="0"/>
              <a:t>Recurrent Neural Networks - Intuition</a:t>
            </a:r>
          </a:p>
        </p:txBody>
      </p:sp>
      <p:sp>
        <p:nvSpPr>
          <p:cNvPr id="3" name="Content Placeholder 2">
            <a:extLst>
              <a:ext uri="{FF2B5EF4-FFF2-40B4-BE49-F238E27FC236}">
                <a16:creationId xmlns:a16="http://schemas.microsoft.com/office/drawing/2014/main" id="{7D2D7F69-E9BC-794B-AB49-889DCD99CBE1}"/>
              </a:ext>
            </a:extLst>
          </p:cNvPr>
          <p:cNvSpPr>
            <a:spLocks noGrp="1"/>
          </p:cNvSpPr>
          <p:nvPr>
            <p:ph idx="1"/>
          </p:nvPr>
        </p:nvSpPr>
        <p:spPr/>
        <p:txBody>
          <a:bodyPr/>
          <a:lstStyle/>
          <a:p>
            <a:pPr marL="0" indent="0">
              <a:buNone/>
            </a:pPr>
            <a:r>
              <a:rPr lang="en-US" dirty="0"/>
              <a:t>Whenever there is a sequence of events, it is often advantageous to learn to map the sequences towards the final prediction. For example, in a sentence, the sequence of words have a lexical flow with nouns, verbs, adverbs, adjectives, and other elements carefully sequenced together. </a:t>
            </a:r>
          </a:p>
          <a:p>
            <a:pPr marL="0" indent="0">
              <a:buNone/>
            </a:pPr>
            <a:r>
              <a:rPr lang="en-US" dirty="0"/>
              <a:t>A RNN layer propagates the input forward through it across different time steps. That is, the different layers in the RNN are responsible to enforce temporal dependencies of the input and output. The inner working of an RNN can be understood by studying the simple diagram below. Imagine what we would have done if we had to create an FCN algorithm to process text. We would simply convert the sentences into embeddings and fed them to a stack of Dense layers. In RNNs though, we would rely on the inner states to pass inputs word by word, and change the parameters of the RNN such that the sequence of information impacts the final result.</a:t>
            </a:r>
          </a:p>
        </p:txBody>
      </p:sp>
      <p:grpSp>
        <p:nvGrpSpPr>
          <p:cNvPr id="9" name="Group 8">
            <a:extLst>
              <a:ext uri="{FF2B5EF4-FFF2-40B4-BE49-F238E27FC236}">
                <a16:creationId xmlns:a16="http://schemas.microsoft.com/office/drawing/2014/main" id="{AB03BF46-5C0E-CA44-81F1-43A662BBD36F}"/>
              </a:ext>
            </a:extLst>
          </p:cNvPr>
          <p:cNvGrpSpPr/>
          <p:nvPr/>
        </p:nvGrpSpPr>
        <p:grpSpPr>
          <a:xfrm>
            <a:off x="1487950" y="4707854"/>
            <a:ext cx="6175250" cy="2150146"/>
            <a:chOff x="838200" y="4396149"/>
            <a:chExt cx="6175250" cy="2150146"/>
          </a:xfrm>
        </p:grpSpPr>
        <p:pic>
          <p:nvPicPr>
            <p:cNvPr id="2050" name="Picture 2" descr="All of Recurrent Neural Networks. — notes for the Deep Learning book… | by  Jianqiang Ma | Medium">
              <a:extLst>
                <a:ext uri="{FF2B5EF4-FFF2-40B4-BE49-F238E27FC236}">
                  <a16:creationId xmlns:a16="http://schemas.microsoft.com/office/drawing/2014/main" id="{2C9C901E-A6C7-EB44-BD7C-B5BCC023A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96149"/>
              <a:ext cx="6175250" cy="1619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6B6A4D-75CF-4148-92A1-4283D0ED30B8}"/>
                </a:ext>
              </a:extLst>
            </p:cNvPr>
            <p:cNvSpPr txBox="1"/>
            <p:nvPr/>
          </p:nvSpPr>
          <p:spPr>
            <a:xfrm>
              <a:off x="838200" y="6123543"/>
              <a:ext cx="941220" cy="369332"/>
            </a:xfrm>
            <a:prstGeom prst="rect">
              <a:avLst/>
            </a:prstGeom>
            <a:noFill/>
          </p:spPr>
          <p:txBody>
            <a:bodyPr wrap="none" rtlCol="0">
              <a:spAutoFit/>
            </a:bodyPr>
            <a:lstStyle/>
            <a:p>
              <a:r>
                <a:rPr lang="en-US" dirty="0"/>
                <a:t>Wonder</a:t>
              </a:r>
            </a:p>
          </p:txBody>
        </p:sp>
        <p:sp>
          <p:nvSpPr>
            <p:cNvPr id="5" name="TextBox 4">
              <a:extLst>
                <a:ext uri="{FF2B5EF4-FFF2-40B4-BE49-F238E27FC236}">
                  <a16:creationId xmlns:a16="http://schemas.microsoft.com/office/drawing/2014/main" id="{2D37FE2F-4893-A347-A761-CE21D056D217}"/>
                </a:ext>
              </a:extLst>
            </p:cNvPr>
            <p:cNvSpPr txBox="1"/>
            <p:nvPr/>
          </p:nvSpPr>
          <p:spPr>
            <a:xfrm>
              <a:off x="3210791" y="6176963"/>
              <a:ext cx="389850" cy="369332"/>
            </a:xfrm>
            <a:prstGeom prst="rect">
              <a:avLst/>
            </a:prstGeom>
            <a:noFill/>
          </p:spPr>
          <p:txBody>
            <a:bodyPr wrap="none" rtlCol="0">
              <a:spAutoFit/>
            </a:bodyPr>
            <a:lstStyle/>
            <a:p>
              <a:r>
                <a:rPr lang="en-US" dirty="0"/>
                <a:t>W</a:t>
              </a:r>
            </a:p>
          </p:txBody>
        </p:sp>
        <p:sp>
          <p:nvSpPr>
            <p:cNvPr id="6" name="TextBox 5">
              <a:extLst>
                <a:ext uri="{FF2B5EF4-FFF2-40B4-BE49-F238E27FC236}">
                  <a16:creationId xmlns:a16="http://schemas.microsoft.com/office/drawing/2014/main" id="{CED6CFB6-8102-0E4B-93CA-632B9E23C64E}"/>
                </a:ext>
              </a:extLst>
            </p:cNvPr>
            <p:cNvSpPr txBox="1"/>
            <p:nvPr/>
          </p:nvSpPr>
          <p:spPr>
            <a:xfrm>
              <a:off x="4177145" y="6176963"/>
              <a:ext cx="336952" cy="369332"/>
            </a:xfrm>
            <a:prstGeom prst="rect">
              <a:avLst/>
            </a:prstGeom>
            <a:noFill/>
          </p:spPr>
          <p:txBody>
            <a:bodyPr wrap="none" rtlCol="0">
              <a:spAutoFit/>
            </a:bodyPr>
            <a:lstStyle/>
            <a:p>
              <a:r>
                <a:rPr lang="en-US" dirty="0"/>
                <a:t>O</a:t>
              </a:r>
            </a:p>
          </p:txBody>
        </p:sp>
        <p:sp>
          <p:nvSpPr>
            <p:cNvPr id="7" name="TextBox 6">
              <a:extLst>
                <a:ext uri="{FF2B5EF4-FFF2-40B4-BE49-F238E27FC236}">
                  <a16:creationId xmlns:a16="http://schemas.microsoft.com/office/drawing/2014/main" id="{87D984EB-6A73-8049-ABAE-A2EE8910C82F}"/>
                </a:ext>
              </a:extLst>
            </p:cNvPr>
            <p:cNvSpPr txBox="1"/>
            <p:nvPr/>
          </p:nvSpPr>
          <p:spPr>
            <a:xfrm>
              <a:off x="5059428" y="6176963"/>
              <a:ext cx="333746" cy="369332"/>
            </a:xfrm>
            <a:prstGeom prst="rect">
              <a:avLst/>
            </a:prstGeom>
            <a:noFill/>
          </p:spPr>
          <p:txBody>
            <a:bodyPr wrap="none" rtlCol="0">
              <a:spAutoFit/>
            </a:bodyPr>
            <a:lstStyle/>
            <a:p>
              <a:r>
                <a:rPr lang="en-US" dirty="0"/>
                <a:t>N</a:t>
              </a:r>
            </a:p>
          </p:txBody>
        </p:sp>
        <p:sp>
          <p:nvSpPr>
            <p:cNvPr id="8" name="TextBox 7">
              <a:extLst>
                <a:ext uri="{FF2B5EF4-FFF2-40B4-BE49-F238E27FC236}">
                  <a16:creationId xmlns:a16="http://schemas.microsoft.com/office/drawing/2014/main" id="{651AEFBF-679F-2441-A3E6-004D5C156D79}"/>
                </a:ext>
              </a:extLst>
            </p:cNvPr>
            <p:cNvSpPr txBox="1"/>
            <p:nvPr/>
          </p:nvSpPr>
          <p:spPr>
            <a:xfrm>
              <a:off x="6602414" y="6176963"/>
              <a:ext cx="309700" cy="369332"/>
            </a:xfrm>
            <a:prstGeom prst="rect">
              <a:avLst/>
            </a:prstGeom>
            <a:noFill/>
          </p:spPr>
          <p:txBody>
            <a:bodyPr wrap="none" rtlCol="0">
              <a:spAutoFit/>
            </a:bodyPr>
            <a:lstStyle/>
            <a:p>
              <a:r>
                <a:rPr lang="en-US" dirty="0"/>
                <a:t>R</a:t>
              </a:r>
            </a:p>
          </p:txBody>
        </p:sp>
      </p:grpSp>
      <p:sp>
        <p:nvSpPr>
          <p:cNvPr id="10" name="TextBox 9">
            <a:extLst>
              <a:ext uri="{FF2B5EF4-FFF2-40B4-BE49-F238E27FC236}">
                <a16:creationId xmlns:a16="http://schemas.microsoft.com/office/drawing/2014/main" id="{F9DA057C-B322-5F4D-BEF7-EDA606FDF6C3}"/>
              </a:ext>
            </a:extLst>
          </p:cNvPr>
          <p:cNvSpPr txBox="1"/>
          <p:nvPr/>
        </p:nvSpPr>
        <p:spPr>
          <a:xfrm>
            <a:off x="8312950" y="5405681"/>
            <a:ext cx="1471365" cy="369332"/>
          </a:xfrm>
          <a:prstGeom prst="rect">
            <a:avLst/>
          </a:prstGeom>
          <a:noFill/>
        </p:spPr>
        <p:txBody>
          <a:bodyPr wrap="none" rtlCol="0">
            <a:spAutoFit/>
          </a:bodyPr>
          <a:lstStyle/>
          <a:p>
            <a:r>
              <a:rPr lang="en-US" dirty="0"/>
              <a:t>Unrolled RNN</a:t>
            </a:r>
          </a:p>
        </p:txBody>
      </p:sp>
    </p:spTree>
    <p:extLst>
      <p:ext uri="{BB962C8B-B14F-4D97-AF65-F5344CB8AC3E}">
        <p14:creationId xmlns:p14="http://schemas.microsoft.com/office/powerpoint/2010/main" val="869407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2960</TotalTime>
  <Words>1392</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Roboto</vt:lpstr>
      <vt:lpstr>office theme</vt:lpstr>
      <vt:lpstr>Deep Learning for Natural Language Processing (NLP)</vt:lpstr>
      <vt:lpstr>Limitations of Bag-of-Word Method</vt:lpstr>
      <vt:lpstr>Deep NLP Models</vt:lpstr>
      <vt:lpstr>Input Pipeline for Deep NLP Projects</vt:lpstr>
      <vt:lpstr>Input Pipeline for Deep NLP Projects</vt:lpstr>
      <vt:lpstr>Input Pipeline for Deep NLP Projects</vt:lpstr>
      <vt:lpstr>Input Pipeline for Deep NLP Projects</vt:lpstr>
      <vt:lpstr>Deep NLP Model</vt:lpstr>
      <vt:lpstr>Recurrent Neural Networks - Intuition</vt:lpstr>
      <vt:lpstr>Deep NLP Model</vt:lpstr>
      <vt:lpstr>Training the model</vt:lpstr>
      <vt:lpstr>Evaluating the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Das</cp:lastModifiedBy>
  <cp:revision>846</cp:revision>
  <dcterms:created xsi:type="dcterms:W3CDTF">2021-08-10T15:57:39Z</dcterms:created>
  <dcterms:modified xsi:type="dcterms:W3CDTF">2021-10-19T01:23:07Z</dcterms:modified>
</cp:coreProperties>
</file>