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7" r:id="rId3"/>
    <p:sldId id="257" r:id="rId4"/>
    <p:sldId id="258" r:id="rId5"/>
    <p:sldId id="278" r:id="rId6"/>
    <p:sldId id="286" r:id="rId7"/>
    <p:sldId id="280" r:id="rId8"/>
    <p:sldId id="281" r:id="rId9"/>
    <p:sldId id="282" r:id="rId10"/>
    <p:sldId id="288" r:id="rId11"/>
    <p:sldId id="287" r:id="rId12"/>
    <p:sldId id="283" r:id="rId13"/>
    <p:sldId id="284" r:id="rId14"/>
    <p:sldId id="285" r:id="rId15"/>
    <p:sldId id="261" r:id="rId16"/>
    <p:sldId id="262" r:id="rId17"/>
    <p:sldId id="263" r:id="rId18"/>
    <p:sldId id="26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82" autoAdjust="0"/>
    <p:restoredTop sz="97840"/>
  </p:normalViewPr>
  <p:slideViewPr>
    <p:cSldViewPr snapToGrid="0">
      <p:cViewPr varScale="1">
        <p:scale>
          <a:sx n="219" d="100"/>
          <a:sy n="219" d="100"/>
        </p:scale>
        <p:origin x="1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E8CE8-1268-0D4D-B630-985A7B14906A}" type="datetimeFigureOut">
              <a:rPr lang="en-US" smtClean="0"/>
              <a:t>10/28/21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14A87-4EBD-B746-8F10-7E5429E77DCF}" type="slidenum">
              <a:rPr lang="en-US" smtClean="0"/>
              <a:t>‹#›</a:t>
            </a:fld>
            <a:endParaRPr lang="en-US"/>
          </a:p>
        </p:txBody>
      </p:sp>
    </p:spTree>
    <p:extLst>
      <p:ext uri="{BB962C8B-B14F-4D97-AF65-F5344CB8AC3E}">
        <p14:creationId xmlns:p14="http://schemas.microsoft.com/office/powerpoint/2010/main" val="245851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b="1" dirty="0">
                <a:solidFill>
                  <a:schemeClr val="dk1"/>
                </a:solidFill>
                <a:latin typeface="Arial"/>
                <a:ea typeface="Arial"/>
                <a:cs typeface="Arial"/>
                <a:sym typeface="Arial"/>
              </a:rPr>
              <a:t>Machine Translation </a:t>
            </a:r>
            <a:r>
              <a:rPr lang="en" sz="1200" dirty="0">
                <a:solidFill>
                  <a:schemeClr val="dk1"/>
                </a:solidFill>
                <a:latin typeface="Arial"/>
                <a:ea typeface="Arial"/>
                <a:cs typeface="Arial"/>
                <a:sym typeface="Arial"/>
              </a:rPr>
              <a:t>is the procedure of automatically converting the text in one language to another language while keeping the meaning intact. </a:t>
            </a:r>
          </a:p>
          <a:p>
            <a:endParaRPr lang="en" sz="1200" dirty="0">
              <a:solidFill>
                <a:schemeClr val="dk1"/>
              </a:solidFill>
              <a:latin typeface="Arial"/>
              <a:cs typeface="Arial"/>
              <a:sym typeface="Arial"/>
            </a:endParaRPr>
          </a:p>
          <a:p>
            <a:r>
              <a:rPr lang="en-US" sz="1200" b="1" dirty="0">
                <a:solidFill>
                  <a:schemeClr val="tx1"/>
                </a:solidFill>
                <a:latin typeface="Arial"/>
                <a:ea typeface="Arial"/>
                <a:cs typeface="Arial"/>
                <a:sym typeface="Arial"/>
              </a:rPr>
              <a:t>Question Answering(QA)</a:t>
            </a:r>
            <a:r>
              <a:rPr lang="en-US" sz="1200" dirty="0">
                <a:solidFill>
                  <a:schemeClr val="tx1"/>
                </a:solidFill>
                <a:latin typeface="Arial"/>
                <a:ea typeface="Arial"/>
                <a:cs typeface="Arial"/>
                <a:sym typeface="Arial"/>
              </a:rPr>
              <a:t> system is a system that gives appropriate answers to questions expressed in natural languages such as English, Chinese, and so on.</a:t>
            </a:r>
          </a:p>
          <a:p>
            <a:endParaRPr lang="en-US" sz="1200" dirty="0">
              <a:solidFill>
                <a:schemeClr val="tx1"/>
              </a:solidFill>
              <a:latin typeface="Arial"/>
              <a:cs typeface="Arial"/>
              <a:sym typeface="Arial"/>
            </a:endParaRPr>
          </a:p>
          <a:p>
            <a:r>
              <a:rPr lang="en" sz="1200" dirty="0">
                <a:latin typeface="Arial"/>
                <a:ea typeface="Arial"/>
                <a:cs typeface="Arial"/>
                <a:sym typeface="Arial"/>
              </a:rPr>
              <a:t>Sentiment analysis, is a technique to </a:t>
            </a:r>
            <a:r>
              <a:rPr lang="en" sz="1200" b="1" dirty="0">
                <a:latin typeface="Arial"/>
                <a:ea typeface="Arial"/>
                <a:cs typeface="Arial"/>
                <a:sym typeface="Arial"/>
              </a:rPr>
              <a:t>recognize subtle nuances in emotions and opinions from text </a:t>
            </a:r>
            <a:r>
              <a:rPr lang="en" sz="1200" dirty="0">
                <a:latin typeface="Arial"/>
                <a:ea typeface="Arial"/>
                <a:cs typeface="Arial"/>
                <a:sym typeface="Arial"/>
              </a:rPr>
              <a:t>‒ and determine how positive or negative they are.</a:t>
            </a:r>
          </a:p>
          <a:p>
            <a:endParaRPr lang="en" sz="1200" dirty="0">
              <a:latin typeface="Arial"/>
              <a:cs typeface="Arial"/>
              <a:sym typeface="Arial"/>
            </a:endParaRPr>
          </a:p>
          <a:p>
            <a:r>
              <a:rPr lang="en-US" b="1" i="0" u="none" strike="noStrike" cap="none" dirty="0">
                <a:solidFill>
                  <a:schemeClr val="dk1"/>
                </a:solidFill>
                <a:latin typeface="Arial"/>
                <a:ea typeface="Arial"/>
                <a:cs typeface="Arial"/>
                <a:sym typeface="Arial"/>
              </a:rPr>
              <a:t>Information retrieval </a:t>
            </a:r>
            <a:r>
              <a:rPr lang="en-US" b="0" i="0" u="none" strike="noStrike" cap="none" dirty="0">
                <a:solidFill>
                  <a:schemeClr val="dk1"/>
                </a:solidFill>
                <a:latin typeface="Arial"/>
                <a:ea typeface="Arial"/>
                <a:cs typeface="Arial"/>
                <a:sym typeface="Arial"/>
              </a:rPr>
              <a:t>is defined as the process of accessing and retrieving the most appropriate information from text based on a particular query given by the user, with the help of context-based indexing or metadata.</a:t>
            </a:r>
            <a:endParaRPr lang="en-US" dirty="0"/>
          </a:p>
        </p:txBody>
      </p:sp>
      <p:sp>
        <p:nvSpPr>
          <p:cNvPr id="4" name="Slide Number Placeholder 3"/>
          <p:cNvSpPr>
            <a:spLocks noGrp="1"/>
          </p:cNvSpPr>
          <p:nvPr>
            <p:ph type="sldNum" sz="quarter" idx="5"/>
          </p:nvPr>
        </p:nvSpPr>
        <p:spPr/>
        <p:txBody>
          <a:bodyPr/>
          <a:lstStyle/>
          <a:p>
            <a:fld id="{1A014A87-4EBD-B746-8F10-7E5429E77DCF}" type="slidenum">
              <a:rPr lang="en-US" smtClean="0"/>
              <a:t>3</a:t>
            </a:fld>
            <a:endParaRPr lang="en-US"/>
          </a:p>
        </p:txBody>
      </p:sp>
    </p:spTree>
    <p:extLst>
      <p:ext uri="{BB962C8B-B14F-4D97-AF65-F5344CB8AC3E}">
        <p14:creationId xmlns:p14="http://schemas.microsoft.com/office/powerpoint/2010/main" val="413704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e56f20fa_0_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f8e56f20fa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8e56f20fa_0_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f8e56f20fa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e56f20fa_0_5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f8e56f20fa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8e56f20fa_0_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f8e56f20fa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35F846-A229-4D46-A682-D324386B10A3}"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057EE-F09D-F04F-8326-60F417A2636D}"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A95EE-6652-D84B-962A-AA2AE73349E5}"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4D275-8E5B-B449-A3C8-1225487509B7}"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C7113-3492-804B-B9C0-5BB428EC7AE8}"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114B0C-B645-D141-B59A-E6C2FDE7F112}" type="datetime1">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3B4A25-CA08-4248-B1AF-00A0307454AA}" type="datetime1">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CAE9A-AFAF-F945-8ACE-4A603B8A8590}" type="datetime1">
              <a:rPr lang="en-US" smtClean="0"/>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6D82A-943D-E74D-A155-346FE774F4C0}" type="datetime1">
              <a:rPr lang="en-US" smtClean="0"/>
              <a:t>10/28/21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D4BA50-9DD9-C149-9597-2FC567CF019D}" type="datetime1">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CBFF4F-ECC5-3D4B-A652-EEC435275837}" type="datetime1">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AC0A2-5064-8D41-AA0B-AD1D0C6A6D88}" type="datetime1">
              <a:rPr lang="en-US" smtClean="0"/>
              <a:t>10/28/21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onkeylearn.com/sentiment-analysis-onli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evelopers.google.com/machine-learning/glossary#hidden_layer" TargetMode="External"/><Relationship Id="rId13" Type="http://schemas.openxmlformats.org/officeDocument/2006/relationships/hyperlink" Target="https://developers.google.com/machine-learning/glossary#activation_function" TargetMode="External"/><Relationship Id="rId3" Type="http://schemas.openxmlformats.org/officeDocument/2006/relationships/hyperlink" Target="https://developers.google.com/machine-learning/glossary#gradient" TargetMode="External"/><Relationship Id="rId7" Type="http://schemas.openxmlformats.org/officeDocument/2006/relationships/hyperlink" Target="https://developers.google.com/machine-learning/glossary#batch" TargetMode="External"/><Relationship Id="rId12" Type="http://schemas.openxmlformats.org/officeDocument/2006/relationships/hyperlink" Target="https://developers.google.com/machine-learning/glossary#output_layer" TargetMode="External"/><Relationship Id="rId2" Type="http://schemas.openxmlformats.org/officeDocument/2006/relationships/hyperlink" Target="https://developers.google.com/machine-learning/glossary#iteration" TargetMode="External"/><Relationship Id="rId1" Type="http://schemas.openxmlformats.org/officeDocument/2006/relationships/slideLayout" Target="../slideLayouts/slideLayout2.xml"/><Relationship Id="rId6" Type="http://schemas.openxmlformats.org/officeDocument/2006/relationships/hyperlink" Target="https://developers.google.com/machine-learning/glossary#sigmoid_function" TargetMode="External"/><Relationship Id="rId11" Type="http://schemas.openxmlformats.org/officeDocument/2006/relationships/hyperlink" Target="https://developers.google.com/machine-learning/glossary#input_layer" TargetMode="External"/><Relationship Id="rId5" Type="http://schemas.openxmlformats.org/officeDocument/2006/relationships/hyperlink" Target="https://developers.google.com/machine-learning/glossary#ReLU" TargetMode="External"/><Relationship Id="rId10" Type="http://schemas.openxmlformats.org/officeDocument/2006/relationships/hyperlink" Target="https://developers.google.com/machine-learning/glossary#neural_network" TargetMode="External"/><Relationship Id="rId4" Type="http://schemas.openxmlformats.org/officeDocument/2006/relationships/hyperlink" Target="https://developers.google.com/machine-learning/glossary#model_training" TargetMode="External"/><Relationship Id="rId9" Type="http://schemas.openxmlformats.org/officeDocument/2006/relationships/hyperlink" Target="https://developers.google.com/machine-learning/glossary#n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monkeylearn.com/sentiment-analysis-onlin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nsorflow.org/api_docs/python/tf/keras/layers/TextVector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www.tensorflow.org/api_docs/python/tf/keras/layers/TextVectorization"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Introduction to Natural Language Processing with Tensorflow</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Week 10, Day 3</a:t>
            </a:r>
            <a:endParaRPr lang="en-US" dirty="0"/>
          </a:p>
        </p:txBody>
      </p:sp>
      <p:sp>
        <p:nvSpPr>
          <p:cNvPr id="4" name="Slide Number Placeholder 3">
            <a:extLst>
              <a:ext uri="{FF2B5EF4-FFF2-40B4-BE49-F238E27FC236}">
                <a16:creationId xmlns:a16="http://schemas.microsoft.com/office/drawing/2014/main" id="{8A380416-8C3D-264E-A507-6DBCD5224264}"/>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53568-D750-AE40-BF02-FEFD4B9DC166}"/>
              </a:ext>
            </a:extLst>
          </p:cNvPr>
          <p:cNvSpPr>
            <a:spLocks noGrp="1"/>
          </p:cNvSpPr>
          <p:nvPr>
            <p:ph idx="1"/>
          </p:nvPr>
        </p:nvSpPr>
        <p:spPr>
          <a:xfrm>
            <a:off x="838200" y="1327918"/>
            <a:ext cx="10515600" cy="4849045"/>
          </a:xfrm>
        </p:spPr>
        <p:txBody>
          <a:bodyPr/>
          <a:lstStyle/>
          <a:p>
            <a:pPr marL="0" indent="0">
              <a:buNone/>
            </a:pPr>
            <a:r>
              <a:rPr lang="en-US" b="1" dirty="0"/>
              <a:t>LSTM</a:t>
            </a:r>
            <a:r>
              <a:rPr lang="en-US" dirty="0"/>
              <a:t> – Long Short-term Memory</a:t>
            </a:r>
          </a:p>
          <a:p>
            <a:pPr marL="0" indent="0">
              <a:buNone/>
            </a:pPr>
            <a:r>
              <a:rPr lang="en-US" b="1" dirty="0"/>
              <a:t>GRU</a:t>
            </a:r>
            <a:r>
              <a:rPr lang="en-US" dirty="0"/>
              <a:t> – Gated Recurrent Unit</a:t>
            </a:r>
          </a:p>
        </p:txBody>
      </p:sp>
      <p:sp>
        <p:nvSpPr>
          <p:cNvPr id="4" name="Slide Number Placeholder 3">
            <a:extLst>
              <a:ext uri="{FF2B5EF4-FFF2-40B4-BE49-F238E27FC236}">
                <a16:creationId xmlns:a16="http://schemas.microsoft.com/office/drawing/2014/main" id="{04377EE2-5450-BE41-B3C9-9495CB899B56}"/>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5" name="Rectangle 4">
            <a:extLst>
              <a:ext uri="{FF2B5EF4-FFF2-40B4-BE49-F238E27FC236}">
                <a16:creationId xmlns:a16="http://schemas.microsoft.com/office/drawing/2014/main" id="{FCA49D24-2525-264D-87E2-F7AF4EB4C719}"/>
              </a:ext>
            </a:extLst>
          </p:cNvPr>
          <p:cNvSpPr/>
          <p:nvPr/>
        </p:nvSpPr>
        <p:spPr>
          <a:xfrm>
            <a:off x="1168106" y="3105835"/>
            <a:ext cx="10474477" cy="1200329"/>
          </a:xfrm>
          <a:prstGeom prst="rect">
            <a:avLst/>
          </a:prstGeom>
        </p:spPr>
        <p:txBody>
          <a:bodyPr wrap="square">
            <a:spAutoFit/>
          </a:bodyPr>
          <a:lstStyle/>
          <a:p>
            <a:r>
              <a:rPr lang="en-US" dirty="0"/>
              <a:t>A </a:t>
            </a:r>
            <a:r>
              <a:rPr lang="en-US" dirty="0">
                <a:highlight>
                  <a:srgbClr val="00FF00"/>
                </a:highlight>
              </a:rPr>
              <a:t>priest</a:t>
            </a:r>
            <a:r>
              <a:rPr lang="en-US" dirty="0"/>
              <a:t> who has abandoned his ministry meets a young man who has just been ordained. This movie is about the cruel dilemma between a life dedicated to </a:t>
            </a:r>
            <a:r>
              <a:rPr lang="en-US" dirty="0">
                <a:highlight>
                  <a:srgbClr val="00FF00"/>
                </a:highlight>
              </a:rPr>
              <a:t>God</a:t>
            </a:r>
            <a:r>
              <a:rPr lang="en-US" dirty="0"/>
              <a:t> and faith and a life of more earthly pleasures. In post war France it is also about the mortal aspect of Faith itself. This may not be the movie of a lifetime but it is a sin to have allowed it to fall in oblivion. Besides, Pierre </a:t>
            </a:r>
            <a:r>
              <a:rPr lang="en-US" dirty="0" err="1"/>
              <a:t>Fresnay</a:t>
            </a:r>
            <a:r>
              <a:rPr lang="en-US" dirty="0"/>
              <a:t> is sublime.</a:t>
            </a:r>
            <a:endParaRPr lang="en-US" b="1" dirty="0">
              <a:solidFill>
                <a:srgbClr val="212121"/>
              </a:solidFill>
              <a:latin typeface="Courier New" panose="02070309020205020404" pitchFamily="49" charset="0"/>
            </a:endParaRPr>
          </a:p>
        </p:txBody>
      </p:sp>
      <p:sp>
        <p:nvSpPr>
          <p:cNvPr id="6" name="TextBox 5">
            <a:extLst>
              <a:ext uri="{FF2B5EF4-FFF2-40B4-BE49-F238E27FC236}">
                <a16:creationId xmlns:a16="http://schemas.microsoft.com/office/drawing/2014/main" id="{A769F598-2948-C84B-AFCF-141CE0080B4F}"/>
              </a:ext>
            </a:extLst>
          </p:cNvPr>
          <p:cNvSpPr txBox="1"/>
          <p:nvPr/>
        </p:nvSpPr>
        <p:spPr>
          <a:xfrm>
            <a:off x="262089" y="5712659"/>
            <a:ext cx="1021433" cy="369332"/>
          </a:xfrm>
          <a:prstGeom prst="rect">
            <a:avLst/>
          </a:prstGeom>
          <a:noFill/>
        </p:spPr>
        <p:txBody>
          <a:bodyPr wrap="none" rtlCol="0">
            <a:spAutoFit/>
          </a:bodyPr>
          <a:lstStyle/>
          <a:p>
            <a:r>
              <a:rPr lang="en-US" dirty="0"/>
              <a:t>Label = 0</a:t>
            </a:r>
          </a:p>
        </p:txBody>
      </p:sp>
      <p:sp>
        <p:nvSpPr>
          <p:cNvPr id="7" name="TextBox 6">
            <a:extLst>
              <a:ext uri="{FF2B5EF4-FFF2-40B4-BE49-F238E27FC236}">
                <a16:creationId xmlns:a16="http://schemas.microsoft.com/office/drawing/2014/main" id="{18C3F31E-3E86-4F49-854E-9274E2686043}"/>
              </a:ext>
            </a:extLst>
          </p:cNvPr>
          <p:cNvSpPr txBox="1"/>
          <p:nvPr/>
        </p:nvSpPr>
        <p:spPr>
          <a:xfrm>
            <a:off x="262089" y="3558589"/>
            <a:ext cx="906017" cy="369332"/>
          </a:xfrm>
          <a:prstGeom prst="rect">
            <a:avLst/>
          </a:prstGeom>
          <a:noFill/>
        </p:spPr>
        <p:txBody>
          <a:bodyPr wrap="none" rtlCol="0">
            <a:spAutoFit/>
          </a:bodyPr>
          <a:lstStyle/>
          <a:p>
            <a:r>
              <a:rPr lang="en-US" dirty="0"/>
              <a:t>Input = </a:t>
            </a:r>
          </a:p>
        </p:txBody>
      </p:sp>
    </p:spTree>
    <p:extLst>
      <p:ext uri="{BB962C8B-B14F-4D97-AF65-F5344CB8AC3E}">
        <p14:creationId xmlns:p14="http://schemas.microsoft.com/office/powerpoint/2010/main" val="23355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 drawing of the information flow in the model">
            <a:extLst>
              <a:ext uri="{FF2B5EF4-FFF2-40B4-BE49-F238E27FC236}">
                <a16:creationId xmlns:a16="http://schemas.microsoft.com/office/drawing/2014/main" id="{10599DE0-EC92-444A-A0E5-E3C414A1E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3" y="1696445"/>
            <a:ext cx="4850099" cy="51240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DF80FD-B660-0945-BC95-558936FF9402}"/>
              </a:ext>
            </a:extLst>
          </p:cNvPr>
          <p:cNvSpPr/>
          <p:nvPr/>
        </p:nvSpPr>
        <p:spPr>
          <a:xfrm>
            <a:off x="3185839" y="3428999"/>
            <a:ext cx="1071654" cy="414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4C9318-9704-D243-BB08-3692B8C77C4D}"/>
              </a:ext>
            </a:extLst>
          </p:cNvPr>
          <p:cNvSpPr txBox="1"/>
          <p:nvPr/>
        </p:nvSpPr>
        <p:spPr>
          <a:xfrm>
            <a:off x="2556826" y="5503873"/>
            <a:ext cx="418704" cy="369332"/>
          </a:xfrm>
          <a:prstGeom prst="rect">
            <a:avLst/>
          </a:prstGeom>
          <a:noFill/>
        </p:spPr>
        <p:txBody>
          <a:bodyPr wrap="none" rtlCol="0">
            <a:spAutoFit/>
          </a:bodyPr>
          <a:lstStyle/>
          <a:p>
            <a:r>
              <a:rPr lang="en-US" dirty="0"/>
              <a:t>64</a:t>
            </a:r>
          </a:p>
        </p:txBody>
      </p:sp>
      <p:sp>
        <p:nvSpPr>
          <p:cNvPr id="8" name="TextBox 7">
            <a:extLst>
              <a:ext uri="{FF2B5EF4-FFF2-40B4-BE49-F238E27FC236}">
                <a16:creationId xmlns:a16="http://schemas.microsoft.com/office/drawing/2014/main" id="{8EFFD654-DAA5-D942-82B6-20469A7665A5}"/>
              </a:ext>
            </a:extLst>
          </p:cNvPr>
          <p:cNvSpPr txBox="1"/>
          <p:nvPr/>
        </p:nvSpPr>
        <p:spPr>
          <a:xfrm>
            <a:off x="2511941" y="6231898"/>
            <a:ext cx="508473"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FBB5178D-C135-3B40-9EF0-1022678CA1E5}"/>
              </a:ext>
            </a:extLst>
          </p:cNvPr>
          <p:cNvSpPr txBox="1"/>
          <p:nvPr/>
        </p:nvSpPr>
        <p:spPr>
          <a:xfrm>
            <a:off x="1654975" y="1549690"/>
            <a:ext cx="1111202" cy="369332"/>
          </a:xfrm>
          <a:prstGeom prst="rect">
            <a:avLst/>
          </a:prstGeom>
          <a:noFill/>
        </p:spPr>
        <p:txBody>
          <a:bodyPr wrap="none" rtlCol="0">
            <a:spAutoFit/>
          </a:bodyPr>
          <a:lstStyle/>
          <a:p>
            <a:r>
              <a:rPr lang="en-US" dirty="0">
                <a:solidFill>
                  <a:srgbClr val="FF0000"/>
                </a:solidFill>
              </a:rPr>
              <a:t>bad = 120</a:t>
            </a:r>
          </a:p>
        </p:txBody>
      </p:sp>
      <p:sp>
        <p:nvSpPr>
          <p:cNvPr id="10" name="TextBox 9">
            <a:extLst>
              <a:ext uri="{FF2B5EF4-FFF2-40B4-BE49-F238E27FC236}">
                <a16:creationId xmlns:a16="http://schemas.microsoft.com/office/drawing/2014/main" id="{9F53F220-EB0C-1342-99C2-F8285A06BED5}"/>
              </a:ext>
            </a:extLst>
          </p:cNvPr>
          <p:cNvSpPr txBox="1"/>
          <p:nvPr/>
        </p:nvSpPr>
        <p:spPr>
          <a:xfrm>
            <a:off x="0" y="3664329"/>
            <a:ext cx="3143809" cy="261610"/>
          </a:xfrm>
          <a:prstGeom prst="rect">
            <a:avLst/>
          </a:prstGeom>
          <a:noFill/>
        </p:spPr>
        <p:txBody>
          <a:bodyPr wrap="none" rtlCol="0">
            <a:spAutoFit/>
          </a:bodyPr>
          <a:lstStyle/>
          <a:p>
            <a:r>
              <a:rPr lang="en-US" sz="1100" dirty="0"/>
              <a:t>1x64  [………..]   [………..]   [………..]  </a:t>
            </a:r>
            <a:r>
              <a:rPr lang="en-US" sz="1100" dirty="0">
                <a:highlight>
                  <a:srgbClr val="00FF00"/>
                </a:highlight>
              </a:rPr>
              <a:t>[………..]</a:t>
            </a:r>
            <a:r>
              <a:rPr lang="en-US" sz="1100" dirty="0"/>
              <a:t>   [………..]</a:t>
            </a:r>
          </a:p>
        </p:txBody>
      </p:sp>
      <p:sp>
        <p:nvSpPr>
          <p:cNvPr id="11" name="TextBox 10">
            <a:extLst>
              <a:ext uri="{FF2B5EF4-FFF2-40B4-BE49-F238E27FC236}">
                <a16:creationId xmlns:a16="http://schemas.microsoft.com/office/drawing/2014/main" id="{1470DF93-8B56-8C4A-BF07-71C903780FC4}"/>
              </a:ext>
            </a:extLst>
          </p:cNvPr>
          <p:cNvSpPr txBox="1"/>
          <p:nvPr/>
        </p:nvSpPr>
        <p:spPr>
          <a:xfrm>
            <a:off x="576597" y="4186612"/>
            <a:ext cx="301686" cy="369332"/>
          </a:xfrm>
          <a:prstGeom prst="rect">
            <a:avLst/>
          </a:prstGeom>
          <a:noFill/>
        </p:spPr>
        <p:txBody>
          <a:bodyPr wrap="none" rtlCol="0">
            <a:spAutoFit/>
          </a:bodyPr>
          <a:lstStyle/>
          <a:p>
            <a:r>
              <a:rPr lang="en-US" dirty="0">
                <a:solidFill>
                  <a:srgbClr val="FF0000"/>
                </a:solidFill>
              </a:rPr>
              <a:t>1</a:t>
            </a:r>
          </a:p>
        </p:txBody>
      </p:sp>
      <p:sp>
        <p:nvSpPr>
          <p:cNvPr id="12" name="TextBox 11">
            <a:extLst>
              <a:ext uri="{FF2B5EF4-FFF2-40B4-BE49-F238E27FC236}">
                <a16:creationId xmlns:a16="http://schemas.microsoft.com/office/drawing/2014/main" id="{A538B21B-94E7-5846-AFC8-B3D5DAD4DE49}"/>
              </a:ext>
            </a:extLst>
          </p:cNvPr>
          <p:cNvSpPr txBox="1"/>
          <p:nvPr/>
        </p:nvSpPr>
        <p:spPr>
          <a:xfrm>
            <a:off x="1108295" y="4182205"/>
            <a:ext cx="301686" cy="369332"/>
          </a:xfrm>
          <a:prstGeom prst="rect">
            <a:avLst/>
          </a:prstGeom>
          <a:noFill/>
        </p:spPr>
        <p:txBody>
          <a:bodyPr wrap="none" rtlCol="0">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9FC33A28-269D-084A-A3C3-F15E2B674370}"/>
              </a:ext>
            </a:extLst>
          </p:cNvPr>
          <p:cNvSpPr txBox="1"/>
          <p:nvPr/>
        </p:nvSpPr>
        <p:spPr>
          <a:xfrm>
            <a:off x="1642426" y="4186612"/>
            <a:ext cx="301686" cy="369332"/>
          </a:xfrm>
          <a:prstGeom prst="rect">
            <a:avLst/>
          </a:prstGeom>
          <a:noFill/>
        </p:spPr>
        <p:txBody>
          <a:bodyPr wrap="none" rtlCol="0">
            <a:spAutoFit/>
          </a:bodyPr>
          <a:lstStyle/>
          <a:p>
            <a:r>
              <a:rPr lang="en-US" dirty="0">
                <a:solidFill>
                  <a:srgbClr val="FF0000"/>
                </a:solidFill>
              </a:rPr>
              <a:t>3</a:t>
            </a:r>
          </a:p>
        </p:txBody>
      </p:sp>
      <p:sp>
        <p:nvSpPr>
          <p:cNvPr id="14" name="TextBox 13">
            <a:extLst>
              <a:ext uri="{FF2B5EF4-FFF2-40B4-BE49-F238E27FC236}">
                <a16:creationId xmlns:a16="http://schemas.microsoft.com/office/drawing/2014/main" id="{313AEEBF-986B-9341-A9F7-D0D2392757F8}"/>
              </a:ext>
            </a:extLst>
          </p:cNvPr>
          <p:cNvSpPr txBox="1"/>
          <p:nvPr/>
        </p:nvSpPr>
        <p:spPr>
          <a:xfrm>
            <a:off x="2167298" y="4186638"/>
            <a:ext cx="301686" cy="369332"/>
          </a:xfrm>
          <a:prstGeom prst="rect">
            <a:avLst/>
          </a:prstGeom>
          <a:noFill/>
        </p:spPr>
        <p:txBody>
          <a:bodyPr wrap="none" rtlCol="0">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9329F7D2-A592-B54D-A426-E575552C25E8}"/>
              </a:ext>
            </a:extLst>
          </p:cNvPr>
          <p:cNvSpPr txBox="1"/>
          <p:nvPr/>
        </p:nvSpPr>
        <p:spPr>
          <a:xfrm>
            <a:off x="2703124" y="4190454"/>
            <a:ext cx="301686" cy="369332"/>
          </a:xfrm>
          <a:prstGeom prst="rect">
            <a:avLst/>
          </a:prstGeom>
          <a:noFill/>
        </p:spPr>
        <p:txBody>
          <a:bodyPr wrap="none" rtlCol="0">
            <a:spAutoFit/>
          </a:bodyPr>
          <a:lstStyle/>
          <a:p>
            <a:r>
              <a:rPr lang="en-US" dirty="0">
                <a:solidFill>
                  <a:srgbClr val="FF0000"/>
                </a:solidFill>
              </a:rPr>
              <a:t>5</a:t>
            </a:r>
          </a:p>
        </p:txBody>
      </p:sp>
      <p:sp>
        <p:nvSpPr>
          <p:cNvPr id="19" name="TextBox 18">
            <a:extLst>
              <a:ext uri="{FF2B5EF4-FFF2-40B4-BE49-F238E27FC236}">
                <a16:creationId xmlns:a16="http://schemas.microsoft.com/office/drawing/2014/main" id="{94FF8873-F7B5-764E-AA3E-12A997228938}"/>
              </a:ext>
            </a:extLst>
          </p:cNvPr>
          <p:cNvSpPr txBox="1"/>
          <p:nvPr/>
        </p:nvSpPr>
        <p:spPr>
          <a:xfrm>
            <a:off x="419344" y="4728263"/>
            <a:ext cx="301686" cy="369332"/>
          </a:xfrm>
          <a:prstGeom prst="rect">
            <a:avLst/>
          </a:prstGeom>
          <a:noFill/>
        </p:spPr>
        <p:txBody>
          <a:bodyPr wrap="none" rtlCol="0">
            <a:spAutoFit/>
          </a:bodyPr>
          <a:lstStyle/>
          <a:p>
            <a:r>
              <a:rPr lang="en-US" dirty="0">
                <a:solidFill>
                  <a:srgbClr val="FF0000"/>
                </a:solidFill>
              </a:rPr>
              <a:t>1</a:t>
            </a:r>
          </a:p>
        </p:txBody>
      </p:sp>
      <p:sp>
        <p:nvSpPr>
          <p:cNvPr id="20" name="TextBox 19">
            <a:extLst>
              <a:ext uri="{FF2B5EF4-FFF2-40B4-BE49-F238E27FC236}">
                <a16:creationId xmlns:a16="http://schemas.microsoft.com/office/drawing/2014/main" id="{FFB00774-EE8A-094C-A8A4-8B3C9040F9A3}"/>
              </a:ext>
            </a:extLst>
          </p:cNvPr>
          <p:cNvSpPr txBox="1"/>
          <p:nvPr/>
        </p:nvSpPr>
        <p:spPr>
          <a:xfrm>
            <a:off x="951042" y="4723856"/>
            <a:ext cx="301686" cy="369332"/>
          </a:xfrm>
          <a:prstGeom prst="rect">
            <a:avLst/>
          </a:prstGeom>
          <a:noFill/>
        </p:spPr>
        <p:txBody>
          <a:bodyPr wrap="none" rtlCol="0">
            <a:spAutoFit/>
          </a:bodyPr>
          <a:lstStyle/>
          <a:p>
            <a:r>
              <a:rPr lang="en-US" dirty="0">
                <a:solidFill>
                  <a:srgbClr val="FF0000"/>
                </a:solidFill>
              </a:rPr>
              <a:t>2</a:t>
            </a:r>
          </a:p>
        </p:txBody>
      </p:sp>
      <p:sp>
        <p:nvSpPr>
          <p:cNvPr id="21" name="TextBox 20">
            <a:extLst>
              <a:ext uri="{FF2B5EF4-FFF2-40B4-BE49-F238E27FC236}">
                <a16:creationId xmlns:a16="http://schemas.microsoft.com/office/drawing/2014/main" id="{879EA778-540C-0846-993A-87B7E4369304}"/>
              </a:ext>
            </a:extLst>
          </p:cNvPr>
          <p:cNvSpPr txBox="1"/>
          <p:nvPr/>
        </p:nvSpPr>
        <p:spPr>
          <a:xfrm>
            <a:off x="1485173" y="4728263"/>
            <a:ext cx="301686" cy="369332"/>
          </a:xfrm>
          <a:prstGeom prst="rect">
            <a:avLst/>
          </a:prstGeom>
          <a:noFill/>
        </p:spPr>
        <p:txBody>
          <a:bodyPr wrap="none" rtlCol="0">
            <a:spAutoFit/>
          </a:bodyPr>
          <a:lstStyle/>
          <a:p>
            <a:r>
              <a:rPr lang="en-US" dirty="0">
                <a:solidFill>
                  <a:srgbClr val="FF0000"/>
                </a:solidFill>
              </a:rPr>
              <a:t>3</a:t>
            </a:r>
          </a:p>
        </p:txBody>
      </p:sp>
      <p:sp>
        <p:nvSpPr>
          <p:cNvPr id="22" name="TextBox 21">
            <a:extLst>
              <a:ext uri="{FF2B5EF4-FFF2-40B4-BE49-F238E27FC236}">
                <a16:creationId xmlns:a16="http://schemas.microsoft.com/office/drawing/2014/main" id="{FDDCCD9A-F1BA-9F47-8F3B-8AB6CF0F550D}"/>
              </a:ext>
            </a:extLst>
          </p:cNvPr>
          <p:cNvSpPr txBox="1"/>
          <p:nvPr/>
        </p:nvSpPr>
        <p:spPr>
          <a:xfrm>
            <a:off x="2010045" y="4728289"/>
            <a:ext cx="301686" cy="369332"/>
          </a:xfrm>
          <a:prstGeom prst="rect">
            <a:avLst/>
          </a:prstGeom>
          <a:noFill/>
        </p:spPr>
        <p:txBody>
          <a:bodyPr wrap="none" rtlCol="0">
            <a:spAutoFit/>
          </a:bodyPr>
          <a:lstStyle/>
          <a:p>
            <a:r>
              <a:rPr lang="en-US" dirty="0">
                <a:solidFill>
                  <a:srgbClr val="FF0000"/>
                </a:solidFill>
              </a:rPr>
              <a:t>4</a:t>
            </a:r>
          </a:p>
        </p:txBody>
      </p:sp>
      <p:sp>
        <p:nvSpPr>
          <p:cNvPr id="23" name="TextBox 22">
            <a:extLst>
              <a:ext uri="{FF2B5EF4-FFF2-40B4-BE49-F238E27FC236}">
                <a16:creationId xmlns:a16="http://schemas.microsoft.com/office/drawing/2014/main" id="{31B2F773-0A6B-7E4F-868E-5DFE84C203E1}"/>
              </a:ext>
            </a:extLst>
          </p:cNvPr>
          <p:cNvSpPr txBox="1"/>
          <p:nvPr/>
        </p:nvSpPr>
        <p:spPr>
          <a:xfrm>
            <a:off x="2545871" y="4732105"/>
            <a:ext cx="301686" cy="369332"/>
          </a:xfrm>
          <a:prstGeom prst="rect">
            <a:avLst/>
          </a:prstGeom>
          <a:noFill/>
        </p:spPr>
        <p:txBody>
          <a:bodyPr wrap="none" rtlCol="0">
            <a:spAutoFit/>
          </a:bodyPr>
          <a:lstStyle/>
          <a:p>
            <a:r>
              <a:rPr lang="en-US" dirty="0">
                <a:solidFill>
                  <a:srgbClr val="FF0000"/>
                </a:solidFill>
              </a:rPr>
              <a:t>5</a:t>
            </a:r>
          </a:p>
        </p:txBody>
      </p:sp>
      <p:sp>
        <p:nvSpPr>
          <p:cNvPr id="24" name="TextBox 23">
            <a:extLst>
              <a:ext uri="{FF2B5EF4-FFF2-40B4-BE49-F238E27FC236}">
                <a16:creationId xmlns:a16="http://schemas.microsoft.com/office/drawing/2014/main" id="{AEAF3E37-4485-C341-BC5F-210A1FFA1B9F}"/>
              </a:ext>
            </a:extLst>
          </p:cNvPr>
          <p:cNvSpPr txBox="1"/>
          <p:nvPr/>
        </p:nvSpPr>
        <p:spPr>
          <a:xfrm>
            <a:off x="4502323" y="3451820"/>
            <a:ext cx="2332113" cy="369332"/>
          </a:xfrm>
          <a:prstGeom prst="rect">
            <a:avLst/>
          </a:prstGeom>
          <a:noFill/>
        </p:spPr>
        <p:txBody>
          <a:bodyPr wrap="none" rtlCol="0">
            <a:spAutoFit/>
          </a:bodyPr>
          <a:lstStyle/>
          <a:p>
            <a:r>
              <a:rPr lang="en-US" dirty="0"/>
              <a:t>“</a:t>
            </a:r>
            <a:r>
              <a:rPr lang="en-US" dirty="0">
                <a:solidFill>
                  <a:schemeClr val="accent2"/>
                </a:solidFill>
              </a:rPr>
              <a:t>Learnable</a:t>
            </a:r>
            <a:r>
              <a:rPr lang="en-US" dirty="0"/>
              <a:t>” Parameter</a:t>
            </a:r>
          </a:p>
        </p:txBody>
      </p:sp>
      <p:sp>
        <p:nvSpPr>
          <p:cNvPr id="25" name="TextBox 24">
            <a:extLst>
              <a:ext uri="{FF2B5EF4-FFF2-40B4-BE49-F238E27FC236}">
                <a16:creationId xmlns:a16="http://schemas.microsoft.com/office/drawing/2014/main" id="{08979114-6D01-BD46-9B63-114583C1E2FC}"/>
              </a:ext>
            </a:extLst>
          </p:cNvPr>
          <p:cNvSpPr txBox="1"/>
          <p:nvPr/>
        </p:nvSpPr>
        <p:spPr>
          <a:xfrm>
            <a:off x="4531445" y="4454087"/>
            <a:ext cx="2142959" cy="369332"/>
          </a:xfrm>
          <a:prstGeom prst="rect">
            <a:avLst/>
          </a:prstGeom>
          <a:noFill/>
        </p:spPr>
        <p:txBody>
          <a:bodyPr wrap="none" rtlCol="0">
            <a:spAutoFit/>
          </a:bodyPr>
          <a:lstStyle/>
          <a:p>
            <a:r>
              <a:rPr lang="en-US" dirty="0"/>
              <a:t>Learnable Parameter</a:t>
            </a:r>
          </a:p>
        </p:txBody>
      </p:sp>
      <p:sp>
        <p:nvSpPr>
          <p:cNvPr id="26" name="TextBox 25">
            <a:extLst>
              <a:ext uri="{FF2B5EF4-FFF2-40B4-BE49-F238E27FC236}">
                <a16:creationId xmlns:a16="http://schemas.microsoft.com/office/drawing/2014/main" id="{E96A29A6-C9C8-6F4D-B2D1-C62BB005E9EA}"/>
              </a:ext>
            </a:extLst>
          </p:cNvPr>
          <p:cNvSpPr txBox="1"/>
          <p:nvPr/>
        </p:nvSpPr>
        <p:spPr>
          <a:xfrm>
            <a:off x="4531445" y="5426224"/>
            <a:ext cx="2142959" cy="369332"/>
          </a:xfrm>
          <a:prstGeom prst="rect">
            <a:avLst/>
          </a:prstGeom>
          <a:noFill/>
        </p:spPr>
        <p:txBody>
          <a:bodyPr wrap="none" rtlCol="0">
            <a:spAutoFit/>
          </a:bodyPr>
          <a:lstStyle/>
          <a:p>
            <a:r>
              <a:rPr lang="en-US" dirty="0"/>
              <a:t>Learnable Parameter</a:t>
            </a:r>
          </a:p>
        </p:txBody>
      </p:sp>
      <p:sp>
        <p:nvSpPr>
          <p:cNvPr id="27" name="TextBox 26">
            <a:extLst>
              <a:ext uri="{FF2B5EF4-FFF2-40B4-BE49-F238E27FC236}">
                <a16:creationId xmlns:a16="http://schemas.microsoft.com/office/drawing/2014/main" id="{DAEDEAA4-BBDB-6B41-9721-1C73646A9D7D}"/>
              </a:ext>
            </a:extLst>
          </p:cNvPr>
          <p:cNvSpPr txBox="1"/>
          <p:nvPr/>
        </p:nvSpPr>
        <p:spPr>
          <a:xfrm>
            <a:off x="4519797" y="6195019"/>
            <a:ext cx="2142959" cy="369332"/>
          </a:xfrm>
          <a:prstGeom prst="rect">
            <a:avLst/>
          </a:prstGeom>
          <a:noFill/>
        </p:spPr>
        <p:txBody>
          <a:bodyPr wrap="none" rtlCol="0">
            <a:spAutoFit/>
          </a:bodyPr>
          <a:lstStyle/>
          <a:p>
            <a:r>
              <a:rPr lang="en-US" dirty="0"/>
              <a:t>Learnable Parameter</a:t>
            </a:r>
          </a:p>
        </p:txBody>
      </p:sp>
      <p:sp>
        <p:nvSpPr>
          <p:cNvPr id="28" name="TextBox 27">
            <a:extLst>
              <a:ext uri="{FF2B5EF4-FFF2-40B4-BE49-F238E27FC236}">
                <a16:creationId xmlns:a16="http://schemas.microsoft.com/office/drawing/2014/main" id="{70BD6EEE-5546-5F43-AE0A-0BF7A62C1D87}"/>
              </a:ext>
            </a:extLst>
          </p:cNvPr>
          <p:cNvSpPr txBox="1"/>
          <p:nvPr/>
        </p:nvSpPr>
        <p:spPr>
          <a:xfrm>
            <a:off x="7289231" y="4823419"/>
            <a:ext cx="1832746" cy="369332"/>
          </a:xfrm>
          <a:prstGeom prst="rect">
            <a:avLst/>
          </a:prstGeom>
          <a:noFill/>
        </p:spPr>
        <p:txBody>
          <a:bodyPr wrap="none" rtlCol="0">
            <a:spAutoFit/>
          </a:bodyPr>
          <a:lstStyle/>
          <a:p>
            <a:r>
              <a:rPr lang="en-US" dirty="0">
                <a:highlight>
                  <a:srgbClr val="008080"/>
                </a:highlight>
              </a:rPr>
              <a:t>Optimizer - Adam</a:t>
            </a:r>
          </a:p>
        </p:txBody>
      </p:sp>
      <p:sp>
        <p:nvSpPr>
          <p:cNvPr id="29" name="Right Brace 28">
            <a:extLst>
              <a:ext uri="{FF2B5EF4-FFF2-40B4-BE49-F238E27FC236}">
                <a16:creationId xmlns:a16="http://schemas.microsoft.com/office/drawing/2014/main" id="{9566ECAD-2925-A14C-AE3D-04DFD8EED576}"/>
              </a:ext>
            </a:extLst>
          </p:cNvPr>
          <p:cNvSpPr/>
          <p:nvPr/>
        </p:nvSpPr>
        <p:spPr>
          <a:xfrm>
            <a:off x="6834436" y="3636486"/>
            <a:ext cx="470369" cy="27800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92045A29-5257-3C4C-9E20-6BFD34C2CE56}"/>
              </a:ext>
            </a:extLst>
          </p:cNvPr>
          <p:cNvSpPr/>
          <p:nvPr/>
        </p:nvSpPr>
        <p:spPr>
          <a:xfrm>
            <a:off x="9953121" y="455153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a:t>
            </a:r>
            <a:r>
              <a:rPr lang="en-US" dirty="0" err="1"/>
              <a:t>Fn</a:t>
            </a:r>
            <a:endParaRPr lang="en-US" dirty="0"/>
          </a:p>
          <a:p>
            <a:pPr algn="ctr"/>
            <a:r>
              <a:rPr lang="en-US" dirty="0"/>
              <a:t>Cross Entropy</a:t>
            </a:r>
          </a:p>
        </p:txBody>
      </p:sp>
      <p:sp>
        <p:nvSpPr>
          <p:cNvPr id="33" name="TextBox 32">
            <a:extLst>
              <a:ext uri="{FF2B5EF4-FFF2-40B4-BE49-F238E27FC236}">
                <a16:creationId xmlns:a16="http://schemas.microsoft.com/office/drawing/2014/main" id="{34DA38F8-E0AC-6E4E-A694-CAB5302A9D52}"/>
              </a:ext>
            </a:extLst>
          </p:cNvPr>
          <p:cNvSpPr txBox="1"/>
          <p:nvPr/>
        </p:nvSpPr>
        <p:spPr>
          <a:xfrm>
            <a:off x="8271153" y="5523845"/>
            <a:ext cx="1866408" cy="369332"/>
          </a:xfrm>
          <a:prstGeom prst="rect">
            <a:avLst/>
          </a:prstGeom>
          <a:noFill/>
        </p:spPr>
        <p:txBody>
          <a:bodyPr wrap="none" rtlCol="0">
            <a:spAutoFit/>
          </a:bodyPr>
          <a:lstStyle/>
          <a:p>
            <a:r>
              <a:rPr lang="en-US" dirty="0"/>
              <a:t>Output </a:t>
            </a:r>
            <a:r>
              <a:rPr lang="en-US" dirty="0">
                <a:highlight>
                  <a:srgbClr val="FF0000"/>
                </a:highlight>
              </a:rPr>
              <a:t>Prediction</a:t>
            </a:r>
          </a:p>
        </p:txBody>
      </p:sp>
      <p:sp>
        <p:nvSpPr>
          <p:cNvPr id="34" name="TextBox 33">
            <a:extLst>
              <a:ext uri="{FF2B5EF4-FFF2-40B4-BE49-F238E27FC236}">
                <a16:creationId xmlns:a16="http://schemas.microsoft.com/office/drawing/2014/main" id="{9AD4A769-AA20-A346-90E5-372A1BF2A2A6}"/>
              </a:ext>
            </a:extLst>
          </p:cNvPr>
          <p:cNvSpPr txBox="1"/>
          <p:nvPr/>
        </p:nvSpPr>
        <p:spPr>
          <a:xfrm>
            <a:off x="8455595" y="4090797"/>
            <a:ext cx="1497526" cy="369332"/>
          </a:xfrm>
          <a:prstGeom prst="rect">
            <a:avLst/>
          </a:prstGeom>
          <a:noFill/>
        </p:spPr>
        <p:txBody>
          <a:bodyPr wrap="none" rtlCol="0">
            <a:spAutoFit/>
          </a:bodyPr>
          <a:lstStyle/>
          <a:p>
            <a:r>
              <a:rPr lang="en-US" dirty="0">
                <a:highlight>
                  <a:srgbClr val="FFFF00"/>
                </a:highlight>
              </a:rPr>
              <a:t>Output Labels</a:t>
            </a:r>
          </a:p>
        </p:txBody>
      </p:sp>
      <p:cxnSp>
        <p:nvCxnSpPr>
          <p:cNvPr id="36" name="Elbow Connector 35">
            <a:extLst>
              <a:ext uri="{FF2B5EF4-FFF2-40B4-BE49-F238E27FC236}">
                <a16:creationId xmlns:a16="http://schemas.microsoft.com/office/drawing/2014/main" id="{73046321-FE05-A043-AEE3-073CC2F95BE3}"/>
              </a:ext>
            </a:extLst>
          </p:cNvPr>
          <p:cNvCxnSpPr>
            <a:cxnSpLocks/>
            <a:stCxn id="34" idx="2"/>
            <a:endCxn id="30" idx="1"/>
          </p:cNvCxnSpPr>
          <p:nvPr/>
        </p:nvCxnSpPr>
        <p:spPr>
          <a:xfrm rot="16200000" flipH="1">
            <a:off x="9304435" y="4360051"/>
            <a:ext cx="548608" cy="7487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1B436DE9-376C-A74F-B349-E719751E75B2}"/>
              </a:ext>
            </a:extLst>
          </p:cNvPr>
          <p:cNvCxnSpPr>
            <a:cxnSpLocks/>
            <a:stCxn id="33" idx="0"/>
            <a:endCxn id="30" idx="1"/>
          </p:cNvCxnSpPr>
          <p:nvPr/>
        </p:nvCxnSpPr>
        <p:spPr>
          <a:xfrm rot="5400000" flipH="1" flipV="1">
            <a:off x="9321185" y="4891909"/>
            <a:ext cx="515108" cy="748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28B1238-A97D-914E-89E6-4BDFA1D6F4F9}"/>
              </a:ext>
            </a:extLst>
          </p:cNvPr>
          <p:cNvSpPr txBox="1"/>
          <p:nvPr/>
        </p:nvSpPr>
        <p:spPr>
          <a:xfrm>
            <a:off x="10943679" y="4823419"/>
            <a:ext cx="1048300" cy="369332"/>
          </a:xfrm>
          <a:prstGeom prst="rect">
            <a:avLst/>
          </a:prstGeom>
          <a:noFill/>
        </p:spPr>
        <p:txBody>
          <a:bodyPr wrap="none" rtlCol="0">
            <a:spAutoFit/>
          </a:bodyPr>
          <a:lstStyle/>
          <a:p>
            <a:r>
              <a:rPr lang="en-US" dirty="0"/>
              <a:t>Minimize</a:t>
            </a:r>
          </a:p>
        </p:txBody>
      </p:sp>
      <p:sp>
        <p:nvSpPr>
          <p:cNvPr id="44" name="TextBox 43">
            <a:extLst>
              <a:ext uri="{FF2B5EF4-FFF2-40B4-BE49-F238E27FC236}">
                <a16:creationId xmlns:a16="http://schemas.microsoft.com/office/drawing/2014/main" id="{29D59B1A-683D-F848-BC5C-EE214ABE6CEA}"/>
              </a:ext>
            </a:extLst>
          </p:cNvPr>
          <p:cNvSpPr txBox="1"/>
          <p:nvPr/>
        </p:nvSpPr>
        <p:spPr>
          <a:xfrm>
            <a:off x="7459898" y="2946546"/>
            <a:ext cx="2950423" cy="369332"/>
          </a:xfrm>
          <a:prstGeom prst="rect">
            <a:avLst/>
          </a:prstGeom>
          <a:noFill/>
        </p:spPr>
        <p:txBody>
          <a:bodyPr wrap="none" rtlCol="0">
            <a:spAutoFit/>
          </a:bodyPr>
          <a:lstStyle/>
          <a:p>
            <a:r>
              <a:rPr lang="en-US" dirty="0"/>
              <a:t>Tune all trainable parameters</a:t>
            </a:r>
          </a:p>
        </p:txBody>
      </p:sp>
      <p:cxnSp>
        <p:nvCxnSpPr>
          <p:cNvPr id="46" name="Curved Connector 45">
            <a:extLst>
              <a:ext uri="{FF2B5EF4-FFF2-40B4-BE49-F238E27FC236}">
                <a16:creationId xmlns:a16="http://schemas.microsoft.com/office/drawing/2014/main" id="{ECC6284A-6155-F44C-9EC2-90EC6EF9CD5D}"/>
              </a:ext>
            </a:extLst>
          </p:cNvPr>
          <p:cNvCxnSpPr>
            <a:stCxn id="43" idx="0"/>
            <a:endCxn id="44" idx="3"/>
          </p:cNvCxnSpPr>
          <p:nvPr/>
        </p:nvCxnSpPr>
        <p:spPr>
          <a:xfrm rot="16200000" flipV="1">
            <a:off x="10092972" y="3448562"/>
            <a:ext cx="1692207" cy="10575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EBA1CE41-6B9E-B54B-A84C-49F5FC7FD9F6}"/>
              </a:ext>
            </a:extLst>
          </p:cNvPr>
          <p:cNvCxnSpPr>
            <a:cxnSpLocks/>
            <a:stCxn id="44" idx="1"/>
            <a:endCxn id="24" idx="0"/>
          </p:cNvCxnSpPr>
          <p:nvPr/>
        </p:nvCxnSpPr>
        <p:spPr>
          <a:xfrm rot="10800000" flipV="1">
            <a:off x="5668380" y="3131212"/>
            <a:ext cx="1791518" cy="3206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9846056-8484-F24E-94E6-23A0DDACF6CE}"/>
              </a:ext>
            </a:extLst>
          </p:cNvPr>
          <p:cNvSpPr txBox="1"/>
          <p:nvPr/>
        </p:nvSpPr>
        <p:spPr>
          <a:xfrm>
            <a:off x="11100930" y="5199573"/>
            <a:ext cx="711092" cy="369332"/>
          </a:xfrm>
          <a:prstGeom prst="rect">
            <a:avLst/>
          </a:prstGeom>
          <a:noFill/>
        </p:spPr>
        <p:txBody>
          <a:bodyPr wrap="none" rtlCol="0">
            <a:spAutoFit/>
          </a:bodyPr>
          <a:lstStyle/>
          <a:p>
            <a:r>
              <a:rPr lang="en-US" dirty="0"/>
              <a:t>GOAL</a:t>
            </a:r>
          </a:p>
        </p:txBody>
      </p:sp>
      <p:sp>
        <p:nvSpPr>
          <p:cNvPr id="51" name="Rectangle 50">
            <a:extLst>
              <a:ext uri="{FF2B5EF4-FFF2-40B4-BE49-F238E27FC236}">
                <a16:creationId xmlns:a16="http://schemas.microsoft.com/office/drawing/2014/main" id="{FE97763C-E2CB-364D-A892-2EB0178D02E3}"/>
              </a:ext>
            </a:extLst>
          </p:cNvPr>
          <p:cNvSpPr/>
          <p:nvPr/>
        </p:nvSpPr>
        <p:spPr>
          <a:xfrm>
            <a:off x="4585948" y="3810940"/>
            <a:ext cx="1470339" cy="369332"/>
          </a:xfrm>
          <a:prstGeom prst="rect">
            <a:avLst/>
          </a:prstGeom>
        </p:spPr>
        <p:txBody>
          <a:bodyPr wrap="none">
            <a:spAutoFit/>
          </a:bodyPr>
          <a:lstStyle/>
          <a:p>
            <a:r>
              <a:rPr lang="en-US" dirty="0"/>
              <a:t>or “trainable”</a:t>
            </a:r>
          </a:p>
        </p:txBody>
      </p:sp>
      <p:sp>
        <p:nvSpPr>
          <p:cNvPr id="52" name="TextBox 51">
            <a:extLst>
              <a:ext uri="{FF2B5EF4-FFF2-40B4-BE49-F238E27FC236}">
                <a16:creationId xmlns:a16="http://schemas.microsoft.com/office/drawing/2014/main" id="{E1025C1F-609B-034F-BE32-AB3E5C179B04}"/>
              </a:ext>
            </a:extLst>
          </p:cNvPr>
          <p:cNvSpPr txBox="1"/>
          <p:nvPr/>
        </p:nvSpPr>
        <p:spPr>
          <a:xfrm>
            <a:off x="7736483" y="5912905"/>
            <a:ext cx="4075539" cy="923330"/>
          </a:xfrm>
          <a:prstGeom prst="rect">
            <a:avLst/>
          </a:prstGeom>
          <a:noFill/>
        </p:spPr>
        <p:txBody>
          <a:bodyPr wrap="none" rtlCol="0">
            <a:spAutoFit/>
          </a:bodyPr>
          <a:lstStyle/>
          <a:p>
            <a:r>
              <a:rPr lang="en-US" dirty="0"/>
              <a:t>0 – 90% -&gt; loss is high -&gt; tune parameters</a:t>
            </a:r>
          </a:p>
          <a:p>
            <a:r>
              <a:rPr lang="en-US" dirty="0"/>
              <a:t>1 – 50% -&gt; tune parameters again</a:t>
            </a:r>
          </a:p>
          <a:p>
            <a:r>
              <a:rPr lang="en-US" dirty="0"/>
              <a:t>1 – 90% -&gt; ok, stop.</a:t>
            </a:r>
          </a:p>
        </p:txBody>
      </p:sp>
      <p:sp>
        <p:nvSpPr>
          <p:cNvPr id="53" name="TextBox 52">
            <a:extLst>
              <a:ext uri="{FF2B5EF4-FFF2-40B4-BE49-F238E27FC236}">
                <a16:creationId xmlns:a16="http://schemas.microsoft.com/office/drawing/2014/main" id="{91FE0A9A-2BA6-E246-9304-5DACFD8FB6F9}"/>
              </a:ext>
            </a:extLst>
          </p:cNvPr>
          <p:cNvSpPr txBox="1"/>
          <p:nvPr/>
        </p:nvSpPr>
        <p:spPr>
          <a:xfrm>
            <a:off x="9090624" y="3675955"/>
            <a:ext cx="301686" cy="369332"/>
          </a:xfrm>
          <a:prstGeom prst="rect">
            <a:avLst/>
          </a:prstGeom>
          <a:noFill/>
        </p:spPr>
        <p:txBody>
          <a:bodyPr wrap="none" rtlCol="0">
            <a:spAutoFit/>
          </a:bodyPr>
          <a:lstStyle/>
          <a:p>
            <a:r>
              <a:rPr lang="en-US" dirty="0"/>
              <a:t>1</a:t>
            </a:r>
          </a:p>
        </p:txBody>
      </p:sp>
      <p:sp>
        <p:nvSpPr>
          <p:cNvPr id="55" name="TextBox 54">
            <a:extLst>
              <a:ext uri="{FF2B5EF4-FFF2-40B4-BE49-F238E27FC236}">
                <a16:creationId xmlns:a16="http://schemas.microsoft.com/office/drawing/2014/main" id="{DCAE19A7-58DD-214F-AFCE-27E23B737838}"/>
              </a:ext>
            </a:extLst>
          </p:cNvPr>
          <p:cNvSpPr txBox="1"/>
          <p:nvPr/>
        </p:nvSpPr>
        <p:spPr>
          <a:xfrm>
            <a:off x="5008816" y="-15131"/>
            <a:ext cx="7123002" cy="2893100"/>
          </a:xfrm>
          <a:prstGeom prst="rect">
            <a:avLst/>
          </a:prstGeom>
          <a:noFill/>
        </p:spPr>
        <p:txBody>
          <a:bodyPr wrap="square" rtlCol="0">
            <a:spAutoFit/>
          </a:bodyPr>
          <a:lstStyle/>
          <a:p>
            <a:r>
              <a:rPr lang="en-US" sz="1400" b="1" dirty="0"/>
              <a:t>Deep Learning Training Process</a:t>
            </a:r>
          </a:p>
          <a:p>
            <a:endParaRPr lang="en-US" sz="1400" dirty="0"/>
          </a:p>
          <a:p>
            <a:pPr marL="285750" indent="-285750">
              <a:buFontTx/>
              <a:buChar char="-"/>
            </a:pPr>
            <a:r>
              <a:rPr lang="en-US" sz="1400" dirty="0"/>
              <a:t>Weights are randomly initialized in the beginning</a:t>
            </a:r>
          </a:p>
          <a:p>
            <a:pPr marL="285750" indent="-285750">
              <a:buFontTx/>
              <a:buChar char="-"/>
            </a:pPr>
            <a:r>
              <a:rPr lang="en-US" sz="1400" dirty="0"/>
              <a:t>We know the actual labels</a:t>
            </a:r>
          </a:p>
          <a:p>
            <a:pPr marL="285750" indent="-285750">
              <a:buFontTx/>
              <a:buChar char="-"/>
            </a:pPr>
            <a:endParaRPr lang="en-US" sz="1400" dirty="0"/>
          </a:p>
          <a:p>
            <a:pPr marL="342900" indent="-342900">
              <a:buAutoNum type="arabicPeriod"/>
            </a:pPr>
            <a:r>
              <a:rPr lang="en-US" sz="1400" dirty="0"/>
              <a:t>Input data -&gt; Batch of data = 64 data samples</a:t>
            </a:r>
          </a:p>
          <a:p>
            <a:pPr marL="342900" indent="-342900">
              <a:buAutoNum type="arabicPeriod"/>
            </a:pPr>
            <a:r>
              <a:rPr lang="en-US" sz="1400" dirty="0"/>
              <a:t>We find the predictions.</a:t>
            </a:r>
          </a:p>
          <a:p>
            <a:pPr marL="342900" indent="-342900">
              <a:buAutoNum type="arabicPeriod"/>
            </a:pPr>
            <a:r>
              <a:rPr lang="en-US" sz="1400" dirty="0"/>
              <a:t>We pass the predictions to optimizer (optimizer already knows what the actual labels are.)</a:t>
            </a:r>
          </a:p>
          <a:p>
            <a:pPr marL="342900" indent="-342900">
              <a:buAutoNum type="arabicPeriod"/>
            </a:pPr>
            <a:r>
              <a:rPr lang="en-US" sz="1400" dirty="0"/>
              <a:t>We find the loss between predicted labels and actual labels.</a:t>
            </a:r>
          </a:p>
          <a:p>
            <a:pPr marL="342900" indent="-342900">
              <a:buAutoNum type="arabicPeriod"/>
            </a:pPr>
            <a:r>
              <a:rPr lang="en-US" sz="1400" dirty="0"/>
              <a:t>We tune the “learnable” parameters according to the loss.</a:t>
            </a:r>
          </a:p>
          <a:p>
            <a:pPr marL="342900" indent="-342900">
              <a:buAutoNum type="arabicPeriod"/>
            </a:pPr>
            <a:r>
              <a:rPr lang="en-US" sz="1400" dirty="0"/>
              <a:t>Go back to step 1.</a:t>
            </a:r>
          </a:p>
          <a:p>
            <a:pPr marL="342900" indent="-342900">
              <a:buAutoNum type="arabicPeriod"/>
            </a:pPr>
            <a:endParaRPr lang="en-US" sz="1400" dirty="0"/>
          </a:p>
          <a:p>
            <a:pPr marL="342900" indent="-342900">
              <a:buAutoNum type="arabicPeriod"/>
            </a:pPr>
            <a:endParaRPr lang="en-US" sz="1400" dirty="0"/>
          </a:p>
        </p:txBody>
      </p:sp>
      <p:cxnSp>
        <p:nvCxnSpPr>
          <p:cNvPr id="59" name="Curved Connector 58">
            <a:extLst>
              <a:ext uri="{FF2B5EF4-FFF2-40B4-BE49-F238E27FC236}">
                <a16:creationId xmlns:a16="http://schemas.microsoft.com/office/drawing/2014/main" id="{4C2716A7-3DF9-5C4A-BD8D-0F43F2F40979}"/>
              </a:ext>
            </a:extLst>
          </p:cNvPr>
          <p:cNvCxnSpPr/>
          <p:nvPr/>
        </p:nvCxnSpPr>
        <p:spPr>
          <a:xfrm rot="5400000" flipH="1" flipV="1">
            <a:off x="4481726" y="1761822"/>
            <a:ext cx="1054181" cy="12700"/>
          </a:xfrm>
          <a:prstGeom prst="curvedConnector3">
            <a:avLst>
              <a:gd name="adj1" fmla="val 4723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52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2126-7819-4345-810B-C3E986181943}"/>
              </a:ext>
            </a:extLst>
          </p:cNvPr>
          <p:cNvSpPr>
            <a:spLocks noGrp="1"/>
          </p:cNvSpPr>
          <p:nvPr>
            <p:ph type="title"/>
          </p:nvPr>
        </p:nvSpPr>
        <p:spPr/>
        <p:txBody>
          <a:bodyPr/>
          <a:lstStyle/>
          <a:p>
            <a:r>
              <a:rPr lang="en-US" dirty="0"/>
              <a:t>Step 4: Train the NLP Model</a:t>
            </a:r>
          </a:p>
        </p:txBody>
      </p:sp>
      <p:sp>
        <p:nvSpPr>
          <p:cNvPr id="4" name="Slide Number Placeholder 3">
            <a:extLst>
              <a:ext uri="{FF2B5EF4-FFF2-40B4-BE49-F238E27FC236}">
                <a16:creationId xmlns:a16="http://schemas.microsoft.com/office/drawing/2014/main" id="{CE4740FF-2A97-E741-9DD7-8A0B10835784}"/>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5" name="Content Placeholder 2">
            <a:extLst>
              <a:ext uri="{FF2B5EF4-FFF2-40B4-BE49-F238E27FC236}">
                <a16:creationId xmlns:a16="http://schemas.microsoft.com/office/drawing/2014/main" id="{9F648C27-C7E0-1F4B-8BEB-82784C3C0D0B}"/>
              </a:ext>
            </a:extLst>
          </p:cNvPr>
          <p:cNvSpPr>
            <a:spLocks noGrp="1"/>
          </p:cNvSpPr>
          <p:nvPr>
            <p:ph idx="1"/>
          </p:nvPr>
        </p:nvSpPr>
        <p:spPr>
          <a:xfrm>
            <a:off x="838200" y="2900361"/>
            <a:ext cx="10515600" cy="3276601"/>
          </a:xfrm>
        </p:spPr>
        <p:txBody>
          <a:bodyPr>
            <a:normAutofit/>
          </a:bodyPr>
          <a:lstStyle/>
          <a:p>
            <a:pPr marL="0" indent="0">
              <a:buNone/>
            </a:pPr>
            <a:r>
              <a:rPr lang="en-US" sz="1600" dirty="0">
                <a:latin typeface="Arial" panose="020B0604020202020204" pitchFamily="34" charset="0"/>
                <a:cs typeface="Arial" panose="020B0604020202020204" pitchFamily="34" charset="0"/>
              </a:rPr>
              <a:t>Once we have defined the model, now we can compile the model with the loss and optimizer functions just like we did for the DNN and CNN examples last week. We can then fit the model on the train dataset to train the embedding layer, RNN, and dense layers. Note that the RNN layer has multiple layers inside which enables the temporal or sequential nature of learning. The overall parameters of the model is thus dependent on the embedding size, number and size of RNN layers, and the number and size of dense layers.</a:t>
            </a:r>
          </a:p>
        </p:txBody>
      </p:sp>
      <p:pic>
        <p:nvPicPr>
          <p:cNvPr id="6" name="Picture 5">
            <a:extLst>
              <a:ext uri="{FF2B5EF4-FFF2-40B4-BE49-F238E27FC236}">
                <a16:creationId xmlns:a16="http://schemas.microsoft.com/office/drawing/2014/main" id="{A5DBB38F-CBEA-8C48-8721-8E9D454C3A33}"/>
              </a:ext>
            </a:extLst>
          </p:cNvPr>
          <p:cNvPicPr>
            <a:picLocks noChangeAspect="1"/>
          </p:cNvPicPr>
          <p:nvPr/>
        </p:nvPicPr>
        <p:blipFill>
          <a:blip r:embed="rId2"/>
          <a:stretch>
            <a:fillRect/>
          </a:stretch>
        </p:blipFill>
        <p:spPr>
          <a:xfrm>
            <a:off x="989629" y="1781173"/>
            <a:ext cx="8039100" cy="939800"/>
          </a:xfrm>
          <a:prstGeom prst="rect">
            <a:avLst/>
          </a:prstGeom>
        </p:spPr>
      </p:pic>
      <p:pic>
        <p:nvPicPr>
          <p:cNvPr id="7" name="Picture 6">
            <a:extLst>
              <a:ext uri="{FF2B5EF4-FFF2-40B4-BE49-F238E27FC236}">
                <a16:creationId xmlns:a16="http://schemas.microsoft.com/office/drawing/2014/main" id="{2879467E-E8E7-2C48-AC7B-0324F3F15581}"/>
              </a:ext>
            </a:extLst>
          </p:cNvPr>
          <p:cNvPicPr>
            <a:picLocks noChangeAspect="1"/>
          </p:cNvPicPr>
          <p:nvPr/>
        </p:nvPicPr>
        <p:blipFill>
          <a:blip r:embed="rId3"/>
          <a:stretch>
            <a:fillRect/>
          </a:stretch>
        </p:blipFill>
        <p:spPr>
          <a:xfrm>
            <a:off x="838200" y="4538661"/>
            <a:ext cx="6377432" cy="599222"/>
          </a:xfrm>
          <a:prstGeom prst="rect">
            <a:avLst/>
          </a:prstGeom>
        </p:spPr>
      </p:pic>
    </p:spTree>
    <p:extLst>
      <p:ext uri="{BB962C8B-B14F-4D97-AF65-F5344CB8AC3E}">
        <p14:creationId xmlns:p14="http://schemas.microsoft.com/office/powerpoint/2010/main" val="29550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A7D0-035C-4046-8A0E-5ABD5E26DCAC}"/>
              </a:ext>
            </a:extLst>
          </p:cNvPr>
          <p:cNvSpPr>
            <a:spLocks noGrp="1"/>
          </p:cNvSpPr>
          <p:nvPr>
            <p:ph type="title"/>
          </p:nvPr>
        </p:nvSpPr>
        <p:spPr/>
        <p:txBody>
          <a:bodyPr/>
          <a:lstStyle/>
          <a:p>
            <a:r>
              <a:rPr lang="en-US" dirty="0"/>
              <a:t>Step 5: Evaluate the Trained Model</a:t>
            </a:r>
          </a:p>
        </p:txBody>
      </p:sp>
      <p:sp>
        <p:nvSpPr>
          <p:cNvPr id="4" name="Slide Number Placeholder 3">
            <a:extLst>
              <a:ext uri="{FF2B5EF4-FFF2-40B4-BE49-F238E27FC236}">
                <a16:creationId xmlns:a16="http://schemas.microsoft.com/office/drawing/2014/main" id="{B4952441-DF87-954E-8B3B-0F4AE0B79C6A}"/>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5" name="Picture 4">
            <a:extLst>
              <a:ext uri="{FF2B5EF4-FFF2-40B4-BE49-F238E27FC236}">
                <a16:creationId xmlns:a16="http://schemas.microsoft.com/office/drawing/2014/main" id="{2CA9CD80-9EA5-2946-B282-D22EA82DCD9E}"/>
              </a:ext>
            </a:extLst>
          </p:cNvPr>
          <p:cNvPicPr>
            <a:picLocks noChangeAspect="1"/>
          </p:cNvPicPr>
          <p:nvPr/>
        </p:nvPicPr>
        <p:blipFill>
          <a:blip r:embed="rId2"/>
          <a:stretch>
            <a:fillRect/>
          </a:stretch>
        </p:blipFill>
        <p:spPr>
          <a:xfrm>
            <a:off x="871324" y="1462239"/>
            <a:ext cx="5224676" cy="1085546"/>
          </a:xfrm>
          <a:prstGeom prst="rect">
            <a:avLst/>
          </a:prstGeom>
        </p:spPr>
      </p:pic>
      <p:sp>
        <p:nvSpPr>
          <p:cNvPr id="6" name="Content Placeholder 2">
            <a:extLst>
              <a:ext uri="{FF2B5EF4-FFF2-40B4-BE49-F238E27FC236}">
                <a16:creationId xmlns:a16="http://schemas.microsoft.com/office/drawing/2014/main" id="{8AFB633E-38B5-5D4B-A82C-CAD4A41CF55B}"/>
              </a:ext>
            </a:extLst>
          </p:cNvPr>
          <p:cNvSpPr>
            <a:spLocks noGrp="1"/>
          </p:cNvSpPr>
          <p:nvPr>
            <p:ph idx="1"/>
          </p:nvPr>
        </p:nvSpPr>
        <p:spPr>
          <a:xfrm>
            <a:off x="838200" y="2601563"/>
            <a:ext cx="10515600" cy="4351338"/>
          </a:xfrm>
        </p:spPr>
        <p:txBody>
          <a:bodyPr>
            <a:normAutofit fontScale="77500" lnSpcReduction="20000"/>
          </a:bodyPr>
          <a:lstStyle/>
          <a:p>
            <a:pPr marL="0" indent="0">
              <a:buNone/>
            </a:pPr>
            <a:r>
              <a:rPr lang="en-US" dirty="0"/>
              <a:t>We can run evaluate method on the model to find the test loss and accuracy. </a:t>
            </a:r>
          </a:p>
          <a:p>
            <a:pPr marL="0" indent="0">
              <a:buNone/>
            </a:pPr>
            <a:r>
              <a:rPr lang="en-US" dirty="0"/>
              <a:t>Now, given a new input, we can understand if a movie review is positive or negative.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can now experiment by adding multiple RNN layers to the network and trying out different types of RNN layers. </a:t>
            </a:r>
          </a:p>
        </p:txBody>
      </p:sp>
      <p:pic>
        <p:nvPicPr>
          <p:cNvPr id="7" name="Picture 6">
            <a:extLst>
              <a:ext uri="{FF2B5EF4-FFF2-40B4-BE49-F238E27FC236}">
                <a16:creationId xmlns:a16="http://schemas.microsoft.com/office/drawing/2014/main" id="{2312F32C-79D2-B046-8EB5-61A99EE51437}"/>
              </a:ext>
            </a:extLst>
          </p:cNvPr>
          <p:cNvPicPr>
            <a:picLocks noChangeAspect="1"/>
          </p:cNvPicPr>
          <p:nvPr/>
        </p:nvPicPr>
        <p:blipFill>
          <a:blip r:embed="rId3"/>
          <a:stretch>
            <a:fillRect/>
          </a:stretch>
        </p:blipFill>
        <p:spPr>
          <a:xfrm>
            <a:off x="838200" y="3399282"/>
            <a:ext cx="6146800" cy="2755900"/>
          </a:xfrm>
          <a:prstGeom prst="rect">
            <a:avLst/>
          </a:prstGeom>
        </p:spPr>
      </p:pic>
    </p:spTree>
    <p:extLst>
      <p:ext uri="{BB962C8B-B14F-4D97-AF65-F5344CB8AC3E}">
        <p14:creationId xmlns:p14="http://schemas.microsoft.com/office/powerpoint/2010/main" val="153210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C2FF3-BCEC-894C-8860-6BB132AE8EFD}"/>
              </a:ext>
            </a:extLst>
          </p:cNvPr>
          <p:cNvSpPr>
            <a:spLocks noGrp="1"/>
          </p:cNvSpPr>
          <p:nvPr>
            <p:ph type="title"/>
          </p:nvPr>
        </p:nvSpPr>
        <p:spPr>
          <a:xfrm>
            <a:off x="2659529" y="2085788"/>
            <a:ext cx="6884895" cy="1496649"/>
          </a:xfrm>
        </p:spPr>
        <p:txBody>
          <a:bodyPr vert="horz" lIns="91440" tIns="45720" rIns="91440" bIns="45720" rtlCol="0" anchor="b">
            <a:normAutofit/>
          </a:bodyPr>
          <a:lstStyle/>
          <a:p>
            <a:pPr algn="ctr"/>
            <a:r>
              <a:rPr lang="en-US" sz="3200" kern="1200" dirty="0">
                <a:solidFill>
                  <a:schemeClr val="tx1">
                    <a:lumMod val="65000"/>
                    <a:lumOff val="35000"/>
                  </a:schemeClr>
                </a:solidFill>
                <a:latin typeface="+mj-lt"/>
                <a:ea typeface="+mj-ea"/>
                <a:cs typeface="+mj-cs"/>
              </a:rPr>
              <a:t>Additional Information</a:t>
            </a:r>
          </a:p>
        </p:txBody>
      </p:sp>
      <p:sp>
        <p:nvSpPr>
          <p:cNvPr id="4" name="Slide Number Placeholder 3">
            <a:extLst>
              <a:ext uri="{FF2B5EF4-FFF2-40B4-BE49-F238E27FC236}">
                <a16:creationId xmlns:a16="http://schemas.microsoft.com/office/drawing/2014/main" id="{67E63B6F-996D-CE4C-AA51-B3D10187A45E}"/>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330EA680-D336-4FF7-8B7A-9848BB0A1C32}" type="slidenum">
              <a:rPr lang="en-US" sz="900">
                <a:solidFill>
                  <a:srgbClr val="595959"/>
                </a:solidFill>
              </a:rPr>
              <a:pPr>
                <a:spcAft>
                  <a:spcPts val="600"/>
                </a:spcAft>
              </a:pPr>
              <a:t>14</a:t>
            </a:fld>
            <a:endParaRPr lang="en-US" sz="900">
              <a:solidFill>
                <a:srgbClr val="595959"/>
              </a:solidFill>
            </a:endParaRPr>
          </a:p>
        </p:txBody>
      </p:sp>
    </p:spTree>
    <p:extLst>
      <p:ext uri="{BB962C8B-B14F-4D97-AF65-F5344CB8AC3E}">
        <p14:creationId xmlns:p14="http://schemas.microsoft.com/office/powerpoint/2010/main" val="165270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2400"/>
            </a:pPr>
            <a:r>
              <a:rPr lang="en" sz="4267">
                <a:latin typeface="Arial"/>
                <a:ea typeface="Arial"/>
                <a:cs typeface="Arial"/>
                <a:sym typeface="Arial"/>
              </a:rPr>
              <a:t>NLP Application: Information Retrieval</a:t>
            </a:r>
            <a:endParaRPr lang="en-US" sz="4267"/>
          </a:p>
        </p:txBody>
      </p:sp>
      <p:pic>
        <p:nvPicPr>
          <p:cNvPr id="98" name="Google Shape;98;p19"/>
          <p:cNvPicPr preferRelativeResize="0">
            <a:picLocks noGrp="1"/>
          </p:cNvPicPr>
          <p:nvPr>
            <p:ph type="body" idx="1"/>
          </p:nvPr>
        </p:nvPicPr>
        <p:blipFill rotWithShape="1">
          <a:blip r:embed="rId3">
            <a:alphaModFix/>
          </a:blip>
          <a:srcRect/>
          <a:stretch/>
        </p:blipFill>
        <p:spPr>
          <a:xfrm>
            <a:off x="5058769" y="1786925"/>
            <a:ext cx="7103600" cy="3660000"/>
          </a:xfrm>
          <a:prstGeom prst="rect">
            <a:avLst/>
          </a:prstGeom>
          <a:noFill/>
          <a:ln>
            <a:noFill/>
          </a:ln>
        </p:spPr>
      </p:pic>
      <p:sp>
        <p:nvSpPr>
          <p:cNvPr id="99" name="Google Shape;99;p19"/>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rmAutofit/>
          </a:bodyPr>
          <a:lstStyle/>
          <a:p>
            <a:fld id="{00000000-1234-1234-1234-123412341234}" type="slidenum">
              <a:rPr lang="en"/>
              <a:pPr/>
              <a:t>15</a:t>
            </a:fld>
            <a:endParaRPr/>
          </a:p>
        </p:txBody>
      </p:sp>
      <p:sp>
        <p:nvSpPr>
          <p:cNvPr id="100" name="Google Shape;100;p19"/>
          <p:cNvSpPr txBox="1"/>
          <p:nvPr/>
        </p:nvSpPr>
        <p:spPr>
          <a:xfrm>
            <a:off x="385761" y="1826499"/>
            <a:ext cx="4524400" cy="2893059"/>
          </a:xfrm>
          <a:prstGeom prst="rect">
            <a:avLst/>
          </a:prstGeom>
          <a:noFill/>
          <a:ln>
            <a:noFill/>
          </a:ln>
        </p:spPr>
        <p:txBody>
          <a:bodyPr spcFirstLastPara="1" wrap="square" lIns="91433" tIns="45700" rIns="91433" bIns="45700" anchor="t" anchorCtr="0">
            <a:spAutoFit/>
          </a:bodyPr>
          <a:lstStyle/>
          <a:p>
            <a:r>
              <a:rPr lang="en-US" sz="1400" b="1" dirty="0">
                <a:solidFill>
                  <a:schemeClr val="dk1"/>
                </a:solidFill>
                <a:latin typeface="Arial" panose="020B0604020202020204" pitchFamily="34" charset="0"/>
                <a:ea typeface="Arial"/>
                <a:cs typeface="Arial" panose="020B0604020202020204" pitchFamily="34" charset="0"/>
                <a:sym typeface="Arial"/>
              </a:rPr>
              <a:t>Information retrieval </a:t>
            </a:r>
            <a:r>
              <a:rPr lang="en-US" sz="1400" dirty="0">
                <a:solidFill>
                  <a:schemeClr val="dk1"/>
                </a:solidFill>
                <a:latin typeface="Arial" panose="020B0604020202020204" pitchFamily="34" charset="0"/>
                <a:ea typeface="Arial"/>
                <a:cs typeface="Arial" panose="020B0604020202020204" pitchFamily="34" charset="0"/>
                <a:sym typeface="Arial"/>
              </a:rPr>
              <a:t>is defined as the process of accessing and retrieving the most appropriate information from text based on a particular query given by the user, with the help of context-based indexing or metadata.</a:t>
            </a:r>
            <a:endParaRPr lang="en-US" sz="1400" dirty="0">
              <a:solidFill>
                <a:schemeClr val="dk1"/>
              </a:solidFill>
              <a:latin typeface="Arial" panose="020B0604020202020204" pitchFamily="34" charset="0"/>
              <a:cs typeface="Arial" panose="020B0604020202020204" pitchFamily="34" charset="0"/>
            </a:endParaRPr>
          </a:p>
          <a:p>
            <a:endParaRPr lang="en-US" sz="1400" dirty="0">
              <a:solidFill>
                <a:schemeClr val="dk1"/>
              </a:solidFill>
              <a:latin typeface="Arial" panose="020B0604020202020204" pitchFamily="34" charset="0"/>
              <a:ea typeface="Arial"/>
              <a:cs typeface="Arial" panose="020B0604020202020204" pitchFamily="34" charset="0"/>
            </a:endParaRPr>
          </a:p>
          <a:p>
            <a:r>
              <a:rPr lang="en-US" sz="1400" b="1" dirty="0">
                <a:solidFill>
                  <a:schemeClr val="dk1"/>
                </a:solidFill>
                <a:latin typeface="Arial" panose="020B0604020202020204" pitchFamily="34" charset="0"/>
                <a:ea typeface="Arial"/>
                <a:cs typeface="Arial" panose="020B0604020202020204" pitchFamily="34" charset="0"/>
                <a:sym typeface="Arial"/>
              </a:rPr>
              <a:t>Google Search</a:t>
            </a:r>
            <a:r>
              <a:rPr lang="en-US" sz="1400" dirty="0">
                <a:solidFill>
                  <a:schemeClr val="dk1"/>
                </a:solidFill>
                <a:latin typeface="Arial" panose="020B0604020202020204" pitchFamily="34" charset="0"/>
                <a:ea typeface="Arial"/>
                <a:cs typeface="Arial" panose="020B0604020202020204" pitchFamily="34" charset="0"/>
                <a:sym typeface="Arial"/>
              </a:rPr>
              <a:t> is the most famous example of information retrieval.</a:t>
            </a:r>
            <a:endParaRPr lang="en-US" sz="1400" dirty="0">
              <a:solidFill>
                <a:schemeClr val="dk1"/>
              </a:solidFill>
              <a:latin typeface="Arial" panose="020B0604020202020204" pitchFamily="34" charset="0"/>
              <a:cs typeface="Arial" panose="020B0604020202020204" pitchFamily="34" charset="0"/>
            </a:endParaRPr>
          </a:p>
          <a:p>
            <a:r>
              <a:rPr lang="en-US" sz="1400" dirty="0">
                <a:solidFill>
                  <a:schemeClr val="dk1"/>
                </a:solidFill>
                <a:latin typeface="Arial" panose="020B0604020202020204" pitchFamily="34" charset="0"/>
                <a:ea typeface="Arial"/>
                <a:cs typeface="Arial" panose="020B0604020202020204" pitchFamily="34" charset="0"/>
                <a:sym typeface="Arial"/>
              </a:rPr>
              <a:t>An information retrieval system </a:t>
            </a:r>
            <a:r>
              <a:rPr lang="en-US" sz="1400" b="1" dirty="0">
                <a:solidFill>
                  <a:schemeClr val="dk1"/>
                </a:solidFill>
                <a:latin typeface="Arial" panose="020B0604020202020204" pitchFamily="34" charset="0"/>
                <a:ea typeface="Arial"/>
                <a:cs typeface="Arial" panose="020B0604020202020204" pitchFamily="34" charset="0"/>
                <a:sym typeface="Arial"/>
              </a:rPr>
              <a:t>searches</a:t>
            </a:r>
            <a:r>
              <a:rPr lang="en-US" sz="1400" dirty="0">
                <a:solidFill>
                  <a:schemeClr val="dk1"/>
                </a:solidFill>
                <a:latin typeface="Arial" panose="020B0604020202020204" pitchFamily="34" charset="0"/>
                <a:ea typeface="Arial"/>
                <a:cs typeface="Arial" panose="020B0604020202020204" pitchFamily="34" charset="0"/>
                <a:sym typeface="Arial"/>
              </a:rPr>
              <a:t> a collection of natural language documents with the goal of retrieving exactly the set of documents that matches a user’s question. They have their origin in library systems.</a:t>
            </a:r>
            <a:endParaRPr lang="en-US" sz="14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38200" y="135088"/>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2400"/>
            </a:pPr>
            <a:r>
              <a:rPr lang="en" sz="4267">
                <a:latin typeface="Arial"/>
                <a:ea typeface="Arial"/>
                <a:cs typeface="Arial"/>
                <a:sym typeface="Arial"/>
              </a:rPr>
              <a:t>NLP Application: Machine Translation</a:t>
            </a:r>
            <a:endParaRPr lang="en-US" sz="4267"/>
          </a:p>
        </p:txBody>
      </p:sp>
      <p:sp>
        <p:nvSpPr>
          <p:cNvPr id="106" name="Google Shape;106;p20"/>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rmAutofit/>
          </a:bodyPr>
          <a:lstStyle/>
          <a:p>
            <a:fld id="{00000000-1234-1234-1234-123412341234}" type="slidenum">
              <a:rPr lang="en"/>
              <a:pPr/>
              <a:t>16</a:t>
            </a:fld>
            <a:endParaRPr/>
          </a:p>
        </p:txBody>
      </p:sp>
      <p:pic>
        <p:nvPicPr>
          <p:cNvPr id="107" name="Google Shape;107;p20" descr="google translate"/>
          <p:cNvPicPr preferRelativeResize="0">
            <a:picLocks noGrp="1"/>
          </p:cNvPicPr>
          <p:nvPr>
            <p:ph type="body" idx="1"/>
          </p:nvPr>
        </p:nvPicPr>
        <p:blipFill rotWithShape="1">
          <a:blip r:embed="rId3">
            <a:alphaModFix/>
          </a:blip>
          <a:srcRect/>
          <a:stretch/>
        </p:blipFill>
        <p:spPr>
          <a:xfrm>
            <a:off x="1615272" y="3859891"/>
            <a:ext cx="6995328" cy="2817924"/>
          </a:xfrm>
          <a:prstGeom prst="rect">
            <a:avLst/>
          </a:prstGeom>
          <a:noFill/>
          <a:ln>
            <a:noFill/>
          </a:ln>
        </p:spPr>
      </p:pic>
      <p:sp>
        <p:nvSpPr>
          <p:cNvPr id="108" name="Google Shape;108;p20"/>
          <p:cNvSpPr txBox="1"/>
          <p:nvPr/>
        </p:nvSpPr>
        <p:spPr>
          <a:xfrm>
            <a:off x="957263" y="1462703"/>
            <a:ext cx="9834800" cy="1384954"/>
          </a:xfrm>
          <a:prstGeom prst="rect">
            <a:avLst/>
          </a:prstGeom>
          <a:noFill/>
          <a:ln>
            <a:noFill/>
          </a:ln>
        </p:spPr>
        <p:txBody>
          <a:bodyPr spcFirstLastPara="1" wrap="square" lIns="91433" tIns="45700" rIns="91433" bIns="45700" anchor="t" anchorCtr="0">
            <a:spAutoFit/>
          </a:bodyPr>
          <a:lstStyle/>
          <a:p>
            <a:r>
              <a:rPr lang="en" sz="1400" b="1" dirty="0">
                <a:solidFill>
                  <a:schemeClr val="dk1"/>
                </a:solidFill>
                <a:latin typeface="Arial" panose="020B0604020202020204" pitchFamily="34" charset="0"/>
                <a:ea typeface="Arial"/>
                <a:cs typeface="Arial" panose="020B0604020202020204" pitchFamily="34" charset="0"/>
                <a:sym typeface="Arial"/>
              </a:rPr>
              <a:t>Machine Translation </a:t>
            </a:r>
            <a:r>
              <a:rPr lang="en" sz="1400" dirty="0">
                <a:solidFill>
                  <a:schemeClr val="dk1"/>
                </a:solidFill>
                <a:latin typeface="Arial" panose="020B0604020202020204" pitchFamily="34" charset="0"/>
                <a:ea typeface="Arial"/>
                <a:cs typeface="Arial" panose="020B0604020202020204" pitchFamily="34" charset="0"/>
                <a:sym typeface="Arial"/>
              </a:rPr>
              <a:t>is the procedure of automatically converting the text in one language to another language while keeping the meaning intact.</a:t>
            </a:r>
            <a:endParaRPr lang="en-US" sz="1400" dirty="0">
              <a:solidFill>
                <a:schemeClr val="dk1"/>
              </a:solidFill>
              <a:latin typeface="Arial" panose="020B0604020202020204" pitchFamily="34" charset="0"/>
              <a:cs typeface="Arial" panose="020B0604020202020204" pitchFamily="34" charset="0"/>
            </a:endParaRPr>
          </a:p>
          <a:p>
            <a:r>
              <a:rPr lang="en" sz="1400" dirty="0">
                <a:solidFill>
                  <a:schemeClr val="dk1"/>
                </a:solidFill>
                <a:latin typeface="Arial" panose="020B0604020202020204" pitchFamily="34" charset="0"/>
                <a:ea typeface="Arial"/>
                <a:cs typeface="Arial" panose="020B0604020202020204" pitchFamily="34" charset="0"/>
                <a:sym typeface="Arial"/>
              </a:rPr>
              <a:t>In earlier days, machine translation systems were dictionary-based and rule-based systems, and they saw very limited success. However, due to evolution in the field of </a:t>
            </a:r>
            <a:r>
              <a:rPr lang="en" sz="1400" b="1" dirty="0">
                <a:solidFill>
                  <a:schemeClr val="dk1"/>
                </a:solidFill>
                <a:latin typeface="Arial" panose="020B0604020202020204" pitchFamily="34" charset="0"/>
                <a:ea typeface="Arial"/>
                <a:cs typeface="Arial" panose="020B0604020202020204" pitchFamily="34" charset="0"/>
                <a:sym typeface="Arial"/>
              </a:rPr>
              <a:t>Deep Learning and NLP</a:t>
            </a:r>
            <a:r>
              <a:rPr lang="en" sz="1400" dirty="0">
                <a:solidFill>
                  <a:schemeClr val="dk1"/>
                </a:solidFill>
                <a:latin typeface="Arial" panose="020B0604020202020204" pitchFamily="34" charset="0"/>
                <a:ea typeface="Arial"/>
                <a:cs typeface="Arial" panose="020B0604020202020204" pitchFamily="34" charset="0"/>
                <a:sym typeface="Arial"/>
              </a:rPr>
              <a:t>, availability of humongous data, and powerful machines, machine translation has become fairly accurate in converting the text from one language to another.</a:t>
            </a:r>
            <a:endParaRPr sz="1400" dirty="0">
              <a:solidFill>
                <a:schemeClr val="dk1"/>
              </a:solidFill>
              <a:latin typeface="Arial" panose="020B0604020202020204" pitchFamily="34" charset="0"/>
              <a:cs typeface="Arial" panose="020B0604020202020204" pitchFamily="34" charset="0"/>
            </a:endParaRPr>
          </a:p>
          <a:p>
            <a:endParaRPr sz="1400" dirty="0">
              <a:solidFill>
                <a:schemeClr val="dk1"/>
              </a:solidFill>
              <a:latin typeface="Arial" panose="020B0604020202020204" pitchFamily="34" charset="0"/>
              <a:ea typeface="Arial"/>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838200" y="365126"/>
            <a:ext cx="10515600" cy="93262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2400"/>
            </a:pPr>
            <a:r>
              <a:rPr lang="en" sz="4267">
                <a:latin typeface="Arial"/>
                <a:ea typeface="Arial"/>
                <a:cs typeface="Arial"/>
                <a:sym typeface="Arial"/>
              </a:rPr>
              <a:t>NLP Application: Sentiment Analysis</a:t>
            </a:r>
            <a:endParaRPr lang="en-US" sz="4267"/>
          </a:p>
        </p:txBody>
      </p:sp>
      <p:sp>
        <p:nvSpPr>
          <p:cNvPr id="114" name="Google Shape;114;p21"/>
          <p:cNvSpPr txBox="1">
            <a:spLocks noGrp="1"/>
          </p:cNvSpPr>
          <p:nvPr>
            <p:ph type="body" idx="1"/>
          </p:nvPr>
        </p:nvSpPr>
        <p:spPr>
          <a:xfrm>
            <a:off x="838200" y="1245230"/>
            <a:ext cx="10754000" cy="1810957"/>
          </a:xfrm>
          <a:prstGeom prst="rect">
            <a:avLst/>
          </a:prstGeom>
          <a:noFill/>
          <a:ln>
            <a:noFill/>
          </a:ln>
        </p:spPr>
        <p:txBody>
          <a:bodyPr spcFirstLastPara="1" vert="horz" wrap="square" lIns="91433" tIns="45700" rIns="91433" bIns="45700" rtlCol="0" anchor="t" anchorCtr="0">
            <a:noAutofit/>
          </a:bodyPr>
          <a:lstStyle/>
          <a:p>
            <a:pPr marL="0" indent="0">
              <a:spcBef>
                <a:spcPts val="0"/>
              </a:spcBef>
              <a:spcAft>
                <a:spcPts val="1600"/>
              </a:spcAft>
              <a:buClr>
                <a:schemeClr val="dk1"/>
              </a:buClr>
              <a:buSzPts val="1200"/>
              <a:buNone/>
            </a:pPr>
            <a:r>
              <a:rPr lang="en" sz="1400" dirty="0">
                <a:latin typeface="Arial" panose="020B0604020202020204" pitchFamily="34" charset="0"/>
                <a:ea typeface="Arial"/>
                <a:cs typeface="Arial" panose="020B0604020202020204" pitchFamily="34" charset="0"/>
                <a:sym typeface="Arial"/>
              </a:rPr>
              <a:t>Natural language understanding is particularly difficult for machines when it comes to opinions, given that humans often use sarcasm and irony. Sentiment analysis, however, is able to </a:t>
            </a:r>
            <a:r>
              <a:rPr lang="en" sz="1400" b="1" dirty="0">
                <a:latin typeface="Arial" panose="020B0604020202020204" pitchFamily="34" charset="0"/>
                <a:ea typeface="Arial"/>
                <a:cs typeface="Arial" panose="020B0604020202020204" pitchFamily="34" charset="0"/>
                <a:sym typeface="Arial"/>
              </a:rPr>
              <a:t>recognize subtle nuances in emotions and opinions </a:t>
            </a:r>
            <a:r>
              <a:rPr lang="en" sz="1400" dirty="0">
                <a:latin typeface="Arial" panose="020B0604020202020204" pitchFamily="34" charset="0"/>
                <a:ea typeface="Arial"/>
                <a:cs typeface="Arial" panose="020B0604020202020204" pitchFamily="34" charset="0"/>
                <a:sym typeface="Arial"/>
              </a:rPr>
              <a:t>‒ and determine how positive or negative they are.</a:t>
            </a:r>
            <a:endParaRPr lang="en" sz="1400" dirty="0">
              <a:latin typeface="Arial" panose="020B0604020202020204" pitchFamily="34" charset="0"/>
              <a:ea typeface="Arial"/>
              <a:cs typeface="Arial" panose="020B0604020202020204" pitchFamily="34" charset="0"/>
            </a:endParaRPr>
          </a:p>
          <a:p>
            <a:pPr marL="0" indent="0">
              <a:spcBef>
                <a:spcPts val="0"/>
              </a:spcBef>
              <a:spcAft>
                <a:spcPts val="1600"/>
              </a:spcAft>
              <a:buSzPts val="1200"/>
              <a:buNone/>
            </a:pPr>
            <a:r>
              <a:rPr lang="en" sz="1400" dirty="0">
                <a:latin typeface="Arial" panose="020B0604020202020204" pitchFamily="34" charset="0"/>
                <a:cs typeface="Arial" panose="020B0604020202020204" pitchFamily="34" charset="0"/>
              </a:rPr>
              <a:t>You can try this service from here: </a:t>
            </a:r>
            <a:r>
              <a:rPr lang="en" sz="1400" dirty="0">
                <a:latin typeface="Arial" panose="020B0604020202020204" pitchFamily="34" charset="0"/>
                <a:cs typeface="Arial" panose="020B0604020202020204" pitchFamily="34" charset="0"/>
                <a:hlinkClick r:id="rId3"/>
              </a:rPr>
              <a:t>Semantic Analysis</a:t>
            </a:r>
            <a:endParaRPr lang="en" sz="1400" dirty="0">
              <a:latin typeface="Arial" panose="020B0604020202020204" pitchFamily="34" charset="0"/>
              <a:cs typeface="Arial" panose="020B0604020202020204" pitchFamily="34" charset="0"/>
            </a:endParaRPr>
          </a:p>
        </p:txBody>
      </p:sp>
      <p:sp>
        <p:nvSpPr>
          <p:cNvPr id="116" name="Google Shape;116;p21"/>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rmAutofit/>
          </a:bodyPr>
          <a:lstStyle/>
          <a:p>
            <a:fld id="{00000000-1234-1234-1234-123412341234}" type="slidenum">
              <a:rPr lang="en"/>
              <a:pPr/>
              <a:t>17</a:t>
            </a:fld>
            <a:endParaRPr/>
          </a:p>
        </p:txBody>
      </p:sp>
      <p:pic>
        <p:nvPicPr>
          <p:cNvPr id="2" name="Picture 2" descr="Graphical user interface, application&#10;&#10;Description automatically generated">
            <a:extLst>
              <a:ext uri="{FF2B5EF4-FFF2-40B4-BE49-F238E27FC236}">
                <a16:creationId xmlns:a16="http://schemas.microsoft.com/office/drawing/2014/main" id="{740E25A5-5408-4718-BAD5-A40CB9E55ACD}"/>
              </a:ext>
            </a:extLst>
          </p:cNvPr>
          <p:cNvPicPr>
            <a:picLocks noChangeAspect="1"/>
          </p:cNvPicPr>
          <p:nvPr/>
        </p:nvPicPr>
        <p:blipFill>
          <a:blip r:embed="rId4"/>
          <a:stretch>
            <a:fillRect/>
          </a:stretch>
        </p:blipFill>
        <p:spPr>
          <a:xfrm>
            <a:off x="2067466" y="3057863"/>
            <a:ext cx="7414881" cy="36800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2400"/>
            </a:pPr>
            <a:r>
              <a:rPr lang="en" sz="4267">
                <a:latin typeface="Arial"/>
                <a:ea typeface="Arial"/>
                <a:cs typeface="Arial"/>
                <a:sym typeface="Arial"/>
              </a:rPr>
              <a:t>NLP Application: Question Answering</a:t>
            </a:r>
            <a:endParaRPr lang="en-US" sz="4267"/>
          </a:p>
        </p:txBody>
      </p:sp>
      <p:sp>
        <p:nvSpPr>
          <p:cNvPr id="122" name="Google Shape;122;p22"/>
          <p:cNvSpPr txBox="1">
            <a:spLocks noGrp="1"/>
          </p:cNvSpPr>
          <p:nvPr>
            <p:ph type="body" idx="1"/>
          </p:nvPr>
        </p:nvSpPr>
        <p:spPr>
          <a:xfrm>
            <a:off x="838200" y="1652587"/>
            <a:ext cx="10754000" cy="1895600"/>
          </a:xfrm>
          <a:prstGeom prst="rect">
            <a:avLst/>
          </a:prstGeom>
          <a:noFill/>
          <a:ln>
            <a:noFill/>
          </a:ln>
        </p:spPr>
        <p:txBody>
          <a:bodyPr spcFirstLastPara="1" vert="horz" wrap="square" lIns="91433" tIns="45700" rIns="91433" bIns="45700" rtlCol="0" anchor="t" anchorCtr="0">
            <a:noAutofit/>
          </a:bodyPr>
          <a:lstStyle/>
          <a:p>
            <a:pPr marL="0" indent="0">
              <a:spcBef>
                <a:spcPts val="0"/>
              </a:spcBef>
              <a:buClr>
                <a:schemeClr val="dk1"/>
              </a:buClr>
              <a:buSzPts val="1200"/>
              <a:buNone/>
            </a:pPr>
            <a:r>
              <a:rPr lang="en-US" sz="1400" b="1" dirty="0">
                <a:latin typeface="Arial" panose="020B0604020202020204" pitchFamily="34" charset="0"/>
                <a:ea typeface="Arial"/>
                <a:cs typeface="Arial" panose="020B0604020202020204" pitchFamily="34" charset="0"/>
                <a:sym typeface="Arial"/>
              </a:rPr>
              <a:t>Question Answering(QA)</a:t>
            </a:r>
            <a:r>
              <a:rPr lang="en-US" sz="1400" dirty="0">
                <a:latin typeface="Arial" panose="020B0604020202020204" pitchFamily="34" charset="0"/>
                <a:ea typeface="Arial"/>
                <a:cs typeface="Arial" panose="020B0604020202020204" pitchFamily="34" charset="0"/>
                <a:sym typeface="Arial"/>
              </a:rPr>
              <a:t> system is a system that gives appropriate answers to questions expressed in natural languages such as English, Chinese, and so on. For example, suppose a user asks “When was Abraham Lincoln assassinated?” In this case, the question answering system is expected to return “Apr 15, 1865”.</a:t>
            </a:r>
            <a:endParaRPr lang="en-US" sz="1400" dirty="0">
              <a:latin typeface="Arial" panose="020B0604020202020204" pitchFamily="34" charset="0"/>
              <a:cs typeface="Arial" panose="020B0604020202020204" pitchFamily="34" charset="0"/>
            </a:endParaRPr>
          </a:p>
          <a:p>
            <a:pPr marL="0" indent="0">
              <a:spcBef>
                <a:spcPts val="1067"/>
              </a:spcBef>
              <a:spcAft>
                <a:spcPts val="1600"/>
              </a:spcAft>
              <a:buClr>
                <a:schemeClr val="dk1"/>
              </a:buClr>
              <a:buSzPts val="1200"/>
              <a:buNone/>
            </a:pPr>
            <a:r>
              <a:rPr lang="en-US" sz="1400" dirty="0">
                <a:latin typeface="Arial" panose="020B0604020202020204" pitchFamily="34" charset="0"/>
                <a:ea typeface="Arial"/>
                <a:cs typeface="Arial" panose="020B0604020202020204" pitchFamily="34" charset="0"/>
                <a:sym typeface="Arial"/>
              </a:rPr>
              <a:t>A question answering system will help you </a:t>
            </a:r>
            <a:r>
              <a:rPr lang="en-US" sz="1400" b="1" dirty="0">
                <a:latin typeface="Arial" panose="020B0604020202020204" pitchFamily="34" charset="0"/>
                <a:ea typeface="Arial"/>
                <a:cs typeface="Arial" panose="020B0604020202020204" pitchFamily="34" charset="0"/>
                <a:sym typeface="Arial"/>
              </a:rPr>
              <a:t>find information efficiently</a:t>
            </a:r>
            <a:r>
              <a:rPr lang="en-US" sz="1400" dirty="0">
                <a:latin typeface="Arial" panose="020B0604020202020204" pitchFamily="34" charset="0"/>
                <a:ea typeface="Arial"/>
                <a:cs typeface="Arial" panose="020B0604020202020204" pitchFamily="34" charset="0"/>
                <a:sym typeface="Arial"/>
              </a:rPr>
              <a:t>. Generally speaking, we use search engines to search for relevant documents when we look for some information on the Web. However, because they show you documents, you must read the documents and decide whether they contain the information you need. It’s a bother. Thus, commercial search engines have a question answering feature so that you can find information efficiently.</a:t>
            </a:r>
            <a:endParaRPr lang="en-US" sz="1400" dirty="0">
              <a:latin typeface="Arial" panose="020B0604020202020204" pitchFamily="34" charset="0"/>
              <a:cs typeface="Arial" panose="020B0604020202020204" pitchFamily="34" charset="0"/>
            </a:endParaRPr>
          </a:p>
        </p:txBody>
      </p:sp>
      <p:sp>
        <p:nvSpPr>
          <p:cNvPr id="123" name="Google Shape;123;p22"/>
          <p:cNvSpPr txBox="1">
            <a:spLocks noGrp="1"/>
          </p:cNvSpPr>
          <p:nvPr>
            <p:ph type="sldNum" idx="12"/>
          </p:nvPr>
        </p:nvSpPr>
        <p:spPr>
          <a:xfrm>
            <a:off x="8848725" y="6356351"/>
            <a:ext cx="2743200" cy="365200"/>
          </a:xfrm>
          <a:prstGeom prst="rect">
            <a:avLst/>
          </a:prstGeom>
          <a:noFill/>
          <a:ln>
            <a:noFill/>
          </a:ln>
        </p:spPr>
        <p:txBody>
          <a:bodyPr spcFirstLastPara="1" vert="horz" wrap="square" lIns="91433" tIns="45700" rIns="91433" bIns="45700" rtlCol="0" anchor="ctr" anchorCtr="0">
            <a:normAutofit/>
          </a:bodyPr>
          <a:lstStyle/>
          <a:p>
            <a:fld id="{00000000-1234-1234-1234-123412341234}" type="slidenum">
              <a:rPr lang="en"/>
              <a:pPr/>
              <a:t>18</a:t>
            </a:fld>
            <a:endParaRPr/>
          </a:p>
        </p:txBody>
      </p:sp>
      <p:pic>
        <p:nvPicPr>
          <p:cNvPr id="124" name="Google Shape;124;p22"/>
          <p:cNvPicPr preferRelativeResize="0"/>
          <p:nvPr/>
        </p:nvPicPr>
        <p:blipFill rotWithShape="1">
          <a:blip r:embed="rId3">
            <a:alphaModFix/>
          </a:blip>
          <a:srcRect/>
          <a:stretch/>
        </p:blipFill>
        <p:spPr>
          <a:xfrm>
            <a:off x="3076575" y="3467100"/>
            <a:ext cx="6309688" cy="3254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8F06-6CB1-D443-B3A7-5754D90ABA2C}"/>
              </a:ext>
            </a:extLst>
          </p:cNvPr>
          <p:cNvSpPr>
            <a:spLocks noGrp="1"/>
          </p:cNvSpPr>
          <p:nvPr>
            <p:ph type="title"/>
          </p:nvPr>
        </p:nvSpPr>
        <p:spPr/>
        <p:txBody>
          <a:bodyPr/>
          <a:lstStyle/>
          <a:p>
            <a:r>
              <a:rPr lang="en-US" dirty="0"/>
              <a:t>Terminology</a:t>
            </a:r>
          </a:p>
        </p:txBody>
      </p:sp>
      <p:graphicFrame>
        <p:nvGraphicFramePr>
          <p:cNvPr id="5" name="Table 5">
            <a:extLst>
              <a:ext uri="{FF2B5EF4-FFF2-40B4-BE49-F238E27FC236}">
                <a16:creationId xmlns:a16="http://schemas.microsoft.com/office/drawing/2014/main" id="{20AD850E-CB2E-3440-A1ED-0A0F86A29592}"/>
              </a:ext>
            </a:extLst>
          </p:cNvPr>
          <p:cNvGraphicFramePr>
            <a:graphicFrameLocks noGrp="1"/>
          </p:cNvGraphicFramePr>
          <p:nvPr>
            <p:extLst>
              <p:ext uri="{D42A27DB-BD31-4B8C-83A1-F6EECF244321}">
                <p14:modId xmlns:p14="http://schemas.microsoft.com/office/powerpoint/2010/main" val="2188336090"/>
              </p:ext>
            </p:extLst>
          </p:nvPr>
        </p:nvGraphicFramePr>
        <p:xfrm>
          <a:off x="719781" y="1557177"/>
          <a:ext cx="10752438" cy="4724400"/>
        </p:xfrm>
        <a:graphic>
          <a:graphicData uri="http://schemas.openxmlformats.org/drawingml/2006/table">
            <a:tbl>
              <a:tblPr firstRow="1" bandRow="1">
                <a:tableStyleId>{5C22544A-7EE6-4342-B048-85BDC9FD1C3A}</a:tableStyleId>
              </a:tblPr>
              <a:tblGrid>
                <a:gridCol w="2164492">
                  <a:extLst>
                    <a:ext uri="{9D8B030D-6E8A-4147-A177-3AD203B41FA5}">
                      <a16:colId xmlns:a16="http://schemas.microsoft.com/office/drawing/2014/main" val="2087441392"/>
                    </a:ext>
                  </a:extLst>
                </a:gridCol>
                <a:gridCol w="8587946">
                  <a:extLst>
                    <a:ext uri="{9D8B030D-6E8A-4147-A177-3AD203B41FA5}">
                      <a16:colId xmlns:a16="http://schemas.microsoft.com/office/drawing/2014/main" val="3966875991"/>
                    </a:ext>
                  </a:extLst>
                </a:gridCol>
              </a:tblGrid>
              <a:tr h="319906">
                <a:tc>
                  <a:txBody>
                    <a:bodyPr/>
                    <a:lstStyle/>
                    <a:p>
                      <a:r>
                        <a:rPr lang="en-US" sz="1600" b="0" dirty="0">
                          <a:solidFill>
                            <a:schemeClr val="tx1"/>
                          </a:solidFill>
                          <a:latin typeface="Arial" panose="020B0604020202020204" pitchFamily="34" charset="0"/>
                          <a:cs typeface="Arial" panose="020B0604020202020204" pitchFamily="34" charset="0"/>
                        </a:rPr>
                        <a:t>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kern="1200" dirty="0">
                          <a:solidFill>
                            <a:schemeClr val="tx1"/>
                          </a:solidFill>
                          <a:effectLst/>
                          <a:latin typeface="Arial" panose="020B0604020202020204" pitchFamily="34" charset="0"/>
                          <a:ea typeface="+mn-ea"/>
                          <a:cs typeface="Arial" panose="020B0604020202020204" pitchFamily="34" charset="0"/>
                        </a:rPr>
                        <a:t>The set of examples used in one </a:t>
                      </a:r>
                      <a:r>
                        <a:rPr lang="en-US" sz="1600" b="1" i="0" kern="1200" dirty="0">
                          <a:solidFill>
                            <a:schemeClr val="tx1"/>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iteration</a:t>
                      </a:r>
                      <a:r>
                        <a:rPr lang="en-US" sz="1600" b="0" i="0" kern="1200" dirty="0">
                          <a:solidFill>
                            <a:schemeClr val="tx1"/>
                          </a:solidFill>
                          <a:effectLst/>
                          <a:latin typeface="Arial" panose="020B0604020202020204" pitchFamily="34" charset="0"/>
                          <a:ea typeface="+mn-ea"/>
                          <a:cs typeface="Arial" panose="020B0604020202020204" pitchFamily="34" charset="0"/>
                        </a:rPr>
                        <a:t> (that is, one </a:t>
                      </a:r>
                      <a:r>
                        <a:rPr lang="en-US" sz="1600" b="1" i="0" kern="1200" dirty="0">
                          <a:solidFill>
                            <a:schemeClr val="tx1"/>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gradient</a:t>
                      </a:r>
                      <a:r>
                        <a:rPr lang="en-US" sz="1600" b="0" i="0" kern="1200" dirty="0">
                          <a:solidFill>
                            <a:schemeClr val="tx1"/>
                          </a:solidFill>
                          <a:effectLst/>
                          <a:latin typeface="Arial" panose="020B0604020202020204" pitchFamily="34" charset="0"/>
                          <a:ea typeface="+mn-ea"/>
                          <a:cs typeface="Arial" panose="020B0604020202020204" pitchFamily="34" charset="0"/>
                        </a:rPr>
                        <a:t> update) of </a:t>
                      </a:r>
                      <a:r>
                        <a:rPr lang="en-US" sz="1600" b="1" i="0" kern="1200" dirty="0">
                          <a:solidFill>
                            <a:schemeClr val="tx1"/>
                          </a:solidFill>
                          <a:effectLst/>
                          <a:latin typeface="Arial" panose="020B06040202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model training</a:t>
                      </a:r>
                      <a:r>
                        <a:rPr lang="en-US" sz="1600" b="0" i="0" kern="1200" dirty="0">
                          <a:solidFill>
                            <a:schemeClr val="tx1"/>
                          </a:solidFill>
                          <a:effectLst/>
                          <a:latin typeface="Arial" panose="020B0604020202020204" pitchFamily="34" charset="0"/>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1523004"/>
                  </a:ext>
                </a:extLst>
              </a:tr>
              <a:tr h="319906">
                <a:tc>
                  <a:txBody>
                    <a:bodyPr/>
                    <a:lstStyle/>
                    <a:p>
                      <a:r>
                        <a:rPr lang="en-US" sz="1600" b="0" dirty="0">
                          <a:solidFill>
                            <a:schemeClr val="tx1"/>
                          </a:solidFill>
                          <a:latin typeface="Arial" panose="020B0604020202020204" pitchFamily="34" charset="0"/>
                          <a:cs typeface="Arial" panose="020B0604020202020204" pitchFamily="34" charset="0"/>
                        </a:rPr>
                        <a:t>Batch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kern="1200" dirty="0">
                          <a:solidFill>
                            <a:schemeClr val="tx1"/>
                          </a:solidFill>
                          <a:effectLst/>
                          <a:latin typeface="Arial" panose="020B0604020202020204" pitchFamily="34" charset="0"/>
                          <a:ea typeface="+mn-ea"/>
                          <a:cs typeface="Arial" panose="020B0604020202020204" pitchFamily="34" charset="0"/>
                        </a:rPr>
                        <a:t>The number of examples in each 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720999"/>
                  </a:ext>
                </a:extLst>
              </a:tr>
              <a:tr h="457009">
                <a:tc>
                  <a:txBody>
                    <a:bodyPr/>
                    <a:lstStyle/>
                    <a:p>
                      <a:r>
                        <a:rPr lang="en-US" sz="1600" b="0" dirty="0">
                          <a:solidFill>
                            <a:schemeClr val="tx1"/>
                          </a:solidFill>
                          <a:latin typeface="Arial" panose="020B0604020202020204" pitchFamily="34" charset="0"/>
                          <a:cs typeface="Arial" panose="020B0604020202020204" pitchFamily="34" charset="0"/>
                        </a:rPr>
                        <a:t>Epoch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latin typeface="Arial" panose="020B0604020202020204" pitchFamily="34" charset="0"/>
                          <a:cs typeface="Arial" panose="020B0604020202020204" pitchFamily="34" charset="0"/>
                        </a:rPr>
                        <a:t>The number of times we cover the entire dataset during training. Steps in each epoch = Total samples / batch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567051"/>
                  </a:ext>
                </a:extLst>
              </a:tr>
              <a:tr h="185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Arial" panose="020B0604020202020204" pitchFamily="34" charset="0"/>
                          <a:ea typeface="+mn-ea"/>
                          <a:cs typeface="Arial" panose="020B0604020202020204" pitchFamily="34" charset="0"/>
                        </a:rPr>
                        <a:t>Activation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kern="1200" dirty="0">
                          <a:solidFill>
                            <a:schemeClr val="tx1"/>
                          </a:solidFill>
                          <a:effectLst/>
                          <a:latin typeface="Arial" panose="020B0604020202020204" pitchFamily="34" charset="0"/>
                          <a:ea typeface="+mn-ea"/>
                          <a:cs typeface="Arial" panose="020B0604020202020204" pitchFamily="34" charset="0"/>
                        </a:rPr>
                        <a:t>A function (for example, </a:t>
                      </a:r>
                      <a:r>
                        <a:rPr lang="en-US" sz="1600" b="1" i="0" kern="1200" dirty="0">
                          <a:solidFill>
                            <a:schemeClr val="tx1"/>
                          </a:solidFill>
                          <a:effectLst/>
                          <a:latin typeface="Arial" panose="020B0604020202020204" pitchFamily="34" charset="0"/>
                          <a:ea typeface="+mn-ea"/>
                          <a:cs typeface="Arial" panose="020B0604020202020204" pitchFamily="34" charset="0"/>
                          <a:hlinkClick r:id="rId5">
                            <a:extLst>
                              <a:ext uri="{A12FA001-AC4F-418D-AE19-62706E023703}">
                                <ahyp:hlinkClr xmlns:ahyp="http://schemas.microsoft.com/office/drawing/2018/hyperlinkcolor" val="tx"/>
                              </a:ext>
                            </a:extLst>
                          </a:hlinkClick>
                        </a:rPr>
                        <a:t>ReLU</a:t>
                      </a:r>
                      <a:r>
                        <a:rPr lang="en-US" sz="1600" b="0" i="0" kern="1200" dirty="0">
                          <a:solidFill>
                            <a:schemeClr val="tx1"/>
                          </a:solidFill>
                          <a:effectLst/>
                          <a:latin typeface="Arial" panose="020B0604020202020204" pitchFamily="34" charset="0"/>
                          <a:ea typeface="+mn-ea"/>
                          <a:cs typeface="Arial" panose="020B0604020202020204" pitchFamily="34" charset="0"/>
                        </a:rPr>
                        <a:t> or </a:t>
                      </a:r>
                      <a:r>
                        <a:rPr lang="en-US" sz="1600" b="1" i="0" kern="1200" dirty="0">
                          <a:solidFill>
                            <a:schemeClr val="tx1"/>
                          </a:solidFill>
                          <a:effectLst/>
                          <a:latin typeface="Arial" panose="020B0604020202020204" pitchFamily="34" charset="0"/>
                          <a:ea typeface="+mn-ea"/>
                          <a:cs typeface="Arial" panose="020B0604020202020204" pitchFamily="34" charset="0"/>
                          <a:hlinkClick r:id="rId6">
                            <a:extLst>
                              <a:ext uri="{A12FA001-AC4F-418D-AE19-62706E023703}">
                                <ahyp:hlinkClr xmlns:ahyp="http://schemas.microsoft.com/office/drawing/2018/hyperlinkcolor" val="tx"/>
                              </a:ext>
                            </a:extLst>
                          </a:hlinkClick>
                        </a:rPr>
                        <a:t>sigmoid</a:t>
                      </a:r>
                      <a:r>
                        <a:rPr lang="en-US" sz="1600" b="0" i="0" kern="1200" dirty="0">
                          <a:solidFill>
                            <a:schemeClr val="tx1"/>
                          </a:solidFill>
                          <a:effectLst/>
                          <a:latin typeface="Arial" panose="020B0604020202020204" pitchFamily="34" charset="0"/>
                          <a:ea typeface="+mn-ea"/>
                          <a:cs typeface="Arial" panose="020B0604020202020204" pitchFamily="34" charset="0"/>
                        </a:rPr>
                        <a:t>) that takes in the weighted sum of all of the inputs from the previous layer and then generates and passes an output value (typically nonlinear) to the next layer.</a:t>
                      </a:r>
                      <a:endParaRPr lang="en-US"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1815208"/>
                  </a:ext>
                </a:extLst>
              </a:tr>
              <a:tr h="185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Arial" panose="020B0604020202020204" pitchFamily="34" charset="0"/>
                          <a:ea typeface="+mn-ea"/>
                          <a:cs typeface="Arial" panose="020B0604020202020204" pitchFamily="34" charset="0"/>
                        </a:rPr>
                        <a:t>Iteration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kern="1200" dirty="0">
                          <a:solidFill>
                            <a:schemeClr val="tx1"/>
                          </a:solidFill>
                          <a:effectLst/>
                          <a:latin typeface="Arial" panose="020B0604020202020204" pitchFamily="34" charset="0"/>
                          <a:ea typeface="+mn-ea"/>
                          <a:cs typeface="Arial" panose="020B0604020202020204" pitchFamily="34" charset="0"/>
                        </a:rPr>
                        <a:t>A single update of a model's weights during training. An iteration consists of computing the gradients of the parameters with respect to the loss on a single </a:t>
                      </a:r>
                      <a:r>
                        <a:rPr lang="en-US" sz="1600" b="1" i="0" kern="1200" dirty="0">
                          <a:solidFill>
                            <a:schemeClr val="tx1"/>
                          </a:solidFill>
                          <a:effectLst/>
                          <a:latin typeface="Arial" panose="020B0604020202020204" pitchFamily="34" charset="0"/>
                          <a:ea typeface="+mn-ea"/>
                          <a:cs typeface="Arial" panose="020B0604020202020204" pitchFamily="34" charset="0"/>
                          <a:hlinkClick r:id="rId7">
                            <a:extLst>
                              <a:ext uri="{A12FA001-AC4F-418D-AE19-62706E023703}">
                                <ahyp:hlinkClr xmlns:ahyp="http://schemas.microsoft.com/office/drawing/2018/hyperlinkcolor" val="tx"/>
                              </a:ext>
                            </a:extLst>
                          </a:hlinkClick>
                        </a:rPr>
                        <a:t>batch</a:t>
                      </a:r>
                      <a:r>
                        <a:rPr lang="en-US" sz="1600" b="0" i="0" kern="1200" dirty="0">
                          <a:solidFill>
                            <a:schemeClr val="tx1"/>
                          </a:solidFill>
                          <a:effectLst/>
                          <a:latin typeface="Arial" panose="020B0604020202020204" pitchFamily="34" charset="0"/>
                          <a:ea typeface="+mn-ea"/>
                          <a:cs typeface="Arial" panose="020B0604020202020204" pitchFamily="34" charset="0"/>
                        </a:rPr>
                        <a:t> of data.</a:t>
                      </a:r>
                      <a:endParaRPr lang="en-US"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850293"/>
                  </a:ext>
                </a:extLst>
              </a:tr>
              <a:tr h="185343">
                <a:tc>
                  <a:txBody>
                    <a:bodyPr/>
                    <a:lstStyle/>
                    <a:p>
                      <a:r>
                        <a:rPr lang="en-US" sz="1600" b="0" dirty="0">
                          <a:solidFill>
                            <a:schemeClr val="tx1"/>
                          </a:solidFill>
                          <a:latin typeface="Arial" panose="020B0604020202020204" pitchFamily="34" charset="0"/>
                          <a:cs typeface="Arial" panose="020B0604020202020204" pitchFamily="34" charset="0"/>
                        </a:rPr>
                        <a:t>Dense or Fully Connected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A </a:t>
                      </a:r>
                      <a:r>
                        <a:rPr lang="en-US" sz="1600" b="1" i="0" kern="1200" dirty="0">
                          <a:solidFill>
                            <a:schemeClr val="dk1"/>
                          </a:solidFill>
                          <a:effectLst/>
                          <a:latin typeface="Arial" panose="020B0604020202020204" pitchFamily="34" charset="0"/>
                          <a:ea typeface="+mn-ea"/>
                          <a:cs typeface="Arial" panose="020B0604020202020204" pitchFamily="34" charset="0"/>
                          <a:hlinkClick r:id="rId8"/>
                        </a:rPr>
                        <a:t>hidden layer</a:t>
                      </a:r>
                      <a:r>
                        <a:rPr lang="en-US" sz="1600" b="0" i="0" kern="1200" dirty="0">
                          <a:solidFill>
                            <a:schemeClr val="dk1"/>
                          </a:solidFill>
                          <a:effectLst/>
                          <a:latin typeface="Arial" panose="020B0604020202020204" pitchFamily="34" charset="0"/>
                          <a:ea typeface="+mn-ea"/>
                          <a:cs typeface="Arial" panose="020B0604020202020204" pitchFamily="34" charset="0"/>
                        </a:rPr>
                        <a:t> in which each </a:t>
                      </a:r>
                      <a:r>
                        <a:rPr lang="en-US" sz="1600" b="1" i="0" kern="1200" dirty="0">
                          <a:solidFill>
                            <a:schemeClr val="dk1"/>
                          </a:solidFill>
                          <a:effectLst/>
                          <a:latin typeface="Arial" panose="020B0604020202020204" pitchFamily="34" charset="0"/>
                          <a:ea typeface="+mn-ea"/>
                          <a:cs typeface="Arial" panose="020B0604020202020204" pitchFamily="34" charset="0"/>
                          <a:hlinkClick r:id="rId9"/>
                        </a:rPr>
                        <a:t>node</a:t>
                      </a:r>
                      <a:r>
                        <a:rPr lang="en-US" sz="1600" b="0" i="0" kern="1200" dirty="0">
                          <a:solidFill>
                            <a:schemeClr val="dk1"/>
                          </a:solidFill>
                          <a:effectLst/>
                          <a:latin typeface="Arial" panose="020B0604020202020204" pitchFamily="34" charset="0"/>
                          <a:ea typeface="+mn-ea"/>
                          <a:cs typeface="Arial" panose="020B0604020202020204" pitchFamily="34" charset="0"/>
                        </a:rPr>
                        <a:t> is connected to </a:t>
                      </a:r>
                      <a:r>
                        <a:rPr lang="en-US" sz="1600" b="0" i="1" kern="1200" dirty="0">
                          <a:solidFill>
                            <a:schemeClr val="dk1"/>
                          </a:solidFill>
                          <a:effectLst/>
                          <a:latin typeface="Arial" panose="020B0604020202020204" pitchFamily="34" charset="0"/>
                          <a:ea typeface="+mn-ea"/>
                          <a:cs typeface="Arial" panose="020B0604020202020204" pitchFamily="34" charset="0"/>
                        </a:rPr>
                        <a:t>every</a:t>
                      </a:r>
                      <a:r>
                        <a:rPr lang="en-US" sz="1600" b="0" i="0" kern="1200" dirty="0">
                          <a:solidFill>
                            <a:schemeClr val="dk1"/>
                          </a:solidFill>
                          <a:effectLst/>
                          <a:latin typeface="Arial" panose="020B0604020202020204" pitchFamily="34" charset="0"/>
                          <a:ea typeface="+mn-ea"/>
                          <a:cs typeface="Arial" panose="020B0604020202020204" pitchFamily="34" charset="0"/>
                        </a:rPr>
                        <a:t> node in the subsequent hidden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9475698"/>
                  </a:ext>
                </a:extLst>
              </a:tr>
              <a:tr h="185343">
                <a:tc>
                  <a:txBody>
                    <a:bodyPr/>
                    <a:lstStyle/>
                    <a:p>
                      <a:r>
                        <a:rPr lang="en-US" sz="1600" b="0" dirty="0">
                          <a:solidFill>
                            <a:schemeClr val="tx1"/>
                          </a:solidFill>
                          <a:latin typeface="Arial" panose="020B0604020202020204" pitchFamily="34" charset="0"/>
                          <a:cs typeface="Arial" panose="020B0604020202020204" pitchFamily="34" charset="0"/>
                        </a:rPr>
                        <a:t>Generalization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Refers to your model's ability to make correct predictions on new, previously unseen data as opposed to the data used to train the model.</a:t>
                      </a:r>
                      <a:endParaRPr lang="en-US"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887868"/>
                  </a:ext>
                </a:extLst>
              </a:tr>
              <a:tr h="185343">
                <a:tc>
                  <a:txBody>
                    <a:bodyPr/>
                    <a:lstStyle/>
                    <a:p>
                      <a:r>
                        <a:rPr lang="en-US" sz="1600" b="0" dirty="0">
                          <a:solidFill>
                            <a:schemeClr val="tx1"/>
                          </a:solidFill>
                          <a:latin typeface="Arial" panose="020B0604020202020204" pitchFamily="34" charset="0"/>
                          <a:cs typeface="Arial" panose="020B0604020202020204" pitchFamily="34" charset="0"/>
                        </a:rPr>
                        <a:t>Hidden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a:solidFill>
                            <a:schemeClr val="dk1"/>
                          </a:solidFill>
                          <a:effectLst/>
                          <a:latin typeface="+mn-lt"/>
                          <a:ea typeface="+mn-ea"/>
                          <a:cs typeface="+mn-cs"/>
                        </a:rPr>
                        <a:t>A synthetic layer in a </a:t>
                      </a:r>
                      <a:r>
                        <a:rPr lang="en-US" sz="1800" b="1" i="0" kern="1200" dirty="0">
                          <a:solidFill>
                            <a:schemeClr val="dk1"/>
                          </a:solidFill>
                          <a:effectLst/>
                          <a:latin typeface="+mn-lt"/>
                          <a:ea typeface="+mn-ea"/>
                          <a:cs typeface="+mn-cs"/>
                          <a:hlinkClick r:id="rId10"/>
                        </a:rPr>
                        <a:t>neural network</a:t>
                      </a:r>
                      <a:r>
                        <a:rPr lang="en-US" sz="1800" b="0" i="0" kern="1200" dirty="0">
                          <a:solidFill>
                            <a:schemeClr val="dk1"/>
                          </a:solidFill>
                          <a:effectLst/>
                          <a:latin typeface="+mn-lt"/>
                          <a:ea typeface="+mn-ea"/>
                          <a:cs typeface="+mn-cs"/>
                        </a:rPr>
                        <a:t> between the </a:t>
                      </a:r>
                      <a:r>
                        <a:rPr lang="en-US" sz="1800" b="1" i="0" kern="1200" dirty="0">
                          <a:solidFill>
                            <a:schemeClr val="dk1"/>
                          </a:solidFill>
                          <a:effectLst/>
                          <a:latin typeface="+mn-lt"/>
                          <a:ea typeface="+mn-ea"/>
                          <a:cs typeface="+mn-cs"/>
                          <a:hlinkClick r:id="rId11"/>
                        </a:rPr>
                        <a:t>input layer</a:t>
                      </a:r>
                      <a:r>
                        <a:rPr lang="en-US" sz="1800" b="0" i="0" kern="1200" dirty="0">
                          <a:solidFill>
                            <a:schemeClr val="dk1"/>
                          </a:solidFill>
                          <a:effectLst/>
                          <a:latin typeface="+mn-lt"/>
                          <a:ea typeface="+mn-ea"/>
                          <a:cs typeface="+mn-cs"/>
                        </a:rPr>
                        <a:t> (that is, the features) and the </a:t>
                      </a:r>
                      <a:r>
                        <a:rPr lang="en-US" sz="1800" b="1" i="0" kern="1200" dirty="0">
                          <a:solidFill>
                            <a:schemeClr val="dk1"/>
                          </a:solidFill>
                          <a:effectLst/>
                          <a:latin typeface="+mn-lt"/>
                          <a:ea typeface="+mn-ea"/>
                          <a:cs typeface="+mn-cs"/>
                          <a:hlinkClick r:id="rId12"/>
                        </a:rPr>
                        <a:t>output layer</a:t>
                      </a:r>
                      <a:r>
                        <a:rPr lang="en-US" sz="1800" b="0" i="0" kern="1200" dirty="0">
                          <a:solidFill>
                            <a:schemeClr val="dk1"/>
                          </a:solidFill>
                          <a:effectLst/>
                          <a:latin typeface="+mn-lt"/>
                          <a:ea typeface="+mn-ea"/>
                          <a:cs typeface="+mn-cs"/>
                        </a:rPr>
                        <a:t> (the prediction). Hidden layers typically contain an </a:t>
                      </a:r>
                      <a:r>
                        <a:rPr lang="en-US" sz="1800" b="1" i="0" kern="1200" dirty="0">
                          <a:solidFill>
                            <a:schemeClr val="dk1"/>
                          </a:solidFill>
                          <a:effectLst/>
                          <a:latin typeface="+mn-lt"/>
                          <a:ea typeface="+mn-ea"/>
                          <a:cs typeface="+mn-cs"/>
                          <a:hlinkClick r:id="rId13"/>
                        </a:rPr>
                        <a:t>activation function</a:t>
                      </a:r>
                      <a:r>
                        <a:rPr lang="en-US" sz="1800" b="0" i="0" kern="1200" dirty="0">
                          <a:solidFill>
                            <a:schemeClr val="dk1"/>
                          </a:solidFill>
                          <a:effectLst/>
                          <a:latin typeface="+mn-lt"/>
                          <a:ea typeface="+mn-ea"/>
                          <a:cs typeface="+mn-cs"/>
                        </a:rPr>
                        <a:t> (such as </a:t>
                      </a:r>
                      <a:r>
                        <a:rPr lang="en-US" sz="1800" b="1" i="0" kern="1200" dirty="0">
                          <a:solidFill>
                            <a:schemeClr val="dk1"/>
                          </a:solidFill>
                          <a:effectLst/>
                          <a:latin typeface="+mn-lt"/>
                          <a:ea typeface="+mn-ea"/>
                          <a:cs typeface="+mn-cs"/>
                          <a:hlinkClick r:id="rId5"/>
                        </a:rPr>
                        <a:t>ReLU</a:t>
                      </a:r>
                      <a:r>
                        <a:rPr lang="en-US" sz="1800" b="0" i="0" kern="1200" dirty="0">
                          <a:solidFill>
                            <a:schemeClr val="dk1"/>
                          </a:solidFill>
                          <a:effectLst/>
                          <a:latin typeface="+mn-lt"/>
                          <a:ea typeface="+mn-ea"/>
                          <a:cs typeface="+mn-cs"/>
                        </a:rPr>
                        <a:t>) for training.</a:t>
                      </a:r>
                      <a:endParaRPr lang="en-US"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408803"/>
                  </a:ext>
                </a:extLst>
              </a:tr>
            </a:tbl>
          </a:graphicData>
        </a:graphic>
      </p:graphicFrame>
      <p:sp>
        <p:nvSpPr>
          <p:cNvPr id="8" name="TextBox 7">
            <a:extLst>
              <a:ext uri="{FF2B5EF4-FFF2-40B4-BE49-F238E27FC236}">
                <a16:creationId xmlns:a16="http://schemas.microsoft.com/office/drawing/2014/main" id="{78A647A4-C5A5-3042-9ED4-16A56F7ED225}"/>
              </a:ext>
            </a:extLst>
          </p:cNvPr>
          <p:cNvSpPr txBox="1"/>
          <p:nvPr/>
        </p:nvSpPr>
        <p:spPr>
          <a:xfrm>
            <a:off x="8963231" y="66504"/>
            <a:ext cx="3228769" cy="246221"/>
          </a:xfrm>
          <a:prstGeom prst="rect">
            <a:avLst/>
          </a:prstGeom>
          <a:noFill/>
        </p:spPr>
        <p:txBody>
          <a:bodyPr wrap="none" rtlCol="0">
            <a:spAutoFit/>
          </a:bodyPr>
          <a:lstStyle/>
          <a:p>
            <a:r>
              <a:rPr lang="en-US" sz="1000" dirty="0"/>
              <a:t>https://</a:t>
            </a:r>
            <a:r>
              <a:rPr lang="en-US" sz="1000" dirty="0" err="1"/>
              <a:t>developers.google.com</a:t>
            </a:r>
            <a:r>
              <a:rPr lang="en-US" sz="1000" dirty="0"/>
              <a:t>/machine-learning/glossary</a:t>
            </a:r>
          </a:p>
        </p:txBody>
      </p:sp>
      <p:sp>
        <p:nvSpPr>
          <p:cNvPr id="9" name="Slide Number Placeholder 8">
            <a:extLst>
              <a:ext uri="{FF2B5EF4-FFF2-40B4-BE49-F238E27FC236}">
                <a16:creationId xmlns:a16="http://schemas.microsoft.com/office/drawing/2014/main" id="{3394CC8C-C58C-F74C-A560-F0340122FE9F}"/>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76255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DCDF-0408-5C4F-80C4-883A3E89ABE2}"/>
              </a:ext>
            </a:extLst>
          </p:cNvPr>
          <p:cNvSpPr>
            <a:spLocks noGrp="1"/>
          </p:cNvSpPr>
          <p:nvPr>
            <p:ph type="title"/>
          </p:nvPr>
        </p:nvSpPr>
        <p:spPr/>
        <p:txBody>
          <a:bodyPr/>
          <a:lstStyle/>
          <a:p>
            <a:r>
              <a:rPr lang="en" dirty="0">
                <a:latin typeface="Arial"/>
                <a:ea typeface="Arial"/>
                <a:cs typeface="Arial"/>
                <a:sym typeface="Arial"/>
              </a:rPr>
              <a:t>Natural Language Processing (NLP)</a:t>
            </a:r>
            <a:endParaRPr lang="en-US" dirty="0"/>
          </a:p>
        </p:txBody>
      </p:sp>
      <p:sp>
        <p:nvSpPr>
          <p:cNvPr id="3" name="Content Placeholder 2">
            <a:extLst>
              <a:ext uri="{FF2B5EF4-FFF2-40B4-BE49-F238E27FC236}">
                <a16:creationId xmlns:a16="http://schemas.microsoft.com/office/drawing/2014/main" id="{18353F92-179D-924A-A3BD-00F542157185}"/>
              </a:ext>
            </a:extLst>
          </p:cNvPr>
          <p:cNvSpPr>
            <a:spLocks noGrp="1"/>
          </p:cNvSpPr>
          <p:nvPr>
            <p:ph idx="1"/>
          </p:nvPr>
        </p:nvSpPr>
        <p:spPr/>
        <p:txBody>
          <a:bodyPr>
            <a:normAutofit/>
          </a:bodyPr>
          <a:lstStyle/>
          <a:p>
            <a:pPr marL="0" indent="0">
              <a:buNone/>
            </a:pPr>
            <a:r>
              <a:rPr lang="en" sz="1400" dirty="0">
                <a:highlight>
                  <a:srgbClr val="FFFFFF"/>
                </a:highlight>
                <a:latin typeface="Arial"/>
                <a:ea typeface="Arial"/>
                <a:cs typeface="Arial"/>
                <a:sym typeface="Arial"/>
              </a:rPr>
              <a:t>Natural Language Processing, NLP refers to a field in computer science that deals with the interaction between computer and human languages. NLP aims at allowing computers to interpret human linguistics at various levels. </a:t>
            </a:r>
            <a:endParaRPr lang="en-US" sz="1400" dirty="0">
              <a:latin typeface="Arial"/>
              <a:ea typeface="Arial"/>
              <a:cs typeface="Arial"/>
            </a:endParaRPr>
          </a:p>
          <a:p>
            <a:pPr marL="0" lvl="0" indent="0">
              <a:spcBef>
                <a:spcPts val="800"/>
              </a:spcBef>
              <a:buNone/>
            </a:pPr>
            <a:r>
              <a:rPr lang="en-US" sz="1400" dirty="0">
                <a:highlight>
                  <a:srgbClr val="FFFFFF"/>
                </a:highlight>
                <a:latin typeface="Arial"/>
                <a:ea typeface="Arial"/>
                <a:cs typeface="Arial"/>
                <a:sym typeface="Arial"/>
              </a:rPr>
              <a:t>NLP is broadly classified into the following:</a:t>
            </a:r>
            <a:endParaRPr lang="en-US" sz="1400" dirty="0">
              <a:latin typeface="Arial"/>
              <a:ea typeface="Arial"/>
              <a:cs typeface="Arial"/>
            </a:endParaRPr>
          </a:p>
          <a:p>
            <a:pPr marL="342900" lvl="0" indent="-342900">
              <a:spcBef>
                <a:spcPts val="1200"/>
              </a:spcBef>
              <a:buFont typeface="+mj-lt"/>
              <a:buAutoNum type="arabicPeriod"/>
            </a:pPr>
            <a:r>
              <a:rPr lang="en-US" sz="1400" b="1" dirty="0">
                <a:latin typeface="Arial"/>
                <a:ea typeface="Arial"/>
                <a:cs typeface="Arial"/>
                <a:sym typeface="Arial"/>
              </a:rPr>
              <a:t>Natural language understanding</a:t>
            </a:r>
            <a:r>
              <a:rPr lang="en-US" sz="1400" dirty="0">
                <a:latin typeface="Arial"/>
                <a:ea typeface="Arial"/>
                <a:cs typeface="Arial"/>
                <a:sym typeface="Arial"/>
              </a:rPr>
              <a:t>: </a:t>
            </a:r>
            <a:r>
              <a:rPr lang="en-US" sz="1400" dirty="0">
                <a:highlight>
                  <a:srgbClr val="FFFFFF"/>
                </a:highlight>
                <a:latin typeface="Arial"/>
                <a:ea typeface="Arial"/>
                <a:cs typeface="Arial"/>
                <a:sym typeface="Arial"/>
              </a:rPr>
              <a:t>NLU deals with understanding a given text and interpreting its meaning. It converts human language into a structured format that is usable by a computer.</a:t>
            </a:r>
            <a:endParaRPr lang="en-US" sz="1400" dirty="0">
              <a:highlight>
                <a:srgbClr val="FFFFFF"/>
              </a:highlight>
              <a:latin typeface="Arial"/>
              <a:ea typeface="Arial"/>
              <a:cs typeface="Arial"/>
            </a:endParaRPr>
          </a:p>
          <a:p>
            <a:pPr marL="342900" lvl="0" indent="-342900">
              <a:spcBef>
                <a:spcPts val="1200"/>
              </a:spcBef>
              <a:buFont typeface="+mj-lt"/>
              <a:buAutoNum type="arabicPeriod"/>
            </a:pPr>
            <a:r>
              <a:rPr lang="en-US" sz="1400" b="1" dirty="0">
                <a:highlight>
                  <a:srgbClr val="FFFFFF"/>
                </a:highlight>
                <a:latin typeface="Arial"/>
                <a:ea typeface="Arial"/>
                <a:cs typeface="Arial"/>
                <a:sym typeface="Arial"/>
              </a:rPr>
              <a:t>Natural language generation</a:t>
            </a:r>
            <a:r>
              <a:rPr lang="en-US" sz="1400" dirty="0">
                <a:highlight>
                  <a:srgbClr val="FFFFFF"/>
                </a:highlight>
                <a:latin typeface="Arial"/>
                <a:ea typeface="Arial"/>
                <a:cs typeface="Arial"/>
                <a:sym typeface="Arial"/>
              </a:rPr>
              <a:t>: NLG deals with generating a Natural Language from the available amount of textual data. It involves making sentences that are understood by a human.</a:t>
            </a:r>
            <a:endParaRPr lang="en-US" sz="1400" dirty="0">
              <a:highlight>
                <a:srgbClr val="FFFFFF"/>
              </a:highlight>
              <a:latin typeface="Arial"/>
              <a:ea typeface="Arial"/>
              <a:cs typeface="Arial"/>
            </a:endParaRPr>
          </a:p>
          <a:p>
            <a:pPr marL="0" indent="0">
              <a:buNone/>
            </a:pPr>
            <a:endParaRPr lang="en-US" sz="1400" dirty="0"/>
          </a:p>
        </p:txBody>
      </p:sp>
      <p:sp>
        <p:nvSpPr>
          <p:cNvPr id="4" name="Slide Number Placeholder 3">
            <a:extLst>
              <a:ext uri="{FF2B5EF4-FFF2-40B4-BE49-F238E27FC236}">
                <a16:creationId xmlns:a16="http://schemas.microsoft.com/office/drawing/2014/main" id="{D661D03F-92EC-1B4F-9BC7-26F5A4CE0EF0}"/>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64328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oogle Shape;92;p18" descr="The Main Approaches to Natural Language Processing Tasks - KDnuggets">
            <a:extLst>
              <a:ext uri="{FF2B5EF4-FFF2-40B4-BE49-F238E27FC236}">
                <a16:creationId xmlns:a16="http://schemas.microsoft.com/office/drawing/2014/main" id="{D1D3ACF3-1526-3141-837F-0875A7A90215}"/>
              </a:ext>
            </a:extLst>
          </p:cNvPr>
          <p:cNvPicPr preferRelativeResize="0"/>
          <p:nvPr/>
        </p:nvPicPr>
        <p:blipFill rotWithShape="1">
          <a:blip r:embed="rId3">
            <a:alphaModFix/>
          </a:blip>
          <a:srcRect/>
          <a:stretch/>
        </p:blipFill>
        <p:spPr>
          <a:xfrm>
            <a:off x="5905084" y="4037174"/>
            <a:ext cx="5920641" cy="2744464"/>
          </a:xfrm>
          <a:prstGeom prst="rect">
            <a:avLst/>
          </a:prstGeom>
          <a:noFill/>
          <a:ln>
            <a:noFill/>
          </a:ln>
        </p:spPr>
      </p:pic>
      <p:pic>
        <p:nvPicPr>
          <p:cNvPr id="25" name="Google Shape;98;p19">
            <a:extLst>
              <a:ext uri="{FF2B5EF4-FFF2-40B4-BE49-F238E27FC236}">
                <a16:creationId xmlns:a16="http://schemas.microsoft.com/office/drawing/2014/main" id="{2A1D7662-88B4-1648-857B-9D560B37BE29}"/>
              </a:ext>
            </a:extLst>
          </p:cNvPr>
          <p:cNvPicPr preferRelativeResize="0">
            <a:picLocks/>
          </p:cNvPicPr>
          <p:nvPr/>
        </p:nvPicPr>
        <p:blipFill rotWithShape="1">
          <a:blip r:embed="rId4">
            <a:alphaModFix/>
          </a:blip>
          <a:srcRect l="8103" r="6426"/>
          <a:stretch/>
        </p:blipFill>
        <p:spPr>
          <a:xfrm>
            <a:off x="5584872" y="61704"/>
            <a:ext cx="6459834" cy="3894083"/>
          </a:xfrm>
          <a:prstGeom prst="rect">
            <a:avLst/>
          </a:prstGeom>
          <a:noFill/>
          <a:ln>
            <a:solidFill>
              <a:schemeClr val="accent2"/>
            </a:solidFill>
          </a:ln>
        </p:spPr>
      </p:pic>
      <p:pic>
        <p:nvPicPr>
          <p:cNvPr id="37" name="Google Shape;107;p20" descr="google translate">
            <a:extLst>
              <a:ext uri="{FF2B5EF4-FFF2-40B4-BE49-F238E27FC236}">
                <a16:creationId xmlns:a16="http://schemas.microsoft.com/office/drawing/2014/main" id="{6753EF92-8D4A-CF46-A14A-8C0DCA720512}"/>
              </a:ext>
            </a:extLst>
          </p:cNvPr>
          <p:cNvPicPr preferRelativeResize="0">
            <a:picLocks/>
          </p:cNvPicPr>
          <p:nvPr/>
        </p:nvPicPr>
        <p:blipFill rotWithShape="1">
          <a:blip r:embed="rId5">
            <a:alphaModFix/>
          </a:blip>
          <a:srcRect/>
          <a:stretch/>
        </p:blipFill>
        <p:spPr>
          <a:xfrm>
            <a:off x="0" y="0"/>
            <a:ext cx="5246496" cy="2113443"/>
          </a:xfrm>
          <a:prstGeom prst="rect">
            <a:avLst/>
          </a:prstGeom>
          <a:noFill/>
          <a:ln>
            <a:solidFill>
              <a:schemeClr val="accent2"/>
            </a:solidFill>
          </a:ln>
        </p:spPr>
      </p:pic>
      <p:pic>
        <p:nvPicPr>
          <p:cNvPr id="38" name="Picture 2" descr="Graphical user interface, application&#10;&#10;Description automatically generated">
            <a:extLst>
              <a:ext uri="{FF2B5EF4-FFF2-40B4-BE49-F238E27FC236}">
                <a16:creationId xmlns:a16="http://schemas.microsoft.com/office/drawing/2014/main" id="{C935AF3C-3F75-964A-9AAA-C0A5957F93C6}"/>
              </a:ext>
            </a:extLst>
          </p:cNvPr>
          <p:cNvPicPr>
            <a:picLocks noChangeAspect="1"/>
          </p:cNvPicPr>
          <p:nvPr/>
        </p:nvPicPr>
        <p:blipFill>
          <a:blip r:embed="rId6"/>
          <a:stretch>
            <a:fillRect/>
          </a:stretch>
        </p:blipFill>
        <p:spPr>
          <a:xfrm>
            <a:off x="0" y="4150719"/>
            <a:ext cx="5454867" cy="2707281"/>
          </a:xfrm>
          <a:prstGeom prst="rect">
            <a:avLst/>
          </a:prstGeom>
          <a:ln>
            <a:solidFill>
              <a:schemeClr val="accent2"/>
            </a:solidFill>
          </a:ln>
        </p:spPr>
      </p:pic>
      <p:pic>
        <p:nvPicPr>
          <p:cNvPr id="39" name="Google Shape;124;p22">
            <a:extLst>
              <a:ext uri="{FF2B5EF4-FFF2-40B4-BE49-F238E27FC236}">
                <a16:creationId xmlns:a16="http://schemas.microsoft.com/office/drawing/2014/main" id="{596820ED-98D4-1644-86C6-9398596EA47C}"/>
              </a:ext>
            </a:extLst>
          </p:cNvPr>
          <p:cNvPicPr preferRelativeResize="0"/>
          <p:nvPr/>
        </p:nvPicPr>
        <p:blipFill rotWithShape="1">
          <a:blip r:embed="rId7">
            <a:alphaModFix/>
          </a:blip>
          <a:srcRect/>
          <a:stretch/>
        </p:blipFill>
        <p:spPr>
          <a:xfrm>
            <a:off x="468381" y="1686289"/>
            <a:ext cx="4778115" cy="2464430"/>
          </a:xfrm>
          <a:prstGeom prst="rect">
            <a:avLst/>
          </a:prstGeom>
          <a:noFill/>
          <a:ln>
            <a:solidFill>
              <a:schemeClr val="accent2"/>
            </a:solidFill>
          </a:ln>
        </p:spPr>
      </p:pic>
      <p:sp>
        <p:nvSpPr>
          <p:cNvPr id="2" name="TextBox 1">
            <a:extLst>
              <a:ext uri="{FF2B5EF4-FFF2-40B4-BE49-F238E27FC236}">
                <a16:creationId xmlns:a16="http://schemas.microsoft.com/office/drawing/2014/main" id="{2076C646-A9A8-C447-953D-3E88DDD6E535}"/>
              </a:ext>
            </a:extLst>
          </p:cNvPr>
          <p:cNvSpPr txBox="1"/>
          <p:nvPr/>
        </p:nvSpPr>
        <p:spPr>
          <a:xfrm>
            <a:off x="9629087" y="502723"/>
            <a:ext cx="2279470" cy="369332"/>
          </a:xfrm>
          <a:prstGeom prst="rect">
            <a:avLst/>
          </a:prstGeom>
          <a:noFill/>
        </p:spPr>
        <p:txBody>
          <a:bodyPr wrap="none" rtlCol="0">
            <a:spAutoFit/>
          </a:bodyPr>
          <a:lstStyle/>
          <a:p>
            <a:r>
              <a:rPr lang="en-US" b="1" dirty="0">
                <a:highlight>
                  <a:srgbClr val="FFFF00"/>
                </a:highlight>
              </a:rPr>
              <a:t>Information Retrieval </a:t>
            </a:r>
          </a:p>
        </p:txBody>
      </p:sp>
      <p:sp>
        <p:nvSpPr>
          <p:cNvPr id="40" name="TextBox 39">
            <a:extLst>
              <a:ext uri="{FF2B5EF4-FFF2-40B4-BE49-F238E27FC236}">
                <a16:creationId xmlns:a16="http://schemas.microsoft.com/office/drawing/2014/main" id="{9CEF0695-0067-8141-A09F-AF6FC3B932B3}"/>
              </a:ext>
            </a:extLst>
          </p:cNvPr>
          <p:cNvSpPr txBox="1"/>
          <p:nvPr/>
        </p:nvSpPr>
        <p:spPr>
          <a:xfrm>
            <a:off x="1423178" y="872055"/>
            <a:ext cx="2126095" cy="369332"/>
          </a:xfrm>
          <a:prstGeom prst="rect">
            <a:avLst/>
          </a:prstGeom>
          <a:noFill/>
        </p:spPr>
        <p:txBody>
          <a:bodyPr wrap="none" rtlCol="0">
            <a:spAutoFit/>
          </a:bodyPr>
          <a:lstStyle/>
          <a:p>
            <a:r>
              <a:rPr lang="en-US" b="1" dirty="0">
                <a:highlight>
                  <a:srgbClr val="FFFF00"/>
                </a:highlight>
              </a:rPr>
              <a:t>Machine Translation</a:t>
            </a:r>
          </a:p>
        </p:txBody>
      </p:sp>
      <p:sp>
        <p:nvSpPr>
          <p:cNvPr id="41" name="TextBox 40">
            <a:extLst>
              <a:ext uri="{FF2B5EF4-FFF2-40B4-BE49-F238E27FC236}">
                <a16:creationId xmlns:a16="http://schemas.microsoft.com/office/drawing/2014/main" id="{D8C27087-120D-F04B-A95D-54DAC0B8D72E}"/>
              </a:ext>
            </a:extLst>
          </p:cNvPr>
          <p:cNvSpPr txBox="1"/>
          <p:nvPr/>
        </p:nvSpPr>
        <p:spPr>
          <a:xfrm>
            <a:off x="2799803" y="2288872"/>
            <a:ext cx="2115579" cy="369332"/>
          </a:xfrm>
          <a:prstGeom prst="rect">
            <a:avLst/>
          </a:prstGeom>
          <a:noFill/>
        </p:spPr>
        <p:txBody>
          <a:bodyPr wrap="none" rtlCol="0">
            <a:spAutoFit/>
          </a:bodyPr>
          <a:lstStyle/>
          <a:p>
            <a:r>
              <a:rPr lang="en-US" b="1" dirty="0">
                <a:highlight>
                  <a:srgbClr val="FFFF00"/>
                </a:highlight>
              </a:rPr>
              <a:t>Question Answering</a:t>
            </a:r>
          </a:p>
        </p:txBody>
      </p:sp>
      <p:sp>
        <p:nvSpPr>
          <p:cNvPr id="42" name="TextBox 41">
            <a:extLst>
              <a:ext uri="{FF2B5EF4-FFF2-40B4-BE49-F238E27FC236}">
                <a16:creationId xmlns:a16="http://schemas.microsoft.com/office/drawing/2014/main" id="{BD0ACE08-42AD-F142-8A7B-B17A97B644D3}"/>
              </a:ext>
            </a:extLst>
          </p:cNvPr>
          <p:cNvSpPr txBox="1"/>
          <p:nvPr/>
        </p:nvSpPr>
        <p:spPr>
          <a:xfrm>
            <a:off x="2770669" y="5616613"/>
            <a:ext cx="2003177" cy="369332"/>
          </a:xfrm>
          <a:prstGeom prst="rect">
            <a:avLst/>
          </a:prstGeom>
          <a:noFill/>
        </p:spPr>
        <p:txBody>
          <a:bodyPr wrap="none" rtlCol="0">
            <a:spAutoFit/>
          </a:bodyPr>
          <a:lstStyle/>
          <a:p>
            <a:r>
              <a:rPr lang="en-US" b="1" dirty="0">
                <a:highlight>
                  <a:srgbClr val="FFFF00"/>
                </a:highlight>
              </a:rPr>
              <a:t>Sentiment Analysis</a:t>
            </a:r>
          </a:p>
        </p:txBody>
      </p:sp>
    </p:spTree>
    <p:extLst>
      <p:ext uri="{BB962C8B-B14F-4D97-AF65-F5344CB8AC3E}">
        <p14:creationId xmlns:p14="http://schemas.microsoft.com/office/powerpoint/2010/main" val="312164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B263-D7B4-5740-94C1-F97ECE473DAF}"/>
              </a:ext>
            </a:extLst>
          </p:cNvPr>
          <p:cNvSpPr>
            <a:spLocks noGrp="1"/>
          </p:cNvSpPr>
          <p:nvPr>
            <p:ph type="title"/>
          </p:nvPr>
        </p:nvSpPr>
        <p:spPr/>
        <p:txBody>
          <a:bodyPr/>
          <a:lstStyle/>
          <a:p>
            <a:r>
              <a:rPr lang="en-US" dirty="0"/>
              <a:t>Deep Learning Pipeline</a:t>
            </a:r>
          </a:p>
        </p:txBody>
      </p:sp>
      <p:sp>
        <p:nvSpPr>
          <p:cNvPr id="4" name="Rectangle 3">
            <a:extLst>
              <a:ext uri="{FF2B5EF4-FFF2-40B4-BE49-F238E27FC236}">
                <a16:creationId xmlns:a16="http://schemas.microsoft.com/office/drawing/2014/main" id="{A1674D54-D7E0-0F4C-8532-6BB6DD951D72}"/>
              </a:ext>
            </a:extLst>
          </p:cNvPr>
          <p:cNvSpPr/>
          <p:nvPr/>
        </p:nvSpPr>
        <p:spPr>
          <a:xfrm>
            <a:off x="1737880" y="2248358"/>
            <a:ext cx="1690469" cy="1078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and Preprocess Data</a:t>
            </a:r>
            <a:endParaRPr lang="en-US" sz="1200" dirty="0">
              <a:solidFill>
                <a:schemeClr val="tx1"/>
              </a:solidFill>
            </a:endParaRPr>
          </a:p>
        </p:txBody>
      </p:sp>
      <p:sp>
        <p:nvSpPr>
          <p:cNvPr id="5" name="Rectangle 4">
            <a:extLst>
              <a:ext uri="{FF2B5EF4-FFF2-40B4-BE49-F238E27FC236}">
                <a16:creationId xmlns:a16="http://schemas.microsoft.com/office/drawing/2014/main" id="{842E5BD4-4B50-C144-BB7E-E8AAA64D4D1D}"/>
              </a:ext>
            </a:extLst>
          </p:cNvPr>
          <p:cNvSpPr/>
          <p:nvPr/>
        </p:nvSpPr>
        <p:spPr>
          <a:xfrm>
            <a:off x="3669394" y="2248358"/>
            <a:ext cx="1412720" cy="1078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Visualization</a:t>
            </a:r>
          </a:p>
        </p:txBody>
      </p:sp>
      <p:sp>
        <p:nvSpPr>
          <p:cNvPr id="6" name="Rectangle 5">
            <a:extLst>
              <a:ext uri="{FF2B5EF4-FFF2-40B4-BE49-F238E27FC236}">
                <a16:creationId xmlns:a16="http://schemas.microsoft.com/office/drawing/2014/main" id="{F4B1555D-F532-8243-8200-C2F558A70E6A}"/>
              </a:ext>
            </a:extLst>
          </p:cNvPr>
          <p:cNvSpPr/>
          <p:nvPr/>
        </p:nvSpPr>
        <p:spPr>
          <a:xfrm>
            <a:off x="5275466" y="2244229"/>
            <a:ext cx="1593873" cy="1078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 the Deep Learning Model</a:t>
            </a:r>
          </a:p>
        </p:txBody>
      </p:sp>
      <p:sp>
        <p:nvSpPr>
          <p:cNvPr id="7" name="Rectangle 6">
            <a:extLst>
              <a:ext uri="{FF2B5EF4-FFF2-40B4-BE49-F238E27FC236}">
                <a16:creationId xmlns:a16="http://schemas.microsoft.com/office/drawing/2014/main" id="{197072BC-EE71-4C47-961C-9620D94CE2ED}"/>
              </a:ext>
            </a:extLst>
          </p:cNvPr>
          <p:cNvSpPr/>
          <p:nvPr/>
        </p:nvSpPr>
        <p:spPr>
          <a:xfrm>
            <a:off x="7063056" y="2244229"/>
            <a:ext cx="1412720" cy="1078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 the Model</a:t>
            </a:r>
          </a:p>
          <a:p>
            <a:pPr algn="ctr"/>
            <a:r>
              <a:rPr lang="en-US" dirty="0">
                <a:solidFill>
                  <a:schemeClr val="tx1"/>
                </a:solidFill>
              </a:rPr>
              <a:t>Define </a:t>
            </a:r>
          </a:p>
        </p:txBody>
      </p:sp>
      <p:sp>
        <p:nvSpPr>
          <p:cNvPr id="9" name="Rectangle 8">
            <a:extLst>
              <a:ext uri="{FF2B5EF4-FFF2-40B4-BE49-F238E27FC236}">
                <a16:creationId xmlns:a16="http://schemas.microsoft.com/office/drawing/2014/main" id="{21387A2E-1360-804E-8DC2-623A30ACE441}"/>
              </a:ext>
            </a:extLst>
          </p:cNvPr>
          <p:cNvSpPr/>
          <p:nvPr/>
        </p:nvSpPr>
        <p:spPr>
          <a:xfrm>
            <a:off x="8753524" y="2244228"/>
            <a:ext cx="1412720" cy="1078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Evaluate the Model</a:t>
            </a:r>
          </a:p>
        </p:txBody>
      </p:sp>
      <p:cxnSp>
        <p:nvCxnSpPr>
          <p:cNvPr id="10" name="Straight Arrow Connector 9">
            <a:extLst>
              <a:ext uri="{FF2B5EF4-FFF2-40B4-BE49-F238E27FC236}">
                <a16:creationId xmlns:a16="http://schemas.microsoft.com/office/drawing/2014/main" id="{8B16FF8E-B7F3-004E-8DEB-9D50E611DC57}"/>
              </a:ext>
            </a:extLst>
          </p:cNvPr>
          <p:cNvCxnSpPr>
            <a:cxnSpLocks/>
            <a:stCxn id="4" idx="3"/>
            <a:endCxn id="5" idx="1"/>
          </p:cNvCxnSpPr>
          <p:nvPr/>
        </p:nvCxnSpPr>
        <p:spPr>
          <a:xfrm>
            <a:off x="3428349" y="2787719"/>
            <a:ext cx="24104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C141A3-F8B8-7340-9CA8-73C63A8A7EAA}"/>
              </a:ext>
            </a:extLst>
          </p:cNvPr>
          <p:cNvCxnSpPr>
            <a:cxnSpLocks/>
            <a:stCxn id="5" idx="3"/>
            <a:endCxn id="6" idx="1"/>
          </p:cNvCxnSpPr>
          <p:nvPr/>
        </p:nvCxnSpPr>
        <p:spPr>
          <a:xfrm flipV="1">
            <a:off x="5082114" y="2783590"/>
            <a:ext cx="193352" cy="412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5CC86FC-A807-FF45-9164-D73759DB83DF}"/>
              </a:ext>
            </a:extLst>
          </p:cNvPr>
          <p:cNvCxnSpPr>
            <a:cxnSpLocks/>
            <a:stCxn id="6" idx="3"/>
            <a:endCxn id="7" idx="1"/>
          </p:cNvCxnSpPr>
          <p:nvPr/>
        </p:nvCxnSpPr>
        <p:spPr>
          <a:xfrm>
            <a:off x="6869339" y="2783590"/>
            <a:ext cx="19371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7976F1-EAA4-3542-8DF0-6C57B5B4F8D1}"/>
              </a:ext>
            </a:extLst>
          </p:cNvPr>
          <p:cNvCxnSpPr>
            <a:cxnSpLocks/>
            <a:stCxn id="7" idx="3"/>
            <a:endCxn id="9" idx="1"/>
          </p:cNvCxnSpPr>
          <p:nvPr/>
        </p:nvCxnSpPr>
        <p:spPr>
          <a:xfrm flipV="1">
            <a:off x="8475776" y="2783589"/>
            <a:ext cx="277748"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52455-2F2B-6742-8C66-144964D49DD2}"/>
              </a:ext>
            </a:extLst>
          </p:cNvPr>
          <p:cNvCxnSpPr/>
          <p:nvPr/>
        </p:nvCxnSpPr>
        <p:spPr>
          <a:xfrm>
            <a:off x="10166244" y="2781131"/>
            <a:ext cx="277749"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1C33F32-EF62-4746-A1E6-8637966E5359}"/>
              </a:ext>
            </a:extLst>
          </p:cNvPr>
          <p:cNvSpPr txBox="1"/>
          <p:nvPr/>
        </p:nvSpPr>
        <p:spPr>
          <a:xfrm>
            <a:off x="2205148" y="1874896"/>
            <a:ext cx="779765" cy="369332"/>
          </a:xfrm>
          <a:prstGeom prst="rect">
            <a:avLst/>
          </a:prstGeom>
          <a:noFill/>
        </p:spPr>
        <p:txBody>
          <a:bodyPr wrap="none" rtlCol="0">
            <a:spAutoFit/>
          </a:bodyPr>
          <a:lstStyle/>
          <a:p>
            <a:r>
              <a:rPr lang="en-US" b="1" dirty="0"/>
              <a:t>Step 1</a:t>
            </a:r>
          </a:p>
        </p:txBody>
      </p:sp>
      <p:sp>
        <p:nvSpPr>
          <p:cNvPr id="24" name="TextBox 23">
            <a:extLst>
              <a:ext uri="{FF2B5EF4-FFF2-40B4-BE49-F238E27FC236}">
                <a16:creationId xmlns:a16="http://schemas.microsoft.com/office/drawing/2014/main" id="{15657114-86B7-0647-9E07-AEEC2366E2BD}"/>
              </a:ext>
            </a:extLst>
          </p:cNvPr>
          <p:cNvSpPr txBox="1"/>
          <p:nvPr/>
        </p:nvSpPr>
        <p:spPr>
          <a:xfrm>
            <a:off x="4015191" y="1874896"/>
            <a:ext cx="779765" cy="369332"/>
          </a:xfrm>
          <a:prstGeom prst="rect">
            <a:avLst/>
          </a:prstGeom>
          <a:noFill/>
        </p:spPr>
        <p:txBody>
          <a:bodyPr wrap="none" rtlCol="0">
            <a:spAutoFit/>
          </a:bodyPr>
          <a:lstStyle/>
          <a:p>
            <a:r>
              <a:rPr lang="en-US" b="1" dirty="0"/>
              <a:t>Step 2</a:t>
            </a:r>
          </a:p>
        </p:txBody>
      </p:sp>
      <p:sp>
        <p:nvSpPr>
          <p:cNvPr id="25" name="TextBox 24">
            <a:extLst>
              <a:ext uri="{FF2B5EF4-FFF2-40B4-BE49-F238E27FC236}">
                <a16:creationId xmlns:a16="http://schemas.microsoft.com/office/drawing/2014/main" id="{F423D4BF-1FC7-E84E-9A3C-D30E566180A5}"/>
              </a:ext>
            </a:extLst>
          </p:cNvPr>
          <p:cNvSpPr txBox="1"/>
          <p:nvPr/>
        </p:nvSpPr>
        <p:spPr>
          <a:xfrm>
            <a:off x="5695563" y="1874896"/>
            <a:ext cx="779765" cy="369332"/>
          </a:xfrm>
          <a:prstGeom prst="rect">
            <a:avLst/>
          </a:prstGeom>
          <a:noFill/>
        </p:spPr>
        <p:txBody>
          <a:bodyPr wrap="none" rtlCol="0">
            <a:spAutoFit/>
          </a:bodyPr>
          <a:lstStyle/>
          <a:p>
            <a:r>
              <a:rPr lang="en-US" b="1" dirty="0"/>
              <a:t>Step 3</a:t>
            </a:r>
          </a:p>
        </p:txBody>
      </p:sp>
      <p:sp>
        <p:nvSpPr>
          <p:cNvPr id="26" name="TextBox 25">
            <a:extLst>
              <a:ext uri="{FF2B5EF4-FFF2-40B4-BE49-F238E27FC236}">
                <a16:creationId xmlns:a16="http://schemas.microsoft.com/office/drawing/2014/main" id="{1A89D2B9-46EA-3248-B5A7-67B48A045E2C}"/>
              </a:ext>
            </a:extLst>
          </p:cNvPr>
          <p:cNvSpPr txBox="1"/>
          <p:nvPr/>
        </p:nvSpPr>
        <p:spPr>
          <a:xfrm>
            <a:off x="7404658" y="1874896"/>
            <a:ext cx="779765" cy="369332"/>
          </a:xfrm>
          <a:prstGeom prst="rect">
            <a:avLst/>
          </a:prstGeom>
          <a:noFill/>
        </p:spPr>
        <p:txBody>
          <a:bodyPr wrap="none" rtlCol="0">
            <a:spAutoFit/>
          </a:bodyPr>
          <a:lstStyle/>
          <a:p>
            <a:r>
              <a:rPr lang="en-US" b="1" dirty="0">
                <a:highlight>
                  <a:srgbClr val="FF0000"/>
                </a:highlight>
              </a:rPr>
              <a:t>Step 4</a:t>
            </a:r>
          </a:p>
        </p:txBody>
      </p:sp>
      <p:sp>
        <p:nvSpPr>
          <p:cNvPr id="27" name="TextBox 26">
            <a:extLst>
              <a:ext uri="{FF2B5EF4-FFF2-40B4-BE49-F238E27FC236}">
                <a16:creationId xmlns:a16="http://schemas.microsoft.com/office/drawing/2014/main" id="{CC50B380-DF3E-204C-A14A-27436B69D03F}"/>
              </a:ext>
            </a:extLst>
          </p:cNvPr>
          <p:cNvSpPr txBox="1"/>
          <p:nvPr/>
        </p:nvSpPr>
        <p:spPr>
          <a:xfrm>
            <a:off x="9048263" y="1886471"/>
            <a:ext cx="779765" cy="369332"/>
          </a:xfrm>
          <a:prstGeom prst="rect">
            <a:avLst/>
          </a:prstGeom>
          <a:noFill/>
        </p:spPr>
        <p:txBody>
          <a:bodyPr wrap="none" rtlCol="0">
            <a:spAutoFit/>
          </a:bodyPr>
          <a:lstStyle/>
          <a:p>
            <a:r>
              <a:rPr lang="en-US" b="1" dirty="0"/>
              <a:t>Step 5</a:t>
            </a:r>
          </a:p>
        </p:txBody>
      </p:sp>
      <p:sp>
        <p:nvSpPr>
          <p:cNvPr id="36" name="Slide Number Placeholder 35">
            <a:extLst>
              <a:ext uri="{FF2B5EF4-FFF2-40B4-BE49-F238E27FC236}">
                <a16:creationId xmlns:a16="http://schemas.microsoft.com/office/drawing/2014/main" id="{4E153211-C60D-B34F-AEFB-068AB91E0E45}"/>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19" name="Picture 2" descr="Graphical user interface, application&#10;&#10;Description automatically generated">
            <a:extLst>
              <a:ext uri="{FF2B5EF4-FFF2-40B4-BE49-F238E27FC236}">
                <a16:creationId xmlns:a16="http://schemas.microsoft.com/office/drawing/2014/main" id="{DDEC605B-BF89-6E42-8A55-CBF947AC9A4F}"/>
              </a:ext>
            </a:extLst>
          </p:cNvPr>
          <p:cNvPicPr>
            <a:picLocks noChangeAspect="1"/>
          </p:cNvPicPr>
          <p:nvPr/>
        </p:nvPicPr>
        <p:blipFill>
          <a:blip r:embed="rId2"/>
          <a:stretch>
            <a:fillRect/>
          </a:stretch>
        </p:blipFill>
        <p:spPr>
          <a:xfrm>
            <a:off x="472219" y="3930806"/>
            <a:ext cx="5446207" cy="2702983"/>
          </a:xfrm>
          <a:prstGeom prst="rect">
            <a:avLst/>
          </a:prstGeom>
          <a:ln>
            <a:solidFill>
              <a:schemeClr val="accent2"/>
            </a:solidFill>
          </a:ln>
        </p:spPr>
      </p:pic>
      <p:sp>
        <p:nvSpPr>
          <p:cNvPr id="3" name="Rectangle 2">
            <a:extLst>
              <a:ext uri="{FF2B5EF4-FFF2-40B4-BE49-F238E27FC236}">
                <a16:creationId xmlns:a16="http://schemas.microsoft.com/office/drawing/2014/main" id="{DAE15424-30B3-9249-A1E1-9014B8003BCB}"/>
              </a:ext>
            </a:extLst>
          </p:cNvPr>
          <p:cNvSpPr/>
          <p:nvPr/>
        </p:nvSpPr>
        <p:spPr>
          <a:xfrm>
            <a:off x="693431" y="5770061"/>
            <a:ext cx="5098255" cy="369332"/>
          </a:xfrm>
          <a:prstGeom prst="rect">
            <a:avLst/>
          </a:prstGeom>
        </p:spPr>
        <p:txBody>
          <a:bodyPr wrap="none">
            <a:spAutoFit/>
          </a:bodyPr>
          <a:lstStyle/>
          <a:p>
            <a:pPr>
              <a:spcAft>
                <a:spcPts val="1200"/>
              </a:spcAft>
              <a:buSzPts val="1200"/>
            </a:pPr>
            <a:r>
              <a:rPr lang="en" dirty="0"/>
              <a:t>You can try this service from here: </a:t>
            </a:r>
            <a:r>
              <a:rPr lang="en" dirty="0">
                <a:hlinkClick r:id="rId3"/>
              </a:rPr>
              <a:t>Semantic Analysis</a:t>
            </a:r>
            <a:endParaRPr lang="en" dirty="0"/>
          </a:p>
        </p:txBody>
      </p:sp>
      <p:sp>
        <p:nvSpPr>
          <p:cNvPr id="21" name="TextBox 20">
            <a:extLst>
              <a:ext uri="{FF2B5EF4-FFF2-40B4-BE49-F238E27FC236}">
                <a16:creationId xmlns:a16="http://schemas.microsoft.com/office/drawing/2014/main" id="{0490B535-CFF1-1449-BE4E-22C43E7D7AC1}"/>
              </a:ext>
            </a:extLst>
          </p:cNvPr>
          <p:cNvSpPr txBox="1"/>
          <p:nvPr/>
        </p:nvSpPr>
        <p:spPr>
          <a:xfrm>
            <a:off x="6072402" y="3529036"/>
            <a:ext cx="5797325" cy="3754874"/>
          </a:xfrm>
          <a:prstGeom prst="rect">
            <a:avLst/>
          </a:prstGeom>
          <a:noFill/>
        </p:spPr>
        <p:txBody>
          <a:bodyPr wrap="square" rtlCol="0">
            <a:spAutoFit/>
          </a:bodyPr>
          <a:lstStyle/>
          <a:p>
            <a:r>
              <a:rPr lang="en-US" sz="1400" b="1" dirty="0"/>
              <a:t>Deep Learning Training Process</a:t>
            </a:r>
          </a:p>
          <a:p>
            <a:endParaRPr lang="en-US" sz="1400" dirty="0"/>
          </a:p>
          <a:p>
            <a:pPr marL="285750" indent="-285750">
              <a:buFontTx/>
              <a:buChar char="-"/>
            </a:pPr>
            <a:r>
              <a:rPr lang="en-US" sz="1400" dirty="0"/>
              <a:t>Weights are randomly initialized in the beginning</a:t>
            </a:r>
          </a:p>
          <a:p>
            <a:pPr marL="285750" indent="-285750">
              <a:buFontTx/>
              <a:buChar char="-"/>
            </a:pPr>
            <a:r>
              <a:rPr lang="en-US" sz="1400" dirty="0"/>
              <a:t>We know the actual labels</a:t>
            </a:r>
          </a:p>
          <a:p>
            <a:pPr marL="285750" indent="-285750">
              <a:buFontTx/>
              <a:buChar char="-"/>
            </a:pPr>
            <a:endParaRPr lang="en-US" sz="1400" dirty="0"/>
          </a:p>
          <a:p>
            <a:r>
              <a:rPr lang="en-US" sz="1400" dirty="0" err="1"/>
              <a:t>Model.compile</a:t>
            </a:r>
            <a:r>
              <a:rPr lang="en-US" sz="1400" dirty="0"/>
              <a:t> -&gt; define the loss function, optimizer</a:t>
            </a:r>
          </a:p>
          <a:p>
            <a:r>
              <a:rPr lang="en-US" sz="1400" dirty="0" err="1"/>
              <a:t>Model.fit</a:t>
            </a:r>
            <a:r>
              <a:rPr lang="en-US" sz="1400" dirty="0"/>
              <a:t> -&gt; does all the steps below.</a:t>
            </a:r>
          </a:p>
          <a:p>
            <a:endParaRPr lang="en-US" sz="1400" dirty="0"/>
          </a:p>
          <a:p>
            <a:pPr marL="342900" indent="-342900">
              <a:buAutoNum type="arabicPeriod"/>
            </a:pPr>
            <a:r>
              <a:rPr lang="en-US" sz="1400" dirty="0"/>
              <a:t>Input data -&gt; Batch of data = 64 data samples</a:t>
            </a:r>
          </a:p>
          <a:p>
            <a:pPr marL="342900" indent="-342900">
              <a:buAutoNum type="arabicPeriod"/>
            </a:pPr>
            <a:r>
              <a:rPr lang="en-US" sz="1400" dirty="0"/>
              <a:t>We find the predictions.</a:t>
            </a:r>
          </a:p>
          <a:p>
            <a:pPr marL="342900" indent="-342900">
              <a:buAutoNum type="arabicPeriod"/>
            </a:pPr>
            <a:r>
              <a:rPr lang="en-US" sz="1400" dirty="0"/>
              <a:t>We pass the predictions to optimizer (optimizer already knows what the actual labels are.)</a:t>
            </a:r>
          </a:p>
          <a:p>
            <a:pPr marL="342900" indent="-342900">
              <a:buAutoNum type="arabicPeriod"/>
            </a:pPr>
            <a:r>
              <a:rPr lang="en-US" sz="1400" dirty="0"/>
              <a:t>We find the loss between predicted labels and actual labels.</a:t>
            </a:r>
          </a:p>
          <a:p>
            <a:pPr marL="342900" indent="-342900">
              <a:buAutoNum type="arabicPeriod"/>
            </a:pPr>
            <a:r>
              <a:rPr lang="en-US" sz="1400" dirty="0"/>
              <a:t>We tune the “learnable” parameters according to the loss.</a:t>
            </a:r>
          </a:p>
          <a:p>
            <a:pPr marL="342900" indent="-342900">
              <a:buAutoNum type="arabicPeriod"/>
            </a:pPr>
            <a:r>
              <a:rPr lang="en-US" sz="1400" dirty="0"/>
              <a:t>Go back to step 1.</a:t>
            </a:r>
          </a:p>
          <a:p>
            <a:pPr marL="342900" indent="-342900">
              <a:buAutoNum type="arabicPeriod"/>
            </a:pPr>
            <a:endParaRPr lang="en-US" sz="1400" dirty="0"/>
          </a:p>
          <a:p>
            <a:pPr marL="342900" indent="-342900">
              <a:buAutoNum type="arabicPeriod"/>
            </a:pPr>
            <a:endParaRPr lang="en-US" sz="1400" dirty="0"/>
          </a:p>
        </p:txBody>
      </p:sp>
    </p:spTree>
    <p:extLst>
      <p:ext uri="{BB962C8B-B14F-4D97-AF65-F5344CB8AC3E}">
        <p14:creationId xmlns:p14="http://schemas.microsoft.com/office/powerpoint/2010/main" val="34811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C0B5-9F8F-8848-878A-FD1704DAC748}"/>
              </a:ext>
            </a:extLst>
          </p:cNvPr>
          <p:cNvSpPr>
            <a:spLocks noGrp="1"/>
          </p:cNvSpPr>
          <p:nvPr>
            <p:ph type="title"/>
          </p:nvPr>
        </p:nvSpPr>
        <p:spPr/>
        <p:txBody>
          <a:bodyPr/>
          <a:lstStyle/>
          <a:p>
            <a:r>
              <a:rPr lang="en-US" dirty="0"/>
              <a:t>Step 1: Load and Preprocess Data</a:t>
            </a:r>
          </a:p>
        </p:txBody>
      </p:sp>
      <p:sp>
        <p:nvSpPr>
          <p:cNvPr id="4" name="Slide Number Placeholder 3">
            <a:extLst>
              <a:ext uri="{FF2B5EF4-FFF2-40B4-BE49-F238E27FC236}">
                <a16:creationId xmlns:a16="http://schemas.microsoft.com/office/drawing/2014/main" id="{4F313AA0-D371-8C4E-AF92-40A3BD837F8A}"/>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5" name="Content Placeholder 4">
            <a:extLst>
              <a:ext uri="{FF2B5EF4-FFF2-40B4-BE49-F238E27FC236}">
                <a16:creationId xmlns:a16="http://schemas.microsoft.com/office/drawing/2014/main" id="{50701E7B-5A8F-3E47-81CF-139C46501C7D}"/>
              </a:ext>
            </a:extLst>
          </p:cNvPr>
          <p:cNvSpPr>
            <a:spLocks noGrp="1"/>
          </p:cNvSpPr>
          <p:nvPr>
            <p:ph idx="1"/>
          </p:nvPr>
        </p:nvSpPr>
        <p:spPr>
          <a:xfrm>
            <a:off x="838200" y="1825625"/>
            <a:ext cx="10515600" cy="1896930"/>
          </a:xfrm>
          <a:prstGeom prst="rect">
            <a:avLst/>
          </a:prstGeom>
        </p:spPr>
        <p:txBody>
          <a:bodyPr wrap="square">
            <a:spAutoFit/>
          </a:bodyPr>
          <a:lstStyle/>
          <a:p>
            <a:pPr marL="0" indent="0">
              <a:buNone/>
            </a:pPr>
            <a:r>
              <a:rPr lang="en-US" sz="1400" dirty="0">
                <a:solidFill>
                  <a:srgbClr val="212121"/>
                </a:solidFill>
                <a:latin typeface="Arial" panose="020B0604020202020204" pitchFamily="34" charset="0"/>
                <a:cs typeface="Arial" panose="020B0604020202020204" pitchFamily="34" charset="0"/>
              </a:rPr>
              <a:t>Textual data is usually preprocessed using the following 5 tasks:</a:t>
            </a:r>
          </a:p>
          <a:p>
            <a:pPr marL="342900" indent="-342900">
              <a:buFont typeface="+mj-lt"/>
              <a:buAutoNum type="arabicPeriod"/>
            </a:pPr>
            <a:r>
              <a:rPr lang="en-US" sz="1400" dirty="0">
                <a:solidFill>
                  <a:srgbClr val="212121"/>
                </a:solidFill>
                <a:highlight>
                  <a:srgbClr val="00FF00"/>
                </a:highlight>
                <a:latin typeface="Arial" panose="020B0604020202020204" pitchFamily="34" charset="0"/>
                <a:cs typeface="Arial" panose="020B0604020202020204" pitchFamily="34" charset="0"/>
              </a:rPr>
              <a:t>Standardize each example (usually lowercasing + punctuation stripping)</a:t>
            </a:r>
          </a:p>
          <a:p>
            <a:pPr marL="342900" indent="-342900">
              <a:buFont typeface="+mj-lt"/>
              <a:buAutoNum type="arabicPeriod"/>
            </a:pPr>
            <a:r>
              <a:rPr lang="en-US" sz="1400" dirty="0">
                <a:solidFill>
                  <a:srgbClr val="212121"/>
                </a:solidFill>
                <a:highlight>
                  <a:srgbClr val="00FF00"/>
                </a:highlight>
                <a:latin typeface="Arial" panose="020B0604020202020204" pitchFamily="34" charset="0"/>
                <a:cs typeface="Arial" panose="020B0604020202020204" pitchFamily="34" charset="0"/>
              </a:rPr>
              <a:t>Split each example into substrings (usually words)</a:t>
            </a:r>
          </a:p>
          <a:p>
            <a:pPr marL="342900" indent="-342900">
              <a:buFont typeface="+mj-lt"/>
              <a:buAutoNum type="arabicPeriod"/>
            </a:pPr>
            <a:r>
              <a:rPr lang="en-US" sz="1400" dirty="0">
                <a:solidFill>
                  <a:srgbClr val="212121"/>
                </a:solidFill>
                <a:latin typeface="Arial" panose="020B0604020202020204" pitchFamily="34" charset="0"/>
                <a:cs typeface="Arial" panose="020B0604020202020204" pitchFamily="34" charset="0"/>
              </a:rPr>
              <a:t>Recombine substrings into tokens (usually </a:t>
            </a:r>
            <a:r>
              <a:rPr lang="en-US" sz="1400" dirty="0" err="1">
                <a:solidFill>
                  <a:srgbClr val="212121"/>
                </a:solidFill>
                <a:latin typeface="Arial" panose="020B0604020202020204" pitchFamily="34" charset="0"/>
                <a:cs typeface="Arial" panose="020B0604020202020204" pitchFamily="34" charset="0"/>
              </a:rPr>
              <a:t>ngrams</a:t>
            </a:r>
            <a:r>
              <a:rPr lang="en-US" sz="1400" dirty="0">
                <a:solidFill>
                  <a:srgbClr val="212121"/>
                </a:solidFill>
                <a:latin typeface="Arial" panose="020B0604020202020204" pitchFamily="34" charset="0"/>
                <a:cs typeface="Arial" panose="020B0604020202020204" pitchFamily="34" charset="0"/>
              </a:rPr>
              <a:t>)</a:t>
            </a:r>
          </a:p>
          <a:p>
            <a:pPr marL="342900" indent="-342900">
              <a:buFont typeface="+mj-lt"/>
              <a:buAutoNum type="arabicPeriod"/>
            </a:pPr>
            <a:r>
              <a:rPr lang="en-US" sz="1400" dirty="0">
                <a:solidFill>
                  <a:srgbClr val="212121"/>
                </a:solidFill>
                <a:highlight>
                  <a:srgbClr val="00FF00"/>
                </a:highlight>
                <a:latin typeface="Arial" panose="020B0604020202020204" pitchFamily="34" charset="0"/>
                <a:cs typeface="Arial" panose="020B0604020202020204" pitchFamily="34" charset="0"/>
              </a:rPr>
              <a:t>Index tokens (associate a unique int value with each token)</a:t>
            </a:r>
          </a:p>
          <a:p>
            <a:pPr marL="342900" indent="-342900">
              <a:buFont typeface="+mj-lt"/>
              <a:buAutoNum type="arabicPeriod"/>
            </a:pPr>
            <a:r>
              <a:rPr lang="en-US" sz="1400" dirty="0">
                <a:solidFill>
                  <a:srgbClr val="212121"/>
                </a:solidFill>
                <a:highlight>
                  <a:srgbClr val="00FF00"/>
                </a:highlight>
                <a:latin typeface="Arial" panose="020B0604020202020204" pitchFamily="34" charset="0"/>
                <a:cs typeface="Arial" panose="020B0604020202020204" pitchFamily="34" charset="0"/>
              </a:rPr>
              <a:t>Transform each example using this index, either into a vector of </a:t>
            </a:r>
            <a:r>
              <a:rPr lang="en-US" sz="1400" dirty="0" err="1">
                <a:solidFill>
                  <a:srgbClr val="212121"/>
                </a:solidFill>
                <a:highlight>
                  <a:srgbClr val="00FF00"/>
                </a:highlight>
                <a:latin typeface="Arial" panose="020B0604020202020204" pitchFamily="34" charset="0"/>
                <a:cs typeface="Arial" panose="020B0604020202020204" pitchFamily="34" charset="0"/>
              </a:rPr>
              <a:t>ints</a:t>
            </a:r>
            <a:r>
              <a:rPr lang="en-US" sz="1400" dirty="0">
                <a:solidFill>
                  <a:srgbClr val="212121"/>
                </a:solidFill>
                <a:highlight>
                  <a:srgbClr val="00FF00"/>
                </a:highlight>
                <a:latin typeface="Arial" panose="020B0604020202020204" pitchFamily="34" charset="0"/>
                <a:cs typeface="Arial" panose="020B0604020202020204" pitchFamily="34" charset="0"/>
              </a:rPr>
              <a:t> or a dense float vector.</a:t>
            </a:r>
            <a:endParaRPr lang="en-US" sz="1400" b="0" i="0" dirty="0">
              <a:solidFill>
                <a:srgbClr val="212121"/>
              </a:solidFill>
              <a:effectLst/>
              <a:highlight>
                <a:srgbClr val="00FF00"/>
              </a:highligh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7B6C308-AA80-8C4B-965A-2A40E314D0E7}"/>
              </a:ext>
            </a:extLst>
          </p:cNvPr>
          <p:cNvSpPr txBox="1"/>
          <p:nvPr/>
        </p:nvSpPr>
        <p:spPr>
          <a:xfrm>
            <a:off x="8262888" y="195848"/>
            <a:ext cx="3576620" cy="338554"/>
          </a:xfrm>
          <a:prstGeom prst="rect">
            <a:avLst/>
          </a:prstGeom>
          <a:noFill/>
        </p:spPr>
        <p:txBody>
          <a:bodyPr wrap="none" rtlCol="0">
            <a:spAutoFit/>
          </a:bodyPr>
          <a:lstStyle/>
          <a:p>
            <a:r>
              <a:rPr lang="en-US" sz="800" dirty="0">
                <a:hlinkClick r:id="rId2"/>
              </a:rPr>
              <a:t>https://www.tensorflow.org/api_docs/python/tf/keras/layers/TextVectorization</a:t>
            </a:r>
            <a:r>
              <a:rPr lang="en-US" sz="800" dirty="0"/>
              <a:t> </a:t>
            </a:r>
          </a:p>
          <a:p>
            <a:endParaRPr lang="en-US" sz="800" dirty="0"/>
          </a:p>
        </p:txBody>
      </p:sp>
      <p:cxnSp>
        <p:nvCxnSpPr>
          <p:cNvPr id="8" name="Straight Arrow Connector 7">
            <a:extLst>
              <a:ext uri="{FF2B5EF4-FFF2-40B4-BE49-F238E27FC236}">
                <a16:creationId xmlns:a16="http://schemas.microsoft.com/office/drawing/2014/main" id="{2AB63B52-D3C3-D642-B151-07F7F83B8713}"/>
              </a:ext>
            </a:extLst>
          </p:cNvPr>
          <p:cNvCxnSpPr>
            <a:cxnSpLocks/>
          </p:cNvCxnSpPr>
          <p:nvPr/>
        </p:nvCxnSpPr>
        <p:spPr>
          <a:xfrm>
            <a:off x="2219256" y="6235109"/>
            <a:ext cx="1" cy="11803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0D18D5C-1A73-694E-A874-F2ACFE3FA51C}"/>
              </a:ext>
            </a:extLst>
          </p:cNvPr>
          <p:cNvSpPr/>
          <p:nvPr/>
        </p:nvSpPr>
        <p:spPr>
          <a:xfrm>
            <a:off x="5939574" y="4550467"/>
            <a:ext cx="6096000" cy="1815882"/>
          </a:xfrm>
          <a:prstGeom prst="rect">
            <a:avLst/>
          </a:prstGeom>
          <a:ln w="19050">
            <a:solidFill>
              <a:schemeClr val="accent2"/>
            </a:solidFill>
          </a:ln>
        </p:spPr>
        <p:txBody>
          <a:bodyPr>
            <a:spAutoFit/>
          </a:bodyPr>
          <a:lstStyle/>
          <a:p>
            <a:pPr>
              <a:buFont typeface="Arial" panose="020B0604020202020204" pitchFamily="34" charset="0"/>
              <a:buChar char="•"/>
            </a:pPr>
            <a:r>
              <a:rPr lang="en-US" sz="1600" i="1" dirty="0">
                <a:solidFill>
                  <a:srgbClr val="202124"/>
                </a:solidFill>
                <a:highlight>
                  <a:srgbClr val="FFFF00"/>
                </a:highlight>
                <a:latin typeface="Roboto" panose="02000000000000000000" pitchFamily="2" charset="0"/>
              </a:rPr>
              <a:t>Standardization</a:t>
            </a:r>
            <a:r>
              <a:rPr lang="en-US" sz="1600" dirty="0">
                <a:solidFill>
                  <a:srgbClr val="202124"/>
                </a:solidFill>
                <a:latin typeface="Roboto" panose="02000000000000000000" pitchFamily="2" charset="0"/>
              </a:rPr>
              <a:t> refers to preprocessing the text, typically to remove punctuation or HTML elements to simplify the dataset.</a:t>
            </a:r>
          </a:p>
          <a:p>
            <a:pPr>
              <a:buFont typeface="Arial" panose="020B0604020202020204" pitchFamily="34" charset="0"/>
              <a:buChar char="•"/>
            </a:pPr>
            <a:r>
              <a:rPr lang="en-US" sz="1600" i="1" dirty="0">
                <a:solidFill>
                  <a:srgbClr val="202124"/>
                </a:solidFill>
                <a:highlight>
                  <a:srgbClr val="FFFF00"/>
                </a:highlight>
                <a:latin typeface="Roboto" panose="02000000000000000000" pitchFamily="2" charset="0"/>
              </a:rPr>
              <a:t>Tokenization</a:t>
            </a:r>
            <a:r>
              <a:rPr lang="en-US" sz="1600" dirty="0">
                <a:solidFill>
                  <a:srgbClr val="202124"/>
                </a:solidFill>
                <a:latin typeface="Roboto" panose="02000000000000000000" pitchFamily="2" charset="0"/>
              </a:rPr>
              <a:t> refers to splitting strings into tokens (for example, splitting a sentence into individual words by splitting on whitespace).</a:t>
            </a:r>
          </a:p>
          <a:p>
            <a:pPr>
              <a:buFont typeface="Arial" panose="020B0604020202020204" pitchFamily="34" charset="0"/>
              <a:buChar char="•"/>
            </a:pPr>
            <a:r>
              <a:rPr lang="en-US" sz="1600" i="1" dirty="0">
                <a:solidFill>
                  <a:srgbClr val="202124"/>
                </a:solidFill>
                <a:highlight>
                  <a:srgbClr val="FFFF00"/>
                </a:highlight>
                <a:latin typeface="Roboto" panose="02000000000000000000" pitchFamily="2" charset="0"/>
              </a:rPr>
              <a:t>Vectorization</a:t>
            </a:r>
            <a:r>
              <a:rPr lang="en-US" sz="1600" dirty="0">
                <a:solidFill>
                  <a:srgbClr val="202124"/>
                </a:solidFill>
                <a:latin typeface="Roboto" panose="02000000000000000000" pitchFamily="2" charset="0"/>
              </a:rPr>
              <a:t> refers to converting tokens into numbers so they can be fed into a neural network.</a:t>
            </a:r>
            <a:endParaRPr lang="en-US" sz="1600" b="0" i="0" dirty="0">
              <a:solidFill>
                <a:srgbClr val="202124"/>
              </a:solidFill>
              <a:effectLst/>
              <a:latin typeface="Roboto" panose="02000000000000000000" pitchFamily="2" charset="0"/>
            </a:endParaRPr>
          </a:p>
        </p:txBody>
      </p:sp>
      <p:sp>
        <p:nvSpPr>
          <p:cNvPr id="10" name="Rectangle 9">
            <a:extLst>
              <a:ext uri="{FF2B5EF4-FFF2-40B4-BE49-F238E27FC236}">
                <a16:creationId xmlns:a16="http://schemas.microsoft.com/office/drawing/2014/main" id="{BE26E888-055E-7949-8BF6-51EDEC1DD5C4}"/>
              </a:ext>
            </a:extLst>
          </p:cNvPr>
          <p:cNvSpPr/>
          <p:nvPr/>
        </p:nvSpPr>
        <p:spPr>
          <a:xfrm>
            <a:off x="0" y="3970904"/>
            <a:ext cx="5908889" cy="2492990"/>
          </a:xfrm>
          <a:prstGeom prst="rect">
            <a:avLst/>
          </a:prstGeom>
        </p:spPr>
        <p:txBody>
          <a:bodyPr wrap="square">
            <a:spAutoFit/>
          </a:bodyPr>
          <a:lstStyle/>
          <a:p>
            <a:endParaRPr lang="en-US" sz="1300" dirty="0"/>
          </a:p>
          <a:p>
            <a:r>
              <a:rPr lang="en-US" sz="1300" b="1" dirty="0">
                <a:solidFill>
                  <a:srgbClr val="212121"/>
                </a:solidFill>
                <a:highlight>
                  <a:srgbClr val="FFFF00"/>
                </a:highlight>
                <a:latin typeface="Courier New" panose="02070309020205020404" pitchFamily="49" charset="0"/>
              </a:rPr>
              <a:t>Yes it was a little low budget, but this movie shows love!</a:t>
            </a:r>
          </a:p>
          <a:p>
            <a:endParaRPr lang="en-US" sz="1300" b="1" dirty="0">
              <a:solidFill>
                <a:srgbClr val="212121"/>
              </a:solidFill>
              <a:latin typeface="Courier New" panose="02070309020205020404" pitchFamily="49" charset="0"/>
            </a:endParaRPr>
          </a:p>
          <a:p>
            <a:endParaRPr lang="en-US" sz="1300" b="1" dirty="0">
              <a:solidFill>
                <a:srgbClr val="212121"/>
              </a:solidFill>
              <a:latin typeface="Courier New" panose="02070309020205020404" pitchFamily="49" charset="0"/>
            </a:endParaRPr>
          </a:p>
          <a:p>
            <a:r>
              <a:rPr lang="en-US" sz="1300" b="1" dirty="0">
                <a:solidFill>
                  <a:srgbClr val="212121"/>
                </a:solidFill>
                <a:latin typeface="Courier New" panose="02070309020205020404" pitchFamily="49" charset="0"/>
              </a:rPr>
              <a:t>[yes it was a little low budget but this movie shows love]</a:t>
            </a:r>
            <a:endParaRPr lang="en-US" sz="1300" b="1" dirty="0"/>
          </a:p>
          <a:p>
            <a:endParaRPr lang="en-US" sz="1300" b="1" dirty="0">
              <a:solidFill>
                <a:srgbClr val="212121"/>
              </a:solidFill>
              <a:latin typeface="Courier New" panose="02070309020205020404" pitchFamily="49" charset="0"/>
            </a:endParaRPr>
          </a:p>
          <a:p>
            <a:r>
              <a:rPr lang="en-US" sz="1300" b="1" dirty="0">
                <a:solidFill>
                  <a:srgbClr val="212121"/>
                </a:solidFill>
                <a:latin typeface="Courier New" panose="02070309020205020404" pitchFamily="49" charset="0"/>
              </a:rPr>
              <a:t>[yes, it, was, a, little, low, budget, but, this, movie, shows, love]</a:t>
            </a:r>
          </a:p>
          <a:p>
            <a:endParaRPr lang="en-US" sz="1300" b="1" dirty="0"/>
          </a:p>
          <a:p>
            <a:br>
              <a:rPr lang="en-US" sz="1300" b="1" dirty="0"/>
            </a:br>
            <a:endParaRPr lang="en-US" sz="1300" b="1" dirty="0"/>
          </a:p>
          <a:p>
            <a:endParaRPr lang="en-US" sz="1300" dirty="0"/>
          </a:p>
        </p:txBody>
      </p:sp>
      <p:sp>
        <p:nvSpPr>
          <p:cNvPr id="11" name="TextBox 10">
            <a:extLst>
              <a:ext uri="{FF2B5EF4-FFF2-40B4-BE49-F238E27FC236}">
                <a16:creationId xmlns:a16="http://schemas.microsoft.com/office/drawing/2014/main" id="{83F045F5-21D0-9D46-8A08-18DE99B90243}"/>
              </a:ext>
            </a:extLst>
          </p:cNvPr>
          <p:cNvSpPr txBox="1"/>
          <p:nvPr/>
        </p:nvSpPr>
        <p:spPr>
          <a:xfrm>
            <a:off x="1399216" y="5843793"/>
            <a:ext cx="1433406" cy="369332"/>
          </a:xfrm>
          <a:prstGeom prst="rect">
            <a:avLst/>
          </a:prstGeom>
          <a:noFill/>
        </p:spPr>
        <p:txBody>
          <a:bodyPr wrap="none" rtlCol="0">
            <a:spAutoFit/>
          </a:bodyPr>
          <a:lstStyle/>
          <a:p>
            <a:r>
              <a:rPr lang="en-US" dirty="0"/>
              <a:t>Bag of Words</a:t>
            </a:r>
          </a:p>
        </p:txBody>
      </p:sp>
      <p:sp>
        <p:nvSpPr>
          <p:cNvPr id="12" name="TextBox 11">
            <a:extLst>
              <a:ext uri="{FF2B5EF4-FFF2-40B4-BE49-F238E27FC236}">
                <a16:creationId xmlns:a16="http://schemas.microsoft.com/office/drawing/2014/main" id="{98A4D7C4-91A9-E547-B393-B0C0A2EE6AFA}"/>
              </a:ext>
            </a:extLst>
          </p:cNvPr>
          <p:cNvSpPr txBox="1"/>
          <p:nvPr/>
        </p:nvSpPr>
        <p:spPr>
          <a:xfrm>
            <a:off x="100675" y="6582334"/>
            <a:ext cx="5724644" cy="246221"/>
          </a:xfrm>
          <a:prstGeom prst="rect">
            <a:avLst/>
          </a:prstGeom>
          <a:noFill/>
        </p:spPr>
        <p:txBody>
          <a:bodyPr wrap="none" rtlCol="0">
            <a:spAutoFit/>
          </a:bodyPr>
          <a:lstStyle/>
          <a:p>
            <a:r>
              <a:rPr lang="en-US" sz="1000" b="1" dirty="0">
                <a:solidFill>
                  <a:srgbClr val="212121"/>
                </a:solidFill>
                <a:latin typeface="Courier New" panose="02070309020205020404" pitchFamily="49" charset="0"/>
              </a:rPr>
              <a:t>414 9  10  192 20    25. 200    200. 250 300.   96   20  0 0 0 0 0 0 …</a:t>
            </a:r>
            <a:endParaRPr lang="en-US" sz="1000" dirty="0"/>
          </a:p>
        </p:txBody>
      </p:sp>
      <p:sp>
        <p:nvSpPr>
          <p:cNvPr id="13" name="TextBox 12">
            <a:extLst>
              <a:ext uri="{FF2B5EF4-FFF2-40B4-BE49-F238E27FC236}">
                <a16:creationId xmlns:a16="http://schemas.microsoft.com/office/drawing/2014/main" id="{F226B702-CEF5-CF41-ADC0-F0DE844F03AC}"/>
              </a:ext>
            </a:extLst>
          </p:cNvPr>
          <p:cNvSpPr txBox="1"/>
          <p:nvPr/>
        </p:nvSpPr>
        <p:spPr>
          <a:xfrm>
            <a:off x="5908889" y="6492875"/>
            <a:ext cx="1299587" cy="369332"/>
          </a:xfrm>
          <a:prstGeom prst="rect">
            <a:avLst/>
          </a:prstGeom>
          <a:noFill/>
        </p:spPr>
        <p:txBody>
          <a:bodyPr wrap="none" rtlCol="0">
            <a:spAutoFit/>
          </a:bodyPr>
          <a:lstStyle/>
          <a:p>
            <a:r>
              <a:rPr lang="en-US" dirty="0" err="1"/>
              <a:t>Max_length</a:t>
            </a:r>
            <a:endParaRPr lang="en-US" dirty="0"/>
          </a:p>
        </p:txBody>
      </p:sp>
    </p:spTree>
    <p:extLst>
      <p:ext uri="{BB962C8B-B14F-4D97-AF65-F5344CB8AC3E}">
        <p14:creationId xmlns:p14="http://schemas.microsoft.com/office/powerpoint/2010/main" val="70065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0FDFAD-37FD-2A44-84AB-0FA65BE92C8F}"/>
              </a:ext>
            </a:extLst>
          </p:cNvPr>
          <p:cNvSpPr/>
          <p:nvPr/>
        </p:nvSpPr>
        <p:spPr>
          <a:xfrm>
            <a:off x="770735" y="1562421"/>
            <a:ext cx="8239307" cy="369332"/>
          </a:xfrm>
          <a:prstGeom prst="rect">
            <a:avLst/>
          </a:prstGeom>
        </p:spPr>
        <p:txBody>
          <a:bodyPr wrap="square">
            <a:spAutoFit/>
          </a:bodyPr>
          <a:lstStyle/>
          <a:p>
            <a:r>
              <a:rPr lang="en-US" b="1" dirty="0">
                <a:solidFill>
                  <a:srgbClr val="212121"/>
                </a:solidFill>
                <a:highlight>
                  <a:srgbClr val="FFFF00"/>
                </a:highlight>
                <a:latin typeface="Courier New" panose="02070309020205020404" pitchFamily="49" charset="0"/>
              </a:rPr>
              <a:t>Yes</a:t>
            </a:r>
            <a:r>
              <a:rPr lang="en-US" b="1" dirty="0">
                <a:solidFill>
                  <a:srgbClr val="212121"/>
                </a:solidFill>
                <a:latin typeface="Courier New" panose="02070309020205020404" pitchFamily="49" charset="0"/>
              </a:rPr>
              <a:t> </a:t>
            </a:r>
            <a:r>
              <a:rPr lang="en-US" b="1" dirty="0">
                <a:solidFill>
                  <a:srgbClr val="212121"/>
                </a:solidFill>
                <a:highlight>
                  <a:srgbClr val="FFFF00"/>
                </a:highlight>
                <a:latin typeface="Courier New" panose="02070309020205020404" pitchFamily="49" charset="0"/>
              </a:rPr>
              <a:t>it</a:t>
            </a:r>
            <a:r>
              <a:rPr lang="en-US" b="1" dirty="0">
                <a:solidFill>
                  <a:srgbClr val="212121"/>
                </a:solidFill>
                <a:latin typeface="Courier New" panose="02070309020205020404" pitchFamily="49" charset="0"/>
              </a:rPr>
              <a:t> was a little low budget, but this movie shows love!</a:t>
            </a:r>
          </a:p>
        </p:txBody>
      </p:sp>
      <p:sp>
        <p:nvSpPr>
          <p:cNvPr id="6" name="TextBox 5">
            <a:extLst>
              <a:ext uri="{FF2B5EF4-FFF2-40B4-BE49-F238E27FC236}">
                <a16:creationId xmlns:a16="http://schemas.microsoft.com/office/drawing/2014/main" id="{8490DAC9-17D1-D14A-9745-863D5157ADB5}"/>
              </a:ext>
            </a:extLst>
          </p:cNvPr>
          <p:cNvSpPr txBox="1"/>
          <p:nvPr/>
        </p:nvSpPr>
        <p:spPr>
          <a:xfrm>
            <a:off x="10425325" y="1562421"/>
            <a:ext cx="301686"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8F89C67C-10DC-1D4B-9076-2FBBCA011256}"/>
              </a:ext>
            </a:extLst>
          </p:cNvPr>
          <p:cNvSpPr txBox="1"/>
          <p:nvPr/>
        </p:nvSpPr>
        <p:spPr>
          <a:xfrm>
            <a:off x="3284851" y="995939"/>
            <a:ext cx="1587486" cy="369332"/>
          </a:xfrm>
          <a:prstGeom prst="rect">
            <a:avLst/>
          </a:prstGeom>
          <a:noFill/>
        </p:spPr>
        <p:txBody>
          <a:bodyPr wrap="none" rtlCol="0">
            <a:spAutoFit/>
          </a:bodyPr>
          <a:lstStyle/>
          <a:p>
            <a:r>
              <a:rPr lang="en-US" dirty="0"/>
              <a:t>Input sentence</a:t>
            </a:r>
          </a:p>
        </p:txBody>
      </p:sp>
      <p:sp>
        <p:nvSpPr>
          <p:cNvPr id="8" name="TextBox 7">
            <a:extLst>
              <a:ext uri="{FF2B5EF4-FFF2-40B4-BE49-F238E27FC236}">
                <a16:creationId xmlns:a16="http://schemas.microsoft.com/office/drawing/2014/main" id="{CE374197-F78D-D843-876B-001B1CC89A66}"/>
              </a:ext>
            </a:extLst>
          </p:cNvPr>
          <p:cNvSpPr txBox="1"/>
          <p:nvPr/>
        </p:nvSpPr>
        <p:spPr>
          <a:xfrm>
            <a:off x="10291368" y="1071654"/>
            <a:ext cx="638316" cy="369332"/>
          </a:xfrm>
          <a:prstGeom prst="rect">
            <a:avLst/>
          </a:prstGeom>
          <a:noFill/>
        </p:spPr>
        <p:txBody>
          <a:bodyPr wrap="none" rtlCol="0">
            <a:spAutoFit/>
          </a:bodyPr>
          <a:lstStyle/>
          <a:p>
            <a:r>
              <a:rPr lang="en-US" dirty="0"/>
              <a:t>label</a:t>
            </a:r>
          </a:p>
        </p:txBody>
      </p:sp>
      <p:pic>
        <p:nvPicPr>
          <p:cNvPr id="9" name="Picture 8">
            <a:extLst>
              <a:ext uri="{FF2B5EF4-FFF2-40B4-BE49-F238E27FC236}">
                <a16:creationId xmlns:a16="http://schemas.microsoft.com/office/drawing/2014/main" id="{D4ED2768-F27E-BF4B-84B3-1159836F7CE3}"/>
              </a:ext>
            </a:extLst>
          </p:cNvPr>
          <p:cNvPicPr>
            <a:picLocks noChangeAspect="1"/>
          </p:cNvPicPr>
          <p:nvPr/>
        </p:nvPicPr>
        <p:blipFill rotWithShape="1">
          <a:blip r:embed="rId2"/>
          <a:srcRect t="21690"/>
          <a:stretch/>
        </p:blipFill>
        <p:spPr>
          <a:xfrm>
            <a:off x="3181866" y="3325662"/>
            <a:ext cx="3235025" cy="206675"/>
          </a:xfrm>
          <a:prstGeom prst="rect">
            <a:avLst/>
          </a:prstGeom>
        </p:spPr>
      </p:pic>
      <p:sp>
        <p:nvSpPr>
          <p:cNvPr id="10" name="Rounded Rectangle 9">
            <a:extLst>
              <a:ext uri="{FF2B5EF4-FFF2-40B4-BE49-F238E27FC236}">
                <a16:creationId xmlns:a16="http://schemas.microsoft.com/office/drawing/2014/main" id="{5DE38B86-B43D-5C4C-AE6E-923FBA13E4D2}"/>
              </a:ext>
            </a:extLst>
          </p:cNvPr>
          <p:cNvSpPr/>
          <p:nvPr/>
        </p:nvSpPr>
        <p:spPr>
          <a:xfrm>
            <a:off x="3098476" y="2283088"/>
            <a:ext cx="3733315" cy="41934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Encoder</a:t>
            </a:r>
          </a:p>
        </p:txBody>
      </p:sp>
      <p:sp>
        <p:nvSpPr>
          <p:cNvPr id="11" name="TextBox 10">
            <a:extLst>
              <a:ext uri="{FF2B5EF4-FFF2-40B4-BE49-F238E27FC236}">
                <a16:creationId xmlns:a16="http://schemas.microsoft.com/office/drawing/2014/main" id="{2FB32903-AD9F-BF40-8715-FB660938AC7E}"/>
              </a:ext>
            </a:extLst>
          </p:cNvPr>
          <p:cNvSpPr txBox="1"/>
          <p:nvPr/>
        </p:nvSpPr>
        <p:spPr>
          <a:xfrm>
            <a:off x="7487034" y="2333099"/>
            <a:ext cx="4412298" cy="369332"/>
          </a:xfrm>
          <a:prstGeom prst="rect">
            <a:avLst/>
          </a:prstGeom>
          <a:noFill/>
        </p:spPr>
        <p:txBody>
          <a:bodyPr wrap="none" rtlCol="0">
            <a:spAutoFit/>
          </a:bodyPr>
          <a:lstStyle/>
          <a:p>
            <a:r>
              <a:rPr lang="en-US" dirty="0"/>
              <a:t>- Vocabulary (** 1000 words ) – VOCAB SIZE</a:t>
            </a:r>
          </a:p>
        </p:txBody>
      </p:sp>
    </p:spTree>
    <p:extLst>
      <p:ext uri="{BB962C8B-B14F-4D97-AF65-F5344CB8AC3E}">
        <p14:creationId xmlns:p14="http://schemas.microsoft.com/office/powerpoint/2010/main" val="257595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C0B5-9F8F-8848-878A-FD1704DAC748}"/>
              </a:ext>
            </a:extLst>
          </p:cNvPr>
          <p:cNvSpPr>
            <a:spLocks noGrp="1"/>
          </p:cNvSpPr>
          <p:nvPr>
            <p:ph type="title"/>
          </p:nvPr>
        </p:nvSpPr>
        <p:spPr/>
        <p:txBody>
          <a:bodyPr/>
          <a:lstStyle/>
          <a:p>
            <a:r>
              <a:rPr lang="en-US" dirty="0"/>
              <a:t>Step 1: Load and Preprocess Data</a:t>
            </a:r>
          </a:p>
        </p:txBody>
      </p:sp>
      <p:sp>
        <p:nvSpPr>
          <p:cNvPr id="4" name="Slide Number Placeholder 3">
            <a:extLst>
              <a:ext uri="{FF2B5EF4-FFF2-40B4-BE49-F238E27FC236}">
                <a16:creationId xmlns:a16="http://schemas.microsoft.com/office/drawing/2014/main" id="{4F313AA0-D371-8C4E-AF92-40A3BD837F8A}"/>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12" name="TextBox 11">
            <a:extLst>
              <a:ext uri="{FF2B5EF4-FFF2-40B4-BE49-F238E27FC236}">
                <a16:creationId xmlns:a16="http://schemas.microsoft.com/office/drawing/2014/main" id="{A49F0F5C-3970-D247-873D-A2B8F198FA4F}"/>
              </a:ext>
            </a:extLst>
          </p:cNvPr>
          <p:cNvSpPr txBox="1"/>
          <p:nvPr/>
        </p:nvSpPr>
        <p:spPr>
          <a:xfrm>
            <a:off x="8520235" y="6492875"/>
            <a:ext cx="3576620" cy="338554"/>
          </a:xfrm>
          <a:prstGeom prst="rect">
            <a:avLst/>
          </a:prstGeom>
          <a:noFill/>
        </p:spPr>
        <p:txBody>
          <a:bodyPr wrap="none" rtlCol="0">
            <a:spAutoFit/>
          </a:bodyPr>
          <a:lstStyle/>
          <a:p>
            <a:r>
              <a:rPr lang="en-US" sz="800" dirty="0">
                <a:hlinkClick r:id="rId2"/>
              </a:rPr>
              <a:t>https://www.tensorflow.org/api_docs/python/tf/keras/layers/TextVectorization</a:t>
            </a:r>
            <a:r>
              <a:rPr lang="en-US" sz="800" dirty="0"/>
              <a:t> </a:t>
            </a:r>
          </a:p>
          <a:p>
            <a:endParaRPr lang="en-US" sz="800" dirty="0"/>
          </a:p>
        </p:txBody>
      </p:sp>
      <p:pic>
        <p:nvPicPr>
          <p:cNvPr id="13" name="Picture 12">
            <a:extLst>
              <a:ext uri="{FF2B5EF4-FFF2-40B4-BE49-F238E27FC236}">
                <a16:creationId xmlns:a16="http://schemas.microsoft.com/office/drawing/2014/main" id="{F4249ECD-F3EB-A74C-8209-AFA2F2F197CE}"/>
              </a:ext>
            </a:extLst>
          </p:cNvPr>
          <p:cNvPicPr>
            <a:picLocks noChangeAspect="1"/>
          </p:cNvPicPr>
          <p:nvPr/>
        </p:nvPicPr>
        <p:blipFill>
          <a:blip r:embed="rId3"/>
          <a:stretch>
            <a:fillRect/>
          </a:stretch>
        </p:blipFill>
        <p:spPr>
          <a:xfrm>
            <a:off x="1017044" y="2167174"/>
            <a:ext cx="6350000" cy="1193800"/>
          </a:xfrm>
          <a:prstGeom prst="rect">
            <a:avLst/>
          </a:prstGeom>
        </p:spPr>
      </p:pic>
      <p:pic>
        <p:nvPicPr>
          <p:cNvPr id="14" name="Picture 13">
            <a:extLst>
              <a:ext uri="{FF2B5EF4-FFF2-40B4-BE49-F238E27FC236}">
                <a16:creationId xmlns:a16="http://schemas.microsoft.com/office/drawing/2014/main" id="{A30FF51A-F4DF-454D-BA24-D2F726A23748}"/>
              </a:ext>
            </a:extLst>
          </p:cNvPr>
          <p:cNvPicPr>
            <a:picLocks noChangeAspect="1"/>
          </p:cNvPicPr>
          <p:nvPr/>
        </p:nvPicPr>
        <p:blipFill>
          <a:blip r:embed="rId4"/>
          <a:stretch>
            <a:fillRect/>
          </a:stretch>
        </p:blipFill>
        <p:spPr>
          <a:xfrm>
            <a:off x="1017044" y="3199049"/>
            <a:ext cx="4686300" cy="571500"/>
          </a:xfrm>
          <a:prstGeom prst="rect">
            <a:avLst/>
          </a:prstGeom>
        </p:spPr>
      </p:pic>
      <p:pic>
        <p:nvPicPr>
          <p:cNvPr id="15" name="Picture 14">
            <a:extLst>
              <a:ext uri="{FF2B5EF4-FFF2-40B4-BE49-F238E27FC236}">
                <a16:creationId xmlns:a16="http://schemas.microsoft.com/office/drawing/2014/main" id="{F13428F8-D84F-CE4F-9349-3C96C20AAFE3}"/>
              </a:ext>
            </a:extLst>
          </p:cNvPr>
          <p:cNvPicPr>
            <a:picLocks noChangeAspect="1"/>
          </p:cNvPicPr>
          <p:nvPr/>
        </p:nvPicPr>
        <p:blipFill>
          <a:blip r:embed="rId5"/>
          <a:stretch>
            <a:fillRect/>
          </a:stretch>
        </p:blipFill>
        <p:spPr>
          <a:xfrm>
            <a:off x="1017044" y="3682443"/>
            <a:ext cx="8102600" cy="838200"/>
          </a:xfrm>
          <a:prstGeom prst="rect">
            <a:avLst/>
          </a:prstGeom>
        </p:spPr>
      </p:pic>
      <p:pic>
        <p:nvPicPr>
          <p:cNvPr id="16" name="Picture 15">
            <a:extLst>
              <a:ext uri="{FF2B5EF4-FFF2-40B4-BE49-F238E27FC236}">
                <a16:creationId xmlns:a16="http://schemas.microsoft.com/office/drawing/2014/main" id="{0847BE65-FFBB-1347-B629-B29DB67CEE83}"/>
              </a:ext>
            </a:extLst>
          </p:cNvPr>
          <p:cNvPicPr>
            <a:picLocks noChangeAspect="1"/>
          </p:cNvPicPr>
          <p:nvPr/>
        </p:nvPicPr>
        <p:blipFill>
          <a:blip r:embed="rId6"/>
          <a:stretch>
            <a:fillRect/>
          </a:stretch>
        </p:blipFill>
        <p:spPr>
          <a:xfrm>
            <a:off x="1017044" y="4505562"/>
            <a:ext cx="5308600" cy="673100"/>
          </a:xfrm>
          <a:prstGeom prst="rect">
            <a:avLst/>
          </a:prstGeom>
        </p:spPr>
      </p:pic>
      <p:pic>
        <p:nvPicPr>
          <p:cNvPr id="17" name="Picture 16">
            <a:extLst>
              <a:ext uri="{FF2B5EF4-FFF2-40B4-BE49-F238E27FC236}">
                <a16:creationId xmlns:a16="http://schemas.microsoft.com/office/drawing/2014/main" id="{A867EA47-1CFD-C041-8BEC-AEF00E7ECAD3}"/>
              </a:ext>
            </a:extLst>
          </p:cNvPr>
          <p:cNvPicPr>
            <a:picLocks noChangeAspect="1"/>
          </p:cNvPicPr>
          <p:nvPr/>
        </p:nvPicPr>
        <p:blipFill>
          <a:blip r:embed="rId7"/>
          <a:stretch>
            <a:fillRect/>
          </a:stretch>
        </p:blipFill>
        <p:spPr>
          <a:xfrm>
            <a:off x="1017044" y="5197300"/>
            <a:ext cx="4991100" cy="965200"/>
          </a:xfrm>
          <a:prstGeom prst="rect">
            <a:avLst/>
          </a:prstGeom>
        </p:spPr>
      </p:pic>
      <p:sp>
        <p:nvSpPr>
          <p:cNvPr id="18" name="TextBox 17">
            <a:extLst>
              <a:ext uri="{FF2B5EF4-FFF2-40B4-BE49-F238E27FC236}">
                <a16:creationId xmlns:a16="http://schemas.microsoft.com/office/drawing/2014/main" id="{239A15B1-5DC4-1D4B-AC8A-0F4B1835F2E6}"/>
              </a:ext>
            </a:extLst>
          </p:cNvPr>
          <p:cNvSpPr txBox="1"/>
          <p:nvPr/>
        </p:nvSpPr>
        <p:spPr>
          <a:xfrm>
            <a:off x="10571104" y="3537783"/>
            <a:ext cx="1227387" cy="369332"/>
          </a:xfrm>
          <a:prstGeom prst="rect">
            <a:avLst/>
          </a:prstGeom>
          <a:noFill/>
        </p:spPr>
        <p:txBody>
          <a:bodyPr wrap="none" rtlCol="0">
            <a:spAutoFit/>
          </a:bodyPr>
          <a:lstStyle/>
          <a:p>
            <a:r>
              <a:rPr lang="en-US" dirty="0"/>
              <a:t>Vocabulary</a:t>
            </a:r>
          </a:p>
        </p:txBody>
      </p:sp>
      <p:cxnSp>
        <p:nvCxnSpPr>
          <p:cNvPr id="19" name="Straight Arrow Connector 18">
            <a:extLst>
              <a:ext uri="{FF2B5EF4-FFF2-40B4-BE49-F238E27FC236}">
                <a16:creationId xmlns:a16="http://schemas.microsoft.com/office/drawing/2014/main" id="{E29E374D-5BF0-854B-B579-0A5A83536D06}"/>
              </a:ext>
            </a:extLst>
          </p:cNvPr>
          <p:cNvCxnSpPr>
            <a:stCxn id="18" idx="1"/>
          </p:cNvCxnSpPr>
          <p:nvPr/>
        </p:nvCxnSpPr>
        <p:spPr>
          <a:xfrm flipH="1">
            <a:off x="9247910" y="3722449"/>
            <a:ext cx="1323194" cy="298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D3C5DDF-5632-3341-A1CB-80DE73099677}"/>
              </a:ext>
            </a:extLst>
          </p:cNvPr>
          <p:cNvSpPr txBox="1"/>
          <p:nvPr/>
        </p:nvSpPr>
        <p:spPr>
          <a:xfrm>
            <a:off x="8731913" y="4930165"/>
            <a:ext cx="1898148" cy="369332"/>
          </a:xfrm>
          <a:prstGeom prst="rect">
            <a:avLst/>
          </a:prstGeom>
          <a:noFill/>
        </p:spPr>
        <p:txBody>
          <a:bodyPr wrap="none" rtlCol="0">
            <a:spAutoFit/>
          </a:bodyPr>
          <a:lstStyle/>
          <a:p>
            <a:r>
              <a:rPr lang="en-US" dirty="0"/>
              <a:t>Encoded sentence</a:t>
            </a:r>
          </a:p>
        </p:txBody>
      </p:sp>
      <p:cxnSp>
        <p:nvCxnSpPr>
          <p:cNvPr id="21" name="Straight Arrow Connector 20">
            <a:extLst>
              <a:ext uri="{FF2B5EF4-FFF2-40B4-BE49-F238E27FC236}">
                <a16:creationId xmlns:a16="http://schemas.microsoft.com/office/drawing/2014/main" id="{9DEAC892-36FB-E349-B69B-D057C1747EE8}"/>
              </a:ext>
            </a:extLst>
          </p:cNvPr>
          <p:cNvCxnSpPr>
            <a:stCxn id="20" idx="1"/>
          </p:cNvCxnSpPr>
          <p:nvPr/>
        </p:nvCxnSpPr>
        <p:spPr>
          <a:xfrm flipH="1">
            <a:off x="7408719" y="5114831"/>
            <a:ext cx="1323194" cy="298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0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0E88-7716-BC42-9074-7CDA56B26EB8}"/>
              </a:ext>
            </a:extLst>
          </p:cNvPr>
          <p:cNvSpPr>
            <a:spLocks noGrp="1"/>
          </p:cNvSpPr>
          <p:nvPr>
            <p:ph type="title"/>
          </p:nvPr>
        </p:nvSpPr>
        <p:spPr/>
        <p:txBody>
          <a:bodyPr/>
          <a:lstStyle/>
          <a:p>
            <a:r>
              <a:rPr lang="en-US" dirty="0"/>
              <a:t>Step 2: Visualize the dataset</a:t>
            </a:r>
          </a:p>
        </p:txBody>
      </p:sp>
      <p:sp>
        <p:nvSpPr>
          <p:cNvPr id="4" name="Slide Number Placeholder 3">
            <a:extLst>
              <a:ext uri="{FF2B5EF4-FFF2-40B4-BE49-F238E27FC236}">
                <a16:creationId xmlns:a16="http://schemas.microsoft.com/office/drawing/2014/main" id="{A7040817-06FB-D043-9D39-5E9F37E613DE}"/>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5" name="Picture 4">
            <a:extLst>
              <a:ext uri="{FF2B5EF4-FFF2-40B4-BE49-F238E27FC236}">
                <a16:creationId xmlns:a16="http://schemas.microsoft.com/office/drawing/2014/main" id="{6D75579C-809A-604D-994B-9B60BD9DAA70}"/>
              </a:ext>
            </a:extLst>
          </p:cNvPr>
          <p:cNvPicPr>
            <a:picLocks noChangeAspect="1"/>
          </p:cNvPicPr>
          <p:nvPr/>
        </p:nvPicPr>
        <p:blipFill>
          <a:blip r:embed="rId2"/>
          <a:stretch>
            <a:fillRect/>
          </a:stretch>
        </p:blipFill>
        <p:spPr>
          <a:xfrm>
            <a:off x="1001633" y="1580960"/>
            <a:ext cx="8870839" cy="5205268"/>
          </a:xfrm>
          <a:prstGeom prst="rect">
            <a:avLst/>
          </a:prstGeom>
        </p:spPr>
      </p:pic>
      <p:sp>
        <p:nvSpPr>
          <p:cNvPr id="3" name="TextBox 2">
            <a:extLst>
              <a:ext uri="{FF2B5EF4-FFF2-40B4-BE49-F238E27FC236}">
                <a16:creationId xmlns:a16="http://schemas.microsoft.com/office/drawing/2014/main" id="{FFAD65AA-D1F9-2F41-A775-9FFEC996BDDB}"/>
              </a:ext>
            </a:extLst>
          </p:cNvPr>
          <p:cNvSpPr txBox="1"/>
          <p:nvPr/>
        </p:nvSpPr>
        <p:spPr>
          <a:xfrm>
            <a:off x="5928258" y="3684460"/>
            <a:ext cx="1803892" cy="369332"/>
          </a:xfrm>
          <a:prstGeom prst="rect">
            <a:avLst/>
          </a:prstGeom>
          <a:noFill/>
        </p:spPr>
        <p:txBody>
          <a:bodyPr wrap="none" rtlCol="0">
            <a:spAutoFit/>
          </a:bodyPr>
          <a:lstStyle/>
          <a:p>
            <a:r>
              <a:rPr lang="en-US" dirty="0"/>
              <a:t>1000 VOCAB SIZE</a:t>
            </a:r>
          </a:p>
        </p:txBody>
      </p:sp>
      <p:sp>
        <p:nvSpPr>
          <p:cNvPr id="6" name="TextBox 5">
            <a:extLst>
              <a:ext uri="{FF2B5EF4-FFF2-40B4-BE49-F238E27FC236}">
                <a16:creationId xmlns:a16="http://schemas.microsoft.com/office/drawing/2014/main" id="{1364C2FE-C22C-2E41-B65B-AB3011E31978}"/>
              </a:ext>
            </a:extLst>
          </p:cNvPr>
          <p:cNvSpPr txBox="1"/>
          <p:nvPr/>
        </p:nvSpPr>
        <p:spPr>
          <a:xfrm>
            <a:off x="5393208" y="4053792"/>
            <a:ext cx="2873992" cy="369332"/>
          </a:xfrm>
          <a:prstGeom prst="rect">
            <a:avLst/>
          </a:prstGeom>
          <a:noFill/>
        </p:spPr>
        <p:txBody>
          <a:bodyPr wrap="none" rtlCol="0">
            <a:spAutoFit/>
          </a:bodyPr>
          <a:lstStyle/>
          <a:p>
            <a:r>
              <a:rPr lang="en-US" dirty="0"/>
              <a:t>Word Count or Bag of Words</a:t>
            </a:r>
          </a:p>
        </p:txBody>
      </p:sp>
    </p:spTree>
    <p:extLst>
      <p:ext uri="{BB962C8B-B14F-4D97-AF65-F5344CB8AC3E}">
        <p14:creationId xmlns:p14="http://schemas.microsoft.com/office/powerpoint/2010/main" val="272493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E090-4686-F24F-8C81-A1B55C4EDFF7}"/>
              </a:ext>
            </a:extLst>
          </p:cNvPr>
          <p:cNvSpPr>
            <a:spLocks noGrp="1"/>
          </p:cNvSpPr>
          <p:nvPr>
            <p:ph type="title"/>
          </p:nvPr>
        </p:nvSpPr>
        <p:spPr/>
        <p:txBody>
          <a:bodyPr/>
          <a:lstStyle/>
          <a:p>
            <a:r>
              <a:rPr lang="en-US" dirty="0"/>
              <a:t>Step 3: Design the NLP Model</a:t>
            </a:r>
          </a:p>
        </p:txBody>
      </p:sp>
      <p:sp>
        <p:nvSpPr>
          <p:cNvPr id="4" name="Slide Number Placeholder 3">
            <a:extLst>
              <a:ext uri="{FF2B5EF4-FFF2-40B4-BE49-F238E27FC236}">
                <a16:creationId xmlns:a16="http://schemas.microsoft.com/office/drawing/2014/main" id="{3C207B77-F25D-9D44-AC80-8B8F2409C0BA}"/>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5" name="Content Placeholder 2">
            <a:extLst>
              <a:ext uri="{FF2B5EF4-FFF2-40B4-BE49-F238E27FC236}">
                <a16:creationId xmlns:a16="http://schemas.microsoft.com/office/drawing/2014/main" id="{DA0C2C2A-924C-0E43-94C6-FCDDDEC4D598}"/>
              </a:ext>
            </a:extLst>
          </p:cNvPr>
          <p:cNvSpPr>
            <a:spLocks noGrp="1"/>
          </p:cNvSpPr>
          <p:nvPr>
            <p:ph idx="1"/>
          </p:nvPr>
        </p:nvSpPr>
        <p:spPr>
          <a:xfrm>
            <a:off x="4918364" y="4670425"/>
            <a:ext cx="6781800" cy="1506538"/>
          </a:xfrm>
        </p:spPr>
        <p:txBody>
          <a:bodyPr>
            <a:normAutofit/>
          </a:bodyPr>
          <a:lstStyle/>
          <a:p>
            <a:pPr marL="0" indent="0">
              <a:buNone/>
            </a:pPr>
            <a:r>
              <a:rPr lang="en-US" sz="1400" dirty="0">
                <a:latin typeface="Arial" panose="020B0604020202020204" pitchFamily="34" charset="0"/>
                <a:cs typeface="Arial" panose="020B0604020202020204" pitchFamily="34" charset="0"/>
              </a:rPr>
              <a:t>The output of the Bidirectional RNN is passed to a Dense layer with 64 nodes, and then further passed to the output layer for final binary classification.</a:t>
            </a:r>
          </a:p>
          <a:p>
            <a:pPr marL="0" indent="0">
              <a:buNone/>
            </a:pPr>
            <a:r>
              <a:rPr lang="en-US" sz="1400" dirty="0">
                <a:latin typeface="Arial" panose="020B0604020202020204" pitchFamily="34" charset="0"/>
                <a:cs typeface="Arial" panose="020B0604020202020204" pitchFamily="34" charset="0"/>
              </a:rPr>
              <a:t>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word is processed based on the embedding at 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location in sentence as well as the output of the first word..</a:t>
            </a:r>
          </a:p>
          <a:p>
            <a:pPr marL="0" indent="0">
              <a:buNone/>
            </a:pPr>
            <a:r>
              <a:rPr lang="en-US" sz="1400" dirty="0">
                <a:latin typeface="Arial" panose="020B0604020202020204" pitchFamily="34" charset="0"/>
                <a:cs typeface="Arial" panose="020B0604020202020204" pitchFamily="34" charset="0"/>
              </a:rPr>
              <a:t>3</a:t>
            </a:r>
            <a:r>
              <a:rPr lang="en-US" sz="1400" baseline="30000" dirty="0">
                <a:latin typeface="Arial" panose="020B0604020202020204" pitchFamily="34" charset="0"/>
                <a:cs typeface="Arial" panose="020B0604020202020204" pitchFamily="34" charset="0"/>
              </a:rPr>
              <a:t>rd</a:t>
            </a:r>
            <a:r>
              <a:rPr lang="en-US" sz="1400" dirty="0">
                <a:latin typeface="Arial" panose="020B0604020202020204" pitchFamily="34" charset="0"/>
                <a:cs typeface="Arial" panose="020B0604020202020204" pitchFamily="34" charset="0"/>
              </a:rPr>
              <a:t> word is processed based on the embedding at the 3</a:t>
            </a:r>
            <a:r>
              <a:rPr lang="en-US" sz="1400" baseline="30000" dirty="0">
                <a:latin typeface="Arial" panose="020B0604020202020204" pitchFamily="34" charset="0"/>
                <a:cs typeface="Arial" panose="020B0604020202020204" pitchFamily="34" charset="0"/>
              </a:rPr>
              <a:t>rd</a:t>
            </a:r>
            <a:r>
              <a:rPr lang="en-US" sz="1400" dirty="0">
                <a:latin typeface="Arial" panose="020B0604020202020204" pitchFamily="34" charset="0"/>
                <a:cs typeface="Arial" panose="020B0604020202020204" pitchFamily="34" charset="0"/>
              </a:rPr>
              <a:t> loc in the sentence as well as the output of the second word.</a:t>
            </a:r>
          </a:p>
          <a:p>
            <a:pPr marL="0" indent="0">
              <a:buNone/>
            </a:pPr>
            <a:endParaRPr lang="en-US" sz="1400" dirty="0">
              <a:latin typeface="Arial" panose="020B0604020202020204" pitchFamily="34" charset="0"/>
              <a:cs typeface="Arial" panose="020B0604020202020204" pitchFamily="34" charset="0"/>
            </a:endParaRPr>
          </a:p>
        </p:txBody>
      </p:sp>
      <p:pic>
        <p:nvPicPr>
          <p:cNvPr id="6" name="Picture 2" descr="A drawing of the information flow in the model">
            <a:extLst>
              <a:ext uri="{FF2B5EF4-FFF2-40B4-BE49-F238E27FC236}">
                <a16:creationId xmlns:a16="http://schemas.microsoft.com/office/drawing/2014/main" id="{556F203C-9E5E-A64A-812F-AC3949D85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27" y="1690688"/>
            <a:ext cx="4850099" cy="51240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50C7F16-301A-ED42-BDB9-B5B20C149F50}"/>
              </a:ext>
            </a:extLst>
          </p:cNvPr>
          <p:cNvPicPr>
            <a:picLocks noChangeAspect="1"/>
          </p:cNvPicPr>
          <p:nvPr/>
        </p:nvPicPr>
        <p:blipFill>
          <a:blip r:embed="rId3"/>
          <a:stretch>
            <a:fillRect/>
          </a:stretch>
        </p:blipFill>
        <p:spPr>
          <a:xfrm>
            <a:off x="5023902" y="1770690"/>
            <a:ext cx="6781800" cy="2844800"/>
          </a:xfrm>
          <a:prstGeom prst="rect">
            <a:avLst/>
          </a:prstGeom>
        </p:spPr>
      </p:pic>
      <p:sp>
        <p:nvSpPr>
          <p:cNvPr id="3" name="TextBox 2">
            <a:extLst>
              <a:ext uri="{FF2B5EF4-FFF2-40B4-BE49-F238E27FC236}">
                <a16:creationId xmlns:a16="http://schemas.microsoft.com/office/drawing/2014/main" id="{CFEECE96-B40D-B541-B801-5BC054285D84}"/>
              </a:ext>
            </a:extLst>
          </p:cNvPr>
          <p:cNvSpPr txBox="1"/>
          <p:nvPr/>
        </p:nvSpPr>
        <p:spPr>
          <a:xfrm>
            <a:off x="5023902" y="1376291"/>
            <a:ext cx="3354765" cy="369332"/>
          </a:xfrm>
          <a:prstGeom prst="rect">
            <a:avLst/>
          </a:prstGeom>
          <a:noFill/>
        </p:spPr>
        <p:txBody>
          <a:bodyPr wrap="none" rtlCol="0">
            <a:spAutoFit/>
          </a:bodyPr>
          <a:lstStyle/>
          <a:p>
            <a:r>
              <a:rPr lang="en-US" b="1" dirty="0"/>
              <a:t>RNN – Recurrent Neural Network</a:t>
            </a:r>
          </a:p>
        </p:txBody>
      </p:sp>
      <p:sp>
        <p:nvSpPr>
          <p:cNvPr id="8" name="Rectangle 7">
            <a:extLst>
              <a:ext uri="{FF2B5EF4-FFF2-40B4-BE49-F238E27FC236}">
                <a16:creationId xmlns:a16="http://schemas.microsoft.com/office/drawing/2014/main" id="{89A78C29-66FB-1641-BC75-C3B0C5C24A98}"/>
              </a:ext>
            </a:extLst>
          </p:cNvPr>
          <p:cNvSpPr/>
          <p:nvPr/>
        </p:nvSpPr>
        <p:spPr>
          <a:xfrm>
            <a:off x="3185839" y="3428999"/>
            <a:ext cx="1071654" cy="414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940E9CB-5FAC-5545-BF51-BEDD96B5B00B}"/>
              </a:ext>
            </a:extLst>
          </p:cNvPr>
          <p:cNvSpPr txBox="1"/>
          <p:nvPr/>
        </p:nvSpPr>
        <p:spPr>
          <a:xfrm>
            <a:off x="2556826" y="5503873"/>
            <a:ext cx="418704" cy="369332"/>
          </a:xfrm>
          <a:prstGeom prst="rect">
            <a:avLst/>
          </a:prstGeom>
          <a:noFill/>
        </p:spPr>
        <p:txBody>
          <a:bodyPr wrap="none" rtlCol="0">
            <a:spAutoFit/>
          </a:bodyPr>
          <a:lstStyle/>
          <a:p>
            <a:r>
              <a:rPr lang="en-US" dirty="0"/>
              <a:t>64</a:t>
            </a:r>
          </a:p>
        </p:txBody>
      </p:sp>
      <p:sp>
        <p:nvSpPr>
          <p:cNvPr id="10" name="TextBox 9">
            <a:extLst>
              <a:ext uri="{FF2B5EF4-FFF2-40B4-BE49-F238E27FC236}">
                <a16:creationId xmlns:a16="http://schemas.microsoft.com/office/drawing/2014/main" id="{7805632F-21A5-2241-8C16-767CD8305A88}"/>
              </a:ext>
            </a:extLst>
          </p:cNvPr>
          <p:cNvSpPr txBox="1"/>
          <p:nvPr/>
        </p:nvSpPr>
        <p:spPr>
          <a:xfrm>
            <a:off x="2511941" y="6231898"/>
            <a:ext cx="508473" cy="369332"/>
          </a:xfrm>
          <a:prstGeom prst="rect">
            <a:avLst/>
          </a:prstGeom>
          <a:noFill/>
        </p:spPr>
        <p:txBody>
          <a:bodyPr wrap="none" rtlCol="0">
            <a:spAutoFit/>
          </a:bodyPr>
          <a:lstStyle/>
          <a:p>
            <a:r>
              <a:rPr lang="en-US" dirty="0"/>
              <a:t>0/1</a:t>
            </a:r>
          </a:p>
        </p:txBody>
      </p:sp>
      <p:sp>
        <p:nvSpPr>
          <p:cNvPr id="11" name="TextBox 10">
            <a:extLst>
              <a:ext uri="{FF2B5EF4-FFF2-40B4-BE49-F238E27FC236}">
                <a16:creationId xmlns:a16="http://schemas.microsoft.com/office/drawing/2014/main" id="{903291D7-D4C0-1D42-9280-E47F102C8C0D}"/>
              </a:ext>
            </a:extLst>
          </p:cNvPr>
          <p:cNvSpPr txBox="1"/>
          <p:nvPr/>
        </p:nvSpPr>
        <p:spPr>
          <a:xfrm>
            <a:off x="1654975" y="1549690"/>
            <a:ext cx="1111202" cy="369332"/>
          </a:xfrm>
          <a:prstGeom prst="rect">
            <a:avLst/>
          </a:prstGeom>
          <a:noFill/>
        </p:spPr>
        <p:txBody>
          <a:bodyPr wrap="none" rtlCol="0">
            <a:spAutoFit/>
          </a:bodyPr>
          <a:lstStyle/>
          <a:p>
            <a:r>
              <a:rPr lang="en-US" dirty="0">
                <a:solidFill>
                  <a:srgbClr val="FF0000"/>
                </a:solidFill>
              </a:rPr>
              <a:t>bad = 120</a:t>
            </a:r>
          </a:p>
        </p:txBody>
      </p:sp>
      <p:sp>
        <p:nvSpPr>
          <p:cNvPr id="12" name="TextBox 11">
            <a:extLst>
              <a:ext uri="{FF2B5EF4-FFF2-40B4-BE49-F238E27FC236}">
                <a16:creationId xmlns:a16="http://schemas.microsoft.com/office/drawing/2014/main" id="{EE61B60E-90A1-B948-93DA-32731057AF74}"/>
              </a:ext>
            </a:extLst>
          </p:cNvPr>
          <p:cNvSpPr txBox="1"/>
          <p:nvPr/>
        </p:nvSpPr>
        <p:spPr>
          <a:xfrm>
            <a:off x="0" y="3664329"/>
            <a:ext cx="3143809" cy="261610"/>
          </a:xfrm>
          <a:prstGeom prst="rect">
            <a:avLst/>
          </a:prstGeom>
          <a:noFill/>
        </p:spPr>
        <p:txBody>
          <a:bodyPr wrap="none" rtlCol="0">
            <a:spAutoFit/>
          </a:bodyPr>
          <a:lstStyle/>
          <a:p>
            <a:r>
              <a:rPr lang="en-US" sz="1100" dirty="0"/>
              <a:t>1x64  [………..]   [………..]   [………..]  </a:t>
            </a:r>
            <a:r>
              <a:rPr lang="en-US" sz="1100" dirty="0">
                <a:highlight>
                  <a:srgbClr val="00FF00"/>
                </a:highlight>
              </a:rPr>
              <a:t>[………..]</a:t>
            </a:r>
            <a:r>
              <a:rPr lang="en-US" sz="1100" dirty="0"/>
              <a:t>   [………..]</a:t>
            </a:r>
          </a:p>
        </p:txBody>
      </p:sp>
      <p:sp>
        <p:nvSpPr>
          <p:cNvPr id="13" name="TextBox 12">
            <a:extLst>
              <a:ext uri="{FF2B5EF4-FFF2-40B4-BE49-F238E27FC236}">
                <a16:creationId xmlns:a16="http://schemas.microsoft.com/office/drawing/2014/main" id="{BBDEE982-4379-4E48-B00F-E44B5E704BA7}"/>
              </a:ext>
            </a:extLst>
          </p:cNvPr>
          <p:cNvSpPr txBox="1"/>
          <p:nvPr/>
        </p:nvSpPr>
        <p:spPr>
          <a:xfrm>
            <a:off x="4918364" y="6231898"/>
            <a:ext cx="5291128" cy="369332"/>
          </a:xfrm>
          <a:prstGeom prst="rect">
            <a:avLst/>
          </a:prstGeom>
          <a:noFill/>
        </p:spPr>
        <p:txBody>
          <a:bodyPr wrap="none" rtlCol="0">
            <a:spAutoFit/>
          </a:bodyPr>
          <a:lstStyle/>
          <a:p>
            <a:r>
              <a:rPr lang="en-US" b="1" dirty="0"/>
              <a:t>Word2Vec</a:t>
            </a:r>
            <a:r>
              <a:rPr lang="en-US" dirty="0"/>
              <a:t> – Package by Google to create Embeddings.</a:t>
            </a:r>
          </a:p>
        </p:txBody>
      </p:sp>
      <p:sp>
        <p:nvSpPr>
          <p:cNvPr id="14" name="TextBox 13">
            <a:extLst>
              <a:ext uri="{FF2B5EF4-FFF2-40B4-BE49-F238E27FC236}">
                <a16:creationId xmlns:a16="http://schemas.microsoft.com/office/drawing/2014/main" id="{627C3415-1F77-5F44-8BEF-C750A40A23A0}"/>
              </a:ext>
            </a:extLst>
          </p:cNvPr>
          <p:cNvSpPr txBox="1"/>
          <p:nvPr/>
        </p:nvSpPr>
        <p:spPr>
          <a:xfrm>
            <a:off x="576597" y="4186612"/>
            <a:ext cx="301686" cy="369332"/>
          </a:xfrm>
          <a:prstGeom prst="rect">
            <a:avLst/>
          </a:prstGeom>
          <a:noFill/>
        </p:spPr>
        <p:txBody>
          <a:bodyPr wrap="none" rtlCol="0">
            <a:spAutoFit/>
          </a:bodyPr>
          <a:lstStyle/>
          <a:p>
            <a:r>
              <a:rPr lang="en-US" dirty="0">
                <a:solidFill>
                  <a:srgbClr val="FF0000"/>
                </a:solidFill>
              </a:rPr>
              <a:t>1</a:t>
            </a:r>
          </a:p>
        </p:txBody>
      </p:sp>
      <p:sp>
        <p:nvSpPr>
          <p:cNvPr id="15" name="TextBox 14">
            <a:extLst>
              <a:ext uri="{FF2B5EF4-FFF2-40B4-BE49-F238E27FC236}">
                <a16:creationId xmlns:a16="http://schemas.microsoft.com/office/drawing/2014/main" id="{0EC9CE43-C0C5-3549-AB73-298A39B9D4C4}"/>
              </a:ext>
            </a:extLst>
          </p:cNvPr>
          <p:cNvSpPr txBox="1"/>
          <p:nvPr/>
        </p:nvSpPr>
        <p:spPr>
          <a:xfrm>
            <a:off x="1108295" y="4182205"/>
            <a:ext cx="301686" cy="369332"/>
          </a:xfrm>
          <a:prstGeom prst="rect">
            <a:avLst/>
          </a:prstGeom>
          <a:noFill/>
        </p:spPr>
        <p:txBody>
          <a:bodyPr wrap="none" rtlCol="0">
            <a:spAutoFit/>
          </a:bodyPr>
          <a:lstStyle/>
          <a:p>
            <a:r>
              <a:rPr lang="en-US" dirty="0">
                <a:solidFill>
                  <a:srgbClr val="FF0000"/>
                </a:solidFill>
              </a:rPr>
              <a:t>2</a:t>
            </a:r>
          </a:p>
        </p:txBody>
      </p:sp>
      <p:sp>
        <p:nvSpPr>
          <p:cNvPr id="16" name="TextBox 15">
            <a:extLst>
              <a:ext uri="{FF2B5EF4-FFF2-40B4-BE49-F238E27FC236}">
                <a16:creationId xmlns:a16="http://schemas.microsoft.com/office/drawing/2014/main" id="{B996DC25-7F7F-5240-89D7-301B6CA2CCF5}"/>
              </a:ext>
            </a:extLst>
          </p:cNvPr>
          <p:cNvSpPr txBox="1"/>
          <p:nvPr/>
        </p:nvSpPr>
        <p:spPr>
          <a:xfrm>
            <a:off x="1642426" y="4186612"/>
            <a:ext cx="301686" cy="369332"/>
          </a:xfrm>
          <a:prstGeom prst="rect">
            <a:avLst/>
          </a:prstGeom>
          <a:noFill/>
        </p:spPr>
        <p:txBody>
          <a:bodyPr wrap="none" rtlCol="0">
            <a:spAutoFit/>
          </a:bodyPr>
          <a:lstStyle/>
          <a:p>
            <a:r>
              <a:rPr lang="en-US" dirty="0">
                <a:solidFill>
                  <a:srgbClr val="FF0000"/>
                </a:solidFill>
              </a:rPr>
              <a:t>3</a:t>
            </a:r>
          </a:p>
        </p:txBody>
      </p:sp>
      <p:sp>
        <p:nvSpPr>
          <p:cNvPr id="17" name="TextBox 16">
            <a:extLst>
              <a:ext uri="{FF2B5EF4-FFF2-40B4-BE49-F238E27FC236}">
                <a16:creationId xmlns:a16="http://schemas.microsoft.com/office/drawing/2014/main" id="{6DAC45DA-8CFA-FB48-BA11-4660E51AF2BD}"/>
              </a:ext>
            </a:extLst>
          </p:cNvPr>
          <p:cNvSpPr txBox="1"/>
          <p:nvPr/>
        </p:nvSpPr>
        <p:spPr>
          <a:xfrm>
            <a:off x="2167298" y="4186638"/>
            <a:ext cx="301686" cy="369332"/>
          </a:xfrm>
          <a:prstGeom prst="rect">
            <a:avLst/>
          </a:prstGeom>
          <a:noFill/>
        </p:spPr>
        <p:txBody>
          <a:bodyPr wrap="none" rtlCol="0">
            <a:spAutoFit/>
          </a:bodyPr>
          <a:lstStyle/>
          <a:p>
            <a:r>
              <a:rPr lang="en-US" dirty="0">
                <a:solidFill>
                  <a:srgbClr val="FF0000"/>
                </a:solidFill>
              </a:rPr>
              <a:t>4</a:t>
            </a:r>
          </a:p>
        </p:txBody>
      </p:sp>
      <p:sp>
        <p:nvSpPr>
          <p:cNvPr id="18" name="TextBox 17">
            <a:extLst>
              <a:ext uri="{FF2B5EF4-FFF2-40B4-BE49-F238E27FC236}">
                <a16:creationId xmlns:a16="http://schemas.microsoft.com/office/drawing/2014/main" id="{69D69932-FE55-BB4A-8C86-56547E26A7F3}"/>
              </a:ext>
            </a:extLst>
          </p:cNvPr>
          <p:cNvSpPr txBox="1"/>
          <p:nvPr/>
        </p:nvSpPr>
        <p:spPr>
          <a:xfrm>
            <a:off x="2703124" y="4190454"/>
            <a:ext cx="301686" cy="369332"/>
          </a:xfrm>
          <a:prstGeom prst="rect">
            <a:avLst/>
          </a:prstGeom>
          <a:noFill/>
        </p:spPr>
        <p:txBody>
          <a:bodyPr wrap="none" rtlCol="0">
            <a:spAutoFit/>
          </a:bodyPr>
          <a:lstStyle/>
          <a:p>
            <a:r>
              <a:rPr lang="en-US" dirty="0">
                <a:solidFill>
                  <a:srgbClr val="FF0000"/>
                </a:solidFill>
              </a:rPr>
              <a:t>5</a:t>
            </a:r>
          </a:p>
        </p:txBody>
      </p:sp>
      <p:sp>
        <p:nvSpPr>
          <p:cNvPr id="19" name="TextBox 18">
            <a:extLst>
              <a:ext uri="{FF2B5EF4-FFF2-40B4-BE49-F238E27FC236}">
                <a16:creationId xmlns:a16="http://schemas.microsoft.com/office/drawing/2014/main" id="{F272C074-F3FE-FB4A-9F88-3CF9E30CA0D7}"/>
              </a:ext>
            </a:extLst>
          </p:cNvPr>
          <p:cNvSpPr txBox="1"/>
          <p:nvPr/>
        </p:nvSpPr>
        <p:spPr>
          <a:xfrm>
            <a:off x="421242" y="3810458"/>
            <a:ext cx="604140" cy="369332"/>
          </a:xfrm>
          <a:prstGeom prst="rect">
            <a:avLst/>
          </a:prstGeom>
          <a:noFill/>
        </p:spPr>
        <p:txBody>
          <a:bodyPr wrap="none" rtlCol="0">
            <a:spAutoFit/>
          </a:bodyPr>
          <a:lstStyle/>
          <a:p>
            <a:r>
              <a:rPr lang="en-US" dirty="0">
                <a:solidFill>
                  <a:schemeClr val="accent2"/>
                </a:solidFill>
              </a:rPr>
              <a:t>That</a:t>
            </a:r>
          </a:p>
        </p:txBody>
      </p:sp>
      <p:sp>
        <p:nvSpPr>
          <p:cNvPr id="20" name="TextBox 19">
            <a:extLst>
              <a:ext uri="{FF2B5EF4-FFF2-40B4-BE49-F238E27FC236}">
                <a16:creationId xmlns:a16="http://schemas.microsoft.com/office/drawing/2014/main" id="{03AAE6AE-3ECF-E347-B163-D4322272EA47}"/>
              </a:ext>
            </a:extLst>
          </p:cNvPr>
          <p:cNvSpPr txBox="1"/>
          <p:nvPr/>
        </p:nvSpPr>
        <p:spPr>
          <a:xfrm>
            <a:off x="1008747" y="3817280"/>
            <a:ext cx="558871" cy="369332"/>
          </a:xfrm>
          <a:prstGeom prst="rect">
            <a:avLst/>
          </a:prstGeom>
          <a:noFill/>
        </p:spPr>
        <p:txBody>
          <a:bodyPr wrap="none" rtlCol="0">
            <a:spAutoFit/>
          </a:bodyPr>
          <a:lstStyle/>
          <a:p>
            <a:r>
              <a:rPr lang="en-US" b="1" dirty="0">
                <a:solidFill>
                  <a:schemeClr val="accent2"/>
                </a:solidFill>
              </a:rPr>
              <a:t>was</a:t>
            </a:r>
          </a:p>
        </p:txBody>
      </p:sp>
      <p:cxnSp>
        <p:nvCxnSpPr>
          <p:cNvPr id="22" name="Straight Arrow Connector 21">
            <a:extLst>
              <a:ext uri="{FF2B5EF4-FFF2-40B4-BE49-F238E27FC236}">
                <a16:creationId xmlns:a16="http://schemas.microsoft.com/office/drawing/2014/main" id="{1864890D-3965-E142-A803-C9E03470D54E}"/>
              </a:ext>
            </a:extLst>
          </p:cNvPr>
          <p:cNvCxnSpPr>
            <a:cxnSpLocks/>
          </p:cNvCxnSpPr>
          <p:nvPr/>
        </p:nvCxnSpPr>
        <p:spPr>
          <a:xfrm>
            <a:off x="895491" y="4114091"/>
            <a:ext cx="200892" cy="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BE4D0E0-4A86-E648-9408-C074FB4B6902}"/>
              </a:ext>
            </a:extLst>
          </p:cNvPr>
          <p:cNvSpPr txBox="1"/>
          <p:nvPr/>
        </p:nvSpPr>
        <p:spPr>
          <a:xfrm>
            <a:off x="8825810" y="1250857"/>
            <a:ext cx="2837252" cy="369332"/>
          </a:xfrm>
          <a:prstGeom prst="rect">
            <a:avLst/>
          </a:prstGeom>
          <a:noFill/>
        </p:spPr>
        <p:txBody>
          <a:bodyPr wrap="none" rtlCol="0">
            <a:spAutoFit/>
          </a:bodyPr>
          <a:lstStyle/>
          <a:p>
            <a:r>
              <a:rPr lang="en-US" dirty="0"/>
              <a:t>“the </a:t>
            </a:r>
            <a:r>
              <a:rPr lang="en-US" dirty="0">
                <a:highlight>
                  <a:srgbClr val="00FF00"/>
                </a:highlight>
              </a:rPr>
              <a:t>chicken</a:t>
            </a:r>
            <a:r>
              <a:rPr lang="en-US" dirty="0"/>
              <a:t> is ready to </a:t>
            </a:r>
            <a:r>
              <a:rPr lang="en-US" dirty="0">
                <a:highlight>
                  <a:srgbClr val="008080"/>
                </a:highlight>
              </a:rPr>
              <a:t>eat</a:t>
            </a:r>
            <a:r>
              <a:rPr lang="en-US" dirty="0"/>
              <a:t>”</a:t>
            </a:r>
          </a:p>
        </p:txBody>
      </p:sp>
      <p:sp>
        <p:nvSpPr>
          <p:cNvPr id="24" name="TextBox 23">
            <a:extLst>
              <a:ext uri="{FF2B5EF4-FFF2-40B4-BE49-F238E27FC236}">
                <a16:creationId xmlns:a16="http://schemas.microsoft.com/office/drawing/2014/main" id="{BFEACA65-E4B3-F74C-B0EC-8A0230B1A93A}"/>
              </a:ext>
            </a:extLst>
          </p:cNvPr>
          <p:cNvSpPr txBox="1"/>
          <p:nvPr/>
        </p:nvSpPr>
        <p:spPr>
          <a:xfrm>
            <a:off x="419344" y="4728263"/>
            <a:ext cx="301686" cy="369332"/>
          </a:xfrm>
          <a:prstGeom prst="rect">
            <a:avLst/>
          </a:prstGeom>
          <a:noFill/>
        </p:spPr>
        <p:txBody>
          <a:bodyPr wrap="none" rtlCol="0">
            <a:spAutoFit/>
          </a:bodyPr>
          <a:lstStyle/>
          <a:p>
            <a:r>
              <a:rPr lang="en-US" dirty="0">
                <a:solidFill>
                  <a:srgbClr val="FF0000"/>
                </a:solidFill>
              </a:rPr>
              <a:t>1</a:t>
            </a:r>
          </a:p>
        </p:txBody>
      </p:sp>
      <p:sp>
        <p:nvSpPr>
          <p:cNvPr id="25" name="TextBox 24">
            <a:extLst>
              <a:ext uri="{FF2B5EF4-FFF2-40B4-BE49-F238E27FC236}">
                <a16:creationId xmlns:a16="http://schemas.microsoft.com/office/drawing/2014/main" id="{BF2B6FCE-8140-D146-A468-DCC7C0464DA3}"/>
              </a:ext>
            </a:extLst>
          </p:cNvPr>
          <p:cNvSpPr txBox="1"/>
          <p:nvPr/>
        </p:nvSpPr>
        <p:spPr>
          <a:xfrm>
            <a:off x="951042" y="4723856"/>
            <a:ext cx="301686" cy="369332"/>
          </a:xfrm>
          <a:prstGeom prst="rect">
            <a:avLst/>
          </a:prstGeom>
          <a:noFill/>
        </p:spPr>
        <p:txBody>
          <a:bodyPr wrap="none" rtlCol="0">
            <a:spAutoFit/>
          </a:bodyPr>
          <a:lstStyle/>
          <a:p>
            <a:r>
              <a:rPr lang="en-US" dirty="0">
                <a:solidFill>
                  <a:srgbClr val="FF0000"/>
                </a:solidFill>
              </a:rPr>
              <a:t>2</a:t>
            </a:r>
          </a:p>
        </p:txBody>
      </p:sp>
      <p:sp>
        <p:nvSpPr>
          <p:cNvPr id="26" name="TextBox 25">
            <a:extLst>
              <a:ext uri="{FF2B5EF4-FFF2-40B4-BE49-F238E27FC236}">
                <a16:creationId xmlns:a16="http://schemas.microsoft.com/office/drawing/2014/main" id="{5F23C3CD-9377-A149-98F2-A0B1F7020592}"/>
              </a:ext>
            </a:extLst>
          </p:cNvPr>
          <p:cNvSpPr txBox="1"/>
          <p:nvPr/>
        </p:nvSpPr>
        <p:spPr>
          <a:xfrm>
            <a:off x="1485173" y="4728263"/>
            <a:ext cx="301686" cy="369332"/>
          </a:xfrm>
          <a:prstGeom prst="rect">
            <a:avLst/>
          </a:prstGeom>
          <a:noFill/>
        </p:spPr>
        <p:txBody>
          <a:bodyPr wrap="none" rtlCol="0">
            <a:spAutoFit/>
          </a:bodyPr>
          <a:lstStyle/>
          <a:p>
            <a:r>
              <a:rPr lang="en-US" dirty="0">
                <a:solidFill>
                  <a:srgbClr val="FF0000"/>
                </a:solidFill>
              </a:rPr>
              <a:t>3</a:t>
            </a:r>
          </a:p>
        </p:txBody>
      </p:sp>
      <p:sp>
        <p:nvSpPr>
          <p:cNvPr id="27" name="TextBox 26">
            <a:extLst>
              <a:ext uri="{FF2B5EF4-FFF2-40B4-BE49-F238E27FC236}">
                <a16:creationId xmlns:a16="http://schemas.microsoft.com/office/drawing/2014/main" id="{DD324CDC-6A14-D844-97A4-78E32C10A6AB}"/>
              </a:ext>
            </a:extLst>
          </p:cNvPr>
          <p:cNvSpPr txBox="1"/>
          <p:nvPr/>
        </p:nvSpPr>
        <p:spPr>
          <a:xfrm>
            <a:off x="2010045" y="4728289"/>
            <a:ext cx="301686" cy="369332"/>
          </a:xfrm>
          <a:prstGeom prst="rect">
            <a:avLst/>
          </a:prstGeom>
          <a:noFill/>
        </p:spPr>
        <p:txBody>
          <a:bodyPr wrap="none" rtlCol="0">
            <a:spAutoFit/>
          </a:bodyPr>
          <a:lstStyle/>
          <a:p>
            <a:r>
              <a:rPr lang="en-US" dirty="0">
                <a:solidFill>
                  <a:srgbClr val="FF0000"/>
                </a:solidFill>
              </a:rPr>
              <a:t>4</a:t>
            </a:r>
          </a:p>
        </p:txBody>
      </p:sp>
      <p:sp>
        <p:nvSpPr>
          <p:cNvPr id="28" name="TextBox 27">
            <a:extLst>
              <a:ext uri="{FF2B5EF4-FFF2-40B4-BE49-F238E27FC236}">
                <a16:creationId xmlns:a16="http://schemas.microsoft.com/office/drawing/2014/main" id="{B8D0FC6F-DDF1-814C-8B6A-AEE653D07AC9}"/>
              </a:ext>
            </a:extLst>
          </p:cNvPr>
          <p:cNvSpPr txBox="1"/>
          <p:nvPr/>
        </p:nvSpPr>
        <p:spPr>
          <a:xfrm>
            <a:off x="2545871" y="4732105"/>
            <a:ext cx="301686" cy="369332"/>
          </a:xfrm>
          <a:prstGeom prst="rect">
            <a:avLst/>
          </a:prstGeom>
          <a:noFill/>
        </p:spPr>
        <p:txBody>
          <a:bodyPr wrap="none" rtlCol="0">
            <a:spAutoFit/>
          </a:bodyPr>
          <a:lstStyle/>
          <a:p>
            <a:r>
              <a:rPr lang="en-US" dirty="0">
                <a:solidFill>
                  <a:srgbClr val="FF0000"/>
                </a:solidFill>
              </a:rPr>
              <a:t>5</a:t>
            </a:r>
          </a:p>
        </p:txBody>
      </p:sp>
    </p:spTree>
    <p:extLst>
      <p:ext uri="{BB962C8B-B14F-4D97-AF65-F5344CB8AC3E}">
        <p14:creationId xmlns:p14="http://schemas.microsoft.com/office/powerpoint/2010/main" val="21768302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5484</TotalTime>
  <Words>1888</Words>
  <Application>Microsoft Macintosh PowerPoint</Application>
  <PresentationFormat>Widescreen</PresentationFormat>
  <Paragraphs>215</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Roboto</vt:lpstr>
      <vt:lpstr>office theme</vt:lpstr>
      <vt:lpstr>Introduction to Natural Language Processing with Tensorflow</vt:lpstr>
      <vt:lpstr>Natural Language Processing (NLP)</vt:lpstr>
      <vt:lpstr>PowerPoint Presentation</vt:lpstr>
      <vt:lpstr>Deep Learning Pipeline</vt:lpstr>
      <vt:lpstr>Step 1: Load and Preprocess Data</vt:lpstr>
      <vt:lpstr>PowerPoint Presentation</vt:lpstr>
      <vt:lpstr>Step 1: Load and Preprocess Data</vt:lpstr>
      <vt:lpstr>Step 2: Visualize the dataset</vt:lpstr>
      <vt:lpstr>Step 3: Design the NLP Model</vt:lpstr>
      <vt:lpstr>PowerPoint Presentation</vt:lpstr>
      <vt:lpstr>PowerPoint Presentation</vt:lpstr>
      <vt:lpstr>Step 4: Train the NLP Model</vt:lpstr>
      <vt:lpstr>Step 5: Evaluate the Trained Model</vt:lpstr>
      <vt:lpstr>Additional Information</vt:lpstr>
      <vt:lpstr>NLP Application: Information Retrieval</vt:lpstr>
      <vt:lpstr>NLP Application: Machine Translation</vt:lpstr>
      <vt:lpstr>NLP Application: Sentiment Analysis</vt:lpstr>
      <vt:lpstr>NLP Application: Question Answering</vt:lpstr>
      <vt:lpstr>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Arun Das</cp:lastModifiedBy>
  <cp:revision>14</cp:revision>
  <dcterms:created xsi:type="dcterms:W3CDTF">2021-10-19T21:34:52Z</dcterms:created>
  <dcterms:modified xsi:type="dcterms:W3CDTF">2021-10-28T16:48:13Z</dcterms:modified>
</cp:coreProperties>
</file>