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5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907613"/>
            <a:ext cx="15624780" cy="6471774"/>
            <a:chOff x="0" y="0"/>
            <a:chExt cx="20833039" cy="86290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14300"/>
              <a:ext cx="19215052" cy="1269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41"/>
                </a:lnSpc>
              </a:pPr>
              <a:r>
                <a:rPr lang="en-US" sz="5744">
                  <a:solidFill>
                    <a:srgbClr val="FFFFFF"/>
                  </a:solidFill>
                  <a:latin typeface="Canva Sans Bold"/>
                </a:rPr>
                <a:t>Psychological State Detection Using AI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93498"/>
              <a:ext cx="20833039" cy="940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88"/>
                </a:lnSpc>
                <a:spcBef>
                  <a:spcPct val="0"/>
                </a:spcBef>
              </a:pPr>
              <a:r>
                <a:rPr lang="en-US" sz="4277">
                  <a:solidFill>
                    <a:srgbClr val="FFFFFF"/>
                  </a:solidFill>
                  <a:latin typeface="Canva Sans Bold"/>
                </a:rPr>
                <a:t>An AI Model for Audio Analysis with TensorFlow and LSTM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48799" y="3028670"/>
              <a:ext cx="6631485" cy="1068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3"/>
                </a:lnSpc>
              </a:pPr>
              <a:r>
                <a:rPr lang="en-US" sz="4888">
                  <a:solidFill>
                    <a:srgbClr val="FFFFFF"/>
                  </a:solidFill>
                  <a:latin typeface="Canva Sans Bold"/>
                </a:rPr>
                <a:t>Team Members: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782599"/>
              <a:ext cx="8912627" cy="3846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7033" indent="-448517" lvl="1">
                <a:lnSpc>
                  <a:spcPts val="5816"/>
                </a:lnSpc>
                <a:buFont typeface="Arial"/>
                <a:buChar char="•"/>
              </a:pPr>
              <a:r>
                <a:rPr lang="en-US" sz="4154">
                  <a:solidFill>
                    <a:srgbClr val="FFFFFF"/>
                  </a:solidFill>
                  <a:latin typeface="Canva Sans"/>
                </a:rPr>
                <a:t>Mostafa Tarek</a:t>
              </a:r>
            </a:p>
            <a:p>
              <a:pPr algn="just" marL="897033" indent="-448517" lvl="1">
                <a:lnSpc>
                  <a:spcPts val="5816"/>
                </a:lnSpc>
                <a:buFont typeface="Arial"/>
                <a:buChar char="•"/>
              </a:pPr>
              <a:r>
                <a:rPr lang="en-US" sz="4154">
                  <a:solidFill>
                    <a:srgbClr val="FFFFFF"/>
                  </a:solidFill>
                  <a:latin typeface="Canva Sans"/>
                </a:rPr>
                <a:t>Abd El-Rahman Osama</a:t>
              </a:r>
            </a:p>
            <a:p>
              <a:pPr algn="just" marL="897033" indent="-448517" lvl="1">
                <a:lnSpc>
                  <a:spcPts val="5816"/>
                </a:lnSpc>
                <a:buFont typeface="Arial"/>
                <a:buChar char="•"/>
              </a:pPr>
              <a:r>
                <a:rPr lang="en-US" sz="4154">
                  <a:solidFill>
                    <a:srgbClr val="FFFFFF"/>
                  </a:solidFill>
                  <a:latin typeface="Canva Sans"/>
                </a:rPr>
                <a:t>Mohamed Ezz Al-Regal</a:t>
              </a:r>
            </a:p>
            <a:p>
              <a:pPr algn="just" marL="897033" indent="-448517" lvl="1">
                <a:lnSpc>
                  <a:spcPts val="5816"/>
                </a:lnSpc>
                <a:buFont typeface="Arial"/>
                <a:buChar char="•"/>
              </a:pPr>
              <a:r>
                <a:rPr lang="en-US" sz="4154">
                  <a:solidFill>
                    <a:srgbClr val="FFFFFF"/>
                  </a:solidFill>
                  <a:latin typeface="Canva Sans"/>
                </a:rPr>
                <a:t>Abd El-Rahman Wael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28008" y="3547446"/>
            <a:ext cx="12631983" cy="287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7"/>
              </a:lnSpc>
            </a:pPr>
            <a:r>
              <a:rPr lang="en-US" sz="16826">
                <a:solidFill>
                  <a:srgbClr val="1DCCD4"/>
                </a:solidFill>
                <a:latin typeface="Libre Baskervill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47147"/>
            <a:ext cx="13744424" cy="274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3933" indent="-421966" lvl="1">
              <a:lnSpc>
                <a:spcPts val="5472"/>
              </a:lnSpc>
              <a:buFont typeface="Arial"/>
              <a:buChar char="•"/>
            </a:pPr>
            <a:r>
              <a:rPr lang="en-US" sz="3908">
                <a:solidFill>
                  <a:srgbClr val="FFFFFF"/>
                </a:solidFill>
                <a:latin typeface="Canva Sans"/>
              </a:rPr>
              <a:t>Brief overview of the presentation's content.</a:t>
            </a:r>
          </a:p>
          <a:p>
            <a:pPr marL="843933" indent="-421966" lvl="1">
              <a:lnSpc>
                <a:spcPts val="5472"/>
              </a:lnSpc>
              <a:buFont typeface="Arial"/>
              <a:buChar char="•"/>
            </a:pPr>
            <a:r>
              <a:rPr lang="en-US" sz="3908">
                <a:solidFill>
                  <a:srgbClr val="FFFFFF"/>
                </a:solidFill>
                <a:latin typeface="Canva Sans"/>
              </a:rPr>
              <a:t>Emphasize the significance of knowing psychological states during judgment.</a:t>
            </a:r>
          </a:p>
          <a:p>
            <a:pPr marL="843933" indent="-421966" lvl="1">
              <a:lnSpc>
                <a:spcPts val="5472"/>
              </a:lnSpc>
              <a:buFont typeface="Arial"/>
              <a:buChar char="•"/>
            </a:pPr>
            <a:r>
              <a:rPr lang="en-US" sz="3908">
                <a:solidFill>
                  <a:srgbClr val="FFFFFF"/>
                </a:solidFill>
                <a:latin typeface="Canva Sans"/>
              </a:rPr>
              <a:t>Mention the AI model and tools used for analysis.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2830116" cy="89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3"/>
              </a:lnSpc>
              <a:spcBef>
                <a:spcPct val="0"/>
              </a:spcBef>
            </a:pPr>
            <a:r>
              <a:rPr lang="en-US" sz="5280">
                <a:solidFill>
                  <a:srgbClr val="FFFFFF"/>
                </a:solidFill>
                <a:latin typeface="Canva Sans Bold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3693914" cy="79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83969"/>
            <a:ext cx="14042243" cy="345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53288" indent="-426644" lvl="1">
              <a:lnSpc>
                <a:spcPts val="5533"/>
              </a:lnSpc>
              <a:buFont typeface="Arial"/>
              <a:buChar char="•"/>
            </a:pPr>
            <a:r>
              <a:rPr lang="en-US" sz="3952">
                <a:solidFill>
                  <a:srgbClr val="FFFFFF"/>
                </a:solidFill>
                <a:latin typeface="Canva Sans"/>
              </a:rPr>
              <a:t>Define "Psychological State" and "Judgment."</a:t>
            </a:r>
          </a:p>
          <a:p>
            <a:pPr marL="853288" indent="-426644" lvl="1">
              <a:lnSpc>
                <a:spcPts val="5533"/>
              </a:lnSpc>
              <a:buFont typeface="Arial"/>
              <a:buChar char="•"/>
            </a:pPr>
            <a:r>
              <a:rPr lang="en-US" sz="3952">
                <a:solidFill>
                  <a:srgbClr val="FFFFFF"/>
                </a:solidFill>
                <a:latin typeface="Canva Sans"/>
              </a:rPr>
              <a:t>Discuss the relevance of understanding psychological states during judgment.</a:t>
            </a:r>
          </a:p>
          <a:p>
            <a:pPr marL="853288" indent="-426644" lvl="1">
              <a:lnSpc>
                <a:spcPts val="5533"/>
              </a:lnSpc>
              <a:buFont typeface="Arial"/>
              <a:buChar char="•"/>
            </a:pPr>
            <a:r>
              <a:rPr lang="en-US" sz="3952">
                <a:solidFill>
                  <a:srgbClr val="FFFFFF"/>
                </a:solidFill>
                <a:latin typeface="Canva Sans"/>
              </a:rPr>
              <a:t>Highlight the limitations of traditional methods for assessing psychological states.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4749552" cy="79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FFFFF"/>
                </a:solidFill>
                <a:latin typeface="Canva Sans Bold"/>
              </a:rPr>
              <a:t> The Importance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4849" y="3411537"/>
            <a:ext cx="16024384" cy="321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3423" indent="-396711" lvl="1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FFFFFF"/>
                </a:solidFill>
                <a:latin typeface="Canva Sans"/>
              </a:rPr>
              <a:t>Explore why knowing psychological states during judgment matters:</a:t>
            </a:r>
          </a:p>
          <a:p>
            <a:pPr algn="just" marL="1586846" indent="-528949" lvl="2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FFFFFF"/>
                </a:solidFill>
                <a:latin typeface="Canva Sans"/>
              </a:rPr>
              <a:t>  Decision-making improvement</a:t>
            </a:r>
          </a:p>
          <a:p>
            <a:pPr algn="just" marL="1586846" indent="-528949" lvl="2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FFFFFF"/>
                </a:solidFill>
                <a:latin typeface="Canva Sans"/>
              </a:rPr>
              <a:t>   Mental health assessment</a:t>
            </a:r>
          </a:p>
          <a:p>
            <a:pPr algn="just" marL="1586846" indent="-528949" lvl="2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FFFFFF"/>
                </a:solidFill>
                <a:latin typeface="Canva Sans"/>
              </a:rPr>
              <a:t>   Personalized recommendations</a:t>
            </a:r>
          </a:p>
          <a:p>
            <a:pPr algn="just" marL="793423" indent="-396711" lvl="1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FFFFFF"/>
                </a:solidFill>
                <a:latin typeface="Canva Sans"/>
              </a:rPr>
              <a:t>Include relevant statistics or case studies.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26654"/>
            <a:ext cx="13564077" cy="275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0061" indent="-425030" lvl="1">
              <a:lnSpc>
                <a:spcPts val="5512"/>
              </a:lnSpc>
              <a:buFont typeface="Arial"/>
              <a:buChar char="•"/>
            </a:pPr>
            <a:r>
              <a:rPr lang="en-US" sz="3937">
                <a:solidFill>
                  <a:srgbClr val="FFFFFF"/>
                </a:solidFill>
                <a:latin typeface="Canva Sans"/>
              </a:rPr>
              <a:t>Identify challenges in assessing psychological states:</a:t>
            </a:r>
          </a:p>
          <a:p>
            <a:pPr algn="just" marL="1700122" indent="-566707" lvl="2">
              <a:lnSpc>
                <a:spcPts val="5512"/>
              </a:lnSpc>
              <a:buFont typeface="Arial"/>
              <a:buChar char="•"/>
            </a:pPr>
            <a:r>
              <a:rPr lang="en-US" sz="3937">
                <a:solidFill>
                  <a:srgbClr val="FFFFFF"/>
                </a:solidFill>
                <a:latin typeface="Canva Sans"/>
              </a:rPr>
              <a:t> Lack of non-intrusive methods </a:t>
            </a:r>
          </a:p>
          <a:p>
            <a:pPr algn="just" marL="1700122" indent="-566707" lvl="2">
              <a:lnSpc>
                <a:spcPts val="5512"/>
              </a:lnSpc>
              <a:buFont typeface="Arial"/>
              <a:buChar char="•"/>
            </a:pPr>
            <a:r>
              <a:rPr lang="en-US" sz="3937">
                <a:solidFill>
                  <a:srgbClr val="FFFFFF"/>
                </a:solidFill>
                <a:latin typeface="Canva Sans"/>
              </a:rPr>
              <a:t> Subjectivity in self-reporting</a:t>
            </a:r>
          </a:p>
          <a:p>
            <a:pPr algn="just" marL="1700122" indent="-566707" lvl="2">
              <a:lnSpc>
                <a:spcPts val="5512"/>
              </a:lnSpc>
              <a:buFont typeface="Arial"/>
              <a:buChar char="•"/>
            </a:pPr>
            <a:r>
              <a:rPr lang="en-US" sz="3937">
                <a:solidFill>
                  <a:srgbClr val="FFFFFF"/>
                </a:solidFill>
                <a:latin typeface="Canva Sans"/>
              </a:rPr>
              <a:t> Real-time assessment difficulties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42975"/>
            <a:ext cx="3196084" cy="79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FFFFF"/>
                </a:solidFill>
                <a:latin typeface="Canva Sans Bold"/>
              </a:rPr>
              <a:t>Challenges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60" y="942975"/>
            <a:ext cx="6916817" cy="79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FFFFF"/>
                </a:solidFill>
                <a:latin typeface="Canva Sans Bold"/>
              </a:rPr>
              <a:t> Our Solution - AI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6629" y="3744986"/>
            <a:ext cx="16994743" cy="272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7870" indent="-418935" lvl="1">
              <a:lnSpc>
                <a:spcPts val="5433"/>
              </a:lnSpc>
              <a:buFont typeface="Arial"/>
              <a:buChar char="•"/>
            </a:pPr>
            <a:r>
              <a:rPr lang="en-US" sz="3880">
                <a:solidFill>
                  <a:srgbClr val="FFFFFF"/>
                </a:solidFill>
                <a:latin typeface="Canva Sans"/>
              </a:rPr>
              <a:t>Introduce the AI model:</a:t>
            </a:r>
          </a:p>
          <a:p>
            <a:pPr algn="just" marL="1675739" indent="-558580" lvl="2">
              <a:lnSpc>
                <a:spcPts val="5433"/>
              </a:lnSpc>
              <a:buFont typeface="Arial"/>
              <a:buChar char="•"/>
            </a:pPr>
            <a:r>
              <a:rPr lang="en-US" sz="3880">
                <a:solidFill>
                  <a:srgbClr val="FFFFFF"/>
                </a:solidFill>
                <a:latin typeface="Canva Sans"/>
              </a:rPr>
              <a:t>TensorFlow and LSTM</a:t>
            </a:r>
          </a:p>
          <a:p>
            <a:pPr algn="just" marL="1675739" indent="-558580" lvl="2">
              <a:lnSpc>
                <a:spcPts val="5433"/>
              </a:lnSpc>
              <a:buFont typeface="Arial"/>
              <a:buChar char="•"/>
            </a:pPr>
            <a:r>
              <a:rPr lang="en-US" sz="3880">
                <a:solidFill>
                  <a:srgbClr val="FFFFFF"/>
                </a:solidFill>
                <a:latin typeface="Canva Sans"/>
              </a:rPr>
              <a:t>Explain their relevance in audio analysis</a:t>
            </a:r>
          </a:p>
          <a:p>
            <a:pPr algn="just" marL="837870" indent="-418935" lvl="1">
              <a:lnSpc>
                <a:spcPts val="5433"/>
              </a:lnSpc>
              <a:buFont typeface="Arial"/>
              <a:buChar char="•"/>
            </a:pPr>
            <a:r>
              <a:rPr lang="en-US" sz="3880">
                <a:solidFill>
                  <a:srgbClr val="FFFFFF"/>
                </a:solidFill>
                <a:latin typeface="Canva Sans"/>
              </a:rPr>
              <a:t>Briefly describe how AI can decode psychological states from audio.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4520654" cy="79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FFFFF"/>
                </a:solidFill>
                <a:latin typeface="Canva Sans Bold"/>
              </a:rPr>
              <a:t>Data Collection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2865" y="4025406"/>
            <a:ext cx="14469581" cy="2179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70988" indent="-335494" lvl="1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FFFFFF"/>
                </a:solidFill>
                <a:latin typeface="Canva Sans Bold"/>
              </a:rPr>
              <a:t>Discuss the importance of audio data collection:</a:t>
            </a:r>
          </a:p>
          <a:p>
            <a:pPr marL="1341976" indent="-447325" lvl="2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FFFFFF"/>
                </a:solidFill>
                <a:latin typeface="Canva Sans Bold"/>
              </a:rPr>
              <a:t>Ethical considerations</a:t>
            </a:r>
          </a:p>
          <a:p>
            <a:pPr marL="1341976" indent="-447325" lvl="2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FFFFFF"/>
                </a:solidFill>
                <a:latin typeface="Canva Sans Bold"/>
              </a:rPr>
              <a:t>Data diversity</a:t>
            </a:r>
          </a:p>
          <a:p>
            <a:pPr marL="670988" indent="-335494" lvl="1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FFFFFF"/>
                </a:solidFill>
                <a:latin typeface="Canva Sans Bold"/>
              </a:rPr>
              <a:t>Mention the sources and types of data used in training the AI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804" y="942975"/>
            <a:ext cx="6105168" cy="79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FFFFF"/>
                </a:solidFill>
                <a:latin typeface="Canva Sans Bold"/>
              </a:rPr>
              <a:t>Streamlit Integration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40245"/>
            <a:ext cx="13585553" cy="2939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0902" indent="-360451" lvl="1">
              <a:lnSpc>
                <a:spcPts val="4674"/>
              </a:lnSpc>
              <a:buFont typeface="Arial"/>
              <a:buChar char="•"/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Describe how the AI model is implemented and accessed through Streamlit:</a:t>
            </a:r>
          </a:p>
          <a:p>
            <a:pPr marL="1441803" indent="-480601" lvl="2">
              <a:lnSpc>
                <a:spcPts val="4674"/>
              </a:lnSpc>
              <a:buFont typeface="Arial"/>
              <a:buChar char="•"/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User interface design</a:t>
            </a:r>
          </a:p>
          <a:p>
            <a:pPr marL="1441803" indent="-480601" lvl="2">
              <a:lnSpc>
                <a:spcPts val="4674"/>
              </a:lnSpc>
              <a:buFont typeface="Arial"/>
              <a:buChar char="•"/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Real-time analysis capabilities</a:t>
            </a:r>
          </a:p>
          <a:p>
            <a:pPr marL="1441803" indent="-480601" lvl="2">
              <a:lnSpc>
                <a:spcPts val="4674"/>
              </a:lnSpc>
              <a:buFont typeface="Arial"/>
              <a:buChar char="•"/>
            </a:pPr>
            <a:r>
              <a:rPr lang="en-US" sz="3339">
                <a:solidFill>
                  <a:srgbClr val="FFFFFF"/>
                </a:solidFill>
                <a:latin typeface="Canva Sans Bold"/>
              </a:rPr>
              <a:t>Accessibility for non-technical users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-19110" r="0" b="-191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35410"/>
            <a:ext cx="8733852" cy="364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1566" indent="-360783" lvl="1">
              <a:lnSpc>
                <a:spcPts val="4846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Canva Sans Bold"/>
              </a:rPr>
              <a:t>Explain the training process:</a:t>
            </a:r>
          </a:p>
          <a:p>
            <a:pPr marL="1443133" indent="-481044" lvl="2">
              <a:lnSpc>
                <a:spcPts val="4846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Canva Sans Bold"/>
              </a:rPr>
              <a:t>Data preprocessing</a:t>
            </a:r>
          </a:p>
          <a:p>
            <a:pPr marL="1443133" indent="-481044" lvl="2">
              <a:lnSpc>
                <a:spcPts val="4846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Canva Sans Bold"/>
              </a:rPr>
              <a:t>Model architecture</a:t>
            </a:r>
          </a:p>
          <a:p>
            <a:pPr marL="1443133" indent="-481044" lvl="2">
              <a:lnSpc>
                <a:spcPts val="4846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Canva Sans Bold"/>
              </a:rPr>
              <a:t>Training parameters</a:t>
            </a:r>
          </a:p>
          <a:p>
            <a:pPr marL="721566" indent="-360783" lvl="1">
              <a:lnSpc>
                <a:spcPts val="4846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Canva Sans Bold"/>
              </a:rPr>
              <a:t>Mention the importance of labeled data.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1482" y="942975"/>
            <a:ext cx="4344144" cy="79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FFFFF"/>
                </a:solidFill>
                <a:latin typeface="Canva Sans Bold"/>
              </a:rPr>
              <a:t>Model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DAFt5ZjqQ8w</dc:identifier>
  <dcterms:modified xsi:type="dcterms:W3CDTF">2011-08-01T06:04:30Z</dcterms:modified>
  <cp:revision>1</cp:revision>
  <dc:title>Knowing the Psychological State During Judgment Using AI</dc:title>
</cp:coreProperties>
</file>