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22"/>
  </p:notesMasterIdLst>
  <p:sldIdLst>
    <p:sldId id="294" r:id="rId2"/>
    <p:sldId id="261" r:id="rId3"/>
    <p:sldId id="257" r:id="rId4"/>
    <p:sldId id="259" r:id="rId5"/>
    <p:sldId id="304" r:id="rId6"/>
    <p:sldId id="305" r:id="rId7"/>
    <p:sldId id="306" r:id="rId8"/>
    <p:sldId id="307" r:id="rId9"/>
    <p:sldId id="308" r:id="rId10"/>
    <p:sldId id="312" r:id="rId11"/>
    <p:sldId id="314" r:id="rId12"/>
    <p:sldId id="320" r:id="rId13"/>
    <p:sldId id="318" r:id="rId14"/>
    <p:sldId id="319" r:id="rId15"/>
    <p:sldId id="321" r:id="rId16"/>
    <p:sldId id="311" r:id="rId17"/>
    <p:sldId id="309" r:id="rId18"/>
    <p:sldId id="313" r:id="rId19"/>
    <p:sldId id="315" r:id="rId20"/>
    <p:sldId id="317" r:id="rId21"/>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AVENDRA YARLAGADDA" initials="RY" lastIdx="3" clrIdx="0">
    <p:extLst>
      <p:ext uri="{19B8F6BF-5375-455C-9EA6-DF929625EA0E}">
        <p15:presenceInfo xmlns:p15="http://schemas.microsoft.com/office/powerpoint/2012/main" userId="d916e747ff510a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8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58" autoAdjust="0"/>
    <p:restoredTop sz="92632" autoAdjust="0"/>
  </p:normalViewPr>
  <p:slideViewPr>
    <p:cSldViewPr>
      <p:cViewPr>
        <p:scale>
          <a:sx n="75" d="100"/>
          <a:sy n="75" d="100"/>
        </p:scale>
        <p:origin x="2736" y="5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11123-0241-46F6-B29D-7B119588330A}" type="doc">
      <dgm:prSet loTypeId="urn:microsoft.com/office/officeart/2005/8/layout/radial3" loCatId="cycle" qsTypeId="urn:microsoft.com/office/officeart/2005/8/quickstyle/simple1" qsCatId="simple" csTypeId="urn:microsoft.com/office/officeart/2005/8/colors/colorful3" csCatId="colorful" phldr="1"/>
      <dgm:spPr/>
      <dgm:t>
        <a:bodyPr/>
        <a:lstStyle/>
        <a:p>
          <a:endParaRPr lang="en-US"/>
        </a:p>
      </dgm:t>
    </dgm:pt>
    <dgm:pt modelId="{9F1C67F0-3B1B-4FA9-B73D-45A1CEB4AEB3}">
      <dgm:prSet phldrT="[Texte]"/>
      <dgm:spPr/>
      <dgm:t>
        <a:bodyPr/>
        <a:lstStyle/>
        <a:p>
          <a:r>
            <a:rPr lang="en-US" dirty="0"/>
            <a:t>How ML Can be used for SI through a different Algorithm such As:</a:t>
          </a:r>
        </a:p>
      </dgm:t>
    </dgm:pt>
    <dgm:pt modelId="{96AFA948-A968-4284-918E-7D9833B86E14}" type="parTrans" cxnId="{B64921E6-312A-47CC-8D10-472BD5724FC1}">
      <dgm:prSet/>
      <dgm:spPr/>
      <dgm:t>
        <a:bodyPr/>
        <a:lstStyle/>
        <a:p>
          <a:endParaRPr lang="en-US"/>
        </a:p>
      </dgm:t>
    </dgm:pt>
    <dgm:pt modelId="{AB267E20-AD36-4A9A-BF50-DB4710270BE9}" type="sibTrans" cxnId="{B64921E6-312A-47CC-8D10-472BD5724FC1}">
      <dgm:prSet/>
      <dgm:spPr/>
      <dgm:t>
        <a:bodyPr/>
        <a:lstStyle/>
        <a:p>
          <a:endParaRPr lang="en-US"/>
        </a:p>
      </dgm:t>
    </dgm:pt>
    <dgm:pt modelId="{98E20AFB-1505-42FC-BB5B-EA20E94F1DAB}">
      <dgm:prSet phldrT="[Texte]"/>
      <dgm:spPr/>
      <dgm:t>
        <a:bodyPr/>
        <a:lstStyle/>
        <a:p>
          <a:r>
            <a:rPr lang="en-US" dirty="0"/>
            <a:t>Feature Extraction (MFCC)</a:t>
          </a:r>
        </a:p>
      </dgm:t>
    </dgm:pt>
    <dgm:pt modelId="{B768F1D4-61EB-4309-83CD-186E3EE69502}" type="parTrans" cxnId="{648823BA-E872-4284-82D4-7521EAD574B0}">
      <dgm:prSet/>
      <dgm:spPr/>
      <dgm:t>
        <a:bodyPr/>
        <a:lstStyle/>
        <a:p>
          <a:endParaRPr lang="en-US"/>
        </a:p>
      </dgm:t>
    </dgm:pt>
    <dgm:pt modelId="{E9FD37E4-DCF9-4607-AEF2-EDE985E1FA04}" type="sibTrans" cxnId="{648823BA-E872-4284-82D4-7521EAD574B0}">
      <dgm:prSet/>
      <dgm:spPr/>
      <dgm:t>
        <a:bodyPr/>
        <a:lstStyle/>
        <a:p>
          <a:endParaRPr lang="en-US"/>
        </a:p>
      </dgm:t>
    </dgm:pt>
    <dgm:pt modelId="{6420A7DC-CBC6-431E-93B9-80CC9053921C}">
      <dgm:prSet phldrT="[Texte]"/>
      <dgm:spPr/>
      <dgm:t>
        <a:bodyPr/>
        <a:lstStyle/>
        <a:p>
          <a:r>
            <a:rPr lang="en-US" dirty="0"/>
            <a:t>GMM &amp; SVM Approaches to recognize the speaker </a:t>
          </a:r>
        </a:p>
      </dgm:t>
    </dgm:pt>
    <dgm:pt modelId="{2ADA60DF-E33D-4E2D-93C6-9797BAE2A524}" type="parTrans" cxnId="{998D66BC-2E11-4460-A322-8650AE699FFE}">
      <dgm:prSet/>
      <dgm:spPr/>
      <dgm:t>
        <a:bodyPr/>
        <a:lstStyle/>
        <a:p>
          <a:endParaRPr lang="en-US"/>
        </a:p>
      </dgm:t>
    </dgm:pt>
    <dgm:pt modelId="{1453338B-7E9B-4EBC-BE74-C384DBE0CE77}" type="sibTrans" cxnId="{998D66BC-2E11-4460-A322-8650AE699FFE}">
      <dgm:prSet/>
      <dgm:spPr/>
      <dgm:t>
        <a:bodyPr/>
        <a:lstStyle/>
        <a:p>
          <a:endParaRPr lang="en-US"/>
        </a:p>
      </dgm:t>
    </dgm:pt>
    <dgm:pt modelId="{AAEE8D1B-4F81-40B6-AEDC-564B1B7EA43B}">
      <dgm:prSet phldrT="[Texte]"/>
      <dgm:spPr/>
      <dgm:t>
        <a:bodyPr/>
        <a:lstStyle/>
        <a:p>
          <a:r>
            <a:rPr lang="en-US" dirty="0"/>
            <a:t>The distressing preparation has a great deal to say The GMM parameter estimation method is expected to improve performance Method with optimum likelihood.</a:t>
          </a:r>
        </a:p>
      </dgm:t>
    </dgm:pt>
    <dgm:pt modelId="{6A2F5358-6930-49C3-A192-29996CF0BEBB}" type="parTrans" cxnId="{6FC2513F-BE9D-46D8-B65D-4C203136FDCE}">
      <dgm:prSet/>
      <dgm:spPr/>
      <dgm:t>
        <a:bodyPr/>
        <a:lstStyle/>
        <a:p>
          <a:endParaRPr lang="en-US"/>
        </a:p>
      </dgm:t>
    </dgm:pt>
    <dgm:pt modelId="{3018A85A-B543-46C4-83BD-93D0A56E5E77}" type="sibTrans" cxnId="{6FC2513F-BE9D-46D8-B65D-4C203136FDCE}">
      <dgm:prSet/>
      <dgm:spPr/>
      <dgm:t>
        <a:bodyPr/>
        <a:lstStyle/>
        <a:p>
          <a:endParaRPr lang="en-US"/>
        </a:p>
      </dgm:t>
    </dgm:pt>
    <dgm:pt modelId="{10026B38-2D10-4095-81D9-B3486B8AE93C}">
      <dgm:prSet phldrT="[Texte]"/>
      <dgm:spPr/>
      <dgm:t>
        <a:bodyPr/>
        <a:lstStyle/>
        <a:p>
          <a:r>
            <a:rPr lang="en-US" dirty="0"/>
            <a:t>Creation of SVM classifiers for biased training to construct the correct dynamic kernel for SI different patterns of length represented by feature vector sets</a:t>
          </a:r>
        </a:p>
      </dgm:t>
    </dgm:pt>
    <dgm:pt modelId="{991E8248-7892-40C8-80A2-23F52C40273A}" type="parTrans" cxnId="{6C15E3F1-EDDB-478A-A821-71B880C20611}">
      <dgm:prSet/>
      <dgm:spPr/>
      <dgm:t>
        <a:bodyPr/>
        <a:lstStyle/>
        <a:p>
          <a:endParaRPr lang="en-US"/>
        </a:p>
      </dgm:t>
    </dgm:pt>
    <dgm:pt modelId="{C8339F54-9098-4A2F-9895-DD0CF3AC4C9A}" type="sibTrans" cxnId="{6C15E3F1-EDDB-478A-A821-71B880C20611}">
      <dgm:prSet/>
      <dgm:spPr/>
      <dgm:t>
        <a:bodyPr/>
        <a:lstStyle/>
        <a:p>
          <a:endParaRPr lang="en-US"/>
        </a:p>
      </dgm:t>
    </dgm:pt>
    <dgm:pt modelId="{9551DA8F-38C6-497D-A212-5B32D12CD511}" type="pres">
      <dgm:prSet presAssocID="{72A11123-0241-46F6-B29D-7B119588330A}" presName="composite" presStyleCnt="0">
        <dgm:presLayoutVars>
          <dgm:chMax val="1"/>
          <dgm:dir/>
          <dgm:resizeHandles val="exact"/>
        </dgm:presLayoutVars>
      </dgm:prSet>
      <dgm:spPr/>
    </dgm:pt>
    <dgm:pt modelId="{3F9ACEB6-B71D-4B47-81E4-41BDAFD02C3D}" type="pres">
      <dgm:prSet presAssocID="{72A11123-0241-46F6-B29D-7B119588330A}" presName="radial" presStyleCnt="0">
        <dgm:presLayoutVars>
          <dgm:animLvl val="ctr"/>
        </dgm:presLayoutVars>
      </dgm:prSet>
      <dgm:spPr/>
    </dgm:pt>
    <dgm:pt modelId="{19805825-8C89-4E3F-A79E-8B30893581A0}" type="pres">
      <dgm:prSet presAssocID="{9F1C67F0-3B1B-4FA9-B73D-45A1CEB4AEB3}" presName="centerShape" presStyleLbl="vennNode1" presStyleIdx="0" presStyleCnt="5"/>
      <dgm:spPr/>
    </dgm:pt>
    <dgm:pt modelId="{FC38C07A-91EE-4E23-9C67-2DE4DA2E5762}" type="pres">
      <dgm:prSet presAssocID="{98E20AFB-1505-42FC-BB5B-EA20E94F1DAB}" presName="node" presStyleLbl="vennNode1" presStyleIdx="1" presStyleCnt="5">
        <dgm:presLayoutVars>
          <dgm:bulletEnabled val="1"/>
        </dgm:presLayoutVars>
      </dgm:prSet>
      <dgm:spPr/>
    </dgm:pt>
    <dgm:pt modelId="{950A30EB-0E09-47E5-8473-EED67C401289}" type="pres">
      <dgm:prSet presAssocID="{6420A7DC-CBC6-431E-93B9-80CC9053921C}" presName="node" presStyleLbl="vennNode1" presStyleIdx="2" presStyleCnt="5">
        <dgm:presLayoutVars>
          <dgm:bulletEnabled val="1"/>
        </dgm:presLayoutVars>
      </dgm:prSet>
      <dgm:spPr/>
    </dgm:pt>
    <dgm:pt modelId="{18D590F0-0076-464A-8C93-23C17AD0FF1A}" type="pres">
      <dgm:prSet presAssocID="{AAEE8D1B-4F81-40B6-AEDC-564B1B7EA43B}" presName="node" presStyleLbl="vennNode1" presStyleIdx="3" presStyleCnt="5">
        <dgm:presLayoutVars>
          <dgm:bulletEnabled val="1"/>
        </dgm:presLayoutVars>
      </dgm:prSet>
      <dgm:spPr/>
    </dgm:pt>
    <dgm:pt modelId="{F844C2EF-699A-4B01-B634-23AEF53517E6}" type="pres">
      <dgm:prSet presAssocID="{10026B38-2D10-4095-81D9-B3486B8AE93C}" presName="node" presStyleLbl="vennNode1" presStyleIdx="4" presStyleCnt="5">
        <dgm:presLayoutVars>
          <dgm:bulletEnabled val="1"/>
        </dgm:presLayoutVars>
      </dgm:prSet>
      <dgm:spPr/>
    </dgm:pt>
  </dgm:ptLst>
  <dgm:cxnLst>
    <dgm:cxn modelId="{C2258825-1065-4081-9641-ED0836CC29DB}" type="presOf" srcId="{98E20AFB-1505-42FC-BB5B-EA20E94F1DAB}" destId="{FC38C07A-91EE-4E23-9C67-2DE4DA2E5762}" srcOrd="0" destOrd="0" presId="urn:microsoft.com/office/officeart/2005/8/layout/radial3"/>
    <dgm:cxn modelId="{6FC2513F-BE9D-46D8-B65D-4C203136FDCE}" srcId="{9F1C67F0-3B1B-4FA9-B73D-45A1CEB4AEB3}" destId="{AAEE8D1B-4F81-40B6-AEDC-564B1B7EA43B}" srcOrd="2" destOrd="0" parTransId="{6A2F5358-6930-49C3-A192-29996CF0BEBB}" sibTransId="{3018A85A-B543-46C4-83BD-93D0A56E5E77}"/>
    <dgm:cxn modelId="{9D499873-7DC2-4CE5-A004-2B218C32F848}" type="presOf" srcId="{6420A7DC-CBC6-431E-93B9-80CC9053921C}" destId="{950A30EB-0E09-47E5-8473-EED67C401289}" srcOrd="0" destOrd="0" presId="urn:microsoft.com/office/officeart/2005/8/layout/radial3"/>
    <dgm:cxn modelId="{80F7A97A-120E-4BC5-AECB-5F694D2D1156}" type="presOf" srcId="{9F1C67F0-3B1B-4FA9-B73D-45A1CEB4AEB3}" destId="{19805825-8C89-4E3F-A79E-8B30893581A0}" srcOrd="0" destOrd="0" presId="urn:microsoft.com/office/officeart/2005/8/layout/radial3"/>
    <dgm:cxn modelId="{E9A189AC-327A-4FA9-8E25-56B58EF7D6F1}" type="presOf" srcId="{AAEE8D1B-4F81-40B6-AEDC-564B1B7EA43B}" destId="{18D590F0-0076-464A-8C93-23C17AD0FF1A}" srcOrd="0" destOrd="0" presId="urn:microsoft.com/office/officeart/2005/8/layout/radial3"/>
    <dgm:cxn modelId="{648823BA-E872-4284-82D4-7521EAD574B0}" srcId="{9F1C67F0-3B1B-4FA9-B73D-45A1CEB4AEB3}" destId="{98E20AFB-1505-42FC-BB5B-EA20E94F1DAB}" srcOrd="0" destOrd="0" parTransId="{B768F1D4-61EB-4309-83CD-186E3EE69502}" sibTransId="{E9FD37E4-DCF9-4607-AEF2-EDE985E1FA04}"/>
    <dgm:cxn modelId="{998D66BC-2E11-4460-A322-8650AE699FFE}" srcId="{9F1C67F0-3B1B-4FA9-B73D-45A1CEB4AEB3}" destId="{6420A7DC-CBC6-431E-93B9-80CC9053921C}" srcOrd="1" destOrd="0" parTransId="{2ADA60DF-E33D-4E2D-93C6-9797BAE2A524}" sibTransId="{1453338B-7E9B-4EBC-BE74-C384DBE0CE77}"/>
    <dgm:cxn modelId="{D8D04EE3-A757-45B8-A31A-AC4A5180C827}" type="presOf" srcId="{72A11123-0241-46F6-B29D-7B119588330A}" destId="{9551DA8F-38C6-497D-A212-5B32D12CD511}" srcOrd="0" destOrd="0" presId="urn:microsoft.com/office/officeart/2005/8/layout/radial3"/>
    <dgm:cxn modelId="{B64921E6-312A-47CC-8D10-472BD5724FC1}" srcId="{72A11123-0241-46F6-B29D-7B119588330A}" destId="{9F1C67F0-3B1B-4FA9-B73D-45A1CEB4AEB3}" srcOrd="0" destOrd="0" parTransId="{96AFA948-A968-4284-918E-7D9833B86E14}" sibTransId="{AB267E20-AD36-4A9A-BF50-DB4710270BE9}"/>
    <dgm:cxn modelId="{6C15E3F1-EDDB-478A-A821-71B880C20611}" srcId="{9F1C67F0-3B1B-4FA9-B73D-45A1CEB4AEB3}" destId="{10026B38-2D10-4095-81D9-B3486B8AE93C}" srcOrd="3" destOrd="0" parTransId="{991E8248-7892-40C8-80A2-23F52C40273A}" sibTransId="{C8339F54-9098-4A2F-9895-DD0CF3AC4C9A}"/>
    <dgm:cxn modelId="{BFB78DFB-D5C3-42CF-B022-85DC70B44325}" type="presOf" srcId="{10026B38-2D10-4095-81D9-B3486B8AE93C}" destId="{F844C2EF-699A-4B01-B634-23AEF53517E6}" srcOrd="0" destOrd="0" presId="urn:microsoft.com/office/officeart/2005/8/layout/radial3"/>
    <dgm:cxn modelId="{10592E41-6B36-413A-B457-B209B615DED1}" type="presParOf" srcId="{9551DA8F-38C6-497D-A212-5B32D12CD511}" destId="{3F9ACEB6-B71D-4B47-81E4-41BDAFD02C3D}" srcOrd="0" destOrd="0" presId="urn:microsoft.com/office/officeart/2005/8/layout/radial3"/>
    <dgm:cxn modelId="{61244224-A5C8-45BB-87A9-306C280FCBAC}" type="presParOf" srcId="{3F9ACEB6-B71D-4B47-81E4-41BDAFD02C3D}" destId="{19805825-8C89-4E3F-A79E-8B30893581A0}" srcOrd="0" destOrd="0" presId="urn:microsoft.com/office/officeart/2005/8/layout/radial3"/>
    <dgm:cxn modelId="{7F80AB19-93ED-492A-8FEB-E7777689AA71}" type="presParOf" srcId="{3F9ACEB6-B71D-4B47-81E4-41BDAFD02C3D}" destId="{FC38C07A-91EE-4E23-9C67-2DE4DA2E5762}" srcOrd="1" destOrd="0" presId="urn:microsoft.com/office/officeart/2005/8/layout/radial3"/>
    <dgm:cxn modelId="{00AB101A-8B9B-4765-8EF7-3AB89317D617}" type="presParOf" srcId="{3F9ACEB6-B71D-4B47-81E4-41BDAFD02C3D}" destId="{950A30EB-0E09-47E5-8473-EED67C401289}" srcOrd="2" destOrd="0" presId="urn:microsoft.com/office/officeart/2005/8/layout/radial3"/>
    <dgm:cxn modelId="{131FFFE0-9D65-4833-BAFB-05A61FEDFCE9}" type="presParOf" srcId="{3F9ACEB6-B71D-4B47-81E4-41BDAFD02C3D}" destId="{18D590F0-0076-464A-8C93-23C17AD0FF1A}" srcOrd="3" destOrd="0" presId="urn:microsoft.com/office/officeart/2005/8/layout/radial3"/>
    <dgm:cxn modelId="{C6637300-D1EB-4A82-B7D9-B80D3407930C}" type="presParOf" srcId="{3F9ACEB6-B71D-4B47-81E4-41BDAFD02C3D}" destId="{F844C2EF-699A-4B01-B634-23AEF53517E6}"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05825-8C89-4E3F-A79E-8B30893581A0}">
      <dsp:nvSpPr>
        <dsp:cNvPr id="0" name=""/>
        <dsp:cNvSpPr/>
      </dsp:nvSpPr>
      <dsp:spPr>
        <a:xfrm>
          <a:off x="2246356" y="1058200"/>
          <a:ext cx="2636220" cy="2636220"/>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How ML Can be used for SI through a different Algorithm such As:</a:t>
          </a:r>
        </a:p>
      </dsp:txBody>
      <dsp:txXfrm>
        <a:off x="2632421" y="1444265"/>
        <a:ext cx="1864090" cy="1864090"/>
      </dsp:txXfrm>
    </dsp:sp>
    <dsp:sp modelId="{FC38C07A-91EE-4E23-9C67-2DE4DA2E5762}">
      <dsp:nvSpPr>
        <dsp:cNvPr id="0" name=""/>
        <dsp:cNvSpPr/>
      </dsp:nvSpPr>
      <dsp:spPr>
        <a:xfrm>
          <a:off x="2905411" y="470"/>
          <a:ext cx="1318110" cy="1318110"/>
        </a:xfrm>
        <a:prstGeom prst="ellipse">
          <a:avLst/>
        </a:prstGeom>
        <a:solidFill>
          <a:schemeClr val="accent3">
            <a:alpha val="50000"/>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Feature Extraction (MFCC)</a:t>
          </a:r>
        </a:p>
      </dsp:txBody>
      <dsp:txXfrm>
        <a:off x="3098444" y="193503"/>
        <a:ext cx="932044" cy="932044"/>
      </dsp:txXfrm>
    </dsp:sp>
    <dsp:sp modelId="{950A30EB-0E09-47E5-8473-EED67C401289}">
      <dsp:nvSpPr>
        <dsp:cNvPr id="0" name=""/>
        <dsp:cNvSpPr/>
      </dsp:nvSpPr>
      <dsp:spPr>
        <a:xfrm>
          <a:off x="4622196" y="1717255"/>
          <a:ext cx="1318110" cy="1318110"/>
        </a:xfrm>
        <a:prstGeom prst="ellipse">
          <a:avLst/>
        </a:prstGeom>
        <a:solidFill>
          <a:schemeClr val="accent3">
            <a:alpha val="50000"/>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GMM &amp; SVM Approaches to recognize the speaker </a:t>
          </a:r>
        </a:p>
      </dsp:txBody>
      <dsp:txXfrm>
        <a:off x="4815229" y="1910288"/>
        <a:ext cx="932044" cy="932044"/>
      </dsp:txXfrm>
    </dsp:sp>
    <dsp:sp modelId="{18D590F0-0076-464A-8C93-23C17AD0FF1A}">
      <dsp:nvSpPr>
        <dsp:cNvPr id="0" name=""/>
        <dsp:cNvSpPr/>
      </dsp:nvSpPr>
      <dsp:spPr>
        <a:xfrm>
          <a:off x="2905411" y="3434041"/>
          <a:ext cx="1318110" cy="1318110"/>
        </a:xfrm>
        <a:prstGeom prst="ellipse">
          <a:avLst/>
        </a:prstGeom>
        <a:solidFill>
          <a:schemeClr val="accent3">
            <a:alpha val="50000"/>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The distressing preparation has a great deal to say The GMM parameter estimation method is expected to improve performance Method with optimum likelihood.</a:t>
          </a:r>
        </a:p>
      </dsp:txBody>
      <dsp:txXfrm>
        <a:off x="3098444" y="3627074"/>
        <a:ext cx="932044" cy="932044"/>
      </dsp:txXfrm>
    </dsp:sp>
    <dsp:sp modelId="{F844C2EF-699A-4B01-B634-23AEF53517E6}">
      <dsp:nvSpPr>
        <dsp:cNvPr id="0" name=""/>
        <dsp:cNvSpPr/>
      </dsp:nvSpPr>
      <dsp:spPr>
        <a:xfrm>
          <a:off x="1188626" y="1717255"/>
          <a:ext cx="1318110" cy="1318110"/>
        </a:xfrm>
        <a:prstGeom prst="ellipse">
          <a:avLst/>
        </a:prstGeom>
        <a:solidFill>
          <a:schemeClr val="accent3">
            <a:alpha val="50000"/>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Creation of SVM classifiers for biased training to construct the correct dynamic kernel for SI different patterns of length represented by feature vector sets</a:t>
          </a:r>
        </a:p>
      </dsp:txBody>
      <dsp:txXfrm>
        <a:off x="1381659" y="1910288"/>
        <a:ext cx="932044" cy="932044"/>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B879B6EE-64DA-44F2-BD10-C6FFCE4B724C}" type="datetimeFigureOut">
              <a:rPr lang="en-US" smtClean="0"/>
              <a:t>7/9/2020</a:t>
            </a:fld>
            <a:endParaRPr lang="en-US"/>
          </a:p>
        </p:txBody>
      </p:sp>
      <p:sp>
        <p:nvSpPr>
          <p:cNvPr id="4" name="Slide Image Placeholder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8D973413-E508-4CC2-9D47-E596C9772CCB}" type="slidenum">
              <a:rPr lang="en-US" smtClean="0"/>
              <a:t>‹N°›</a:t>
            </a:fld>
            <a:endParaRPr lang="en-US"/>
          </a:p>
        </p:txBody>
      </p:sp>
    </p:spTree>
    <p:extLst>
      <p:ext uri="{BB962C8B-B14F-4D97-AF65-F5344CB8AC3E}">
        <p14:creationId xmlns:p14="http://schemas.microsoft.com/office/powerpoint/2010/main" val="3690311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D973413-E508-4CC2-9D47-E596C9772CCB}" type="slidenum">
              <a:rPr lang="en-US" smtClean="0"/>
              <a:t>1</a:t>
            </a:fld>
            <a:endParaRPr lang="en-US" dirty="0"/>
          </a:p>
        </p:txBody>
      </p:sp>
    </p:spTree>
    <p:extLst>
      <p:ext uri="{BB962C8B-B14F-4D97-AF65-F5344CB8AC3E}">
        <p14:creationId xmlns:p14="http://schemas.microsoft.com/office/powerpoint/2010/main" val="187096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D973413-E508-4CC2-9D47-E596C9772CCB}" type="slidenum">
              <a:rPr lang="en-US" smtClean="0"/>
              <a:t>2</a:t>
            </a:fld>
            <a:endParaRPr lang="en-US"/>
          </a:p>
        </p:txBody>
      </p:sp>
    </p:spTree>
    <p:extLst>
      <p:ext uri="{BB962C8B-B14F-4D97-AF65-F5344CB8AC3E}">
        <p14:creationId xmlns:p14="http://schemas.microsoft.com/office/powerpoint/2010/main" val="4091371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The probability of HMM speech feature vectors is determined with the probability of change between states and the probability of the occurrence of feature vectors in a certain environment . s</a:t>
            </a:r>
            <a:endParaRPr lang="en-US" dirty="0"/>
          </a:p>
        </p:txBody>
      </p:sp>
      <p:sp>
        <p:nvSpPr>
          <p:cNvPr id="4" name="Espace réservé du numéro de diapositive 3"/>
          <p:cNvSpPr>
            <a:spLocks noGrp="1"/>
          </p:cNvSpPr>
          <p:nvPr>
            <p:ph type="sldNum" sz="quarter" idx="5"/>
          </p:nvPr>
        </p:nvSpPr>
        <p:spPr/>
        <p:txBody>
          <a:bodyPr/>
          <a:lstStyle/>
          <a:p>
            <a:fld id="{8D973413-E508-4CC2-9D47-E596C9772CCB}" type="slidenum">
              <a:rPr lang="en-US" smtClean="0"/>
              <a:t>15</a:t>
            </a:fld>
            <a:endParaRPr lang="en-US"/>
          </a:p>
        </p:txBody>
      </p:sp>
    </p:spTree>
    <p:extLst>
      <p:ext uri="{BB962C8B-B14F-4D97-AF65-F5344CB8AC3E}">
        <p14:creationId xmlns:p14="http://schemas.microsoft.com/office/powerpoint/2010/main" val="1712863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35607F"/>
                </a:solidFill>
                <a:latin typeface="Arial"/>
                <a:cs typeface="Arial"/>
              </a:defRPr>
            </a:lvl1pPr>
          </a:lstStyle>
          <a:p>
            <a:pPr marL="12700">
              <a:lnSpc>
                <a:spcPct val="100000"/>
              </a:lnSpc>
              <a:spcBef>
                <a:spcPts val="25"/>
              </a:spcBef>
            </a:pPr>
            <a:r>
              <a:rPr spc="15" dirty="0"/>
              <a:t>Prof. </a:t>
            </a:r>
            <a:r>
              <a:rPr spc="10" dirty="0"/>
              <a:t>Dr. </a:t>
            </a:r>
            <a:r>
              <a:rPr spc="20" dirty="0"/>
              <a:t>Barbara</a:t>
            </a:r>
            <a:r>
              <a:rPr spc="25" dirty="0"/>
              <a:t> </a:t>
            </a:r>
            <a:r>
              <a:rPr spc="20" dirty="0"/>
              <a:t>Lämmlein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29 January 2020</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rgbClr val="2D89CC"/>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3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35607F"/>
                </a:solidFill>
                <a:latin typeface="Arial"/>
                <a:cs typeface="Arial"/>
              </a:defRPr>
            </a:lvl1pPr>
          </a:lstStyle>
          <a:p>
            <a:pPr marL="12700">
              <a:lnSpc>
                <a:spcPct val="100000"/>
              </a:lnSpc>
              <a:spcBef>
                <a:spcPts val="25"/>
              </a:spcBef>
            </a:pPr>
            <a:r>
              <a:rPr spc="15" dirty="0"/>
              <a:t>Prof. </a:t>
            </a:r>
            <a:r>
              <a:rPr spc="10" dirty="0"/>
              <a:t>Dr. </a:t>
            </a:r>
            <a:r>
              <a:rPr spc="20" dirty="0"/>
              <a:t>Barbara</a:t>
            </a:r>
            <a:r>
              <a:rPr spc="25" dirty="0"/>
              <a:t> </a:t>
            </a:r>
            <a:r>
              <a:rPr spc="20" dirty="0"/>
              <a:t>Lämmlein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29 January 2020</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rgbClr val="2D89CC"/>
                </a:solidFill>
                <a:latin typeface="Trebuchet MS"/>
                <a:cs typeface="Trebuchet MS"/>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35607F"/>
                </a:solidFill>
                <a:latin typeface="Arial"/>
                <a:cs typeface="Arial"/>
              </a:defRPr>
            </a:lvl1pPr>
          </a:lstStyle>
          <a:p>
            <a:pPr marL="12700">
              <a:lnSpc>
                <a:spcPct val="100000"/>
              </a:lnSpc>
              <a:spcBef>
                <a:spcPts val="25"/>
              </a:spcBef>
            </a:pPr>
            <a:r>
              <a:rPr spc="15" dirty="0"/>
              <a:t>Prof. </a:t>
            </a:r>
            <a:r>
              <a:rPr spc="10" dirty="0"/>
              <a:t>Dr. </a:t>
            </a:r>
            <a:r>
              <a:rPr spc="20" dirty="0"/>
              <a:t>Barbara</a:t>
            </a:r>
            <a:r>
              <a:rPr spc="25" dirty="0"/>
              <a:t> </a:t>
            </a:r>
            <a:r>
              <a:rPr spc="20" dirty="0"/>
              <a:t>Lämmlein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en-US"/>
              <a:t>29 January 2020</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rgbClr val="2D89CC"/>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35607F"/>
                </a:solidFill>
                <a:latin typeface="Arial"/>
                <a:cs typeface="Arial"/>
              </a:defRPr>
            </a:lvl1pPr>
          </a:lstStyle>
          <a:p>
            <a:pPr marL="12700">
              <a:lnSpc>
                <a:spcPct val="100000"/>
              </a:lnSpc>
              <a:spcBef>
                <a:spcPts val="25"/>
              </a:spcBef>
            </a:pPr>
            <a:r>
              <a:rPr spc="15" dirty="0"/>
              <a:t>Prof. </a:t>
            </a:r>
            <a:r>
              <a:rPr spc="10" dirty="0"/>
              <a:t>Dr. </a:t>
            </a:r>
            <a:r>
              <a:rPr spc="20" dirty="0"/>
              <a:t>Barbara</a:t>
            </a:r>
            <a:r>
              <a:rPr spc="25" dirty="0"/>
              <a:t> </a:t>
            </a:r>
            <a:r>
              <a:rPr spc="20" dirty="0"/>
              <a:t>Lämmlein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en-US"/>
              <a:t>29 January 2020</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35607F"/>
                </a:solidFill>
                <a:latin typeface="Arial"/>
                <a:cs typeface="Arial"/>
              </a:defRPr>
            </a:lvl1pPr>
          </a:lstStyle>
          <a:p>
            <a:pPr marL="12700">
              <a:lnSpc>
                <a:spcPct val="100000"/>
              </a:lnSpc>
              <a:spcBef>
                <a:spcPts val="25"/>
              </a:spcBef>
            </a:pPr>
            <a:r>
              <a:rPr spc="15" dirty="0"/>
              <a:t>Prof. </a:t>
            </a:r>
            <a:r>
              <a:rPr spc="10" dirty="0"/>
              <a:t>Dr. </a:t>
            </a:r>
            <a:r>
              <a:rPr spc="20" dirty="0"/>
              <a:t>Barbara</a:t>
            </a:r>
            <a:r>
              <a:rPr spc="25" dirty="0"/>
              <a:t> </a:t>
            </a:r>
            <a:r>
              <a:rPr spc="20" dirty="0"/>
              <a:t>Lämmlein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en-US"/>
              <a:t>29 January 2020</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CB94-822E-4E63-BC59-730025340DFE}"/>
              </a:ext>
            </a:extLst>
          </p:cNvPr>
          <p:cNvSpPr>
            <a:spLocks noGrp="1"/>
          </p:cNvSpPr>
          <p:nvPr>
            <p:ph type="title"/>
          </p:nvPr>
        </p:nvSpPr>
        <p:spPr>
          <a:xfrm>
            <a:off x="4710188" y="3407370"/>
            <a:ext cx="5242471" cy="1619802"/>
          </a:xfrm>
        </p:spPr>
        <p:txBody>
          <a:bodyPr anchor="b"/>
          <a:lstStyle>
            <a:lvl1pPr>
              <a:defRPr sz="5263">
                <a:latin typeface="Myriad Pro Light" panose="020B0403030403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9A7E2A88-A806-4293-BEF3-FD8A24D1AC98}"/>
              </a:ext>
            </a:extLst>
          </p:cNvPr>
          <p:cNvSpPr>
            <a:spLocks noGrp="1"/>
          </p:cNvSpPr>
          <p:nvPr>
            <p:ph type="body" idx="1"/>
          </p:nvPr>
        </p:nvSpPr>
        <p:spPr>
          <a:xfrm>
            <a:off x="4710188" y="5027172"/>
            <a:ext cx="5242471" cy="323935"/>
          </a:xfrm>
        </p:spPr>
        <p:txBody>
          <a:bodyPr/>
          <a:lstStyle>
            <a:lvl1pPr marL="0" indent="0">
              <a:buNone/>
              <a:defRPr sz="2105">
                <a:solidFill>
                  <a:schemeClr val="tx1">
                    <a:tint val="75000"/>
                  </a:schemeClr>
                </a:solidFill>
                <a:latin typeface="Myriad Pro Light" panose="020B0403030403020204" pitchFamily="34" charset="0"/>
              </a:defRPr>
            </a:lvl1pPr>
            <a:lvl2pPr marL="401010" indent="0">
              <a:buNone/>
              <a:defRPr sz="1754">
                <a:solidFill>
                  <a:schemeClr val="tx1">
                    <a:tint val="75000"/>
                  </a:schemeClr>
                </a:solidFill>
              </a:defRPr>
            </a:lvl2pPr>
            <a:lvl3pPr marL="802020" indent="0">
              <a:buNone/>
              <a:defRPr sz="1579">
                <a:solidFill>
                  <a:schemeClr val="tx1">
                    <a:tint val="75000"/>
                  </a:schemeClr>
                </a:solidFill>
              </a:defRPr>
            </a:lvl3pPr>
            <a:lvl4pPr marL="1203030" indent="0">
              <a:buNone/>
              <a:defRPr sz="1403">
                <a:solidFill>
                  <a:schemeClr val="tx1">
                    <a:tint val="75000"/>
                  </a:schemeClr>
                </a:solidFill>
              </a:defRPr>
            </a:lvl4pPr>
            <a:lvl5pPr marL="1604040" indent="0">
              <a:buNone/>
              <a:defRPr sz="1403">
                <a:solidFill>
                  <a:schemeClr val="tx1">
                    <a:tint val="75000"/>
                  </a:schemeClr>
                </a:solidFill>
              </a:defRPr>
            </a:lvl5pPr>
            <a:lvl6pPr marL="2005051" indent="0">
              <a:buNone/>
              <a:defRPr sz="1403">
                <a:solidFill>
                  <a:schemeClr val="tx1">
                    <a:tint val="75000"/>
                  </a:schemeClr>
                </a:solidFill>
              </a:defRPr>
            </a:lvl6pPr>
            <a:lvl7pPr marL="2406061" indent="0">
              <a:buNone/>
              <a:defRPr sz="1403">
                <a:solidFill>
                  <a:schemeClr val="tx1">
                    <a:tint val="75000"/>
                  </a:schemeClr>
                </a:solidFill>
              </a:defRPr>
            </a:lvl7pPr>
            <a:lvl8pPr marL="2807071" indent="0">
              <a:buNone/>
              <a:defRPr sz="1403">
                <a:solidFill>
                  <a:schemeClr val="tx1">
                    <a:tint val="75000"/>
                  </a:schemeClr>
                </a:solidFill>
              </a:defRPr>
            </a:lvl8pPr>
            <a:lvl9pPr marL="3208081" indent="0">
              <a:buNone/>
              <a:defRPr sz="1403">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B61C2FBA-8CDD-48D1-A0D4-71E8859B82CB}"/>
              </a:ext>
            </a:extLst>
          </p:cNvPr>
          <p:cNvSpPr>
            <a:spLocks noGrp="1"/>
          </p:cNvSpPr>
          <p:nvPr>
            <p:ph type="dt" sz="half" idx="10"/>
          </p:nvPr>
        </p:nvSpPr>
        <p:spPr>
          <a:xfrm>
            <a:off x="534670" y="7027545"/>
            <a:ext cx="2459482" cy="276999"/>
          </a:xfrm>
        </p:spPr>
        <p:txBody>
          <a:bodyPr/>
          <a:lstStyle/>
          <a:p>
            <a:fld id="{B6FF5F0D-02E8-4B7A-A794-3EE2519B8CA4}" type="datetimeFigureOut">
              <a:rPr lang="en-US" smtClean="0"/>
              <a:t>7/9/2020</a:t>
            </a:fld>
            <a:endParaRPr lang="en-US"/>
          </a:p>
        </p:txBody>
      </p:sp>
      <p:sp>
        <p:nvSpPr>
          <p:cNvPr id="5" name="Footer Placeholder 4">
            <a:extLst>
              <a:ext uri="{FF2B5EF4-FFF2-40B4-BE49-F238E27FC236}">
                <a16:creationId xmlns:a16="http://schemas.microsoft.com/office/drawing/2014/main" id="{DF2306F1-08FC-4EC9-AFEC-B64A46285391}"/>
              </a:ext>
            </a:extLst>
          </p:cNvPr>
          <p:cNvSpPr>
            <a:spLocks noGrp="1"/>
          </p:cNvSpPr>
          <p:nvPr>
            <p:ph type="ftr" sz="quarter" idx="11"/>
          </p:nvPr>
        </p:nvSpPr>
        <p:spPr>
          <a:xfrm>
            <a:off x="872732" y="7167344"/>
            <a:ext cx="1338580" cy="123111"/>
          </a:xfrm>
        </p:spPr>
        <p:txBody>
          <a:bodyPr/>
          <a:lstStyle/>
          <a:p>
            <a:endParaRPr lang="en-US"/>
          </a:p>
        </p:txBody>
      </p:sp>
      <p:sp>
        <p:nvSpPr>
          <p:cNvPr id="6" name="Slide Number Placeholder 5">
            <a:extLst>
              <a:ext uri="{FF2B5EF4-FFF2-40B4-BE49-F238E27FC236}">
                <a16:creationId xmlns:a16="http://schemas.microsoft.com/office/drawing/2014/main" id="{5075B312-3FF9-40DF-9754-C1DF659F3F73}"/>
              </a:ext>
            </a:extLst>
          </p:cNvPr>
          <p:cNvSpPr>
            <a:spLocks noGrp="1"/>
          </p:cNvSpPr>
          <p:nvPr>
            <p:ph type="sldNum" sz="quarter" idx="12"/>
          </p:nvPr>
        </p:nvSpPr>
        <p:spPr>
          <a:xfrm>
            <a:off x="7699248" y="7027545"/>
            <a:ext cx="2459482" cy="276999"/>
          </a:xfrm>
        </p:spPr>
        <p:txBody>
          <a:bodyPr/>
          <a:lstStyle/>
          <a:p>
            <a:fld id="{B7B928BA-D132-4F75-82CE-9F6DD79A07F7}" type="slidenum">
              <a:rPr lang="en-US" smtClean="0"/>
              <a:t>‹N°›</a:t>
            </a:fld>
            <a:endParaRPr lang="en-US"/>
          </a:p>
        </p:txBody>
      </p:sp>
      <p:sp>
        <p:nvSpPr>
          <p:cNvPr id="7" name="Rectangle 6">
            <a:extLst>
              <a:ext uri="{FF2B5EF4-FFF2-40B4-BE49-F238E27FC236}">
                <a16:creationId xmlns:a16="http://schemas.microsoft.com/office/drawing/2014/main" id="{C8042F2C-F050-4CBD-9701-5398A5776D6F}"/>
              </a:ext>
            </a:extLst>
          </p:cNvPr>
          <p:cNvSpPr/>
          <p:nvPr userDrawn="1"/>
        </p:nvSpPr>
        <p:spPr>
          <a:xfrm>
            <a:off x="735171" y="-7572492"/>
            <a:ext cx="3542189" cy="755650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a:p>
        </p:txBody>
      </p:sp>
      <p:sp>
        <p:nvSpPr>
          <p:cNvPr id="10" name="Text Placeholder 9">
            <a:extLst>
              <a:ext uri="{FF2B5EF4-FFF2-40B4-BE49-F238E27FC236}">
                <a16:creationId xmlns:a16="http://schemas.microsoft.com/office/drawing/2014/main" id="{0AB1A27D-519C-4E83-8CF1-2AFCD3F25EFC}"/>
              </a:ext>
            </a:extLst>
          </p:cNvPr>
          <p:cNvSpPr>
            <a:spLocks noGrp="1"/>
          </p:cNvSpPr>
          <p:nvPr>
            <p:ph type="body" sz="quarter" idx="13" hasCustomPrompt="1"/>
          </p:nvPr>
        </p:nvSpPr>
        <p:spPr>
          <a:xfrm>
            <a:off x="735171" y="2873044"/>
            <a:ext cx="3542189" cy="1457835"/>
          </a:xfrm>
        </p:spPr>
        <p:txBody>
          <a:bodyPr/>
          <a:lstStyle>
            <a:lvl1pPr marL="0" indent="0" algn="l" defTabSz="802020" rtl="0" eaLnBrk="1" latinLnBrk="0" hangingPunct="1">
              <a:lnSpc>
                <a:spcPct val="90000"/>
              </a:lnSpc>
              <a:spcBef>
                <a:spcPct val="0"/>
              </a:spcBef>
              <a:buNone/>
              <a:defRPr lang="en-US" sz="5263" kern="1200" dirty="0" smtClean="0">
                <a:solidFill>
                  <a:schemeClr val="bg1"/>
                </a:solidFill>
                <a:latin typeface="Myriad Pro" panose="020B0503030403020204" pitchFamily="34" charset="0"/>
                <a:ea typeface="+mj-ea"/>
                <a:cs typeface="+mj-cs"/>
              </a:defRPr>
            </a:lvl1pPr>
            <a:lvl2pPr marL="0" indent="0" algn="l" defTabSz="802020" rtl="0" eaLnBrk="1" latinLnBrk="0" hangingPunct="1">
              <a:lnSpc>
                <a:spcPct val="90000"/>
              </a:lnSpc>
              <a:spcBef>
                <a:spcPct val="0"/>
              </a:spcBef>
              <a:buNone/>
              <a:defRPr lang="en-US" sz="5263" kern="1200" dirty="0" smtClean="0">
                <a:solidFill>
                  <a:schemeClr val="bg1"/>
                </a:solidFill>
                <a:latin typeface="Myriad Pro" panose="020B0503030403020204" pitchFamily="34" charset="0"/>
                <a:ea typeface="+mj-ea"/>
                <a:cs typeface="+mj-cs"/>
              </a:defRPr>
            </a:lvl2pPr>
            <a:lvl3pPr marL="0" indent="0" algn="l" defTabSz="802020" rtl="0" eaLnBrk="1" latinLnBrk="0" hangingPunct="1">
              <a:lnSpc>
                <a:spcPct val="90000"/>
              </a:lnSpc>
              <a:spcBef>
                <a:spcPct val="0"/>
              </a:spcBef>
              <a:buNone/>
              <a:defRPr lang="en-US" sz="5263" kern="1200" dirty="0" smtClean="0">
                <a:solidFill>
                  <a:schemeClr val="bg1"/>
                </a:solidFill>
                <a:latin typeface="Myriad Pro" panose="020B0503030403020204" pitchFamily="34" charset="0"/>
                <a:ea typeface="+mj-ea"/>
                <a:cs typeface="+mj-cs"/>
              </a:defRPr>
            </a:lvl3pPr>
            <a:lvl4pPr marL="0" indent="0" algn="l" defTabSz="802020" rtl="0" eaLnBrk="1" latinLnBrk="0" hangingPunct="1">
              <a:lnSpc>
                <a:spcPct val="90000"/>
              </a:lnSpc>
              <a:spcBef>
                <a:spcPct val="0"/>
              </a:spcBef>
              <a:buNone/>
              <a:defRPr lang="en-US" sz="5263" kern="1200" dirty="0" smtClean="0">
                <a:solidFill>
                  <a:schemeClr val="bg1"/>
                </a:solidFill>
                <a:latin typeface="Myriad Pro" panose="020B0503030403020204" pitchFamily="34" charset="0"/>
                <a:ea typeface="+mj-ea"/>
                <a:cs typeface="+mj-cs"/>
              </a:defRPr>
            </a:lvl4pPr>
            <a:lvl5pPr marL="0" indent="0" algn="l" defTabSz="802020" rtl="0" eaLnBrk="1" latinLnBrk="0" hangingPunct="1">
              <a:lnSpc>
                <a:spcPct val="90000"/>
              </a:lnSpc>
              <a:spcBef>
                <a:spcPct val="0"/>
              </a:spcBef>
              <a:buNone/>
              <a:defRPr lang="en-US" sz="5263" kern="1200" dirty="0">
                <a:solidFill>
                  <a:schemeClr val="bg1"/>
                </a:solidFill>
                <a:latin typeface="Myriad Pro" panose="020B0503030403020204" pitchFamily="34" charset="0"/>
                <a:ea typeface="+mj-ea"/>
                <a:cs typeface="+mj-cs"/>
              </a:defRPr>
            </a:lvl5pPr>
          </a:lstStyle>
          <a:p>
            <a:pPr lvl="0"/>
            <a:r>
              <a:rPr lang="en-US" dirty="0"/>
              <a:t>Chapter Number</a:t>
            </a:r>
          </a:p>
        </p:txBody>
      </p:sp>
    </p:spTree>
    <p:extLst>
      <p:ext uri="{BB962C8B-B14F-4D97-AF65-F5344CB8AC3E}">
        <p14:creationId xmlns:p14="http://schemas.microsoft.com/office/powerpoint/2010/main" val="201362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5E-6 3.33333E-6 L 0.00014 1.00208 " pathEditMode="relative" rAng="0" ptsTypes="AA">
                                      <p:cBhvr>
                                        <p:cTn id="6" dur="1000" fill="hold"/>
                                        <p:tgtEl>
                                          <p:spTgt spid="7"/>
                                        </p:tgtEl>
                                        <p:attrNameLst>
                                          <p:attrName>ppt_x</p:attrName>
                                          <p:attrName>ppt_y</p:attrName>
                                        </p:attrNameLst>
                                      </p:cBhvr>
                                      <p:rCtr x="0" y="50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Anim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759B-E50F-4730-91BC-B982BD48B3ED}"/>
              </a:ext>
            </a:extLst>
          </p:cNvPr>
          <p:cNvSpPr>
            <a:spLocks noGrp="1"/>
          </p:cNvSpPr>
          <p:nvPr>
            <p:ph type="title"/>
          </p:nvPr>
        </p:nvSpPr>
        <p:spPr>
          <a:xfrm>
            <a:off x="735171" y="3605922"/>
            <a:ext cx="9223058" cy="523220"/>
          </a:xfrm>
        </p:spPr>
        <p:txBody>
          <a:bodyPr/>
          <a:lstStyle/>
          <a:p>
            <a:r>
              <a:rPr lang="en-US"/>
              <a:t>Click to edit Master title style</a:t>
            </a:r>
          </a:p>
        </p:txBody>
      </p:sp>
      <p:sp>
        <p:nvSpPr>
          <p:cNvPr id="3" name="Date Placeholder 2">
            <a:extLst>
              <a:ext uri="{FF2B5EF4-FFF2-40B4-BE49-F238E27FC236}">
                <a16:creationId xmlns:a16="http://schemas.microsoft.com/office/drawing/2014/main" id="{6A9FB8FD-FA03-4117-8110-3A43338C113C}"/>
              </a:ext>
            </a:extLst>
          </p:cNvPr>
          <p:cNvSpPr>
            <a:spLocks noGrp="1"/>
          </p:cNvSpPr>
          <p:nvPr>
            <p:ph type="dt" sz="half" idx="10"/>
          </p:nvPr>
        </p:nvSpPr>
        <p:spPr>
          <a:xfrm>
            <a:off x="534670" y="7027545"/>
            <a:ext cx="2459482" cy="276999"/>
          </a:xfrm>
        </p:spPr>
        <p:txBody>
          <a:bodyPr/>
          <a:lstStyle/>
          <a:p>
            <a:fld id="{6C80E749-77E2-4FC5-B183-69E8C111019B}" type="datetime1">
              <a:rPr lang="fr-CH" smtClean="0"/>
              <a:t>09.07.2020</a:t>
            </a:fld>
            <a:endParaRPr lang="en-US"/>
          </a:p>
        </p:txBody>
      </p:sp>
      <p:sp>
        <p:nvSpPr>
          <p:cNvPr id="4" name="Footer Placeholder 3">
            <a:extLst>
              <a:ext uri="{FF2B5EF4-FFF2-40B4-BE49-F238E27FC236}">
                <a16:creationId xmlns:a16="http://schemas.microsoft.com/office/drawing/2014/main" id="{51F71A3E-F99C-4909-8F2D-340D04AED98E}"/>
              </a:ext>
            </a:extLst>
          </p:cNvPr>
          <p:cNvSpPr>
            <a:spLocks noGrp="1"/>
          </p:cNvSpPr>
          <p:nvPr>
            <p:ph type="ftr" sz="quarter" idx="11"/>
          </p:nvPr>
        </p:nvSpPr>
        <p:spPr>
          <a:xfrm>
            <a:off x="872732" y="7167344"/>
            <a:ext cx="1338580" cy="123111"/>
          </a:xfrm>
        </p:spPr>
        <p:txBody>
          <a:bodyPr/>
          <a:lstStyle/>
          <a:p>
            <a:r>
              <a:rPr lang="fr-CH" dirty="0"/>
              <a:t>HAMDI Ismail | Projet PFE</a:t>
            </a:r>
            <a:endParaRPr lang="en-US" dirty="0"/>
          </a:p>
        </p:txBody>
      </p:sp>
      <p:sp>
        <p:nvSpPr>
          <p:cNvPr id="5" name="Slide Number Placeholder 4">
            <a:extLst>
              <a:ext uri="{FF2B5EF4-FFF2-40B4-BE49-F238E27FC236}">
                <a16:creationId xmlns:a16="http://schemas.microsoft.com/office/drawing/2014/main" id="{8C5ECAA6-0F41-45FB-8AFD-1E41D198D21F}"/>
              </a:ext>
            </a:extLst>
          </p:cNvPr>
          <p:cNvSpPr>
            <a:spLocks noGrp="1"/>
          </p:cNvSpPr>
          <p:nvPr>
            <p:ph type="sldNum" sz="quarter" idx="12"/>
          </p:nvPr>
        </p:nvSpPr>
        <p:spPr>
          <a:xfrm>
            <a:off x="7699248" y="7027545"/>
            <a:ext cx="2459482" cy="276999"/>
          </a:xfrm>
        </p:spPr>
        <p:txBody>
          <a:bodyPr/>
          <a:lstStyle/>
          <a:p>
            <a:fld id="{B7B928BA-D132-4F75-82CE-9F6DD79A07F7}" type="slidenum">
              <a:rPr lang="en-US" smtClean="0"/>
              <a:t>‹N°›</a:t>
            </a:fld>
            <a:endParaRPr lang="en-US"/>
          </a:p>
        </p:txBody>
      </p:sp>
      <p:sp>
        <p:nvSpPr>
          <p:cNvPr id="36" name="Rectangle 35">
            <a:extLst>
              <a:ext uri="{FF2B5EF4-FFF2-40B4-BE49-F238E27FC236}">
                <a16:creationId xmlns:a16="http://schemas.microsoft.com/office/drawing/2014/main" id="{6506CA84-2272-4E2E-BE91-0FFE9C8AE0B4}"/>
              </a:ext>
            </a:extLst>
          </p:cNvPr>
          <p:cNvSpPr/>
          <p:nvPr userDrawn="1"/>
        </p:nvSpPr>
        <p:spPr>
          <a:xfrm>
            <a:off x="0" y="1242625"/>
            <a:ext cx="10693400" cy="5037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a:p>
        </p:txBody>
      </p:sp>
      <p:sp>
        <p:nvSpPr>
          <p:cNvPr id="39" name="Text Placeholder 38">
            <a:extLst>
              <a:ext uri="{FF2B5EF4-FFF2-40B4-BE49-F238E27FC236}">
                <a16:creationId xmlns:a16="http://schemas.microsoft.com/office/drawing/2014/main" id="{22006566-BD4B-4675-86CE-11258F85AE94}"/>
              </a:ext>
            </a:extLst>
          </p:cNvPr>
          <p:cNvSpPr>
            <a:spLocks noGrp="1"/>
          </p:cNvSpPr>
          <p:nvPr>
            <p:ph type="body" sz="quarter" idx="25" hasCustomPrompt="1"/>
          </p:nvPr>
        </p:nvSpPr>
        <p:spPr>
          <a:xfrm>
            <a:off x="140491" y="747750"/>
            <a:ext cx="10412419" cy="353943"/>
          </a:xfrm>
        </p:spPr>
        <p:txBody>
          <a:bodyPr/>
          <a:lstStyle>
            <a:lvl1pPr marL="0" indent="0">
              <a:buNone/>
              <a:defRPr>
                <a:solidFill>
                  <a:schemeClr val="tx2">
                    <a:lumMod val="50000"/>
                  </a:schemeClr>
                </a:solidFill>
                <a:latin typeface="Myriad Roman" panose="020B0500000000000000" pitchFamily="34" charset="0"/>
              </a:defRPr>
            </a:lvl1pPr>
          </a:lstStyle>
          <a:p>
            <a:pPr lvl="0"/>
            <a:r>
              <a:rPr lang="en-US" dirty="0"/>
              <a:t>Sous </a:t>
            </a:r>
            <a:r>
              <a:rPr lang="en-US" dirty="0" err="1"/>
              <a:t>chapitre</a:t>
            </a:r>
            <a:r>
              <a:rPr lang="en-US" dirty="0"/>
              <a:t> </a:t>
            </a:r>
            <a:r>
              <a:rPr lang="en-US" dirty="0" err="1"/>
              <a:t>titre</a:t>
            </a:r>
            <a:endParaRPr lang="en-US" dirty="0"/>
          </a:p>
        </p:txBody>
      </p:sp>
    </p:spTree>
    <p:extLst>
      <p:ext uri="{BB962C8B-B14F-4D97-AF65-F5344CB8AC3E}">
        <p14:creationId xmlns:p14="http://schemas.microsoft.com/office/powerpoint/2010/main" val="133732415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png"/><Relationship Id="rId18" Type="http://schemas.openxmlformats.org/officeDocument/2006/relationships/image" Target="../media/image10.png"/><Relationship Id="rId3" Type="http://schemas.openxmlformats.org/officeDocument/2006/relationships/slideLayout" Target="../slideLayouts/slideLayout3.xml"/><Relationship Id="rId21" Type="http://schemas.openxmlformats.org/officeDocument/2006/relationships/image" Target="../media/image13.png"/><Relationship Id="rId7" Type="http://schemas.openxmlformats.org/officeDocument/2006/relationships/slideLayout" Target="../slideLayouts/slideLayout7.xml"/><Relationship Id="rId12" Type="http://schemas.openxmlformats.org/officeDocument/2006/relationships/image" Target="../media/image4.png"/><Relationship Id="rId17" Type="http://schemas.openxmlformats.org/officeDocument/2006/relationships/image" Target="../media/image9.png"/><Relationship Id="rId25" Type="http://schemas.openxmlformats.org/officeDocument/2006/relationships/image" Target="../media/image17.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slideLayout" Target="../slideLayouts/slideLayout5.xml"/><Relationship Id="rId15" Type="http://schemas.openxmlformats.org/officeDocument/2006/relationships/image" Target="../media/image7.png"/><Relationship Id="rId23" Type="http://schemas.openxmlformats.org/officeDocument/2006/relationships/image" Target="../media/image15.png"/><Relationship Id="rId10" Type="http://schemas.openxmlformats.org/officeDocument/2006/relationships/image" Target="../media/image2.png"/><Relationship Id="rId19" Type="http://schemas.openxmlformats.org/officeDocument/2006/relationships/image" Target="../media/image11.png"/><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6.png"/><Relationship Id="rId22" Type="http://schemas.openxmlformats.org/officeDocument/2006/relationships/image" Target="../media/image1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995373" y="5209539"/>
            <a:ext cx="2202815" cy="2207260"/>
          </a:xfrm>
          <a:custGeom>
            <a:avLst/>
            <a:gdLst/>
            <a:ahLst/>
            <a:cxnLst/>
            <a:rect l="l" t="t" r="r" b="b"/>
            <a:pathLst>
              <a:path w="2202815" h="2207259">
                <a:moveTo>
                  <a:pt x="2202726" y="0"/>
                </a:moveTo>
                <a:lnTo>
                  <a:pt x="2013064" y="0"/>
                </a:lnTo>
                <a:lnTo>
                  <a:pt x="2013064" y="2001520"/>
                </a:lnTo>
                <a:lnTo>
                  <a:pt x="0" y="2001520"/>
                </a:lnTo>
                <a:lnTo>
                  <a:pt x="0" y="2207260"/>
                </a:lnTo>
                <a:lnTo>
                  <a:pt x="2202726" y="2207260"/>
                </a:lnTo>
                <a:lnTo>
                  <a:pt x="2202726" y="2001520"/>
                </a:lnTo>
                <a:lnTo>
                  <a:pt x="2202726" y="0"/>
                </a:lnTo>
                <a:close/>
              </a:path>
            </a:pathLst>
          </a:custGeom>
          <a:solidFill>
            <a:srgbClr val="C4D52A"/>
          </a:solidFill>
        </p:spPr>
        <p:txBody>
          <a:bodyPr wrap="square" lIns="0" tIns="0" rIns="0" bIns="0" rtlCol="0"/>
          <a:lstStyle/>
          <a:p>
            <a:endParaRPr/>
          </a:p>
        </p:txBody>
      </p:sp>
      <p:sp>
        <p:nvSpPr>
          <p:cNvPr id="17" name="bg object 17"/>
          <p:cNvSpPr/>
          <p:nvPr/>
        </p:nvSpPr>
        <p:spPr>
          <a:xfrm>
            <a:off x="8968613" y="597954"/>
            <a:ext cx="55244" cy="120014"/>
          </a:xfrm>
          <a:custGeom>
            <a:avLst/>
            <a:gdLst/>
            <a:ahLst/>
            <a:cxnLst/>
            <a:rect l="l" t="t" r="r" b="b"/>
            <a:pathLst>
              <a:path w="55245" h="120015">
                <a:moveTo>
                  <a:pt x="54800" y="0"/>
                </a:moveTo>
                <a:lnTo>
                  <a:pt x="0" y="0"/>
                </a:lnTo>
                <a:lnTo>
                  <a:pt x="0" y="119735"/>
                </a:lnTo>
                <a:lnTo>
                  <a:pt x="10020" y="119735"/>
                </a:lnTo>
                <a:lnTo>
                  <a:pt x="10020" y="64871"/>
                </a:lnTo>
                <a:lnTo>
                  <a:pt x="49834" y="64871"/>
                </a:lnTo>
                <a:lnTo>
                  <a:pt x="49834" y="54851"/>
                </a:lnTo>
                <a:lnTo>
                  <a:pt x="10020" y="54851"/>
                </a:lnTo>
                <a:lnTo>
                  <a:pt x="10020" y="7467"/>
                </a:lnTo>
                <a:lnTo>
                  <a:pt x="54800" y="7467"/>
                </a:lnTo>
                <a:lnTo>
                  <a:pt x="54800" y="0"/>
                </a:lnTo>
                <a:close/>
              </a:path>
            </a:pathLst>
          </a:custGeom>
          <a:solidFill>
            <a:srgbClr val="1F1E21"/>
          </a:solidFill>
        </p:spPr>
        <p:txBody>
          <a:bodyPr wrap="square" lIns="0" tIns="0" rIns="0" bIns="0" rtlCol="0"/>
          <a:lstStyle/>
          <a:p>
            <a:endParaRPr/>
          </a:p>
        </p:txBody>
      </p:sp>
      <p:sp>
        <p:nvSpPr>
          <p:cNvPr id="18" name="bg object 18"/>
          <p:cNvSpPr/>
          <p:nvPr/>
        </p:nvSpPr>
        <p:spPr>
          <a:xfrm>
            <a:off x="9065755" y="597954"/>
            <a:ext cx="64795" cy="119735"/>
          </a:xfrm>
          <a:prstGeom prst="rect">
            <a:avLst/>
          </a:prstGeom>
          <a:blipFill>
            <a:blip r:embed="rId9" cstate="print"/>
            <a:stretch>
              <a:fillRect/>
            </a:stretch>
          </a:blipFill>
        </p:spPr>
        <p:txBody>
          <a:bodyPr wrap="square" lIns="0" tIns="0" rIns="0" bIns="0" rtlCol="0"/>
          <a:lstStyle/>
          <a:p>
            <a:endParaRPr/>
          </a:p>
        </p:txBody>
      </p:sp>
      <p:sp>
        <p:nvSpPr>
          <p:cNvPr id="19" name="bg object 19"/>
          <p:cNvSpPr/>
          <p:nvPr/>
        </p:nvSpPr>
        <p:spPr>
          <a:xfrm>
            <a:off x="9160395" y="597954"/>
            <a:ext cx="89674" cy="119735"/>
          </a:xfrm>
          <a:prstGeom prst="rect">
            <a:avLst/>
          </a:prstGeom>
          <a:blipFill>
            <a:blip r:embed="rId10" cstate="print"/>
            <a:stretch>
              <a:fillRect/>
            </a:stretch>
          </a:blipFill>
        </p:spPr>
        <p:txBody>
          <a:bodyPr wrap="square" lIns="0" tIns="0" rIns="0" bIns="0" rtlCol="0"/>
          <a:lstStyle/>
          <a:p>
            <a:endParaRPr/>
          </a:p>
        </p:txBody>
      </p:sp>
      <p:sp>
        <p:nvSpPr>
          <p:cNvPr id="20" name="bg object 20"/>
          <p:cNvSpPr/>
          <p:nvPr/>
        </p:nvSpPr>
        <p:spPr>
          <a:xfrm>
            <a:off x="9289935" y="597954"/>
            <a:ext cx="77152" cy="119735"/>
          </a:xfrm>
          <a:prstGeom prst="rect">
            <a:avLst/>
          </a:prstGeom>
          <a:blipFill>
            <a:blip r:embed="rId11" cstate="print"/>
            <a:stretch>
              <a:fillRect/>
            </a:stretch>
          </a:blipFill>
        </p:spPr>
        <p:txBody>
          <a:bodyPr wrap="square" lIns="0" tIns="0" rIns="0" bIns="0" rtlCol="0"/>
          <a:lstStyle/>
          <a:p>
            <a:endParaRPr/>
          </a:p>
        </p:txBody>
      </p:sp>
      <p:sp>
        <p:nvSpPr>
          <p:cNvPr id="21" name="bg object 21"/>
          <p:cNvSpPr/>
          <p:nvPr/>
        </p:nvSpPr>
        <p:spPr>
          <a:xfrm>
            <a:off x="9409455" y="597954"/>
            <a:ext cx="72174" cy="119735"/>
          </a:xfrm>
          <a:prstGeom prst="rect">
            <a:avLst/>
          </a:prstGeom>
          <a:blipFill>
            <a:blip r:embed="rId12" cstate="print"/>
            <a:stretch>
              <a:fillRect/>
            </a:stretch>
          </a:blipFill>
        </p:spPr>
        <p:txBody>
          <a:bodyPr wrap="square" lIns="0" tIns="0" rIns="0" bIns="0" rtlCol="0"/>
          <a:lstStyle/>
          <a:p>
            <a:endParaRPr/>
          </a:p>
        </p:txBody>
      </p:sp>
      <p:sp>
        <p:nvSpPr>
          <p:cNvPr id="22" name="bg object 22"/>
          <p:cNvSpPr/>
          <p:nvPr/>
        </p:nvSpPr>
        <p:spPr>
          <a:xfrm>
            <a:off x="9519005" y="597954"/>
            <a:ext cx="55244" cy="120014"/>
          </a:xfrm>
          <a:custGeom>
            <a:avLst/>
            <a:gdLst/>
            <a:ahLst/>
            <a:cxnLst/>
            <a:rect l="l" t="t" r="r" b="b"/>
            <a:pathLst>
              <a:path w="55245" h="120015">
                <a:moveTo>
                  <a:pt x="54800" y="0"/>
                </a:moveTo>
                <a:lnTo>
                  <a:pt x="0" y="0"/>
                </a:lnTo>
                <a:lnTo>
                  <a:pt x="0" y="119735"/>
                </a:lnTo>
                <a:lnTo>
                  <a:pt x="9956" y="119735"/>
                </a:lnTo>
                <a:lnTo>
                  <a:pt x="9956" y="64871"/>
                </a:lnTo>
                <a:lnTo>
                  <a:pt x="49796" y="64871"/>
                </a:lnTo>
                <a:lnTo>
                  <a:pt x="49796" y="54851"/>
                </a:lnTo>
                <a:lnTo>
                  <a:pt x="9956" y="54851"/>
                </a:lnTo>
                <a:lnTo>
                  <a:pt x="9956" y="7467"/>
                </a:lnTo>
                <a:lnTo>
                  <a:pt x="54800" y="7467"/>
                </a:lnTo>
                <a:lnTo>
                  <a:pt x="54800" y="0"/>
                </a:lnTo>
                <a:close/>
              </a:path>
            </a:pathLst>
          </a:custGeom>
          <a:solidFill>
            <a:srgbClr val="1F1E21"/>
          </a:solidFill>
        </p:spPr>
        <p:txBody>
          <a:bodyPr wrap="square" lIns="0" tIns="0" rIns="0" bIns="0" rtlCol="0"/>
          <a:lstStyle/>
          <a:p>
            <a:endParaRPr/>
          </a:p>
        </p:txBody>
      </p:sp>
      <p:sp>
        <p:nvSpPr>
          <p:cNvPr id="23" name="bg object 23"/>
          <p:cNvSpPr/>
          <p:nvPr/>
        </p:nvSpPr>
        <p:spPr>
          <a:xfrm>
            <a:off x="9608680" y="597954"/>
            <a:ext cx="77177" cy="119735"/>
          </a:xfrm>
          <a:prstGeom prst="rect">
            <a:avLst/>
          </a:prstGeom>
          <a:blipFill>
            <a:blip r:embed="rId13" cstate="print"/>
            <a:stretch>
              <a:fillRect/>
            </a:stretch>
          </a:blipFill>
        </p:spPr>
        <p:txBody>
          <a:bodyPr wrap="square" lIns="0" tIns="0" rIns="0" bIns="0" rtlCol="0"/>
          <a:lstStyle/>
          <a:p>
            <a:endParaRPr/>
          </a:p>
        </p:txBody>
      </p:sp>
      <p:sp>
        <p:nvSpPr>
          <p:cNvPr id="24" name="bg object 24"/>
          <p:cNvSpPr/>
          <p:nvPr/>
        </p:nvSpPr>
        <p:spPr>
          <a:xfrm>
            <a:off x="9728187" y="597954"/>
            <a:ext cx="67221" cy="119735"/>
          </a:xfrm>
          <a:prstGeom prst="rect">
            <a:avLst/>
          </a:prstGeom>
          <a:blipFill>
            <a:blip r:embed="rId14" cstate="print"/>
            <a:stretch>
              <a:fillRect/>
            </a:stretch>
          </a:blipFill>
        </p:spPr>
        <p:txBody>
          <a:bodyPr wrap="square" lIns="0" tIns="0" rIns="0" bIns="0" rtlCol="0"/>
          <a:lstStyle/>
          <a:p>
            <a:endParaRPr/>
          </a:p>
        </p:txBody>
      </p:sp>
      <p:sp>
        <p:nvSpPr>
          <p:cNvPr id="25" name="bg object 25"/>
          <p:cNvSpPr/>
          <p:nvPr/>
        </p:nvSpPr>
        <p:spPr>
          <a:xfrm>
            <a:off x="9815360" y="598169"/>
            <a:ext cx="77470" cy="119380"/>
          </a:xfrm>
          <a:custGeom>
            <a:avLst/>
            <a:gdLst/>
            <a:ahLst/>
            <a:cxnLst/>
            <a:rect l="l" t="t" r="r" b="b"/>
            <a:pathLst>
              <a:path w="77470" h="119379">
                <a:moveTo>
                  <a:pt x="77190" y="0"/>
                </a:moveTo>
                <a:lnTo>
                  <a:pt x="0" y="0"/>
                </a:lnTo>
                <a:lnTo>
                  <a:pt x="0" y="7620"/>
                </a:lnTo>
                <a:lnTo>
                  <a:pt x="32346" y="7620"/>
                </a:lnTo>
                <a:lnTo>
                  <a:pt x="32346" y="119380"/>
                </a:lnTo>
                <a:lnTo>
                  <a:pt x="42367" y="119380"/>
                </a:lnTo>
                <a:lnTo>
                  <a:pt x="42367" y="7620"/>
                </a:lnTo>
                <a:lnTo>
                  <a:pt x="77190" y="7620"/>
                </a:lnTo>
                <a:lnTo>
                  <a:pt x="77190" y="0"/>
                </a:lnTo>
                <a:close/>
              </a:path>
            </a:pathLst>
          </a:custGeom>
          <a:solidFill>
            <a:srgbClr val="1F1E21"/>
          </a:solidFill>
        </p:spPr>
        <p:txBody>
          <a:bodyPr wrap="square" lIns="0" tIns="0" rIns="0" bIns="0" rtlCol="0"/>
          <a:lstStyle/>
          <a:p>
            <a:endParaRPr/>
          </a:p>
        </p:txBody>
      </p:sp>
      <p:sp>
        <p:nvSpPr>
          <p:cNvPr id="26" name="bg object 26"/>
          <p:cNvSpPr/>
          <p:nvPr/>
        </p:nvSpPr>
        <p:spPr>
          <a:xfrm>
            <a:off x="8968613" y="812520"/>
            <a:ext cx="77228" cy="119786"/>
          </a:xfrm>
          <a:prstGeom prst="rect">
            <a:avLst/>
          </a:prstGeom>
          <a:blipFill>
            <a:blip r:embed="rId15" cstate="print"/>
            <a:stretch>
              <a:fillRect/>
            </a:stretch>
          </a:blipFill>
        </p:spPr>
        <p:txBody>
          <a:bodyPr wrap="square" lIns="0" tIns="0" rIns="0" bIns="0" rtlCol="0"/>
          <a:lstStyle/>
          <a:p>
            <a:endParaRPr/>
          </a:p>
        </p:txBody>
      </p:sp>
      <p:sp>
        <p:nvSpPr>
          <p:cNvPr id="27" name="bg object 27"/>
          <p:cNvSpPr/>
          <p:nvPr/>
        </p:nvSpPr>
        <p:spPr>
          <a:xfrm>
            <a:off x="9088208" y="812520"/>
            <a:ext cx="77152" cy="119786"/>
          </a:xfrm>
          <a:prstGeom prst="rect">
            <a:avLst/>
          </a:prstGeom>
          <a:blipFill>
            <a:blip r:embed="rId16" cstate="print"/>
            <a:stretch>
              <a:fillRect/>
            </a:stretch>
          </a:blipFill>
        </p:spPr>
        <p:txBody>
          <a:bodyPr wrap="square" lIns="0" tIns="0" rIns="0" bIns="0" rtlCol="0"/>
          <a:lstStyle/>
          <a:p>
            <a:endParaRPr/>
          </a:p>
        </p:txBody>
      </p:sp>
      <p:sp>
        <p:nvSpPr>
          <p:cNvPr id="28" name="bg object 28"/>
          <p:cNvSpPr/>
          <p:nvPr/>
        </p:nvSpPr>
        <p:spPr>
          <a:xfrm>
            <a:off x="9212694" y="812519"/>
            <a:ext cx="12700" cy="120014"/>
          </a:xfrm>
          <a:custGeom>
            <a:avLst/>
            <a:gdLst/>
            <a:ahLst/>
            <a:cxnLst/>
            <a:rect l="l" t="t" r="r" b="b"/>
            <a:pathLst>
              <a:path w="12700" h="120015">
                <a:moveTo>
                  <a:pt x="12434" y="0"/>
                </a:moveTo>
                <a:lnTo>
                  <a:pt x="0" y="0"/>
                </a:lnTo>
                <a:lnTo>
                  <a:pt x="0" y="119787"/>
                </a:lnTo>
                <a:lnTo>
                  <a:pt x="12434" y="119787"/>
                </a:lnTo>
                <a:lnTo>
                  <a:pt x="12434" y="0"/>
                </a:lnTo>
                <a:close/>
              </a:path>
            </a:pathLst>
          </a:custGeom>
          <a:solidFill>
            <a:srgbClr val="1F1E21"/>
          </a:solidFill>
        </p:spPr>
        <p:txBody>
          <a:bodyPr wrap="square" lIns="0" tIns="0" rIns="0" bIns="0" rtlCol="0"/>
          <a:lstStyle/>
          <a:p>
            <a:endParaRPr/>
          </a:p>
        </p:txBody>
      </p:sp>
      <p:sp>
        <p:nvSpPr>
          <p:cNvPr id="29" name="bg object 29"/>
          <p:cNvSpPr/>
          <p:nvPr/>
        </p:nvSpPr>
        <p:spPr>
          <a:xfrm>
            <a:off x="9260001" y="812520"/>
            <a:ext cx="92176" cy="119786"/>
          </a:xfrm>
          <a:prstGeom prst="rect">
            <a:avLst/>
          </a:prstGeom>
          <a:blipFill>
            <a:blip r:embed="rId17" cstate="print"/>
            <a:stretch>
              <a:fillRect/>
            </a:stretch>
          </a:blipFill>
        </p:spPr>
        <p:txBody>
          <a:bodyPr wrap="square" lIns="0" tIns="0" rIns="0" bIns="0" rtlCol="0"/>
          <a:lstStyle/>
          <a:p>
            <a:endParaRPr/>
          </a:p>
        </p:txBody>
      </p:sp>
      <p:sp>
        <p:nvSpPr>
          <p:cNvPr id="30" name="bg object 30"/>
          <p:cNvSpPr/>
          <p:nvPr/>
        </p:nvSpPr>
        <p:spPr>
          <a:xfrm>
            <a:off x="9386989" y="812520"/>
            <a:ext cx="57785" cy="120014"/>
          </a:xfrm>
          <a:custGeom>
            <a:avLst/>
            <a:gdLst/>
            <a:ahLst/>
            <a:cxnLst/>
            <a:rect l="l" t="t" r="r" b="b"/>
            <a:pathLst>
              <a:path w="57784" h="120015">
                <a:moveTo>
                  <a:pt x="57327" y="0"/>
                </a:moveTo>
                <a:lnTo>
                  <a:pt x="0" y="0"/>
                </a:lnTo>
                <a:lnTo>
                  <a:pt x="0" y="119786"/>
                </a:lnTo>
                <a:lnTo>
                  <a:pt x="57327" y="119786"/>
                </a:lnTo>
                <a:lnTo>
                  <a:pt x="57327" y="109778"/>
                </a:lnTo>
                <a:lnTo>
                  <a:pt x="12496" y="109778"/>
                </a:lnTo>
                <a:lnTo>
                  <a:pt x="12496" y="59893"/>
                </a:lnTo>
                <a:lnTo>
                  <a:pt x="52311" y="59893"/>
                </a:lnTo>
                <a:lnTo>
                  <a:pt x="52311" y="52362"/>
                </a:lnTo>
                <a:lnTo>
                  <a:pt x="12496" y="52362"/>
                </a:lnTo>
                <a:lnTo>
                  <a:pt x="12496" y="7467"/>
                </a:lnTo>
                <a:lnTo>
                  <a:pt x="57327" y="7467"/>
                </a:lnTo>
                <a:lnTo>
                  <a:pt x="57327" y="0"/>
                </a:lnTo>
                <a:close/>
              </a:path>
            </a:pathLst>
          </a:custGeom>
          <a:solidFill>
            <a:srgbClr val="1F1E21"/>
          </a:solidFill>
        </p:spPr>
        <p:txBody>
          <a:bodyPr wrap="square" lIns="0" tIns="0" rIns="0" bIns="0" rtlCol="0"/>
          <a:lstStyle/>
          <a:p>
            <a:endParaRPr/>
          </a:p>
        </p:txBody>
      </p:sp>
      <p:sp>
        <p:nvSpPr>
          <p:cNvPr id="31" name="bg object 31"/>
          <p:cNvSpPr/>
          <p:nvPr/>
        </p:nvSpPr>
        <p:spPr>
          <a:xfrm>
            <a:off x="9484131" y="812520"/>
            <a:ext cx="64795" cy="119786"/>
          </a:xfrm>
          <a:prstGeom prst="rect">
            <a:avLst/>
          </a:prstGeom>
          <a:blipFill>
            <a:blip r:embed="rId18" cstate="print"/>
            <a:stretch>
              <a:fillRect/>
            </a:stretch>
          </a:blipFill>
        </p:spPr>
        <p:txBody>
          <a:bodyPr wrap="square" lIns="0" tIns="0" rIns="0" bIns="0" rtlCol="0"/>
          <a:lstStyle/>
          <a:p>
            <a:endParaRPr/>
          </a:p>
        </p:txBody>
      </p:sp>
      <p:sp>
        <p:nvSpPr>
          <p:cNvPr id="32" name="bg object 32"/>
          <p:cNvSpPr/>
          <p:nvPr/>
        </p:nvSpPr>
        <p:spPr>
          <a:xfrm>
            <a:off x="9576270" y="810031"/>
            <a:ext cx="109855" cy="122555"/>
          </a:xfrm>
          <a:custGeom>
            <a:avLst/>
            <a:gdLst/>
            <a:ahLst/>
            <a:cxnLst/>
            <a:rect l="l" t="t" r="r" b="b"/>
            <a:pathLst>
              <a:path w="109854" h="122555">
                <a:moveTo>
                  <a:pt x="57277" y="89827"/>
                </a:moveTo>
                <a:lnTo>
                  <a:pt x="55829" y="79832"/>
                </a:lnTo>
                <a:lnTo>
                  <a:pt x="51358" y="71716"/>
                </a:lnTo>
                <a:lnTo>
                  <a:pt x="43624" y="64541"/>
                </a:lnTo>
                <a:lnTo>
                  <a:pt x="23647" y="51676"/>
                </a:lnTo>
                <a:lnTo>
                  <a:pt x="16510" y="45529"/>
                </a:lnTo>
                <a:lnTo>
                  <a:pt x="11696" y="38430"/>
                </a:lnTo>
                <a:lnTo>
                  <a:pt x="9944" y="29921"/>
                </a:lnTo>
                <a:lnTo>
                  <a:pt x="11341" y="21564"/>
                </a:lnTo>
                <a:lnTo>
                  <a:pt x="15544" y="15278"/>
                </a:lnTo>
                <a:lnTo>
                  <a:pt x="22567" y="11328"/>
                </a:lnTo>
                <a:lnTo>
                  <a:pt x="32410" y="9956"/>
                </a:lnTo>
                <a:lnTo>
                  <a:pt x="44843" y="9956"/>
                </a:lnTo>
                <a:lnTo>
                  <a:pt x="49809" y="12433"/>
                </a:lnTo>
                <a:lnTo>
                  <a:pt x="50431" y="9956"/>
                </a:lnTo>
                <a:lnTo>
                  <a:pt x="52311" y="2489"/>
                </a:lnTo>
                <a:lnTo>
                  <a:pt x="47345" y="0"/>
                </a:lnTo>
                <a:lnTo>
                  <a:pt x="32410" y="0"/>
                </a:lnTo>
                <a:lnTo>
                  <a:pt x="18923" y="2222"/>
                </a:lnTo>
                <a:lnTo>
                  <a:pt x="8712" y="8407"/>
                </a:lnTo>
                <a:lnTo>
                  <a:pt x="2247" y="17868"/>
                </a:lnTo>
                <a:lnTo>
                  <a:pt x="0" y="29921"/>
                </a:lnTo>
                <a:lnTo>
                  <a:pt x="1435" y="40271"/>
                </a:lnTo>
                <a:lnTo>
                  <a:pt x="5905" y="48958"/>
                </a:lnTo>
                <a:lnTo>
                  <a:pt x="13665" y="56248"/>
                </a:lnTo>
                <a:lnTo>
                  <a:pt x="24942" y="62382"/>
                </a:lnTo>
                <a:lnTo>
                  <a:pt x="33680" y="69151"/>
                </a:lnTo>
                <a:lnTo>
                  <a:pt x="40805" y="75463"/>
                </a:lnTo>
                <a:lnTo>
                  <a:pt x="45593" y="82702"/>
                </a:lnTo>
                <a:lnTo>
                  <a:pt x="47345" y="92303"/>
                </a:lnTo>
                <a:lnTo>
                  <a:pt x="45554" y="101092"/>
                </a:lnTo>
                <a:lnTo>
                  <a:pt x="40487" y="108216"/>
                </a:lnTo>
                <a:lnTo>
                  <a:pt x="32639" y="113017"/>
                </a:lnTo>
                <a:lnTo>
                  <a:pt x="22466" y="114757"/>
                </a:lnTo>
                <a:lnTo>
                  <a:pt x="14947" y="114757"/>
                </a:lnTo>
                <a:lnTo>
                  <a:pt x="0" y="109791"/>
                </a:lnTo>
                <a:lnTo>
                  <a:pt x="0" y="119722"/>
                </a:lnTo>
                <a:lnTo>
                  <a:pt x="4978" y="122275"/>
                </a:lnTo>
                <a:lnTo>
                  <a:pt x="19964" y="122275"/>
                </a:lnTo>
                <a:lnTo>
                  <a:pt x="36283" y="120015"/>
                </a:lnTo>
                <a:lnTo>
                  <a:pt x="45732" y="114757"/>
                </a:lnTo>
                <a:lnTo>
                  <a:pt x="47942" y="113538"/>
                </a:lnTo>
                <a:lnTo>
                  <a:pt x="54940" y="103314"/>
                </a:lnTo>
                <a:lnTo>
                  <a:pt x="57277" y="89827"/>
                </a:lnTo>
                <a:close/>
              </a:path>
              <a:path w="109854" h="122555">
                <a:moveTo>
                  <a:pt x="109562" y="2489"/>
                </a:moveTo>
                <a:lnTo>
                  <a:pt x="99618" y="2489"/>
                </a:lnTo>
                <a:lnTo>
                  <a:pt x="99618" y="122275"/>
                </a:lnTo>
                <a:lnTo>
                  <a:pt x="109562" y="122275"/>
                </a:lnTo>
                <a:lnTo>
                  <a:pt x="109562" y="2489"/>
                </a:lnTo>
                <a:close/>
              </a:path>
            </a:pathLst>
          </a:custGeom>
          <a:solidFill>
            <a:srgbClr val="1F1E21"/>
          </a:solidFill>
        </p:spPr>
        <p:txBody>
          <a:bodyPr wrap="square" lIns="0" tIns="0" rIns="0" bIns="0" rtlCol="0"/>
          <a:lstStyle/>
          <a:p>
            <a:endParaRPr/>
          </a:p>
        </p:txBody>
      </p:sp>
      <p:sp>
        <p:nvSpPr>
          <p:cNvPr id="33" name="bg object 33"/>
          <p:cNvSpPr/>
          <p:nvPr/>
        </p:nvSpPr>
        <p:spPr>
          <a:xfrm>
            <a:off x="9715753" y="812520"/>
            <a:ext cx="176796" cy="119786"/>
          </a:xfrm>
          <a:prstGeom prst="rect">
            <a:avLst/>
          </a:prstGeom>
          <a:blipFill>
            <a:blip r:embed="rId19" cstate="print"/>
            <a:stretch>
              <a:fillRect/>
            </a:stretch>
          </a:blipFill>
        </p:spPr>
        <p:txBody>
          <a:bodyPr wrap="square" lIns="0" tIns="0" rIns="0" bIns="0" rtlCol="0"/>
          <a:lstStyle/>
          <a:p>
            <a:endParaRPr/>
          </a:p>
        </p:txBody>
      </p:sp>
      <p:sp>
        <p:nvSpPr>
          <p:cNvPr id="34" name="bg object 34"/>
          <p:cNvSpPr/>
          <p:nvPr/>
        </p:nvSpPr>
        <p:spPr>
          <a:xfrm>
            <a:off x="8308758" y="1024610"/>
            <a:ext cx="97104" cy="122275"/>
          </a:xfrm>
          <a:prstGeom prst="rect">
            <a:avLst/>
          </a:prstGeom>
          <a:blipFill>
            <a:blip r:embed="rId20" cstate="print"/>
            <a:stretch>
              <a:fillRect/>
            </a:stretch>
          </a:blipFill>
        </p:spPr>
        <p:txBody>
          <a:bodyPr wrap="square" lIns="0" tIns="0" rIns="0" bIns="0" rtlCol="0"/>
          <a:lstStyle/>
          <a:p>
            <a:endParaRPr/>
          </a:p>
        </p:txBody>
      </p:sp>
      <p:sp>
        <p:nvSpPr>
          <p:cNvPr id="35" name="bg object 35"/>
          <p:cNvSpPr/>
          <p:nvPr/>
        </p:nvSpPr>
        <p:spPr>
          <a:xfrm>
            <a:off x="8435707" y="1027087"/>
            <a:ext cx="55244" cy="120014"/>
          </a:xfrm>
          <a:custGeom>
            <a:avLst/>
            <a:gdLst/>
            <a:ahLst/>
            <a:cxnLst/>
            <a:rect l="l" t="t" r="r" b="b"/>
            <a:pathLst>
              <a:path w="55245" h="120015">
                <a:moveTo>
                  <a:pt x="54775" y="0"/>
                </a:moveTo>
                <a:lnTo>
                  <a:pt x="0" y="0"/>
                </a:lnTo>
                <a:lnTo>
                  <a:pt x="0" y="119799"/>
                </a:lnTo>
                <a:lnTo>
                  <a:pt x="9944" y="119799"/>
                </a:lnTo>
                <a:lnTo>
                  <a:pt x="9944" y="64871"/>
                </a:lnTo>
                <a:lnTo>
                  <a:pt x="49809" y="64871"/>
                </a:lnTo>
                <a:lnTo>
                  <a:pt x="49809" y="54927"/>
                </a:lnTo>
                <a:lnTo>
                  <a:pt x="9944" y="54927"/>
                </a:lnTo>
                <a:lnTo>
                  <a:pt x="9944" y="7467"/>
                </a:lnTo>
                <a:lnTo>
                  <a:pt x="54775" y="7467"/>
                </a:lnTo>
                <a:lnTo>
                  <a:pt x="54775" y="0"/>
                </a:lnTo>
                <a:close/>
              </a:path>
            </a:pathLst>
          </a:custGeom>
          <a:solidFill>
            <a:srgbClr val="1F1E21"/>
          </a:solidFill>
        </p:spPr>
        <p:txBody>
          <a:bodyPr wrap="square" lIns="0" tIns="0" rIns="0" bIns="0" rtlCol="0"/>
          <a:lstStyle/>
          <a:p>
            <a:endParaRPr/>
          </a:p>
        </p:txBody>
      </p:sp>
      <p:sp>
        <p:nvSpPr>
          <p:cNvPr id="36" name="bg object 36"/>
          <p:cNvSpPr/>
          <p:nvPr/>
        </p:nvSpPr>
        <p:spPr>
          <a:xfrm>
            <a:off x="8547760" y="1027087"/>
            <a:ext cx="89674" cy="119799"/>
          </a:xfrm>
          <a:prstGeom prst="rect">
            <a:avLst/>
          </a:prstGeom>
          <a:blipFill>
            <a:blip r:embed="rId21" cstate="print"/>
            <a:stretch>
              <a:fillRect/>
            </a:stretch>
          </a:blipFill>
        </p:spPr>
        <p:txBody>
          <a:bodyPr wrap="square" lIns="0" tIns="0" rIns="0" bIns="0" rtlCol="0"/>
          <a:lstStyle/>
          <a:p>
            <a:endParaRPr/>
          </a:p>
        </p:txBody>
      </p:sp>
      <p:sp>
        <p:nvSpPr>
          <p:cNvPr id="37" name="bg object 37"/>
          <p:cNvSpPr/>
          <p:nvPr/>
        </p:nvSpPr>
        <p:spPr>
          <a:xfrm>
            <a:off x="8667356" y="1027099"/>
            <a:ext cx="366395" cy="120014"/>
          </a:xfrm>
          <a:custGeom>
            <a:avLst/>
            <a:gdLst/>
            <a:ahLst/>
            <a:cxnLst/>
            <a:rect l="l" t="t" r="r" b="b"/>
            <a:pathLst>
              <a:path w="366395" h="120015">
                <a:moveTo>
                  <a:pt x="62242" y="32461"/>
                </a:moveTo>
                <a:lnTo>
                  <a:pt x="60490" y="21767"/>
                </a:lnTo>
                <a:lnTo>
                  <a:pt x="55702" y="12471"/>
                </a:lnTo>
                <a:lnTo>
                  <a:pt x="50876" y="7454"/>
                </a:lnTo>
                <a:lnTo>
                  <a:pt x="49809" y="6350"/>
                </a:lnTo>
                <a:lnTo>
                  <a:pt x="49809" y="34950"/>
                </a:lnTo>
                <a:lnTo>
                  <a:pt x="48399" y="45542"/>
                </a:lnTo>
                <a:lnTo>
                  <a:pt x="44183" y="54267"/>
                </a:lnTo>
                <a:lnTo>
                  <a:pt x="37160" y="60185"/>
                </a:lnTo>
                <a:lnTo>
                  <a:pt x="27355" y="62369"/>
                </a:lnTo>
                <a:lnTo>
                  <a:pt x="9944" y="62369"/>
                </a:lnTo>
                <a:lnTo>
                  <a:pt x="9944" y="7454"/>
                </a:lnTo>
                <a:lnTo>
                  <a:pt x="32321" y="7454"/>
                </a:lnTo>
                <a:lnTo>
                  <a:pt x="34823" y="9956"/>
                </a:lnTo>
                <a:lnTo>
                  <a:pt x="41351" y="13169"/>
                </a:lnTo>
                <a:lnTo>
                  <a:pt x="46037" y="18719"/>
                </a:lnTo>
                <a:lnTo>
                  <a:pt x="48856" y="26136"/>
                </a:lnTo>
                <a:lnTo>
                  <a:pt x="49809" y="34950"/>
                </a:lnTo>
                <a:lnTo>
                  <a:pt x="49809" y="6350"/>
                </a:lnTo>
                <a:lnTo>
                  <a:pt x="48564" y="5054"/>
                </a:lnTo>
                <a:lnTo>
                  <a:pt x="39789" y="0"/>
                </a:lnTo>
                <a:lnTo>
                  <a:pt x="0" y="0"/>
                </a:lnTo>
                <a:lnTo>
                  <a:pt x="0" y="119786"/>
                </a:lnTo>
                <a:lnTo>
                  <a:pt x="9944" y="119786"/>
                </a:lnTo>
                <a:lnTo>
                  <a:pt x="9944" y="69837"/>
                </a:lnTo>
                <a:lnTo>
                  <a:pt x="27355" y="69837"/>
                </a:lnTo>
                <a:lnTo>
                  <a:pt x="42278" y="67157"/>
                </a:lnTo>
                <a:lnTo>
                  <a:pt x="49174" y="62369"/>
                </a:lnTo>
                <a:lnTo>
                  <a:pt x="53213" y="59575"/>
                </a:lnTo>
                <a:lnTo>
                  <a:pt x="59944" y="47777"/>
                </a:lnTo>
                <a:lnTo>
                  <a:pt x="62242" y="32461"/>
                </a:lnTo>
                <a:close/>
              </a:path>
              <a:path w="366395" h="120015">
                <a:moveTo>
                  <a:pt x="159359" y="32461"/>
                </a:moveTo>
                <a:lnTo>
                  <a:pt x="157594" y="21767"/>
                </a:lnTo>
                <a:lnTo>
                  <a:pt x="152806" y="12471"/>
                </a:lnTo>
                <a:lnTo>
                  <a:pt x="149364" y="8902"/>
                </a:lnTo>
                <a:lnTo>
                  <a:pt x="149364" y="34950"/>
                </a:lnTo>
                <a:lnTo>
                  <a:pt x="147574" y="45542"/>
                </a:lnTo>
                <a:lnTo>
                  <a:pt x="142506" y="54267"/>
                </a:lnTo>
                <a:lnTo>
                  <a:pt x="134658" y="60185"/>
                </a:lnTo>
                <a:lnTo>
                  <a:pt x="124485" y="62369"/>
                </a:lnTo>
                <a:lnTo>
                  <a:pt x="107086" y="62369"/>
                </a:lnTo>
                <a:lnTo>
                  <a:pt x="107086" y="7454"/>
                </a:lnTo>
                <a:lnTo>
                  <a:pt x="129463" y="7454"/>
                </a:lnTo>
                <a:lnTo>
                  <a:pt x="131927" y="9956"/>
                </a:lnTo>
                <a:lnTo>
                  <a:pt x="138849" y="13169"/>
                </a:lnTo>
                <a:lnTo>
                  <a:pt x="144373" y="18719"/>
                </a:lnTo>
                <a:lnTo>
                  <a:pt x="148031" y="26136"/>
                </a:lnTo>
                <a:lnTo>
                  <a:pt x="149364" y="34950"/>
                </a:lnTo>
                <a:lnTo>
                  <a:pt x="149364" y="8902"/>
                </a:lnTo>
                <a:lnTo>
                  <a:pt x="147980" y="7454"/>
                </a:lnTo>
                <a:lnTo>
                  <a:pt x="145669" y="5054"/>
                </a:lnTo>
                <a:lnTo>
                  <a:pt x="136931" y="0"/>
                </a:lnTo>
                <a:lnTo>
                  <a:pt x="97066" y="0"/>
                </a:lnTo>
                <a:lnTo>
                  <a:pt x="97066" y="119786"/>
                </a:lnTo>
                <a:lnTo>
                  <a:pt x="107086" y="119786"/>
                </a:lnTo>
                <a:lnTo>
                  <a:pt x="107086" y="69837"/>
                </a:lnTo>
                <a:lnTo>
                  <a:pt x="124485" y="69837"/>
                </a:lnTo>
                <a:lnTo>
                  <a:pt x="139369" y="67157"/>
                </a:lnTo>
                <a:lnTo>
                  <a:pt x="146265" y="62369"/>
                </a:lnTo>
                <a:lnTo>
                  <a:pt x="150304" y="59575"/>
                </a:lnTo>
                <a:lnTo>
                  <a:pt x="157048" y="47777"/>
                </a:lnTo>
                <a:lnTo>
                  <a:pt x="159359" y="32461"/>
                </a:lnTo>
                <a:close/>
              </a:path>
              <a:path w="366395" h="120015">
                <a:moveTo>
                  <a:pt x="241515" y="109550"/>
                </a:moveTo>
                <a:lnTo>
                  <a:pt x="196672" y="109550"/>
                </a:lnTo>
                <a:lnTo>
                  <a:pt x="196672" y="330"/>
                </a:lnTo>
                <a:lnTo>
                  <a:pt x="186740" y="330"/>
                </a:lnTo>
                <a:lnTo>
                  <a:pt x="186740" y="109550"/>
                </a:lnTo>
                <a:lnTo>
                  <a:pt x="186740" y="119710"/>
                </a:lnTo>
                <a:lnTo>
                  <a:pt x="241515" y="119710"/>
                </a:lnTo>
                <a:lnTo>
                  <a:pt x="241515" y="109550"/>
                </a:lnTo>
                <a:close/>
              </a:path>
              <a:path w="366395" h="120015">
                <a:moveTo>
                  <a:pt x="273913" y="0"/>
                </a:moveTo>
                <a:lnTo>
                  <a:pt x="263969" y="0"/>
                </a:lnTo>
                <a:lnTo>
                  <a:pt x="263969" y="119786"/>
                </a:lnTo>
                <a:lnTo>
                  <a:pt x="273913" y="119786"/>
                </a:lnTo>
                <a:lnTo>
                  <a:pt x="273913" y="0"/>
                </a:lnTo>
                <a:close/>
              </a:path>
              <a:path w="366395" h="120015">
                <a:moveTo>
                  <a:pt x="366077" y="0"/>
                </a:moveTo>
                <a:lnTo>
                  <a:pt x="308813" y="0"/>
                </a:lnTo>
                <a:lnTo>
                  <a:pt x="308813" y="119786"/>
                </a:lnTo>
                <a:lnTo>
                  <a:pt x="366077" y="119786"/>
                </a:lnTo>
                <a:lnTo>
                  <a:pt x="366077" y="109766"/>
                </a:lnTo>
                <a:lnTo>
                  <a:pt x="318744" y="109766"/>
                </a:lnTo>
                <a:lnTo>
                  <a:pt x="318744" y="59893"/>
                </a:lnTo>
                <a:lnTo>
                  <a:pt x="358609" y="59893"/>
                </a:lnTo>
                <a:lnTo>
                  <a:pt x="358609" y="52362"/>
                </a:lnTo>
                <a:lnTo>
                  <a:pt x="318744" y="52362"/>
                </a:lnTo>
                <a:lnTo>
                  <a:pt x="318744" y="7454"/>
                </a:lnTo>
                <a:lnTo>
                  <a:pt x="366077" y="7454"/>
                </a:lnTo>
                <a:lnTo>
                  <a:pt x="366077" y="0"/>
                </a:lnTo>
                <a:close/>
              </a:path>
            </a:pathLst>
          </a:custGeom>
          <a:solidFill>
            <a:srgbClr val="1F1E21"/>
          </a:solidFill>
        </p:spPr>
        <p:txBody>
          <a:bodyPr wrap="square" lIns="0" tIns="0" rIns="0" bIns="0" rtlCol="0"/>
          <a:lstStyle/>
          <a:p>
            <a:endParaRPr/>
          </a:p>
        </p:txBody>
      </p:sp>
      <p:sp>
        <p:nvSpPr>
          <p:cNvPr id="38" name="bg object 38"/>
          <p:cNvSpPr/>
          <p:nvPr/>
        </p:nvSpPr>
        <p:spPr>
          <a:xfrm>
            <a:off x="9063278" y="1027087"/>
            <a:ext cx="82207" cy="119799"/>
          </a:xfrm>
          <a:prstGeom prst="rect">
            <a:avLst/>
          </a:prstGeom>
          <a:blipFill>
            <a:blip r:embed="rId22" cstate="print"/>
            <a:stretch>
              <a:fillRect/>
            </a:stretch>
          </a:blipFill>
        </p:spPr>
        <p:txBody>
          <a:bodyPr wrap="square" lIns="0" tIns="0" rIns="0" bIns="0" rtlCol="0"/>
          <a:lstStyle/>
          <a:p>
            <a:endParaRPr/>
          </a:p>
        </p:txBody>
      </p:sp>
      <p:sp>
        <p:nvSpPr>
          <p:cNvPr id="39" name="bg object 39"/>
          <p:cNvSpPr/>
          <p:nvPr/>
        </p:nvSpPr>
        <p:spPr>
          <a:xfrm>
            <a:off x="9212694" y="1024610"/>
            <a:ext cx="57785" cy="122555"/>
          </a:xfrm>
          <a:custGeom>
            <a:avLst/>
            <a:gdLst/>
            <a:ahLst/>
            <a:cxnLst/>
            <a:rect l="l" t="t" r="r" b="b"/>
            <a:pathLst>
              <a:path w="57784" h="122555">
                <a:moveTo>
                  <a:pt x="0" y="109766"/>
                </a:moveTo>
                <a:lnTo>
                  <a:pt x="0" y="119786"/>
                </a:lnTo>
                <a:lnTo>
                  <a:pt x="4978" y="122275"/>
                </a:lnTo>
                <a:lnTo>
                  <a:pt x="19913" y="122275"/>
                </a:lnTo>
                <a:lnTo>
                  <a:pt x="36269" y="120009"/>
                </a:lnTo>
                <a:lnTo>
                  <a:pt x="45748" y="114744"/>
                </a:lnTo>
                <a:lnTo>
                  <a:pt x="14909" y="114744"/>
                </a:lnTo>
                <a:lnTo>
                  <a:pt x="0" y="109766"/>
                </a:lnTo>
                <a:close/>
              </a:path>
              <a:path w="57784" h="122555">
                <a:moveTo>
                  <a:pt x="47307" y="0"/>
                </a:moveTo>
                <a:lnTo>
                  <a:pt x="32397" y="0"/>
                </a:lnTo>
                <a:lnTo>
                  <a:pt x="18918" y="2215"/>
                </a:lnTo>
                <a:lnTo>
                  <a:pt x="8716" y="8401"/>
                </a:lnTo>
                <a:lnTo>
                  <a:pt x="2256" y="17862"/>
                </a:lnTo>
                <a:lnTo>
                  <a:pt x="0" y="29908"/>
                </a:lnTo>
                <a:lnTo>
                  <a:pt x="1439" y="40245"/>
                </a:lnTo>
                <a:lnTo>
                  <a:pt x="5916" y="48941"/>
                </a:lnTo>
                <a:lnTo>
                  <a:pt x="13667" y="56238"/>
                </a:lnTo>
                <a:lnTo>
                  <a:pt x="24930" y="62382"/>
                </a:lnTo>
                <a:lnTo>
                  <a:pt x="33677" y="69152"/>
                </a:lnTo>
                <a:lnTo>
                  <a:pt x="40786" y="75469"/>
                </a:lnTo>
                <a:lnTo>
                  <a:pt x="45561" y="82720"/>
                </a:lnTo>
                <a:lnTo>
                  <a:pt x="47307" y="92290"/>
                </a:lnTo>
                <a:lnTo>
                  <a:pt x="45522" y="101071"/>
                </a:lnTo>
                <a:lnTo>
                  <a:pt x="40478" y="108203"/>
                </a:lnTo>
                <a:lnTo>
                  <a:pt x="32637" y="112993"/>
                </a:lnTo>
                <a:lnTo>
                  <a:pt x="22466" y="114744"/>
                </a:lnTo>
                <a:lnTo>
                  <a:pt x="45748" y="114744"/>
                </a:lnTo>
                <a:lnTo>
                  <a:pt x="47944" y="113525"/>
                </a:lnTo>
                <a:lnTo>
                  <a:pt x="54944" y="103298"/>
                </a:lnTo>
                <a:lnTo>
                  <a:pt x="57276" y="89801"/>
                </a:lnTo>
                <a:lnTo>
                  <a:pt x="55838" y="79815"/>
                </a:lnTo>
                <a:lnTo>
                  <a:pt x="51366" y="71712"/>
                </a:lnTo>
                <a:lnTo>
                  <a:pt x="43630" y="64553"/>
                </a:lnTo>
                <a:lnTo>
                  <a:pt x="32397" y="57403"/>
                </a:lnTo>
                <a:lnTo>
                  <a:pt x="23622" y="51689"/>
                </a:lnTo>
                <a:lnTo>
                  <a:pt x="16489" y="45523"/>
                </a:lnTo>
                <a:lnTo>
                  <a:pt x="11696" y="38423"/>
                </a:lnTo>
                <a:lnTo>
                  <a:pt x="9944" y="29908"/>
                </a:lnTo>
                <a:lnTo>
                  <a:pt x="11345" y="21543"/>
                </a:lnTo>
                <a:lnTo>
                  <a:pt x="15551" y="15263"/>
                </a:lnTo>
                <a:lnTo>
                  <a:pt x="22567" y="11315"/>
                </a:lnTo>
                <a:lnTo>
                  <a:pt x="32397" y="9944"/>
                </a:lnTo>
                <a:lnTo>
                  <a:pt x="50434" y="9944"/>
                </a:lnTo>
                <a:lnTo>
                  <a:pt x="52311" y="2476"/>
                </a:lnTo>
                <a:lnTo>
                  <a:pt x="47307" y="0"/>
                </a:lnTo>
                <a:close/>
              </a:path>
              <a:path w="57784" h="122555">
                <a:moveTo>
                  <a:pt x="50434" y="9944"/>
                </a:moveTo>
                <a:lnTo>
                  <a:pt x="44843" y="9944"/>
                </a:lnTo>
                <a:lnTo>
                  <a:pt x="49809" y="12433"/>
                </a:lnTo>
                <a:lnTo>
                  <a:pt x="50434" y="9944"/>
                </a:lnTo>
                <a:close/>
              </a:path>
            </a:pathLst>
          </a:custGeom>
          <a:solidFill>
            <a:srgbClr val="1F1E21"/>
          </a:solidFill>
        </p:spPr>
        <p:txBody>
          <a:bodyPr wrap="square" lIns="0" tIns="0" rIns="0" bIns="0" rtlCol="0"/>
          <a:lstStyle/>
          <a:p>
            <a:endParaRPr/>
          </a:p>
        </p:txBody>
      </p:sp>
      <p:sp>
        <p:nvSpPr>
          <p:cNvPr id="40" name="bg object 40"/>
          <p:cNvSpPr/>
          <p:nvPr/>
        </p:nvSpPr>
        <p:spPr>
          <a:xfrm>
            <a:off x="9292399" y="1024610"/>
            <a:ext cx="77190" cy="122275"/>
          </a:xfrm>
          <a:prstGeom prst="rect">
            <a:avLst/>
          </a:prstGeom>
          <a:blipFill>
            <a:blip r:embed="rId23" cstate="print"/>
            <a:stretch>
              <a:fillRect/>
            </a:stretch>
          </a:blipFill>
        </p:spPr>
        <p:txBody>
          <a:bodyPr wrap="square" lIns="0" tIns="0" rIns="0" bIns="0" rtlCol="0"/>
          <a:lstStyle/>
          <a:p>
            <a:endParaRPr/>
          </a:p>
        </p:txBody>
      </p:sp>
      <p:sp>
        <p:nvSpPr>
          <p:cNvPr id="41" name="bg object 41"/>
          <p:cNvSpPr/>
          <p:nvPr/>
        </p:nvSpPr>
        <p:spPr>
          <a:xfrm>
            <a:off x="9401988" y="1027099"/>
            <a:ext cx="104775" cy="120014"/>
          </a:xfrm>
          <a:custGeom>
            <a:avLst/>
            <a:gdLst/>
            <a:ahLst/>
            <a:cxnLst/>
            <a:rect l="l" t="t" r="r" b="b"/>
            <a:pathLst>
              <a:path w="104775" h="120015">
                <a:moveTo>
                  <a:pt x="9944" y="0"/>
                </a:moveTo>
                <a:lnTo>
                  <a:pt x="0" y="0"/>
                </a:lnTo>
                <a:lnTo>
                  <a:pt x="0" y="119786"/>
                </a:lnTo>
                <a:lnTo>
                  <a:pt x="9944" y="119786"/>
                </a:lnTo>
                <a:lnTo>
                  <a:pt x="9944" y="0"/>
                </a:lnTo>
                <a:close/>
              </a:path>
              <a:path w="104775" h="120015">
                <a:moveTo>
                  <a:pt x="104571" y="0"/>
                </a:moveTo>
                <a:lnTo>
                  <a:pt x="47332" y="0"/>
                </a:lnTo>
                <a:lnTo>
                  <a:pt x="47332" y="119786"/>
                </a:lnTo>
                <a:lnTo>
                  <a:pt x="104571" y="119786"/>
                </a:lnTo>
                <a:lnTo>
                  <a:pt x="104571" y="109766"/>
                </a:lnTo>
                <a:lnTo>
                  <a:pt x="57264" y="109766"/>
                </a:lnTo>
                <a:lnTo>
                  <a:pt x="57264" y="59893"/>
                </a:lnTo>
                <a:lnTo>
                  <a:pt x="99606" y="59893"/>
                </a:lnTo>
                <a:lnTo>
                  <a:pt x="99606" y="52362"/>
                </a:lnTo>
                <a:lnTo>
                  <a:pt x="57264" y="52362"/>
                </a:lnTo>
                <a:lnTo>
                  <a:pt x="57264" y="7454"/>
                </a:lnTo>
                <a:lnTo>
                  <a:pt x="104571" y="7454"/>
                </a:lnTo>
                <a:lnTo>
                  <a:pt x="104571" y="0"/>
                </a:lnTo>
                <a:close/>
              </a:path>
            </a:pathLst>
          </a:custGeom>
          <a:solidFill>
            <a:srgbClr val="1F1E21"/>
          </a:solidFill>
        </p:spPr>
        <p:txBody>
          <a:bodyPr wrap="square" lIns="0" tIns="0" rIns="0" bIns="0" rtlCol="0"/>
          <a:lstStyle/>
          <a:p>
            <a:endParaRPr/>
          </a:p>
        </p:txBody>
      </p:sp>
      <p:sp>
        <p:nvSpPr>
          <p:cNvPr id="42" name="bg object 42"/>
          <p:cNvSpPr/>
          <p:nvPr/>
        </p:nvSpPr>
        <p:spPr>
          <a:xfrm>
            <a:off x="9541408" y="1027087"/>
            <a:ext cx="74739" cy="119799"/>
          </a:xfrm>
          <a:prstGeom prst="rect">
            <a:avLst/>
          </a:prstGeom>
          <a:blipFill>
            <a:blip r:embed="rId24" cstate="print"/>
            <a:stretch>
              <a:fillRect/>
            </a:stretch>
          </a:blipFill>
        </p:spPr>
        <p:txBody>
          <a:bodyPr wrap="square" lIns="0" tIns="0" rIns="0" bIns="0" rtlCol="0"/>
          <a:lstStyle/>
          <a:p>
            <a:endParaRPr/>
          </a:p>
        </p:txBody>
      </p:sp>
      <p:sp>
        <p:nvSpPr>
          <p:cNvPr id="43" name="bg object 43"/>
          <p:cNvSpPr/>
          <p:nvPr/>
        </p:nvSpPr>
        <p:spPr>
          <a:xfrm>
            <a:off x="9645992" y="1024610"/>
            <a:ext cx="77228" cy="122275"/>
          </a:xfrm>
          <a:prstGeom prst="rect">
            <a:avLst/>
          </a:prstGeom>
          <a:blipFill>
            <a:blip r:embed="rId25" cstate="print"/>
            <a:stretch>
              <a:fillRect/>
            </a:stretch>
          </a:blipFill>
        </p:spPr>
        <p:txBody>
          <a:bodyPr wrap="square" lIns="0" tIns="0" rIns="0" bIns="0" rtlCol="0"/>
          <a:lstStyle/>
          <a:p>
            <a:endParaRPr/>
          </a:p>
        </p:txBody>
      </p:sp>
      <p:sp>
        <p:nvSpPr>
          <p:cNvPr id="44" name="bg object 44"/>
          <p:cNvSpPr/>
          <p:nvPr/>
        </p:nvSpPr>
        <p:spPr>
          <a:xfrm>
            <a:off x="9753117" y="1024610"/>
            <a:ext cx="142240" cy="122555"/>
          </a:xfrm>
          <a:custGeom>
            <a:avLst/>
            <a:gdLst/>
            <a:ahLst/>
            <a:cxnLst/>
            <a:rect l="l" t="t" r="r" b="b"/>
            <a:pathLst>
              <a:path w="142240" h="122555">
                <a:moveTo>
                  <a:pt x="57277" y="2489"/>
                </a:moveTo>
                <a:lnTo>
                  <a:pt x="0" y="2489"/>
                </a:lnTo>
                <a:lnTo>
                  <a:pt x="0" y="122275"/>
                </a:lnTo>
                <a:lnTo>
                  <a:pt x="57277" y="122275"/>
                </a:lnTo>
                <a:lnTo>
                  <a:pt x="57277" y="112255"/>
                </a:lnTo>
                <a:lnTo>
                  <a:pt x="12446" y="112255"/>
                </a:lnTo>
                <a:lnTo>
                  <a:pt x="12446" y="62382"/>
                </a:lnTo>
                <a:lnTo>
                  <a:pt x="52311" y="62382"/>
                </a:lnTo>
                <a:lnTo>
                  <a:pt x="52311" y="54851"/>
                </a:lnTo>
                <a:lnTo>
                  <a:pt x="12446" y="54851"/>
                </a:lnTo>
                <a:lnTo>
                  <a:pt x="12446" y="9944"/>
                </a:lnTo>
                <a:lnTo>
                  <a:pt x="57277" y="9944"/>
                </a:lnTo>
                <a:lnTo>
                  <a:pt x="57277" y="2489"/>
                </a:lnTo>
                <a:close/>
              </a:path>
              <a:path w="142240" h="122555">
                <a:moveTo>
                  <a:pt x="141897" y="89801"/>
                </a:moveTo>
                <a:lnTo>
                  <a:pt x="117055" y="57404"/>
                </a:lnTo>
                <a:lnTo>
                  <a:pt x="107238" y="51701"/>
                </a:lnTo>
                <a:lnTo>
                  <a:pt x="100215" y="45529"/>
                </a:lnTo>
                <a:lnTo>
                  <a:pt x="95999" y="38430"/>
                </a:lnTo>
                <a:lnTo>
                  <a:pt x="94589" y="29908"/>
                </a:lnTo>
                <a:lnTo>
                  <a:pt x="95592" y="21551"/>
                </a:lnTo>
                <a:lnTo>
                  <a:pt x="98945" y="15265"/>
                </a:lnTo>
                <a:lnTo>
                  <a:pt x="105105" y="11315"/>
                </a:lnTo>
                <a:lnTo>
                  <a:pt x="114554" y="9944"/>
                </a:lnTo>
                <a:lnTo>
                  <a:pt x="126987" y="9944"/>
                </a:lnTo>
                <a:lnTo>
                  <a:pt x="131965" y="12446"/>
                </a:lnTo>
                <a:lnTo>
                  <a:pt x="132575" y="9944"/>
                </a:lnTo>
                <a:lnTo>
                  <a:pt x="134454" y="2489"/>
                </a:lnTo>
                <a:lnTo>
                  <a:pt x="129489" y="0"/>
                </a:lnTo>
                <a:lnTo>
                  <a:pt x="117055" y="0"/>
                </a:lnTo>
                <a:lnTo>
                  <a:pt x="103174" y="2222"/>
                </a:lnTo>
                <a:lnTo>
                  <a:pt x="92113" y="8407"/>
                </a:lnTo>
                <a:lnTo>
                  <a:pt x="84797" y="17868"/>
                </a:lnTo>
                <a:lnTo>
                  <a:pt x="82156" y="29908"/>
                </a:lnTo>
                <a:lnTo>
                  <a:pt x="83934" y="40246"/>
                </a:lnTo>
                <a:lnTo>
                  <a:pt x="88988" y="48945"/>
                </a:lnTo>
                <a:lnTo>
                  <a:pt x="96862" y="56248"/>
                </a:lnTo>
                <a:lnTo>
                  <a:pt x="107086" y="62382"/>
                </a:lnTo>
                <a:lnTo>
                  <a:pt x="115824" y="69164"/>
                </a:lnTo>
                <a:lnTo>
                  <a:pt x="122948" y="75476"/>
                </a:lnTo>
                <a:lnTo>
                  <a:pt x="127736" y="82727"/>
                </a:lnTo>
                <a:lnTo>
                  <a:pt x="129489" y="92290"/>
                </a:lnTo>
                <a:lnTo>
                  <a:pt x="128079" y="101079"/>
                </a:lnTo>
                <a:lnTo>
                  <a:pt x="123888" y="108204"/>
                </a:lnTo>
                <a:lnTo>
                  <a:pt x="116878" y="113004"/>
                </a:lnTo>
                <a:lnTo>
                  <a:pt x="107086" y="114744"/>
                </a:lnTo>
                <a:lnTo>
                  <a:pt x="97091" y="114744"/>
                </a:lnTo>
                <a:lnTo>
                  <a:pt x="92087" y="112255"/>
                </a:lnTo>
                <a:lnTo>
                  <a:pt x="84658" y="109766"/>
                </a:lnTo>
                <a:lnTo>
                  <a:pt x="82156" y="119786"/>
                </a:lnTo>
                <a:lnTo>
                  <a:pt x="89623" y="122275"/>
                </a:lnTo>
                <a:lnTo>
                  <a:pt x="104609" y="122275"/>
                </a:lnTo>
                <a:lnTo>
                  <a:pt x="119875" y="120015"/>
                </a:lnTo>
                <a:lnTo>
                  <a:pt x="129425" y="114744"/>
                </a:lnTo>
                <a:lnTo>
                  <a:pt x="131635" y="113525"/>
                </a:lnTo>
                <a:lnTo>
                  <a:pt x="139217" y="103301"/>
                </a:lnTo>
                <a:lnTo>
                  <a:pt x="141897" y="89801"/>
                </a:lnTo>
                <a:close/>
              </a:path>
            </a:pathLst>
          </a:custGeom>
          <a:solidFill>
            <a:srgbClr val="1F1E21"/>
          </a:solidFill>
        </p:spPr>
        <p:txBody>
          <a:bodyPr wrap="square" lIns="0" tIns="0" rIns="0" bIns="0" rtlCol="0"/>
          <a:lstStyle/>
          <a:p>
            <a:endParaRPr/>
          </a:p>
        </p:txBody>
      </p:sp>
      <p:sp>
        <p:nvSpPr>
          <p:cNvPr id="45" name="bg object 45"/>
          <p:cNvSpPr/>
          <p:nvPr/>
        </p:nvSpPr>
        <p:spPr>
          <a:xfrm>
            <a:off x="8495486" y="375862"/>
            <a:ext cx="114935" cy="556895"/>
          </a:xfrm>
          <a:custGeom>
            <a:avLst/>
            <a:gdLst/>
            <a:ahLst/>
            <a:cxnLst/>
            <a:rect l="l" t="t" r="r" b="b"/>
            <a:pathLst>
              <a:path w="114934" h="556894">
                <a:moveTo>
                  <a:pt x="114539" y="0"/>
                </a:moveTo>
                <a:lnTo>
                  <a:pt x="0" y="0"/>
                </a:lnTo>
                <a:lnTo>
                  <a:pt x="0" y="556444"/>
                </a:lnTo>
                <a:lnTo>
                  <a:pt x="114539" y="556444"/>
                </a:lnTo>
                <a:lnTo>
                  <a:pt x="114539" y="0"/>
                </a:lnTo>
                <a:close/>
              </a:path>
            </a:pathLst>
          </a:custGeom>
          <a:solidFill>
            <a:srgbClr val="AECAE2"/>
          </a:solidFill>
        </p:spPr>
        <p:txBody>
          <a:bodyPr wrap="square" lIns="0" tIns="0" rIns="0" bIns="0" rtlCol="0"/>
          <a:lstStyle/>
          <a:p>
            <a:endParaRPr/>
          </a:p>
        </p:txBody>
      </p:sp>
      <p:sp>
        <p:nvSpPr>
          <p:cNvPr id="46" name="bg object 46"/>
          <p:cNvSpPr/>
          <p:nvPr/>
        </p:nvSpPr>
        <p:spPr>
          <a:xfrm>
            <a:off x="8684767" y="478167"/>
            <a:ext cx="112395" cy="454659"/>
          </a:xfrm>
          <a:custGeom>
            <a:avLst/>
            <a:gdLst/>
            <a:ahLst/>
            <a:cxnLst/>
            <a:rect l="l" t="t" r="r" b="b"/>
            <a:pathLst>
              <a:path w="112395" h="454659">
                <a:moveTo>
                  <a:pt x="112051" y="0"/>
                </a:moveTo>
                <a:lnTo>
                  <a:pt x="0" y="0"/>
                </a:lnTo>
                <a:lnTo>
                  <a:pt x="0" y="454139"/>
                </a:lnTo>
                <a:lnTo>
                  <a:pt x="112051" y="454139"/>
                </a:lnTo>
                <a:lnTo>
                  <a:pt x="112051" y="0"/>
                </a:lnTo>
                <a:close/>
              </a:path>
            </a:pathLst>
          </a:custGeom>
          <a:solidFill>
            <a:srgbClr val="AECAE2"/>
          </a:solidFill>
        </p:spPr>
        <p:txBody>
          <a:bodyPr wrap="square" lIns="0" tIns="0" rIns="0" bIns="0" rtlCol="0"/>
          <a:lstStyle/>
          <a:p>
            <a:endParaRPr/>
          </a:p>
        </p:txBody>
      </p:sp>
      <p:sp>
        <p:nvSpPr>
          <p:cNvPr id="47" name="bg object 47"/>
          <p:cNvSpPr/>
          <p:nvPr/>
        </p:nvSpPr>
        <p:spPr>
          <a:xfrm>
            <a:off x="8629967" y="383399"/>
            <a:ext cx="217170" cy="541655"/>
          </a:xfrm>
          <a:custGeom>
            <a:avLst/>
            <a:gdLst/>
            <a:ahLst/>
            <a:cxnLst/>
            <a:rect l="l" t="t" r="r" b="b"/>
            <a:pathLst>
              <a:path w="217170" h="541655">
                <a:moveTo>
                  <a:pt x="27368" y="4965"/>
                </a:moveTo>
                <a:lnTo>
                  <a:pt x="0" y="0"/>
                </a:lnTo>
                <a:lnTo>
                  <a:pt x="0" y="541388"/>
                </a:lnTo>
                <a:lnTo>
                  <a:pt x="27368" y="536422"/>
                </a:lnTo>
                <a:lnTo>
                  <a:pt x="27368" y="4965"/>
                </a:lnTo>
                <a:close/>
              </a:path>
              <a:path w="217170" h="541655">
                <a:moveTo>
                  <a:pt x="216662" y="109778"/>
                </a:moveTo>
                <a:lnTo>
                  <a:pt x="189306" y="102311"/>
                </a:lnTo>
                <a:lnTo>
                  <a:pt x="189306" y="541388"/>
                </a:lnTo>
                <a:lnTo>
                  <a:pt x="216662" y="536422"/>
                </a:lnTo>
                <a:lnTo>
                  <a:pt x="216662" y="109778"/>
                </a:lnTo>
                <a:close/>
              </a:path>
            </a:pathLst>
          </a:custGeom>
          <a:solidFill>
            <a:srgbClr val="2D89CC"/>
          </a:solidFill>
        </p:spPr>
        <p:txBody>
          <a:bodyPr wrap="square" lIns="0" tIns="0" rIns="0" bIns="0" rtlCol="0"/>
          <a:lstStyle/>
          <a:p>
            <a:endParaRPr/>
          </a:p>
        </p:txBody>
      </p:sp>
      <p:sp>
        <p:nvSpPr>
          <p:cNvPr id="48" name="bg object 48"/>
          <p:cNvSpPr/>
          <p:nvPr/>
        </p:nvSpPr>
        <p:spPr>
          <a:xfrm>
            <a:off x="7985252" y="577976"/>
            <a:ext cx="1334770" cy="414655"/>
          </a:xfrm>
          <a:custGeom>
            <a:avLst/>
            <a:gdLst/>
            <a:ahLst/>
            <a:cxnLst/>
            <a:rect l="l" t="t" r="r" b="b"/>
            <a:pathLst>
              <a:path w="1334770" h="414655">
                <a:moveTo>
                  <a:pt x="435533" y="0"/>
                </a:moveTo>
                <a:lnTo>
                  <a:pt x="321005" y="0"/>
                </a:lnTo>
                <a:lnTo>
                  <a:pt x="321005" y="354330"/>
                </a:lnTo>
                <a:lnTo>
                  <a:pt x="435533" y="354330"/>
                </a:lnTo>
                <a:lnTo>
                  <a:pt x="435533" y="0"/>
                </a:lnTo>
                <a:close/>
              </a:path>
              <a:path w="1334770" h="414655">
                <a:moveTo>
                  <a:pt x="716927" y="404215"/>
                </a:moveTo>
                <a:lnTo>
                  <a:pt x="535228" y="399973"/>
                </a:lnTo>
                <a:lnTo>
                  <a:pt x="480783" y="398348"/>
                </a:lnTo>
                <a:lnTo>
                  <a:pt x="429742" y="396252"/>
                </a:lnTo>
                <a:lnTo>
                  <a:pt x="382308" y="393509"/>
                </a:lnTo>
                <a:lnTo>
                  <a:pt x="338683" y="389902"/>
                </a:lnTo>
                <a:lnTo>
                  <a:pt x="299085" y="385229"/>
                </a:lnTo>
                <a:lnTo>
                  <a:pt x="215823" y="362470"/>
                </a:lnTo>
                <a:lnTo>
                  <a:pt x="184912" y="326237"/>
                </a:lnTo>
                <a:lnTo>
                  <a:pt x="202603" y="307365"/>
                </a:lnTo>
                <a:lnTo>
                  <a:pt x="242849" y="288366"/>
                </a:lnTo>
                <a:lnTo>
                  <a:pt x="306006" y="269494"/>
                </a:lnTo>
                <a:lnTo>
                  <a:pt x="306006" y="227076"/>
                </a:lnTo>
                <a:lnTo>
                  <a:pt x="232714" y="240969"/>
                </a:lnTo>
                <a:lnTo>
                  <a:pt x="168541" y="255562"/>
                </a:lnTo>
                <a:lnTo>
                  <a:pt x="113931" y="270662"/>
                </a:lnTo>
                <a:lnTo>
                  <a:pt x="69329" y="286067"/>
                </a:lnTo>
                <a:lnTo>
                  <a:pt x="11950" y="317055"/>
                </a:lnTo>
                <a:lnTo>
                  <a:pt x="0" y="346951"/>
                </a:lnTo>
                <a:lnTo>
                  <a:pt x="12179" y="361022"/>
                </a:lnTo>
                <a:lnTo>
                  <a:pt x="60147" y="382333"/>
                </a:lnTo>
                <a:lnTo>
                  <a:pt x="122008" y="395782"/>
                </a:lnTo>
                <a:lnTo>
                  <a:pt x="160083" y="401129"/>
                </a:lnTo>
                <a:lnTo>
                  <a:pt x="202438" y="405574"/>
                </a:lnTo>
                <a:lnTo>
                  <a:pt x="248716" y="409092"/>
                </a:lnTo>
                <a:lnTo>
                  <a:pt x="298551" y="411695"/>
                </a:lnTo>
                <a:lnTo>
                  <a:pt x="351586" y="413372"/>
                </a:lnTo>
                <a:lnTo>
                  <a:pt x="407454" y="414147"/>
                </a:lnTo>
                <a:lnTo>
                  <a:pt x="465823" y="413994"/>
                </a:lnTo>
                <a:lnTo>
                  <a:pt x="526313" y="412927"/>
                </a:lnTo>
                <a:lnTo>
                  <a:pt x="588556" y="410946"/>
                </a:lnTo>
                <a:lnTo>
                  <a:pt x="652221" y="408038"/>
                </a:lnTo>
                <a:lnTo>
                  <a:pt x="716927" y="404215"/>
                </a:lnTo>
                <a:close/>
              </a:path>
              <a:path w="1334770" h="414655">
                <a:moveTo>
                  <a:pt x="1334528" y="184658"/>
                </a:moveTo>
                <a:lnTo>
                  <a:pt x="1245019" y="180136"/>
                </a:lnTo>
                <a:lnTo>
                  <a:pt x="1197013" y="178358"/>
                </a:lnTo>
                <a:lnTo>
                  <a:pt x="1147152" y="177012"/>
                </a:lnTo>
                <a:lnTo>
                  <a:pt x="1095705" y="176187"/>
                </a:lnTo>
                <a:lnTo>
                  <a:pt x="1042885" y="175945"/>
                </a:lnTo>
                <a:lnTo>
                  <a:pt x="988961" y="176390"/>
                </a:lnTo>
                <a:lnTo>
                  <a:pt x="934173" y="177596"/>
                </a:lnTo>
                <a:lnTo>
                  <a:pt x="878776" y="179628"/>
                </a:lnTo>
                <a:lnTo>
                  <a:pt x="878776" y="204558"/>
                </a:lnTo>
                <a:lnTo>
                  <a:pt x="1036764" y="193306"/>
                </a:lnTo>
                <a:lnTo>
                  <a:pt x="1139545" y="187820"/>
                </a:lnTo>
                <a:lnTo>
                  <a:pt x="1189786" y="185928"/>
                </a:lnTo>
                <a:lnTo>
                  <a:pt x="1239113" y="184708"/>
                </a:lnTo>
                <a:lnTo>
                  <a:pt x="1302397" y="184391"/>
                </a:lnTo>
                <a:lnTo>
                  <a:pt x="1334528" y="184658"/>
                </a:lnTo>
                <a:close/>
              </a:path>
            </a:pathLst>
          </a:custGeom>
          <a:solidFill>
            <a:srgbClr val="AECAE2"/>
          </a:solidFill>
        </p:spPr>
        <p:txBody>
          <a:bodyPr wrap="square" lIns="0" tIns="0" rIns="0" bIns="0" rtlCol="0"/>
          <a:lstStyle/>
          <a:p>
            <a:endParaRPr/>
          </a:p>
        </p:txBody>
      </p:sp>
      <p:sp>
        <p:nvSpPr>
          <p:cNvPr id="49" name="bg object 49"/>
          <p:cNvSpPr/>
          <p:nvPr/>
        </p:nvSpPr>
        <p:spPr>
          <a:xfrm>
            <a:off x="8443175" y="582955"/>
            <a:ext cx="25400" cy="342265"/>
          </a:xfrm>
          <a:custGeom>
            <a:avLst/>
            <a:gdLst/>
            <a:ahLst/>
            <a:cxnLst/>
            <a:rect l="l" t="t" r="r" b="b"/>
            <a:pathLst>
              <a:path w="25400" h="342265">
                <a:moveTo>
                  <a:pt x="0" y="0"/>
                </a:moveTo>
                <a:lnTo>
                  <a:pt x="0" y="341833"/>
                </a:lnTo>
                <a:lnTo>
                  <a:pt x="24930" y="334365"/>
                </a:lnTo>
                <a:lnTo>
                  <a:pt x="24930" y="7467"/>
                </a:lnTo>
                <a:lnTo>
                  <a:pt x="0" y="0"/>
                </a:lnTo>
                <a:close/>
              </a:path>
            </a:pathLst>
          </a:custGeom>
          <a:solidFill>
            <a:srgbClr val="2D89CC"/>
          </a:solidFill>
        </p:spPr>
        <p:txBody>
          <a:bodyPr wrap="square" lIns="0" tIns="0" rIns="0" bIns="0" rtlCol="0"/>
          <a:lstStyle/>
          <a:p>
            <a:endParaRPr/>
          </a:p>
        </p:txBody>
      </p:sp>
      <p:sp>
        <p:nvSpPr>
          <p:cNvPr id="2" name="Holder 2"/>
          <p:cNvSpPr>
            <a:spLocks noGrp="1"/>
          </p:cNvSpPr>
          <p:nvPr>
            <p:ph type="title"/>
          </p:nvPr>
        </p:nvSpPr>
        <p:spPr>
          <a:xfrm>
            <a:off x="1075239" y="1088134"/>
            <a:ext cx="8542921" cy="543560"/>
          </a:xfrm>
          <a:prstGeom prst="rect">
            <a:avLst/>
          </a:prstGeom>
        </p:spPr>
        <p:txBody>
          <a:bodyPr wrap="square" lIns="0" tIns="0" rIns="0" bIns="0">
            <a:spAutoFit/>
          </a:bodyPr>
          <a:lstStyle>
            <a:lvl1pPr>
              <a:defRPr sz="3400" b="0" i="0">
                <a:solidFill>
                  <a:srgbClr val="2D89CC"/>
                </a:solidFill>
                <a:latin typeface="Trebuchet MS"/>
                <a:cs typeface="Trebuchet MS"/>
              </a:defRPr>
            </a:lvl1pPr>
          </a:lstStyle>
          <a:p>
            <a:endParaRPr/>
          </a:p>
        </p:txBody>
      </p:sp>
      <p:sp>
        <p:nvSpPr>
          <p:cNvPr id="3" name="Holder 3"/>
          <p:cNvSpPr>
            <a:spLocks noGrp="1"/>
          </p:cNvSpPr>
          <p:nvPr>
            <p:ph type="body" idx="1"/>
          </p:nvPr>
        </p:nvSpPr>
        <p:spPr>
          <a:xfrm>
            <a:off x="1594078" y="2337308"/>
            <a:ext cx="7723505" cy="4594859"/>
          </a:xfrm>
          <a:prstGeom prst="rect">
            <a:avLst/>
          </a:prstGeom>
        </p:spPr>
        <p:txBody>
          <a:bodyPr wrap="square" lIns="0" tIns="0" rIns="0" bIns="0">
            <a:spAutoFit/>
          </a:bodyPr>
          <a:lstStyle>
            <a:lvl1pPr>
              <a:defRPr sz="23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872732" y="7167344"/>
            <a:ext cx="1338580" cy="139065"/>
          </a:xfrm>
          <a:prstGeom prst="rect">
            <a:avLst/>
          </a:prstGeom>
        </p:spPr>
        <p:txBody>
          <a:bodyPr wrap="square" lIns="0" tIns="0" rIns="0" bIns="0">
            <a:spAutoFit/>
          </a:bodyPr>
          <a:lstStyle>
            <a:lvl1pPr>
              <a:defRPr sz="800" b="0" i="0">
                <a:solidFill>
                  <a:srgbClr val="35607F"/>
                </a:solidFill>
                <a:latin typeface="Arial"/>
                <a:cs typeface="Arial"/>
              </a:defRPr>
            </a:lvl1pPr>
          </a:lstStyle>
          <a:p>
            <a:pPr marL="12700">
              <a:lnSpc>
                <a:spcPct val="100000"/>
              </a:lnSpc>
              <a:spcBef>
                <a:spcPts val="25"/>
              </a:spcBef>
            </a:pPr>
            <a:r>
              <a:rPr spc="15" dirty="0"/>
              <a:t>Prof. </a:t>
            </a:r>
            <a:r>
              <a:rPr spc="10" dirty="0"/>
              <a:t>Dr. </a:t>
            </a:r>
            <a:r>
              <a:rPr spc="20" dirty="0"/>
              <a:t>Barbara</a:t>
            </a:r>
            <a:r>
              <a:rPr spc="25" dirty="0"/>
              <a:t> </a:t>
            </a:r>
            <a:r>
              <a:rPr spc="20" dirty="0"/>
              <a:t>Lämmlein</a:t>
            </a: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r>
              <a:rPr lang="en-US"/>
              <a:t>29 January 2020</a:t>
            </a:r>
          </a:p>
        </p:txBody>
      </p:sp>
      <p:sp>
        <p:nvSpPr>
          <p:cNvPr id="6" name="Holder 6"/>
          <p:cNvSpPr>
            <a:spLocks noGrp="1"/>
          </p:cNvSpPr>
          <p:nvPr>
            <p:ph type="sldNum" sz="quarter" idx="7"/>
          </p:nvPr>
        </p:nvSpPr>
        <p:spPr>
          <a:xfrm>
            <a:off x="7699248" y="7027545"/>
            <a:ext cx="245948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à coins arrondis 11">
            <a:extLst>
              <a:ext uri="{FF2B5EF4-FFF2-40B4-BE49-F238E27FC236}">
                <a16:creationId xmlns:a16="http://schemas.microsoft.com/office/drawing/2014/main" id="{90BAA5F7-2327-46E2-A951-23B1B2D81B07}"/>
              </a:ext>
            </a:extLst>
          </p:cNvPr>
          <p:cNvSpPr/>
          <p:nvPr/>
        </p:nvSpPr>
        <p:spPr>
          <a:xfrm>
            <a:off x="2508613" y="2889981"/>
            <a:ext cx="6418916" cy="859785"/>
          </a:xfrm>
          <a:prstGeom prst="roundRect">
            <a:avLst/>
          </a:prstGeom>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sz="1433" dirty="0">
              <a:solidFill>
                <a:schemeClr val="accent6"/>
              </a:solidFill>
            </a:endParaRPr>
          </a:p>
        </p:txBody>
      </p:sp>
      <p:sp>
        <p:nvSpPr>
          <p:cNvPr id="4" name="ZoneTexte 3">
            <a:extLst>
              <a:ext uri="{FF2B5EF4-FFF2-40B4-BE49-F238E27FC236}">
                <a16:creationId xmlns:a16="http://schemas.microsoft.com/office/drawing/2014/main" id="{A6FCC315-DF01-485F-A1BE-38D64CABCAF4}"/>
              </a:ext>
            </a:extLst>
          </p:cNvPr>
          <p:cNvSpPr txBox="1"/>
          <p:nvPr/>
        </p:nvSpPr>
        <p:spPr>
          <a:xfrm>
            <a:off x="1677892" y="1984675"/>
            <a:ext cx="7278701" cy="312843"/>
          </a:xfrm>
          <a:prstGeom prst="rect">
            <a:avLst/>
          </a:prstGeom>
          <a:noFill/>
        </p:spPr>
        <p:txBody>
          <a:bodyPr wrap="square" rtlCol="0">
            <a:spAutoFit/>
          </a:bodyPr>
          <a:lstStyle/>
          <a:p>
            <a:endParaRPr lang="fr-FR" sz="1433" dirty="0">
              <a:latin typeface="Arial" pitchFamily="34" charset="0"/>
              <a:cs typeface="Arial" pitchFamily="34" charset="0"/>
            </a:endParaRPr>
          </a:p>
        </p:txBody>
      </p:sp>
      <p:sp>
        <p:nvSpPr>
          <p:cNvPr id="5" name="Titre 1">
            <a:extLst>
              <a:ext uri="{FF2B5EF4-FFF2-40B4-BE49-F238E27FC236}">
                <a16:creationId xmlns:a16="http://schemas.microsoft.com/office/drawing/2014/main" id="{81A3A258-DF9C-4329-9F33-6471FAD6DF51}"/>
              </a:ext>
            </a:extLst>
          </p:cNvPr>
          <p:cNvSpPr txBox="1">
            <a:spLocks/>
          </p:cNvSpPr>
          <p:nvPr/>
        </p:nvSpPr>
        <p:spPr>
          <a:xfrm>
            <a:off x="1889317" y="1715952"/>
            <a:ext cx="7278701" cy="1174030"/>
          </a:xfrm>
          <a:prstGeom prst="rect">
            <a:avLst/>
          </a:prstGeom>
          <a:noFill/>
        </p:spPr>
        <p:txBody>
          <a:bodyPr vert="horz" lIns="72787" tIns="36394" rIns="72787" bIns="36394" rtlCol="0" anchor="ctr">
            <a:noAutofit/>
          </a:bodyPr>
          <a:lstStyle/>
          <a:p>
            <a:pPr algn="ctr">
              <a:spcBef>
                <a:spcPct val="0"/>
              </a:spcBef>
              <a:defRPr/>
            </a:pPr>
            <a:br>
              <a:rPr lang="fr-FR" sz="2547" b="1" dirty="0">
                <a:latin typeface="Arial" pitchFamily="34" charset="0"/>
                <a:ea typeface="+mj-ea"/>
                <a:cs typeface="Arial" pitchFamily="34" charset="0"/>
              </a:rPr>
            </a:br>
            <a:r>
              <a:rPr lang="en-US" sz="2229" b="1" dirty="0">
                <a:latin typeface="Arial" pitchFamily="34" charset="0"/>
                <a:ea typeface="+mj-ea"/>
                <a:cs typeface="Arial" pitchFamily="34" charset="0"/>
              </a:rPr>
              <a:t>Computational</a:t>
            </a:r>
            <a:r>
              <a:rPr lang="fr-FR" sz="2229" b="1" dirty="0">
                <a:latin typeface="Arial" pitchFamily="34" charset="0"/>
                <a:ea typeface="+mj-ea"/>
                <a:cs typeface="Arial" pitchFamily="34" charset="0"/>
              </a:rPr>
              <a:t> </a:t>
            </a:r>
            <a:r>
              <a:rPr lang="en-US" sz="2229" b="1" dirty="0">
                <a:latin typeface="Arial" pitchFamily="34" charset="0"/>
                <a:ea typeface="+mj-ea"/>
                <a:cs typeface="Arial" pitchFamily="34" charset="0"/>
              </a:rPr>
              <a:t>Intelligence</a:t>
            </a:r>
            <a:r>
              <a:rPr lang="fr-FR" sz="2229" b="1" dirty="0">
                <a:latin typeface="Arial" pitchFamily="34" charset="0"/>
                <a:ea typeface="+mj-ea"/>
                <a:cs typeface="Arial" pitchFamily="34" charset="0"/>
              </a:rPr>
              <a:t> </a:t>
            </a:r>
            <a:br>
              <a:rPr lang="fr-FR" sz="2547" b="1" i="1" dirty="0">
                <a:latin typeface="Arial" pitchFamily="34" charset="0"/>
                <a:ea typeface="+mj-ea"/>
                <a:cs typeface="Arial" pitchFamily="34" charset="0"/>
              </a:rPr>
            </a:br>
            <a:endParaRPr lang="fr-FR" sz="2547" dirty="0">
              <a:latin typeface="Arial" pitchFamily="34" charset="0"/>
              <a:ea typeface="+mj-ea"/>
              <a:cs typeface="Arial" pitchFamily="34" charset="0"/>
            </a:endParaRPr>
          </a:p>
        </p:txBody>
      </p:sp>
      <p:sp>
        <p:nvSpPr>
          <p:cNvPr id="6" name="Sous-titre 2">
            <a:extLst>
              <a:ext uri="{FF2B5EF4-FFF2-40B4-BE49-F238E27FC236}">
                <a16:creationId xmlns:a16="http://schemas.microsoft.com/office/drawing/2014/main" id="{A412A416-82E2-4194-8E0B-D39E394EBA1E}"/>
              </a:ext>
            </a:extLst>
          </p:cNvPr>
          <p:cNvSpPr txBox="1">
            <a:spLocks/>
          </p:cNvSpPr>
          <p:nvPr/>
        </p:nvSpPr>
        <p:spPr>
          <a:xfrm>
            <a:off x="2109908" y="3011111"/>
            <a:ext cx="7278701" cy="904646"/>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US" sz="2229" b="1" kern="0" dirty="0">
                <a:solidFill>
                  <a:srgbClr val="DEEBF7"/>
                </a:solidFill>
                <a:effectLst>
                  <a:outerShdw blurRad="50800" dist="38100" dir="2700000" algn="tl">
                    <a:srgbClr val="000000">
                      <a:alpha val="40000"/>
                    </a:srgbClr>
                  </a:outerShdw>
                </a:effectLst>
              </a:rPr>
              <a:t>Machine Learning For Speaker Identification</a:t>
            </a:r>
            <a:endParaRPr lang="fr-FR" sz="2229" kern="0" dirty="0">
              <a:solidFill>
                <a:srgbClr val="DEEBF7"/>
              </a:solidFill>
            </a:endParaRPr>
          </a:p>
        </p:txBody>
      </p:sp>
      <p:sp>
        <p:nvSpPr>
          <p:cNvPr id="8" name="TextBox 4">
            <a:extLst>
              <a:ext uri="{FF2B5EF4-FFF2-40B4-BE49-F238E27FC236}">
                <a16:creationId xmlns:a16="http://schemas.microsoft.com/office/drawing/2014/main" id="{B9D0FC8C-DB52-42C5-8A89-49B901A132EB}"/>
              </a:ext>
            </a:extLst>
          </p:cNvPr>
          <p:cNvSpPr txBox="1"/>
          <p:nvPr/>
        </p:nvSpPr>
        <p:spPr>
          <a:xfrm>
            <a:off x="1297282" y="4190902"/>
            <a:ext cx="1549056" cy="533351"/>
          </a:xfrm>
          <a:prstGeom prst="rect">
            <a:avLst/>
          </a:prstGeom>
          <a:noFill/>
        </p:spPr>
        <p:txBody>
          <a:bodyPr wrap="square" rtlCol="0">
            <a:spAutoFit/>
          </a:bodyPr>
          <a:lstStyle/>
          <a:p>
            <a:r>
              <a:rPr lang="en-US" sz="1433" b="1" i="1" dirty="0">
                <a:latin typeface="Arial" pitchFamily="34" charset="0"/>
                <a:cs typeface="Arial" pitchFamily="34" charset="0"/>
              </a:rPr>
              <a:t>Submitted</a:t>
            </a:r>
            <a:r>
              <a:rPr lang="fr-FR" sz="1433" b="1" i="1" dirty="0">
                <a:latin typeface="Arial" pitchFamily="34" charset="0"/>
                <a:cs typeface="Arial" pitchFamily="34" charset="0"/>
              </a:rPr>
              <a:t> by : </a:t>
            </a:r>
          </a:p>
          <a:p>
            <a:endParaRPr lang="fr-FR" sz="1433" dirty="0"/>
          </a:p>
        </p:txBody>
      </p:sp>
      <p:sp>
        <p:nvSpPr>
          <p:cNvPr id="11" name="ZoneTexte 10">
            <a:extLst>
              <a:ext uri="{FF2B5EF4-FFF2-40B4-BE49-F238E27FC236}">
                <a16:creationId xmlns:a16="http://schemas.microsoft.com/office/drawing/2014/main" id="{ADB0B658-03C6-4040-9263-4761058B584E}"/>
              </a:ext>
            </a:extLst>
          </p:cNvPr>
          <p:cNvSpPr txBox="1"/>
          <p:nvPr/>
        </p:nvSpPr>
        <p:spPr>
          <a:xfrm>
            <a:off x="1161447" y="4518584"/>
            <a:ext cx="2146742" cy="925510"/>
          </a:xfrm>
          <a:prstGeom prst="rect">
            <a:avLst/>
          </a:prstGeom>
          <a:noFill/>
        </p:spPr>
        <p:txBody>
          <a:bodyPr wrap="none" rtlCol="0">
            <a:spAutoFit/>
          </a:bodyPr>
          <a:lstStyle/>
          <a:p>
            <a:pPr>
              <a:lnSpc>
                <a:spcPct val="200000"/>
              </a:lnSpc>
            </a:pPr>
            <a:r>
              <a:rPr lang="fr-FR" sz="1274" b="1" dirty="0">
                <a:effectLst>
                  <a:outerShdw blurRad="50000" dist="30000" dir="5400000" algn="tl" rotWithShape="0">
                    <a:srgbClr val="000000">
                      <a:alpha val="30000"/>
                    </a:srgbClr>
                  </a:outerShdw>
                </a:effectLst>
                <a:latin typeface="Times New Roman"/>
                <a:ea typeface="Calibri"/>
                <a:cs typeface="Times New Roman"/>
              </a:rPr>
              <a:t>DIAB ELMEHDI (1324316)</a:t>
            </a:r>
          </a:p>
          <a:p>
            <a:endParaRPr lang="fr-FR" sz="1433" b="1" dirty="0">
              <a:solidFill>
                <a:schemeClr val="tx2">
                  <a:satMod val="130000"/>
                </a:schemeClr>
              </a:solidFill>
              <a:effectLst>
                <a:outerShdw blurRad="50000" dist="30000" dir="5400000" algn="tl" rotWithShape="0">
                  <a:srgbClr val="000000">
                    <a:alpha val="30000"/>
                  </a:srgbClr>
                </a:outerShdw>
              </a:effectLst>
              <a:latin typeface="Times New Roman"/>
              <a:ea typeface="Calibri"/>
              <a:cs typeface="Times New Roman"/>
            </a:endParaRPr>
          </a:p>
          <a:p>
            <a:endParaRPr lang="fr-FR" sz="1433" dirty="0"/>
          </a:p>
        </p:txBody>
      </p:sp>
      <p:sp>
        <p:nvSpPr>
          <p:cNvPr id="13" name="ZoneTexte 12">
            <a:extLst>
              <a:ext uri="{FF2B5EF4-FFF2-40B4-BE49-F238E27FC236}">
                <a16:creationId xmlns:a16="http://schemas.microsoft.com/office/drawing/2014/main" id="{B5940D00-F78D-471C-8243-AB0C0D645436}"/>
              </a:ext>
            </a:extLst>
          </p:cNvPr>
          <p:cNvSpPr txBox="1"/>
          <p:nvPr/>
        </p:nvSpPr>
        <p:spPr>
          <a:xfrm>
            <a:off x="5771292" y="4427183"/>
            <a:ext cx="2907206" cy="533351"/>
          </a:xfrm>
          <a:prstGeom prst="rect">
            <a:avLst/>
          </a:prstGeom>
          <a:noFill/>
        </p:spPr>
        <p:txBody>
          <a:bodyPr wrap="none" rtlCol="0">
            <a:spAutoFit/>
          </a:bodyPr>
          <a:lstStyle/>
          <a:p>
            <a:endParaRPr lang="fr-FR" sz="1433" b="1" dirty="0">
              <a:solidFill>
                <a:schemeClr val="tx2">
                  <a:satMod val="130000"/>
                </a:schemeClr>
              </a:solidFill>
              <a:effectLst>
                <a:outerShdw blurRad="50000" dist="30000" dir="5400000" algn="tl" rotWithShape="0">
                  <a:srgbClr val="000000">
                    <a:alpha val="30000"/>
                  </a:srgbClr>
                </a:outerShdw>
              </a:effectLst>
              <a:latin typeface="Times New Roman"/>
              <a:ea typeface="Calibri"/>
              <a:cs typeface="Times New Roman"/>
            </a:endParaRPr>
          </a:p>
          <a:p>
            <a:r>
              <a:rPr lang="fr-FR" sz="1274" b="1" dirty="0">
                <a:solidFill>
                  <a:srgbClr val="3E5370"/>
                </a:solidFill>
                <a:effectLst>
                  <a:outerShdw blurRad="38100" dist="38100" dir="2700000" algn="tl">
                    <a:srgbClr val="000000">
                      <a:alpha val="43137"/>
                    </a:srgbClr>
                  </a:outerShdw>
                </a:effectLst>
                <a:latin typeface="Times New Roman" pitchFamily="18" charset="0"/>
                <a:cs typeface="Times New Roman" pitchFamily="18" charset="0"/>
              </a:rPr>
              <a:t>Examiner : </a:t>
            </a:r>
            <a:r>
              <a:rPr lang="fr-FR" sz="1433" b="1" dirty="0"/>
              <a:t>Prof. Dr. Andreas Pech     </a:t>
            </a:r>
          </a:p>
        </p:txBody>
      </p:sp>
      <p:sp>
        <p:nvSpPr>
          <p:cNvPr id="36" name="TextBox 4">
            <a:extLst>
              <a:ext uri="{FF2B5EF4-FFF2-40B4-BE49-F238E27FC236}">
                <a16:creationId xmlns:a16="http://schemas.microsoft.com/office/drawing/2014/main" id="{B51C8B04-DA09-4E4D-A2AE-892D53BC332D}"/>
              </a:ext>
            </a:extLst>
          </p:cNvPr>
          <p:cNvSpPr txBox="1"/>
          <p:nvPr/>
        </p:nvSpPr>
        <p:spPr>
          <a:xfrm>
            <a:off x="7408999" y="6204484"/>
            <a:ext cx="2337582" cy="435504"/>
          </a:xfrm>
          <a:prstGeom prst="rect">
            <a:avLst/>
          </a:prstGeom>
          <a:noFill/>
        </p:spPr>
        <p:txBody>
          <a:bodyPr wrap="square" rtlCol="0">
            <a:spAutoFit/>
          </a:bodyPr>
          <a:lstStyle/>
          <a:p>
            <a:r>
              <a:rPr lang="en-US" sz="1115" b="1" i="1" dirty="0">
                <a:latin typeface="Arial" pitchFamily="34" charset="0"/>
                <a:cs typeface="Arial" pitchFamily="34" charset="0"/>
              </a:rPr>
              <a:t>Presented</a:t>
            </a:r>
            <a:r>
              <a:rPr lang="fr-FR" sz="1115" b="1" i="1" dirty="0">
                <a:latin typeface="Arial" pitchFamily="34" charset="0"/>
                <a:cs typeface="Arial" pitchFamily="34" charset="0"/>
              </a:rPr>
              <a:t> : 09.07.2020 </a:t>
            </a:r>
          </a:p>
          <a:p>
            <a:endParaRPr lang="fr-FR" sz="1115" dirty="0"/>
          </a:p>
        </p:txBody>
      </p:sp>
      <p:sp>
        <p:nvSpPr>
          <p:cNvPr id="37" name="Espace réservé du numéro de diapositive 2">
            <a:extLst>
              <a:ext uri="{FF2B5EF4-FFF2-40B4-BE49-F238E27FC236}">
                <a16:creationId xmlns:a16="http://schemas.microsoft.com/office/drawing/2014/main" id="{72AA3B9D-1B3E-4F3C-86EC-8BC59840699A}"/>
              </a:ext>
            </a:extLst>
          </p:cNvPr>
          <p:cNvSpPr txBox="1">
            <a:spLocks/>
          </p:cNvSpPr>
          <p:nvPr/>
        </p:nvSpPr>
        <p:spPr>
          <a:xfrm>
            <a:off x="7045064" y="6325795"/>
            <a:ext cx="2183610" cy="290643"/>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643B337-CB86-438A-AE62-7E736AB77095}" type="slidenum">
              <a:rPr lang="fr-FR" sz="1274" b="1">
                <a:solidFill>
                  <a:schemeClr val="tx1">
                    <a:tint val="75000"/>
                  </a:schemeClr>
                </a:solidFill>
              </a:rPr>
              <a:pPr algn="r"/>
              <a:t>1</a:t>
            </a:fld>
            <a:endParaRPr lang="fr-FR" sz="1274" b="1" dirty="0">
              <a:solidFill>
                <a:schemeClr val="tx1">
                  <a:tint val="75000"/>
                </a:schemeClr>
              </a:solidFill>
            </a:endParaRPr>
          </a:p>
        </p:txBody>
      </p:sp>
    </p:spTree>
    <p:extLst>
      <p:ext uri="{BB962C8B-B14F-4D97-AF65-F5344CB8AC3E}">
        <p14:creationId xmlns:p14="http://schemas.microsoft.com/office/powerpoint/2010/main" val="3329041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13">
            <a:extLst>
              <a:ext uri="{FF2B5EF4-FFF2-40B4-BE49-F238E27FC236}">
                <a16:creationId xmlns:a16="http://schemas.microsoft.com/office/drawing/2014/main" id="{E04E8746-B113-4682-A866-8BB973E98D08}"/>
              </a:ext>
            </a:extLst>
          </p:cNvPr>
          <p:cNvSpPr txBox="1">
            <a:spLocks/>
          </p:cNvSpPr>
          <p:nvPr/>
        </p:nvSpPr>
        <p:spPr>
          <a:xfrm>
            <a:off x="1162175" y="1383888"/>
            <a:ext cx="3136106" cy="313660"/>
          </a:xfrm>
          <a:prstGeom prst="bracePair">
            <a:avLst>
              <a:gd name="adj" fmla="val 20553"/>
            </a:avLst>
          </a:prstGeom>
          <a:noFill/>
          <a:ln w="38100">
            <a:solidFill>
              <a:schemeClr val="accent1">
                <a:lumMod val="60000"/>
                <a:lumOff val="40000"/>
              </a:schemeClr>
            </a:solidFill>
          </a:ln>
        </p:spPr>
        <p:txBody>
          <a:bodyPr vert="horz" lIns="80201" tIns="40100" rIns="80201" bIns="40100" rtlCol="0">
            <a:normAutofit fontScale="4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2456" dirty="0">
              <a:solidFill>
                <a:srgbClr val="456173"/>
              </a:solidFill>
            </a:endParaRPr>
          </a:p>
        </p:txBody>
      </p:sp>
      <p:sp>
        <p:nvSpPr>
          <p:cNvPr id="3" name="Date Placeholder 2">
            <a:extLst>
              <a:ext uri="{FF2B5EF4-FFF2-40B4-BE49-F238E27FC236}">
                <a16:creationId xmlns:a16="http://schemas.microsoft.com/office/drawing/2014/main" id="{15655476-1002-458F-9093-96DDF24C584C}"/>
              </a:ext>
            </a:extLst>
          </p:cNvPr>
          <p:cNvSpPr>
            <a:spLocks noGrp="1"/>
          </p:cNvSpPr>
          <p:nvPr>
            <p:ph type="dt" sz="half" idx="10"/>
          </p:nvPr>
        </p:nvSpPr>
        <p:spPr/>
        <p:txBody>
          <a:bodyPr/>
          <a:lstStyle/>
          <a:p>
            <a:fld id="{6C80E749-77E2-4FC5-B183-69E8C111019B}" type="datetime1">
              <a:rPr lang="fr-CH" smtClean="0"/>
              <a:t>09.07.2020</a:t>
            </a:fld>
            <a:endParaRPr lang="en-US"/>
          </a:p>
        </p:txBody>
      </p:sp>
      <p:sp>
        <p:nvSpPr>
          <p:cNvPr id="5" name="Slide Number Placeholder 4">
            <a:extLst>
              <a:ext uri="{FF2B5EF4-FFF2-40B4-BE49-F238E27FC236}">
                <a16:creationId xmlns:a16="http://schemas.microsoft.com/office/drawing/2014/main" id="{676B202B-5D6A-4C04-B3A6-2B9A976F0A0A}"/>
              </a:ext>
            </a:extLst>
          </p:cNvPr>
          <p:cNvSpPr>
            <a:spLocks noGrp="1"/>
          </p:cNvSpPr>
          <p:nvPr>
            <p:ph type="sldNum" sz="quarter" idx="12"/>
          </p:nvPr>
        </p:nvSpPr>
        <p:spPr/>
        <p:txBody>
          <a:bodyPr/>
          <a:lstStyle/>
          <a:p>
            <a:fld id="{B7B928BA-D132-4F75-82CE-9F6DD79A07F7}" type="slidenum">
              <a:rPr lang="en-US" smtClean="0"/>
              <a:t>10</a:t>
            </a:fld>
            <a:endParaRPr lang="en-US"/>
          </a:p>
        </p:txBody>
      </p:sp>
      <p:sp>
        <p:nvSpPr>
          <p:cNvPr id="15" name="Arrow: Pentagon 14">
            <a:extLst>
              <a:ext uri="{FF2B5EF4-FFF2-40B4-BE49-F238E27FC236}">
                <a16:creationId xmlns:a16="http://schemas.microsoft.com/office/drawing/2014/main" id="{64C89867-CD9C-4435-A479-BDF18E95F2F6}"/>
              </a:ext>
            </a:extLst>
          </p:cNvPr>
          <p:cNvSpPr/>
          <p:nvPr/>
        </p:nvSpPr>
        <p:spPr>
          <a:xfrm>
            <a:off x="8618798" y="760872"/>
            <a:ext cx="2074602"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6" name="Arrow: Pentagon 15">
            <a:extLst>
              <a:ext uri="{FF2B5EF4-FFF2-40B4-BE49-F238E27FC236}">
                <a16:creationId xmlns:a16="http://schemas.microsoft.com/office/drawing/2014/main" id="{C7038639-06F5-426D-A98A-51BFD80E2124}"/>
              </a:ext>
            </a:extLst>
          </p:cNvPr>
          <p:cNvSpPr/>
          <p:nvPr/>
        </p:nvSpPr>
        <p:spPr>
          <a:xfrm>
            <a:off x="6438772" y="760872"/>
            <a:ext cx="2486746" cy="534670"/>
          </a:xfrm>
          <a:prstGeom prst="homePlate">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8" name="Arrow: Pentagon 17">
            <a:extLst>
              <a:ext uri="{FF2B5EF4-FFF2-40B4-BE49-F238E27FC236}">
                <a16:creationId xmlns:a16="http://schemas.microsoft.com/office/drawing/2014/main" id="{91767FE3-0D41-4F78-9C79-DFD26F082D8A}"/>
              </a:ext>
            </a:extLst>
          </p:cNvPr>
          <p:cNvSpPr/>
          <p:nvPr/>
        </p:nvSpPr>
        <p:spPr>
          <a:xfrm>
            <a:off x="4276877" y="760872"/>
            <a:ext cx="2472867" cy="53467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600" b="1" dirty="0"/>
              <a:t>ML For speaker Identification </a:t>
            </a:r>
            <a:endParaRPr lang="en-US" sz="1600" b="1" dirty="0"/>
          </a:p>
        </p:txBody>
      </p:sp>
      <p:sp>
        <p:nvSpPr>
          <p:cNvPr id="19" name="Arrow: Pentagon 18">
            <a:extLst>
              <a:ext uri="{FF2B5EF4-FFF2-40B4-BE49-F238E27FC236}">
                <a16:creationId xmlns:a16="http://schemas.microsoft.com/office/drawing/2014/main" id="{09FB9FF1-EB3C-4C8E-BD86-D2496C5C012D}"/>
              </a:ext>
            </a:extLst>
          </p:cNvPr>
          <p:cNvSpPr/>
          <p:nvPr/>
        </p:nvSpPr>
        <p:spPr>
          <a:xfrm>
            <a:off x="2138441" y="760872"/>
            <a:ext cx="2472869"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0" name="Arrow: Pentagon 5">
            <a:extLst>
              <a:ext uri="{FF2B5EF4-FFF2-40B4-BE49-F238E27FC236}">
                <a16:creationId xmlns:a16="http://schemas.microsoft.com/office/drawing/2014/main" id="{3986304E-F06E-4FBC-BB2F-9FD1AB098BE9}"/>
              </a:ext>
            </a:extLst>
          </p:cNvPr>
          <p:cNvSpPr/>
          <p:nvPr/>
        </p:nvSpPr>
        <p:spPr>
          <a:xfrm>
            <a:off x="-39" y="760872"/>
            <a:ext cx="2472912" cy="534670"/>
          </a:xfrm>
          <a:custGeom>
            <a:avLst/>
            <a:gdLst>
              <a:gd name="connsiteX0" fmla="*/ 0 w 2361537"/>
              <a:gd name="connsiteY0" fmla="*/ 0 h 609600"/>
              <a:gd name="connsiteX1" fmla="*/ 2056737 w 2361537"/>
              <a:gd name="connsiteY1" fmla="*/ 0 h 609600"/>
              <a:gd name="connsiteX2" fmla="*/ 2361537 w 2361537"/>
              <a:gd name="connsiteY2" fmla="*/ 304800 h 609600"/>
              <a:gd name="connsiteX3" fmla="*/ 2056737 w 2361537"/>
              <a:gd name="connsiteY3" fmla="*/ 609600 h 609600"/>
              <a:gd name="connsiteX4" fmla="*/ 0 w 2361537"/>
              <a:gd name="connsiteY4" fmla="*/ 609600 h 609600"/>
              <a:gd name="connsiteX5" fmla="*/ 0 w 2361537"/>
              <a:gd name="connsiteY5"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94216 w 2361554"/>
              <a:gd name="connsiteY5" fmla="*/ 305439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8 w 2361555"/>
              <a:gd name="connsiteY0" fmla="*/ 0 h 609600"/>
              <a:gd name="connsiteX1" fmla="*/ 2056755 w 2361555"/>
              <a:gd name="connsiteY1" fmla="*/ 0 h 609600"/>
              <a:gd name="connsiteX2" fmla="*/ 2361555 w 2361555"/>
              <a:gd name="connsiteY2" fmla="*/ 304800 h 609600"/>
              <a:gd name="connsiteX3" fmla="*/ 2056755 w 2361555"/>
              <a:gd name="connsiteY3" fmla="*/ 609600 h 609600"/>
              <a:gd name="connsiteX4" fmla="*/ 18 w 2361555"/>
              <a:gd name="connsiteY4" fmla="*/ 609600 h 609600"/>
              <a:gd name="connsiteX5" fmla="*/ 286266 w 2361555"/>
              <a:gd name="connsiteY5" fmla="*/ 297488 h 609600"/>
              <a:gd name="connsiteX6" fmla="*/ 18 w 2361555"/>
              <a:gd name="connsiteY6" fmla="*/ 0 h 609600"/>
              <a:gd name="connsiteX0" fmla="*/ 20 w 2361557"/>
              <a:gd name="connsiteY0" fmla="*/ 0 h 609600"/>
              <a:gd name="connsiteX1" fmla="*/ 2056757 w 2361557"/>
              <a:gd name="connsiteY1" fmla="*/ 0 h 609600"/>
              <a:gd name="connsiteX2" fmla="*/ 2361557 w 2361557"/>
              <a:gd name="connsiteY2" fmla="*/ 304800 h 609600"/>
              <a:gd name="connsiteX3" fmla="*/ 2056757 w 2361557"/>
              <a:gd name="connsiteY3" fmla="*/ 609600 h 609600"/>
              <a:gd name="connsiteX4" fmla="*/ 20 w 2361557"/>
              <a:gd name="connsiteY4" fmla="*/ 609600 h 609600"/>
              <a:gd name="connsiteX5" fmla="*/ 286268 w 2361557"/>
              <a:gd name="connsiteY5" fmla="*/ 297488 h 609600"/>
              <a:gd name="connsiteX6" fmla="*/ 20 w 2361557"/>
              <a:gd name="connsiteY6" fmla="*/ 0 h 609600"/>
              <a:gd name="connsiteX0" fmla="*/ 24 w 2361561"/>
              <a:gd name="connsiteY0" fmla="*/ 0 h 609600"/>
              <a:gd name="connsiteX1" fmla="*/ 2056761 w 2361561"/>
              <a:gd name="connsiteY1" fmla="*/ 0 h 609600"/>
              <a:gd name="connsiteX2" fmla="*/ 2361561 w 2361561"/>
              <a:gd name="connsiteY2" fmla="*/ 304800 h 609600"/>
              <a:gd name="connsiteX3" fmla="*/ 2056761 w 2361561"/>
              <a:gd name="connsiteY3" fmla="*/ 609600 h 609600"/>
              <a:gd name="connsiteX4" fmla="*/ 24 w 2361561"/>
              <a:gd name="connsiteY4" fmla="*/ 609600 h 609600"/>
              <a:gd name="connsiteX5" fmla="*/ 286272 w 2361561"/>
              <a:gd name="connsiteY5" fmla="*/ 297488 h 609600"/>
              <a:gd name="connsiteX6" fmla="*/ 24 w 2361561"/>
              <a:gd name="connsiteY6" fmla="*/ 0 h 609600"/>
              <a:gd name="connsiteX0" fmla="*/ 41 w 2361578"/>
              <a:gd name="connsiteY0" fmla="*/ 0 h 609600"/>
              <a:gd name="connsiteX1" fmla="*/ 2056778 w 2361578"/>
              <a:gd name="connsiteY1" fmla="*/ 0 h 609600"/>
              <a:gd name="connsiteX2" fmla="*/ 2361578 w 2361578"/>
              <a:gd name="connsiteY2" fmla="*/ 304800 h 609600"/>
              <a:gd name="connsiteX3" fmla="*/ 2056778 w 2361578"/>
              <a:gd name="connsiteY3" fmla="*/ 609600 h 609600"/>
              <a:gd name="connsiteX4" fmla="*/ 41 w 2361578"/>
              <a:gd name="connsiteY4" fmla="*/ 609600 h 609600"/>
              <a:gd name="connsiteX5" fmla="*/ 286289 w 2361578"/>
              <a:gd name="connsiteY5" fmla="*/ 297488 h 609600"/>
              <a:gd name="connsiteX6" fmla="*/ 41 w 2361578"/>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578" h="609600">
                <a:moveTo>
                  <a:pt x="41" y="0"/>
                </a:moveTo>
                <a:lnTo>
                  <a:pt x="2056778" y="0"/>
                </a:lnTo>
                <a:lnTo>
                  <a:pt x="2361578" y="304800"/>
                </a:lnTo>
                <a:lnTo>
                  <a:pt x="2056778" y="609600"/>
                </a:lnTo>
                <a:lnTo>
                  <a:pt x="41" y="609600"/>
                </a:lnTo>
                <a:cubicBezTo>
                  <a:pt x="-2609" y="505563"/>
                  <a:pt x="121962" y="481038"/>
                  <a:pt x="286289" y="297488"/>
                </a:cubicBezTo>
                <a:cubicBezTo>
                  <a:pt x="302191" y="293741"/>
                  <a:pt x="95457" y="99163"/>
                  <a:pt x="41" y="0"/>
                </a:cubicBezTo>
                <a:close/>
              </a:path>
            </a:pathLst>
          </a:cu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579" dirty="0">
                <a:solidFill>
                  <a:schemeClr val="bg1"/>
                </a:solidFill>
              </a:rPr>
              <a:t>Introduction	</a:t>
            </a:r>
          </a:p>
        </p:txBody>
      </p:sp>
      <p:sp>
        <p:nvSpPr>
          <p:cNvPr id="21" name="Text Placeholder 12">
            <a:extLst>
              <a:ext uri="{FF2B5EF4-FFF2-40B4-BE49-F238E27FC236}">
                <a16:creationId xmlns:a16="http://schemas.microsoft.com/office/drawing/2014/main" id="{8E4B8C32-E952-455D-AF28-95B781EFDE94}"/>
              </a:ext>
            </a:extLst>
          </p:cNvPr>
          <p:cNvSpPr txBox="1">
            <a:spLocks/>
          </p:cNvSpPr>
          <p:nvPr/>
        </p:nvSpPr>
        <p:spPr>
          <a:xfrm>
            <a:off x="334439" y="760873"/>
            <a:ext cx="2138433"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2" name="Text Placeholder 12">
            <a:extLst>
              <a:ext uri="{FF2B5EF4-FFF2-40B4-BE49-F238E27FC236}">
                <a16:creationId xmlns:a16="http://schemas.microsoft.com/office/drawing/2014/main" id="{4EC5EFA0-9AF5-490D-BD10-5D0D335A25E4}"/>
              </a:ext>
            </a:extLst>
          </p:cNvPr>
          <p:cNvSpPr txBox="1">
            <a:spLocks/>
          </p:cNvSpPr>
          <p:nvPr/>
        </p:nvSpPr>
        <p:spPr>
          <a:xfrm>
            <a:off x="2472872" y="770732"/>
            <a:ext cx="2138435" cy="529033"/>
          </a:xfrm>
          <a:prstGeom prst="homePlate">
            <a:avLst/>
          </a:prstGeom>
          <a:solidFill>
            <a:schemeClr val="accent1">
              <a:lumMod val="50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360" b="1" dirty="0"/>
              <a:t> Speaker Identification Architecture </a:t>
            </a:r>
            <a:endParaRPr lang="en-US" sz="1360" b="1" dirty="0"/>
          </a:p>
        </p:txBody>
      </p:sp>
      <p:sp>
        <p:nvSpPr>
          <p:cNvPr id="23" name="Text Placeholder 12">
            <a:extLst>
              <a:ext uri="{FF2B5EF4-FFF2-40B4-BE49-F238E27FC236}">
                <a16:creationId xmlns:a16="http://schemas.microsoft.com/office/drawing/2014/main" id="{427598CE-CFCE-4964-B480-E7E4BB8323C0}"/>
              </a:ext>
            </a:extLst>
          </p:cNvPr>
          <p:cNvSpPr txBox="1">
            <a:spLocks/>
          </p:cNvSpPr>
          <p:nvPr/>
        </p:nvSpPr>
        <p:spPr>
          <a:xfrm>
            <a:off x="4611306" y="760872"/>
            <a:ext cx="2138435" cy="529033"/>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5" name="Text Placeholder 12">
            <a:extLst>
              <a:ext uri="{FF2B5EF4-FFF2-40B4-BE49-F238E27FC236}">
                <a16:creationId xmlns:a16="http://schemas.microsoft.com/office/drawing/2014/main" id="{436FCF64-01DE-423D-BEE6-BF59E8B12637}"/>
              </a:ext>
            </a:extLst>
          </p:cNvPr>
          <p:cNvSpPr txBox="1">
            <a:spLocks/>
          </p:cNvSpPr>
          <p:nvPr/>
        </p:nvSpPr>
        <p:spPr>
          <a:xfrm>
            <a:off x="6535417" y="770731"/>
            <a:ext cx="2152320"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403" b="1" dirty="0"/>
              <a:t>Experimental</a:t>
            </a:r>
            <a:r>
              <a:rPr lang="fr-CH" sz="1403" b="1" dirty="0"/>
              <a:t> </a:t>
            </a:r>
            <a:r>
              <a:rPr lang="en-US" sz="1403" b="1" dirty="0"/>
              <a:t>Analysis</a:t>
            </a:r>
            <a:r>
              <a:rPr lang="fr-CH" sz="1403" b="1" dirty="0"/>
              <a:t> and </a:t>
            </a:r>
            <a:r>
              <a:rPr lang="en-US" sz="1403" b="1" dirty="0"/>
              <a:t>Result</a:t>
            </a:r>
          </a:p>
        </p:txBody>
      </p:sp>
      <p:sp>
        <p:nvSpPr>
          <p:cNvPr id="26" name="Text Placeholder 12">
            <a:extLst>
              <a:ext uri="{FF2B5EF4-FFF2-40B4-BE49-F238E27FC236}">
                <a16:creationId xmlns:a16="http://schemas.microsoft.com/office/drawing/2014/main" id="{F1074298-0D41-4A83-AF33-DCF3B0C1F074}"/>
              </a:ext>
            </a:extLst>
          </p:cNvPr>
          <p:cNvSpPr txBox="1">
            <a:spLocks/>
          </p:cNvSpPr>
          <p:nvPr/>
        </p:nvSpPr>
        <p:spPr>
          <a:xfrm>
            <a:off x="8876643" y="757925"/>
            <a:ext cx="1740172"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403" b="1" dirty="0"/>
              <a:t>Conclusion &amp; Reference</a:t>
            </a:r>
            <a:endParaRPr lang="en-US" sz="1403" b="1" dirty="0"/>
          </a:p>
        </p:txBody>
      </p:sp>
      <p:sp>
        <p:nvSpPr>
          <p:cNvPr id="27" name="Text Placeholder 13">
            <a:extLst>
              <a:ext uri="{FF2B5EF4-FFF2-40B4-BE49-F238E27FC236}">
                <a16:creationId xmlns:a16="http://schemas.microsoft.com/office/drawing/2014/main" id="{A936BDFE-9983-4D69-8420-D20F8E373EB0}"/>
              </a:ext>
            </a:extLst>
          </p:cNvPr>
          <p:cNvSpPr txBox="1">
            <a:spLocks/>
          </p:cNvSpPr>
          <p:nvPr/>
        </p:nvSpPr>
        <p:spPr>
          <a:xfrm>
            <a:off x="558929"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56" dirty="0">
                <a:solidFill>
                  <a:srgbClr val="456173"/>
                </a:solidFill>
              </a:rPr>
              <a:t>Feature Extraction</a:t>
            </a:r>
          </a:p>
        </p:txBody>
      </p:sp>
      <p:sp>
        <p:nvSpPr>
          <p:cNvPr id="28" name="Text Placeholder 13">
            <a:extLst>
              <a:ext uri="{FF2B5EF4-FFF2-40B4-BE49-F238E27FC236}">
                <a16:creationId xmlns:a16="http://schemas.microsoft.com/office/drawing/2014/main" id="{20EE6666-D60F-46DC-BADC-298AD6C85F05}"/>
              </a:ext>
            </a:extLst>
          </p:cNvPr>
          <p:cNvSpPr txBox="1">
            <a:spLocks/>
          </p:cNvSpPr>
          <p:nvPr/>
        </p:nvSpPr>
        <p:spPr>
          <a:xfrm>
            <a:off x="5758188"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56" dirty="0">
                <a:solidFill>
                  <a:srgbClr val="456173"/>
                </a:solidFill>
              </a:rPr>
              <a:t>Feature Matching and Modeling </a:t>
            </a:r>
          </a:p>
        </p:txBody>
      </p:sp>
      <p:pic>
        <p:nvPicPr>
          <p:cNvPr id="4" name="Image 3">
            <a:extLst>
              <a:ext uri="{FF2B5EF4-FFF2-40B4-BE49-F238E27FC236}">
                <a16:creationId xmlns:a16="http://schemas.microsoft.com/office/drawing/2014/main" id="{54A84CB2-1B83-42A5-AEE6-97FAFFA23E48}"/>
              </a:ext>
            </a:extLst>
          </p:cNvPr>
          <p:cNvPicPr>
            <a:picLocks noChangeAspect="1"/>
          </p:cNvPicPr>
          <p:nvPr/>
        </p:nvPicPr>
        <p:blipFill>
          <a:blip r:embed="rId2"/>
          <a:stretch>
            <a:fillRect/>
          </a:stretch>
        </p:blipFill>
        <p:spPr>
          <a:xfrm>
            <a:off x="393700" y="2425700"/>
            <a:ext cx="6324600" cy="2705100"/>
          </a:xfrm>
          <a:prstGeom prst="rect">
            <a:avLst/>
          </a:prstGeom>
        </p:spPr>
      </p:pic>
      <p:sp>
        <p:nvSpPr>
          <p:cNvPr id="24" name="ZoneTexte 23">
            <a:extLst>
              <a:ext uri="{FF2B5EF4-FFF2-40B4-BE49-F238E27FC236}">
                <a16:creationId xmlns:a16="http://schemas.microsoft.com/office/drawing/2014/main" id="{A161AB5C-8834-4B56-9662-084DF13466C8}"/>
              </a:ext>
            </a:extLst>
          </p:cNvPr>
          <p:cNvSpPr txBox="1"/>
          <p:nvPr/>
        </p:nvSpPr>
        <p:spPr>
          <a:xfrm>
            <a:off x="6731000" y="2559050"/>
            <a:ext cx="5549900" cy="1477328"/>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The window result is shown as </a:t>
            </a:r>
            <a:endParaRPr lang="fr-FR" sz="1800" dirty="0">
              <a:effectLst/>
              <a:latin typeface="Times New Roman" panose="02020603050405020304" pitchFamily="18" charset="0"/>
              <a:ea typeface="SimSun" panose="02010600030101010101" pitchFamily="2" charset="-122"/>
            </a:endParaRP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Y(n) = X(n) x w(n)</a:t>
            </a:r>
            <a:r>
              <a:rPr lang="en-US" sz="1600" dirty="0">
                <a:effectLst/>
                <a:latin typeface="Times New Roman" panose="02020603050405020304" pitchFamily="18" charset="0"/>
                <a:ea typeface="Times New Roman" panose="02020603050405020304" pitchFamily="18" charset="0"/>
              </a:rPr>
              <a:t>.</a:t>
            </a:r>
            <a:endParaRPr lang="fr-FR" sz="1800" dirty="0">
              <a:effectLst/>
              <a:latin typeface="Times New Roman" panose="02020603050405020304" pitchFamily="18" charset="0"/>
              <a:ea typeface="SimSun" panose="02010600030101010101" pitchFamily="2" charset="-122"/>
            </a:endParaRP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Where, Y(n) – output signal </a:t>
            </a:r>
            <a:endParaRPr lang="fr-FR" sz="1800" dirty="0">
              <a:effectLst/>
              <a:latin typeface="Times New Roman" panose="02020603050405020304" pitchFamily="18" charset="0"/>
              <a:ea typeface="SimSun" panose="02010600030101010101" pitchFamily="2" charset="-122"/>
            </a:endParaRP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X(n) – input signal </a:t>
            </a:r>
            <a:endParaRPr lang="fr-FR" sz="1800" dirty="0">
              <a:effectLst/>
              <a:latin typeface="Times New Roman" panose="02020603050405020304" pitchFamily="18" charset="0"/>
              <a:ea typeface="SimSun" panose="02010600030101010101" pitchFamily="2" charset="-122"/>
            </a:endParaRP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w(n) – hamming window</a:t>
            </a:r>
            <a:endParaRPr lang="fr-FR" sz="1800" dirty="0">
              <a:effectLst/>
              <a:latin typeface="Times New Roman" panose="02020603050405020304" pitchFamily="18" charset="0"/>
              <a:ea typeface="SimSun" panose="02010600030101010101" pitchFamily="2" charset="-122"/>
            </a:endParaRPr>
          </a:p>
        </p:txBody>
      </p:sp>
      <p:sp>
        <p:nvSpPr>
          <p:cNvPr id="30" name="ZoneTexte 29">
            <a:extLst>
              <a:ext uri="{FF2B5EF4-FFF2-40B4-BE49-F238E27FC236}">
                <a16:creationId xmlns:a16="http://schemas.microsoft.com/office/drawing/2014/main" id="{F6D7BD7D-1669-4E8F-90E5-4ED83BEACC02}"/>
              </a:ext>
            </a:extLst>
          </p:cNvPr>
          <p:cNvSpPr txBox="1"/>
          <p:nvPr/>
        </p:nvSpPr>
        <p:spPr>
          <a:xfrm>
            <a:off x="393700" y="1797050"/>
            <a:ext cx="9524999" cy="646331"/>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Fast Fourier translates each sample N numbers from time domain to frequency domain. There are 512, 1024, 2048 FFT sizes. It is used to get frequency response in magnitude.</a:t>
            </a:r>
            <a:endParaRPr lang="fr-FR" sz="1800" dirty="0">
              <a:effectLst/>
              <a:latin typeface="Times New Roman" panose="02020603050405020304" pitchFamily="18" charset="0"/>
              <a:ea typeface="SimSun" panose="02010600030101010101" pitchFamily="2" charset="-122"/>
            </a:endParaRPr>
          </a:p>
        </p:txBody>
      </p:sp>
      <p:sp>
        <p:nvSpPr>
          <p:cNvPr id="31" name="ZoneTexte 30">
            <a:extLst>
              <a:ext uri="{FF2B5EF4-FFF2-40B4-BE49-F238E27FC236}">
                <a16:creationId xmlns:a16="http://schemas.microsoft.com/office/drawing/2014/main" id="{E7ED12A2-11B2-4E29-BDDE-938ED244D04B}"/>
              </a:ext>
            </a:extLst>
          </p:cNvPr>
          <p:cNvSpPr txBox="1"/>
          <p:nvPr/>
        </p:nvSpPr>
        <p:spPr>
          <a:xfrm>
            <a:off x="534670" y="5302250"/>
            <a:ext cx="8850630" cy="356316"/>
          </a:xfrm>
          <a:prstGeom prst="rect">
            <a:avLst/>
          </a:prstGeom>
          <a:noFill/>
        </p:spPr>
        <p:txBody>
          <a:bodyPr wrap="square">
            <a:spAutoFit/>
          </a:bodyPr>
          <a:lstStyle/>
          <a:p>
            <a:pPr marL="0" marR="38100" algn="just">
              <a:lnSpc>
                <a:spcPct val="101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We can then measure the melts for a given frequency f in Hz using the following formula:</a:t>
            </a:r>
            <a:endParaRPr lang="fr-FR" sz="1800" dirty="0">
              <a:effectLst/>
              <a:latin typeface="Times New Roman" panose="02020603050405020304" pitchFamily="18" charset="0"/>
              <a:ea typeface="SimSun" panose="02010600030101010101" pitchFamily="2" charset="-122"/>
            </a:endParaRPr>
          </a:p>
        </p:txBody>
      </p:sp>
      <p:sp>
        <p:nvSpPr>
          <p:cNvPr id="32" name="ZoneTexte 31">
            <a:extLst>
              <a:ext uri="{FF2B5EF4-FFF2-40B4-BE49-F238E27FC236}">
                <a16:creationId xmlns:a16="http://schemas.microsoft.com/office/drawing/2014/main" id="{C03C4F7F-3B09-4CE2-A5BC-D7F7624E8C67}"/>
              </a:ext>
            </a:extLst>
          </p:cNvPr>
          <p:cNvSpPr txBox="1"/>
          <p:nvPr/>
        </p:nvSpPr>
        <p:spPr>
          <a:xfrm>
            <a:off x="1282700" y="5683766"/>
            <a:ext cx="6146800" cy="369332"/>
          </a:xfrm>
          <a:prstGeom prst="rect">
            <a:avLst/>
          </a:prstGeom>
          <a:noFill/>
        </p:spPr>
        <p:txBody>
          <a:bodyPr wrap="square">
            <a:spAutoFit/>
          </a:bodyPr>
          <a:lstStyle/>
          <a:p>
            <a:pPr marL="266700" marR="0" algn="ctr">
              <a:spcBef>
                <a:spcPts val="0"/>
              </a:spcBef>
              <a:spcAft>
                <a:spcPts val="0"/>
              </a:spcAft>
            </a:pPr>
            <a:r>
              <a:rPr lang="en-US" sz="1800" dirty="0" err="1">
                <a:effectLst/>
                <a:latin typeface="Times New Roman" panose="02020603050405020304" pitchFamily="18" charset="0"/>
                <a:ea typeface="Times New Roman" panose="02020603050405020304" pitchFamily="18" charset="0"/>
              </a:rPr>
              <a:t>mel</a:t>
            </a:r>
            <a:r>
              <a:rPr lang="en-US" sz="1800" dirty="0">
                <a:effectLst/>
                <a:latin typeface="Times New Roman" panose="02020603050405020304" pitchFamily="18" charset="0"/>
                <a:ea typeface="Times New Roman" panose="02020603050405020304" pitchFamily="18" charset="0"/>
              </a:rPr>
              <a:t>(f)= 2595*log10(1+f/700) ……….. (1)</a:t>
            </a:r>
            <a:endParaRPr lang="fr-FR" sz="1800" dirty="0">
              <a:effectLst/>
              <a:latin typeface="Times New Roman" panose="02020603050405020304" pitchFamily="18" charset="0"/>
              <a:ea typeface="SimSun" panose="02010600030101010101" pitchFamily="2" charset="-122"/>
            </a:endParaRPr>
          </a:p>
        </p:txBody>
      </p:sp>
      <p:sp>
        <p:nvSpPr>
          <p:cNvPr id="33" name="ZoneTexte 32">
            <a:extLst>
              <a:ext uri="{FF2B5EF4-FFF2-40B4-BE49-F238E27FC236}">
                <a16:creationId xmlns:a16="http://schemas.microsoft.com/office/drawing/2014/main" id="{1C755637-6C22-4C7F-8E07-331366CD13AD}"/>
              </a:ext>
            </a:extLst>
          </p:cNvPr>
          <p:cNvSpPr txBox="1"/>
          <p:nvPr/>
        </p:nvSpPr>
        <p:spPr>
          <a:xfrm>
            <a:off x="482600" y="5284194"/>
            <a:ext cx="6146800" cy="636072"/>
          </a:xfrm>
          <a:prstGeom prst="rect">
            <a:avLst/>
          </a:prstGeom>
          <a:noFill/>
        </p:spPr>
        <p:txBody>
          <a:bodyPr wrap="square">
            <a:spAutoFit/>
          </a:bodyPr>
          <a:lstStyle/>
          <a:p>
            <a:pPr marL="0" marR="0" algn="just">
              <a:lnSpc>
                <a:spcPct val="101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MFCCs may be calculated using the following equation [15] [17 ]:</a:t>
            </a:r>
            <a:endParaRPr lang="fr-FR" sz="1800" dirty="0">
              <a:effectLst/>
              <a:latin typeface="Times New Roman" panose="02020603050405020304" pitchFamily="18" charset="0"/>
              <a:ea typeface="SimSun" panose="02010600030101010101" pitchFamily="2" charset="-122"/>
            </a:endParaRPr>
          </a:p>
        </p:txBody>
      </p:sp>
      <p:pic>
        <p:nvPicPr>
          <p:cNvPr id="1026" name="Picture 2">
            <a:extLst>
              <a:ext uri="{FF2B5EF4-FFF2-40B4-BE49-F238E27FC236}">
                <a16:creationId xmlns:a16="http://schemas.microsoft.com/office/drawing/2014/main" id="{9914291D-53C7-431F-A07C-0BEB6840E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411" y="5767052"/>
            <a:ext cx="5663543" cy="865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30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
                                        <p:tgtEl>
                                          <p:spTgt spid="20"/>
                                        </p:tgtEl>
                                      </p:cBhvr>
                                    </p:animEffect>
                                    <p:anim calcmode="lin" valueType="num">
                                      <p:cBhvr>
                                        <p:cTn id="8" dur="200" fill="hold"/>
                                        <p:tgtEl>
                                          <p:spTgt spid="20"/>
                                        </p:tgtEl>
                                        <p:attrNameLst>
                                          <p:attrName>ppt_x</p:attrName>
                                        </p:attrNameLst>
                                      </p:cBhvr>
                                      <p:tavLst>
                                        <p:tav tm="0">
                                          <p:val>
                                            <p:strVal val="#ppt_x"/>
                                          </p:val>
                                        </p:tav>
                                        <p:tav tm="100000">
                                          <p:val>
                                            <p:strVal val="#ppt_x"/>
                                          </p:val>
                                        </p:tav>
                                      </p:tavLst>
                                    </p:anim>
                                    <p:anim calcmode="lin" valueType="num">
                                      <p:cBhvr>
                                        <p:cTn id="9" dur="2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
                                        <p:tgtEl>
                                          <p:spTgt spid="21"/>
                                        </p:tgtEl>
                                      </p:cBhvr>
                                    </p:animEffect>
                                    <p:anim calcmode="lin" valueType="num">
                                      <p:cBhvr>
                                        <p:cTn id="13" dur="200" fill="hold"/>
                                        <p:tgtEl>
                                          <p:spTgt spid="21"/>
                                        </p:tgtEl>
                                        <p:attrNameLst>
                                          <p:attrName>ppt_x</p:attrName>
                                        </p:attrNameLst>
                                      </p:cBhvr>
                                      <p:tavLst>
                                        <p:tav tm="0">
                                          <p:val>
                                            <p:strVal val="#ppt_x"/>
                                          </p:val>
                                        </p:tav>
                                        <p:tav tm="100000">
                                          <p:val>
                                            <p:strVal val="#ppt_x"/>
                                          </p:val>
                                        </p:tav>
                                      </p:tavLst>
                                    </p:anim>
                                    <p:anim calcmode="lin" valueType="num">
                                      <p:cBhvr>
                                        <p:cTn id="14" dur="2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
                                        <p:tgtEl>
                                          <p:spTgt spid="22"/>
                                        </p:tgtEl>
                                      </p:cBhvr>
                                    </p:animEffect>
                                    <p:anim calcmode="lin" valueType="num">
                                      <p:cBhvr>
                                        <p:cTn id="18" dur="200" fill="hold"/>
                                        <p:tgtEl>
                                          <p:spTgt spid="22"/>
                                        </p:tgtEl>
                                        <p:attrNameLst>
                                          <p:attrName>ppt_x</p:attrName>
                                        </p:attrNameLst>
                                      </p:cBhvr>
                                      <p:tavLst>
                                        <p:tav tm="0">
                                          <p:val>
                                            <p:strVal val="#ppt_x"/>
                                          </p:val>
                                        </p:tav>
                                        <p:tav tm="100000">
                                          <p:val>
                                            <p:strVal val="#ppt_x"/>
                                          </p:val>
                                        </p:tav>
                                      </p:tavLst>
                                    </p:anim>
                                    <p:anim calcmode="lin" valueType="num">
                                      <p:cBhvr>
                                        <p:cTn id="19" dur="2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
                                        <p:tgtEl>
                                          <p:spTgt spid="19"/>
                                        </p:tgtEl>
                                      </p:cBhvr>
                                    </p:animEffect>
                                    <p:anim calcmode="lin" valueType="num">
                                      <p:cBhvr>
                                        <p:cTn id="23" dur="200" fill="hold"/>
                                        <p:tgtEl>
                                          <p:spTgt spid="19"/>
                                        </p:tgtEl>
                                        <p:attrNameLst>
                                          <p:attrName>ppt_x</p:attrName>
                                        </p:attrNameLst>
                                      </p:cBhvr>
                                      <p:tavLst>
                                        <p:tav tm="0">
                                          <p:val>
                                            <p:strVal val="#ppt_x"/>
                                          </p:val>
                                        </p:tav>
                                        <p:tav tm="100000">
                                          <p:val>
                                            <p:strVal val="#ppt_x"/>
                                          </p:val>
                                        </p:tav>
                                      </p:tavLst>
                                    </p:anim>
                                    <p:anim calcmode="lin" valueType="num">
                                      <p:cBhvr>
                                        <p:cTn id="24" dur="2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
                                        <p:tgtEl>
                                          <p:spTgt spid="18"/>
                                        </p:tgtEl>
                                      </p:cBhvr>
                                    </p:animEffect>
                                    <p:anim calcmode="lin" valueType="num">
                                      <p:cBhvr>
                                        <p:cTn id="28" dur="200" fill="hold"/>
                                        <p:tgtEl>
                                          <p:spTgt spid="18"/>
                                        </p:tgtEl>
                                        <p:attrNameLst>
                                          <p:attrName>ppt_x</p:attrName>
                                        </p:attrNameLst>
                                      </p:cBhvr>
                                      <p:tavLst>
                                        <p:tav tm="0">
                                          <p:val>
                                            <p:strVal val="#ppt_x"/>
                                          </p:val>
                                        </p:tav>
                                        <p:tav tm="100000">
                                          <p:val>
                                            <p:strVal val="#ppt_x"/>
                                          </p:val>
                                        </p:tav>
                                      </p:tavLst>
                                    </p:anim>
                                    <p:anim calcmode="lin" valueType="num">
                                      <p:cBhvr>
                                        <p:cTn id="29" dur="2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nodePh="1">
                                  <p:stCondLst>
                                    <p:cond delay="20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
                                        <p:tgtEl>
                                          <p:spTgt spid="23"/>
                                        </p:tgtEl>
                                      </p:cBhvr>
                                    </p:animEffect>
                                    <p:anim calcmode="lin" valueType="num">
                                      <p:cBhvr>
                                        <p:cTn id="33" dur="200" fill="hold"/>
                                        <p:tgtEl>
                                          <p:spTgt spid="23"/>
                                        </p:tgtEl>
                                        <p:attrNameLst>
                                          <p:attrName>ppt_x</p:attrName>
                                        </p:attrNameLst>
                                      </p:cBhvr>
                                      <p:tavLst>
                                        <p:tav tm="0">
                                          <p:val>
                                            <p:strVal val="#ppt_x"/>
                                          </p:val>
                                        </p:tav>
                                        <p:tav tm="100000">
                                          <p:val>
                                            <p:strVal val="#ppt_x"/>
                                          </p:val>
                                        </p:tav>
                                      </p:tavLst>
                                    </p:anim>
                                    <p:anim calcmode="lin" valueType="num">
                                      <p:cBhvr>
                                        <p:cTn id="34" dur="2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3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00"/>
                                        <p:tgtEl>
                                          <p:spTgt spid="25"/>
                                        </p:tgtEl>
                                      </p:cBhvr>
                                    </p:animEffect>
                                    <p:anim calcmode="lin" valueType="num">
                                      <p:cBhvr>
                                        <p:cTn id="38" dur="200" fill="hold"/>
                                        <p:tgtEl>
                                          <p:spTgt spid="25"/>
                                        </p:tgtEl>
                                        <p:attrNameLst>
                                          <p:attrName>ppt_x</p:attrName>
                                        </p:attrNameLst>
                                      </p:cBhvr>
                                      <p:tavLst>
                                        <p:tav tm="0">
                                          <p:val>
                                            <p:strVal val="#ppt_x"/>
                                          </p:val>
                                        </p:tav>
                                        <p:tav tm="100000">
                                          <p:val>
                                            <p:strVal val="#ppt_x"/>
                                          </p:val>
                                        </p:tav>
                                      </p:tavLst>
                                    </p:anim>
                                    <p:anim calcmode="lin" valueType="num">
                                      <p:cBhvr>
                                        <p:cTn id="39" dur="2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
                                        <p:tgtEl>
                                          <p:spTgt spid="16"/>
                                        </p:tgtEl>
                                      </p:cBhvr>
                                    </p:animEffect>
                                    <p:anim calcmode="lin" valueType="num">
                                      <p:cBhvr>
                                        <p:cTn id="43" dur="200" fill="hold"/>
                                        <p:tgtEl>
                                          <p:spTgt spid="16"/>
                                        </p:tgtEl>
                                        <p:attrNameLst>
                                          <p:attrName>ppt_x</p:attrName>
                                        </p:attrNameLst>
                                      </p:cBhvr>
                                      <p:tavLst>
                                        <p:tav tm="0">
                                          <p:val>
                                            <p:strVal val="#ppt_x"/>
                                          </p:val>
                                        </p:tav>
                                        <p:tav tm="100000">
                                          <p:val>
                                            <p:strVal val="#ppt_x"/>
                                          </p:val>
                                        </p:tav>
                                      </p:tavLst>
                                    </p:anim>
                                    <p:anim calcmode="lin" valueType="num">
                                      <p:cBhvr>
                                        <p:cTn id="44" dur="2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200"/>
                                        <p:tgtEl>
                                          <p:spTgt spid="26"/>
                                        </p:tgtEl>
                                      </p:cBhvr>
                                    </p:animEffect>
                                    <p:anim calcmode="lin" valueType="num">
                                      <p:cBhvr>
                                        <p:cTn id="48" dur="200" fill="hold"/>
                                        <p:tgtEl>
                                          <p:spTgt spid="26"/>
                                        </p:tgtEl>
                                        <p:attrNameLst>
                                          <p:attrName>ppt_x</p:attrName>
                                        </p:attrNameLst>
                                      </p:cBhvr>
                                      <p:tavLst>
                                        <p:tav tm="0">
                                          <p:val>
                                            <p:strVal val="#ppt_x"/>
                                          </p:val>
                                        </p:tav>
                                        <p:tav tm="100000">
                                          <p:val>
                                            <p:strVal val="#ppt_x"/>
                                          </p:val>
                                        </p:tav>
                                      </p:tavLst>
                                    </p:anim>
                                    <p:anim calcmode="lin" valueType="num">
                                      <p:cBhvr>
                                        <p:cTn id="49" dur="2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4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
                                        <p:tgtEl>
                                          <p:spTgt spid="15"/>
                                        </p:tgtEl>
                                      </p:cBhvr>
                                    </p:animEffect>
                                    <p:anim calcmode="lin" valueType="num">
                                      <p:cBhvr>
                                        <p:cTn id="53" dur="200" fill="hold"/>
                                        <p:tgtEl>
                                          <p:spTgt spid="15"/>
                                        </p:tgtEl>
                                        <p:attrNameLst>
                                          <p:attrName>ppt_x</p:attrName>
                                        </p:attrNameLst>
                                      </p:cBhvr>
                                      <p:tavLst>
                                        <p:tav tm="0">
                                          <p:val>
                                            <p:strVal val="#ppt_x"/>
                                          </p:val>
                                        </p:tav>
                                        <p:tav tm="100000">
                                          <p:val>
                                            <p:strVal val="#ppt_x"/>
                                          </p:val>
                                        </p:tav>
                                      </p:tavLst>
                                    </p:anim>
                                    <p:anim calcmode="lin" valueType="num">
                                      <p:cBhvr>
                                        <p:cTn id="54" dur="200" fill="hold"/>
                                        <p:tgtEl>
                                          <p:spTgt spid="15"/>
                                        </p:tgtEl>
                                        <p:attrNameLst>
                                          <p:attrName>ppt_y</p:attrName>
                                        </p:attrNameLst>
                                      </p:cBhvr>
                                      <p:tavLst>
                                        <p:tav tm="0">
                                          <p:val>
                                            <p:strVal val="#ppt_y+.1"/>
                                          </p:val>
                                        </p:tav>
                                        <p:tav tm="100000">
                                          <p:val>
                                            <p:strVal val="#ppt_y"/>
                                          </p:val>
                                        </p:tav>
                                      </p:tavLst>
                                    </p:anim>
                                  </p:childTnLst>
                                </p:cTn>
                              </p:par>
                            </p:childTnLst>
                          </p:cTn>
                        </p:par>
                        <p:par>
                          <p:cTn id="55" fill="hold">
                            <p:stCondLst>
                              <p:cond delay="600"/>
                            </p:stCondLst>
                            <p:childTnLst>
                              <p:par>
                                <p:cTn id="56" presetID="42"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anim calcmode="lin" valueType="num">
                                      <p:cBhvr>
                                        <p:cTn id="59" dur="500" fill="hold"/>
                                        <p:tgtEl>
                                          <p:spTgt spid="27"/>
                                        </p:tgtEl>
                                        <p:attrNameLst>
                                          <p:attrName>ppt_x</p:attrName>
                                        </p:attrNameLst>
                                      </p:cBhvr>
                                      <p:tavLst>
                                        <p:tav tm="0">
                                          <p:val>
                                            <p:strVal val="#ppt_x"/>
                                          </p:val>
                                        </p:tav>
                                        <p:tav tm="100000">
                                          <p:val>
                                            <p:strVal val="#ppt_x"/>
                                          </p:val>
                                        </p:tav>
                                      </p:tavLst>
                                    </p:anim>
                                    <p:anim calcmode="lin" valueType="num">
                                      <p:cBhvr>
                                        <p:cTn id="60" dur="500" fill="hold"/>
                                        <p:tgtEl>
                                          <p:spTgt spid="27"/>
                                        </p:tgtEl>
                                        <p:attrNameLst>
                                          <p:attrName>ppt_y</p:attrName>
                                        </p:attrNameLst>
                                      </p:cBhvr>
                                      <p:tavLst>
                                        <p:tav tm="0">
                                          <p:val>
                                            <p:strVal val="#ppt_y+.1"/>
                                          </p:val>
                                        </p:tav>
                                        <p:tav tm="100000">
                                          <p:val>
                                            <p:strVal val="#ppt_y"/>
                                          </p:val>
                                        </p:tav>
                                      </p:tavLst>
                                    </p:anim>
                                  </p:childTnLst>
                                </p:cTn>
                              </p:par>
                            </p:childTnLst>
                          </p:cTn>
                        </p:par>
                        <p:par>
                          <p:cTn id="61" fill="hold">
                            <p:stCondLst>
                              <p:cond delay="1100"/>
                            </p:stCondLst>
                            <p:childTnLst>
                              <p:par>
                                <p:cTn id="62" presetID="53" presetClass="entr" presetSubtype="16"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fill="hold"/>
                                        <p:tgtEl>
                                          <p:spTgt spid="29"/>
                                        </p:tgtEl>
                                        <p:attrNameLst>
                                          <p:attrName>ppt_w</p:attrName>
                                        </p:attrNameLst>
                                      </p:cBhvr>
                                      <p:tavLst>
                                        <p:tav tm="0">
                                          <p:val>
                                            <p:fltVal val="0"/>
                                          </p:val>
                                        </p:tav>
                                        <p:tav tm="100000">
                                          <p:val>
                                            <p:strVal val="#ppt_w"/>
                                          </p:val>
                                        </p:tav>
                                      </p:tavLst>
                                    </p:anim>
                                    <p:anim calcmode="lin" valueType="num">
                                      <p:cBhvr>
                                        <p:cTn id="65" dur="500" fill="hold"/>
                                        <p:tgtEl>
                                          <p:spTgt spid="29"/>
                                        </p:tgtEl>
                                        <p:attrNameLst>
                                          <p:attrName>ppt_h</p:attrName>
                                        </p:attrNameLst>
                                      </p:cBhvr>
                                      <p:tavLst>
                                        <p:tav tm="0">
                                          <p:val>
                                            <p:fltVal val="0"/>
                                          </p:val>
                                        </p:tav>
                                        <p:tav tm="100000">
                                          <p:val>
                                            <p:strVal val="#ppt_h"/>
                                          </p:val>
                                        </p:tav>
                                      </p:tavLst>
                                    </p:anim>
                                    <p:animEffect transition="in" filter="fade">
                                      <p:cBhvr>
                                        <p:cTn id="66" dur="500"/>
                                        <p:tgtEl>
                                          <p:spTgt spid="29"/>
                                        </p:tgtEl>
                                      </p:cBhvr>
                                    </p:animEffect>
                                  </p:childTnLst>
                                </p:cTn>
                              </p:par>
                            </p:childTnLst>
                          </p:cTn>
                        </p:par>
                        <p:par>
                          <p:cTn id="67" fill="hold">
                            <p:stCondLst>
                              <p:cond delay="1600"/>
                            </p:stCondLst>
                            <p:childTnLst>
                              <p:par>
                                <p:cTn id="68" presetID="42" presetClass="entr" presetSubtype="0"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anim calcmode="lin" valueType="num">
                                      <p:cBhvr>
                                        <p:cTn id="71" dur="500" fill="hold"/>
                                        <p:tgtEl>
                                          <p:spTgt spid="28"/>
                                        </p:tgtEl>
                                        <p:attrNameLst>
                                          <p:attrName>ppt_x</p:attrName>
                                        </p:attrNameLst>
                                      </p:cBhvr>
                                      <p:tavLst>
                                        <p:tav tm="0">
                                          <p:val>
                                            <p:strVal val="#ppt_x"/>
                                          </p:val>
                                        </p:tav>
                                        <p:tav tm="100000">
                                          <p:val>
                                            <p:strVal val="#ppt_x"/>
                                          </p:val>
                                        </p:tav>
                                      </p:tavLst>
                                    </p:anim>
                                    <p:anim calcmode="lin" valueType="num">
                                      <p:cBhvr>
                                        <p:cTn id="72"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anim calcmode="lin" valueType="num">
                                      <p:cBhvr>
                                        <p:cTn id="78" dur="1000" fill="hold"/>
                                        <p:tgtEl>
                                          <p:spTgt spid="24"/>
                                        </p:tgtEl>
                                        <p:attrNameLst>
                                          <p:attrName>ppt_x</p:attrName>
                                        </p:attrNameLst>
                                      </p:cBhvr>
                                      <p:tavLst>
                                        <p:tav tm="0">
                                          <p:val>
                                            <p:strVal val="#ppt_x"/>
                                          </p:val>
                                        </p:tav>
                                        <p:tav tm="100000">
                                          <p:val>
                                            <p:strVal val="#ppt_x"/>
                                          </p:val>
                                        </p:tav>
                                      </p:tavLst>
                                    </p:anim>
                                    <p:anim calcmode="lin" valueType="num">
                                      <p:cBhvr>
                                        <p:cTn id="7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2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30"/>
                                        </p:tgtEl>
                                        <p:attrNameLst>
                                          <p:attrName>style.visibility</p:attrName>
                                        </p:attrNameLst>
                                      </p:cBhvr>
                                      <p:to>
                                        <p:strVal val="visible"/>
                                      </p:to>
                                    </p:set>
                                    <p:anim calcmode="lin" valueType="num">
                                      <p:cBhvr additive="base">
                                        <p:cTn id="88" dur="500" fill="hold"/>
                                        <p:tgtEl>
                                          <p:spTgt spid="30"/>
                                        </p:tgtEl>
                                        <p:attrNameLst>
                                          <p:attrName>ppt_x</p:attrName>
                                        </p:attrNameLst>
                                      </p:cBhvr>
                                      <p:tavLst>
                                        <p:tav tm="0">
                                          <p:val>
                                            <p:strVal val="#ppt_x"/>
                                          </p:val>
                                        </p:tav>
                                        <p:tav tm="100000">
                                          <p:val>
                                            <p:strVal val="#ppt_x"/>
                                          </p:val>
                                        </p:tav>
                                      </p:tavLst>
                                    </p:anim>
                                    <p:anim calcmode="lin" valueType="num">
                                      <p:cBhvr additive="base">
                                        <p:cTn id="8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3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fade">
                                      <p:cBhvr>
                                        <p:cTn id="98" dur="1000"/>
                                        <p:tgtEl>
                                          <p:spTgt spid="32"/>
                                        </p:tgtEl>
                                      </p:cBhvr>
                                    </p:animEffect>
                                    <p:anim calcmode="lin" valueType="num">
                                      <p:cBhvr>
                                        <p:cTn id="99" dur="1000" fill="hold"/>
                                        <p:tgtEl>
                                          <p:spTgt spid="32"/>
                                        </p:tgtEl>
                                        <p:attrNameLst>
                                          <p:attrName>ppt_x</p:attrName>
                                        </p:attrNameLst>
                                      </p:cBhvr>
                                      <p:tavLst>
                                        <p:tav tm="0">
                                          <p:val>
                                            <p:strVal val="#ppt_x"/>
                                          </p:val>
                                        </p:tav>
                                        <p:tav tm="100000">
                                          <p:val>
                                            <p:strVal val="#ppt_x"/>
                                          </p:val>
                                        </p:tav>
                                      </p:tavLst>
                                    </p:anim>
                                    <p:anim calcmode="lin" valueType="num">
                                      <p:cBhvr>
                                        <p:cTn id="100" dur="1000" fill="hold"/>
                                        <p:tgtEl>
                                          <p:spTgt spid="32"/>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1000"/>
                                        <p:tgtEl>
                                          <p:spTgt spid="31"/>
                                        </p:tgtEl>
                                      </p:cBhvr>
                                    </p:animEffect>
                                    <p:anim calcmode="lin" valueType="num">
                                      <p:cBhvr>
                                        <p:cTn id="104" dur="1000" fill="hold"/>
                                        <p:tgtEl>
                                          <p:spTgt spid="31"/>
                                        </p:tgtEl>
                                        <p:attrNameLst>
                                          <p:attrName>ppt_x</p:attrName>
                                        </p:attrNameLst>
                                      </p:cBhvr>
                                      <p:tavLst>
                                        <p:tav tm="0">
                                          <p:val>
                                            <p:strVal val="#ppt_x"/>
                                          </p:val>
                                        </p:tav>
                                        <p:tav tm="100000">
                                          <p:val>
                                            <p:strVal val="#ppt_x"/>
                                          </p:val>
                                        </p:tav>
                                      </p:tavLst>
                                    </p:anim>
                                    <p:anim calcmode="lin" valueType="num">
                                      <p:cBhvr>
                                        <p:cTn id="10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32"/>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31"/>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33"/>
                                        </p:tgtEl>
                                        <p:attrNameLst>
                                          <p:attrName>style.visibility</p:attrName>
                                        </p:attrNameLst>
                                      </p:cBhvr>
                                      <p:to>
                                        <p:strVal val="visible"/>
                                      </p:to>
                                    </p:set>
                                    <p:anim calcmode="lin" valueType="num">
                                      <p:cBhvr additive="base">
                                        <p:cTn id="116" dur="500" fill="hold"/>
                                        <p:tgtEl>
                                          <p:spTgt spid="33"/>
                                        </p:tgtEl>
                                        <p:attrNameLst>
                                          <p:attrName>ppt_x</p:attrName>
                                        </p:attrNameLst>
                                      </p:cBhvr>
                                      <p:tavLst>
                                        <p:tav tm="0">
                                          <p:val>
                                            <p:strVal val="#ppt_x"/>
                                          </p:val>
                                        </p:tav>
                                        <p:tav tm="100000">
                                          <p:val>
                                            <p:strVal val="#ppt_x"/>
                                          </p:val>
                                        </p:tav>
                                      </p:tavLst>
                                    </p:anim>
                                    <p:anim calcmode="lin" valueType="num">
                                      <p:cBhvr additive="base">
                                        <p:cTn id="11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nodeType="clickEffect">
                                  <p:stCondLst>
                                    <p:cond delay="0"/>
                                  </p:stCondLst>
                                  <p:childTnLst>
                                    <p:set>
                                      <p:cBhvr>
                                        <p:cTn id="121" dur="1" fill="hold">
                                          <p:stCondLst>
                                            <p:cond delay="0"/>
                                          </p:stCondLst>
                                        </p:cTn>
                                        <p:tgtEl>
                                          <p:spTgt spid="1026"/>
                                        </p:tgtEl>
                                        <p:attrNameLst>
                                          <p:attrName>style.visibility</p:attrName>
                                        </p:attrNameLst>
                                      </p:cBhvr>
                                      <p:to>
                                        <p:strVal val="visible"/>
                                      </p:to>
                                    </p:set>
                                    <p:animEffect transition="in" filter="fade">
                                      <p:cBhvr>
                                        <p:cTn id="122" dur="1000"/>
                                        <p:tgtEl>
                                          <p:spTgt spid="1026"/>
                                        </p:tgtEl>
                                      </p:cBhvr>
                                    </p:animEffect>
                                    <p:anim calcmode="lin" valueType="num">
                                      <p:cBhvr>
                                        <p:cTn id="123" dur="1000" fill="hold"/>
                                        <p:tgtEl>
                                          <p:spTgt spid="1026"/>
                                        </p:tgtEl>
                                        <p:attrNameLst>
                                          <p:attrName>ppt_x</p:attrName>
                                        </p:attrNameLst>
                                      </p:cBhvr>
                                      <p:tavLst>
                                        <p:tav tm="0">
                                          <p:val>
                                            <p:strVal val="#ppt_x"/>
                                          </p:val>
                                        </p:tav>
                                        <p:tav tm="100000">
                                          <p:val>
                                            <p:strVal val="#ppt_x"/>
                                          </p:val>
                                        </p:tav>
                                      </p:tavLst>
                                    </p:anim>
                                    <p:anim calcmode="lin" valueType="num">
                                      <p:cBhvr>
                                        <p:cTn id="12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5" grpId="0" animBg="1"/>
      <p:bldP spid="16" grpId="0" animBg="1"/>
      <p:bldP spid="18" grpId="0" animBg="1"/>
      <p:bldP spid="19" grpId="0" animBg="1"/>
      <p:bldP spid="20" grpId="0" animBg="1"/>
      <p:bldP spid="21" grpId="0"/>
      <p:bldP spid="22" grpId="0" animBg="1"/>
      <p:bldP spid="23" grpId="0"/>
      <p:bldP spid="25" grpId="0"/>
      <p:bldP spid="26" grpId="0"/>
      <p:bldP spid="27" grpId="0"/>
      <p:bldP spid="28" grpId="0"/>
      <p:bldP spid="24" grpId="0"/>
      <p:bldP spid="24" grpId="1"/>
      <p:bldP spid="30" grpId="0"/>
      <p:bldP spid="30" grpId="1"/>
      <p:bldP spid="31" grpId="0"/>
      <p:bldP spid="31" grpId="1"/>
      <p:bldP spid="32" grpId="0"/>
      <p:bldP spid="32" grpId="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13">
            <a:extLst>
              <a:ext uri="{FF2B5EF4-FFF2-40B4-BE49-F238E27FC236}">
                <a16:creationId xmlns:a16="http://schemas.microsoft.com/office/drawing/2014/main" id="{E04E8746-B113-4682-A866-8BB973E98D08}"/>
              </a:ext>
            </a:extLst>
          </p:cNvPr>
          <p:cNvSpPr txBox="1">
            <a:spLocks/>
          </p:cNvSpPr>
          <p:nvPr/>
        </p:nvSpPr>
        <p:spPr>
          <a:xfrm>
            <a:off x="774700" y="1383888"/>
            <a:ext cx="3523581" cy="313660"/>
          </a:xfrm>
          <a:prstGeom prst="bracePair">
            <a:avLst>
              <a:gd name="adj" fmla="val 20553"/>
            </a:avLst>
          </a:prstGeom>
          <a:noFill/>
          <a:ln w="38100">
            <a:solidFill>
              <a:schemeClr val="accent1">
                <a:lumMod val="60000"/>
                <a:lumOff val="40000"/>
              </a:schemeClr>
            </a:solidFill>
          </a:ln>
        </p:spPr>
        <p:txBody>
          <a:bodyPr vert="horz" lIns="80201" tIns="40100" rIns="80201" bIns="40100" rtlCol="0">
            <a:normAutofit fontScale="4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2456" dirty="0">
              <a:solidFill>
                <a:srgbClr val="456173"/>
              </a:solidFill>
            </a:endParaRPr>
          </a:p>
        </p:txBody>
      </p:sp>
      <p:sp>
        <p:nvSpPr>
          <p:cNvPr id="3" name="Date Placeholder 2">
            <a:extLst>
              <a:ext uri="{FF2B5EF4-FFF2-40B4-BE49-F238E27FC236}">
                <a16:creationId xmlns:a16="http://schemas.microsoft.com/office/drawing/2014/main" id="{15655476-1002-458F-9093-96DDF24C584C}"/>
              </a:ext>
            </a:extLst>
          </p:cNvPr>
          <p:cNvSpPr>
            <a:spLocks noGrp="1"/>
          </p:cNvSpPr>
          <p:nvPr>
            <p:ph type="dt" sz="half" idx="10"/>
          </p:nvPr>
        </p:nvSpPr>
        <p:spPr/>
        <p:txBody>
          <a:bodyPr/>
          <a:lstStyle/>
          <a:p>
            <a:fld id="{6C80E749-77E2-4FC5-B183-69E8C111019B}" type="datetime1">
              <a:rPr lang="fr-CH" smtClean="0"/>
              <a:t>09.07.2020</a:t>
            </a:fld>
            <a:endParaRPr lang="en-US"/>
          </a:p>
        </p:txBody>
      </p:sp>
      <p:sp>
        <p:nvSpPr>
          <p:cNvPr id="5" name="Slide Number Placeholder 4">
            <a:extLst>
              <a:ext uri="{FF2B5EF4-FFF2-40B4-BE49-F238E27FC236}">
                <a16:creationId xmlns:a16="http://schemas.microsoft.com/office/drawing/2014/main" id="{676B202B-5D6A-4C04-B3A6-2B9A976F0A0A}"/>
              </a:ext>
            </a:extLst>
          </p:cNvPr>
          <p:cNvSpPr>
            <a:spLocks noGrp="1"/>
          </p:cNvSpPr>
          <p:nvPr>
            <p:ph type="sldNum" sz="quarter" idx="12"/>
          </p:nvPr>
        </p:nvSpPr>
        <p:spPr/>
        <p:txBody>
          <a:bodyPr/>
          <a:lstStyle/>
          <a:p>
            <a:fld id="{B7B928BA-D132-4F75-82CE-9F6DD79A07F7}" type="slidenum">
              <a:rPr lang="en-US" smtClean="0"/>
              <a:t>11</a:t>
            </a:fld>
            <a:endParaRPr lang="en-US"/>
          </a:p>
        </p:txBody>
      </p:sp>
      <p:sp>
        <p:nvSpPr>
          <p:cNvPr id="15" name="Arrow: Pentagon 14">
            <a:extLst>
              <a:ext uri="{FF2B5EF4-FFF2-40B4-BE49-F238E27FC236}">
                <a16:creationId xmlns:a16="http://schemas.microsoft.com/office/drawing/2014/main" id="{64C89867-CD9C-4435-A479-BDF18E95F2F6}"/>
              </a:ext>
            </a:extLst>
          </p:cNvPr>
          <p:cNvSpPr/>
          <p:nvPr/>
        </p:nvSpPr>
        <p:spPr>
          <a:xfrm>
            <a:off x="8618798" y="760872"/>
            <a:ext cx="2074602"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6" name="Arrow: Pentagon 15">
            <a:extLst>
              <a:ext uri="{FF2B5EF4-FFF2-40B4-BE49-F238E27FC236}">
                <a16:creationId xmlns:a16="http://schemas.microsoft.com/office/drawing/2014/main" id="{C7038639-06F5-426D-A98A-51BFD80E2124}"/>
              </a:ext>
            </a:extLst>
          </p:cNvPr>
          <p:cNvSpPr/>
          <p:nvPr/>
        </p:nvSpPr>
        <p:spPr>
          <a:xfrm>
            <a:off x="6438772" y="760872"/>
            <a:ext cx="2486746" cy="534670"/>
          </a:xfrm>
          <a:prstGeom prst="homePlate">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8" name="Arrow: Pentagon 17">
            <a:extLst>
              <a:ext uri="{FF2B5EF4-FFF2-40B4-BE49-F238E27FC236}">
                <a16:creationId xmlns:a16="http://schemas.microsoft.com/office/drawing/2014/main" id="{91767FE3-0D41-4F78-9C79-DFD26F082D8A}"/>
              </a:ext>
            </a:extLst>
          </p:cNvPr>
          <p:cNvSpPr/>
          <p:nvPr/>
        </p:nvSpPr>
        <p:spPr>
          <a:xfrm>
            <a:off x="4276877" y="760872"/>
            <a:ext cx="2472867" cy="53467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600" b="1"/>
              <a:t>ML For speaker Identification </a:t>
            </a:r>
            <a:endParaRPr lang="en-US" sz="1600" b="1" dirty="0"/>
          </a:p>
        </p:txBody>
      </p:sp>
      <p:sp>
        <p:nvSpPr>
          <p:cNvPr id="19" name="Arrow: Pentagon 18">
            <a:extLst>
              <a:ext uri="{FF2B5EF4-FFF2-40B4-BE49-F238E27FC236}">
                <a16:creationId xmlns:a16="http://schemas.microsoft.com/office/drawing/2014/main" id="{09FB9FF1-EB3C-4C8E-BD86-D2496C5C012D}"/>
              </a:ext>
            </a:extLst>
          </p:cNvPr>
          <p:cNvSpPr/>
          <p:nvPr/>
        </p:nvSpPr>
        <p:spPr>
          <a:xfrm>
            <a:off x="2138441" y="760872"/>
            <a:ext cx="2472869"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0" name="Arrow: Pentagon 5">
            <a:extLst>
              <a:ext uri="{FF2B5EF4-FFF2-40B4-BE49-F238E27FC236}">
                <a16:creationId xmlns:a16="http://schemas.microsoft.com/office/drawing/2014/main" id="{3986304E-F06E-4FBC-BB2F-9FD1AB098BE9}"/>
              </a:ext>
            </a:extLst>
          </p:cNvPr>
          <p:cNvSpPr/>
          <p:nvPr/>
        </p:nvSpPr>
        <p:spPr>
          <a:xfrm>
            <a:off x="-39" y="760872"/>
            <a:ext cx="2472912" cy="534670"/>
          </a:xfrm>
          <a:custGeom>
            <a:avLst/>
            <a:gdLst>
              <a:gd name="connsiteX0" fmla="*/ 0 w 2361537"/>
              <a:gd name="connsiteY0" fmla="*/ 0 h 609600"/>
              <a:gd name="connsiteX1" fmla="*/ 2056737 w 2361537"/>
              <a:gd name="connsiteY1" fmla="*/ 0 h 609600"/>
              <a:gd name="connsiteX2" fmla="*/ 2361537 w 2361537"/>
              <a:gd name="connsiteY2" fmla="*/ 304800 h 609600"/>
              <a:gd name="connsiteX3" fmla="*/ 2056737 w 2361537"/>
              <a:gd name="connsiteY3" fmla="*/ 609600 h 609600"/>
              <a:gd name="connsiteX4" fmla="*/ 0 w 2361537"/>
              <a:gd name="connsiteY4" fmla="*/ 609600 h 609600"/>
              <a:gd name="connsiteX5" fmla="*/ 0 w 2361537"/>
              <a:gd name="connsiteY5"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94216 w 2361554"/>
              <a:gd name="connsiteY5" fmla="*/ 305439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8 w 2361555"/>
              <a:gd name="connsiteY0" fmla="*/ 0 h 609600"/>
              <a:gd name="connsiteX1" fmla="*/ 2056755 w 2361555"/>
              <a:gd name="connsiteY1" fmla="*/ 0 h 609600"/>
              <a:gd name="connsiteX2" fmla="*/ 2361555 w 2361555"/>
              <a:gd name="connsiteY2" fmla="*/ 304800 h 609600"/>
              <a:gd name="connsiteX3" fmla="*/ 2056755 w 2361555"/>
              <a:gd name="connsiteY3" fmla="*/ 609600 h 609600"/>
              <a:gd name="connsiteX4" fmla="*/ 18 w 2361555"/>
              <a:gd name="connsiteY4" fmla="*/ 609600 h 609600"/>
              <a:gd name="connsiteX5" fmla="*/ 286266 w 2361555"/>
              <a:gd name="connsiteY5" fmla="*/ 297488 h 609600"/>
              <a:gd name="connsiteX6" fmla="*/ 18 w 2361555"/>
              <a:gd name="connsiteY6" fmla="*/ 0 h 609600"/>
              <a:gd name="connsiteX0" fmla="*/ 20 w 2361557"/>
              <a:gd name="connsiteY0" fmla="*/ 0 h 609600"/>
              <a:gd name="connsiteX1" fmla="*/ 2056757 w 2361557"/>
              <a:gd name="connsiteY1" fmla="*/ 0 h 609600"/>
              <a:gd name="connsiteX2" fmla="*/ 2361557 w 2361557"/>
              <a:gd name="connsiteY2" fmla="*/ 304800 h 609600"/>
              <a:gd name="connsiteX3" fmla="*/ 2056757 w 2361557"/>
              <a:gd name="connsiteY3" fmla="*/ 609600 h 609600"/>
              <a:gd name="connsiteX4" fmla="*/ 20 w 2361557"/>
              <a:gd name="connsiteY4" fmla="*/ 609600 h 609600"/>
              <a:gd name="connsiteX5" fmla="*/ 286268 w 2361557"/>
              <a:gd name="connsiteY5" fmla="*/ 297488 h 609600"/>
              <a:gd name="connsiteX6" fmla="*/ 20 w 2361557"/>
              <a:gd name="connsiteY6" fmla="*/ 0 h 609600"/>
              <a:gd name="connsiteX0" fmla="*/ 24 w 2361561"/>
              <a:gd name="connsiteY0" fmla="*/ 0 h 609600"/>
              <a:gd name="connsiteX1" fmla="*/ 2056761 w 2361561"/>
              <a:gd name="connsiteY1" fmla="*/ 0 h 609600"/>
              <a:gd name="connsiteX2" fmla="*/ 2361561 w 2361561"/>
              <a:gd name="connsiteY2" fmla="*/ 304800 h 609600"/>
              <a:gd name="connsiteX3" fmla="*/ 2056761 w 2361561"/>
              <a:gd name="connsiteY3" fmla="*/ 609600 h 609600"/>
              <a:gd name="connsiteX4" fmla="*/ 24 w 2361561"/>
              <a:gd name="connsiteY4" fmla="*/ 609600 h 609600"/>
              <a:gd name="connsiteX5" fmla="*/ 286272 w 2361561"/>
              <a:gd name="connsiteY5" fmla="*/ 297488 h 609600"/>
              <a:gd name="connsiteX6" fmla="*/ 24 w 2361561"/>
              <a:gd name="connsiteY6" fmla="*/ 0 h 609600"/>
              <a:gd name="connsiteX0" fmla="*/ 41 w 2361578"/>
              <a:gd name="connsiteY0" fmla="*/ 0 h 609600"/>
              <a:gd name="connsiteX1" fmla="*/ 2056778 w 2361578"/>
              <a:gd name="connsiteY1" fmla="*/ 0 h 609600"/>
              <a:gd name="connsiteX2" fmla="*/ 2361578 w 2361578"/>
              <a:gd name="connsiteY2" fmla="*/ 304800 h 609600"/>
              <a:gd name="connsiteX3" fmla="*/ 2056778 w 2361578"/>
              <a:gd name="connsiteY3" fmla="*/ 609600 h 609600"/>
              <a:gd name="connsiteX4" fmla="*/ 41 w 2361578"/>
              <a:gd name="connsiteY4" fmla="*/ 609600 h 609600"/>
              <a:gd name="connsiteX5" fmla="*/ 286289 w 2361578"/>
              <a:gd name="connsiteY5" fmla="*/ 297488 h 609600"/>
              <a:gd name="connsiteX6" fmla="*/ 41 w 2361578"/>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578" h="609600">
                <a:moveTo>
                  <a:pt x="41" y="0"/>
                </a:moveTo>
                <a:lnTo>
                  <a:pt x="2056778" y="0"/>
                </a:lnTo>
                <a:lnTo>
                  <a:pt x="2361578" y="304800"/>
                </a:lnTo>
                <a:lnTo>
                  <a:pt x="2056778" y="609600"/>
                </a:lnTo>
                <a:lnTo>
                  <a:pt x="41" y="609600"/>
                </a:lnTo>
                <a:cubicBezTo>
                  <a:pt x="-2609" y="505563"/>
                  <a:pt x="121962" y="481038"/>
                  <a:pt x="286289" y="297488"/>
                </a:cubicBezTo>
                <a:cubicBezTo>
                  <a:pt x="302191" y="293741"/>
                  <a:pt x="95457" y="99163"/>
                  <a:pt x="41" y="0"/>
                </a:cubicBezTo>
                <a:close/>
              </a:path>
            </a:pathLst>
          </a:cu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579" dirty="0">
                <a:solidFill>
                  <a:schemeClr val="bg1"/>
                </a:solidFill>
              </a:rPr>
              <a:t>Introduction	</a:t>
            </a:r>
          </a:p>
        </p:txBody>
      </p:sp>
      <p:sp>
        <p:nvSpPr>
          <p:cNvPr id="21" name="Text Placeholder 12">
            <a:extLst>
              <a:ext uri="{FF2B5EF4-FFF2-40B4-BE49-F238E27FC236}">
                <a16:creationId xmlns:a16="http://schemas.microsoft.com/office/drawing/2014/main" id="{8E4B8C32-E952-455D-AF28-95B781EFDE94}"/>
              </a:ext>
            </a:extLst>
          </p:cNvPr>
          <p:cNvSpPr txBox="1">
            <a:spLocks/>
          </p:cNvSpPr>
          <p:nvPr/>
        </p:nvSpPr>
        <p:spPr>
          <a:xfrm>
            <a:off x="334439" y="760873"/>
            <a:ext cx="2138433"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2" name="Text Placeholder 12">
            <a:extLst>
              <a:ext uri="{FF2B5EF4-FFF2-40B4-BE49-F238E27FC236}">
                <a16:creationId xmlns:a16="http://schemas.microsoft.com/office/drawing/2014/main" id="{4EC5EFA0-9AF5-490D-BD10-5D0D335A25E4}"/>
              </a:ext>
            </a:extLst>
          </p:cNvPr>
          <p:cNvSpPr txBox="1">
            <a:spLocks/>
          </p:cNvSpPr>
          <p:nvPr/>
        </p:nvSpPr>
        <p:spPr>
          <a:xfrm>
            <a:off x="2472872" y="770732"/>
            <a:ext cx="2138435" cy="529033"/>
          </a:xfrm>
          <a:prstGeom prst="homePlate">
            <a:avLst/>
          </a:prstGeom>
          <a:solidFill>
            <a:schemeClr val="accent1">
              <a:lumMod val="50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360" b="1" dirty="0"/>
              <a:t> Speaker Identification Architecture </a:t>
            </a:r>
            <a:endParaRPr lang="en-US" sz="1360" b="1" dirty="0"/>
          </a:p>
        </p:txBody>
      </p:sp>
      <p:sp>
        <p:nvSpPr>
          <p:cNvPr id="23" name="Text Placeholder 12">
            <a:extLst>
              <a:ext uri="{FF2B5EF4-FFF2-40B4-BE49-F238E27FC236}">
                <a16:creationId xmlns:a16="http://schemas.microsoft.com/office/drawing/2014/main" id="{427598CE-CFCE-4964-B480-E7E4BB8323C0}"/>
              </a:ext>
            </a:extLst>
          </p:cNvPr>
          <p:cNvSpPr txBox="1">
            <a:spLocks/>
          </p:cNvSpPr>
          <p:nvPr/>
        </p:nvSpPr>
        <p:spPr>
          <a:xfrm>
            <a:off x="4611306" y="760872"/>
            <a:ext cx="2138435" cy="529033"/>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5" name="Text Placeholder 12">
            <a:extLst>
              <a:ext uri="{FF2B5EF4-FFF2-40B4-BE49-F238E27FC236}">
                <a16:creationId xmlns:a16="http://schemas.microsoft.com/office/drawing/2014/main" id="{436FCF64-01DE-423D-BEE6-BF59E8B12637}"/>
              </a:ext>
            </a:extLst>
          </p:cNvPr>
          <p:cNvSpPr txBox="1">
            <a:spLocks/>
          </p:cNvSpPr>
          <p:nvPr/>
        </p:nvSpPr>
        <p:spPr>
          <a:xfrm>
            <a:off x="6535417" y="770731"/>
            <a:ext cx="2152320"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403" b="1" dirty="0"/>
              <a:t>Experimental</a:t>
            </a:r>
            <a:r>
              <a:rPr lang="fr-CH" sz="1403" b="1" dirty="0"/>
              <a:t> </a:t>
            </a:r>
            <a:r>
              <a:rPr lang="en-US" sz="1403" b="1" dirty="0"/>
              <a:t>Analysis</a:t>
            </a:r>
            <a:r>
              <a:rPr lang="fr-CH" sz="1403" b="1" dirty="0"/>
              <a:t> and </a:t>
            </a:r>
            <a:r>
              <a:rPr lang="en-US" sz="1403" b="1" dirty="0"/>
              <a:t>Result</a:t>
            </a:r>
          </a:p>
        </p:txBody>
      </p:sp>
      <p:sp>
        <p:nvSpPr>
          <p:cNvPr id="26" name="Text Placeholder 12">
            <a:extLst>
              <a:ext uri="{FF2B5EF4-FFF2-40B4-BE49-F238E27FC236}">
                <a16:creationId xmlns:a16="http://schemas.microsoft.com/office/drawing/2014/main" id="{F1074298-0D41-4A83-AF33-DCF3B0C1F074}"/>
              </a:ext>
            </a:extLst>
          </p:cNvPr>
          <p:cNvSpPr txBox="1">
            <a:spLocks/>
          </p:cNvSpPr>
          <p:nvPr/>
        </p:nvSpPr>
        <p:spPr>
          <a:xfrm>
            <a:off x="8876643" y="757925"/>
            <a:ext cx="1740172"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403" b="1" dirty="0"/>
              <a:t>Conclusion &amp; Reference</a:t>
            </a:r>
            <a:endParaRPr lang="en-US" sz="1403" b="1" dirty="0"/>
          </a:p>
        </p:txBody>
      </p:sp>
      <p:sp>
        <p:nvSpPr>
          <p:cNvPr id="27" name="Text Placeholder 13">
            <a:extLst>
              <a:ext uri="{FF2B5EF4-FFF2-40B4-BE49-F238E27FC236}">
                <a16:creationId xmlns:a16="http://schemas.microsoft.com/office/drawing/2014/main" id="{A936BDFE-9983-4D69-8420-D20F8E373EB0}"/>
              </a:ext>
            </a:extLst>
          </p:cNvPr>
          <p:cNvSpPr txBox="1">
            <a:spLocks/>
          </p:cNvSpPr>
          <p:nvPr/>
        </p:nvSpPr>
        <p:spPr>
          <a:xfrm>
            <a:off x="558929"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56" dirty="0">
                <a:solidFill>
                  <a:srgbClr val="456173"/>
                </a:solidFill>
              </a:rPr>
              <a:t>Feature Extraction</a:t>
            </a:r>
          </a:p>
        </p:txBody>
      </p:sp>
      <p:sp>
        <p:nvSpPr>
          <p:cNvPr id="28" name="Text Placeholder 13">
            <a:extLst>
              <a:ext uri="{FF2B5EF4-FFF2-40B4-BE49-F238E27FC236}">
                <a16:creationId xmlns:a16="http://schemas.microsoft.com/office/drawing/2014/main" id="{20EE6666-D60F-46DC-BADC-298AD6C85F05}"/>
              </a:ext>
            </a:extLst>
          </p:cNvPr>
          <p:cNvSpPr txBox="1">
            <a:spLocks/>
          </p:cNvSpPr>
          <p:nvPr/>
        </p:nvSpPr>
        <p:spPr>
          <a:xfrm>
            <a:off x="5758188"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56" dirty="0">
                <a:solidFill>
                  <a:srgbClr val="456173"/>
                </a:solidFill>
              </a:rPr>
              <a:t>Feature Matching and Modeling </a:t>
            </a:r>
          </a:p>
        </p:txBody>
      </p:sp>
      <p:sp>
        <p:nvSpPr>
          <p:cNvPr id="24" name="ZoneTexte 23">
            <a:extLst>
              <a:ext uri="{FF2B5EF4-FFF2-40B4-BE49-F238E27FC236}">
                <a16:creationId xmlns:a16="http://schemas.microsoft.com/office/drawing/2014/main" id="{7CCCAC3B-5DEF-4E00-8506-E00A7A8B3EBD}"/>
              </a:ext>
            </a:extLst>
          </p:cNvPr>
          <p:cNvSpPr txBox="1"/>
          <p:nvPr/>
        </p:nvSpPr>
        <p:spPr>
          <a:xfrm>
            <a:off x="860574" y="2355412"/>
            <a:ext cx="9439125" cy="646331"/>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The GMM forms the basis for both the training and classification processes. GMM-based classifiers have shown good performance in many applications including speech processing [9]. </a:t>
            </a:r>
            <a:endParaRPr lang="en-US" dirty="0"/>
          </a:p>
        </p:txBody>
      </p:sp>
      <p:sp>
        <p:nvSpPr>
          <p:cNvPr id="30" name="ZoneTexte 29">
            <a:extLst>
              <a:ext uri="{FF2B5EF4-FFF2-40B4-BE49-F238E27FC236}">
                <a16:creationId xmlns:a16="http://schemas.microsoft.com/office/drawing/2014/main" id="{0D1E4BB3-9FBD-4950-B0E6-6AC90A30C76D}"/>
              </a:ext>
            </a:extLst>
          </p:cNvPr>
          <p:cNvSpPr txBox="1"/>
          <p:nvPr/>
        </p:nvSpPr>
        <p:spPr>
          <a:xfrm>
            <a:off x="-461499" y="3097276"/>
            <a:ext cx="5363028" cy="369332"/>
          </a:xfrm>
          <a:prstGeom prst="rect">
            <a:avLst/>
          </a:prstGeom>
          <a:noFill/>
        </p:spPr>
        <p:txBody>
          <a:bodyPr wrap="square">
            <a:spAutoFit/>
          </a:bodyPr>
          <a:lstStyle/>
          <a:p>
            <a:pPr marL="1657350" marR="0" lvl="3" indent="-285750" algn="just">
              <a:spcBef>
                <a:spcPts val="200"/>
              </a:spcBef>
              <a:spcAft>
                <a:spcPts val="200"/>
              </a:spcAft>
              <a:buSzPts val="1000"/>
              <a:buFont typeface="Arial" panose="020B0604020202020204" pitchFamily="34" charset="0"/>
              <a:buChar char="•"/>
              <a:tabLst>
                <a:tab pos="400050" algn="l"/>
                <a:tab pos="457200" algn="l"/>
              </a:tabLst>
            </a:pPr>
            <a:r>
              <a:rPr lang="en-US" sz="1800" b="1" i="1" dirty="0">
                <a:effectLst/>
                <a:latin typeface="Times New Roman" panose="02020603050405020304" pitchFamily="18" charset="0"/>
              </a:rPr>
              <a:t>Feature Extraction.</a:t>
            </a:r>
            <a:endParaRPr lang="fr-FR" sz="1800" b="1" i="1" dirty="0">
              <a:effectLst/>
              <a:latin typeface="Times New Roman" panose="02020603050405020304" pitchFamily="18" charset="0"/>
            </a:endParaRPr>
          </a:p>
        </p:txBody>
      </p:sp>
      <p:sp>
        <p:nvSpPr>
          <p:cNvPr id="31" name="ZoneTexte 30">
            <a:extLst>
              <a:ext uri="{FF2B5EF4-FFF2-40B4-BE49-F238E27FC236}">
                <a16:creationId xmlns:a16="http://schemas.microsoft.com/office/drawing/2014/main" id="{83410506-C3E8-4460-9A53-24B40078B20F}"/>
              </a:ext>
            </a:extLst>
          </p:cNvPr>
          <p:cNvSpPr txBox="1"/>
          <p:nvPr/>
        </p:nvSpPr>
        <p:spPr>
          <a:xfrm>
            <a:off x="1504281" y="3520545"/>
            <a:ext cx="5588000" cy="369332"/>
          </a:xfrm>
          <a:prstGeom prst="rect">
            <a:avLst/>
          </a:prstGeom>
          <a:noFill/>
        </p:spPr>
        <p:txBody>
          <a:bodyPr wrap="square">
            <a:spAutoFit/>
          </a:bodyPr>
          <a:lstStyle/>
          <a:p>
            <a:pPr marL="0" marR="0" algn="l">
              <a:spcBef>
                <a:spcPts val="0"/>
              </a:spcBef>
              <a:spcAft>
                <a:spcPts val="0"/>
              </a:spcAft>
            </a:pPr>
            <a:r>
              <a:rPr lang="en-US" sz="1800" b="1" u="sng" dirty="0">
                <a:effectLst/>
                <a:latin typeface="Times New Roman" panose="02020603050405020304" pitchFamily="18" charset="0"/>
                <a:ea typeface="Times New Roman" panose="02020603050405020304" pitchFamily="18" charset="0"/>
              </a:rPr>
              <a:t>posterior probability:  </a:t>
            </a:r>
            <a:endParaRPr lang="fr-FR" sz="1800" dirty="0">
              <a:effectLst/>
              <a:latin typeface="Times New Roman" panose="02020603050405020304" pitchFamily="18" charset="0"/>
              <a:ea typeface="SimSun" panose="02010600030101010101" pitchFamily="2" charset="-122"/>
            </a:endParaRPr>
          </a:p>
        </p:txBody>
      </p:sp>
      <p:pic>
        <p:nvPicPr>
          <p:cNvPr id="5133" name="Picture 13">
            <a:extLst>
              <a:ext uri="{FF2B5EF4-FFF2-40B4-BE49-F238E27FC236}">
                <a16:creationId xmlns:a16="http://schemas.microsoft.com/office/drawing/2014/main" id="{CA104BF6-B019-4EAD-AF6A-148879EE248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00672" y="3340406"/>
            <a:ext cx="3748773" cy="87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ZoneTexte 37">
            <a:extLst>
              <a:ext uri="{FF2B5EF4-FFF2-40B4-BE49-F238E27FC236}">
                <a16:creationId xmlns:a16="http://schemas.microsoft.com/office/drawing/2014/main" id="{E4E4D13A-B7E9-4CF9-BA58-B6A6770A66DF}"/>
              </a:ext>
            </a:extLst>
          </p:cNvPr>
          <p:cNvSpPr txBox="1"/>
          <p:nvPr/>
        </p:nvSpPr>
        <p:spPr>
          <a:xfrm>
            <a:off x="1390955" y="4810719"/>
            <a:ext cx="5581650" cy="369332"/>
          </a:xfrm>
          <a:prstGeom prst="rect">
            <a:avLst/>
          </a:prstGeom>
          <a:noFill/>
        </p:spPr>
        <p:txBody>
          <a:bodyPr wrap="square">
            <a:spAutoFit/>
          </a:bodyPr>
          <a:lstStyle/>
          <a:p>
            <a:pPr marL="0" marR="0" algn="l">
              <a:spcBef>
                <a:spcPts val="0"/>
              </a:spcBef>
              <a:spcAft>
                <a:spcPts val="0"/>
              </a:spcAft>
            </a:pPr>
            <a:r>
              <a:rPr lang="en-US" sz="1800" b="1" u="sng" dirty="0">
                <a:effectLst/>
                <a:latin typeface="Times New Roman" panose="02020603050405020304" pitchFamily="18" charset="0"/>
                <a:ea typeface="Times New Roman" panose="02020603050405020304" pitchFamily="18" charset="0"/>
              </a:rPr>
              <a:t>new estimates of </a:t>
            </a:r>
            <a:r>
              <a:rPr lang="en-US" sz="1800" b="1" i="1" u="sng" dirty="0" err="1">
                <a:effectLst/>
                <a:latin typeface="Arial" panose="020B0604020202020204" pitchFamily="34" charset="0"/>
                <a:ea typeface="Arial" panose="020B0604020202020204" pitchFamily="34" charset="0"/>
                <a:cs typeface="Times New Roman" panose="02020603050405020304" pitchFamily="18" charset="0"/>
              </a:rPr>
              <a:t>i</a:t>
            </a:r>
            <a:r>
              <a:rPr lang="en-US" sz="1800" b="1" u="sng" dirty="0" err="1">
                <a:effectLst/>
                <a:latin typeface="Times New Roman" panose="02020603050405020304" pitchFamily="18" charset="0"/>
                <a:ea typeface="Times New Roman" panose="02020603050405020304" pitchFamily="18" charset="0"/>
              </a:rPr>
              <a:t>th</a:t>
            </a:r>
            <a:r>
              <a:rPr lang="en-US" sz="1800" b="1" u="sng" dirty="0">
                <a:effectLst/>
                <a:latin typeface="Times New Roman" panose="02020603050405020304" pitchFamily="18" charset="0"/>
                <a:ea typeface="Times New Roman" panose="02020603050405020304" pitchFamily="18" charset="0"/>
              </a:rPr>
              <a:t> weight: </a:t>
            </a:r>
            <a:endParaRPr lang="fr-FR" sz="1800" dirty="0">
              <a:effectLst/>
              <a:latin typeface="Times New Roman" panose="02020603050405020304" pitchFamily="18" charset="0"/>
              <a:ea typeface="SimSun" panose="02010600030101010101" pitchFamily="2" charset="-122"/>
            </a:endParaRPr>
          </a:p>
        </p:txBody>
      </p:sp>
      <p:pic>
        <p:nvPicPr>
          <p:cNvPr id="5134" name="Picture 14">
            <a:extLst>
              <a:ext uri="{FF2B5EF4-FFF2-40B4-BE49-F238E27FC236}">
                <a16:creationId xmlns:a16="http://schemas.microsoft.com/office/drawing/2014/main" id="{F2F0A84C-C873-4ADD-9A4A-F06D940F196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03017" y="4459223"/>
            <a:ext cx="3188371" cy="112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ZoneTexte 40">
            <a:extLst>
              <a:ext uri="{FF2B5EF4-FFF2-40B4-BE49-F238E27FC236}">
                <a16:creationId xmlns:a16="http://schemas.microsoft.com/office/drawing/2014/main" id="{95189A12-9D65-42E9-8654-791AF9E7C8C2}"/>
              </a:ext>
            </a:extLst>
          </p:cNvPr>
          <p:cNvSpPr txBox="1"/>
          <p:nvPr/>
        </p:nvSpPr>
        <p:spPr>
          <a:xfrm>
            <a:off x="534670" y="6172612"/>
            <a:ext cx="5581650" cy="590931"/>
          </a:xfrm>
          <a:prstGeom prst="rect">
            <a:avLst/>
          </a:prstGeom>
          <a:noFill/>
        </p:spPr>
        <p:txBody>
          <a:bodyPr wrap="square">
            <a:spAutoFit/>
          </a:bodyPr>
          <a:lstStyle/>
          <a:p>
            <a:pPr marL="0" marR="0" algn="just">
              <a:lnSpc>
                <a:spcPct val="90000"/>
              </a:lnSpc>
              <a:spcBef>
                <a:spcPts val="0"/>
              </a:spcBef>
              <a:spcAft>
                <a:spcPts val="0"/>
              </a:spcAft>
            </a:pPr>
            <a:r>
              <a:rPr lang="en-US" sz="1800" b="1" u="sng" dirty="0">
                <a:effectLst/>
                <a:latin typeface="Times New Roman" panose="02020603050405020304" pitchFamily="18" charset="0"/>
                <a:ea typeface="Times New Roman" panose="02020603050405020304" pitchFamily="18" charset="0"/>
              </a:rPr>
              <a:t>new estimates of diagonal elements of </a:t>
            </a:r>
            <a:r>
              <a:rPr lang="en-US" sz="1800" b="1" i="1" u="sng" dirty="0" err="1">
                <a:effectLst/>
                <a:latin typeface="Arial" panose="020B0604020202020204" pitchFamily="34" charset="0"/>
                <a:ea typeface="Arial" panose="020B0604020202020204" pitchFamily="34" charset="0"/>
                <a:cs typeface="Times New Roman" panose="02020603050405020304" pitchFamily="18" charset="0"/>
              </a:rPr>
              <a:t>i</a:t>
            </a:r>
            <a:r>
              <a:rPr lang="en-US" sz="1800" b="1" u="sng" dirty="0" err="1">
                <a:effectLst/>
                <a:latin typeface="Times New Roman" panose="02020603050405020304" pitchFamily="18" charset="0"/>
                <a:ea typeface="Times New Roman" panose="02020603050405020304" pitchFamily="18" charset="0"/>
              </a:rPr>
              <a:t>th</a:t>
            </a:r>
            <a:r>
              <a:rPr lang="en-US" sz="1800" b="1" u="sng" dirty="0">
                <a:effectLst/>
                <a:latin typeface="Times New Roman" panose="02020603050405020304" pitchFamily="18" charset="0"/>
                <a:ea typeface="Times New Roman" panose="02020603050405020304" pitchFamily="18" charset="0"/>
              </a:rPr>
              <a:t> covariance matrix:</a:t>
            </a:r>
            <a:endParaRPr lang="fr-FR" sz="1800" dirty="0">
              <a:effectLst/>
              <a:latin typeface="Times New Roman" panose="02020603050405020304" pitchFamily="18" charset="0"/>
              <a:ea typeface="SimSun" panose="02010600030101010101" pitchFamily="2" charset="-122"/>
            </a:endParaRPr>
          </a:p>
        </p:txBody>
      </p:sp>
      <p:pic>
        <p:nvPicPr>
          <p:cNvPr id="5135" name="Picture 15">
            <a:extLst>
              <a:ext uri="{FF2B5EF4-FFF2-40B4-BE49-F238E27FC236}">
                <a16:creationId xmlns:a16="http://schemas.microsoft.com/office/drawing/2014/main" id="{5C865340-41D7-49EF-B05D-E8BA962D2CD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97202" y="5756785"/>
            <a:ext cx="3545298" cy="112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ZoneTexte 1">
            <a:extLst>
              <a:ext uri="{FF2B5EF4-FFF2-40B4-BE49-F238E27FC236}">
                <a16:creationId xmlns:a16="http://schemas.microsoft.com/office/drawing/2014/main" id="{79EEA540-EB38-4E1F-9AA5-8F8310D4DB5E}"/>
              </a:ext>
            </a:extLst>
          </p:cNvPr>
          <p:cNvSpPr txBox="1"/>
          <p:nvPr/>
        </p:nvSpPr>
        <p:spPr>
          <a:xfrm>
            <a:off x="1003300" y="2025650"/>
            <a:ext cx="457200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Gaussian Mixture Model (GMM)</a:t>
            </a:r>
          </a:p>
        </p:txBody>
      </p:sp>
    </p:spTree>
    <p:extLst>
      <p:ext uri="{BB962C8B-B14F-4D97-AF65-F5344CB8AC3E}">
        <p14:creationId xmlns:p14="http://schemas.microsoft.com/office/powerpoint/2010/main" val="108461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
                                        <p:tgtEl>
                                          <p:spTgt spid="20"/>
                                        </p:tgtEl>
                                      </p:cBhvr>
                                    </p:animEffect>
                                    <p:anim calcmode="lin" valueType="num">
                                      <p:cBhvr>
                                        <p:cTn id="8" dur="200" fill="hold"/>
                                        <p:tgtEl>
                                          <p:spTgt spid="20"/>
                                        </p:tgtEl>
                                        <p:attrNameLst>
                                          <p:attrName>ppt_x</p:attrName>
                                        </p:attrNameLst>
                                      </p:cBhvr>
                                      <p:tavLst>
                                        <p:tav tm="0">
                                          <p:val>
                                            <p:strVal val="#ppt_x"/>
                                          </p:val>
                                        </p:tav>
                                        <p:tav tm="100000">
                                          <p:val>
                                            <p:strVal val="#ppt_x"/>
                                          </p:val>
                                        </p:tav>
                                      </p:tavLst>
                                    </p:anim>
                                    <p:anim calcmode="lin" valueType="num">
                                      <p:cBhvr>
                                        <p:cTn id="9" dur="2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
                                        <p:tgtEl>
                                          <p:spTgt spid="21"/>
                                        </p:tgtEl>
                                      </p:cBhvr>
                                    </p:animEffect>
                                    <p:anim calcmode="lin" valueType="num">
                                      <p:cBhvr>
                                        <p:cTn id="13" dur="200" fill="hold"/>
                                        <p:tgtEl>
                                          <p:spTgt spid="21"/>
                                        </p:tgtEl>
                                        <p:attrNameLst>
                                          <p:attrName>ppt_x</p:attrName>
                                        </p:attrNameLst>
                                      </p:cBhvr>
                                      <p:tavLst>
                                        <p:tav tm="0">
                                          <p:val>
                                            <p:strVal val="#ppt_x"/>
                                          </p:val>
                                        </p:tav>
                                        <p:tav tm="100000">
                                          <p:val>
                                            <p:strVal val="#ppt_x"/>
                                          </p:val>
                                        </p:tav>
                                      </p:tavLst>
                                    </p:anim>
                                    <p:anim calcmode="lin" valueType="num">
                                      <p:cBhvr>
                                        <p:cTn id="14" dur="2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
                                        <p:tgtEl>
                                          <p:spTgt spid="22"/>
                                        </p:tgtEl>
                                      </p:cBhvr>
                                    </p:animEffect>
                                    <p:anim calcmode="lin" valueType="num">
                                      <p:cBhvr>
                                        <p:cTn id="18" dur="200" fill="hold"/>
                                        <p:tgtEl>
                                          <p:spTgt spid="22"/>
                                        </p:tgtEl>
                                        <p:attrNameLst>
                                          <p:attrName>ppt_x</p:attrName>
                                        </p:attrNameLst>
                                      </p:cBhvr>
                                      <p:tavLst>
                                        <p:tav tm="0">
                                          <p:val>
                                            <p:strVal val="#ppt_x"/>
                                          </p:val>
                                        </p:tav>
                                        <p:tav tm="100000">
                                          <p:val>
                                            <p:strVal val="#ppt_x"/>
                                          </p:val>
                                        </p:tav>
                                      </p:tavLst>
                                    </p:anim>
                                    <p:anim calcmode="lin" valueType="num">
                                      <p:cBhvr>
                                        <p:cTn id="19" dur="2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
                                        <p:tgtEl>
                                          <p:spTgt spid="19"/>
                                        </p:tgtEl>
                                      </p:cBhvr>
                                    </p:animEffect>
                                    <p:anim calcmode="lin" valueType="num">
                                      <p:cBhvr>
                                        <p:cTn id="23" dur="200" fill="hold"/>
                                        <p:tgtEl>
                                          <p:spTgt spid="19"/>
                                        </p:tgtEl>
                                        <p:attrNameLst>
                                          <p:attrName>ppt_x</p:attrName>
                                        </p:attrNameLst>
                                      </p:cBhvr>
                                      <p:tavLst>
                                        <p:tav tm="0">
                                          <p:val>
                                            <p:strVal val="#ppt_x"/>
                                          </p:val>
                                        </p:tav>
                                        <p:tav tm="100000">
                                          <p:val>
                                            <p:strVal val="#ppt_x"/>
                                          </p:val>
                                        </p:tav>
                                      </p:tavLst>
                                    </p:anim>
                                    <p:anim calcmode="lin" valueType="num">
                                      <p:cBhvr>
                                        <p:cTn id="24" dur="2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
                                        <p:tgtEl>
                                          <p:spTgt spid="18"/>
                                        </p:tgtEl>
                                      </p:cBhvr>
                                    </p:animEffect>
                                    <p:anim calcmode="lin" valueType="num">
                                      <p:cBhvr>
                                        <p:cTn id="28" dur="200" fill="hold"/>
                                        <p:tgtEl>
                                          <p:spTgt spid="18"/>
                                        </p:tgtEl>
                                        <p:attrNameLst>
                                          <p:attrName>ppt_x</p:attrName>
                                        </p:attrNameLst>
                                      </p:cBhvr>
                                      <p:tavLst>
                                        <p:tav tm="0">
                                          <p:val>
                                            <p:strVal val="#ppt_x"/>
                                          </p:val>
                                        </p:tav>
                                        <p:tav tm="100000">
                                          <p:val>
                                            <p:strVal val="#ppt_x"/>
                                          </p:val>
                                        </p:tav>
                                      </p:tavLst>
                                    </p:anim>
                                    <p:anim calcmode="lin" valueType="num">
                                      <p:cBhvr>
                                        <p:cTn id="29" dur="2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nodePh="1">
                                  <p:stCondLst>
                                    <p:cond delay="20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
                                        <p:tgtEl>
                                          <p:spTgt spid="23"/>
                                        </p:tgtEl>
                                      </p:cBhvr>
                                    </p:animEffect>
                                    <p:anim calcmode="lin" valueType="num">
                                      <p:cBhvr>
                                        <p:cTn id="33" dur="200" fill="hold"/>
                                        <p:tgtEl>
                                          <p:spTgt spid="23"/>
                                        </p:tgtEl>
                                        <p:attrNameLst>
                                          <p:attrName>ppt_x</p:attrName>
                                        </p:attrNameLst>
                                      </p:cBhvr>
                                      <p:tavLst>
                                        <p:tav tm="0">
                                          <p:val>
                                            <p:strVal val="#ppt_x"/>
                                          </p:val>
                                        </p:tav>
                                        <p:tav tm="100000">
                                          <p:val>
                                            <p:strVal val="#ppt_x"/>
                                          </p:val>
                                        </p:tav>
                                      </p:tavLst>
                                    </p:anim>
                                    <p:anim calcmode="lin" valueType="num">
                                      <p:cBhvr>
                                        <p:cTn id="34" dur="2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3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00"/>
                                        <p:tgtEl>
                                          <p:spTgt spid="25"/>
                                        </p:tgtEl>
                                      </p:cBhvr>
                                    </p:animEffect>
                                    <p:anim calcmode="lin" valueType="num">
                                      <p:cBhvr>
                                        <p:cTn id="38" dur="200" fill="hold"/>
                                        <p:tgtEl>
                                          <p:spTgt spid="25"/>
                                        </p:tgtEl>
                                        <p:attrNameLst>
                                          <p:attrName>ppt_x</p:attrName>
                                        </p:attrNameLst>
                                      </p:cBhvr>
                                      <p:tavLst>
                                        <p:tav tm="0">
                                          <p:val>
                                            <p:strVal val="#ppt_x"/>
                                          </p:val>
                                        </p:tav>
                                        <p:tav tm="100000">
                                          <p:val>
                                            <p:strVal val="#ppt_x"/>
                                          </p:val>
                                        </p:tav>
                                      </p:tavLst>
                                    </p:anim>
                                    <p:anim calcmode="lin" valueType="num">
                                      <p:cBhvr>
                                        <p:cTn id="39" dur="2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
                                        <p:tgtEl>
                                          <p:spTgt spid="16"/>
                                        </p:tgtEl>
                                      </p:cBhvr>
                                    </p:animEffect>
                                    <p:anim calcmode="lin" valueType="num">
                                      <p:cBhvr>
                                        <p:cTn id="43" dur="200" fill="hold"/>
                                        <p:tgtEl>
                                          <p:spTgt spid="16"/>
                                        </p:tgtEl>
                                        <p:attrNameLst>
                                          <p:attrName>ppt_x</p:attrName>
                                        </p:attrNameLst>
                                      </p:cBhvr>
                                      <p:tavLst>
                                        <p:tav tm="0">
                                          <p:val>
                                            <p:strVal val="#ppt_x"/>
                                          </p:val>
                                        </p:tav>
                                        <p:tav tm="100000">
                                          <p:val>
                                            <p:strVal val="#ppt_x"/>
                                          </p:val>
                                        </p:tav>
                                      </p:tavLst>
                                    </p:anim>
                                    <p:anim calcmode="lin" valueType="num">
                                      <p:cBhvr>
                                        <p:cTn id="44" dur="2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200"/>
                                        <p:tgtEl>
                                          <p:spTgt spid="26"/>
                                        </p:tgtEl>
                                      </p:cBhvr>
                                    </p:animEffect>
                                    <p:anim calcmode="lin" valueType="num">
                                      <p:cBhvr>
                                        <p:cTn id="48" dur="200" fill="hold"/>
                                        <p:tgtEl>
                                          <p:spTgt spid="26"/>
                                        </p:tgtEl>
                                        <p:attrNameLst>
                                          <p:attrName>ppt_x</p:attrName>
                                        </p:attrNameLst>
                                      </p:cBhvr>
                                      <p:tavLst>
                                        <p:tav tm="0">
                                          <p:val>
                                            <p:strVal val="#ppt_x"/>
                                          </p:val>
                                        </p:tav>
                                        <p:tav tm="100000">
                                          <p:val>
                                            <p:strVal val="#ppt_x"/>
                                          </p:val>
                                        </p:tav>
                                      </p:tavLst>
                                    </p:anim>
                                    <p:anim calcmode="lin" valueType="num">
                                      <p:cBhvr>
                                        <p:cTn id="49" dur="2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4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
                                        <p:tgtEl>
                                          <p:spTgt spid="15"/>
                                        </p:tgtEl>
                                      </p:cBhvr>
                                    </p:animEffect>
                                    <p:anim calcmode="lin" valueType="num">
                                      <p:cBhvr>
                                        <p:cTn id="53" dur="200" fill="hold"/>
                                        <p:tgtEl>
                                          <p:spTgt spid="15"/>
                                        </p:tgtEl>
                                        <p:attrNameLst>
                                          <p:attrName>ppt_x</p:attrName>
                                        </p:attrNameLst>
                                      </p:cBhvr>
                                      <p:tavLst>
                                        <p:tav tm="0">
                                          <p:val>
                                            <p:strVal val="#ppt_x"/>
                                          </p:val>
                                        </p:tav>
                                        <p:tav tm="100000">
                                          <p:val>
                                            <p:strVal val="#ppt_x"/>
                                          </p:val>
                                        </p:tav>
                                      </p:tavLst>
                                    </p:anim>
                                    <p:anim calcmode="lin" valueType="num">
                                      <p:cBhvr>
                                        <p:cTn id="54" dur="200" fill="hold"/>
                                        <p:tgtEl>
                                          <p:spTgt spid="15"/>
                                        </p:tgtEl>
                                        <p:attrNameLst>
                                          <p:attrName>ppt_y</p:attrName>
                                        </p:attrNameLst>
                                      </p:cBhvr>
                                      <p:tavLst>
                                        <p:tav tm="0">
                                          <p:val>
                                            <p:strVal val="#ppt_y+.1"/>
                                          </p:val>
                                        </p:tav>
                                        <p:tav tm="100000">
                                          <p:val>
                                            <p:strVal val="#ppt_y"/>
                                          </p:val>
                                        </p:tav>
                                      </p:tavLst>
                                    </p:anim>
                                  </p:childTnLst>
                                </p:cTn>
                              </p:par>
                            </p:childTnLst>
                          </p:cTn>
                        </p:par>
                        <p:par>
                          <p:cTn id="55" fill="hold">
                            <p:stCondLst>
                              <p:cond delay="600"/>
                            </p:stCondLst>
                            <p:childTnLst>
                              <p:par>
                                <p:cTn id="56" presetID="42"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anim calcmode="lin" valueType="num">
                                      <p:cBhvr>
                                        <p:cTn id="59" dur="500" fill="hold"/>
                                        <p:tgtEl>
                                          <p:spTgt spid="27"/>
                                        </p:tgtEl>
                                        <p:attrNameLst>
                                          <p:attrName>ppt_x</p:attrName>
                                        </p:attrNameLst>
                                      </p:cBhvr>
                                      <p:tavLst>
                                        <p:tav tm="0">
                                          <p:val>
                                            <p:strVal val="#ppt_x"/>
                                          </p:val>
                                        </p:tav>
                                        <p:tav tm="100000">
                                          <p:val>
                                            <p:strVal val="#ppt_x"/>
                                          </p:val>
                                        </p:tav>
                                      </p:tavLst>
                                    </p:anim>
                                    <p:anim calcmode="lin" valueType="num">
                                      <p:cBhvr>
                                        <p:cTn id="60" dur="500" fill="hold"/>
                                        <p:tgtEl>
                                          <p:spTgt spid="27"/>
                                        </p:tgtEl>
                                        <p:attrNameLst>
                                          <p:attrName>ppt_y</p:attrName>
                                        </p:attrNameLst>
                                      </p:cBhvr>
                                      <p:tavLst>
                                        <p:tav tm="0">
                                          <p:val>
                                            <p:strVal val="#ppt_y+.1"/>
                                          </p:val>
                                        </p:tav>
                                        <p:tav tm="100000">
                                          <p:val>
                                            <p:strVal val="#ppt_y"/>
                                          </p:val>
                                        </p:tav>
                                      </p:tavLst>
                                    </p:anim>
                                  </p:childTnLst>
                                </p:cTn>
                              </p:par>
                            </p:childTnLst>
                          </p:cTn>
                        </p:par>
                        <p:par>
                          <p:cTn id="61" fill="hold">
                            <p:stCondLst>
                              <p:cond delay="1100"/>
                            </p:stCondLst>
                            <p:childTnLst>
                              <p:par>
                                <p:cTn id="62" presetID="53" presetClass="entr" presetSubtype="16"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fill="hold"/>
                                        <p:tgtEl>
                                          <p:spTgt spid="29"/>
                                        </p:tgtEl>
                                        <p:attrNameLst>
                                          <p:attrName>ppt_w</p:attrName>
                                        </p:attrNameLst>
                                      </p:cBhvr>
                                      <p:tavLst>
                                        <p:tav tm="0">
                                          <p:val>
                                            <p:fltVal val="0"/>
                                          </p:val>
                                        </p:tav>
                                        <p:tav tm="100000">
                                          <p:val>
                                            <p:strVal val="#ppt_w"/>
                                          </p:val>
                                        </p:tav>
                                      </p:tavLst>
                                    </p:anim>
                                    <p:anim calcmode="lin" valueType="num">
                                      <p:cBhvr>
                                        <p:cTn id="65" dur="500" fill="hold"/>
                                        <p:tgtEl>
                                          <p:spTgt spid="29"/>
                                        </p:tgtEl>
                                        <p:attrNameLst>
                                          <p:attrName>ppt_h</p:attrName>
                                        </p:attrNameLst>
                                      </p:cBhvr>
                                      <p:tavLst>
                                        <p:tav tm="0">
                                          <p:val>
                                            <p:fltVal val="0"/>
                                          </p:val>
                                        </p:tav>
                                        <p:tav tm="100000">
                                          <p:val>
                                            <p:strVal val="#ppt_h"/>
                                          </p:val>
                                        </p:tav>
                                      </p:tavLst>
                                    </p:anim>
                                    <p:animEffect transition="in" filter="fade">
                                      <p:cBhvr>
                                        <p:cTn id="66" dur="500"/>
                                        <p:tgtEl>
                                          <p:spTgt spid="29"/>
                                        </p:tgtEl>
                                      </p:cBhvr>
                                    </p:animEffect>
                                  </p:childTnLst>
                                </p:cTn>
                              </p:par>
                            </p:childTnLst>
                          </p:cTn>
                        </p:par>
                        <p:par>
                          <p:cTn id="67" fill="hold">
                            <p:stCondLst>
                              <p:cond delay="1600"/>
                            </p:stCondLst>
                            <p:childTnLst>
                              <p:par>
                                <p:cTn id="68" presetID="42" presetClass="entr" presetSubtype="0"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anim calcmode="lin" valueType="num">
                                      <p:cBhvr>
                                        <p:cTn id="71" dur="500" fill="hold"/>
                                        <p:tgtEl>
                                          <p:spTgt spid="28"/>
                                        </p:tgtEl>
                                        <p:attrNameLst>
                                          <p:attrName>ppt_x</p:attrName>
                                        </p:attrNameLst>
                                      </p:cBhvr>
                                      <p:tavLst>
                                        <p:tav tm="0">
                                          <p:val>
                                            <p:strVal val="#ppt_x"/>
                                          </p:val>
                                        </p:tav>
                                        <p:tav tm="100000">
                                          <p:val>
                                            <p:strVal val="#ppt_x"/>
                                          </p:val>
                                        </p:tav>
                                      </p:tavLst>
                                    </p:anim>
                                    <p:anim calcmode="lin" valueType="num">
                                      <p:cBhvr>
                                        <p:cTn id="72"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grpId="1" nodeType="clickEffect">
                                  <p:stCondLst>
                                    <p:cond delay="0"/>
                                  </p:stCondLst>
                                  <p:childTnLst>
                                    <p:animMotion origin="layout" path="M -2.7791E-6 -1.51261E-6 L 0.49792 0.00378 " pathEditMode="relative" rAng="0" ptsTypes="AA">
                                      <p:cBhvr>
                                        <p:cTn id="76" dur="2000" fill="hold"/>
                                        <p:tgtEl>
                                          <p:spTgt spid="29"/>
                                        </p:tgtEl>
                                        <p:attrNameLst>
                                          <p:attrName>ppt_x</p:attrName>
                                          <p:attrName>ppt_y</p:attrName>
                                        </p:attrNameLst>
                                      </p:cBhvr>
                                      <p:rCtr x="24896" y="189"/>
                                    </p:animMotion>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
                                        </p:tgtEl>
                                        <p:attrNameLst>
                                          <p:attrName>style.visibility</p:attrName>
                                        </p:attrNameLst>
                                      </p:cBhvr>
                                      <p:to>
                                        <p:strVal val="visible"/>
                                      </p:to>
                                    </p:set>
                                    <p:anim calcmode="lin" valueType="num">
                                      <p:cBhvr additive="base">
                                        <p:cTn id="81" dur="500" fill="hold"/>
                                        <p:tgtEl>
                                          <p:spTgt spid="2"/>
                                        </p:tgtEl>
                                        <p:attrNameLst>
                                          <p:attrName>ppt_x</p:attrName>
                                        </p:attrNameLst>
                                      </p:cBhvr>
                                      <p:tavLst>
                                        <p:tav tm="0">
                                          <p:val>
                                            <p:strVal val="#ppt_x"/>
                                          </p:val>
                                        </p:tav>
                                        <p:tav tm="100000">
                                          <p:val>
                                            <p:strVal val="#ppt_x"/>
                                          </p:val>
                                        </p:tav>
                                      </p:tavLst>
                                    </p:anim>
                                    <p:anim calcmode="lin" valueType="num">
                                      <p:cBhvr additive="base">
                                        <p:cTn id="8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1000"/>
                                        <p:tgtEl>
                                          <p:spTgt spid="24"/>
                                        </p:tgtEl>
                                      </p:cBhvr>
                                    </p:animEffect>
                                    <p:anim calcmode="lin" valueType="num">
                                      <p:cBhvr>
                                        <p:cTn id="88" dur="1000" fill="hold"/>
                                        <p:tgtEl>
                                          <p:spTgt spid="24"/>
                                        </p:tgtEl>
                                        <p:attrNameLst>
                                          <p:attrName>ppt_x</p:attrName>
                                        </p:attrNameLst>
                                      </p:cBhvr>
                                      <p:tavLst>
                                        <p:tav tm="0">
                                          <p:val>
                                            <p:strVal val="#ppt_x"/>
                                          </p:val>
                                        </p:tav>
                                        <p:tav tm="100000">
                                          <p:val>
                                            <p:strVal val="#ppt_x"/>
                                          </p:val>
                                        </p:tav>
                                      </p:tavLst>
                                    </p:anim>
                                    <p:anim calcmode="lin" valueType="num">
                                      <p:cBhvr>
                                        <p:cTn id="8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fade">
                                      <p:cBhvr>
                                        <p:cTn id="99" dur="1000"/>
                                        <p:tgtEl>
                                          <p:spTgt spid="31"/>
                                        </p:tgtEl>
                                      </p:cBhvr>
                                    </p:animEffect>
                                    <p:anim calcmode="lin" valueType="num">
                                      <p:cBhvr>
                                        <p:cTn id="100" dur="1000" fill="hold"/>
                                        <p:tgtEl>
                                          <p:spTgt spid="31"/>
                                        </p:tgtEl>
                                        <p:attrNameLst>
                                          <p:attrName>ppt_x</p:attrName>
                                        </p:attrNameLst>
                                      </p:cBhvr>
                                      <p:tavLst>
                                        <p:tav tm="0">
                                          <p:val>
                                            <p:strVal val="#ppt_x"/>
                                          </p:val>
                                        </p:tav>
                                        <p:tav tm="100000">
                                          <p:val>
                                            <p:strVal val="#ppt_x"/>
                                          </p:val>
                                        </p:tav>
                                      </p:tavLst>
                                    </p:anim>
                                    <p:anim calcmode="lin" valueType="num">
                                      <p:cBhvr>
                                        <p:cTn id="101" dur="1000" fill="hold"/>
                                        <p:tgtEl>
                                          <p:spTgt spid="31"/>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5133"/>
                                        </p:tgtEl>
                                        <p:attrNameLst>
                                          <p:attrName>style.visibility</p:attrName>
                                        </p:attrNameLst>
                                      </p:cBhvr>
                                      <p:to>
                                        <p:strVal val="visible"/>
                                      </p:to>
                                    </p:set>
                                    <p:animEffect transition="in" filter="fade">
                                      <p:cBhvr>
                                        <p:cTn id="104" dur="1000"/>
                                        <p:tgtEl>
                                          <p:spTgt spid="5133"/>
                                        </p:tgtEl>
                                      </p:cBhvr>
                                    </p:animEffect>
                                    <p:anim calcmode="lin" valueType="num">
                                      <p:cBhvr>
                                        <p:cTn id="105" dur="1000" fill="hold"/>
                                        <p:tgtEl>
                                          <p:spTgt spid="5133"/>
                                        </p:tgtEl>
                                        <p:attrNameLst>
                                          <p:attrName>ppt_x</p:attrName>
                                        </p:attrNameLst>
                                      </p:cBhvr>
                                      <p:tavLst>
                                        <p:tav tm="0">
                                          <p:val>
                                            <p:strVal val="#ppt_x"/>
                                          </p:val>
                                        </p:tav>
                                        <p:tav tm="100000">
                                          <p:val>
                                            <p:strVal val="#ppt_x"/>
                                          </p:val>
                                        </p:tav>
                                      </p:tavLst>
                                    </p:anim>
                                    <p:anim calcmode="lin" valueType="num">
                                      <p:cBhvr>
                                        <p:cTn id="106" dur="1000" fill="hold"/>
                                        <p:tgtEl>
                                          <p:spTgt spid="5133"/>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fade">
                                      <p:cBhvr>
                                        <p:cTn id="111" dur="1000"/>
                                        <p:tgtEl>
                                          <p:spTgt spid="38"/>
                                        </p:tgtEl>
                                      </p:cBhvr>
                                    </p:animEffect>
                                    <p:anim calcmode="lin" valueType="num">
                                      <p:cBhvr>
                                        <p:cTn id="112" dur="1000" fill="hold"/>
                                        <p:tgtEl>
                                          <p:spTgt spid="38"/>
                                        </p:tgtEl>
                                        <p:attrNameLst>
                                          <p:attrName>ppt_x</p:attrName>
                                        </p:attrNameLst>
                                      </p:cBhvr>
                                      <p:tavLst>
                                        <p:tav tm="0">
                                          <p:val>
                                            <p:strVal val="#ppt_x"/>
                                          </p:val>
                                        </p:tav>
                                        <p:tav tm="100000">
                                          <p:val>
                                            <p:strVal val="#ppt_x"/>
                                          </p:val>
                                        </p:tav>
                                      </p:tavLst>
                                    </p:anim>
                                    <p:anim calcmode="lin" valueType="num">
                                      <p:cBhvr>
                                        <p:cTn id="113" dur="1000" fill="hold"/>
                                        <p:tgtEl>
                                          <p:spTgt spid="38"/>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5134"/>
                                        </p:tgtEl>
                                        <p:attrNameLst>
                                          <p:attrName>style.visibility</p:attrName>
                                        </p:attrNameLst>
                                      </p:cBhvr>
                                      <p:to>
                                        <p:strVal val="visible"/>
                                      </p:to>
                                    </p:set>
                                    <p:animEffect transition="in" filter="fade">
                                      <p:cBhvr>
                                        <p:cTn id="116" dur="1000"/>
                                        <p:tgtEl>
                                          <p:spTgt spid="5134"/>
                                        </p:tgtEl>
                                      </p:cBhvr>
                                    </p:animEffect>
                                    <p:anim calcmode="lin" valueType="num">
                                      <p:cBhvr>
                                        <p:cTn id="117" dur="1000" fill="hold"/>
                                        <p:tgtEl>
                                          <p:spTgt spid="5134"/>
                                        </p:tgtEl>
                                        <p:attrNameLst>
                                          <p:attrName>ppt_x</p:attrName>
                                        </p:attrNameLst>
                                      </p:cBhvr>
                                      <p:tavLst>
                                        <p:tav tm="0">
                                          <p:val>
                                            <p:strVal val="#ppt_x"/>
                                          </p:val>
                                        </p:tav>
                                        <p:tav tm="100000">
                                          <p:val>
                                            <p:strVal val="#ppt_x"/>
                                          </p:val>
                                        </p:tav>
                                      </p:tavLst>
                                    </p:anim>
                                    <p:anim calcmode="lin" valueType="num">
                                      <p:cBhvr>
                                        <p:cTn id="118" dur="1000" fill="hold"/>
                                        <p:tgtEl>
                                          <p:spTgt spid="5134"/>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grpId="0" nodeType="click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1000"/>
                                        <p:tgtEl>
                                          <p:spTgt spid="41"/>
                                        </p:tgtEl>
                                      </p:cBhvr>
                                    </p:animEffect>
                                    <p:anim calcmode="lin" valueType="num">
                                      <p:cBhvr>
                                        <p:cTn id="124" dur="1000" fill="hold"/>
                                        <p:tgtEl>
                                          <p:spTgt spid="41"/>
                                        </p:tgtEl>
                                        <p:attrNameLst>
                                          <p:attrName>ppt_x</p:attrName>
                                        </p:attrNameLst>
                                      </p:cBhvr>
                                      <p:tavLst>
                                        <p:tav tm="0">
                                          <p:val>
                                            <p:strVal val="#ppt_x"/>
                                          </p:val>
                                        </p:tav>
                                        <p:tav tm="100000">
                                          <p:val>
                                            <p:strVal val="#ppt_x"/>
                                          </p:val>
                                        </p:tav>
                                      </p:tavLst>
                                    </p:anim>
                                    <p:anim calcmode="lin" valueType="num">
                                      <p:cBhvr>
                                        <p:cTn id="125" dur="1000" fill="hold"/>
                                        <p:tgtEl>
                                          <p:spTgt spid="41"/>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5135"/>
                                        </p:tgtEl>
                                        <p:attrNameLst>
                                          <p:attrName>style.visibility</p:attrName>
                                        </p:attrNameLst>
                                      </p:cBhvr>
                                      <p:to>
                                        <p:strVal val="visible"/>
                                      </p:to>
                                    </p:set>
                                    <p:animEffect transition="in" filter="fade">
                                      <p:cBhvr>
                                        <p:cTn id="128" dur="1000"/>
                                        <p:tgtEl>
                                          <p:spTgt spid="5135"/>
                                        </p:tgtEl>
                                      </p:cBhvr>
                                    </p:animEffect>
                                    <p:anim calcmode="lin" valueType="num">
                                      <p:cBhvr>
                                        <p:cTn id="129" dur="1000" fill="hold"/>
                                        <p:tgtEl>
                                          <p:spTgt spid="5135"/>
                                        </p:tgtEl>
                                        <p:attrNameLst>
                                          <p:attrName>ppt_x</p:attrName>
                                        </p:attrNameLst>
                                      </p:cBhvr>
                                      <p:tavLst>
                                        <p:tav tm="0">
                                          <p:val>
                                            <p:strVal val="#ppt_x"/>
                                          </p:val>
                                        </p:tav>
                                        <p:tav tm="100000">
                                          <p:val>
                                            <p:strVal val="#ppt_x"/>
                                          </p:val>
                                        </p:tav>
                                      </p:tavLst>
                                    </p:anim>
                                    <p:anim calcmode="lin" valueType="num">
                                      <p:cBhvr>
                                        <p:cTn id="130" dur="1000" fill="hold"/>
                                        <p:tgtEl>
                                          <p:spTgt spid="51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15" grpId="0" animBg="1"/>
      <p:bldP spid="16" grpId="0" animBg="1"/>
      <p:bldP spid="18" grpId="0" animBg="1"/>
      <p:bldP spid="19" grpId="0" animBg="1"/>
      <p:bldP spid="20" grpId="0" animBg="1"/>
      <p:bldP spid="21" grpId="0"/>
      <p:bldP spid="22" grpId="0" animBg="1"/>
      <p:bldP spid="23" grpId="0"/>
      <p:bldP spid="25" grpId="0"/>
      <p:bldP spid="26" grpId="0"/>
      <p:bldP spid="27" grpId="0"/>
      <p:bldP spid="28" grpId="0"/>
      <p:bldP spid="24" grpId="0"/>
      <p:bldP spid="30" grpId="0"/>
      <p:bldP spid="31" grpId="0"/>
      <p:bldP spid="38" grpId="0"/>
      <p:bldP spid="41"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13">
            <a:extLst>
              <a:ext uri="{FF2B5EF4-FFF2-40B4-BE49-F238E27FC236}">
                <a16:creationId xmlns:a16="http://schemas.microsoft.com/office/drawing/2014/main" id="{E04E8746-B113-4682-A866-8BB973E98D08}"/>
              </a:ext>
            </a:extLst>
          </p:cNvPr>
          <p:cNvSpPr txBox="1">
            <a:spLocks/>
          </p:cNvSpPr>
          <p:nvPr/>
        </p:nvSpPr>
        <p:spPr>
          <a:xfrm>
            <a:off x="774700" y="1383888"/>
            <a:ext cx="3523581" cy="313660"/>
          </a:xfrm>
          <a:prstGeom prst="bracePair">
            <a:avLst>
              <a:gd name="adj" fmla="val 20553"/>
            </a:avLst>
          </a:prstGeom>
          <a:noFill/>
          <a:ln w="38100">
            <a:solidFill>
              <a:schemeClr val="accent1">
                <a:lumMod val="60000"/>
                <a:lumOff val="40000"/>
              </a:schemeClr>
            </a:solidFill>
          </a:ln>
        </p:spPr>
        <p:txBody>
          <a:bodyPr vert="horz" lIns="80201" tIns="40100" rIns="80201" bIns="40100" rtlCol="0">
            <a:normAutofit fontScale="4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2456" dirty="0">
              <a:solidFill>
                <a:srgbClr val="456173"/>
              </a:solidFill>
            </a:endParaRPr>
          </a:p>
        </p:txBody>
      </p:sp>
      <p:sp>
        <p:nvSpPr>
          <p:cNvPr id="3" name="Date Placeholder 2">
            <a:extLst>
              <a:ext uri="{FF2B5EF4-FFF2-40B4-BE49-F238E27FC236}">
                <a16:creationId xmlns:a16="http://schemas.microsoft.com/office/drawing/2014/main" id="{15655476-1002-458F-9093-96DDF24C584C}"/>
              </a:ext>
            </a:extLst>
          </p:cNvPr>
          <p:cNvSpPr>
            <a:spLocks noGrp="1"/>
          </p:cNvSpPr>
          <p:nvPr>
            <p:ph type="dt" sz="half" idx="10"/>
          </p:nvPr>
        </p:nvSpPr>
        <p:spPr/>
        <p:txBody>
          <a:bodyPr/>
          <a:lstStyle/>
          <a:p>
            <a:fld id="{6C80E749-77E2-4FC5-B183-69E8C111019B}" type="datetime1">
              <a:rPr lang="fr-CH" smtClean="0"/>
              <a:t>09.07.2020</a:t>
            </a:fld>
            <a:endParaRPr lang="en-US"/>
          </a:p>
        </p:txBody>
      </p:sp>
      <p:sp>
        <p:nvSpPr>
          <p:cNvPr id="5" name="Slide Number Placeholder 4">
            <a:extLst>
              <a:ext uri="{FF2B5EF4-FFF2-40B4-BE49-F238E27FC236}">
                <a16:creationId xmlns:a16="http://schemas.microsoft.com/office/drawing/2014/main" id="{676B202B-5D6A-4C04-B3A6-2B9A976F0A0A}"/>
              </a:ext>
            </a:extLst>
          </p:cNvPr>
          <p:cNvSpPr>
            <a:spLocks noGrp="1"/>
          </p:cNvSpPr>
          <p:nvPr>
            <p:ph type="sldNum" sz="quarter" idx="12"/>
          </p:nvPr>
        </p:nvSpPr>
        <p:spPr/>
        <p:txBody>
          <a:bodyPr/>
          <a:lstStyle/>
          <a:p>
            <a:fld id="{B7B928BA-D132-4F75-82CE-9F6DD79A07F7}" type="slidenum">
              <a:rPr lang="en-US" smtClean="0"/>
              <a:t>12</a:t>
            </a:fld>
            <a:endParaRPr lang="en-US"/>
          </a:p>
        </p:txBody>
      </p:sp>
      <p:sp>
        <p:nvSpPr>
          <p:cNvPr id="15" name="Arrow: Pentagon 14">
            <a:extLst>
              <a:ext uri="{FF2B5EF4-FFF2-40B4-BE49-F238E27FC236}">
                <a16:creationId xmlns:a16="http://schemas.microsoft.com/office/drawing/2014/main" id="{64C89867-CD9C-4435-A479-BDF18E95F2F6}"/>
              </a:ext>
            </a:extLst>
          </p:cNvPr>
          <p:cNvSpPr/>
          <p:nvPr/>
        </p:nvSpPr>
        <p:spPr>
          <a:xfrm>
            <a:off x="8618798" y="760872"/>
            <a:ext cx="2074602"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6" name="Arrow: Pentagon 15">
            <a:extLst>
              <a:ext uri="{FF2B5EF4-FFF2-40B4-BE49-F238E27FC236}">
                <a16:creationId xmlns:a16="http://schemas.microsoft.com/office/drawing/2014/main" id="{C7038639-06F5-426D-A98A-51BFD80E2124}"/>
              </a:ext>
            </a:extLst>
          </p:cNvPr>
          <p:cNvSpPr/>
          <p:nvPr/>
        </p:nvSpPr>
        <p:spPr>
          <a:xfrm>
            <a:off x="6438772" y="760872"/>
            <a:ext cx="2486746" cy="534670"/>
          </a:xfrm>
          <a:prstGeom prst="homePlate">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8" name="Arrow: Pentagon 17">
            <a:extLst>
              <a:ext uri="{FF2B5EF4-FFF2-40B4-BE49-F238E27FC236}">
                <a16:creationId xmlns:a16="http://schemas.microsoft.com/office/drawing/2014/main" id="{91767FE3-0D41-4F78-9C79-DFD26F082D8A}"/>
              </a:ext>
            </a:extLst>
          </p:cNvPr>
          <p:cNvSpPr/>
          <p:nvPr/>
        </p:nvSpPr>
        <p:spPr>
          <a:xfrm>
            <a:off x="4276877" y="760872"/>
            <a:ext cx="2472867" cy="53467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600" b="1"/>
              <a:t>ML For speaker Identification </a:t>
            </a:r>
            <a:endParaRPr lang="en-US" sz="1600" b="1" dirty="0"/>
          </a:p>
        </p:txBody>
      </p:sp>
      <p:sp>
        <p:nvSpPr>
          <p:cNvPr id="19" name="Arrow: Pentagon 18">
            <a:extLst>
              <a:ext uri="{FF2B5EF4-FFF2-40B4-BE49-F238E27FC236}">
                <a16:creationId xmlns:a16="http://schemas.microsoft.com/office/drawing/2014/main" id="{09FB9FF1-EB3C-4C8E-BD86-D2496C5C012D}"/>
              </a:ext>
            </a:extLst>
          </p:cNvPr>
          <p:cNvSpPr/>
          <p:nvPr/>
        </p:nvSpPr>
        <p:spPr>
          <a:xfrm>
            <a:off x="2138441" y="760872"/>
            <a:ext cx="2472869"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0" name="Arrow: Pentagon 5">
            <a:extLst>
              <a:ext uri="{FF2B5EF4-FFF2-40B4-BE49-F238E27FC236}">
                <a16:creationId xmlns:a16="http://schemas.microsoft.com/office/drawing/2014/main" id="{3986304E-F06E-4FBC-BB2F-9FD1AB098BE9}"/>
              </a:ext>
            </a:extLst>
          </p:cNvPr>
          <p:cNvSpPr/>
          <p:nvPr/>
        </p:nvSpPr>
        <p:spPr>
          <a:xfrm>
            <a:off x="-39" y="760872"/>
            <a:ext cx="2472912" cy="534670"/>
          </a:xfrm>
          <a:custGeom>
            <a:avLst/>
            <a:gdLst>
              <a:gd name="connsiteX0" fmla="*/ 0 w 2361537"/>
              <a:gd name="connsiteY0" fmla="*/ 0 h 609600"/>
              <a:gd name="connsiteX1" fmla="*/ 2056737 w 2361537"/>
              <a:gd name="connsiteY1" fmla="*/ 0 h 609600"/>
              <a:gd name="connsiteX2" fmla="*/ 2361537 w 2361537"/>
              <a:gd name="connsiteY2" fmla="*/ 304800 h 609600"/>
              <a:gd name="connsiteX3" fmla="*/ 2056737 w 2361537"/>
              <a:gd name="connsiteY3" fmla="*/ 609600 h 609600"/>
              <a:gd name="connsiteX4" fmla="*/ 0 w 2361537"/>
              <a:gd name="connsiteY4" fmla="*/ 609600 h 609600"/>
              <a:gd name="connsiteX5" fmla="*/ 0 w 2361537"/>
              <a:gd name="connsiteY5"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94216 w 2361554"/>
              <a:gd name="connsiteY5" fmla="*/ 305439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8 w 2361555"/>
              <a:gd name="connsiteY0" fmla="*/ 0 h 609600"/>
              <a:gd name="connsiteX1" fmla="*/ 2056755 w 2361555"/>
              <a:gd name="connsiteY1" fmla="*/ 0 h 609600"/>
              <a:gd name="connsiteX2" fmla="*/ 2361555 w 2361555"/>
              <a:gd name="connsiteY2" fmla="*/ 304800 h 609600"/>
              <a:gd name="connsiteX3" fmla="*/ 2056755 w 2361555"/>
              <a:gd name="connsiteY3" fmla="*/ 609600 h 609600"/>
              <a:gd name="connsiteX4" fmla="*/ 18 w 2361555"/>
              <a:gd name="connsiteY4" fmla="*/ 609600 h 609600"/>
              <a:gd name="connsiteX5" fmla="*/ 286266 w 2361555"/>
              <a:gd name="connsiteY5" fmla="*/ 297488 h 609600"/>
              <a:gd name="connsiteX6" fmla="*/ 18 w 2361555"/>
              <a:gd name="connsiteY6" fmla="*/ 0 h 609600"/>
              <a:gd name="connsiteX0" fmla="*/ 20 w 2361557"/>
              <a:gd name="connsiteY0" fmla="*/ 0 h 609600"/>
              <a:gd name="connsiteX1" fmla="*/ 2056757 w 2361557"/>
              <a:gd name="connsiteY1" fmla="*/ 0 h 609600"/>
              <a:gd name="connsiteX2" fmla="*/ 2361557 w 2361557"/>
              <a:gd name="connsiteY2" fmla="*/ 304800 h 609600"/>
              <a:gd name="connsiteX3" fmla="*/ 2056757 w 2361557"/>
              <a:gd name="connsiteY3" fmla="*/ 609600 h 609600"/>
              <a:gd name="connsiteX4" fmla="*/ 20 w 2361557"/>
              <a:gd name="connsiteY4" fmla="*/ 609600 h 609600"/>
              <a:gd name="connsiteX5" fmla="*/ 286268 w 2361557"/>
              <a:gd name="connsiteY5" fmla="*/ 297488 h 609600"/>
              <a:gd name="connsiteX6" fmla="*/ 20 w 2361557"/>
              <a:gd name="connsiteY6" fmla="*/ 0 h 609600"/>
              <a:gd name="connsiteX0" fmla="*/ 24 w 2361561"/>
              <a:gd name="connsiteY0" fmla="*/ 0 h 609600"/>
              <a:gd name="connsiteX1" fmla="*/ 2056761 w 2361561"/>
              <a:gd name="connsiteY1" fmla="*/ 0 h 609600"/>
              <a:gd name="connsiteX2" fmla="*/ 2361561 w 2361561"/>
              <a:gd name="connsiteY2" fmla="*/ 304800 h 609600"/>
              <a:gd name="connsiteX3" fmla="*/ 2056761 w 2361561"/>
              <a:gd name="connsiteY3" fmla="*/ 609600 h 609600"/>
              <a:gd name="connsiteX4" fmla="*/ 24 w 2361561"/>
              <a:gd name="connsiteY4" fmla="*/ 609600 h 609600"/>
              <a:gd name="connsiteX5" fmla="*/ 286272 w 2361561"/>
              <a:gd name="connsiteY5" fmla="*/ 297488 h 609600"/>
              <a:gd name="connsiteX6" fmla="*/ 24 w 2361561"/>
              <a:gd name="connsiteY6" fmla="*/ 0 h 609600"/>
              <a:gd name="connsiteX0" fmla="*/ 41 w 2361578"/>
              <a:gd name="connsiteY0" fmla="*/ 0 h 609600"/>
              <a:gd name="connsiteX1" fmla="*/ 2056778 w 2361578"/>
              <a:gd name="connsiteY1" fmla="*/ 0 h 609600"/>
              <a:gd name="connsiteX2" fmla="*/ 2361578 w 2361578"/>
              <a:gd name="connsiteY2" fmla="*/ 304800 h 609600"/>
              <a:gd name="connsiteX3" fmla="*/ 2056778 w 2361578"/>
              <a:gd name="connsiteY3" fmla="*/ 609600 h 609600"/>
              <a:gd name="connsiteX4" fmla="*/ 41 w 2361578"/>
              <a:gd name="connsiteY4" fmla="*/ 609600 h 609600"/>
              <a:gd name="connsiteX5" fmla="*/ 286289 w 2361578"/>
              <a:gd name="connsiteY5" fmla="*/ 297488 h 609600"/>
              <a:gd name="connsiteX6" fmla="*/ 41 w 2361578"/>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578" h="609600">
                <a:moveTo>
                  <a:pt x="41" y="0"/>
                </a:moveTo>
                <a:lnTo>
                  <a:pt x="2056778" y="0"/>
                </a:lnTo>
                <a:lnTo>
                  <a:pt x="2361578" y="304800"/>
                </a:lnTo>
                <a:lnTo>
                  <a:pt x="2056778" y="609600"/>
                </a:lnTo>
                <a:lnTo>
                  <a:pt x="41" y="609600"/>
                </a:lnTo>
                <a:cubicBezTo>
                  <a:pt x="-2609" y="505563"/>
                  <a:pt x="121962" y="481038"/>
                  <a:pt x="286289" y="297488"/>
                </a:cubicBezTo>
                <a:cubicBezTo>
                  <a:pt x="302191" y="293741"/>
                  <a:pt x="95457" y="99163"/>
                  <a:pt x="41" y="0"/>
                </a:cubicBezTo>
                <a:close/>
              </a:path>
            </a:pathLst>
          </a:cu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579" dirty="0">
                <a:solidFill>
                  <a:schemeClr val="bg1"/>
                </a:solidFill>
              </a:rPr>
              <a:t>Introduction	</a:t>
            </a:r>
          </a:p>
        </p:txBody>
      </p:sp>
      <p:sp>
        <p:nvSpPr>
          <p:cNvPr id="21" name="Text Placeholder 12">
            <a:extLst>
              <a:ext uri="{FF2B5EF4-FFF2-40B4-BE49-F238E27FC236}">
                <a16:creationId xmlns:a16="http://schemas.microsoft.com/office/drawing/2014/main" id="{8E4B8C32-E952-455D-AF28-95B781EFDE94}"/>
              </a:ext>
            </a:extLst>
          </p:cNvPr>
          <p:cNvSpPr txBox="1">
            <a:spLocks/>
          </p:cNvSpPr>
          <p:nvPr/>
        </p:nvSpPr>
        <p:spPr>
          <a:xfrm>
            <a:off x="334439" y="760873"/>
            <a:ext cx="2138433"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2" name="Text Placeholder 12">
            <a:extLst>
              <a:ext uri="{FF2B5EF4-FFF2-40B4-BE49-F238E27FC236}">
                <a16:creationId xmlns:a16="http://schemas.microsoft.com/office/drawing/2014/main" id="{4EC5EFA0-9AF5-490D-BD10-5D0D335A25E4}"/>
              </a:ext>
            </a:extLst>
          </p:cNvPr>
          <p:cNvSpPr txBox="1">
            <a:spLocks/>
          </p:cNvSpPr>
          <p:nvPr/>
        </p:nvSpPr>
        <p:spPr>
          <a:xfrm>
            <a:off x="2472872" y="770732"/>
            <a:ext cx="2138435" cy="529033"/>
          </a:xfrm>
          <a:prstGeom prst="homePlate">
            <a:avLst/>
          </a:prstGeom>
          <a:solidFill>
            <a:schemeClr val="accent1">
              <a:lumMod val="50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360" b="1" dirty="0"/>
              <a:t> Speaker Identification Architecture </a:t>
            </a:r>
            <a:endParaRPr lang="en-US" sz="1360" b="1" dirty="0"/>
          </a:p>
        </p:txBody>
      </p:sp>
      <p:sp>
        <p:nvSpPr>
          <p:cNvPr id="23" name="Text Placeholder 12">
            <a:extLst>
              <a:ext uri="{FF2B5EF4-FFF2-40B4-BE49-F238E27FC236}">
                <a16:creationId xmlns:a16="http://schemas.microsoft.com/office/drawing/2014/main" id="{427598CE-CFCE-4964-B480-E7E4BB8323C0}"/>
              </a:ext>
            </a:extLst>
          </p:cNvPr>
          <p:cNvSpPr txBox="1">
            <a:spLocks/>
          </p:cNvSpPr>
          <p:nvPr/>
        </p:nvSpPr>
        <p:spPr>
          <a:xfrm>
            <a:off x="4611306" y="760872"/>
            <a:ext cx="2138435" cy="529033"/>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5" name="Text Placeholder 12">
            <a:extLst>
              <a:ext uri="{FF2B5EF4-FFF2-40B4-BE49-F238E27FC236}">
                <a16:creationId xmlns:a16="http://schemas.microsoft.com/office/drawing/2014/main" id="{436FCF64-01DE-423D-BEE6-BF59E8B12637}"/>
              </a:ext>
            </a:extLst>
          </p:cNvPr>
          <p:cNvSpPr txBox="1">
            <a:spLocks/>
          </p:cNvSpPr>
          <p:nvPr/>
        </p:nvSpPr>
        <p:spPr>
          <a:xfrm>
            <a:off x="6535417" y="770731"/>
            <a:ext cx="2152320"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403" b="1" dirty="0"/>
              <a:t>Experimental</a:t>
            </a:r>
            <a:r>
              <a:rPr lang="fr-CH" sz="1403" b="1" dirty="0"/>
              <a:t> </a:t>
            </a:r>
            <a:r>
              <a:rPr lang="en-US" sz="1403" b="1" dirty="0"/>
              <a:t>Analysis</a:t>
            </a:r>
            <a:r>
              <a:rPr lang="fr-CH" sz="1403" b="1" dirty="0"/>
              <a:t> and </a:t>
            </a:r>
            <a:r>
              <a:rPr lang="en-US" sz="1403" b="1" dirty="0"/>
              <a:t>Result</a:t>
            </a:r>
          </a:p>
        </p:txBody>
      </p:sp>
      <p:sp>
        <p:nvSpPr>
          <p:cNvPr id="26" name="Text Placeholder 12">
            <a:extLst>
              <a:ext uri="{FF2B5EF4-FFF2-40B4-BE49-F238E27FC236}">
                <a16:creationId xmlns:a16="http://schemas.microsoft.com/office/drawing/2014/main" id="{F1074298-0D41-4A83-AF33-DCF3B0C1F074}"/>
              </a:ext>
            </a:extLst>
          </p:cNvPr>
          <p:cNvSpPr txBox="1">
            <a:spLocks/>
          </p:cNvSpPr>
          <p:nvPr/>
        </p:nvSpPr>
        <p:spPr>
          <a:xfrm>
            <a:off x="8876643" y="757925"/>
            <a:ext cx="1740172"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403" b="1" dirty="0"/>
              <a:t>Conclusion &amp; Reference</a:t>
            </a:r>
            <a:endParaRPr lang="en-US" sz="1403" b="1" dirty="0"/>
          </a:p>
        </p:txBody>
      </p:sp>
      <p:sp>
        <p:nvSpPr>
          <p:cNvPr id="27" name="Text Placeholder 13">
            <a:extLst>
              <a:ext uri="{FF2B5EF4-FFF2-40B4-BE49-F238E27FC236}">
                <a16:creationId xmlns:a16="http://schemas.microsoft.com/office/drawing/2014/main" id="{A936BDFE-9983-4D69-8420-D20F8E373EB0}"/>
              </a:ext>
            </a:extLst>
          </p:cNvPr>
          <p:cNvSpPr txBox="1">
            <a:spLocks/>
          </p:cNvSpPr>
          <p:nvPr/>
        </p:nvSpPr>
        <p:spPr>
          <a:xfrm>
            <a:off x="558929"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56" dirty="0">
                <a:solidFill>
                  <a:srgbClr val="456173"/>
                </a:solidFill>
              </a:rPr>
              <a:t>Feature Extraction</a:t>
            </a:r>
          </a:p>
        </p:txBody>
      </p:sp>
      <p:sp>
        <p:nvSpPr>
          <p:cNvPr id="28" name="Text Placeholder 13">
            <a:extLst>
              <a:ext uri="{FF2B5EF4-FFF2-40B4-BE49-F238E27FC236}">
                <a16:creationId xmlns:a16="http://schemas.microsoft.com/office/drawing/2014/main" id="{20EE6666-D60F-46DC-BADC-298AD6C85F05}"/>
              </a:ext>
            </a:extLst>
          </p:cNvPr>
          <p:cNvSpPr txBox="1">
            <a:spLocks/>
          </p:cNvSpPr>
          <p:nvPr/>
        </p:nvSpPr>
        <p:spPr>
          <a:xfrm>
            <a:off x="5758188"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56" dirty="0">
                <a:solidFill>
                  <a:srgbClr val="456173"/>
                </a:solidFill>
              </a:rPr>
              <a:t>Feature Matching and Modeling </a:t>
            </a:r>
          </a:p>
        </p:txBody>
      </p:sp>
      <p:sp>
        <p:nvSpPr>
          <p:cNvPr id="30" name="ZoneTexte 29">
            <a:extLst>
              <a:ext uri="{FF2B5EF4-FFF2-40B4-BE49-F238E27FC236}">
                <a16:creationId xmlns:a16="http://schemas.microsoft.com/office/drawing/2014/main" id="{0D1E4BB3-9FBD-4950-B0E6-6AC90A30C76D}"/>
              </a:ext>
            </a:extLst>
          </p:cNvPr>
          <p:cNvSpPr txBox="1"/>
          <p:nvPr/>
        </p:nvSpPr>
        <p:spPr>
          <a:xfrm>
            <a:off x="-461499" y="1961118"/>
            <a:ext cx="5363028" cy="369332"/>
          </a:xfrm>
          <a:prstGeom prst="rect">
            <a:avLst/>
          </a:prstGeom>
          <a:noFill/>
        </p:spPr>
        <p:txBody>
          <a:bodyPr wrap="square">
            <a:spAutoFit/>
          </a:bodyPr>
          <a:lstStyle/>
          <a:p>
            <a:pPr marL="1657350" marR="0" lvl="3" indent="-285750" algn="just">
              <a:spcBef>
                <a:spcPts val="200"/>
              </a:spcBef>
              <a:spcAft>
                <a:spcPts val="200"/>
              </a:spcAft>
              <a:buSzPts val="1000"/>
              <a:buFont typeface="Arial" panose="020B0604020202020204" pitchFamily="34" charset="0"/>
              <a:buChar char="•"/>
              <a:tabLst>
                <a:tab pos="400050" algn="l"/>
                <a:tab pos="457200" algn="l"/>
              </a:tabLst>
            </a:pPr>
            <a:r>
              <a:rPr lang="fr-FR" b="1" i="1" dirty="0">
                <a:latin typeface="Times New Roman" panose="02020603050405020304" pitchFamily="18" charset="0"/>
              </a:rPr>
              <a:t>Classification</a:t>
            </a:r>
            <a:endParaRPr lang="en-US" b="1" i="1" dirty="0">
              <a:latin typeface="Times New Roman" panose="02020603050405020304" pitchFamily="18" charset="0"/>
            </a:endParaRPr>
          </a:p>
        </p:txBody>
      </p:sp>
      <p:sp>
        <p:nvSpPr>
          <p:cNvPr id="44" name="ZoneTexte 43">
            <a:extLst>
              <a:ext uri="{FF2B5EF4-FFF2-40B4-BE49-F238E27FC236}">
                <a16:creationId xmlns:a16="http://schemas.microsoft.com/office/drawing/2014/main" id="{6B59C961-7D0F-42CF-B36D-DB0BA351000A}"/>
              </a:ext>
            </a:extLst>
          </p:cNvPr>
          <p:cNvSpPr txBox="1"/>
          <p:nvPr/>
        </p:nvSpPr>
        <p:spPr>
          <a:xfrm>
            <a:off x="534670" y="2481326"/>
            <a:ext cx="9841230" cy="898323"/>
          </a:xfrm>
          <a:prstGeom prst="rect">
            <a:avLst/>
          </a:prstGeom>
          <a:noFill/>
        </p:spPr>
        <p:txBody>
          <a:bodyPr wrap="square">
            <a:spAutoFit/>
          </a:bodyPr>
          <a:lstStyle/>
          <a:p>
            <a:pPr marL="0" marR="0" algn="just">
              <a:lnSpc>
                <a:spcPct val="97000"/>
              </a:lnSpc>
              <a:spcBef>
                <a:spcPts val="0"/>
              </a:spcBef>
              <a:spcAft>
                <a:spcPts val="0"/>
              </a:spcAft>
            </a:pPr>
            <a:r>
              <a:rPr lang="fr-FR"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this stage, a series of input vectors are</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compared, and a decision is made as to which of the speakers in the set is the most likely to have spoken the test data. The input to the classification system is denoted as : </a:t>
            </a:r>
            <a:r>
              <a:rPr lang="en-US" sz="1800" i="1" dirty="0">
                <a:effectLst/>
                <a:latin typeface="MinionProMath-Italic"/>
                <a:ea typeface="SimSun" panose="02010600030101010101" pitchFamily="2" charset="-122"/>
                <a:cs typeface="MinionProMath-Italic"/>
              </a:rPr>
              <a:t> X </a:t>
            </a:r>
            <a:r>
              <a:rPr lang="en-US" sz="1800" i="1" dirty="0">
                <a:effectLst/>
                <a:latin typeface="LucidaNewMath-Symbol"/>
                <a:ea typeface="SimSun" panose="02010600030101010101" pitchFamily="2" charset="-122"/>
                <a:cs typeface="LucidaNewMath-Symbol"/>
              </a:rPr>
              <a:t>= {</a:t>
            </a:r>
            <a:r>
              <a:rPr lang="en-US" sz="1800" i="1" dirty="0">
                <a:effectLst/>
                <a:latin typeface="MinionProMath-Italic"/>
                <a:ea typeface="SimSun" panose="02010600030101010101" pitchFamily="2" charset="-122"/>
                <a:cs typeface="MinionProMath-Italic"/>
              </a:rPr>
              <a:t>x</a:t>
            </a:r>
            <a:r>
              <a:rPr lang="en-US" sz="1800" dirty="0">
                <a:effectLst/>
                <a:latin typeface="Minion-Regular"/>
                <a:ea typeface="SimSun" panose="02010600030101010101" pitchFamily="2" charset="-122"/>
                <a:cs typeface="Minion-Regular"/>
              </a:rPr>
              <a:t>1, </a:t>
            </a:r>
            <a:r>
              <a:rPr lang="en-US" sz="1800" i="1" dirty="0">
                <a:effectLst/>
                <a:latin typeface="MinionProMath-Italic"/>
                <a:ea typeface="SimSun" panose="02010600030101010101" pitchFamily="2" charset="-122"/>
                <a:cs typeface="MinionProMath-Italic"/>
              </a:rPr>
              <a:t>x</a:t>
            </a:r>
            <a:r>
              <a:rPr lang="en-US" sz="1800" dirty="0">
                <a:effectLst/>
                <a:latin typeface="Minion-Regular"/>
                <a:ea typeface="SimSun" panose="02010600030101010101" pitchFamily="2" charset="-122"/>
                <a:cs typeface="Minion-Regular"/>
              </a:rPr>
              <a:t>2, </a:t>
            </a:r>
            <a:r>
              <a:rPr lang="en-US" sz="1800" i="1" dirty="0">
                <a:effectLst/>
                <a:latin typeface="MinionProMath-Italic"/>
                <a:ea typeface="SimSun" panose="02010600030101010101" pitchFamily="2" charset="-122"/>
                <a:cs typeface="MinionProMath-Italic"/>
              </a:rPr>
              <a:t>x</a:t>
            </a:r>
            <a:r>
              <a:rPr lang="en-US" sz="1800" dirty="0">
                <a:effectLst/>
                <a:latin typeface="Minion-Regular"/>
                <a:ea typeface="SimSun" panose="02010600030101010101" pitchFamily="2" charset="-122"/>
                <a:cs typeface="Minion-Regular"/>
              </a:rPr>
              <a:t>3, </a:t>
            </a:r>
            <a:r>
              <a:rPr lang="en-US" sz="1800" i="1" dirty="0">
                <a:effectLst/>
                <a:latin typeface="MinionProMath-Italic"/>
                <a:ea typeface="SimSun" panose="02010600030101010101" pitchFamily="2" charset="-122"/>
                <a:cs typeface="MinionProMath-Italic"/>
              </a:rPr>
              <a:t>. . . </a:t>
            </a:r>
            <a:r>
              <a:rPr lang="en-US" sz="1800" dirty="0">
                <a:effectLst/>
                <a:latin typeface="Minion-Regular"/>
                <a:ea typeface="SimSun" panose="02010600030101010101" pitchFamily="2" charset="-122"/>
                <a:cs typeface="Minion-Regular"/>
              </a:rPr>
              <a:t>, </a:t>
            </a:r>
            <a:r>
              <a:rPr lang="en-US" sz="1800" i="1" dirty="0" err="1">
                <a:effectLst/>
                <a:latin typeface="MinionProMath-Italic"/>
                <a:ea typeface="SimSun" panose="02010600030101010101" pitchFamily="2" charset="-122"/>
                <a:cs typeface="MinionProMath-Italic"/>
              </a:rPr>
              <a:t>xT</a:t>
            </a:r>
            <a:r>
              <a:rPr lang="en-US" sz="1800" i="1" dirty="0">
                <a:effectLst/>
                <a:latin typeface="LucidaNewMath-Symbol"/>
                <a:ea typeface="SimSun" panose="02010600030101010101" pitchFamily="2" charset="-122"/>
                <a:cs typeface="LucidaNewMath-Symbol"/>
              </a:rPr>
              <a:t>} </a:t>
            </a:r>
            <a:endParaRPr lang="fr-FR" sz="1800" dirty="0">
              <a:effectLst/>
              <a:latin typeface="Times New Roman" panose="02020603050405020304" pitchFamily="18" charset="0"/>
              <a:ea typeface="SimSun" panose="02010600030101010101" pitchFamily="2" charset="-122"/>
            </a:endParaRPr>
          </a:p>
        </p:txBody>
      </p:sp>
      <p:sp>
        <p:nvSpPr>
          <p:cNvPr id="45" name="ZoneTexte 44">
            <a:extLst>
              <a:ext uri="{FF2B5EF4-FFF2-40B4-BE49-F238E27FC236}">
                <a16:creationId xmlns:a16="http://schemas.microsoft.com/office/drawing/2014/main" id="{97077619-7A11-494D-9BE5-4C059C17B596}"/>
              </a:ext>
            </a:extLst>
          </p:cNvPr>
          <p:cNvSpPr txBox="1"/>
          <p:nvPr/>
        </p:nvSpPr>
        <p:spPr>
          <a:xfrm>
            <a:off x="546799" y="3541280"/>
            <a:ext cx="9816971" cy="613117"/>
          </a:xfrm>
          <a:prstGeom prst="rect">
            <a:avLst/>
          </a:prstGeom>
          <a:noFill/>
        </p:spPr>
        <p:txBody>
          <a:bodyPr wrap="square">
            <a:spAutoFit/>
          </a:bodyPr>
          <a:lstStyle/>
          <a:p>
            <a:pPr marL="0" marR="0" algn="just">
              <a:lnSpc>
                <a:spcPct val="94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rule to determine if </a:t>
            </a:r>
            <a:r>
              <a:rPr lang="en-US" sz="1800" i="1" dirty="0">
                <a:effectLst/>
                <a:latin typeface="Arial" panose="020B0604020202020204" pitchFamily="34" charset="0"/>
                <a:ea typeface="Arial" panose="020B0604020202020204" pitchFamily="34" charset="0"/>
                <a:cs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has come from speaker </a:t>
            </a:r>
            <a:r>
              <a:rPr lang="en-US" sz="1800" i="1" dirty="0">
                <a:effectLst/>
                <a:latin typeface="Arial" panose="020B0604020202020204" pitchFamily="34" charset="0"/>
                <a:ea typeface="Arial" panose="020B0604020202020204" pitchFamily="34" charset="0"/>
                <a:cs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 can be stated as : </a:t>
            </a:r>
            <a:r>
              <a:rPr lang="en-US" sz="1800" i="1" dirty="0">
                <a:effectLst/>
                <a:latin typeface="MinionProMath-Italic"/>
                <a:ea typeface="SimSun" panose="02010600030101010101" pitchFamily="2" charset="-122"/>
                <a:cs typeface="MinionProMath-Italic"/>
              </a:rPr>
              <a:t>p</a:t>
            </a:r>
            <a:r>
              <a:rPr lang="en-US" sz="1800" dirty="0">
                <a:effectLst/>
                <a:latin typeface="Minion-Regular"/>
                <a:ea typeface="SimSun" panose="02010600030101010101" pitchFamily="2" charset="-122"/>
                <a:cs typeface="Minion-Regular"/>
              </a:rPr>
              <a:t> (</a:t>
            </a:r>
            <a:r>
              <a:rPr lang="fr-FR" sz="1800" i="1" dirty="0">
                <a:effectLst/>
                <a:latin typeface="MinionProMath-Italic"/>
                <a:ea typeface="SimSun" panose="02010600030101010101" pitchFamily="2" charset="-122"/>
                <a:cs typeface="MinionProMath-Italic"/>
              </a:rPr>
              <a:t>λ</a:t>
            </a:r>
            <a:r>
              <a:rPr lang="en-US" sz="1800" i="1" dirty="0">
                <a:effectLst/>
                <a:latin typeface="MinionProMath-Italic"/>
                <a:ea typeface="SimSun" panose="02010600030101010101" pitchFamily="2" charset="-122"/>
                <a:cs typeface="MinionProMath-Italic"/>
              </a:rPr>
              <a:t>s </a:t>
            </a:r>
            <a:r>
              <a:rPr lang="en-US" sz="1800" i="1" dirty="0">
                <a:effectLst/>
                <a:latin typeface="LucidaNewMath-Symbol"/>
                <a:ea typeface="SimSun" panose="02010600030101010101" pitchFamily="2" charset="-122"/>
                <a:cs typeface="LucidaNewMath-Symbol"/>
              </a:rPr>
              <a:t>| </a:t>
            </a:r>
            <a:r>
              <a:rPr lang="en-US" sz="1800" i="1" dirty="0">
                <a:effectLst/>
                <a:latin typeface="MinionProMath-Italic"/>
                <a:ea typeface="SimSun" panose="02010600030101010101" pitchFamily="2" charset="-122"/>
                <a:cs typeface="MinionProMath-Italic"/>
              </a:rPr>
              <a:t>X</a:t>
            </a:r>
            <a:r>
              <a:rPr lang="en-US" sz="1800" dirty="0">
                <a:effectLst/>
                <a:latin typeface="Minion-Regular"/>
                <a:ea typeface="SimSun" panose="02010600030101010101" pitchFamily="2" charset="-122"/>
                <a:cs typeface="Minion-Regular"/>
              </a:rPr>
              <a:t>) </a:t>
            </a:r>
            <a:r>
              <a:rPr lang="en-US" sz="1800" i="1" dirty="0">
                <a:effectLst/>
                <a:latin typeface="MinionProMath-Italic"/>
                <a:ea typeface="SimSun" panose="02010600030101010101" pitchFamily="2" charset="-122"/>
                <a:cs typeface="MinionProMath-Italic"/>
              </a:rPr>
              <a:t>&gt; p</a:t>
            </a:r>
            <a:r>
              <a:rPr lang="en-US" sz="1800" dirty="0">
                <a:effectLst/>
                <a:latin typeface="Minion-Regular"/>
                <a:ea typeface="SimSun" panose="02010600030101010101" pitchFamily="2" charset="-122"/>
                <a:cs typeface="Minion-Regular"/>
              </a:rPr>
              <a:t> (</a:t>
            </a:r>
            <a:r>
              <a:rPr lang="fr-FR" sz="1800" i="1" dirty="0">
                <a:effectLst/>
                <a:latin typeface="MinionProMath-Italic"/>
                <a:ea typeface="SimSun" panose="02010600030101010101" pitchFamily="2" charset="-122"/>
                <a:cs typeface="MinionProMath-Italic"/>
              </a:rPr>
              <a:t>λ</a:t>
            </a:r>
            <a:r>
              <a:rPr lang="en-US" sz="1800" i="1" dirty="0">
                <a:effectLst/>
                <a:latin typeface="MinionProMath-Italic"/>
                <a:ea typeface="SimSun" panose="02010600030101010101" pitchFamily="2" charset="-122"/>
                <a:cs typeface="MinionProMath-Italic"/>
              </a:rPr>
              <a:t>r </a:t>
            </a:r>
            <a:r>
              <a:rPr lang="en-US" sz="1800" i="1" dirty="0">
                <a:effectLst/>
                <a:latin typeface="LucidaNewMath-Symbol"/>
                <a:ea typeface="SimSun" panose="02010600030101010101" pitchFamily="2" charset="-122"/>
                <a:cs typeface="LucidaNewMath-Symbol"/>
              </a:rPr>
              <a:t>| </a:t>
            </a:r>
            <a:r>
              <a:rPr lang="en-US" sz="1800" i="1" dirty="0">
                <a:effectLst/>
                <a:latin typeface="MinionProMath-Italic"/>
                <a:ea typeface="SimSun" panose="02010600030101010101" pitchFamily="2" charset="-122"/>
                <a:cs typeface="MinionProMath-Italic"/>
              </a:rPr>
              <a:t>X</a:t>
            </a:r>
            <a:r>
              <a:rPr lang="en-US" sz="1800" dirty="0">
                <a:effectLst/>
                <a:latin typeface="Minion-Regular"/>
                <a:ea typeface="SimSun" panose="02010600030101010101" pitchFamily="2" charset="-122"/>
                <a:cs typeface="Minion-Regular"/>
              </a:rPr>
              <a:t>) </a:t>
            </a:r>
            <a:r>
              <a:rPr lang="en-US" sz="1800" i="1" dirty="0">
                <a:effectLst/>
                <a:latin typeface="MinionProMath-Italic"/>
                <a:ea typeface="SimSun" panose="02010600030101010101" pitchFamily="2" charset="-122"/>
                <a:cs typeface="MinionProMath-Italic"/>
              </a:rPr>
              <a:t>r </a:t>
            </a:r>
            <a:r>
              <a:rPr lang="en-US" sz="1800" i="1" dirty="0">
                <a:effectLst/>
                <a:latin typeface="LucidaNewMath-Symbol"/>
                <a:ea typeface="SimSun" panose="02010600030101010101" pitchFamily="2" charset="-122"/>
                <a:cs typeface="LucidaNewMath-Symbol"/>
              </a:rPr>
              <a:t>= </a:t>
            </a:r>
            <a:r>
              <a:rPr lang="en-US" sz="1800" dirty="0">
                <a:effectLst/>
                <a:latin typeface="Minion-Regular"/>
                <a:ea typeface="SimSun" panose="02010600030101010101" pitchFamily="2" charset="-122"/>
                <a:cs typeface="Minion-Regular"/>
              </a:rPr>
              <a:t>1, 2, </a:t>
            </a:r>
            <a:r>
              <a:rPr lang="en-US" sz="1800" i="1" dirty="0">
                <a:effectLst/>
                <a:latin typeface="MinionProMath-Italic"/>
                <a:ea typeface="SimSun" panose="02010600030101010101" pitchFamily="2" charset="-122"/>
                <a:cs typeface="MinionProMath-Italic"/>
              </a:rPr>
              <a:t>. . . </a:t>
            </a:r>
            <a:r>
              <a:rPr lang="en-US" sz="1800" dirty="0">
                <a:effectLst/>
                <a:latin typeface="Minion-Regular"/>
                <a:ea typeface="SimSun" panose="02010600030101010101" pitchFamily="2" charset="-122"/>
                <a:cs typeface="Minion-Regular"/>
              </a:rPr>
              <a:t>, </a:t>
            </a:r>
            <a:r>
              <a:rPr lang="en-US" sz="1800" i="1" dirty="0">
                <a:effectLst/>
                <a:latin typeface="MinionProMath-Italic"/>
                <a:ea typeface="SimSun" panose="02010600030101010101" pitchFamily="2" charset="-122"/>
                <a:cs typeface="MinionProMath-Italic"/>
              </a:rPr>
              <a:t>S </a:t>
            </a:r>
            <a:r>
              <a:rPr lang="en-US" sz="1800" dirty="0">
                <a:effectLst/>
                <a:latin typeface="Minion-Regular"/>
                <a:ea typeface="SimSun" panose="02010600030101010101" pitchFamily="2" charset="-122"/>
                <a:cs typeface="Minion-Regular"/>
              </a:rPr>
              <a:t>(</a:t>
            </a:r>
            <a:r>
              <a:rPr lang="en-US" sz="1800" i="1" dirty="0">
                <a:effectLst/>
                <a:latin typeface="MinionProMath-Italic"/>
                <a:ea typeface="SimSun" panose="02010600030101010101" pitchFamily="2" charset="-122"/>
                <a:cs typeface="MinionProMath-Italic"/>
              </a:rPr>
              <a:t>r </a:t>
            </a:r>
            <a:r>
              <a:rPr lang="en-US" sz="1800" i="1" dirty="0">
                <a:effectLst/>
                <a:latin typeface="MinionProMath-Italic"/>
                <a:ea typeface="SimSun" panose="02010600030101010101" pitchFamily="2" charset="-122"/>
                <a:cs typeface="MinionProMath-Italic"/>
                <a:sym typeface="Symbol" panose="05050102010706020507" pitchFamily="18" charset="2"/>
              </a:rPr>
              <a:t></a:t>
            </a:r>
            <a:r>
              <a:rPr lang="en-US" sz="1800" i="1" dirty="0">
                <a:effectLst/>
                <a:latin typeface="MinionProMath-Italic"/>
                <a:ea typeface="SimSun" panose="02010600030101010101" pitchFamily="2" charset="-122"/>
                <a:cs typeface="MinionProMath-Italic"/>
              </a:rPr>
              <a:t> s</a:t>
            </a:r>
            <a:r>
              <a:rPr lang="en-US" sz="1800" dirty="0">
                <a:effectLst/>
                <a:latin typeface="Minion-Regular"/>
                <a:ea typeface="SimSun" panose="02010600030101010101" pitchFamily="2" charset="-122"/>
                <a:cs typeface="Minion-Regular"/>
              </a:rPr>
              <a:t>)</a:t>
            </a:r>
            <a:r>
              <a:rPr lang="en-US" sz="1800" i="1" dirty="0">
                <a:effectLst/>
                <a:latin typeface="MinionProMath-Italic"/>
                <a:ea typeface="SimSun" panose="02010600030101010101" pitchFamily="2" charset="-122"/>
                <a:cs typeface="MinionProMath-Italic"/>
              </a:rPr>
              <a:t>. </a:t>
            </a:r>
            <a:endParaRPr lang="fr-FR" sz="1800" dirty="0">
              <a:effectLst/>
              <a:latin typeface="Times New Roman" panose="02020603050405020304" pitchFamily="18" charset="0"/>
              <a:ea typeface="SimSun" panose="02010600030101010101" pitchFamily="2" charset="-122"/>
            </a:endParaRPr>
          </a:p>
        </p:txBody>
      </p:sp>
      <p:pic>
        <p:nvPicPr>
          <p:cNvPr id="6147" name="Picture 3">
            <a:extLst>
              <a:ext uri="{FF2B5EF4-FFF2-40B4-BE49-F238E27FC236}">
                <a16:creationId xmlns:a16="http://schemas.microsoft.com/office/drawing/2014/main" id="{424312FD-55F2-43AF-9B8A-566A28FE885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4411" y="3907275"/>
            <a:ext cx="2076145" cy="61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a:extLst>
              <a:ext uri="{FF2B5EF4-FFF2-40B4-BE49-F238E27FC236}">
                <a16:creationId xmlns:a16="http://schemas.microsoft.com/office/drawing/2014/main" id="{EDD0F8A7-39BF-4AE4-ADDE-0F79E325BCB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76249" y="5416688"/>
            <a:ext cx="226252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ZoneTexte 45">
            <a:extLst>
              <a:ext uri="{FF2B5EF4-FFF2-40B4-BE49-F238E27FC236}">
                <a16:creationId xmlns:a16="http://schemas.microsoft.com/office/drawing/2014/main" id="{2537A045-D352-4DE2-BBFD-6465B39A07B5}"/>
              </a:ext>
            </a:extLst>
          </p:cNvPr>
          <p:cNvSpPr txBox="1"/>
          <p:nvPr/>
        </p:nvSpPr>
        <p:spPr>
          <a:xfrm>
            <a:off x="533529" y="5993184"/>
            <a:ext cx="5581650" cy="369332"/>
          </a:xfrm>
          <a:prstGeom prst="rect">
            <a:avLst/>
          </a:prstGeom>
          <a:noFill/>
        </p:spPr>
        <p:txBody>
          <a:bodyPr wrap="square">
            <a:spAutoFit/>
          </a:bodyPr>
          <a:lstStyle/>
          <a:p>
            <a:r>
              <a:rPr lang="en-US" sz="1800" dirty="0">
                <a:effectLst/>
                <a:latin typeface="Minion-Regular"/>
                <a:ea typeface="SimSun" panose="02010600030101010101" pitchFamily="2" charset="-122"/>
                <a:cs typeface="Minion-Regular"/>
              </a:rPr>
              <a:t>The speaker of the test data is statistically chosen by</a:t>
            </a:r>
            <a:endParaRPr lang="en-US" dirty="0"/>
          </a:p>
        </p:txBody>
      </p:sp>
      <p:sp>
        <p:nvSpPr>
          <p:cNvPr id="48" name="ZoneTexte 47">
            <a:extLst>
              <a:ext uri="{FF2B5EF4-FFF2-40B4-BE49-F238E27FC236}">
                <a16:creationId xmlns:a16="http://schemas.microsoft.com/office/drawing/2014/main" id="{10CE186D-DD71-4873-BE2E-93549C54C74F}"/>
              </a:ext>
            </a:extLst>
          </p:cNvPr>
          <p:cNvSpPr txBox="1"/>
          <p:nvPr/>
        </p:nvSpPr>
        <p:spPr>
          <a:xfrm>
            <a:off x="1168091" y="6430620"/>
            <a:ext cx="558165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Speaker = </a:t>
            </a:r>
            <a:endParaRPr lang="en-US" dirty="0"/>
          </a:p>
        </p:txBody>
      </p:sp>
      <p:pic>
        <p:nvPicPr>
          <p:cNvPr id="6152" name="Picture 8">
            <a:extLst>
              <a:ext uri="{FF2B5EF4-FFF2-40B4-BE49-F238E27FC236}">
                <a16:creationId xmlns:a16="http://schemas.microsoft.com/office/drawing/2014/main" id="{48808BCA-ECE5-43FF-9AEE-24357413F78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20015" y="6487055"/>
            <a:ext cx="1297885" cy="540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ZoneTexte 30">
            <a:extLst>
              <a:ext uri="{FF2B5EF4-FFF2-40B4-BE49-F238E27FC236}">
                <a16:creationId xmlns:a16="http://schemas.microsoft.com/office/drawing/2014/main" id="{4D8E1ACE-DD3A-438C-8ADA-94F995B80AAA}"/>
              </a:ext>
            </a:extLst>
          </p:cNvPr>
          <p:cNvSpPr txBox="1"/>
          <p:nvPr/>
        </p:nvSpPr>
        <p:spPr>
          <a:xfrm>
            <a:off x="676247" y="4665761"/>
            <a:ext cx="9482483" cy="646331"/>
          </a:xfrm>
          <a:prstGeom prst="rect">
            <a:avLst/>
          </a:prstGeom>
          <a:noFill/>
        </p:spPr>
        <p:txBody>
          <a:bodyPr wrap="square">
            <a:spAutoFit/>
          </a:bodyPr>
          <a:lstStyle/>
          <a:p>
            <a:pPr marL="0" marR="0" algn="just">
              <a:spcBef>
                <a:spcPts val="0"/>
              </a:spcBef>
              <a:spcAft>
                <a:spcPts val="0"/>
              </a:spcAft>
            </a:pPr>
            <a:r>
              <a:rPr lang="en-US" sz="1800" dirty="0">
                <a:effectLst/>
                <a:latin typeface="Minion-Regular"/>
                <a:ea typeface="SimSun" panose="02010600030101010101" pitchFamily="2" charset="-122"/>
                <a:cs typeface="Minion-Regular"/>
              </a:rPr>
              <a:t>The likelihood of any speaker having spoken the test data is then referred to as the log likelihood and is represented by the symbol </a:t>
            </a:r>
            <a:r>
              <a:rPr lang="en-US" sz="1800" i="1" dirty="0">
                <a:effectLst/>
                <a:latin typeface="MinionProMath-Italic"/>
                <a:ea typeface="SimSun" panose="02010600030101010101" pitchFamily="2" charset="-122"/>
                <a:cs typeface="MinionProMath-Italic"/>
              </a:rPr>
              <a:t>L</a:t>
            </a:r>
            <a:r>
              <a:rPr lang="en-US" sz="1800" dirty="0">
                <a:effectLst/>
                <a:latin typeface="Minion-Regular"/>
                <a:ea typeface="SimSun" panose="02010600030101010101" pitchFamily="2" charset="-122"/>
                <a:cs typeface="Minion-Regular"/>
              </a:rPr>
              <a:t>. The formula for the loglikelihood Function is. [9]</a:t>
            </a:r>
            <a:endParaRPr lang="fr-FR"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23071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
                                        <p:tgtEl>
                                          <p:spTgt spid="20"/>
                                        </p:tgtEl>
                                      </p:cBhvr>
                                    </p:animEffect>
                                    <p:anim calcmode="lin" valueType="num">
                                      <p:cBhvr>
                                        <p:cTn id="8" dur="200" fill="hold"/>
                                        <p:tgtEl>
                                          <p:spTgt spid="20"/>
                                        </p:tgtEl>
                                        <p:attrNameLst>
                                          <p:attrName>ppt_x</p:attrName>
                                        </p:attrNameLst>
                                      </p:cBhvr>
                                      <p:tavLst>
                                        <p:tav tm="0">
                                          <p:val>
                                            <p:strVal val="#ppt_x"/>
                                          </p:val>
                                        </p:tav>
                                        <p:tav tm="100000">
                                          <p:val>
                                            <p:strVal val="#ppt_x"/>
                                          </p:val>
                                        </p:tav>
                                      </p:tavLst>
                                    </p:anim>
                                    <p:anim calcmode="lin" valueType="num">
                                      <p:cBhvr>
                                        <p:cTn id="9" dur="2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
                                        <p:tgtEl>
                                          <p:spTgt spid="21"/>
                                        </p:tgtEl>
                                      </p:cBhvr>
                                    </p:animEffect>
                                    <p:anim calcmode="lin" valueType="num">
                                      <p:cBhvr>
                                        <p:cTn id="13" dur="200" fill="hold"/>
                                        <p:tgtEl>
                                          <p:spTgt spid="21"/>
                                        </p:tgtEl>
                                        <p:attrNameLst>
                                          <p:attrName>ppt_x</p:attrName>
                                        </p:attrNameLst>
                                      </p:cBhvr>
                                      <p:tavLst>
                                        <p:tav tm="0">
                                          <p:val>
                                            <p:strVal val="#ppt_x"/>
                                          </p:val>
                                        </p:tav>
                                        <p:tav tm="100000">
                                          <p:val>
                                            <p:strVal val="#ppt_x"/>
                                          </p:val>
                                        </p:tav>
                                      </p:tavLst>
                                    </p:anim>
                                    <p:anim calcmode="lin" valueType="num">
                                      <p:cBhvr>
                                        <p:cTn id="14" dur="2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
                                        <p:tgtEl>
                                          <p:spTgt spid="22"/>
                                        </p:tgtEl>
                                      </p:cBhvr>
                                    </p:animEffect>
                                    <p:anim calcmode="lin" valueType="num">
                                      <p:cBhvr>
                                        <p:cTn id="18" dur="200" fill="hold"/>
                                        <p:tgtEl>
                                          <p:spTgt spid="22"/>
                                        </p:tgtEl>
                                        <p:attrNameLst>
                                          <p:attrName>ppt_x</p:attrName>
                                        </p:attrNameLst>
                                      </p:cBhvr>
                                      <p:tavLst>
                                        <p:tav tm="0">
                                          <p:val>
                                            <p:strVal val="#ppt_x"/>
                                          </p:val>
                                        </p:tav>
                                        <p:tav tm="100000">
                                          <p:val>
                                            <p:strVal val="#ppt_x"/>
                                          </p:val>
                                        </p:tav>
                                      </p:tavLst>
                                    </p:anim>
                                    <p:anim calcmode="lin" valueType="num">
                                      <p:cBhvr>
                                        <p:cTn id="19" dur="2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
                                        <p:tgtEl>
                                          <p:spTgt spid="19"/>
                                        </p:tgtEl>
                                      </p:cBhvr>
                                    </p:animEffect>
                                    <p:anim calcmode="lin" valueType="num">
                                      <p:cBhvr>
                                        <p:cTn id="23" dur="200" fill="hold"/>
                                        <p:tgtEl>
                                          <p:spTgt spid="19"/>
                                        </p:tgtEl>
                                        <p:attrNameLst>
                                          <p:attrName>ppt_x</p:attrName>
                                        </p:attrNameLst>
                                      </p:cBhvr>
                                      <p:tavLst>
                                        <p:tav tm="0">
                                          <p:val>
                                            <p:strVal val="#ppt_x"/>
                                          </p:val>
                                        </p:tav>
                                        <p:tav tm="100000">
                                          <p:val>
                                            <p:strVal val="#ppt_x"/>
                                          </p:val>
                                        </p:tav>
                                      </p:tavLst>
                                    </p:anim>
                                    <p:anim calcmode="lin" valueType="num">
                                      <p:cBhvr>
                                        <p:cTn id="24" dur="2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
                                        <p:tgtEl>
                                          <p:spTgt spid="18"/>
                                        </p:tgtEl>
                                      </p:cBhvr>
                                    </p:animEffect>
                                    <p:anim calcmode="lin" valueType="num">
                                      <p:cBhvr>
                                        <p:cTn id="28" dur="200" fill="hold"/>
                                        <p:tgtEl>
                                          <p:spTgt spid="18"/>
                                        </p:tgtEl>
                                        <p:attrNameLst>
                                          <p:attrName>ppt_x</p:attrName>
                                        </p:attrNameLst>
                                      </p:cBhvr>
                                      <p:tavLst>
                                        <p:tav tm="0">
                                          <p:val>
                                            <p:strVal val="#ppt_x"/>
                                          </p:val>
                                        </p:tav>
                                        <p:tav tm="100000">
                                          <p:val>
                                            <p:strVal val="#ppt_x"/>
                                          </p:val>
                                        </p:tav>
                                      </p:tavLst>
                                    </p:anim>
                                    <p:anim calcmode="lin" valueType="num">
                                      <p:cBhvr>
                                        <p:cTn id="29" dur="2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nodePh="1">
                                  <p:stCondLst>
                                    <p:cond delay="20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
                                        <p:tgtEl>
                                          <p:spTgt spid="23"/>
                                        </p:tgtEl>
                                      </p:cBhvr>
                                    </p:animEffect>
                                    <p:anim calcmode="lin" valueType="num">
                                      <p:cBhvr>
                                        <p:cTn id="33" dur="200" fill="hold"/>
                                        <p:tgtEl>
                                          <p:spTgt spid="23"/>
                                        </p:tgtEl>
                                        <p:attrNameLst>
                                          <p:attrName>ppt_x</p:attrName>
                                        </p:attrNameLst>
                                      </p:cBhvr>
                                      <p:tavLst>
                                        <p:tav tm="0">
                                          <p:val>
                                            <p:strVal val="#ppt_x"/>
                                          </p:val>
                                        </p:tav>
                                        <p:tav tm="100000">
                                          <p:val>
                                            <p:strVal val="#ppt_x"/>
                                          </p:val>
                                        </p:tav>
                                      </p:tavLst>
                                    </p:anim>
                                    <p:anim calcmode="lin" valueType="num">
                                      <p:cBhvr>
                                        <p:cTn id="34" dur="2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3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00"/>
                                        <p:tgtEl>
                                          <p:spTgt spid="25"/>
                                        </p:tgtEl>
                                      </p:cBhvr>
                                    </p:animEffect>
                                    <p:anim calcmode="lin" valueType="num">
                                      <p:cBhvr>
                                        <p:cTn id="38" dur="200" fill="hold"/>
                                        <p:tgtEl>
                                          <p:spTgt spid="25"/>
                                        </p:tgtEl>
                                        <p:attrNameLst>
                                          <p:attrName>ppt_x</p:attrName>
                                        </p:attrNameLst>
                                      </p:cBhvr>
                                      <p:tavLst>
                                        <p:tav tm="0">
                                          <p:val>
                                            <p:strVal val="#ppt_x"/>
                                          </p:val>
                                        </p:tav>
                                        <p:tav tm="100000">
                                          <p:val>
                                            <p:strVal val="#ppt_x"/>
                                          </p:val>
                                        </p:tav>
                                      </p:tavLst>
                                    </p:anim>
                                    <p:anim calcmode="lin" valueType="num">
                                      <p:cBhvr>
                                        <p:cTn id="39" dur="2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
                                        <p:tgtEl>
                                          <p:spTgt spid="16"/>
                                        </p:tgtEl>
                                      </p:cBhvr>
                                    </p:animEffect>
                                    <p:anim calcmode="lin" valueType="num">
                                      <p:cBhvr>
                                        <p:cTn id="43" dur="200" fill="hold"/>
                                        <p:tgtEl>
                                          <p:spTgt spid="16"/>
                                        </p:tgtEl>
                                        <p:attrNameLst>
                                          <p:attrName>ppt_x</p:attrName>
                                        </p:attrNameLst>
                                      </p:cBhvr>
                                      <p:tavLst>
                                        <p:tav tm="0">
                                          <p:val>
                                            <p:strVal val="#ppt_x"/>
                                          </p:val>
                                        </p:tav>
                                        <p:tav tm="100000">
                                          <p:val>
                                            <p:strVal val="#ppt_x"/>
                                          </p:val>
                                        </p:tav>
                                      </p:tavLst>
                                    </p:anim>
                                    <p:anim calcmode="lin" valueType="num">
                                      <p:cBhvr>
                                        <p:cTn id="44" dur="2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200"/>
                                        <p:tgtEl>
                                          <p:spTgt spid="26"/>
                                        </p:tgtEl>
                                      </p:cBhvr>
                                    </p:animEffect>
                                    <p:anim calcmode="lin" valueType="num">
                                      <p:cBhvr>
                                        <p:cTn id="48" dur="200" fill="hold"/>
                                        <p:tgtEl>
                                          <p:spTgt spid="26"/>
                                        </p:tgtEl>
                                        <p:attrNameLst>
                                          <p:attrName>ppt_x</p:attrName>
                                        </p:attrNameLst>
                                      </p:cBhvr>
                                      <p:tavLst>
                                        <p:tav tm="0">
                                          <p:val>
                                            <p:strVal val="#ppt_x"/>
                                          </p:val>
                                        </p:tav>
                                        <p:tav tm="100000">
                                          <p:val>
                                            <p:strVal val="#ppt_x"/>
                                          </p:val>
                                        </p:tav>
                                      </p:tavLst>
                                    </p:anim>
                                    <p:anim calcmode="lin" valueType="num">
                                      <p:cBhvr>
                                        <p:cTn id="49" dur="2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4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
                                        <p:tgtEl>
                                          <p:spTgt spid="15"/>
                                        </p:tgtEl>
                                      </p:cBhvr>
                                    </p:animEffect>
                                    <p:anim calcmode="lin" valueType="num">
                                      <p:cBhvr>
                                        <p:cTn id="53" dur="200" fill="hold"/>
                                        <p:tgtEl>
                                          <p:spTgt spid="15"/>
                                        </p:tgtEl>
                                        <p:attrNameLst>
                                          <p:attrName>ppt_x</p:attrName>
                                        </p:attrNameLst>
                                      </p:cBhvr>
                                      <p:tavLst>
                                        <p:tav tm="0">
                                          <p:val>
                                            <p:strVal val="#ppt_x"/>
                                          </p:val>
                                        </p:tav>
                                        <p:tav tm="100000">
                                          <p:val>
                                            <p:strVal val="#ppt_x"/>
                                          </p:val>
                                        </p:tav>
                                      </p:tavLst>
                                    </p:anim>
                                    <p:anim calcmode="lin" valueType="num">
                                      <p:cBhvr>
                                        <p:cTn id="54" dur="200" fill="hold"/>
                                        <p:tgtEl>
                                          <p:spTgt spid="15"/>
                                        </p:tgtEl>
                                        <p:attrNameLst>
                                          <p:attrName>ppt_y</p:attrName>
                                        </p:attrNameLst>
                                      </p:cBhvr>
                                      <p:tavLst>
                                        <p:tav tm="0">
                                          <p:val>
                                            <p:strVal val="#ppt_y+.1"/>
                                          </p:val>
                                        </p:tav>
                                        <p:tav tm="100000">
                                          <p:val>
                                            <p:strVal val="#ppt_y"/>
                                          </p:val>
                                        </p:tav>
                                      </p:tavLst>
                                    </p:anim>
                                  </p:childTnLst>
                                </p:cTn>
                              </p:par>
                            </p:childTnLst>
                          </p:cTn>
                        </p:par>
                        <p:par>
                          <p:cTn id="55" fill="hold">
                            <p:stCondLst>
                              <p:cond delay="600"/>
                            </p:stCondLst>
                            <p:childTnLst>
                              <p:par>
                                <p:cTn id="56" presetID="42"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anim calcmode="lin" valueType="num">
                                      <p:cBhvr>
                                        <p:cTn id="59" dur="500" fill="hold"/>
                                        <p:tgtEl>
                                          <p:spTgt spid="27"/>
                                        </p:tgtEl>
                                        <p:attrNameLst>
                                          <p:attrName>ppt_x</p:attrName>
                                        </p:attrNameLst>
                                      </p:cBhvr>
                                      <p:tavLst>
                                        <p:tav tm="0">
                                          <p:val>
                                            <p:strVal val="#ppt_x"/>
                                          </p:val>
                                        </p:tav>
                                        <p:tav tm="100000">
                                          <p:val>
                                            <p:strVal val="#ppt_x"/>
                                          </p:val>
                                        </p:tav>
                                      </p:tavLst>
                                    </p:anim>
                                    <p:anim calcmode="lin" valueType="num">
                                      <p:cBhvr>
                                        <p:cTn id="60" dur="500" fill="hold"/>
                                        <p:tgtEl>
                                          <p:spTgt spid="27"/>
                                        </p:tgtEl>
                                        <p:attrNameLst>
                                          <p:attrName>ppt_y</p:attrName>
                                        </p:attrNameLst>
                                      </p:cBhvr>
                                      <p:tavLst>
                                        <p:tav tm="0">
                                          <p:val>
                                            <p:strVal val="#ppt_y+.1"/>
                                          </p:val>
                                        </p:tav>
                                        <p:tav tm="100000">
                                          <p:val>
                                            <p:strVal val="#ppt_y"/>
                                          </p:val>
                                        </p:tav>
                                      </p:tavLst>
                                    </p:anim>
                                  </p:childTnLst>
                                </p:cTn>
                              </p:par>
                            </p:childTnLst>
                          </p:cTn>
                        </p:par>
                        <p:par>
                          <p:cTn id="61" fill="hold">
                            <p:stCondLst>
                              <p:cond delay="1100"/>
                            </p:stCondLst>
                            <p:childTnLst>
                              <p:par>
                                <p:cTn id="62" presetID="53" presetClass="entr" presetSubtype="16"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fill="hold"/>
                                        <p:tgtEl>
                                          <p:spTgt spid="29"/>
                                        </p:tgtEl>
                                        <p:attrNameLst>
                                          <p:attrName>ppt_w</p:attrName>
                                        </p:attrNameLst>
                                      </p:cBhvr>
                                      <p:tavLst>
                                        <p:tav tm="0">
                                          <p:val>
                                            <p:fltVal val="0"/>
                                          </p:val>
                                        </p:tav>
                                        <p:tav tm="100000">
                                          <p:val>
                                            <p:strVal val="#ppt_w"/>
                                          </p:val>
                                        </p:tav>
                                      </p:tavLst>
                                    </p:anim>
                                    <p:anim calcmode="lin" valueType="num">
                                      <p:cBhvr>
                                        <p:cTn id="65" dur="500" fill="hold"/>
                                        <p:tgtEl>
                                          <p:spTgt spid="29"/>
                                        </p:tgtEl>
                                        <p:attrNameLst>
                                          <p:attrName>ppt_h</p:attrName>
                                        </p:attrNameLst>
                                      </p:cBhvr>
                                      <p:tavLst>
                                        <p:tav tm="0">
                                          <p:val>
                                            <p:fltVal val="0"/>
                                          </p:val>
                                        </p:tav>
                                        <p:tav tm="100000">
                                          <p:val>
                                            <p:strVal val="#ppt_h"/>
                                          </p:val>
                                        </p:tav>
                                      </p:tavLst>
                                    </p:anim>
                                    <p:animEffect transition="in" filter="fade">
                                      <p:cBhvr>
                                        <p:cTn id="66" dur="500"/>
                                        <p:tgtEl>
                                          <p:spTgt spid="29"/>
                                        </p:tgtEl>
                                      </p:cBhvr>
                                    </p:animEffect>
                                  </p:childTnLst>
                                </p:cTn>
                              </p:par>
                            </p:childTnLst>
                          </p:cTn>
                        </p:par>
                        <p:par>
                          <p:cTn id="67" fill="hold">
                            <p:stCondLst>
                              <p:cond delay="1600"/>
                            </p:stCondLst>
                            <p:childTnLst>
                              <p:par>
                                <p:cTn id="68" presetID="42" presetClass="entr" presetSubtype="0"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anim calcmode="lin" valueType="num">
                                      <p:cBhvr>
                                        <p:cTn id="71" dur="500" fill="hold"/>
                                        <p:tgtEl>
                                          <p:spTgt spid="28"/>
                                        </p:tgtEl>
                                        <p:attrNameLst>
                                          <p:attrName>ppt_x</p:attrName>
                                        </p:attrNameLst>
                                      </p:cBhvr>
                                      <p:tavLst>
                                        <p:tav tm="0">
                                          <p:val>
                                            <p:strVal val="#ppt_x"/>
                                          </p:val>
                                        </p:tav>
                                        <p:tav tm="100000">
                                          <p:val>
                                            <p:strVal val="#ppt_x"/>
                                          </p:val>
                                        </p:tav>
                                      </p:tavLst>
                                    </p:anim>
                                    <p:anim calcmode="lin" valueType="num">
                                      <p:cBhvr>
                                        <p:cTn id="72"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grpId="1" nodeType="clickEffect">
                                  <p:stCondLst>
                                    <p:cond delay="0"/>
                                  </p:stCondLst>
                                  <p:childTnLst>
                                    <p:animMotion origin="layout" path="M -2.7791E-6 -1.51261E-6 L 0.49792 0.00378 " pathEditMode="relative" rAng="0" ptsTypes="AA">
                                      <p:cBhvr>
                                        <p:cTn id="76" dur="2000" fill="hold"/>
                                        <p:tgtEl>
                                          <p:spTgt spid="29"/>
                                        </p:tgtEl>
                                        <p:attrNameLst>
                                          <p:attrName>ppt_x</p:attrName>
                                          <p:attrName>ppt_y</p:attrName>
                                        </p:attrNameLst>
                                      </p:cBhvr>
                                      <p:rCtr x="24896" y="189"/>
                                    </p:animMotion>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500" fill="hold"/>
                                        <p:tgtEl>
                                          <p:spTgt spid="30"/>
                                        </p:tgtEl>
                                        <p:attrNameLst>
                                          <p:attrName>ppt_x</p:attrName>
                                        </p:attrNameLst>
                                      </p:cBhvr>
                                      <p:tavLst>
                                        <p:tav tm="0">
                                          <p:val>
                                            <p:strVal val="#ppt_x"/>
                                          </p:val>
                                        </p:tav>
                                        <p:tav tm="100000">
                                          <p:val>
                                            <p:strVal val="#ppt_x"/>
                                          </p:val>
                                        </p:tav>
                                      </p:tavLst>
                                    </p:anim>
                                    <p:anim calcmode="lin" valueType="num">
                                      <p:cBhvr additive="base">
                                        <p:cTn id="8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6147"/>
                                        </p:tgtEl>
                                        <p:attrNameLst>
                                          <p:attrName>style.visibility</p:attrName>
                                        </p:attrNameLst>
                                      </p:cBhvr>
                                      <p:to>
                                        <p:strVal val="visible"/>
                                      </p:to>
                                    </p:set>
                                    <p:anim calcmode="lin" valueType="num">
                                      <p:cBhvr additive="base">
                                        <p:cTn id="93" dur="500" fill="hold"/>
                                        <p:tgtEl>
                                          <p:spTgt spid="6147"/>
                                        </p:tgtEl>
                                        <p:attrNameLst>
                                          <p:attrName>ppt_x</p:attrName>
                                        </p:attrNameLst>
                                      </p:cBhvr>
                                      <p:tavLst>
                                        <p:tav tm="0">
                                          <p:val>
                                            <p:strVal val="#ppt_x"/>
                                          </p:val>
                                        </p:tav>
                                        <p:tav tm="100000">
                                          <p:val>
                                            <p:strVal val="#ppt_x"/>
                                          </p:val>
                                        </p:tav>
                                      </p:tavLst>
                                    </p:anim>
                                    <p:anim calcmode="lin" valueType="num">
                                      <p:cBhvr additive="base">
                                        <p:cTn id="94" dur="500" fill="hold"/>
                                        <p:tgtEl>
                                          <p:spTgt spid="614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fill="hold"/>
                                        <p:tgtEl>
                                          <p:spTgt spid="45"/>
                                        </p:tgtEl>
                                        <p:attrNameLst>
                                          <p:attrName>ppt_x</p:attrName>
                                        </p:attrNameLst>
                                      </p:cBhvr>
                                      <p:tavLst>
                                        <p:tav tm="0">
                                          <p:val>
                                            <p:strVal val="#ppt_x"/>
                                          </p:val>
                                        </p:tav>
                                        <p:tav tm="100000">
                                          <p:val>
                                            <p:strVal val="#ppt_x"/>
                                          </p:val>
                                        </p:tav>
                                      </p:tavLst>
                                    </p:anim>
                                    <p:anim calcmode="lin" valueType="num">
                                      <p:cBhvr additive="base">
                                        <p:cTn id="9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1000"/>
                                        <p:tgtEl>
                                          <p:spTgt spid="31"/>
                                        </p:tgtEl>
                                      </p:cBhvr>
                                    </p:animEffect>
                                    <p:anim calcmode="lin" valueType="num">
                                      <p:cBhvr>
                                        <p:cTn id="104" dur="1000" fill="hold"/>
                                        <p:tgtEl>
                                          <p:spTgt spid="31"/>
                                        </p:tgtEl>
                                        <p:attrNameLst>
                                          <p:attrName>ppt_x</p:attrName>
                                        </p:attrNameLst>
                                      </p:cBhvr>
                                      <p:tavLst>
                                        <p:tav tm="0">
                                          <p:val>
                                            <p:strVal val="#ppt_x"/>
                                          </p:val>
                                        </p:tav>
                                        <p:tav tm="100000">
                                          <p:val>
                                            <p:strVal val="#ppt_x"/>
                                          </p:val>
                                        </p:tav>
                                      </p:tavLst>
                                    </p:anim>
                                    <p:anim calcmode="lin" valueType="num">
                                      <p:cBhvr>
                                        <p:cTn id="105" dur="1000" fill="hold"/>
                                        <p:tgtEl>
                                          <p:spTgt spid="31"/>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6148"/>
                                        </p:tgtEl>
                                        <p:attrNameLst>
                                          <p:attrName>style.visibility</p:attrName>
                                        </p:attrNameLst>
                                      </p:cBhvr>
                                      <p:to>
                                        <p:strVal val="visible"/>
                                      </p:to>
                                    </p:set>
                                    <p:animEffect transition="in" filter="fade">
                                      <p:cBhvr>
                                        <p:cTn id="108" dur="1000"/>
                                        <p:tgtEl>
                                          <p:spTgt spid="6148"/>
                                        </p:tgtEl>
                                      </p:cBhvr>
                                    </p:animEffect>
                                    <p:anim calcmode="lin" valueType="num">
                                      <p:cBhvr>
                                        <p:cTn id="109" dur="1000" fill="hold"/>
                                        <p:tgtEl>
                                          <p:spTgt spid="6148"/>
                                        </p:tgtEl>
                                        <p:attrNameLst>
                                          <p:attrName>ppt_x</p:attrName>
                                        </p:attrNameLst>
                                      </p:cBhvr>
                                      <p:tavLst>
                                        <p:tav tm="0">
                                          <p:val>
                                            <p:strVal val="#ppt_x"/>
                                          </p:val>
                                        </p:tav>
                                        <p:tav tm="100000">
                                          <p:val>
                                            <p:strVal val="#ppt_x"/>
                                          </p:val>
                                        </p:tav>
                                      </p:tavLst>
                                    </p:anim>
                                    <p:anim calcmode="lin" valueType="num">
                                      <p:cBhvr>
                                        <p:cTn id="110"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nodeType="clickEffect">
                                  <p:stCondLst>
                                    <p:cond delay="0"/>
                                  </p:stCondLst>
                                  <p:childTnLst>
                                    <p:set>
                                      <p:cBhvr>
                                        <p:cTn id="114" dur="1" fill="hold">
                                          <p:stCondLst>
                                            <p:cond delay="0"/>
                                          </p:stCondLst>
                                        </p:cTn>
                                        <p:tgtEl>
                                          <p:spTgt spid="6152"/>
                                        </p:tgtEl>
                                        <p:attrNameLst>
                                          <p:attrName>style.visibility</p:attrName>
                                        </p:attrNameLst>
                                      </p:cBhvr>
                                      <p:to>
                                        <p:strVal val="visible"/>
                                      </p:to>
                                    </p:set>
                                    <p:animEffect transition="in" filter="fade">
                                      <p:cBhvr>
                                        <p:cTn id="115" dur="1000"/>
                                        <p:tgtEl>
                                          <p:spTgt spid="6152"/>
                                        </p:tgtEl>
                                      </p:cBhvr>
                                    </p:animEffect>
                                    <p:anim calcmode="lin" valueType="num">
                                      <p:cBhvr>
                                        <p:cTn id="116" dur="1000" fill="hold"/>
                                        <p:tgtEl>
                                          <p:spTgt spid="6152"/>
                                        </p:tgtEl>
                                        <p:attrNameLst>
                                          <p:attrName>ppt_x</p:attrName>
                                        </p:attrNameLst>
                                      </p:cBhvr>
                                      <p:tavLst>
                                        <p:tav tm="0">
                                          <p:val>
                                            <p:strVal val="#ppt_x"/>
                                          </p:val>
                                        </p:tav>
                                        <p:tav tm="100000">
                                          <p:val>
                                            <p:strVal val="#ppt_x"/>
                                          </p:val>
                                        </p:tav>
                                      </p:tavLst>
                                    </p:anim>
                                    <p:anim calcmode="lin" valueType="num">
                                      <p:cBhvr>
                                        <p:cTn id="117" dur="1000" fill="hold"/>
                                        <p:tgtEl>
                                          <p:spTgt spid="6152"/>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fade">
                                      <p:cBhvr>
                                        <p:cTn id="120" dur="1000"/>
                                        <p:tgtEl>
                                          <p:spTgt spid="48"/>
                                        </p:tgtEl>
                                      </p:cBhvr>
                                    </p:animEffect>
                                    <p:anim calcmode="lin" valueType="num">
                                      <p:cBhvr>
                                        <p:cTn id="121" dur="1000" fill="hold"/>
                                        <p:tgtEl>
                                          <p:spTgt spid="48"/>
                                        </p:tgtEl>
                                        <p:attrNameLst>
                                          <p:attrName>ppt_x</p:attrName>
                                        </p:attrNameLst>
                                      </p:cBhvr>
                                      <p:tavLst>
                                        <p:tav tm="0">
                                          <p:val>
                                            <p:strVal val="#ppt_x"/>
                                          </p:val>
                                        </p:tav>
                                        <p:tav tm="100000">
                                          <p:val>
                                            <p:strVal val="#ppt_x"/>
                                          </p:val>
                                        </p:tav>
                                      </p:tavLst>
                                    </p:anim>
                                    <p:anim calcmode="lin" valueType="num">
                                      <p:cBhvr>
                                        <p:cTn id="122" dur="1000" fill="hold"/>
                                        <p:tgtEl>
                                          <p:spTgt spid="48"/>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animEffect transition="in" filter="fade">
                                      <p:cBhvr>
                                        <p:cTn id="125" dur="1000"/>
                                        <p:tgtEl>
                                          <p:spTgt spid="46"/>
                                        </p:tgtEl>
                                      </p:cBhvr>
                                    </p:animEffect>
                                    <p:anim calcmode="lin" valueType="num">
                                      <p:cBhvr>
                                        <p:cTn id="126" dur="1000" fill="hold"/>
                                        <p:tgtEl>
                                          <p:spTgt spid="46"/>
                                        </p:tgtEl>
                                        <p:attrNameLst>
                                          <p:attrName>ppt_x</p:attrName>
                                        </p:attrNameLst>
                                      </p:cBhvr>
                                      <p:tavLst>
                                        <p:tav tm="0">
                                          <p:val>
                                            <p:strVal val="#ppt_x"/>
                                          </p:val>
                                        </p:tav>
                                        <p:tav tm="100000">
                                          <p:val>
                                            <p:strVal val="#ppt_x"/>
                                          </p:val>
                                        </p:tav>
                                      </p:tavLst>
                                    </p:anim>
                                    <p:anim calcmode="lin" valueType="num">
                                      <p:cBhvr>
                                        <p:cTn id="127"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15" grpId="0" animBg="1"/>
      <p:bldP spid="16" grpId="0" animBg="1"/>
      <p:bldP spid="18" grpId="0" animBg="1"/>
      <p:bldP spid="19" grpId="0" animBg="1"/>
      <p:bldP spid="20" grpId="0" animBg="1"/>
      <p:bldP spid="21" grpId="0"/>
      <p:bldP spid="22" grpId="0" animBg="1"/>
      <p:bldP spid="23" grpId="0"/>
      <p:bldP spid="25" grpId="0"/>
      <p:bldP spid="26" grpId="0"/>
      <p:bldP spid="27" grpId="0"/>
      <p:bldP spid="28" grpId="0"/>
      <p:bldP spid="30" grpId="0"/>
      <p:bldP spid="44" grpId="0"/>
      <p:bldP spid="45" grpId="0"/>
      <p:bldP spid="46" grpId="0"/>
      <p:bldP spid="48"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13">
            <a:extLst>
              <a:ext uri="{FF2B5EF4-FFF2-40B4-BE49-F238E27FC236}">
                <a16:creationId xmlns:a16="http://schemas.microsoft.com/office/drawing/2014/main" id="{E04E8746-B113-4682-A866-8BB973E98D08}"/>
              </a:ext>
            </a:extLst>
          </p:cNvPr>
          <p:cNvSpPr txBox="1">
            <a:spLocks/>
          </p:cNvSpPr>
          <p:nvPr/>
        </p:nvSpPr>
        <p:spPr>
          <a:xfrm>
            <a:off x="774700" y="1383888"/>
            <a:ext cx="3523581" cy="313660"/>
          </a:xfrm>
          <a:prstGeom prst="bracePair">
            <a:avLst>
              <a:gd name="adj" fmla="val 20553"/>
            </a:avLst>
          </a:prstGeom>
          <a:noFill/>
          <a:ln w="38100">
            <a:solidFill>
              <a:schemeClr val="accent1">
                <a:lumMod val="60000"/>
                <a:lumOff val="40000"/>
              </a:schemeClr>
            </a:solidFill>
          </a:ln>
        </p:spPr>
        <p:txBody>
          <a:bodyPr vert="horz" lIns="80201" tIns="40100" rIns="80201" bIns="40100" rtlCol="0">
            <a:normAutofit fontScale="4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2456" dirty="0">
              <a:solidFill>
                <a:srgbClr val="456173"/>
              </a:solidFill>
            </a:endParaRPr>
          </a:p>
        </p:txBody>
      </p:sp>
      <p:sp>
        <p:nvSpPr>
          <p:cNvPr id="3" name="Date Placeholder 2">
            <a:extLst>
              <a:ext uri="{FF2B5EF4-FFF2-40B4-BE49-F238E27FC236}">
                <a16:creationId xmlns:a16="http://schemas.microsoft.com/office/drawing/2014/main" id="{15655476-1002-458F-9093-96DDF24C584C}"/>
              </a:ext>
            </a:extLst>
          </p:cNvPr>
          <p:cNvSpPr>
            <a:spLocks noGrp="1"/>
          </p:cNvSpPr>
          <p:nvPr>
            <p:ph type="dt" sz="half" idx="10"/>
          </p:nvPr>
        </p:nvSpPr>
        <p:spPr/>
        <p:txBody>
          <a:bodyPr/>
          <a:lstStyle/>
          <a:p>
            <a:fld id="{6C80E749-77E2-4FC5-B183-69E8C111019B}" type="datetime1">
              <a:rPr lang="fr-CH" smtClean="0"/>
              <a:t>09.07.2020</a:t>
            </a:fld>
            <a:endParaRPr lang="en-US"/>
          </a:p>
        </p:txBody>
      </p:sp>
      <p:sp>
        <p:nvSpPr>
          <p:cNvPr id="5" name="Slide Number Placeholder 4">
            <a:extLst>
              <a:ext uri="{FF2B5EF4-FFF2-40B4-BE49-F238E27FC236}">
                <a16:creationId xmlns:a16="http://schemas.microsoft.com/office/drawing/2014/main" id="{676B202B-5D6A-4C04-B3A6-2B9A976F0A0A}"/>
              </a:ext>
            </a:extLst>
          </p:cNvPr>
          <p:cNvSpPr>
            <a:spLocks noGrp="1"/>
          </p:cNvSpPr>
          <p:nvPr>
            <p:ph type="sldNum" sz="quarter" idx="12"/>
          </p:nvPr>
        </p:nvSpPr>
        <p:spPr/>
        <p:txBody>
          <a:bodyPr/>
          <a:lstStyle/>
          <a:p>
            <a:fld id="{B7B928BA-D132-4F75-82CE-9F6DD79A07F7}" type="slidenum">
              <a:rPr lang="en-US" smtClean="0"/>
              <a:t>13</a:t>
            </a:fld>
            <a:endParaRPr lang="en-US"/>
          </a:p>
        </p:txBody>
      </p:sp>
      <p:sp>
        <p:nvSpPr>
          <p:cNvPr id="15" name="Arrow: Pentagon 14">
            <a:extLst>
              <a:ext uri="{FF2B5EF4-FFF2-40B4-BE49-F238E27FC236}">
                <a16:creationId xmlns:a16="http://schemas.microsoft.com/office/drawing/2014/main" id="{64C89867-CD9C-4435-A479-BDF18E95F2F6}"/>
              </a:ext>
            </a:extLst>
          </p:cNvPr>
          <p:cNvSpPr/>
          <p:nvPr/>
        </p:nvSpPr>
        <p:spPr>
          <a:xfrm>
            <a:off x="8618798" y="760872"/>
            <a:ext cx="2074602"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6" name="Arrow: Pentagon 15">
            <a:extLst>
              <a:ext uri="{FF2B5EF4-FFF2-40B4-BE49-F238E27FC236}">
                <a16:creationId xmlns:a16="http://schemas.microsoft.com/office/drawing/2014/main" id="{C7038639-06F5-426D-A98A-51BFD80E2124}"/>
              </a:ext>
            </a:extLst>
          </p:cNvPr>
          <p:cNvSpPr/>
          <p:nvPr/>
        </p:nvSpPr>
        <p:spPr>
          <a:xfrm>
            <a:off x="6438772" y="760872"/>
            <a:ext cx="2486746" cy="534670"/>
          </a:xfrm>
          <a:prstGeom prst="homePlate">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8" name="Arrow: Pentagon 17">
            <a:extLst>
              <a:ext uri="{FF2B5EF4-FFF2-40B4-BE49-F238E27FC236}">
                <a16:creationId xmlns:a16="http://schemas.microsoft.com/office/drawing/2014/main" id="{91767FE3-0D41-4F78-9C79-DFD26F082D8A}"/>
              </a:ext>
            </a:extLst>
          </p:cNvPr>
          <p:cNvSpPr/>
          <p:nvPr/>
        </p:nvSpPr>
        <p:spPr>
          <a:xfrm>
            <a:off x="4276877" y="760872"/>
            <a:ext cx="2472867" cy="53467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600" b="1"/>
              <a:t>ML For speaker Identification </a:t>
            </a:r>
            <a:endParaRPr lang="en-US" sz="1600" b="1" dirty="0"/>
          </a:p>
        </p:txBody>
      </p:sp>
      <p:sp>
        <p:nvSpPr>
          <p:cNvPr id="19" name="Arrow: Pentagon 18">
            <a:extLst>
              <a:ext uri="{FF2B5EF4-FFF2-40B4-BE49-F238E27FC236}">
                <a16:creationId xmlns:a16="http://schemas.microsoft.com/office/drawing/2014/main" id="{09FB9FF1-EB3C-4C8E-BD86-D2496C5C012D}"/>
              </a:ext>
            </a:extLst>
          </p:cNvPr>
          <p:cNvSpPr/>
          <p:nvPr/>
        </p:nvSpPr>
        <p:spPr>
          <a:xfrm>
            <a:off x="2138441" y="760872"/>
            <a:ext cx="2472869"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0" name="Arrow: Pentagon 5">
            <a:extLst>
              <a:ext uri="{FF2B5EF4-FFF2-40B4-BE49-F238E27FC236}">
                <a16:creationId xmlns:a16="http://schemas.microsoft.com/office/drawing/2014/main" id="{3986304E-F06E-4FBC-BB2F-9FD1AB098BE9}"/>
              </a:ext>
            </a:extLst>
          </p:cNvPr>
          <p:cNvSpPr/>
          <p:nvPr/>
        </p:nvSpPr>
        <p:spPr>
          <a:xfrm>
            <a:off x="-39" y="760872"/>
            <a:ext cx="2472912" cy="534670"/>
          </a:xfrm>
          <a:custGeom>
            <a:avLst/>
            <a:gdLst>
              <a:gd name="connsiteX0" fmla="*/ 0 w 2361537"/>
              <a:gd name="connsiteY0" fmla="*/ 0 h 609600"/>
              <a:gd name="connsiteX1" fmla="*/ 2056737 w 2361537"/>
              <a:gd name="connsiteY1" fmla="*/ 0 h 609600"/>
              <a:gd name="connsiteX2" fmla="*/ 2361537 w 2361537"/>
              <a:gd name="connsiteY2" fmla="*/ 304800 h 609600"/>
              <a:gd name="connsiteX3" fmla="*/ 2056737 w 2361537"/>
              <a:gd name="connsiteY3" fmla="*/ 609600 h 609600"/>
              <a:gd name="connsiteX4" fmla="*/ 0 w 2361537"/>
              <a:gd name="connsiteY4" fmla="*/ 609600 h 609600"/>
              <a:gd name="connsiteX5" fmla="*/ 0 w 2361537"/>
              <a:gd name="connsiteY5"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94216 w 2361554"/>
              <a:gd name="connsiteY5" fmla="*/ 305439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8 w 2361555"/>
              <a:gd name="connsiteY0" fmla="*/ 0 h 609600"/>
              <a:gd name="connsiteX1" fmla="*/ 2056755 w 2361555"/>
              <a:gd name="connsiteY1" fmla="*/ 0 h 609600"/>
              <a:gd name="connsiteX2" fmla="*/ 2361555 w 2361555"/>
              <a:gd name="connsiteY2" fmla="*/ 304800 h 609600"/>
              <a:gd name="connsiteX3" fmla="*/ 2056755 w 2361555"/>
              <a:gd name="connsiteY3" fmla="*/ 609600 h 609600"/>
              <a:gd name="connsiteX4" fmla="*/ 18 w 2361555"/>
              <a:gd name="connsiteY4" fmla="*/ 609600 h 609600"/>
              <a:gd name="connsiteX5" fmla="*/ 286266 w 2361555"/>
              <a:gd name="connsiteY5" fmla="*/ 297488 h 609600"/>
              <a:gd name="connsiteX6" fmla="*/ 18 w 2361555"/>
              <a:gd name="connsiteY6" fmla="*/ 0 h 609600"/>
              <a:gd name="connsiteX0" fmla="*/ 20 w 2361557"/>
              <a:gd name="connsiteY0" fmla="*/ 0 h 609600"/>
              <a:gd name="connsiteX1" fmla="*/ 2056757 w 2361557"/>
              <a:gd name="connsiteY1" fmla="*/ 0 h 609600"/>
              <a:gd name="connsiteX2" fmla="*/ 2361557 w 2361557"/>
              <a:gd name="connsiteY2" fmla="*/ 304800 h 609600"/>
              <a:gd name="connsiteX3" fmla="*/ 2056757 w 2361557"/>
              <a:gd name="connsiteY3" fmla="*/ 609600 h 609600"/>
              <a:gd name="connsiteX4" fmla="*/ 20 w 2361557"/>
              <a:gd name="connsiteY4" fmla="*/ 609600 h 609600"/>
              <a:gd name="connsiteX5" fmla="*/ 286268 w 2361557"/>
              <a:gd name="connsiteY5" fmla="*/ 297488 h 609600"/>
              <a:gd name="connsiteX6" fmla="*/ 20 w 2361557"/>
              <a:gd name="connsiteY6" fmla="*/ 0 h 609600"/>
              <a:gd name="connsiteX0" fmla="*/ 24 w 2361561"/>
              <a:gd name="connsiteY0" fmla="*/ 0 h 609600"/>
              <a:gd name="connsiteX1" fmla="*/ 2056761 w 2361561"/>
              <a:gd name="connsiteY1" fmla="*/ 0 h 609600"/>
              <a:gd name="connsiteX2" fmla="*/ 2361561 w 2361561"/>
              <a:gd name="connsiteY2" fmla="*/ 304800 h 609600"/>
              <a:gd name="connsiteX3" fmla="*/ 2056761 w 2361561"/>
              <a:gd name="connsiteY3" fmla="*/ 609600 h 609600"/>
              <a:gd name="connsiteX4" fmla="*/ 24 w 2361561"/>
              <a:gd name="connsiteY4" fmla="*/ 609600 h 609600"/>
              <a:gd name="connsiteX5" fmla="*/ 286272 w 2361561"/>
              <a:gd name="connsiteY5" fmla="*/ 297488 h 609600"/>
              <a:gd name="connsiteX6" fmla="*/ 24 w 2361561"/>
              <a:gd name="connsiteY6" fmla="*/ 0 h 609600"/>
              <a:gd name="connsiteX0" fmla="*/ 41 w 2361578"/>
              <a:gd name="connsiteY0" fmla="*/ 0 h 609600"/>
              <a:gd name="connsiteX1" fmla="*/ 2056778 w 2361578"/>
              <a:gd name="connsiteY1" fmla="*/ 0 h 609600"/>
              <a:gd name="connsiteX2" fmla="*/ 2361578 w 2361578"/>
              <a:gd name="connsiteY2" fmla="*/ 304800 h 609600"/>
              <a:gd name="connsiteX3" fmla="*/ 2056778 w 2361578"/>
              <a:gd name="connsiteY3" fmla="*/ 609600 h 609600"/>
              <a:gd name="connsiteX4" fmla="*/ 41 w 2361578"/>
              <a:gd name="connsiteY4" fmla="*/ 609600 h 609600"/>
              <a:gd name="connsiteX5" fmla="*/ 286289 w 2361578"/>
              <a:gd name="connsiteY5" fmla="*/ 297488 h 609600"/>
              <a:gd name="connsiteX6" fmla="*/ 41 w 2361578"/>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578" h="609600">
                <a:moveTo>
                  <a:pt x="41" y="0"/>
                </a:moveTo>
                <a:lnTo>
                  <a:pt x="2056778" y="0"/>
                </a:lnTo>
                <a:lnTo>
                  <a:pt x="2361578" y="304800"/>
                </a:lnTo>
                <a:lnTo>
                  <a:pt x="2056778" y="609600"/>
                </a:lnTo>
                <a:lnTo>
                  <a:pt x="41" y="609600"/>
                </a:lnTo>
                <a:cubicBezTo>
                  <a:pt x="-2609" y="505563"/>
                  <a:pt x="121962" y="481038"/>
                  <a:pt x="286289" y="297488"/>
                </a:cubicBezTo>
                <a:cubicBezTo>
                  <a:pt x="302191" y="293741"/>
                  <a:pt x="95457" y="99163"/>
                  <a:pt x="41" y="0"/>
                </a:cubicBezTo>
                <a:close/>
              </a:path>
            </a:pathLst>
          </a:cu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579" dirty="0">
                <a:solidFill>
                  <a:schemeClr val="bg1"/>
                </a:solidFill>
              </a:rPr>
              <a:t>Introduction	</a:t>
            </a:r>
          </a:p>
        </p:txBody>
      </p:sp>
      <p:sp>
        <p:nvSpPr>
          <p:cNvPr id="21" name="Text Placeholder 12">
            <a:extLst>
              <a:ext uri="{FF2B5EF4-FFF2-40B4-BE49-F238E27FC236}">
                <a16:creationId xmlns:a16="http://schemas.microsoft.com/office/drawing/2014/main" id="{8E4B8C32-E952-455D-AF28-95B781EFDE94}"/>
              </a:ext>
            </a:extLst>
          </p:cNvPr>
          <p:cNvSpPr txBox="1">
            <a:spLocks/>
          </p:cNvSpPr>
          <p:nvPr/>
        </p:nvSpPr>
        <p:spPr>
          <a:xfrm>
            <a:off x="334439" y="760873"/>
            <a:ext cx="2138433"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2" name="Text Placeholder 12">
            <a:extLst>
              <a:ext uri="{FF2B5EF4-FFF2-40B4-BE49-F238E27FC236}">
                <a16:creationId xmlns:a16="http://schemas.microsoft.com/office/drawing/2014/main" id="{4EC5EFA0-9AF5-490D-BD10-5D0D335A25E4}"/>
              </a:ext>
            </a:extLst>
          </p:cNvPr>
          <p:cNvSpPr txBox="1">
            <a:spLocks/>
          </p:cNvSpPr>
          <p:nvPr/>
        </p:nvSpPr>
        <p:spPr>
          <a:xfrm>
            <a:off x="2472872" y="770732"/>
            <a:ext cx="2138435" cy="529033"/>
          </a:xfrm>
          <a:prstGeom prst="homePlate">
            <a:avLst/>
          </a:prstGeom>
          <a:solidFill>
            <a:schemeClr val="accent1">
              <a:lumMod val="50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360" b="1" dirty="0"/>
              <a:t> Speaker Identification Architecture </a:t>
            </a:r>
            <a:endParaRPr lang="en-US" sz="1360" b="1" dirty="0"/>
          </a:p>
        </p:txBody>
      </p:sp>
      <p:sp>
        <p:nvSpPr>
          <p:cNvPr id="23" name="Text Placeholder 12">
            <a:extLst>
              <a:ext uri="{FF2B5EF4-FFF2-40B4-BE49-F238E27FC236}">
                <a16:creationId xmlns:a16="http://schemas.microsoft.com/office/drawing/2014/main" id="{427598CE-CFCE-4964-B480-E7E4BB8323C0}"/>
              </a:ext>
            </a:extLst>
          </p:cNvPr>
          <p:cNvSpPr txBox="1">
            <a:spLocks/>
          </p:cNvSpPr>
          <p:nvPr/>
        </p:nvSpPr>
        <p:spPr>
          <a:xfrm>
            <a:off x="4611306" y="760872"/>
            <a:ext cx="2138435" cy="529033"/>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5" name="Text Placeholder 12">
            <a:extLst>
              <a:ext uri="{FF2B5EF4-FFF2-40B4-BE49-F238E27FC236}">
                <a16:creationId xmlns:a16="http://schemas.microsoft.com/office/drawing/2014/main" id="{436FCF64-01DE-423D-BEE6-BF59E8B12637}"/>
              </a:ext>
            </a:extLst>
          </p:cNvPr>
          <p:cNvSpPr txBox="1">
            <a:spLocks/>
          </p:cNvSpPr>
          <p:nvPr/>
        </p:nvSpPr>
        <p:spPr>
          <a:xfrm>
            <a:off x="6535417" y="770731"/>
            <a:ext cx="2152320"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403" b="1" dirty="0"/>
              <a:t>Experimental</a:t>
            </a:r>
            <a:r>
              <a:rPr lang="fr-CH" sz="1403" b="1" dirty="0"/>
              <a:t> </a:t>
            </a:r>
            <a:r>
              <a:rPr lang="en-US" sz="1403" b="1" dirty="0"/>
              <a:t>Analysis</a:t>
            </a:r>
            <a:r>
              <a:rPr lang="fr-CH" sz="1403" b="1" dirty="0"/>
              <a:t> and </a:t>
            </a:r>
            <a:r>
              <a:rPr lang="en-US" sz="1403" b="1" dirty="0"/>
              <a:t>Result</a:t>
            </a:r>
          </a:p>
        </p:txBody>
      </p:sp>
      <p:sp>
        <p:nvSpPr>
          <p:cNvPr id="26" name="Text Placeholder 12">
            <a:extLst>
              <a:ext uri="{FF2B5EF4-FFF2-40B4-BE49-F238E27FC236}">
                <a16:creationId xmlns:a16="http://schemas.microsoft.com/office/drawing/2014/main" id="{F1074298-0D41-4A83-AF33-DCF3B0C1F074}"/>
              </a:ext>
            </a:extLst>
          </p:cNvPr>
          <p:cNvSpPr txBox="1">
            <a:spLocks/>
          </p:cNvSpPr>
          <p:nvPr/>
        </p:nvSpPr>
        <p:spPr>
          <a:xfrm>
            <a:off x="8876643" y="757925"/>
            <a:ext cx="1740172"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403" b="1" dirty="0"/>
              <a:t>Conclusion &amp; Reference</a:t>
            </a:r>
            <a:endParaRPr lang="en-US" sz="1403" b="1" dirty="0"/>
          </a:p>
        </p:txBody>
      </p:sp>
      <p:sp>
        <p:nvSpPr>
          <p:cNvPr id="27" name="Text Placeholder 13">
            <a:extLst>
              <a:ext uri="{FF2B5EF4-FFF2-40B4-BE49-F238E27FC236}">
                <a16:creationId xmlns:a16="http://schemas.microsoft.com/office/drawing/2014/main" id="{A936BDFE-9983-4D69-8420-D20F8E373EB0}"/>
              </a:ext>
            </a:extLst>
          </p:cNvPr>
          <p:cNvSpPr txBox="1">
            <a:spLocks/>
          </p:cNvSpPr>
          <p:nvPr/>
        </p:nvSpPr>
        <p:spPr>
          <a:xfrm>
            <a:off x="558929"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56" dirty="0">
                <a:solidFill>
                  <a:srgbClr val="456173"/>
                </a:solidFill>
              </a:rPr>
              <a:t>Feature Extraction</a:t>
            </a:r>
          </a:p>
        </p:txBody>
      </p:sp>
      <p:sp>
        <p:nvSpPr>
          <p:cNvPr id="28" name="Text Placeholder 13">
            <a:extLst>
              <a:ext uri="{FF2B5EF4-FFF2-40B4-BE49-F238E27FC236}">
                <a16:creationId xmlns:a16="http://schemas.microsoft.com/office/drawing/2014/main" id="{20EE6666-D60F-46DC-BADC-298AD6C85F05}"/>
              </a:ext>
            </a:extLst>
          </p:cNvPr>
          <p:cNvSpPr txBox="1">
            <a:spLocks/>
          </p:cNvSpPr>
          <p:nvPr/>
        </p:nvSpPr>
        <p:spPr>
          <a:xfrm>
            <a:off x="5758188"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56" dirty="0">
                <a:solidFill>
                  <a:srgbClr val="456173"/>
                </a:solidFill>
              </a:rPr>
              <a:t>Feature Matching and Modeling </a:t>
            </a:r>
          </a:p>
        </p:txBody>
      </p:sp>
      <p:pic>
        <p:nvPicPr>
          <p:cNvPr id="7170" name="Picture 2">
            <a:extLst>
              <a:ext uri="{FF2B5EF4-FFF2-40B4-BE49-F238E27FC236}">
                <a16:creationId xmlns:a16="http://schemas.microsoft.com/office/drawing/2014/main" id="{5E3D4CA6-6388-4B2B-B004-8AE793AED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743" y="3595884"/>
            <a:ext cx="4826290" cy="2607912"/>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D6820CC8-FF14-4300-970D-66797906BE9D}"/>
              </a:ext>
            </a:extLst>
          </p:cNvPr>
          <p:cNvSpPr txBox="1"/>
          <p:nvPr/>
        </p:nvSpPr>
        <p:spPr>
          <a:xfrm>
            <a:off x="2138441" y="6225656"/>
            <a:ext cx="5361708"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A linear support vector machine</a:t>
            </a:r>
            <a:endParaRPr lang="en-US" dirty="0"/>
          </a:p>
        </p:txBody>
      </p:sp>
      <p:pic>
        <p:nvPicPr>
          <p:cNvPr id="7171" name="Picture 3">
            <a:extLst>
              <a:ext uri="{FF2B5EF4-FFF2-40B4-BE49-F238E27FC236}">
                <a16:creationId xmlns:a16="http://schemas.microsoft.com/office/drawing/2014/main" id="{63CE16E5-165E-47E1-A5DF-EC89A9C6923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93788" y="5334404"/>
            <a:ext cx="6172200" cy="705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AEB94943-4D69-4D0B-A72F-75BD4AFE312C}"/>
              </a:ext>
            </a:extLst>
          </p:cNvPr>
          <p:cNvSpPr txBox="1"/>
          <p:nvPr/>
        </p:nvSpPr>
        <p:spPr>
          <a:xfrm>
            <a:off x="534670" y="2178050"/>
            <a:ext cx="3364230"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t>Support vector Machine (SVM)</a:t>
            </a:r>
          </a:p>
          <a:p>
            <a:endParaRPr lang="en-US" dirty="0"/>
          </a:p>
        </p:txBody>
      </p:sp>
      <p:sp>
        <p:nvSpPr>
          <p:cNvPr id="8" name="ZoneTexte 7">
            <a:extLst>
              <a:ext uri="{FF2B5EF4-FFF2-40B4-BE49-F238E27FC236}">
                <a16:creationId xmlns:a16="http://schemas.microsoft.com/office/drawing/2014/main" id="{E09D9E5C-D8AA-4770-B025-F4A4C248AAAF}"/>
              </a:ext>
            </a:extLst>
          </p:cNvPr>
          <p:cNvSpPr txBox="1"/>
          <p:nvPr/>
        </p:nvSpPr>
        <p:spPr>
          <a:xfrm>
            <a:off x="334439" y="2635250"/>
            <a:ext cx="8746061" cy="646331"/>
          </a:xfrm>
          <a:prstGeom prst="rect">
            <a:avLst/>
          </a:prstGeom>
          <a:noFill/>
        </p:spPr>
        <p:txBody>
          <a:bodyPr wrap="square" rtlCol="0">
            <a:spAutoFit/>
          </a:bodyPr>
          <a:lstStyle/>
          <a:p>
            <a:r>
              <a:rPr lang="en-US" dirty="0"/>
              <a:t>Is a Kernel Machine method that makes its decision by constructing a hyperplane that optimally separates 2 classes . </a:t>
            </a:r>
          </a:p>
        </p:txBody>
      </p:sp>
      <p:sp>
        <p:nvSpPr>
          <p:cNvPr id="9" name="ZoneTexte 8">
            <a:extLst>
              <a:ext uri="{FF2B5EF4-FFF2-40B4-BE49-F238E27FC236}">
                <a16:creationId xmlns:a16="http://schemas.microsoft.com/office/drawing/2014/main" id="{8B1A7B5C-4E3C-42E2-8C1A-9042644E9D2D}"/>
              </a:ext>
            </a:extLst>
          </p:cNvPr>
          <p:cNvSpPr txBox="1"/>
          <p:nvPr/>
        </p:nvSpPr>
        <p:spPr>
          <a:xfrm>
            <a:off x="505913" y="3851750"/>
            <a:ext cx="8366589"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rPr>
              <a:t>The classifier is a separating hyperplane  that satisfy this equation (</a:t>
            </a:r>
            <a:r>
              <a:rPr lang="en-US" dirty="0" err="1">
                <a:latin typeface="Times New Roman" panose="02020603050405020304" pitchFamily="18" charset="0"/>
              </a:rPr>
              <a:t>xs</a:t>
            </a:r>
            <a:r>
              <a:rPr lang="en-US" dirty="0">
                <a:latin typeface="Times New Roman" panose="02020603050405020304" pitchFamily="18" charset="0"/>
              </a:rPr>
              <a:t> ⋅ w0 + b)</a:t>
            </a:r>
            <a:r>
              <a:rPr lang="en-US" dirty="0" err="1">
                <a:latin typeface="Times New Roman" panose="02020603050405020304" pitchFamily="18" charset="0"/>
              </a:rPr>
              <a:t>ys</a:t>
            </a:r>
            <a:r>
              <a:rPr lang="en-US" dirty="0">
                <a:latin typeface="Times New Roman" panose="02020603050405020304" pitchFamily="18" charset="0"/>
              </a:rPr>
              <a:t> = 1.</a:t>
            </a:r>
          </a:p>
          <a:p>
            <a:pPr marL="285750" indent="-285750">
              <a:buFont typeface="Arial" panose="020B0604020202020204" pitchFamily="34" charset="0"/>
              <a:buChar char="•"/>
            </a:pPr>
            <a:r>
              <a:rPr lang="en-US" dirty="0">
                <a:latin typeface="Times New Roman" panose="02020603050405020304" pitchFamily="18" charset="0"/>
              </a:rPr>
              <a:t>Most important training Point are support vectors they define the hyperplane</a:t>
            </a:r>
          </a:p>
          <a:p>
            <a:pPr marL="285750" indent="-285750">
              <a:buFont typeface="Arial" panose="020B0604020202020204" pitchFamily="34" charset="0"/>
              <a:buChar char="•"/>
            </a:pPr>
            <a:r>
              <a:rPr lang="en-US" dirty="0">
                <a:latin typeface="Times New Roman" panose="02020603050405020304" pitchFamily="18" charset="0"/>
              </a:rPr>
              <a:t>Quadratic Optimization (QO) algorithms can identify which training point xi  are support vectors with non zero </a:t>
            </a:r>
            <a:r>
              <a:rPr lang="en-US" dirty="0" err="1">
                <a:latin typeface="Times New Roman" panose="02020603050405020304" pitchFamily="18" charset="0"/>
              </a:rPr>
              <a:t>Lagrangian</a:t>
            </a:r>
            <a:r>
              <a:rPr lang="en-US" dirty="0">
                <a:latin typeface="Times New Roman" panose="02020603050405020304" pitchFamily="18" charset="0"/>
              </a:rPr>
              <a:t> Multipliers </a:t>
            </a:r>
          </a:p>
        </p:txBody>
      </p:sp>
      <p:sp>
        <p:nvSpPr>
          <p:cNvPr id="10" name="ZoneTexte 9">
            <a:extLst>
              <a:ext uri="{FF2B5EF4-FFF2-40B4-BE49-F238E27FC236}">
                <a16:creationId xmlns:a16="http://schemas.microsoft.com/office/drawing/2014/main" id="{89F3F9D7-24E5-4224-B44A-C47D533B6D9A}"/>
              </a:ext>
            </a:extLst>
          </p:cNvPr>
          <p:cNvSpPr txBox="1"/>
          <p:nvPr/>
        </p:nvSpPr>
        <p:spPr>
          <a:xfrm>
            <a:off x="672429" y="3873321"/>
            <a:ext cx="8458199" cy="1200329"/>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rPr>
              <a:t>For not linearly separable data, no hyperplane exists for which all points that satisfy the inequality above. To overcome this problem, </a:t>
            </a:r>
            <a:r>
              <a:rPr lang="en-US" sz="1800" i="1" dirty="0">
                <a:effectLst/>
                <a:latin typeface="Arial" panose="020B0604020202020204" pitchFamily="34" charset="0"/>
                <a:ea typeface="Arial" panose="020B0604020202020204" pitchFamily="34" charset="0"/>
                <a:cs typeface="Times New Roman" panose="02020603050405020304" pitchFamily="18" charset="0"/>
              </a:rPr>
              <a:t>ζ</a:t>
            </a:r>
            <a:r>
              <a:rPr lang="en-US" sz="1800" dirty="0">
                <a:effectLst/>
                <a:latin typeface="Times New Roman" panose="02020603050405020304" pitchFamily="18" charset="0"/>
                <a:ea typeface="Times New Roman" panose="02020603050405020304" pitchFamily="18" charset="0"/>
              </a:rPr>
              <a:t> </a:t>
            </a:r>
            <a:r>
              <a:rPr lang="en-US" sz="1800" baseline="-25000" dirty="0" err="1">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 are introduced and the object is then achieved by minimizing</a:t>
            </a:r>
            <a:endParaRPr lang="fr-FR" sz="1800" dirty="0">
              <a:effectLst/>
              <a:latin typeface="Times New Roman" panose="02020603050405020304" pitchFamily="18" charset="0"/>
              <a:ea typeface="SimSun" panose="02010600030101010101" pitchFamily="2" charset="-122"/>
            </a:endParaRPr>
          </a:p>
          <a:p>
            <a:pPr algn="just"/>
            <a:endParaRPr lang="en-US" dirty="0"/>
          </a:p>
        </p:txBody>
      </p:sp>
    </p:spTree>
    <p:extLst>
      <p:ext uri="{BB962C8B-B14F-4D97-AF65-F5344CB8AC3E}">
        <p14:creationId xmlns:p14="http://schemas.microsoft.com/office/powerpoint/2010/main" val="57465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
                                        <p:tgtEl>
                                          <p:spTgt spid="20"/>
                                        </p:tgtEl>
                                      </p:cBhvr>
                                    </p:animEffect>
                                    <p:anim calcmode="lin" valueType="num">
                                      <p:cBhvr>
                                        <p:cTn id="8" dur="200" fill="hold"/>
                                        <p:tgtEl>
                                          <p:spTgt spid="20"/>
                                        </p:tgtEl>
                                        <p:attrNameLst>
                                          <p:attrName>ppt_x</p:attrName>
                                        </p:attrNameLst>
                                      </p:cBhvr>
                                      <p:tavLst>
                                        <p:tav tm="0">
                                          <p:val>
                                            <p:strVal val="#ppt_x"/>
                                          </p:val>
                                        </p:tav>
                                        <p:tav tm="100000">
                                          <p:val>
                                            <p:strVal val="#ppt_x"/>
                                          </p:val>
                                        </p:tav>
                                      </p:tavLst>
                                    </p:anim>
                                    <p:anim calcmode="lin" valueType="num">
                                      <p:cBhvr>
                                        <p:cTn id="9" dur="2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
                                        <p:tgtEl>
                                          <p:spTgt spid="21"/>
                                        </p:tgtEl>
                                      </p:cBhvr>
                                    </p:animEffect>
                                    <p:anim calcmode="lin" valueType="num">
                                      <p:cBhvr>
                                        <p:cTn id="13" dur="200" fill="hold"/>
                                        <p:tgtEl>
                                          <p:spTgt spid="21"/>
                                        </p:tgtEl>
                                        <p:attrNameLst>
                                          <p:attrName>ppt_x</p:attrName>
                                        </p:attrNameLst>
                                      </p:cBhvr>
                                      <p:tavLst>
                                        <p:tav tm="0">
                                          <p:val>
                                            <p:strVal val="#ppt_x"/>
                                          </p:val>
                                        </p:tav>
                                        <p:tav tm="100000">
                                          <p:val>
                                            <p:strVal val="#ppt_x"/>
                                          </p:val>
                                        </p:tav>
                                      </p:tavLst>
                                    </p:anim>
                                    <p:anim calcmode="lin" valueType="num">
                                      <p:cBhvr>
                                        <p:cTn id="14" dur="2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
                                        <p:tgtEl>
                                          <p:spTgt spid="22"/>
                                        </p:tgtEl>
                                      </p:cBhvr>
                                    </p:animEffect>
                                    <p:anim calcmode="lin" valueType="num">
                                      <p:cBhvr>
                                        <p:cTn id="18" dur="200" fill="hold"/>
                                        <p:tgtEl>
                                          <p:spTgt spid="22"/>
                                        </p:tgtEl>
                                        <p:attrNameLst>
                                          <p:attrName>ppt_x</p:attrName>
                                        </p:attrNameLst>
                                      </p:cBhvr>
                                      <p:tavLst>
                                        <p:tav tm="0">
                                          <p:val>
                                            <p:strVal val="#ppt_x"/>
                                          </p:val>
                                        </p:tav>
                                        <p:tav tm="100000">
                                          <p:val>
                                            <p:strVal val="#ppt_x"/>
                                          </p:val>
                                        </p:tav>
                                      </p:tavLst>
                                    </p:anim>
                                    <p:anim calcmode="lin" valueType="num">
                                      <p:cBhvr>
                                        <p:cTn id="19" dur="2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
                                        <p:tgtEl>
                                          <p:spTgt spid="19"/>
                                        </p:tgtEl>
                                      </p:cBhvr>
                                    </p:animEffect>
                                    <p:anim calcmode="lin" valueType="num">
                                      <p:cBhvr>
                                        <p:cTn id="23" dur="200" fill="hold"/>
                                        <p:tgtEl>
                                          <p:spTgt spid="19"/>
                                        </p:tgtEl>
                                        <p:attrNameLst>
                                          <p:attrName>ppt_x</p:attrName>
                                        </p:attrNameLst>
                                      </p:cBhvr>
                                      <p:tavLst>
                                        <p:tav tm="0">
                                          <p:val>
                                            <p:strVal val="#ppt_x"/>
                                          </p:val>
                                        </p:tav>
                                        <p:tav tm="100000">
                                          <p:val>
                                            <p:strVal val="#ppt_x"/>
                                          </p:val>
                                        </p:tav>
                                      </p:tavLst>
                                    </p:anim>
                                    <p:anim calcmode="lin" valueType="num">
                                      <p:cBhvr>
                                        <p:cTn id="24" dur="2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
                                        <p:tgtEl>
                                          <p:spTgt spid="18"/>
                                        </p:tgtEl>
                                      </p:cBhvr>
                                    </p:animEffect>
                                    <p:anim calcmode="lin" valueType="num">
                                      <p:cBhvr>
                                        <p:cTn id="28" dur="200" fill="hold"/>
                                        <p:tgtEl>
                                          <p:spTgt spid="18"/>
                                        </p:tgtEl>
                                        <p:attrNameLst>
                                          <p:attrName>ppt_x</p:attrName>
                                        </p:attrNameLst>
                                      </p:cBhvr>
                                      <p:tavLst>
                                        <p:tav tm="0">
                                          <p:val>
                                            <p:strVal val="#ppt_x"/>
                                          </p:val>
                                        </p:tav>
                                        <p:tav tm="100000">
                                          <p:val>
                                            <p:strVal val="#ppt_x"/>
                                          </p:val>
                                        </p:tav>
                                      </p:tavLst>
                                    </p:anim>
                                    <p:anim calcmode="lin" valueType="num">
                                      <p:cBhvr>
                                        <p:cTn id="29" dur="2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nodePh="1">
                                  <p:stCondLst>
                                    <p:cond delay="20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
                                        <p:tgtEl>
                                          <p:spTgt spid="23"/>
                                        </p:tgtEl>
                                      </p:cBhvr>
                                    </p:animEffect>
                                    <p:anim calcmode="lin" valueType="num">
                                      <p:cBhvr>
                                        <p:cTn id="33" dur="200" fill="hold"/>
                                        <p:tgtEl>
                                          <p:spTgt spid="23"/>
                                        </p:tgtEl>
                                        <p:attrNameLst>
                                          <p:attrName>ppt_x</p:attrName>
                                        </p:attrNameLst>
                                      </p:cBhvr>
                                      <p:tavLst>
                                        <p:tav tm="0">
                                          <p:val>
                                            <p:strVal val="#ppt_x"/>
                                          </p:val>
                                        </p:tav>
                                        <p:tav tm="100000">
                                          <p:val>
                                            <p:strVal val="#ppt_x"/>
                                          </p:val>
                                        </p:tav>
                                      </p:tavLst>
                                    </p:anim>
                                    <p:anim calcmode="lin" valueType="num">
                                      <p:cBhvr>
                                        <p:cTn id="34" dur="2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3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00"/>
                                        <p:tgtEl>
                                          <p:spTgt spid="25"/>
                                        </p:tgtEl>
                                      </p:cBhvr>
                                    </p:animEffect>
                                    <p:anim calcmode="lin" valueType="num">
                                      <p:cBhvr>
                                        <p:cTn id="38" dur="200" fill="hold"/>
                                        <p:tgtEl>
                                          <p:spTgt spid="25"/>
                                        </p:tgtEl>
                                        <p:attrNameLst>
                                          <p:attrName>ppt_x</p:attrName>
                                        </p:attrNameLst>
                                      </p:cBhvr>
                                      <p:tavLst>
                                        <p:tav tm="0">
                                          <p:val>
                                            <p:strVal val="#ppt_x"/>
                                          </p:val>
                                        </p:tav>
                                        <p:tav tm="100000">
                                          <p:val>
                                            <p:strVal val="#ppt_x"/>
                                          </p:val>
                                        </p:tav>
                                      </p:tavLst>
                                    </p:anim>
                                    <p:anim calcmode="lin" valueType="num">
                                      <p:cBhvr>
                                        <p:cTn id="39" dur="2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
                                        <p:tgtEl>
                                          <p:spTgt spid="16"/>
                                        </p:tgtEl>
                                      </p:cBhvr>
                                    </p:animEffect>
                                    <p:anim calcmode="lin" valueType="num">
                                      <p:cBhvr>
                                        <p:cTn id="43" dur="200" fill="hold"/>
                                        <p:tgtEl>
                                          <p:spTgt spid="16"/>
                                        </p:tgtEl>
                                        <p:attrNameLst>
                                          <p:attrName>ppt_x</p:attrName>
                                        </p:attrNameLst>
                                      </p:cBhvr>
                                      <p:tavLst>
                                        <p:tav tm="0">
                                          <p:val>
                                            <p:strVal val="#ppt_x"/>
                                          </p:val>
                                        </p:tav>
                                        <p:tav tm="100000">
                                          <p:val>
                                            <p:strVal val="#ppt_x"/>
                                          </p:val>
                                        </p:tav>
                                      </p:tavLst>
                                    </p:anim>
                                    <p:anim calcmode="lin" valueType="num">
                                      <p:cBhvr>
                                        <p:cTn id="44" dur="2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200"/>
                                        <p:tgtEl>
                                          <p:spTgt spid="26"/>
                                        </p:tgtEl>
                                      </p:cBhvr>
                                    </p:animEffect>
                                    <p:anim calcmode="lin" valueType="num">
                                      <p:cBhvr>
                                        <p:cTn id="48" dur="200" fill="hold"/>
                                        <p:tgtEl>
                                          <p:spTgt spid="26"/>
                                        </p:tgtEl>
                                        <p:attrNameLst>
                                          <p:attrName>ppt_x</p:attrName>
                                        </p:attrNameLst>
                                      </p:cBhvr>
                                      <p:tavLst>
                                        <p:tav tm="0">
                                          <p:val>
                                            <p:strVal val="#ppt_x"/>
                                          </p:val>
                                        </p:tav>
                                        <p:tav tm="100000">
                                          <p:val>
                                            <p:strVal val="#ppt_x"/>
                                          </p:val>
                                        </p:tav>
                                      </p:tavLst>
                                    </p:anim>
                                    <p:anim calcmode="lin" valueType="num">
                                      <p:cBhvr>
                                        <p:cTn id="49" dur="2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4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
                                        <p:tgtEl>
                                          <p:spTgt spid="15"/>
                                        </p:tgtEl>
                                      </p:cBhvr>
                                    </p:animEffect>
                                    <p:anim calcmode="lin" valueType="num">
                                      <p:cBhvr>
                                        <p:cTn id="53" dur="200" fill="hold"/>
                                        <p:tgtEl>
                                          <p:spTgt spid="15"/>
                                        </p:tgtEl>
                                        <p:attrNameLst>
                                          <p:attrName>ppt_x</p:attrName>
                                        </p:attrNameLst>
                                      </p:cBhvr>
                                      <p:tavLst>
                                        <p:tav tm="0">
                                          <p:val>
                                            <p:strVal val="#ppt_x"/>
                                          </p:val>
                                        </p:tav>
                                        <p:tav tm="100000">
                                          <p:val>
                                            <p:strVal val="#ppt_x"/>
                                          </p:val>
                                        </p:tav>
                                      </p:tavLst>
                                    </p:anim>
                                    <p:anim calcmode="lin" valueType="num">
                                      <p:cBhvr>
                                        <p:cTn id="54" dur="200" fill="hold"/>
                                        <p:tgtEl>
                                          <p:spTgt spid="15"/>
                                        </p:tgtEl>
                                        <p:attrNameLst>
                                          <p:attrName>ppt_y</p:attrName>
                                        </p:attrNameLst>
                                      </p:cBhvr>
                                      <p:tavLst>
                                        <p:tav tm="0">
                                          <p:val>
                                            <p:strVal val="#ppt_y+.1"/>
                                          </p:val>
                                        </p:tav>
                                        <p:tav tm="100000">
                                          <p:val>
                                            <p:strVal val="#ppt_y"/>
                                          </p:val>
                                        </p:tav>
                                      </p:tavLst>
                                    </p:anim>
                                  </p:childTnLst>
                                </p:cTn>
                              </p:par>
                            </p:childTnLst>
                          </p:cTn>
                        </p:par>
                        <p:par>
                          <p:cTn id="55" fill="hold">
                            <p:stCondLst>
                              <p:cond delay="600"/>
                            </p:stCondLst>
                            <p:childTnLst>
                              <p:par>
                                <p:cTn id="56" presetID="42"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anim calcmode="lin" valueType="num">
                                      <p:cBhvr>
                                        <p:cTn id="59" dur="500" fill="hold"/>
                                        <p:tgtEl>
                                          <p:spTgt spid="27"/>
                                        </p:tgtEl>
                                        <p:attrNameLst>
                                          <p:attrName>ppt_x</p:attrName>
                                        </p:attrNameLst>
                                      </p:cBhvr>
                                      <p:tavLst>
                                        <p:tav tm="0">
                                          <p:val>
                                            <p:strVal val="#ppt_x"/>
                                          </p:val>
                                        </p:tav>
                                        <p:tav tm="100000">
                                          <p:val>
                                            <p:strVal val="#ppt_x"/>
                                          </p:val>
                                        </p:tav>
                                      </p:tavLst>
                                    </p:anim>
                                    <p:anim calcmode="lin" valueType="num">
                                      <p:cBhvr>
                                        <p:cTn id="60" dur="500" fill="hold"/>
                                        <p:tgtEl>
                                          <p:spTgt spid="27"/>
                                        </p:tgtEl>
                                        <p:attrNameLst>
                                          <p:attrName>ppt_y</p:attrName>
                                        </p:attrNameLst>
                                      </p:cBhvr>
                                      <p:tavLst>
                                        <p:tav tm="0">
                                          <p:val>
                                            <p:strVal val="#ppt_y+.1"/>
                                          </p:val>
                                        </p:tav>
                                        <p:tav tm="100000">
                                          <p:val>
                                            <p:strVal val="#ppt_y"/>
                                          </p:val>
                                        </p:tav>
                                      </p:tavLst>
                                    </p:anim>
                                  </p:childTnLst>
                                </p:cTn>
                              </p:par>
                            </p:childTnLst>
                          </p:cTn>
                        </p:par>
                        <p:par>
                          <p:cTn id="61" fill="hold">
                            <p:stCondLst>
                              <p:cond delay="1100"/>
                            </p:stCondLst>
                            <p:childTnLst>
                              <p:par>
                                <p:cTn id="62" presetID="53" presetClass="entr" presetSubtype="16"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fill="hold"/>
                                        <p:tgtEl>
                                          <p:spTgt spid="29"/>
                                        </p:tgtEl>
                                        <p:attrNameLst>
                                          <p:attrName>ppt_w</p:attrName>
                                        </p:attrNameLst>
                                      </p:cBhvr>
                                      <p:tavLst>
                                        <p:tav tm="0">
                                          <p:val>
                                            <p:fltVal val="0"/>
                                          </p:val>
                                        </p:tav>
                                        <p:tav tm="100000">
                                          <p:val>
                                            <p:strVal val="#ppt_w"/>
                                          </p:val>
                                        </p:tav>
                                      </p:tavLst>
                                    </p:anim>
                                    <p:anim calcmode="lin" valueType="num">
                                      <p:cBhvr>
                                        <p:cTn id="65" dur="500" fill="hold"/>
                                        <p:tgtEl>
                                          <p:spTgt spid="29"/>
                                        </p:tgtEl>
                                        <p:attrNameLst>
                                          <p:attrName>ppt_h</p:attrName>
                                        </p:attrNameLst>
                                      </p:cBhvr>
                                      <p:tavLst>
                                        <p:tav tm="0">
                                          <p:val>
                                            <p:fltVal val="0"/>
                                          </p:val>
                                        </p:tav>
                                        <p:tav tm="100000">
                                          <p:val>
                                            <p:strVal val="#ppt_h"/>
                                          </p:val>
                                        </p:tav>
                                      </p:tavLst>
                                    </p:anim>
                                    <p:animEffect transition="in" filter="fade">
                                      <p:cBhvr>
                                        <p:cTn id="66" dur="500"/>
                                        <p:tgtEl>
                                          <p:spTgt spid="29"/>
                                        </p:tgtEl>
                                      </p:cBhvr>
                                    </p:animEffect>
                                  </p:childTnLst>
                                </p:cTn>
                              </p:par>
                            </p:childTnLst>
                          </p:cTn>
                        </p:par>
                        <p:par>
                          <p:cTn id="67" fill="hold">
                            <p:stCondLst>
                              <p:cond delay="1600"/>
                            </p:stCondLst>
                            <p:childTnLst>
                              <p:par>
                                <p:cTn id="68" presetID="42" presetClass="entr" presetSubtype="0"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anim calcmode="lin" valueType="num">
                                      <p:cBhvr>
                                        <p:cTn id="71" dur="500" fill="hold"/>
                                        <p:tgtEl>
                                          <p:spTgt spid="28"/>
                                        </p:tgtEl>
                                        <p:attrNameLst>
                                          <p:attrName>ppt_x</p:attrName>
                                        </p:attrNameLst>
                                      </p:cBhvr>
                                      <p:tavLst>
                                        <p:tav tm="0">
                                          <p:val>
                                            <p:strVal val="#ppt_x"/>
                                          </p:val>
                                        </p:tav>
                                        <p:tav tm="100000">
                                          <p:val>
                                            <p:strVal val="#ppt_x"/>
                                          </p:val>
                                        </p:tav>
                                      </p:tavLst>
                                    </p:anim>
                                    <p:anim calcmode="lin" valueType="num">
                                      <p:cBhvr>
                                        <p:cTn id="72"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grpId="1" nodeType="clickEffect">
                                  <p:stCondLst>
                                    <p:cond delay="0"/>
                                  </p:stCondLst>
                                  <p:childTnLst>
                                    <p:animMotion origin="layout" path="M -2.7791E-6 -1.51261E-6 L 0.49792 0.00378 " pathEditMode="relative" rAng="0" ptsTypes="AA">
                                      <p:cBhvr>
                                        <p:cTn id="76" dur="2000" fill="hold"/>
                                        <p:tgtEl>
                                          <p:spTgt spid="29"/>
                                        </p:tgtEl>
                                        <p:attrNameLst>
                                          <p:attrName>ppt_x</p:attrName>
                                          <p:attrName>ppt_y</p:attrName>
                                        </p:attrNameLst>
                                      </p:cBhvr>
                                      <p:rCtr x="24896" y="189"/>
                                    </p:animMotion>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 calcmode="lin" valueType="num">
                                      <p:cBhvr additive="base">
                                        <p:cTn id="81" dur="500" fill="hold"/>
                                        <p:tgtEl>
                                          <p:spTgt spid="7"/>
                                        </p:tgtEl>
                                        <p:attrNameLst>
                                          <p:attrName>ppt_x</p:attrName>
                                        </p:attrNameLst>
                                      </p:cBhvr>
                                      <p:tavLst>
                                        <p:tav tm="0">
                                          <p:val>
                                            <p:strVal val="#ppt_x"/>
                                          </p:val>
                                        </p:tav>
                                        <p:tav tm="100000">
                                          <p:val>
                                            <p:strVal val="#ppt_x"/>
                                          </p:val>
                                        </p:tav>
                                      </p:tavLst>
                                    </p:anim>
                                    <p:anim calcmode="lin" valueType="num">
                                      <p:cBhvr additive="base">
                                        <p:cTn id="8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fade">
                                      <p:cBhvr>
                                        <p:cTn id="87" dur="500"/>
                                        <p:tgtEl>
                                          <p:spTgt spid="8"/>
                                        </p:tgtEl>
                                      </p:cBhvr>
                                    </p:animEffect>
                                  </p:childTnLst>
                                </p:cTn>
                              </p:par>
                              <p:par>
                                <p:cTn id="88" presetID="10" presetClass="entr" presetSubtype="0" fill="hold" nodeType="withEffect">
                                  <p:stCondLst>
                                    <p:cond delay="0"/>
                                  </p:stCondLst>
                                  <p:childTnLst>
                                    <p:set>
                                      <p:cBhvr>
                                        <p:cTn id="89" dur="1" fill="hold">
                                          <p:stCondLst>
                                            <p:cond delay="0"/>
                                          </p:stCondLst>
                                        </p:cTn>
                                        <p:tgtEl>
                                          <p:spTgt spid="7170"/>
                                        </p:tgtEl>
                                        <p:attrNameLst>
                                          <p:attrName>style.visibility</p:attrName>
                                        </p:attrNameLst>
                                      </p:cBhvr>
                                      <p:to>
                                        <p:strVal val="visible"/>
                                      </p:to>
                                    </p:set>
                                    <p:animEffect transition="in" filter="fade">
                                      <p:cBhvr>
                                        <p:cTn id="90" dur="500"/>
                                        <p:tgtEl>
                                          <p:spTgt spid="717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8"/>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7170"/>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30"/>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9"/>
                                        </p:tgtEl>
                                        <p:attrNameLst>
                                          <p:attrName>style.visibility</p:attrName>
                                        </p:attrNameLst>
                                      </p:cBhvr>
                                      <p:to>
                                        <p:strVal val="visible"/>
                                      </p:to>
                                    </p:set>
                                    <p:anim calcmode="lin" valueType="num">
                                      <p:cBhvr additive="base">
                                        <p:cTn id="106" dur="500" fill="hold"/>
                                        <p:tgtEl>
                                          <p:spTgt spid="9"/>
                                        </p:tgtEl>
                                        <p:attrNameLst>
                                          <p:attrName>ppt_x</p:attrName>
                                        </p:attrNameLst>
                                      </p:cBhvr>
                                      <p:tavLst>
                                        <p:tav tm="0">
                                          <p:val>
                                            <p:strVal val="#ppt_x"/>
                                          </p:val>
                                        </p:tav>
                                        <p:tav tm="100000">
                                          <p:val>
                                            <p:strVal val="#ppt_x"/>
                                          </p:val>
                                        </p:tav>
                                      </p:tavLst>
                                    </p:anim>
                                    <p:anim calcmode="lin" valueType="num">
                                      <p:cBhvr additive="base">
                                        <p:cTn id="10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9"/>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10"/>
                                        </p:tgtEl>
                                        <p:attrNameLst>
                                          <p:attrName>style.visibility</p:attrName>
                                        </p:attrNameLst>
                                      </p:cBhvr>
                                      <p:to>
                                        <p:strVal val="visible"/>
                                      </p:to>
                                    </p:set>
                                    <p:animEffect transition="in" filter="fade">
                                      <p:cBhvr>
                                        <p:cTn id="116" dur="1000"/>
                                        <p:tgtEl>
                                          <p:spTgt spid="10"/>
                                        </p:tgtEl>
                                      </p:cBhvr>
                                    </p:animEffect>
                                    <p:anim calcmode="lin" valueType="num">
                                      <p:cBhvr>
                                        <p:cTn id="117" dur="1000" fill="hold"/>
                                        <p:tgtEl>
                                          <p:spTgt spid="10"/>
                                        </p:tgtEl>
                                        <p:attrNameLst>
                                          <p:attrName>ppt_x</p:attrName>
                                        </p:attrNameLst>
                                      </p:cBhvr>
                                      <p:tavLst>
                                        <p:tav tm="0">
                                          <p:val>
                                            <p:strVal val="#ppt_x"/>
                                          </p:val>
                                        </p:tav>
                                        <p:tav tm="100000">
                                          <p:val>
                                            <p:strVal val="#ppt_x"/>
                                          </p:val>
                                        </p:tav>
                                      </p:tavLst>
                                    </p:anim>
                                    <p:anim calcmode="lin" valueType="num">
                                      <p:cBhvr>
                                        <p:cTn id="1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7171"/>
                                        </p:tgtEl>
                                        <p:attrNameLst>
                                          <p:attrName>style.visibility</p:attrName>
                                        </p:attrNameLst>
                                      </p:cBhvr>
                                      <p:to>
                                        <p:strVal val="visible"/>
                                      </p:to>
                                    </p:set>
                                    <p:anim calcmode="lin" valueType="num">
                                      <p:cBhvr additive="base">
                                        <p:cTn id="123" dur="500" fill="hold"/>
                                        <p:tgtEl>
                                          <p:spTgt spid="7171"/>
                                        </p:tgtEl>
                                        <p:attrNameLst>
                                          <p:attrName>ppt_x</p:attrName>
                                        </p:attrNameLst>
                                      </p:cBhvr>
                                      <p:tavLst>
                                        <p:tav tm="0">
                                          <p:val>
                                            <p:strVal val="#ppt_x"/>
                                          </p:val>
                                        </p:tav>
                                        <p:tav tm="100000">
                                          <p:val>
                                            <p:strVal val="#ppt_x"/>
                                          </p:val>
                                        </p:tav>
                                      </p:tavLst>
                                    </p:anim>
                                    <p:anim calcmode="lin" valueType="num">
                                      <p:cBhvr additive="base">
                                        <p:cTn id="124"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15" grpId="0" animBg="1"/>
      <p:bldP spid="16" grpId="0" animBg="1"/>
      <p:bldP spid="18" grpId="0" animBg="1"/>
      <p:bldP spid="19" grpId="0" animBg="1"/>
      <p:bldP spid="20" grpId="0" animBg="1"/>
      <p:bldP spid="21" grpId="0"/>
      <p:bldP spid="22" grpId="0" animBg="1"/>
      <p:bldP spid="23" grpId="0"/>
      <p:bldP spid="25" grpId="0"/>
      <p:bldP spid="26" grpId="0"/>
      <p:bldP spid="27" grpId="0"/>
      <p:bldP spid="28" grpId="0"/>
      <p:bldP spid="30" grpId="0"/>
      <p:bldP spid="30" grpId="1"/>
      <p:bldP spid="7" grpId="0"/>
      <p:bldP spid="8" grpId="0"/>
      <p:bldP spid="8" grpId="1"/>
      <p:bldP spid="9" grpId="0"/>
      <p:bldP spid="9" grpId="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13">
            <a:extLst>
              <a:ext uri="{FF2B5EF4-FFF2-40B4-BE49-F238E27FC236}">
                <a16:creationId xmlns:a16="http://schemas.microsoft.com/office/drawing/2014/main" id="{E04E8746-B113-4682-A866-8BB973E98D08}"/>
              </a:ext>
            </a:extLst>
          </p:cNvPr>
          <p:cNvSpPr txBox="1">
            <a:spLocks/>
          </p:cNvSpPr>
          <p:nvPr/>
        </p:nvSpPr>
        <p:spPr>
          <a:xfrm>
            <a:off x="774700" y="1383888"/>
            <a:ext cx="3523581" cy="313660"/>
          </a:xfrm>
          <a:prstGeom prst="bracePair">
            <a:avLst>
              <a:gd name="adj" fmla="val 20553"/>
            </a:avLst>
          </a:prstGeom>
          <a:noFill/>
          <a:ln w="38100">
            <a:solidFill>
              <a:schemeClr val="accent1">
                <a:lumMod val="60000"/>
                <a:lumOff val="40000"/>
              </a:schemeClr>
            </a:solidFill>
          </a:ln>
        </p:spPr>
        <p:txBody>
          <a:bodyPr vert="horz" lIns="80201" tIns="40100" rIns="80201" bIns="40100" rtlCol="0">
            <a:normAutofit fontScale="4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2456" dirty="0">
              <a:solidFill>
                <a:srgbClr val="456173"/>
              </a:solidFill>
            </a:endParaRPr>
          </a:p>
        </p:txBody>
      </p:sp>
      <p:sp>
        <p:nvSpPr>
          <p:cNvPr id="3" name="Date Placeholder 2">
            <a:extLst>
              <a:ext uri="{FF2B5EF4-FFF2-40B4-BE49-F238E27FC236}">
                <a16:creationId xmlns:a16="http://schemas.microsoft.com/office/drawing/2014/main" id="{15655476-1002-458F-9093-96DDF24C584C}"/>
              </a:ext>
            </a:extLst>
          </p:cNvPr>
          <p:cNvSpPr>
            <a:spLocks noGrp="1"/>
          </p:cNvSpPr>
          <p:nvPr>
            <p:ph type="dt" sz="half" idx="10"/>
          </p:nvPr>
        </p:nvSpPr>
        <p:spPr/>
        <p:txBody>
          <a:bodyPr/>
          <a:lstStyle/>
          <a:p>
            <a:fld id="{6C80E749-77E2-4FC5-B183-69E8C111019B}" type="datetime1">
              <a:rPr lang="fr-CH" smtClean="0"/>
              <a:t>09.07.2020</a:t>
            </a:fld>
            <a:endParaRPr lang="en-US"/>
          </a:p>
        </p:txBody>
      </p:sp>
      <p:sp>
        <p:nvSpPr>
          <p:cNvPr id="5" name="Slide Number Placeholder 4">
            <a:extLst>
              <a:ext uri="{FF2B5EF4-FFF2-40B4-BE49-F238E27FC236}">
                <a16:creationId xmlns:a16="http://schemas.microsoft.com/office/drawing/2014/main" id="{676B202B-5D6A-4C04-B3A6-2B9A976F0A0A}"/>
              </a:ext>
            </a:extLst>
          </p:cNvPr>
          <p:cNvSpPr>
            <a:spLocks noGrp="1"/>
          </p:cNvSpPr>
          <p:nvPr>
            <p:ph type="sldNum" sz="quarter" idx="12"/>
          </p:nvPr>
        </p:nvSpPr>
        <p:spPr/>
        <p:txBody>
          <a:bodyPr/>
          <a:lstStyle/>
          <a:p>
            <a:fld id="{B7B928BA-D132-4F75-82CE-9F6DD79A07F7}" type="slidenum">
              <a:rPr lang="en-US" smtClean="0"/>
              <a:t>14</a:t>
            </a:fld>
            <a:endParaRPr lang="en-US"/>
          </a:p>
        </p:txBody>
      </p:sp>
      <p:sp>
        <p:nvSpPr>
          <p:cNvPr id="15" name="Arrow: Pentagon 14">
            <a:extLst>
              <a:ext uri="{FF2B5EF4-FFF2-40B4-BE49-F238E27FC236}">
                <a16:creationId xmlns:a16="http://schemas.microsoft.com/office/drawing/2014/main" id="{64C89867-CD9C-4435-A479-BDF18E95F2F6}"/>
              </a:ext>
            </a:extLst>
          </p:cNvPr>
          <p:cNvSpPr/>
          <p:nvPr/>
        </p:nvSpPr>
        <p:spPr>
          <a:xfrm>
            <a:off x="8618798" y="760872"/>
            <a:ext cx="2074602"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6" name="Arrow: Pentagon 15">
            <a:extLst>
              <a:ext uri="{FF2B5EF4-FFF2-40B4-BE49-F238E27FC236}">
                <a16:creationId xmlns:a16="http://schemas.microsoft.com/office/drawing/2014/main" id="{C7038639-06F5-426D-A98A-51BFD80E2124}"/>
              </a:ext>
            </a:extLst>
          </p:cNvPr>
          <p:cNvSpPr/>
          <p:nvPr/>
        </p:nvSpPr>
        <p:spPr>
          <a:xfrm>
            <a:off x="6438772" y="760872"/>
            <a:ext cx="2486746" cy="534670"/>
          </a:xfrm>
          <a:prstGeom prst="homePlate">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8" name="Arrow: Pentagon 17">
            <a:extLst>
              <a:ext uri="{FF2B5EF4-FFF2-40B4-BE49-F238E27FC236}">
                <a16:creationId xmlns:a16="http://schemas.microsoft.com/office/drawing/2014/main" id="{91767FE3-0D41-4F78-9C79-DFD26F082D8A}"/>
              </a:ext>
            </a:extLst>
          </p:cNvPr>
          <p:cNvSpPr/>
          <p:nvPr/>
        </p:nvSpPr>
        <p:spPr>
          <a:xfrm>
            <a:off x="4276877" y="760872"/>
            <a:ext cx="2472867" cy="53467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600" b="1"/>
              <a:t>ML For speaker Identification </a:t>
            </a:r>
            <a:endParaRPr lang="en-US" sz="1600" b="1" dirty="0"/>
          </a:p>
        </p:txBody>
      </p:sp>
      <p:sp>
        <p:nvSpPr>
          <p:cNvPr id="19" name="Arrow: Pentagon 18">
            <a:extLst>
              <a:ext uri="{FF2B5EF4-FFF2-40B4-BE49-F238E27FC236}">
                <a16:creationId xmlns:a16="http://schemas.microsoft.com/office/drawing/2014/main" id="{09FB9FF1-EB3C-4C8E-BD86-D2496C5C012D}"/>
              </a:ext>
            </a:extLst>
          </p:cNvPr>
          <p:cNvSpPr/>
          <p:nvPr/>
        </p:nvSpPr>
        <p:spPr>
          <a:xfrm>
            <a:off x="2138441" y="760872"/>
            <a:ext cx="2472869"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0" name="Arrow: Pentagon 5">
            <a:extLst>
              <a:ext uri="{FF2B5EF4-FFF2-40B4-BE49-F238E27FC236}">
                <a16:creationId xmlns:a16="http://schemas.microsoft.com/office/drawing/2014/main" id="{3986304E-F06E-4FBC-BB2F-9FD1AB098BE9}"/>
              </a:ext>
            </a:extLst>
          </p:cNvPr>
          <p:cNvSpPr/>
          <p:nvPr/>
        </p:nvSpPr>
        <p:spPr>
          <a:xfrm>
            <a:off x="-39" y="760872"/>
            <a:ext cx="2472912" cy="534670"/>
          </a:xfrm>
          <a:custGeom>
            <a:avLst/>
            <a:gdLst>
              <a:gd name="connsiteX0" fmla="*/ 0 w 2361537"/>
              <a:gd name="connsiteY0" fmla="*/ 0 h 609600"/>
              <a:gd name="connsiteX1" fmla="*/ 2056737 w 2361537"/>
              <a:gd name="connsiteY1" fmla="*/ 0 h 609600"/>
              <a:gd name="connsiteX2" fmla="*/ 2361537 w 2361537"/>
              <a:gd name="connsiteY2" fmla="*/ 304800 h 609600"/>
              <a:gd name="connsiteX3" fmla="*/ 2056737 w 2361537"/>
              <a:gd name="connsiteY3" fmla="*/ 609600 h 609600"/>
              <a:gd name="connsiteX4" fmla="*/ 0 w 2361537"/>
              <a:gd name="connsiteY4" fmla="*/ 609600 h 609600"/>
              <a:gd name="connsiteX5" fmla="*/ 0 w 2361537"/>
              <a:gd name="connsiteY5"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94216 w 2361554"/>
              <a:gd name="connsiteY5" fmla="*/ 305439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8 w 2361555"/>
              <a:gd name="connsiteY0" fmla="*/ 0 h 609600"/>
              <a:gd name="connsiteX1" fmla="*/ 2056755 w 2361555"/>
              <a:gd name="connsiteY1" fmla="*/ 0 h 609600"/>
              <a:gd name="connsiteX2" fmla="*/ 2361555 w 2361555"/>
              <a:gd name="connsiteY2" fmla="*/ 304800 h 609600"/>
              <a:gd name="connsiteX3" fmla="*/ 2056755 w 2361555"/>
              <a:gd name="connsiteY3" fmla="*/ 609600 h 609600"/>
              <a:gd name="connsiteX4" fmla="*/ 18 w 2361555"/>
              <a:gd name="connsiteY4" fmla="*/ 609600 h 609600"/>
              <a:gd name="connsiteX5" fmla="*/ 286266 w 2361555"/>
              <a:gd name="connsiteY5" fmla="*/ 297488 h 609600"/>
              <a:gd name="connsiteX6" fmla="*/ 18 w 2361555"/>
              <a:gd name="connsiteY6" fmla="*/ 0 h 609600"/>
              <a:gd name="connsiteX0" fmla="*/ 20 w 2361557"/>
              <a:gd name="connsiteY0" fmla="*/ 0 h 609600"/>
              <a:gd name="connsiteX1" fmla="*/ 2056757 w 2361557"/>
              <a:gd name="connsiteY1" fmla="*/ 0 h 609600"/>
              <a:gd name="connsiteX2" fmla="*/ 2361557 w 2361557"/>
              <a:gd name="connsiteY2" fmla="*/ 304800 h 609600"/>
              <a:gd name="connsiteX3" fmla="*/ 2056757 w 2361557"/>
              <a:gd name="connsiteY3" fmla="*/ 609600 h 609600"/>
              <a:gd name="connsiteX4" fmla="*/ 20 w 2361557"/>
              <a:gd name="connsiteY4" fmla="*/ 609600 h 609600"/>
              <a:gd name="connsiteX5" fmla="*/ 286268 w 2361557"/>
              <a:gd name="connsiteY5" fmla="*/ 297488 h 609600"/>
              <a:gd name="connsiteX6" fmla="*/ 20 w 2361557"/>
              <a:gd name="connsiteY6" fmla="*/ 0 h 609600"/>
              <a:gd name="connsiteX0" fmla="*/ 24 w 2361561"/>
              <a:gd name="connsiteY0" fmla="*/ 0 h 609600"/>
              <a:gd name="connsiteX1" fmla="*/ 2056761 w 2361561"/>
              <a:gd name="connsiteY1" fmla="*/ 0 h 609600"/>
              <a:gd name="connsiteX2" fmla="*/ 2361561 w 2361561"/>
              <a:gd name="connsiteY2" fmla="*/ 304800 h 609600"/>
              <a:gd name="connsiteX3" fmla="*/ 2056761 w 2361561"/>
              <a:gd name="connsiteY3" fmla="*/ 609600 h 609600"/>
              <a:gd name="connsiteX4" fmla="*/ 24 w 2361561"/>
              <a:gd name="connsiteY4" fmla="*/ 609600 h 609600"/>
              <a:gd name="connsiteX5" fmla="*/ 286272 w 2361561"/>
              <a:gd name="connsiteY5" fmla="*/ 297488 h 609600"/>
              <a:gd name="connsiteX6" fmla="*/ 24 w 2361561"/>
              <a:gd name="connsiteY6" fmla="*/ 0 h 609600"/>
              <a:gd name="connsiteX0" fmla="*/ 41 w 2361578"/>
              <a:gd name="connsiteY0" fmla="*/ 0 h 609600"/>
              <a:gd name="connsiteX1" fmla="*/ 2056778 w 2361578"/>
              <a:gd name="connsiteY1" fmla="*/ 0 h 609600"/>
              <a:gd name="connsiteX2" fmla="*/ 2361578 w 2361578"/>
              <a:gd name="connsiteY2" fmla="*/ 304800 h 609600"/>
              <a:gd name="connsiteX3" fmla="*/ 2056778 w 2361578"/>
              <a:gd name="connsiteY3" fmla="*/ 609600 h 609600"/>
              <a:gd name="connsiteX4" fmla="*/ 41 w 2361578"/>
              <a:gd name="connsiteY4" fmla="*/ 609600 h 609600"/>
              <a:gd name="connsiteX5" fmla="*/ 286289 w 2361578"/>
              <a:gd name="connsiteY5" fmla="*/ 297488 h 609600"/>
              <a:gd name="connsiteX6" fmla="*/ 41 w 2361578"/>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578" h="609600">
                <a:moveTo>
                  <a:pt x="41" y="0"/>
                </a:moveTo>
                <a:lnTo>
                  <a:pt x="2056778" y="0"/>
                </a:lnTo>
                <a:lnTo>
                  <a:pt x="2361578" y="304800"/>
                </a:lnTo>
                <a:lnTo>
                  <a:pt x="2056778" y="609600"/>
                </a:lnTo>
                <a:lnTo>
                  <a:pt x="41" y="609600"/>
                </a:lnTo>
                <a:cubicBezTo>
                  <a:pt x="-2609" y="505563"/>
                  <a:pt x="121962" y="481038"/>
                  <a:pt x="286289" y="297488"/>
                </a:cubicBezTo>
                <a:cubicBezTo>
                  <a:pt x="302191" y="293741"/>
                  <a:pt x="95457" y="99163"/>
                  <a:pt x="41" y="0"/>
                </a:cubicBezTo>
                <a:close/>
              </a:path>
            </a:pathLst>
          </a:cu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579" dirty="0">
                <a:solidFill>
                  <a:schemeClr val="bg1"/>
                </a:solidFill>
              </a:rPr>
              <a:t>Introduction	</a:t>
            </a:r>
          </a:p>
        </p:txBody>
      </p:sp>
      <p:sp>
        <p:nvSpPr>
          <p:cNvPr id="21" name="Text Placeholder 12">
            <a:extLst>
              <a:ext uri="{FF2B5EF4-FFF2-40B4-BE49-F238E27FC236}">
                <a16:creationId xmlns:a16="http://schemas.microsoft.com/office/drawing/2014/main" id="{8E4B8C32-E952-455D-AF28-95B781EFDE94}"/>
              </a:ext>
            </a:extLst>
          </p:cNvPr>
          <p:cNvSpPr txBox="1">
            <a:spLocks/>
          </p:cNvSpPr>
          <p:nvPr/>
        </p:nvSpPr>
        <p:spPr>
          <a:xfrm>
            <a:off x="334439" y="760873"/>
            <a:ext cx="2138433"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2" name="Text Placeholder 12">
            <a:extLst>
              <a:ext uri="{FF2B5EF4-FFF2-40B4-BE49-F238E27FC236}">
                <a16:creationId xmlns:a16="http://schemas.microsoft.com/office/drawing/2014/main" id="{4EC5EFA0-9AF5-490D-BD10-5D0D335A25E4}"/>
              </a:ext>
            </a:extLst>
          </p:cNvPr>
          <p:cNvSpPr txBox="1">
            <a:spLocks/>
          </p:cNvSpPr>
          <p:nvPr/>
        </p:nvSpPr>
        <p:spPr>
          <a:xfrm>
            <a:off x="2472872" y="770732"/>
            <a:ext cx="2138435" cy="529033"/>
          </a:xfrm>
          <a:prstGeom prst="homePlate">
            <a:avLst/>
          </a:prstGeom>
          <a:solidFill>
            <a:schemeClr val="accent1">
              <a:lumMod val="50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360" b="1" dirty="0"/>
              <a:t> Speaker Identification Architecture </a:t>
            </a:r>
            <a:endParaRPr lang="en-US" sz="1360" b="1" dirty="0"/>
          </a:p>
        </p:txBody>
      </p:sp>
      <p:sp>
        <p:nvSpPr>
          <p:cNvPr id="23" name="Text Placeholder 12">
            <a:extLst>
              <a:ext uri="{FF2B5EF4-FFF2-40B4-BE49-F238E27FC236}">
                <a16:creationId xmlns:a16="http://schemas.microsoft.com/office/drawing/2014/main" id="{427598CE-CFCE-4964-B480-E7E4BB8323C0}"/>
              </a:ext>
            </a:extLst>
          </p:cNvPr>
          <p:cNvSpPr txBox="1">
            <a:spLocks/>
          </p:cNvSpPr>
          <p:nvPr/>
        </p:nvSpPr>
        <p:spPr>
          <a:xfrm>
            <a:off x="4611306" y="760872"/>
            <a:ext cx="2138435" cy="529033"/>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5" name="Text Placeholder 12">
            <a:extLst>
              <a:ext uri="{FF2B5EF4-FFF2-40B4-BE49-F238E27FC236}">
                <a16:creationId xmlns:a16="http://schemas.microsoft.com/office/drawing/2014/main" id="{436FCF64-01DE-423D-BEE6-BF59E8B12637}"/>
              </a:ext>
            </a:extLst>
          </p:cNvPr>
          <p:cNvSpPr txBox="1">
            <a:spLocks/>
          </p:cNvSpPr>
          <p:nvPr/>
        </p:nvSpPr>
        <p:spPr>
          <a:xfrm>
            <a:off x="6535417" y="770731"/>
            <a:ext cx="2152320"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403" b="1" dirty="0"/>
              <a:t>Experimental</a:t>
            </a:r>
            <a:r>
              <a:rPr lang="fr-CH" sz="1403" b="1" dirty="0"/>
              <a:t> </a:t>
            </a:r>
            <a:r>
              <a:rPr lang="en-US" sz="1403" b="1" dirty="0"/>
              <a:t>Analysis</a:t>
            </a:r>
            <a:r>
              <a:rPr lang="fr-CH" sz="1403" b="1" dirty="0"/>
              <a:t> and </a:t>
            </a:r>
            <a:r>
              <a:rPr lang="en-US" sz="1403" b="1" dirty="0"/>
              <a:t>Result</a:t>
            </a:r>
          </a:p>
        </p:txBody>
      </p:sp>
      <p:sp>
        <p:nvSpPr>
          <p:cNvPr id="26" name="Text Placeholder 12">
            <a:extLst>
              <a:ext uri="{FF2B5EF4-FFF2-40B4-BE49-F238E27FC236}">
                <a16:creationId xmlns:a16="http://schemas.microsoft.com/office/drawing/2014/main" id="{F1074298-0D41-4A83-AF33-DCF3B0C1F074}"/>
              </a:ext>
            </a:extLst>
          </p:cNvPr>
          <p:cNvSpPr txBox="1">
            <a:spLocks/>
          </p:cNvSpPr>
          <p:nvPr/>
        </p:nvSpPr>
        <p:spPr>
          <a:xfrm>
            <a:off x="8876643" y="757925"/>
            <a:ext cx="1740172"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403" b="1" dirty="0"/>
              <a:t>Conclusion &amp; Reference</a:t>
            </a:r>
            <a:endParaRPr lang="en-US" sz="1403" b="1" dirty="0"/>
          </a:p>
        </p:txBody>
      </p:sp>
      <p:sp>
        <p:nvSpPr>
          <p:cNvPr id="27" name="Text Placeholder 13">
            <a:extLst>
              <a:ext uri="{FF2B5EF4-FFF2-40B4-BE49-F238E27FC236}">
                <a16:creationId xmlns:a16="http://schemas.microsoft.com/office/drawing/2014/main" id="{A936BDFE-9983-4D69-8420-D20F8E373EB0}"/>
              </a:ext>
            </a:extLst>
          </p:cNvPr>
          <p:cNvSpPr txBox="1">
            <a:spLocks/>
          </p:cNvSpPr>
          <p:nvPr/>
        </p:nvSpPr>
        <p:spPr>
          <a:xfrm>
            <a:off x="558929"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56" dirty="0">
                <a:solidFill>
                  <a:srgbClr val="456173"/>
                </a:solidFill>
              </a:rPr>
              <a:t>Feature Extraction</a:t>
            </a:r>
          </a:p>
        </p:txBody>
      </p:sp>
      <p:sp>
        <p:nvSpPr>
          <p:cNvPr id="28" name="Text Placeholder 13">
            <a:extLst>
              <a:ext uri="{FF2B5EF4-FFF2-40B4-BE49-F238E27FC236}">
                <a16:creationId xmlns:a16="http://schemas.microsoft.com/office/drawing/2014/main" id="{20EE6666-D60F-46DC-BADC-298AD6C85F05}"/>
              </a:ext>
            </a:extLst>
          </p:cNvPr>
          <p:cNvSpPr txBox="1">
            <a:spLocks/>
          </p:cNvSpPr>
          <p:nvPr/>
        </p:nvSpPr>
        <p:spPr>
          <a:xfrm>
            <a:off x="5758188"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56" dirty="0">
                <a:solidFill>
                  <a:srgbClr val="456173"/>
                </a:solidFill>
              </a:rPr>
              <a:t>Feature Matching and Modeling </a:t>
            </a:r>
          </a:p>
        </p:txBody>
      </p:sp>
      <p:sp>
        <p:nvSpPr>
          <p:cNvPr id="30" name="ZoneTexte 29">
            <a:extLst>
              <a:ext uri="{FF2B5EF4-FFF2-40B4-BE49-F238E27FC236}">
                <a16:creationId xmlns:a16="http://schemas.microsoft.com/office/drawing/2014/main" id="{12811DB6-8710-4036-BBF8-116915A4C3B1}"/>
              </a:ext>
            </a:extLst>
          </p:cNvPr>
          <p:cNvSpPr txBox="1"/>
          <p:nvPr/>
        </p:nvSpPr>
        <p:spPr>
          <a:xfrm>
            <a:off x="774700" y="2101850"/>
            <a:ext cx="5458690" cy="369332"/>
          </a:xfrm>
          <a:prstGeom prst="rect">
            <a:avLst/>
          </a:prstGeom>
          <a:noFill/>
        </p:spPr>
        <p:txBody>
          <a:bodyPr wrap="square">
            <a:spAutoFit/>
          </a:bodyPr>
          <a:lstStyle/>
          <a:p>
            <a:r>
              <a:rPr lang="en-US" sz="1800" b="1" dirty="0">
                <a:effectLst/>
                <a:latin typeface="Times New Roman" panose="02020603050405020304" pitchFamily="18" charset="0"/>
                <a:ea typeface="SimSun" panose="02010600030101010101" pitchFamily="2" charset="-122"/>
              </a:rPr>
              <a:t>Sequential minimal optimization (SMO)</a:t>
            </a:r>
            <a:endParaRPr lang="en-US" b="1" dirty="0"/>
          </a:p>
        </p:txBody>
      </p:sp>
      <p:sp>
        <p:nvSpPr>
          <p:cNvPr id="2" name="ZoneTexte 1">
            <a:extLst>
              <a:ext uri="{FF2B5EF4-FFF2-40B4-BE49-F238E27FC236}">
                <a16:creationId xmlns:a16="http://schemas.microsoft.com/office/drawing/2014/main" id="{1AC4DD0D-62E2-4191-A75E-BA38BF5A3F91}"/>
              </a:ext>
            </a:extLst>
          </p:cNvPr>
          <p:cNvSpPr txBox="1"/>
          <p:nvPr/>
        </p:nvSpPr>
        <p:spPr>
          <a:xfrm>
            <a:off x="927100" y="2635250"/>
            <a:ext cx="9231630" cy="923330"/>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rPr>
              <a:t>Sequential minimal optimization (SMO) is a simple algorithm that can quickly solve the SVM problem without any extra matrix storage and without using numerical quadratic optimization steps at all.</a:t>
            </a:r>
            <a:endParaRPr lang="en-US" dirty="0"/>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48455520-199C-424A-B49C-AF6D14061954}"/>
                  </a:ext>
                </a:extLst>
              </p:cNvPr>
              <p:cNvSpPr txBox="1"/>
              <p:nvPr/>
            </p:nvSpPr>
            <p:spPr>
              <a:xfrm>
                <a:off x="1079500" y="3778250"/>
                <a:ext cx="8686800" cy="3154453"/>
              </a:xfrm>
              <a:prstGeom prst="rect">
                <a:avLst/>
              </a:prstGeom>
              <a:noFill/>
            </p:spPr>
            <p:txBody>
              <a:bodyPr wrap="square" rtlCol="0">
                <a:spAutoFit/>
              </a:bodyPr>
              <a:lstStyle/>
              <a:p>
                <a:pPr marL="285750" indent="-285750">
                  <a:buFont typeface="Arial" panose="020B0604020202020204" pitchFamily="34" charset="0"/>
                  <a:buChar char="•"/>
                </a:pPr>
                <a:r>
                  <a:rPr lang="en-US" dirty="0"/>
                  <a:t>The smallest Possible Optimization problem involves 2 </a:t>
                </a:r>
                <a:r>
                  <a:rPr lang="en-US" dirty="0">
                    <a:sym typeface="Symbol" panose="05050102010706020507" pitchFamily="18" charset="2"/>
                  </a:rPr>
                  <a:t></a:t>
                </a:r>
                <a:r>
                  <a:rPr lang="en-US" dirty="0"/>
                  <a:t>’s since they must obey a linear equality constraint    </a:t>
                </a:r>
                <a14:m>
                  <m:oMath xmlns:m="http://schemas.openxmlformats.org/officeDocument/2006/math">
                    <m:nary>
                      <m:naryPr>
                        <m:chr m:val="∑"/>
                        <m:limLoc m:val="undOvr"/>
                        <m:grow m:val="on"/>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𝑁</m:t>
                        </m:r>
                      </m:sup>
                      <m:e>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i="1" smtClean="0">
                                <a:latin typeface="Cambria Math" panose="02040503050406030204" pitchFamily="18" charset="0"/>
                              </a:rPr>
                              <m:t>𝛼</m:t>
                            </m:r>
                          </m:e>
                          <m:sub>
                            <m:r>
                              <a:rPr lang="en-US" i="1" smtClean="0">
                                <a:latin typeface="Cambria Math" panose="02040503050406030204" pitchFamily="18" charset="0"/>
                              </a:rPr>
                              <m:t>𝑖</m:t>
                            </m:r>
                          </m:sub>
                        </m:sSub>
                      </m:e>
                    </m:nary>
                    <m:r>
                      <a:rPr lang="en-US" i="1" smtClean="0">
                        <a:latin typeface="Cambria Math" panose="02040503050406030204" pitchFamily="18" charset="0"/>
                      </a:rPr>
                      <m:t>=0</m:t>
                    </m:r>
                  </m:oMath>
                </a14:m>
                <a:endParaRPr lang="en-US" dirty="0"/>
              </a:p>
              <a:p>
                <a:pPr marL="285750" indent="-285750">
                  <a:buFont typeface="Arial" panose="020B0604020202020204" pitchFamily="34" charset="0"/>
                  <a:buChar char="•"/>
                </a:pPr>
                <a:r>
                  <a:rPr lang="en-US" dirty="0"/>
                  <a:t>That’s means changing only one </a:t>
                </a:r>
                <a:r>
                  <a:rPr lang="en-US" dirty="0">
                    <a:sym typeface="Symbol" panose="05050102010706020507" pitchFamily="18" charset="2"/>
                  </a:rPr>
                  <a:t> might cause the above equation to be violated</a:t>
                </a:r>
              </a:p>
              <a:p>
                <a:pPr marL="285750" indent="-285750">
                  <a:buFont typeface="Arial" panose="020B0604020202020204" pitchFamily="34" charset="0"/>
                  <a:buChar char="•"/>
                </a:pPr>
                <a:r>
                  <a:rPr lang="en-US" dirty="0">
                    <a:sym typeface="Symbol" panose="05050102010706020507" pitchFamily="18" charset="2"/>
                  </a:rPr>
                  <a:t>There’s 2 components to SMO :</a:t>
                </a:r>
              </a:p>
              <a:p>
                <a:pPr marL="742950" lvl="1" indent="-285750">
                  <a:buFont typeface="Arial" panose="020B0604020202020204" pitchFamily="34" charset="0"/>
                  <a:buChar char="•"/>
                </a:pPr>
                <a:r>
                  <a:rPr lang="en-US" dirty="0">
                    <a:sym typeface="Symbol" panose="05050102010706020507" pitchFamily="18" charset="2"/>
                  </a:rPr>
                  <a:t>A heuristic to choose which 2 ’s to optimize</a:t>
                </a:r>
              </a:p>
              <a:p>
                <a:pPr marL="742950" lvl="1" indent="-285750">
                  <a:buFont typeface="Arial" panose="020B0604020202020204" pitchFamily="34" charset="0"/>
                  <a:buChar char="•"/>
                </a:pPr>
                <a:r>
                  <a:rPr lang="en-US" dirty="0">
                    <a:sym typeface="Symbol" panose="05050102010706020507" pitchFamily="18" charset="2"/>
                  </a:rPr>
                  <a:t>An analytic method to solve for the 2 ’s </a:t>
                </a:r>
              </a:p>
              <a:p>
                <a:pPr marL="285750" indent="-285750">
                  <a:buFont typeface="Arial" panose="020B0604020202020204" pitchFamily="34" charset="0"/>
                  <a:buChar char="•"/>
                </a:pPr>
                <a:r>
                  <a:rPr lang="en-US" dirty="0">
                    <a:sym typeface="Symbol" panose="05050102010706020507" pitchFamily="18" charset="2"/>
                  </a:rPr>
                  <a:t>At every step: </a:t>
                </a:r>
              </a:p>
              <a:p>
                <a:pPr marL="742950" lvl="1" indent="-285750">
                  <a:buFont typeface="Arial" panose="020B0604020202020204" pitchFamily="34" charset="0"/>
                  <a:buChar char="•"/>
                </a:pPr>
                <a:r>
                  <a:rPr lang="en-US" dirty="0">
                    <a:sym typeface="Symbol" panose="05050102010706020507" pitchFamily="18" charset="2"/>
                  </a:rPr>
                  <a:t>SMO chooses 2  s to optimize together </a:t>
                </a:r>
              </a:p>
              <a:p>
                <a:pPr marL="742950" lvl="1" indent="-285750">
                  <a:buFont typeface="Arial" panose="020B0604020202020204" pitchFamily="34" charset="0"/>
                  <a:buChar char="•"/>
                </a:pPr>
                <a:r>
                  <a:rPr lang="en-US" dirty="0">
                    <a:sym typeface="Symbol" panose="05050102010706020507" pitchFamily="18" charset="2"/>
                  </a:rPr>
                  <a:t>Finds the optimal values for the 2 values </a:t>
                </a:r>
              </a:p>
              <a:p>
                <a:pPr marL="742950" lvl="1" indent="-285750">
                  <a:buFont typeface="Arial" panose="020B0604020202020204" pitchFamily="34" charset="0"/>
                  <a:buChar char="•"/>
                </a:pPr>
                <a:r>
                  <a:rPr lang="en-US" dirty="0">
                    <a:sym typeface="Symbol" panose="05050102010706020507" pitchFamily="18" charset="2"/>
                  </a:rPr>
                  <a:t>Uses the new values to update the SVM </a:t>
                </a:r>
              </a:p>
              <a:p>
                <a:pPr marL="742950" lvl="1" indent="-285750">
                  <a:buFont typeface="Arial" panose="020B0604020202020204" pitchFamily="34" charset="0"/>
                  <a:buChar char="•"/>
                </a:pPr>
                <a:endParaRPr lang="en-US" dirty="0">
                  <a:sym typeface="Symbol" panose="05050102010706020507" pitchFamily="18" charset="2"/>
                </a:endParaRPr>
              </a:p>
            </p:txBody>
          </p:sp>
        </mc:Choice>
        <mc:Fallback xmlns="">
          <p:sp>
            <p:nvSpPr>
              <p:cNvPr id="4" name="ZoneTexte 3">
                <a:extLst>
                  <a:ext uri="{FF2B5EF4-FFF2-40B4-BE49-F238E27FC236}">
                    <a16:creationId xmlns:a16="http://schemas.microsoft.com/office/drawing/2014/main" id="{48455520-199C-424A-B49C-AF6D14061954}"/>
                  </a:ext>
                </a:extLst>
              </p:cNvPr>
              <p:cNvSpPr txBox="1">
                <a:spLocks noRot="1" noChangeAspect="1" noMove="1" noResize="1" noEditPoints="1" noAdjustHandles="1" noChangeArrowheads="1" noChangeShapeType="1" noTextEdit="1"/>
              </p:cNvSpPr>
              <p:nvPr/>
            </p:nvSpPr>
            <p:spPr>
              <a:xfrm>
                <a:off x="1079500" y="3778250"/>
                <a:ext cx="8686800" cy="3154453"/>
              </a:xfrm>
              <a:prstGeom prst="rect">
                <a:avLst/>
              </a:prstGeom>
              <a:blipFill>
                <a:blip r:embed="rId2"/>
                <a:stretch>
                  <a:fillRect l="-421" t="-4836"/>
                </a:stretch>
              </a:blipFill>
            </p:spPr>
            <p:txBody>
              <a:bodyPr/>
              <a:lstStyle/>
              <a:p>
                <a:r>
                  <a:rPr lang="en-US">
                    <a:noFill/>
                  </a:rPr>
                  <a:t> </a:t>
                </a:r>
              </a:p>
            </p:txBody>
          </p:sp>
        </mc:Fallback>
      </mc:AlternateContent>
      <p:sp>
        <p:nvSpPr>
          <p:cNvPr id="6" name="ZoneTexte 5">
            <a:extLst>
              <a:ext uri="{FF2B5EF4-FFF2-40B4-BE49-F238E27FC236}">
                <a16:creationId xmlns:a16="http://schemas.microsoft.com/office/drawing/2014/main" id="{0238561D-F12B-47C9-B25F-6A9678EF1D08}"/>
              </a:ext>
            </a:extLst>
          </p:cNvPr>
          <p:cNvSpPr txBox="1"/>
          <p:nvPr/>
        </p:nvSpPr>
        <p:spPr>
          <a:xfrm>
            <a:off x="1079500" y="3364368"/>
            <a:ext cx="8915400" cy="923330"/>
          </a:xfrm>
          <a:prstGeom prst="rect">
            <a:avLst/>
          </a:prstGeom>
          <a:noFill/>
        </p:spPr>
        <p:txBody>
          <a:bodyPr wrap="square" rtlCol="0">
            <a:spAutoFit/>
          </a:bodyPr>
          <a:lstStyle/>
          <a:p>
            <a:pPr algn="just"/>
            <a:r>
              <a:rPr lang="en-US" sz="1800" dirty="0">
                <a:effectLst/>
                <a:latin typeface="TimesNewRoman"/>
                <a:ea typeface="SimSun" panose="02010600030101010101" pitchFamily="2" charset="-122"/>
                <a:cs typeface="TimesNewRoman"/>
              </a:rPr>
              <a:t>For speaker Identification , the first approach in using SVM classifiers was implemented by Schmidt in [22]. Another approach became recently more popular, consists of using a SMO as solution . </a:t>
            </a:r>
            <a:endParaRPr lang="en-US" dirty="0"/>
          </a:p>
        </p:txBody>
      </p:sp>
    </p:spTree>
    <p:extLst>
      <p:ext uri="{BB962C8B-B14F-4D97-AF65-F5344CB8AC3E}">
        <p14:creationId xmlns:p14="http://schemas.microsoft.com/office/powerpoint/2010/main" val="327315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
                                        <p:tgtEl>
                                          <p:spTgt spid="20"/>
                                        </p:tgtEl>
                                      </p:cBhvr>
                                    </p:animEffect>
                                    <p:anim calcmode="lin" valueType="num">
                                      <p:cBhvr>
                                        <p:cTn id="8" dur="200" fill="hold"/>
                                        <p:tgtEl>
                                          <p:spTgt spid="20"/>
                                        </p:tgtEl>
                                        <p:attrNameLst>
                                          <p:attrName>ppt_x</p:attrName>
                                        </p:attrNameLst>
                                      </p:cBhvr>
                                      <p:tavLst>
                                        <p:tav tm="0">
                                          <p:val>
                                            <p:strVal val="#ppt_x"/>
                                          </p:val>
                                        </p:tav>
                                        <p:tav tm="100000">
                                          <p:val>
                                            <p:strVal val="#ppt_x"/>
                                          </p:val>
                                        </p:tav>
                                      </p:tavLst>
                                    </p:anim>
                                    <p:anim calcmode="lin" valueType="num">
                                      <p:cBhvr>
                                        <p:cTn id="9" dur="2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
                                        <p:tgtEl>
                                          <p:spTgt spid="21"/>
                                        </p:tgtEl>
                                      </p:cBhvr>
                                    </p:animEffect>
                                    <p:anim calcmode="lin" valueType="num">
                                      <p:cBhvr>
                                        <p:cTn id="13" dur="200" fill="hold"/>
                                        <p:tgtEl>
                                          <p:spTgt spid="21"/>
                                        </p:tgtEl>
                                        <p:attrNameLst>
                                          <p:attrName>ppt_x</p:attrName>
                                        </p:attrNameLst>
                                      </p:cBhvr>
                                      <p:tavLst>
                                        <p:tav tm="0">
                                          <p:val>
                                            <p:strVal val="#ppt_x"/>
                                          </p:val>
                                        </p:tav>
                                        <p:tav tm="100000">
                                          <p:val>
                                            <p:strVal val="#ppt_x"/>
                                          </p:val>
                                        </p:tav>
                                      </p:tavLst>
                                    </p:anim>
                                    <p:anim calcmode="lin" valueType="num">
                                      <p:cBhvr>
                                        <p:cTn id="14" dur="2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
                                        <p:tgtEl>
                                          <p:spTgt spid="22"/>
                                        </p:tgtEl>
                                      </p:cBhvr>
                                    </p:animEffect>
                                    <p:anim calcmode="lin" valueType="num">
                                      <p:cBhvr>
                                        <p:cTn id="18" dur="200" fill="hold"/>
                                        <p:tgtEl>
                                          <p:spTgt spid="22"/>
                                        </p:tgtEl>
                                        <p:attrNameLst>
                                          <p:attrName>ppt_x</p:attrName>
                                        </p:attrNameLst>
                                      </p:cBhvr>
                                      <p:tavLst>
                                        <p:tav tm="0">
                                          <p:val>
                                            <p:strVal val="#ppt_x"/>
                                          </p:val>
                                        </p:tav>
                                        <p:tav tm="100000">
                                          <p:val>
                                            <p:strVal val="#ppt_x"/>
                                          </p:val>
                                        </p:tav>
                                      </p:tavLst>
                                    </p:anim>
                                    <p:anim calcmode="lin" valueType="num">
                                      <p:cBhvr>
                                        <p:cTn id="19" dur="2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
                                        <p:tgtEl>
                                          <p:spTgt spid="19"/>
                                        </p:tgtEl>
                                      </p:cBhvr>
                                    </p:animEffect>
                                    <p:anim calcmode="lin" valueType="num">
                                      <p:cBhvr>
                                        <p:cTn id="23" dur="200" fill="hold"/>
                                        <p:tgtEl>
                                          <p:spTgt spid="19"/>
                                        </p:tgtEl>
                                        <p:attrNameLst>
                                          <p:attrName>ppt_x</p:attrName>
                                        </p:attrNameLst>
                                      </p:cBhvr>
                                      <p:tavLst>
                                        <p:tav tm="0">
                                          <p:val>
                                            <p:strVal val="#ppt_x"/>
                                          </p:val>
                                        </p:tav>
                                        <p:tav tm="100000">
                                          <p:val>
                                            <p:strVal val="#ppt_x"/>
                                          </p:val>
                                        </p:tav>
                                      </p:tavLst>
                                    </p:anim>
                                    <p:anim calcmode="lin" valueType="num">
                                      <p:cBhvr>
                                        <p:cTn id="24" dur="2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
                                        <p:tgtEl>
                                          <p:spTgt spid="18"/>
                                        </p:tgtEl>
                                      </p:cBhvr>
                                    </p:animEffect>
                                    <p:anim calcmode="lin" valueType="num">
                                      <p:cBhvr>
                                        <p:cTn id="28" dur="200" fill="hold"/>
                                        <p:tgtEl>
                                          <p:spTgt spid="18"/>
                                        </p:tgtEl>
                                        <p:attrNameLst>
                                          <p:attrName>ppt_x</p:attrName>
                                        </p:attrNameLst>
                                      </p:cBhvr>
                                      <p:tavLst>
                                        <p:tav tm="0">
                                          <p:val>
                                            <p:strVal val="#ppt_x"/>
                                          </p:val>
                                        </p:tav>
                                        <p:tav tm="100000">
                                          <p:val>
                                            <p:strVal val="#ppt_x"/>
                                          </p:val>
                                        </p:tav>
                                      </p:tavLst>
                                    </p:anim>
                                    <p:anim calcmode="lin" valueType="num">
                                      <p:cBhvr>
                                        <p:cTn id="29" dur="2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nodePh="1">
                                  <p:stCondLst>
                                    <p:cond delay="20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
                                        <p:tgtEl>
                                          <p:spTgt spid="23"/>
                                        </p:tgtEl>
                                      </p:cBhvr>
                                    </p:animEffect>
                                    <p:anim calcmode="lin" valueType="num">
                                      <p:cBhvr>
                                        <p:cTn id="33" dur="200" fill="hold"/>
                                        <p:tgtEl>
                                          <p:spTgt spid="23"/>
                                        </p:tgtEl>
                                        <p:attrNameLst>
                                          <p:attrName>ppt_x</p:attrName>
                                        </p:attrNameLst>
                                      </p:cBhvr>
                                      <p:tavLst>
                                        <p:tav tm="0">
                                          <p:val>
                                            <p:strVal val="#ppt_x"/>
                                          </p:val>
                                        </p:tav>
                                        <p:tav tm="100000">
                                          <p:val>
                                            <p:strVal val="#ppt_x"/>
                                          </p:val>
                                        </p:tav>
                                      </p:tavLst>
                                    </p:anim>
                                    <p:anim calcmode="lin" valueType="num">
                                      <p:cBhvr>
                                        <p:cTn id="34" dur="2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3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00"/>
                                        <p:tgtEl>
                                          <p:spTgt spid="25"/>
                                        </p:tgtEl>
                                      </p:cBhvr>
                                    </p:animEffect>
                                    <p:anim calcmode="lin" valueType="num">
                                      <p:cBhvr>
                                        <p:cTn id="38" dur="200" fill="hold"/>
                                        <p:tgtEl>
                                          <p:spTgt spid="25"/>
                                        </p:tgtEl>
                                        <p:attrNameLst>
                                          <p:attrName>ppt_x</p:attrName>
                                        </p:attrNameLst>
                                      </p:cBhvr>
                                      <p:tavLst>
                                        <p:tav tm="0">
                                          <p:val>
                                            <p:strVal val="#ppt_x"/>
                                          </p:val>
                                        </p:tav>
                                        <p:tav tm="100000">
                                          <p:val>
                                            <p:strVal val="#ppt_x"/>
                                          </p:val>
                                        </p:tav>
                                      </p:tavLst>
                                    </p:anim>
                                    <p:anim calcmode="lin" valueType="num">
                                      <p:cBhvr>
                                        <p:cTn id="39" dur="2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
                                        <p:tgtEl>
                                          <p:spTgt spid="16"/>
                                        </p:tgtEl>
                                      </p:cBhvr>
                                    </p:animEffect>
                                    <p:anim calcmode="lin" valueType="num">
                                      <p:cBhvr>
                                        <p:cTn id="43" dur="200" fill="hold"/>
                                        <p:tgtEl>
                                          <p:spTgt spid="16"/>
                                        </p:tgtEl>
                                        <p:attrNameLst>
                                          <p:attrName>ppt_x</p:attrName>
                                        </p:attrNameLst>
                                      </p:cBhvr>
                                      <p:tavLst>
                                        <p:tav tm="0">
                                          <p:val>
                                            <p:strVal val="#ppt_x"/>
                                          </p:val>
                                        </p:tav>
                                        <p:tav tm="100000">
                                          <p:val>
                                            <p:strVal val="#ppt_x"/>
                                          </p:val>
                                        </p:tav>
                                      </p:tavLst>
                                    </p:anim>
                                    <p:anim calcmode="lin" valueType="num">
                                      <p:cBhvr>
                                        <p:cTn id="44" dur="2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200"/>
                                        <p:tgtEl>
                                          <p:spTgt spid="26"/>
                                        </p:tgtEl>
                                      </p:cBhvr>
                                    </p:animEffect>
                                    <p:anim calcmode="lin" valueType="num">
                                      <p:cBhvr>
                                        <p:cTn id="48" dur="200" fill="hold"/>
                                        <p:tgtEl>
                                          <p:spTgt spid="26"/>
                                        </p:tgtEl>
                                        <p:attrNameLst>
                                          <p:attrName>ppt_x</p:attrName>
                                        </p:attrNameLst>
                                      </p:cBhvr>
                                      <p:tavLst>
                                        <p:tav tm="0">
                                          <p:val>
                                            <p:strVal val="#ppt_x"/>
                                          </p:val>
                                        </p:tav>
                                        <p:tav tm="100000">
                                          <p:val>
                                            <p:strVal val="#ppt_x"/>
                                          </p:val>
                                        </p:tav>
                                      </p:tavLst>
                                    </p:anim>
                                    <p:anim calcmode="lin" valueType="num">
                                      <p:cBhvr>
                                        <p:cTn id="49" dur="2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4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
                                        <p:tgtEl>
                                          <p:spTgt spid="15"/>
                                        </p:tgtEl>
                                      </p:cBhvr>
                                    </p:animEffect>
                                    <p:anim calcmode="lin" valueType="num">
                                      <p:cBhvr>
                                        <p:cTn id="53" dur="200" fill="hold"/>
                                        <p:tgtEl>
                                          <p:spTgt spid="15"/>
                                        </p:tgtEl>
                                        <p:attrNameLst>
                                          <p:attrName>ppt_x</p:attrName>
                                        </p:attrNameLst>
                                      </p:cBhvr>
                                      <p:tavLst>
                                        <p:tav tm="0">
                                          <p:val>
                                            <p:strVal val="#ppt_x"/>
                                          </p:val>
                                        </p:tav>
                                        <p:tav tm="100000">
                                          <p:val>
                                            <p:strVal val="#ppt_x"/>
                                          </p:val>
                                        </p:tav>
                                      </p:tavLst>
                                    </p:anim>
                                    <p:anim calcmode="lin" valueType="num">
                                      <p:cBhvr>
                                        <p:cTn id="54" dur="200" fill="hold"/>
                                        <p:tgtEl>
                                          <p:spTgt spid="15"/>
                                        </p:tgtEl>
                                        <p:attrNameLst>
                                          <p:attrName>ppt_y</p:attrName>
                                        </p:attrNameLst>
                                      </p:cBhvr>
                                      <p:tavLst>
                                        <p:tav tm="0">
                                          <p:val>
                                            <p:strVal val="#ppt_y+.1"/>
                                          </p:val>
                                        </p:tav>
                                        <p:tav tm="100000">
                                          <p:val>
                                            <p:strVal val="#ppt_y"/>
                                          </p:val>
                                        </p:tav>
                                      </p:tavLst>
                                    </p:anim>
                                  </p:childTnLst>
                                </p:cTn>
                              </p:par>
                            </p:childTnLst>
                          </p:cTn>
                        </p:par>
                        <p:par>
                          <p:cTn id="55" fill="hold">
                            <p:stCondLst>
                              <p:cond delay="600"/>
                            </p:stCondLst>
                            <p:childTnLst>
                              <p:par>
                                <p:cTn id="56" presetID="42"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anim calcmode="lin" valueType="num">
                                      <p:cBhvr>
                                        <p:cTn id="59" dur="500" fill="hold"/>
                                        <p:tgtEl>
                                          <p:spTgt spid="27"/>
                                        </p:tgtEl>
                                        <p:attrNameLst>
                                          <p:attrName>ppt_x</p:attrName>
                                        </p:attrNameLst>
                                      </p:cBhvr>
                                      <p:tavLst>
                                        <p:tav tm="0">
                                          <p:val>
                                            <p:strVal val="#ppt_x"/>
                                          </p:val>
                                        </p:tav>
                                        <p:tav tm="100000">
                                          <p:val>
                                            <p:strVal val="#ppt_x"/>
                                          </p:val>
                                        </p:tav>
                                      </p:tavLst>
                                    </p:anim>
                                    <p:anim calcmode="lin" valueType="num">
                                      <p:cBhvr>
                                        <p:cTn id="60" dur="500" fill="hold"/>
                                        <p:tgtEl>
                                          <p:spTgt spid="27"/>
                                        </p:tgtEl>
                                        <p:attrNameLst>
                                          <p:attrName>ppt_y</p:attrName>
                                        </p:attrNameLst>
                                      </p:cBhvr>
                                      <p:tavLst>
                                        <p:tav tm="0">
                                          <p:val>
                                            <p:strVal val="#ppt_y+.1"/>
                                          </p:val>
                                        </p:tav>
                                        <p:tav tm="100000">
                                          <p:val>
                                            <p:strVal val="#ppt_y"/>
                                          </p:val>
                                        </p:tav>
                                      </p:tavLst>
                                    </p:anim>
                                  </p:childTnLst>
                                </p:cTn>
                              </p:par>
                            </p:childTnLst>
                          </p:cTn>
                        </p:par>
                        <p:par>
                          <p:cTn id="61" fill="hold">
                            <p:stCondLst>
                              <p:cond delay="1100"/>
                            </p:stCondLst>
                            <p:childTnLst>
                              <p:par>
                                <p:cTn id="62" presetID="53" presetClass="entr" presetSubtype="16"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fill="hold"/>
                                        <p:tgtEl>
                                          <p:spTgt spid="29"/>
                                        </p:tgtEl>
                                        <p:attrNameLst>
                                          <p:attrName>ppt_w</p:attrName>
                                        </p:attrNameLst>
                                      </p:cBhvr>
                                      <p:tavLst>
                                        <p:tav tm="0">
                                          <p:val>
                                            <p:fltVal val="0"/>
                                          </p:val>
                                        </p:tav>
                                        <p:tav tm="100000">
                                          <p:val>
                                            <p:strVal val="#ppt_w"/>
                                          </p:val>
                                        </p:tav>
                                      </p:tavLst>
                                    </p:anim>
                                    <p:anim calcmode="lin" valueType="num">
                                      <p:cBhvr>
                                        <p:cTn id="65" dur="500" fill="hold"/>
                                        <p:tgtEl>
                                          <p:spTgt spid="29"/>
                                        </p:tgtEl>
                                        <p:attrNameLst>
                                          <p:attrName>ppt_h</p:attrName>
                                        </p:attrNameLst>
                                      </p:cBhvr>
                                      <p:tavLst>
                                        <p:tav tm="0">
                                          <p:val>
                                            <p:fltVal val="0"/>
                                          </p:val>
                                        </p:tav>
                                        <p:tav tm="100000">
                                          <p:val>
                                            <p:strVal val="#ppt_h"/>
                                          </p:val>
                                        </p:tav>
                                      </p:tavLst>
                                    </p:anim>
                                    <p:animEffect transition="in" filter="fade">
                                      <p:cBhvr>
                                        <p:cTn id="66" dur="500"/>
                                        <p:tgtEl>
                                          <p:spTgt spid="29"/>
                                        </p:tgtEl>
                                      </p:cBhvr>
                                    </p:animEffect>
                                  </p:childTnLst>
                                </p:cTn>
                              </p:par>
                            </p:childTnLst>
                          </p:cTn>
                        </p:par>
                        <p:par>
                          <p:cTn id="67" fill="hold">
                            <p:stCondLst>
                              <p:cond delay="1600"/>
                            </p:stCondLst>
                            <p:childTnLst>
                              <p:par>
                                <p:cTn id="68" presetID="42" presetClass="entr" presetSubtype="0"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anim calcmode="lin" valueType="num">
                                      <p:cBhvr>
                                        <p:cTn id="71" dur="500" fill="hold"/>
                                        <p:tgtEl>
                                          <p:spTgt spid="28"/>
                                        </p:tgtEl>
                                        <p:attrNameLst>
                                          <p:attrName>ppt_x</p:attrName>
                                        </p:attrNameLst>
                                      </p:cBhvr>
                                      <p:tavLst>
                                        <p:tav tm="0">
                                          <p:val>
                                            <p:strVal val="#ppt_x"/>
                                          </p:val>
                                        </p:tav>
                                        <p:tav tm="100000">
                                          <p:val>
                                            <p:strVal val="#ppt_x"/>
                                          </p:val>
                                        </p:tav>
                                      </p:tavLst>
                                    </p:anim>
                                    <p:anim calcmode="lin" valueType="num">
                                      <p:cBhvr>
                                        <p:cTn id="72"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grpId="1" nodeType="clickEffect">
                                  <p:stCondLst>
                                    <p:cond delay="0"/>
                                  </p:stCondLst>
                                  <p:childTnLst>
                                    <p:animMotion origin="layout" path="M -2.7791E-6 -1.51261E-6 L 0.49792 0.00378 " pathEditMode="relative" rAng="0" ptsTypes="AA">
                                      <p:cBhvr>
                                        <p:cTn id="76" dur="2000" fill="hold"/>
                                        <p:tgtEl>
                                          <p:spTgt spid="29"/>
                                        </p:tgtEl>
                                        <p:attrNameLst>
                                          <p:attrName>ppt_x</p:attrName>
                                          <p:attrName>ppt_y</p:attrName>
                                        </p:attrNameLst>
                                      </p:cBhvr>
                                      <p:rCtr x="24896" y="189"/>
                                    </p:animMotion>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
                                        </p:tgtEl>
                                        <p:attrNameLst>
                                          <p:attrName>style.visibility</p:attrName>
                                        </p:attrNameLst>
                                      </p:cBhvr>
                                      <p:to>
                                        <p:strVal val="visible"/>
                                      </p:to>
                                    </p:set>
                                    <p:anim calcmode="lin" valueType="num">
                                      <p:cBhvr additive="base">
                                        <p:cTn id="81" dur="500" fill="hold"/>
                                        <p:tgtEl>
                                          <p:spTgt spid="2"/>
                                        </p:tgtEl>
                                        <p:attrNameLst>
                                          <p:attrName>ppt_x</p:attrName>
                                        </p:attrNameLst>
                                      </p:cBhvr>
                                      <p:tavLst>
                                        <p:tav tm="0">
                                          <p:val>
                                            <p:strVal val="#ppt_x"/>
                                          </p:val>
                                        </p:tav>
                                        <p:tav tm="100000">
                                          <p:val>
                                            <p:strVal val="#ppt_x"/>
                                          </p:val>
                                        </p:tav>
                                      </p:tavLst>
                                    </p:anim>
                                    <p:anim calcmode="lin" valueType="num">
                                      <p:cBhvr additive="base">
                                        <p:cTn id="8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fade">
                                      <p:cBhvr>
                                        <p:cTn id="87" dur="1000"/>
                                        <p:tgtEl>
                                          <p:spTgt spid="4"/>
                                        </p:tgtEl>
                                      </p:cBhvr>
                                    </p:animEffect>
                                    <p:anim calcmode="lin" valueType="num">
                                      <p:cBhvr>
                                        <p:cTn id="88" dur="1000" fill="hold"/>
                                        <p:tgtEl>
                                          <p:spTgt spid="4"/>
                                        </p:tgtEl>
                                        <p:attrNameLst>
                                          <p:attrName>ppt_x</p:attrName>
                                        </p:attrNameLst>
                                      </p:cBhvr>
                                      <p:tavLst>
                                        <p:tav tm="0">
                                          <p:val>
                                            <p:strVal val="#ppt_x"/>
                                          </p:val>
                                        </p:tav>
                                        <p:tav tm="100000">
                                          <p:val>
                                            <p:strVal val="#ppt_x"/>
                                          </p:val>
                                        </p:tav>
                                      </p:tavLst>
                                    </p:anim>
                                    <p:anim calcmode="lin" valueType="num">
                                      <p:cBhvr>
                                        <p:cTn id="8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2"/>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6"/>
                                        </p:tgtEl>
                                        <p:attrNameLst>
                                          <p:attrName>style.visibility</p:attrName>
                                        </p:attrNameLst>
                                      </p:cBhvr>
                                      <p:to>
                                        <p:strVal val="visible"/>
                                      </p:to>
                                    </p:set>
                                    <p:animEffect transition="in" filter="fade">
                                      <p:cBhvr>
                                        <p:cTn id="100" dur="1000"/>
                                        <p:tgtEl>
                                          <p:spTgt spid="6"/>
                                        </p:tgtEl>
                                      </p:cBhvr>
                                    </p:animEffect>
                                    <p:anim calcmode="lin" valueType="num">
                                      <p:cBhvr>
                                        <p:cTn id="101" dur="1000" fill="hold"/>
                                        <p:tgtEl>
                                          <p:spTgt spid="6"/>
                                        </p:tgtEl>
                                        <p:attrNameLst>
                                          <p:attrName>ppt_x</p:attrName>
                                        </p:attrNameLst>
                                      </p:cBhvr>
                                      <p:tavLst>
                                        <p:tav tm="0">
                                          <p:val>
                                            <p:strVal val="#ppt_x"/>
                                          </p:val>
                                        </p:tav>
                                        <p:tav tm="100000">
                                          <p:val>
                                            <p:strVal val="#ppt_x"/>
                                          </p:val>
                                        </p:tav>
                                      </p:tavLst>
                                    </p:anim>
                                    <p:anim calcmode="lin" valueType="num">
                                      <p:cBhvr>
                                        <p:cTn id="10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15" grpId="0" animBg="1"/>
      <p:bldP spid="16" grpId="0" animBg="1"/>
      <p:bldP spid="18" grpId="0" animBg="1"/>
      <p:bldP spid="19" grpId="0" animBg="1"/>
      <p:bldP spid="20" grpId="0" animBg="1"/>
      <p:bldP spid="21" grpId="0"/>
      <p:bldP spid="22" grpId="0" animBg="1"/>
      <p:bldP spid="23" grpId="0"/>
      <p:bldP spid="25" grpId="0"/>
      <p:bldP spid="26" grpId="0"/>
      <p:bldP spid="27" grpId="0"/>
      <p:bldP spid="28" grpId="0"/>
      <p:bldP spid="2" grpId="0"/>
      <p:bldP spid="2" grpId="1"/>
      <p:bldP spid="4" grpId="0"/>
      <p:bldP spid="4" grpId="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13">
            <a:extLst>
              <a:ext uri="{FF2B5EF4-FFF2-40B4-BE49-F238E27FC236}">
                <a16:creationId xmlns:a16="http://schemas.microsoft.com/office/drawing/2014/main" id="{E04E8746-B113-4682-A866-8BB973E98D08}"/>
              </a:ext>
            </a:extLst>
          </p:cNvPr>
          <p:cNvSpPr txBox="1">
            <a:spLocks/>
          </p:cNvSpPr>
          <p:nvPr/>
        </p:nvSpPr>
        <p:spPr>
          <a:xfrm>
            <a:off x="774700" y="1383888"/>
            <a:ext cx="3523581" cy="313660"/>
          </a:xfrm>
          <a:prstGeom prst="bracePair">
            <a:avLst>
              <a:gd name="adj" fmla="val 20553"/>
            </a:avLst>
          </a:prstGeom>
          <a:noFill/>
          <a:ln w="38100">
            <a:solidFill>
              <a:schemeClr val="accent1">
                <a:lumMod val="60000"/>
                <a:lumOff val="40000"/>
              </a:schemeClr>
            </a:solidFill>
          </a:ln>
        </p:spPr>
        <p:txBody>
          <a:bodyPr vert="horz" lIns="80201" tIns="40100" rIns="80201" bIns="40100" rtlCol="0">
            <a:normAutofit fontScale="4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2456" dirty="0">
              <a:solidFill>
                <a:srgbClr val="456173"/>
              </a:solidFill>
            </a:endParaRPr>
          </a:p>
        </p:txBody>
      </p:sp>
      <p:sp>
        <p:nvSpPr>
          <p:cNvPr id="3" name="Date Placeholder 2">
            <a:extLst>
              <a:ext uri="{FF2B5EF4-FFF2-40B4-BE49-F238E27FC236}">
                <a16:creationId xmlns:a16="http://schemas.microsoft.com/office/drawing/2014/main" id="{15655476-1002-458F-9093-96DDF24C584C}"/>
              </a:ext>
            </a:extLst>
          </p:cNvPr>
          <p:cNvSpPr>
            <a:spLocks noGrp="1"/>
          </p:cNvSpPr>
          <p:nvPr>
            <p:ph type="dt" sz="half" idx="10"/>
          </p:nvPr>
        </p:nvSpPr>
        <p:spPr/>
        <p:txBody>
          <a:bodyPr/>
          <a:lstStyle/>
          <a:p>
            <a:fld id="{6C80E749-77E2-4FC5-B183-69E8C111019B}" type="datetime1">
              <a:rPr lang="fr-CH" smtClean="0"/>
              <a:t>09.07.2020</a:t>
            </a:fld>
            <a:endParaRPr lang="en-US"/>
          </a:p>
        </p:txBody>
      </p:sp>
      <p:sp>
        <p:nvSpPr>
          <p:cNvPr id="5" name="Slide Number Placeholder 4">
            <a:extLst>
              <a:ext uri="{FF2B5EF4-FFF2-40B4-BE49-F238E27FC236}">
                <a16:creationId xmlns:a16="http://schemas.microsoft.com/office/drawing/2014/main" id="{676B202B-5D6A-4C04-B3A6-2B9A976F0A0A}"/>
              </a:ext>
            </a:extLst>
          </p:cNvPr>
          <p:cNvSpPr>
            <a:spLocks noGrp="1"/>
          </p:cNvSpPr>
          <p:nvPr>
            <p:ph type="sldNum" sz="quarter" idx="12"/>
          </p:nvPr>
        </p:nvSpPr>
        <p:spPr/>
        <p:txBody>
          <a:bodyPr/>
          <a:lstStyle/>
          <a:p>
            <a:fld id="{B7B928BA-D132-4F75-82CE-9F6DD79A07F7}" type="slidenum">
              <a:rPr lang="en-US" smtClean="0"/>
              <a:t>15</a:t>
            </a:fld>
            <a:endParaRPr lang="en-US"/>
          </a:p>
        </p:txBody>
      </p:sp>
      <p:sp>
        <p:nvSpPr>
          <p:cNvPr id="15" name="Arrow: Pentagon 14">
            <a:extLst>
              <a:ext uri="{FF2B5EF4-FFF2-40B4-BE49-F238E27FC236}">
                <a16:creationId xmlns:a16="http://schemas.microsoft.com/office/drawing/2014/main" id="{64C89867-CD9C-4435-A479-BDF18E95F2F6}"/>
              </a:ext>
            </a:extLst>
          </p:cNvPr>
          <p:cNvSpPr/>
          <p:nvPr/>
        </p:nvSpPr>
        <p:spPr>
          <a:xfrm>
            <a:off x="8618798" y="760872"/>
            <a:ext cx="2074602"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6" name="Arrow: Pentagon 15">
            <a:extLst>
              <a:ext uri="{FF2B5EF4-FFF2-40B4-BE49-F238E27FC236}">
                <a16:creationId xmlns:a16="http://schemas.microsoft.com/office/drawing/2014/main" id="{C7038639-06F5-426D-A98A-51BFD80E2124}"/>
              </a:ext>
            </a:extLst>
          </p:cNvPr>
          <p:cNvSpPr/>
          <p:nvPr/>
        </p:nvSpPr>
        <p:spPr>
          <a:xfrm>
            <a:off x="6438772" y="760872"/>
            <a:ext cx="2486746" cy="534670"/>
          </a:xfrm>
          <a:prstGeom prst="homePlate">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8" name="Arrow: Pentagon 17">
            <a:extLst>
              <a:ext uri="{FF2B5EF4-FFF2-40B4-BE49-F238E27FC236}">
                <a16:creationId xmlns:a16="http://schemas.microsoft.com/office/drawing/2014/main" id="{91767FE3-0D41-4F78-9C79-DFD26F082D8A}"/>
              </a:ext>
            </a:extLst>
          </p:cNvPr>
          <p:cNvSpPr/>
          <p:nvPr/>
        </p:nvSpPr>
        <p:spPr>
          <a:xfrm>
            <a:off x="4276877" y="760872"/>
            <a:ext cx="2472867" cy="53467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600" b="1"/>
              <a:t>ML For speaker Identification </a:t>
            </a:r>
            <a:endParaRPr lang="en-US" sz="1600" b="1" dirty="0"/>
          </a:p>
        </p:txBody>
      </p:sp>
      <p:sp>
        <p:nvSpPr>
          <p:cNvPr id="19" name="Arrow: Pentagon 18">
            <a:extLst>
              <a:ext uri="{FF2B5EF4-FFF2-40B4-BE49-F238E27FC236}">
                <a16:creationId xmlns:a16="http://schemas.microsoft.com/office/drawing/2014/main" id="{09FB9FF1-EB3C-4C8E-BD86-D2496C5C012D}"/>
              </a:ext>
            </a:extLst>
          </p:cNvPr>
          <p:cNvSpPr/>
          <p:nvPr/>
        </p:nvSpPr>
        <p:spPr>
          <a:xfrm>
            <a:off x="2138441" y="760872"/>
            <a:ext cx="2472869"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0" name="Arrow: Pentagon 5">
            <a:extLst>
              <a:ext uri="{FF2B5EF4-FFF2-40B4-BE49-F238E27FC236}">
                <a16:creationId xmlns:a16="http://schemas.microsoft.com/office/drawing/2014/main" id="{3986304E-F06E-4FBC-BB2F-9FD1AB098BE9}"/>
              </a:ext>
            </a:extLst>
          </p:cNvPr>
          <p:cNvSpPr/>
          <p:nvPr/>
        </p:nvSpPr>
        <p:spPr>
          <a:xfrm>
            <a:off x="-39" y="760872"/>
            <a:ext cx="2472912" cy="534670"/>
          </a:xfrm>
          <a:custGeom>
            <a:avLst/>
            <a:gdLst>
              <a:gd name="connsiteX0" fmla="*/ 0 w 2361537"/>
              <a:gd name="connsiteY0" fmla="*/ 0 h 609600"/>
              <a:gd name="connsiteX1" fmla="*/ 2056737 w 2361537"/>
              <a:gd name="connsiteY1" fmla="*/ 0 h 609600"/>
              <a:gd name="connsiteX2" fmla="*/ 2361537 w 2361537"/>
              <a:gd name="connsiteY2" fmla="*/ 304800 h 609600"/>
              <a:gd name="connsiteX3" fmla="*/ 2056737 w 2361537"/>
              <a:gd name="connsiteY3" fmla="*/ 609600 h 609600"/>
              <a:gd name="connsiteX4" fmla="*/ 0 w 2361537"/>
              <a:gd name="connsiteY4" fmla="*/ 609600 h 609600"/>
              <a:gd name="connsiteX5" fmla="*/ 0 w 2361537"/>
              <a:gd name="connsiteY5"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94216 w 2361554"/>
              <a:gd name="connsiteY5" fmla="*/ 305439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8 w 2361555"/>
              <a:gd name="connsiteY0" fmla="*/ 0 h 609600"/>
              <a:gd name="connsiteX1" fmla="*/ 2056755 w 2361555"/>
              <a:gd name="connsiteY1" fmla="*/ 0 h 609600"/>
              <a:gd name="connsiteX2" fmla="*/ 2361555 w 2361555"/>
              <a:gd name="connsiteY2" fmla="*/ 304800 h 609600"/>
              <a:gd name="connsiteX3" fmla="*/ 2056755 w 2361555"/>
              <a:gd name="connsiteY3" fmla="*/ 609600 h 609600"/>
              <a:gd name="connsiteX4" fmla="*/ 18 w 2361555"/>
              <a:gd name="connsiteY4" fmla="*/ 609600 h 609600"/>
              <a:gd name="connsiteX5" fmla="*/ 286266 w 2361555"/>
              <a:gd name="connsiteY5" fmla="*/ 297488 h 609600"/>
              <a:gd name="connsiteX6" fmla="*/ 18 w 2361555"/>
              <a:gd name="connsiteY6" fmla="*/ 0 h 609600"/>
              <a:gd name="connsiteX0" fmla="*/ 20 w 2361557"/>
              <a:gd name="connsiteY0" fmla="*/ 0 h 609600"/>
              <a:gd name="connsiteX1" fmla="*/ 2056757 w 2361557"/>
              <a:gd name="connsiteY1" fmla="*/ 0 h 609600"/>
              <a:gd name="connsiteX2" fmla="*/ 2361557 w 2361557"/>
              <a:gd name="connsiteY2" fmla="*/ 304800 h 609600"/>
              <a:gd name="connsiteX3" fmla="*/ 2056757 w 2361557"/>
              <a:gd name="connsiteY3" fmla="*/ 609600 h 609600"/>
              <a:gd name="connsiteX4" fmla="*/ 20 w 2361557"/>
              <a:gd name="connsiteY4" fmla="*/ 609600 h 609600"/>
              <a:gd name="connsiteX5" fmla="*/ 286268 w 2361557"/>
              <a:gd name="connsiteY5" fmla="*/ 297488 h 609600"/>
              <a:gd name="connsiteX6" fmla="*/ 20 w 2361557"/>
              <a:gd name="connsiteY6" fmla="*/ 0 h 609600"/>
              <a:gd name="connsiteX0" fmla="*/ 24 w 2361561"/>
              <a:gd name="connsiteY0" fmla="*/ 0 h 609600"/>
              <a:gd name="connsiteX1" fmla="*/ 2056761 w 2361561"/>
              <a:gd name="connsiteY1" fmla="*/ 0 h 609600"/>
              <a:gd name="connsiteX2" fmla="*/ 2361561 w 2361561"/>
              <a:gd name="connsiteY2" fmla="*/ 304800 h 609600"/>
              <a:gd name="connsiteX3" fmla="*/ 2056761 w 2361561"/>
              <a:gd name="connsiteY3" fmla="*/ 609600 h 609600"/>
              <a:gd name="connsiteX4" fmla="*/ 24 w 2361561"/>
              <a:gd name="connsiteY4" fmla="*/ 609600 h 609600"/>
              <a:gd name="connsiteX5" fmla="*/ 286272 w 2361561"/>
              <a:gd name="connsiteY5" fmla="*/ 297488 h 609600"/>
              <a:gd name="connsiteX6" fmla="*/ 24 w 2361561"/>
              <a:gd name="connsiteY6" fmla="*/ 0 h 609600"/>
              <a:gd name="connsiteX0" fmla="*/ 41 w 2361578"/>
              <a:gd name="connsiteY0" fmla="*/ 0 h 609600"/>
              <a:gd name="connsiteX1" fmla="*/ 2056778 w 2361578"/>
              <a:gd name="connsiteY1" fmla="*/ 0 h 609600"/>
              <a:gd name="connsiteX2" fmla="*/ 2361578 w 2361578"/>
              <a:gd name="connsiteY2" fmla="*/ 304800 h 609600"/>
              <a:gd name="connsiteX3" fmla="*/ 2056778 w 2361578"/>
              <a:gd name="connsiteY3" fmla="*/ 609600 h 609600"/>
              <a:gd name="connsiteX4" fmla="*/ 41 w 2361578"/>
              <a:gd name="connsiteY4" fmla="*/ 609600 h 609600"/>
              <a:gd name="connsiteX5" fmla="*/ 286289 w 2361578"/>
              <a:gd name="connsiteY5" fmla="*/ 297488 h 609600"/>
              <a:gd name="connsiteX6" fmla="*/ 41 w 2361578"/>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578" h="609600">
                <a:moveTo>
                  <a:pt x="41" y="0"/>
                </a:moveTo>
                <a:lnTo>
                  <a:pt x="2056778" y="0"/>
                </a:lnTo>
                <a:lnTo>
                  <a:pt x="2361578" y="304800"/>
                </a:lnTo>
                <a:lnTo>
                  <a:pt x="2056778" y="609600"/>
                </a:lnTo>
                <a:lnTo>
                  <a:pt x="41" y="609600"/>
                </a:lnTo>
                <a:cubicBezTo>
                  <a:pt x="-2609" y="505563"/>
                  <a:pt x="121962" y="481038"/>
                  <a:pt x="286289" y="297488"/>
                </a:cubicBezTo>
                <a:cubicBezTo>
                  <a:pt x="302191" y="293741"/>
                  <a:pt x="95457" y="99163"/>
                  <a:pt x="41" y="0"/>
                </a:cubicBezTo>
                <a:close/>
              </a:path>
            </a:pathLst>
          </a:cu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579" dirty="0">
                <a:solidFill>
                  <a:schemeClr val="bg1"/>
                </a:solidFill>
              </a:rPr>
              <a:t>Introduction	</a:t>
            </a:r>
          </a:p>
        </p:txBody>
      </p:sp>
      <p:sp>
        <p:nvSpPr>
          <p:cNvPr id="21" name="Text Placeholder 12">
            <a:extLst>
              <a:ext uri="{FF2B5EF4-FFF2-40B4-BE49-F238E27FC236}">
                <a16:creationId xmlns:a16="http://schemas.microsoft.com/office/drawing/2014/main" id="{8E4B8C32-E952-455D-AF28-95B781EFDE94}"/>
              </a:ext>
            </a:extLst>
          </p:cNvPr>
          <p:cNvSpPr txBox="1">
            <a:spLocks/>
          </p:cNvSpPr>
          <p:nvPr/>
        </p:nvSpPr>
        <p:spPr>
          <a:xfrm>
            <a:off x="334439" y="760873"/>
            <a:ext cx="2138433"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2" name="Text Placeholder 12">
            <a:extLst>
              <a:ext uri="{FF2B5EF4-FFF2-40B4-BE49-F238E27FC236}">
                <a16:creationId xmlns:a16="http://schemas.microsoft.com/office/drawing/2014/main" id="{4EC5EFA0-9AF5-490D-BD10-5D0D335A25E4}"/>
              </a:ext>
            </a:extLst>
          </p:cNvPr>
          <p:cNvSpPr txBox="1">
            <a:spLocks/>
          </p:cNvSpPr>
          <p:nvPr/>
        </p:nvSpPr>
        <p:spPr>
          <a:xfrm>
            <a:off x="2472872" y="770732"/>
            <a:ext cx="2138435" cy="529033"/>
          </a:xfrm>
          <a:prstGeom prst="homePlate">
            <a:avLst/>
          </a:prstGeom>
          <a:solidFill>
            <a:schemeClr val="accent1">
              <a:lumMod val="50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360" b="1" dirty="0"/>
              <a:t> Speaker Identification Architecture </a:t>
            </a:r>
            <a:endParaRPr lang="en-US" sz="1360" b="1" dirty="0"/>
          </a:p>
        </p:txBody>
      </p:sp>
      <p:sp>
        <p:nvSpPr>
          <p:cNvPr id="23" name="Text Placeholder 12">
            <a:extLst>
              <a:ext uri="{FF2B5EF4-FFF2-40B4-BE49-F238E27FC236}">
                <a16:creationId xmlns:a16="http://schemas.microsoft.com/office/drawing/2014/main" id="{427598CE-CFCE-4964-B480-E7E4BB8323C0}"/>
              </a:ext>
            </a:extLst>
          </p:cNvPr>
          <p:cNvSpPr txBox="1">
            <a:spLocks/>
          </p:cNvSpPr>
          <p:nvPr/>
        </p:nvSpPr>
        <p:spPr>
          <a:xfrm>
            <a:off x="4611306" y="760872"/>
            <a:ext cx="2138435" cy="529033"/>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5" name="Text Placeholder 12">
            <a:extLst>
              <a:ext uri="{FF2B5EF4-FFF2-40B4-BE49-F238E27FC236}">
                <a16:creationId xmlns:a16="http://schemas.microsoft.com/office/drawing/2014/main" id="{436FCF64-01DE-423D-BEE6-BF59E8B12637}"/>
              </a:ext>
            </a:extLst>
          </p:cNvPr>
          <p:cNvSpPr txBox="1">
            <a:spLocks/>
          </p:cNvSpPr>
          <p:nvPr/>
        </p:nvSpPr>
        <p:spPr>
          <a:xfrm>
            <a:off x="6535417" y="770731"/>
            <a:ext cx="2152320"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403" b="1" dirty="0"/>
              <a:t>Experimental</a:t>
            </a:r>
            <a:r>
              <a:rPr lang="fr-CH" sz="1403" b="1" dirty="0"/>
              <a:t> </a:t>
            </a:r>
            <a:r>
              <a:rPr lang="en-US" sz="1403" b="1" dirty="0"/>
              <a:t>Analysis</a:t>
            </a:r>
            <a:r>
              <a:rPr lang="fr-CH" sz="1403" b="1" dirty="0"/>
              <a:t> and </a:t>
            </a:r>
            <a:r>
              <a:rPr lang="en-US" sz="1403" b="1" dirty="0"/>
              <a:t>Result</a:t>
            </a:r>
          </a:p>
        </p:txBody>
      </p:sp>
      <p:sp>
        <p:nvSpPr>
          <p:cNvPr id="26" name="Text Placeholder 12">
            <a:extLst>
              <a:ext uri="{FF2B5EF4-FFF2-40B4-BE49-F238E27FC236}">
                <a16:creationId xmlns:a16="http://schemas.microsoft.com/office/drawing/2014/main" id="{F1074298-0D41-4A83-AF33-DCF3B0C1F074}"/>
              </a:ext>
            </a:extLst>
          </p:cNvPr>
          <p:cNvSpPr txBox="1">
            <a:spLocks/>
          </p:cNvSpPr>
          <p:nvPr/>
        </p:nvSpPr>
        <p:spPr>
          <a:xfrm>
            <a:off x="8876643" y="757925"/>
            <a:ext cx="1740172"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403" b="1" dirty="0"/>
              <a:t>Conclusion &amp; Reference</a:t>
            </a:r>
            <a:endParaRPr lang="en-US" sz="1403" b="1" dirty="0"/>
          </a:p>
        </p:txBody>
      </p:sp>
      <p:sp>
        <p:nvSpPr>
          <p:cNvPr id="27" name="Text Placeholder 13">
            <a:extLst>
              <a:ext uri="{FF2B5EF4-FFF2-40B4-BE49-F238E27FC236}">
                <a16:creationId xmlns:a16="http://schemas.microsoft.com/office/drawing/2014/main" id="{A936BDFE-9983-4D69-8420-D20F8E373EB0}"/>
              </a:ext>
            </a:extLst>
          </p:cNvPr>
          <p:cNvSpPr txBox="1">
            <a:spLocks/>
          </p:cNvSpPr>
          <p:nvPr/>
        </p:nvSpPr>
        <p:spPr>
          <a:xfrm>
            <a:off x="558929"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56" dirty="0">
                <a:solidFill>
                  <a:srgbClr val="456173"/>
                </a:solidFill>
              </a:rPr>
              <a:t>Feature Extraction</a:t>
            </a:r>
          </a:p>
        </p:txBody>
      </p:sp>
      <p:sp>
        <p:nvSpPr>
          <p:cNvPr id="28" name="Text Placeholder 13">
            <a:extLst>
              <a:ext uri="{FF2B5EF4-FFF2-40B4-BE49-F238E27FC236}">
                <a16:creationId xmlns:a16="http://schemas.microsoft.com/office/drawing/2014/main" id="{20EE6666-D60F-46DC-BADC-298AD6C85F05}"/>
              </a:ext>
            </a:extLst>
          </p:cNvPr>
          <p:cNvSpPr txBox="1">
            <a:spLocks/>
          </p:cNvSpPr>
          <p:nvPr/>
        </p:nvSpPr>
        <p:spPr>
          <a:xfrm>
            <a:off x="5758188"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56" dirty="0">
                <a:solidFill>
                  <a:srgbClr val="456173"/>
                </a:solidFill>
              </a:rPr>
              <a:t>Feature Matching and Modeling </a:t>
            </a:r>
          </a:p>
        </p:txBody>
      </p:sp>
      <p:sp>
        <p:nvSpPr>
          <p:cNvPr id="31" name="ZoneTexte 30">
            <a:extLst>
              <a:ext uri="{FF2B5EF4-FFF2-40B4-BE49-F238E27FC236}">
                <a16:creationId xmlns:a16="http://schemas.microsoft.com/office/drawing/2014/main" id="{799E9D8C-411A-45EA-A81C-4DAA86F7F4C3}"/>
              </a:ext>
            </a:extLst>
          </p:cNvPr>
          <p:cNvSpPr txBox="1"/>
          <p:nvPr/>
        </p:nvSpPr>
        <p:spPr>
          <a:xfrm>
            <a:off x="151602" y="2330450"/>
            <a:ext cx="5361708" cy="261867"/>
          </a:xfrm>
          <a:prstGeom prst="rect">
            <a:avLst/>
          </a:prstGeom>
          <a:noFill/>
        </p:spPr>
        <p:txBody>
          <a:bodyPr wrap="square">
            <a:spAutoFit/>
          </a:bodyPr>
          <a:lstStyle/>
          <a:p>
            <a:pPr marR="0" lvl="2" algn="just" fontAlgn="base">
              <a:lnSpc>
                <a:spcPts val="1200"/>
              </a:lnSpc>
              <a:spcBef>
                <a:spcPts val="0"/>
              </a:spcBef>
              <a:spcAft>
                <a:spcPts val="0"/>
              </a:spcAft>
              <a:buSzPts val="1000"/>
              <a:tabLst>
                <a:tab pos="342900" algn="l"/>
              </a:tabLst>
            </a:pPr>
            <a:r>
              <a:rPr lang="en-US" sz="1800" b="1" i="1" u="none" strike="noStrike" dirty="0">
                <a:effectLst/>
                <a:latin typeface="Times New Roman" panose="02020603050405020304" pitchFamily="18" charset="0"/>
              </a:rPr>
              <a:t>Hidden Markov Model (HMM)</a:t>
            </a:r>
            <a:endParaRPr lang="fr-FR" sz="1800" b="1" i="1" u="none" strike="noStrike" dirty="0">
              <a:effectLst/>
              <a:latin typeface="Times New Roman" panose="02020603050405020304" pitchFamily="18" charset="0"/>
            </a:endParaRPr>
          </a:p>
        </p:txBody>
      </p:sp>
      <p:sp>
        <p:nvSpPr>
          <p:cNvPr id="4" name="ZoneTexte 3">
            <a:extLst>
              <a:ext uri="{FF2B5EF4-FFF2-40B4-BE49-F238E27FC236}">
                <a16:creationId xmlns:a16="http://schemas.microsoft.com/office/drawing/2014/main" id="{0AAE05B5-D75A-4993-B6EE-C89E68B8724A}"/>
              </a:ext>
            </a:extLst>
          </p:cNvPr>
          <p:cNvSpPr txBox="1"/>
          <p:nvPr/>
        </p:nvSpPr>
        <p:spPr>
          <a:xfrm>
            <a:off x="1011795" y="2773601"/>
            <a:ext cx="9003030" cy="923330"/>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rPr>
              <a:t>The standard or reference solution and the sub-band-based marker use HMM recognizers. The left-to-right or bark models are the HMM type that is used. This pattern is primarily used to understand voice or speaker.</a:t>
            </a:r>
            <a:endParaRPr lang="en-US" dirty="0"/>
          </a:p>
        </p:txBody>
      </p:sp>
      <p:sp>
        <p:nvSpPr>
          <p:cNvPr id="6" name="ZoneTexte 5">
            <a:extLst>
              <a:ext uri="{FF2B5EF4-FFF2-40B4-BE49-F238E27FC236}">
                <a16:creationId xmlns:a16="http://schemas.microsoft.com/office/drawing/2014/main" id="{5FE454CC-4EBF-409B-B8BE-BDA72B4E63A3}"/>
              </a:ext>
            </a:extLst>
          </p:cNvPr>
          <p:cNvSpPr txBox="1"/>
          <p:nvPr/>
        </p:nvSpPr>
        <p:spPr>
          <a:xfrm>
            <a:off x="1011795" y="2767964"/>
            <a:ext cx="8859125" cy="64633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There are three centrals HMM problems in finding the probability of speech feature vectors generated from an HMM : </a:t>
            </a:r>
            <a:endParaRPr lang="en-US" dirty="0"/>
          </a:p>
        </p:txBody>
      </p:sp>
      <p:sp>
        <p:nvSpPr>
          <p:cNvPr id="7" name="ZoneTexte 6">
            <a:extLst>
              <a:ext uri="{FF2B5EF4-FFF2-40B4-BE49-F238E27FC236}">
                <a16:creationId xmlns:a16="http://schemas.microsoft.com/office/drawing/2014/main" id="{DBB00B64-7565-4834-828C-778C8AADC1A0}"/>
              </a:ext>
            </a:extLst>
          </p:cNvPr>
          <p:cNvSpPr txBox="1"/>
          <p:nvPr/>
        </p:nvSpPr>
        <p:spPr>
          <a:xfrm>
            <a:off x="1011795" y="4047945"/>
            <a:ext cx="8382000" cy="2246769"/>
          </a:xfrm>
          <a:prstGeom prst="rect">
            <a:avLst/>
          </a:prstGeom>
          <a:noFill/>
        </p:spPr>
        <p:txBody>
          <a:bodyPr wrap="square" rtlCol="0">
            <a:spAutoFit/>
          </a:bodyPr>
          <a:lstStyle/>
          <a:p>
            <a:pPr marL="285750" indent="-285750">
              <a:buFont typeface="Arial" panose="020B0604020202020204" pitchFamily="34" charset="0"/>
              <a:buChar char="•"/>
            </a:pPr>
            <a:r>
              <a:rPr lang="en-US" sz="2800" b="1" dirty="0"/>
              <a:t>Evaluation Problem</a:t>
            </a:r>
          </a:p>
          <a:p>
            <a:endParaRPr lang="en-US" sz="2800" b="1" dirty="0"/>
          </a:p>
          <a:p>
            <a:pPr marL="285750" indent="-285750">
              <a:buFont typeface="Arial" panose="020B0604020202020204" pitchFamily="34" charset="0"/>
              <a:buChar char="•"/>
            </a:pPr>
            <a:r>
              <a:rPr lang="en-US" sz="2800" b="1" dirty="0"/>
              <a:t>Hidden State Determination (Decoding)</a:t>
            </a:r>
          </a:p>
          <a:p>
            <a:endParaRPr lang="en-US" sz="2800" b="1" dirty="0"/>
          </a:p>
          <a:p>
            <a:pPr marL="285750" indent="-285750">
              <a:buFont typeface="Arial" panose="020B0604020202020204" pitchFamily="34" charset="0"/>
              <a:buChar char="•"/>
            </a:pPr>
            <a:r>
              <a:rPr lang="en-US" sz="2800" b="1" dirty="0"/>
              <a:t>Learning </a:t>
            </a:r>
          </a:p>
        </p:txBody>
      </p:sp>
    </p:spTree>
    <p:extLst>
      <p:ext uri="{BB962C8B-B14F-4D97-AF65-F5344CB8AC3E}">
        <p14:creationId xmlns:p14="http://schemas.microsoft.com/office/powerpoint/2010/main" val="263710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
                                        <p:tgtEl>
                                          <p:spTgt spid="20"/>
                                        </p:tgtEl>
                                      </p:cBhvr>
                                    </p:animEffect>
                                    <p:anim calcmode="lin" valueType="num">
                                      <p:cBhvr>
                                        <p:cTn id="8" dur="200" fill="hold"/>
                                        <p:tgtEl>
                                          <p:spTgt spid="20"/>
                                        </p:tgtEl>
                                        <p:attrNameLst>
                                          <p:attrName>ppt_x</p:attrName>
                                        </p:attrNameLst>
                                      </p:cBhvr>
                                      <p:tavLst>
                                        <p:tav tm="0">
                                          <p:val>
                                            <p:strVal val="#ppt_x"/>
                                          </p:val>
                                        </p:tav>
                                        <p:tav tm="100000">
                                          <p:val>
                                            <p:strVal val="#ppt_x"/>
                                          </p:val>
                                        </p:tav>
                                      </p:tavLst>
                                    </p:anim>
                                    <p:anim calcmode="lin" valueType="num">
                                      <p:cBhvr>
                                        <p:cTn id="9" dur="2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
                                        <p:tgtEl>
                                          <p:spTgt spid="21"/>
                                        </p:tgtEl>
                                      </p:cBhvr>
                                    </p:animEffect>
                                    <p:anim calcmode="lin" valueType="num">
                                      <p:cBhvr>
                                        <p:cTn id="13" dur="200" fill="hold"/>
                                        <p:tgtEl>
                                          <p:spTgt spid="21"/>
                                        </p:tgtEl>
                                        <p:attrNameLst>
                                          <p:attrName>ppt_x</p:attrName>
                                        </p:attrNameLst>
                                      </p:cBhvr>
                                      <p:tavLst>
                                        <p:tav tm="0">
                                          <p:val>
                                            <p:strVal val="#ppt_x"/>
                                          </p:val>
                                        </p:tav>
                                        <p:tav tm="100000">
                                          <p:val>
                                            <p:strVal val="#ppt_x"/>
                                          </p:val>
                                        </p:tav>
                                      </p:tavLst>
                                    </p:anim>
                                    <p:anim calcmode="lin" valueType="num">
                                      <p:cBhvr>
                                        <p:cTn id="14" dur="2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
                                        <p:tgtEl>
                                          <p:spTgt spid="22"/>
                                        </p:tgtEl>
                                      </p:cBhvr>
                                    </p:animEffect>
                                    <p:anim calcmode="lin" valueType="num">
                                      <p:cBhvr>
                                        <p:cTn id="18" dur="200" fill="hold"/>
                                        <p:tgtEl>
                                          <p:spTgt spid="22"/>
                                        </p:tgtEl>
                                        <p:attrNameLst>
                                          <p:attrName>ppt_x</p:attrName>
                                        </p:attrNameLst>
                                      </p:cBhvr>
                                      <p:tavLst>
                                        <p:tav tm="0">
                                          <p:val>
                                            <p:strVal val="#ppt_x"/>
                                          </p:val>
                                        </p:tav>
                                        <p:tav tm="100000">
                                          <p:val>
                                            <p:strVal val="#ppt_x"/>
                                          </p:val>
                                        </p:tav>
                                      </p:tavLst>
                                    </p:anim>
                                    <p:anim calcmode="lin" valueType="num">
                                      <p:cBhvr>
                                        <p:cTn id="19" dur="2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
                                        <p:tgtEl>
                                          <p:spTgt spid="19"/>
                                        </p:tgtEl>
                                      </p:cBhvr>
                                    </p:animEffect>
                                    <p:anim calcmode="lin" valueType="num">
                                      <p:cBhvr>
                                        <p:cTn id="23" dur="200" fill="hold"/>
                                        <p:tgtEl>
                                          <p:spTgt spid="19"/>
                                        </p:tgtEl>
                                        <p:attrNameLst>
                                          <p:attrName>ppt_x</p:attrName>
                                        </p:attrNameLst>
                                      </p:cBhvr>
                                      <p:tavLst>
                                        <p:tav tm="0">
                                          <p:val>
                                            <p:strVal val="#ppt_x"/>
                                          </p:val>
                                        </p:tav>
                                        <p:tav tm="100000">
                                          <p:val>
                                            <p:strVal val="#ppt_x"/>
                                          </p:val>
                                        </p:tav>
                                      </p:tavLst>
                                    </p:anim>
                                    <p:anim calcmode="lin" valueType="num">
                                      <p:cBhvr>
                                        <p:cTn id="24" dur="2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
                                        <p:tgtEl>
                                          <p:spTgt spid="18"/>
                                        </p:tgtEl>
                                      </p:cBhvr>
                                    </p:animEffect>
                                    <p:anim calcmode="lin" valueType="num">
                                      <p:cBhvr>
                                        <p:cTn id="28" dur="200" fill="hold"/>
                                        <p:tgtEl>
                                          <p:spTgt spid="18"/>
                                        </p:tgtEl>
                                        <p:attrNameLst>
                                          <p:attrName>ppt_x</p:attrName>
                                        </p:attrNameLst>
                                      </p:cBhvr>
                                      <p:tavLst>
                                        <p:tav tm="0">
                                          <p:val>
                                            <p:strVal val="#ppt_x"/>
                                          </p:val>
                                        </p:tav>
                                        <p:tav tm="100000">
                                          <p:val>
                                            <p:strVal val="#ppt_x"/>
                                          </p:val>
                                        </p:tav>
                                      </p:tavLst>
                                    </p:anim>
                                    <p:anim calcmode="lin" valueType="num">
                                      <p:cBhvr>
                                        <p:cTn id="29" dur="2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nodePh="1">
                                  <p:stCondLst>
                                    <p:cond delay="20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
                                        <p:tgtEl>
                                          <p:spTgt spid="23"/>
                                        </p:tgtEl>
                                      </p:cBhvr>
                                    </p:animEffect>
                                    <p:anim calcmode="lin" valueType="num">
                                      <p:cBhvr>
                                        <p:cTn id="33" dur="200" fill="hold"/>
                                        <p:tgtEl>
                                          <p:spTgt spid="23"/>
                                        </p:tgtEl>
                                        <p:attrNameLst>
                                          <p:attrName>ppt_x</p:attrName>
                                        </p:attrNameLst>
                                      </p:cBhvr>
                                      <p:tavLst>
                                        <p:tav tm="0">
                                          <p:val>
                                            <p:strVal val="#ppt_x"/>
                                          </p:val>
                                        </p:tav>
                                        <p:tav tm="100000">
                                          <p:val>
                                            <p:strVal val="#ppt_x"/>
                                          </p:val>
                                        </p:tav>
                                      </p:tavLst>
                                    </p:anim>
                                    <p:anim calcmode="lin" valueType="num">
                                      <p:cBhvr>
                                        <p:cTn id="34" dur="2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3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00"/>
                                        <p:tgtEl>
                                          <p:spTgt spid="25"/>
                                        </p:tgtEl>
                                      </p:cBhvr>
                                    </p:animEffect>
                                    <p:anim calcmode="lin" valueType="num">
                                      <p:cBhvr>
                                        <p:cTn id="38" dur="200" fill="hold"/>
                                        <p:tgtEl>
                                          <p:spTgt spid="25"/>
                                        </p:tgtEl>
                                        <p:attrNameLst>
                                          <p:attrName>ppt_x</p:attrName>
                                        </p:attrNameLst>
                                      </p:cBhvr>
                                      <p:tavLst>
                                        <p:tav tm="0">
                                          <p:val>
                                            <p:strVal val="#ppt_x"/>
                                          </p:val>
                                        </p:tav>
                                        <p:tav tm="100000">
                                          <p:val>
                                            <p:strVal val="#ppt_x"/>
                                          </p:val>
                                        </p:tav>
                                      </p:tavLst>
                                    </p:anim>
                                    <p:anim calcmode="lin" valueType="num">
                                      <p:cBhvr>
                                        <p:cTn id="39" dur="2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
                                        <p:tgtEl>
                                          <p:spTgt spid="16"/>
                                        </p:tgtEl>
                                      </p:cBhvr>
                                    </p:animEffect>
                                    <p:anim calcmode="lin" valueType="num">
                                      <p:cBhvr>
                                        <p:cTn id="43" dur="200" fill="hold"/>
                                        <p:tgtEl>
                                          <p:spTgt spid="16"/>
                                        </p:tgtEl>
                                        <p:attrNameLst>
                                          <p:attrName>ppt_x</p:attrName>
                                        </p:attrNameLst>
                                      </p:cBhvr>
                                      <p:tavLst>
                                        <p:tav tm="0">
                                          <p:val>
                                            <p:strVal val="#ppt_x"/>
                                          </p:val>
                                        </p:tav>
                                        <p:tav tm="100000">
                                          <p:val>
                                            <p:strVal val="#ppt_x"/>
                                          </p:val>
                                        </p:tav>
                                      </p:tavLst>
                                    </p:anim>
                                    <p:anim calcmode="lin" valueType="num">
                                      <p:cBhvr>
                                        <p:cTn id="44" dur="2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200"/>
                                        <p:tgtEl>
                                          <p:spTgt spid="26"/>
                                        </p:tgtEl>
                                      </p:cBhvr>
                                    </p:animEffect>
                                    <p:anim calcmode="lin" valueType="num">
                                      <p:cBhvr>
                                        <p:cTn id="48" dur="200" fill="hold"/>
                                        <p:tgtEl>
                                          <p:spTgt spid="26"/>
                                        </p:tgtEl>
                                        <p:attrNameLst>
                                          <p:attrName>ppt_x</p:attrName>
                                        </p:attrNameLst>
                                      </p:cBhvr>
                                      <p:tavLst>
                                        <p:tav tm="0">
                                          <p:val>
                                            <p:strVal val="#ppt_x"/>
                                          </p:val>
                                        </p:tav>
                                        <p:tav tm="100000">
                                          <p:val>
                                            <p:strVal val="#ppt_x"/>
                                          </p:val>
                                        </p:tav>
                                      </p:tavLst>
                                    </p:anim>
                                    <p:anim calcmode="lin" valueType="num">
                                      <p:cBhvr>
                                        <p:cTn id="49" dur="2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4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
                                        <p:tgtEl>
                                          <p:spTgt spid="15"/>
                                        </p:tgtEl>
                                      </p:cBhvr>
                                    </p:animEffect>
                                    <p:anim calcmode="lin" valueType="num">
                                      <p:cBhvr>
                                        <p:cTn id="53" dur="200" fill="hold"/>
                                        <p:tgtEl>
                                          <p:spTgt spid="15"/>
                                        </p:tgtEl>
                                        <p:attrNameLst>
                                          <p:attrName>ppt_x</p:attrName>
                                        </p:attrNameLst>
                                      </p:cBhvr>
                                      <p:tavLst>
                                        <p:tav tm="0">
                                          <p:val>
                                            <p:strVal val="#ppt_x"/>
                                          </p:val>
                                        </p:tav>
                                        <p:tav tm="100000">
                                          <p:val>
                                            <p:strVal val="#ppt_x"/>
                                          </p:val>
                                        </p:tav>
                                      </p:tavLst>
                                    </p:anim>
                                    <p:anim calcmode="lin" valueType="num">
                                      <p:cBhvr>
                                        <p:cTn id="54" dur="200" fill="hold"/>
                                        <p:tgtEl>
                                          <p:spTgt spid="15"/>
                                        </p:tgtEl>
                                        <p:attrNameLst>
                                          <p:attrName>ppt_y</p:attrName>
                                        </p:attrNameLst>
                                      </p:cBhvr>
                                      <p:tavLst>
                                        <p:tav tm="0">
                                          <p:val>
                                            <p:strVal val="#ppt_y+.1"/>
                                          </p:val>
                                        </p:tav>
                                        <p:tav tm="100000">
                                          <p:val>
                                            <p:strVal val="#ppt_y"/>
                                          </p:val>
                                        </p:tav>
                                      </p:tavLst>
                                    </p:anim>
                                  </p:childTnLst>
                                </p:cTn>
                              </p:par>
                            </p:childTnLst>
                          </p:cTn>
                        </p:par>
                        <p:par>
                          <p:cTn id="55" fill="hold">
                            <p:stCondLst>
                              <p:cond delay="600"/>
                            </p:stCondLst>
                            <p:childTnLst>
                              <p:par>
                                <p:cTn id="56" presetID="42"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anim calcmode="lin" valueType="num">
                                      <p:cBhvr>
                                        <p:cTn id="59" dur="500" fill="hold"/>
                                        <p:tgtEl>
                                          <p:spTgt spid="27"/>
                                        </p:tgtEl>
                                        <p:attrNameLst>
                                          <p:attrName>ppt_x</p:attrName>
                                        </p:attrNameLst>
                                      </p:cBhvr>
                                      <p:tavLst>
                                        <p:tav tm="0">
                                          <p:val>
                                            <p:strVal val="#ppt_x"/>
                                          </p:val>
                                        </p:tav>
                                        <p:tav tm="100000">
                                          <p:val>
                                            <p:strVal val="#ppt_x"/>
                                          </p:val>
                                        </p:tav>
                                      </p:tavLst>
                                    </p:anim>
                                    <p:anim calcmode="lin" valueType="num">
                                      <p:cBhvr>
                                        <p:cTn id="60" dur="500" fill="hold"/>
                                        <p:tgtEl>
                                          <p:spTgt spid="27"/>
                                        </p:tgtEl>
                                        <p:attrNameLst>
                                          <p:attrName>ppt_y</p:attrName>
                                        </p:attrNameLst>
                                      </p:cBhvr>
                                      <p:tavLst>
                                        <p:tav tm="0">
                                          <p:val>
                                            <p:strVal val="#ppt_y+.1"/>
                                          </p:val>
                                        </p:tav>
                                        <p:tav tm="100000">
                                          <p:val>
                                            <p:strVal val="#ppt_y"/>
                                          </p:val>
                                        </p:tav>
                                      </p:tavLst>
                                    </p:anim>
                                  </p:childTnLst>
                                </p:cTn>
                              </p:par>
                            </p:childTnLst>
                          </p:cTn>
                        </p:par>
                        <p:par>
                          <p:cTn id="61" fill="hold">
                            <p:stCondLst>
                              <p:cond delay="1100"/>
                            </p:stCondLst>
                            <p:childTnLst>
                              <p:par>
                                <p:cTn id="62" presetID="53" presetClass="entr" presetSubtype="16"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fill="hold"/>
                                        <p:tgtEl>
                                          <p:spTgt spid="29"/>
                                        </p:tgtEl>
                                        <p:attrNameLst>
                                          <p:attrName>ppt_w</p:attrName>
                                        </p:attrNameLst>
                                      </p:cBhvr>
                                      <p:tavLst>
                                        <p:tav tm="0">
                                          <p:val>
                                            <p:fltVal val="0"/>
                                          </p:val>
                                        </p:tav>
                                        <p:tav tm="100000">
                                          <p:val>
                                            <p:strVal val="#ppt_w"/>
                                          </p:val>
                                        </p:tav>
                                      </p:tavLst>
                                    </p:anim>
                                    <p:anim calcmode="lin" valueType="num">
                                      <p:cBhvr>
                                        <p:cTn id="65" dur="500" fill="hold"/>
                                        <p:tgtEl>
                                          <p:spTgt spid="29"/>
                                        </p:tgtEl>
                                        <p:attrNameLst>
                                          <p:attrName>ppt_h</p:attrName>
                                        </p:attrNameLst>
                                      </p:cBhvr>
                                      <p:tavLst>
                                        <p:tav tm="0">
                                          <p:val>
                                            <p:fltVal val="0"/>
                                          </p:val>
                                        </p:tav>
                                        <p:tav tm="100000">
                                          <p:val>
                                            <p:strVal val="#ppt_h"/>
                                          </p:val>
                                        </p:tav>
                                      </p:tavLst>
                                    </p:anim>
                                    <p:animEffect transition="in" filter="fade">
                                      <p:cBhvr>
                                        <p:cTn id="66" dur="500"/>
                                        <p:tgtEl>
                                          <p:spTgt spid="29"/>
                                        </p:tgtEl>
                                      </p:cBhvr>
                                    </p:animEffect>
                                  </p:childTnLst>
                                </p:cTn>
                              </p:par>
                            </p:childTnLst>
                          </p:cTn>
                        </p:par>
                        <p:par>
                          <p:cTn id="67" fill="hold">
                            <p:stCondLst>
                              <p:cond delay="1600"/>
                            </p:stCondLst>
                            <p:childTnLst>
                              <p:par>
                                <p:cTn id="68" presetID="42" presetClass="entr" presetSubtype="0"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anim calcmode="lin" valueType="num">
                                      <p:cBhvr>
                                        <p:cTn id="71" dur="500" fill="hold"/>
                                        <p:tgtEl>
                                          <p:spTgt spid="28"/>
                                        </p:tgtEl>
                                        <p:attrNameLst>
                                          <p:attrName>ppt_x</p:attrName>
                                        </p:attrNameLst>
                                      </p:cBhvr>
                                      <p:tavLst>
                                        <p:tav tm="0">
                                          <p:val>
                                            <p:strVal val="#ppt_x"/>
                                          </p:val>
                                        </p:tav>
                                        <p:tav tm="100000">
                                          <p:val>
                                            <p:strVal val="#ppt_x"/>
                                          </p:val>
                                        </p:tav>
                                      </p:tavLst>
                                    </p:anim>
                                    <p:anim calcmode="lin" valueType="num">
                                      <p:cBhvr>
                                        <p:cTn id="72"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grpId="1" nodeType="clickEffect">
                                  <p:stCondLst>
                                    <p:cond delay="0"/>
                                  </p:stCondLst>
                                  <p:childTnLst>
                                    <p:animMotion origin="layout" path="M -2.7791E-6 -1.51261E-6 L 0.49792 0.00378 " pathEditMode="relative" rAng="0" ptsTypes="AA">
                                      <p:cBhvr>
                                        <p:cTn id="76" dur="2000" fill="hold"/>
                                        <p:tgtEl>
                                          <p:spTgt spid="29"/>
                                        </p:tgtEl>
                                        <p:attrNameLst>
                                          <p:attrName>ppt_x</p:attrName>
                                          <p:attrName>ppt_y</p:attrName>
                                        </p:attrNameLst>
                                      </p:cBhvr>
                                      <p:rCtr x="24896" y="189"/>
                                    </p:animMotion>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additive="base">
                                        <p:cTn id="81" dur="500" fill="hold"/>
                                        <p:tgtEl>
                                          <p:spTgt spid="4"/>
                                        </p:tgtEl>
                                        <p:attrNameLst>
                                          <p:attrName>ppt_x</p:attrName>
                                        </p:attrNameLst>
                                      </p:cBhvr>
                                      <p:tavLst>
                                        <p:tav tm="0">
                                          <p:val>
                                            <p:strVal val="#ppt_x"/>
                                          </p:val>
                                        </p:tav>
                                        <p:tav tm="100000">
                                          <p:val>
                                            <p:strVal val="#ppt_x"/>
                                          </p:val>
                                        </p:tav>
                                      </p:tavLst>
                                    </p:anim>
                                    <p:anim calcmode="lin" valueType="num">
                                      <p:cBhvr additive="base">
                                        <p:cTn id="8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anim calcmode="lin" valueType="num">
                                      <p:cBhvr additive="base">
                                        <p:cTn id="91" dur="500" fill="hold"/>
                                        <p:tgtEl>
                                          <p:spTgt spid="6"/>
                                        </p:tgtEl>
                                        <p:attrNameLst>
                                          <p:attrName>ppt_x</p:attrName>
                                        </p:attrNameLst>
                                      </p:cBhvr>
                                      <p:tavLst>
                                        <p:tav tm="0">
                                          <p:val>
                                            <p:strVal val="#ppt_x"/>
                                          </p:val>
                                        </p:tav>
                                        <p:tav tm="100000">
                                          <p:val>
                                            <p:strVal val="#ppt_x"/>
                                          </p:val>
                                        </p:tav>
                                      </p:tavLst>
                                    </p:anim>
                                    <p:anim calcmode="lin" valueType="num">
                                      <p:cBhvr additive="base">
                                        <p:cTn id="9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7">
                                            <p:txEl>
                                              <p:pRg st="0" end="0"/>
                                            </p:txEl>
                                          </p:spTgt>
                                        </p:tgtEl>
                                        <p:attrNameLst>
                                          <p:attrName>style.visibility</p:attrName>
                                        </p:attrNameLst>
                                      </p:cBhvr>
                                      <p:to>
                                        <p:strVal val="visible"/>
                                      </p:to>
                                    </p:set>
                                    <p:animEffect transition="in" filter="fade">
                                      <p:cBhvr>
                                        <p:cTn id="97" dur="1000"/>
                                        <p:tgtEl>
                                          <p:spTgt spid="7">
                                            <p:txEl>
                                              <p:pRg st="0" end="0"/>
                                            </p:txEl>
                                          </p:spTgt>
                                        </p:tgtEl>
                                      </p:cBhvr>
                                    </p:animEffect>
                                    <p:anim calcmode="lin" valueType="num">
                                      <p:cBhvr>
                                        <p:cTn id="9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nodeType="clickEffect">
                                  <p:stCondLst>
                                    <p:cond delay="0"/>
                                  </p:stCondLst>
                                  <p:childTnLst>
                                    <p:set>
                                      <p:cBhvr>
                                        <p:cTn id="103" dur="1" fill="hold">
                                          <p:stCondLst>
                                            <p:cond delay="0"/>
                                          </p:stCondLst>
                                        </p:cTn>
                                        <p:tgtEl>
                                          <p:spTgt spid="7">
                                            <p:txEl>
                                              <p:pRg st="2" end="2"/>
                                            </p:txEl>
                                          </p:spTgt>
                                        </p:tgtEl>
                                        <p:attrNameLst>
                                          <p:attrName>style.visibility</p:attrName>
                                        </p:attrNameLst>
                                      </p:cBhvr>
                                      <p:to>
                                        <p:strVal val="visible"/>
                                      </p:to>
                                    </p:set>
                                    <p:animEffect transition="in" filter="fade">
                                      <p:cBhvr>
                                        <p:cTn id="104" dur="1000"/>
                                        <p:tgtEl>
                                          <p:spTgt spid="7">
                                            <p:txEl>
                                              <p:pRg st="2" end="2"/>
                                            </p:txEl>
                                          </p:spTgt>
                                        </p:tgtEl>
                                      </p:cBhvr>
                                    </p:animEffect>
                                    <p:anim calcmode="lin" valueType="num">
                                      <p:cBhvr>
                                        <p:cTn id="10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0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nodeType="clickEffect">
                                  <p:stCondLst>
                                    <p:cond delay="0"/>
                                  </p:stCondLst>
                                  <p:childTnLst>
                                    <p:set>
                                      <p:cBhvr>
                                        <p:cTn id="110" dur="1" fill="hold">
                                          <p:stCondLst>
                                            <p:cond delay="0"/>
                                          </p:stCondLst>
                                        </p:cTn>
                                        <p:tgtEl>
                                          <p:spTgt spid="7">
                                            <p:txEl>
                                              <p:pRg st="4" end="4"/>
                                            </p:txEl>
                                          </p:spTgt>
                                        </p:tgtEl>
                                        <p:attrNameLst>
                                          <p:attrName>style.visibility</p:attrName>
                                        </p:attrNameLst>
                                      </p:cBhvr>
                                      <p:to>
                                        <p:strVal val="visible"/>
                                      </p:to>
                                    </p:set>
                                    <p:animEffect transition="in" filter="fade">
                                      <p:cBhvr>
                                        <p:cTn id="111" dur="1000"/>
                                        <p:tgtEl>
                                          <p:spTgt spid="7">
                                            <p:txEl>
                                              <p:pRg st="4" end="4"/>
                                            </p:txEl>
                                          </p:spTgt>
                                        </p:tgtEl>
                                      </p:cBhvr>
                                    </p:animEffect>
                                    <p:anim calcmode="lin" valueType="num">
                                      <p:cBhvr>
                                        <p:cTn id="11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1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15" grpId="0" animBg="1"/>
      <p:bldP spid="16" grpId="0" animBg="1"/>
      <p:bldP spid="18" grpId="0" animBg="1"/>
      <p:bldP spid="19" grpId="0" animBg="1"/>
      <p:bldP spid="20" grpId="0" animBg="1"/>
      <p:bldP spid="21" grpId="0"/>
      <p:bldP spid="22" grpId="0" animBg="1"/>
      <p:bldP spid="23" grpId="0"/>
      <p:bldP spid="25" grpId="0"/>
      <p:bldP spid="26" grpId="0"/>
      <p:bldP spid="27" grpId="0"/>
      <p:bldP spid="28" grpId="0"/>
      <p:bldP spid="4" grpId="0"/>
      <p:bldP spid="4" grpId="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43D09D6-D3FB-4EF3-AC43-2A9891F17437}"/>
              </a:ext>
            </a:extLst>
          </p:cNvPr>
          <p:cNvSpPr>
            <a:spLocks noGrp="1"/>
          </p:cNvSpPr>
          <p:nvPr>
            <p:ph type="title"/>
          </p:nvPr>
        </p:nvSpPr>
        <p:spPr>
          <a:xfrm>
            <a:off x="4710188" y="3672956"/>
            <a:ext cx="5242471" cy="1354217"/>
          </a:xfrm>
        </p:spPr>
        <p:txBody>
          <a:bodyPr/>
          <a:lstStyle/>
          <a:p>
            <a:r>
              <a:rPr lang="en-US" sz="4400" dirty="0"/>
              <a:t>Experimental Analysis and Result </a:t>
            </a:r>
          </a:p>
        </p:txBody>
      </p:sp>
      <p:sp>
        <p:nvSpPr>
          <p:cNvPr id="10" name="Text Placeholder 9">
            <a:extLst>
              <a:ext uri="{FF2B5EF4-FFF2-40B4-BE49-F238E27FC236}">
                <a16:creationId xmlns:a16="http://schemas.microsoft.com/office/drawing/2014/main" id="{018CF2B5-127E-4853-A92C-FAB1DDD38E93}"/>
              </a:ext>
            </a:extLst>
          </p:cNvPr>
          <p:cNvSpPr>
            <a:spLocks noGrp="1"/>
          </p:cNvSpPr>
          <p:nvPr>
            <p:ph type="body" sz="quarter" idx="13"/>
          </p:nvPr>
        </p:nvSpPr>
        <p:spPr>
          <a:xfrm>
            <a:off x="737711" y="2759435"/>
            <a:ext cx="3542189" cy="1457835"/>
          </a:xfrm>
        </p:spPr>
        <p:txBody>
          <a:bodyPr anchor="ctr">
            <a:normAutofit/>
          </a:bodyPr>
          <a:lstStyle/>
          <a:p>
            <a:pPr algn="ctr"/>
            <a:r>
              <a:rPr lang="fr-CH" dirty="0"/>
              <a:t>Part 4</a:t>
            </a:r>
            <a:endParaRPr lang="en-US" dirty="0"/>
          </a:p>
        </p:txBody>
      </p:sp>
      <p:sp>
        <p:nvSpPr>
          <p:cNvPr id="4" name="Text Placeholder 8">
            <a:extLst>
              <a:ext uri="{FF2B5EF4-FFF2-40B4-BE49-F238E27FC236}">
                <a16:creationId xmlns:a16="http://schemas.microsoft.com/office/drawing/2014/main" id="{6DB0C660-451B-4E96-967A-65478C3C5DD8}"/>
              </a:ext>
            </a:extLst>
          </p:cNvPr>
          <p:cNvSpPr>
            <a:spLocks noGrp="1"/>
          </p:cNvSpPr>
          <p:nvPr>
            <p:ph type="body" idx="1"/>
          </p:nvPr>
        </p:nvSpPr>
        <p:spPr>
          <a:xfrm>
            <a:off x="4131228" y="5179980"/>
            <a:ext cx="4598084" cy="971804"/>
          </a:xfrm>
        </p:spPr>
        <p:txBody>
          <a:bodyPr/>
          <a:lstStyle/>
          <a:p>
            <a:pPr marL="300758" indent="-300758">
              <a:buFont typeface="Arial" panose="020B0604020202020204" pitchFamily="34" charset="0"/>
              <a:buChar char="•"/>
            </a:pPr>
            <a:r>
              <a:rPr lang="en-US" dirty="0"/>
              <a:t>Data set and Feature Used GMM </a:t>
            </a:r>
          </a:p>
          <a:p>
            <a:pPr marL="300758" indent="-300758">
              <a:buFont typeface="Arial" panose="020B0604020202020204" pitchFamily="34" charset="0"/>
              <a:buChar char="•"/>
            </a:pPr>
            <a:endParaRPr lang="en-US" dirty="0"/>
          </a:p>
          <a:p>
            <a:endParaRPr lang="fr-CH" dirty="0"/>
          </a:p>
        </p:txBody>
      </p:sp>
    </p:spTree>
    <p:extLst>
      <p:ext uri="{BB962C8B-B14F-4D97-AF65-F5344CB8AC3E}">
        <p14:creationId xmlns:p14="http://schemas.microsoft.com/office/powerpoint/2010/main" val="322334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13">
            <a:extLst>
              <a:ext uri="{FF2B5EF4-FFF2-40B4-BE49-F238E27FC236}">
                <a16:creationId xmlns:a16="http://schemas.microsoft.com/office/drawing/2014/main" id="{E04E8746-B113-4682-A866-8BB973E98D08}"/>
              </a:ext>
            </a:extLst>
          </p:cNvPr>
          <p:cNvSpPr txBox="1">
            <a:spLocks/>
          </p:cNvSpPr>
          <p:nvPr/>
        </p:nvSpPr>
        <p:spPr>
          <a:xfrm>
            <a:off x="687736" y="1383888"/>
            <a:ext cx="4201763" cy="313660"/>
          </a:xfrm>
          <a:prstGeom prst="bracePair">
            <a:avLst>
              <a:gd name="adj" fmla="val 20553"/>
            </a:avLst>
          </a:prstGeom>
          <a:noFill/>
          <a:ln w="38100">
            <a:solidFill>
              <a:schemeClr val="accent1">
                <a:lumMod val="60000"/>
                <a:lumOff val="40000"/>
              </a:schemeClr>
            </a:solidFill>
          </a:ln>
        </p:spPr>
        <p:txBody>
          <a:bodyPr vert="horz" lIns="80201" tIns="40100" rIns="80201" bIns="40100" rtlCol="0">
            <a:normAutofit fontScale="4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2456" dirty="0">
              <a:solidFill>
                <a:srgbClr val="456173"/>
              </a:solidFill>
            </a:endParaRPr>
          </a:p>
        </p:txBody>
      </p:sp>
      <p:sp>
        <p:nvSpPr>
          <p:cNvPr id="3" name="Date Placeholder 2">
            <a:extLst>
              <a:ext uri="{FF2B5EF4-FFF2-40B4-BE49-F238E27FC236}">
                <a16:creationId xmlns:a16="http://schemas.microsoft.com/office/drawing/2014/main" id="{15655476-1002-458F-9093-96DDF24C584C}"/>
              </a:ext>
            </a:extLst>
          </p:cNvPr>
          <p:cNvSpPr>
            <a:spLocks noGrp="1"/>
          </p:cNvSpPr>
          <p:nvPr>
            <p:ph type="dt" sz="half" idx="10"/>
          </p:nvPr>
        </p:nvSpPr>
        <p:spPr/>
        <p:txBody>
          <a:bodyPr/>
          <a:lstStyle/>
          <a:p>
            <a:fld id="{6C80E749-77E2-4FC5-B183-69E8C111019B}" type="datetime1">
              <a:rPr lang="fr-CH" smtClean="0"/>
              <a:t>09.07.2020</a:t>
            </a:fld>
            <a:endParaRPr lang="en-US"/>
          </a:p>
        </p:txBody>
      </p:sp>
      <p:sp>
        <p:nvSpPr>
          <p:cNvPr id="5" name="Slide Number Placeholder 4">
            <a:extLst>
              <a:ext uri="{FF2B5EF4-FFF2-40B4-BE49-F238E27FC236}">
                <a16:creationId xmlns:a16="http://schemas.microsoft.com/office/drawing/2014/main" id="{676B202B-5D6A-4C04-B3A6-2B9A976F0A0A}"/>
              </a:ext>
            </a:extLst>
          </p:cNvPr>
          <p:cNvSpPr>
            <a:spLocks noGrp="1"/>
          </p:cNvSpPr>
          <p:nvPr>
            <p:ph type="sldNum" sz="quarter" idx="12"/>
          </p:nvPr>
        </p:nvSpPr>
        <p:spPr/>
        <p:txBody>
          <a:bodyPr/>
          <a:lstStyle/>
          <a:p>
            <a:fld id="{B7B928BA-D132-4F75-82CE-9F6DD79A07F7}" type="slidenum">
              <a:rPr lang="en-US" smtClean="0"/>
              <a:t>17</a:t>
            </a:fld>
            <a:endParaRPr lang="en-US"/>
          </a:p>
        </p:txBody>
      </p:sp>
      <p:sp>
        <p:nvSpPr>
          <p:cNvPr id="15" name="Arrow: Pentagon 14">
            <a:extLst>
              <a:ext uri="{FF2B5EF4-FFF2-40B4-BE49-F238E27FC236}">
                <a16:creationId xmlns:a16="http://schemas.microsoft.com/office/drawing/2014/main" id="{64C89867-CD9C-4435-A479-BDF18E95F2F6}"/>
              </a:ext>
            </a:extLst>
          </p:cNvPr>
          <p:cNvSpPr/>
          <p:nvPr/>
        </p:nvSpPr>
        <p:spPr>
          <a:xfrm>
            <a:off x="8618798" y="760872"/>
            <a:ext cx="2074602"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6" name="Arrow: Pentagon 15">
            <a:extLst>
              <a:ext uri="{FF2B5EF4-FFF2-40B4-BE49-F238E27FC236}">
                <a16:creationId xmlns:a16="http://schemas.microsoft.com/office/drawing/2014/main" id="{C7038639-06F5-426D-A98A-51BFD80E2124}"/>
              </a:ext>
            </a:extLst>
          </p:cNvPr>
          <p:cNvSpPr/>
          <p:nvPr/>
        </p:nvSpPr>
        <p:spPr>
          <a:xfrm>
            <a:off x="6438772" y="760872"/>
            <a:ext cx="2486746" cy="53467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8" name="Arrow: Pentagon 17">
            <a:extLst>
              <a:ext uri="{FF2B5EF4-FFF2-40B4-BE49-F238E27FC236}">
                <a16:creationId xmlns:a16="http://schemas.microsoft.com/office/drawing/2014/main" id="{91767FE3-0D41-4F78-9C79-DFD26F082D8A}"/>
              </a:ext>
            </a:extLst>
          </p:cNvPr>
          <p:cNvSpPr/>
          <p:nvPr/>
        </p:nvSpPr>
        <p:spPr>
          <a:xfrm>
            <a:off x="4276877" y="760872"/>
            <a:ext cx="2472867" cy="534670"/>
          </a:xfrm>
          <a:prstGeom prst="homePlate">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600" b="1"/>
              <a:t>ML For speaker Identification </a:t>
            </a:r>
            <a:endParaRPr lang="en-US" sz="1600" b="1" dirty="0"/>
          </a:p>
        </p:txBody>
      </p:sp>
      <p:sp>
        <p:nvSpPr>
          <p:cNvPr id="19" name="Arrow: Pentagon 18">
            <a:extLst>
              <a:ext uri="{FF2B5EF4-FFF2-40B4-BE49-F238E27FC236}">
                <a16:creationId xmlns:a16="http://schemas.microsoft.com/office/drawing/2014/main" id="{09FB9FF1-EB3C-4C8E-BD86-D2496C5C012D}"/>
              </a:ext>
            </a:extLst>
          </p:cNvPr>
          <p:cNvSpPr/>
          <p:nvPr/>
        </p:nvSpPr>
        <p:spPr>
          <a:xfrm>
            <a:off x="2138441" y="760872"/>
            <a:ext cx="2472869"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0" name="Arrow: Pentagon 5">
            <a:extLst>
              <a:ext uri="{FF2B5EF4-FFF2-40B4-BE49-F238E27FC236}">
                <a16:creationId xmlns:a16="http://schemas.microsoft.com/office/drawing/2014/main" id="{3986304E-F06E-4FBC-BB2F-9FD1AB098BE9}"/>
              </a:ext>
            </a:extLst>
          </p:cNvPr>
          <p:cNvSpPr/>
          <p:nvPr/>
        </p:nvSpPr>
        <p:spPr>
          <a:xfrm>
            <a:off x="-39" y="760872"/>
            <a:ext cx="2472912" cy="534670"/>
          </a:xfrm>
          <a:custGeom>
            <a:avLst/>
            <a:gdLst>
              <a:gd name="connsiteX0" fmla="*/ 0 w 2361537"/>
              <a:gd name="connsiteY0" fmla="*/ 0 h 609600"/>
              <a:gd name="connsiteX1" fmla="*/ 2056737 w 2361537"/>
              <a:gd name="connsiteY1" fmla="*/ 0 h 609600"/>
              <a:gd name="connsiteX2" fmla="*/ 2361537 w 2361537"/>
              <a:gd name="connsiteY2" fmla="*/ 304800 h 609600"/>
              <a:gd name="connsiteX3" fmla="*/ 2056737 w 2361537"/>
              <a:gd name="connsiteY3" fmla="*/ 609600 h 609600"/>
              <a:gd name="connsiteX4" fmla="*/ 0 w 2361537"/>
              <a:gd name="connsiteY4" fmla="*/ 609600 h 609600"/>
              <a:gd name="connsiteX5" fmla="*/ 0 w 2361537"/>
              <a:gd name="connsiteY5"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94216 w 2361554"/>
              <a:gd name="connsiteY5" fmla="*/ 305439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8 w 2361555"/>
              <a:gd name="connsiteY0" fmla="*/ 0 h 609600"/>
              <a:gd name="connsiteX1" fmla="*/ 2056755 w 2361555"/>
              <a:gd name="connsiteY1" fmla="*/ 0 h 609600"/>
              <a:gd name="connsiteX2" fmla="*/ 2361555 w 2361555"/>
              <a:gd name="connsiteY2" fmla="*/ 304800 h 609600"/>
              <a:gd name="connsiteX3" fmla="*/ 2056755 w 2361555"/>
              <a:gd name="connsiteY3" fmla="*/ 609600 h 609600"/>
              <a:gd name="connsiteX4" fmla="*/ 18 w 2361555"/>
              <a:gd name="connsiteY4" fmla="*/ 609600 h 609600"/>
              <a:gd name="connsiteX5" fmla="*/ 286266 w 2361555"/>
              <a:gd name="connsiteY5" fmla="*/ 297488 h 609600"/>
              <a:gd name="connsiteX6" fmla="*/ 18 w 2361555"/>
              <a:gd name="connsiteY6" fmla="*/ 0 h 609600"/>
              <a:gd name="connsiteX0" fmla="*/ 20 w 2361557"/>
              <a:gd name="connsiteY0" fmla="*/ 0 h 609600"/>
              <a:gd name="connsiteX1" fmla="*/ 2056757 w 2361557"/>
              <a:gd name="connsiteY1" fmla="*/ 0 h 609600"/>
              <a:gd name="connsiteX2" fmla="*/ 2361557 w 2361557"/>
              <a:gd name="connsiteY2" fmla="*/ 304800 h 609600"/>
              <a:gd name="connsiteX3" fmla="*/ 2056757 w 2361557"/>
              <a:gd name="connsiteY3" fmla="*/ 609600 h 609600"/>
              <a:gd name="connsiteX4" fmla="*/ 20 w 2361557"/>
              <a:gd name="connsiteY4" fmla="*/ 609600 h 609600"/>
              <a:gd name="connsiteX5" fmla="*/ 286268 w 2361557"/>
              <a:gd name="connsiteY5" fmla="*/ 297488 h 609600"/>
              <a:gd name="connsiteX6" fmla="*/ 20 w 2361557"/>
              <a:gd name="connsiteY6" fmla="*/ 0 h 609600"/>
              <a:gd name="connsiteX0" fmla="*/ 24 w 2361561"/>
              <a:gd name="connsiteY0" fmla="*/ 0 h 609600"/>
              <a:gd name="connsiteX1" fmla="*/ 2056761 w 2361561"/>
              <a:gd name="connsiteY1" fmla="*/ 0 h 609600"/>
              <a:gd name="connsiteX2" fmla="*/ 2361561 w 2361561"/>
              <a:gd name="connsiteY2" fmla="*/ 304800 h 609600"/>
              <a:gd name="connsiteX3" fmla="*/ 2056761 w 2361561"/>
              <a:gd name="connsiteY3" fmla="*/ 609600 h 609600"/>
              <a:gd name="connsiteX4" fmla="*/ 24 w 2361561"/>
              <a:gd name="connsiteY4" fmla="*/ 609600 h 609600"/>
              <a:gd name="connsiteX5" fmla="*/ 286272 w 2361561"/>
              <a:gd name="connsiteY5" fmla="*/ 297488 h 609600"/>
              <a:gd name="connsiteX6" fmla="*/ 24 w 2361561"/>
              <a:gd name="connsiteY6" fmla="*/ 0 h 609600"/>
              <a:gd name="connsiteX0" fmla="*/ 41 w 2361578"/>
              <a:gd name="connsiteY0" fmla="*/ 0 h 609600"/>
              <a:gd name="connsiteX1" fmla="*/ 2056778 w 2361578"/>
              <a:gd name="connsiteY1" fmla="*/ 0 h 609600"/>
              <a:gd name="connsiteX2" fmla="*/ 2361578 w 2361578"/>
              <a:gd name="connsiteY2" fmla="*/ 304800 h 609600"/>
              <a:gd name="connsiteX3" fmla="*/ 2056778 w 2361578"/>
              <a:gd name="connsiteY3" fmla="*/ 609600 h 609600"/>
              <a:gd name="connsiteX4" fmla="*/ 41 w 2361578"/>
              <a:gd name="connsiteY4" fmla="*/ 609600 h 609600"/>
              <a:gd name="connsiteX5" fmla="*/ 286289 w 2361578"/>
              <a:gd name="connsiteY5" fmla="*/ 297488 h 609600"/>
              <a:gd name="connsiteX6" fmla="*/ 41 w 2361578"/>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578" h="609600">
                <a:moveTo>
                  <a:pt x="41" y="0"/>
                </a:moveTo>
                <a:lnTo>
                  <a:pt x="2056778" y="0"/>
                </a:lnTo>
                <a:lnTo>
                  <a:pt x="2361578" y="304800"/>
                </a:lnTo>
                <a:lnTo>
                  <a:pt x="2056778" y="609600"/>
                </a:lnTo>
                <a:lnTo>
                  <a:pt x="41" y="609600"/>
                </a:lnTo>
                <a:cubicBezTo>
                  <a:pt x="-2609" y="505563"/>
                  <a:pt x="121962" y="481038"/>
                  <a:pt x="286289" y="297488"/>
                </a:cubicBezTo>
                <a:cubicBezTo>
                  <a:pt x="302191" y="293741"/>
                  <a:pt x="95457" y="99163"/>
                  <a:pt x="41" y="0"/>
                </a:cubicBezTo>
                <a:close/>
              </a:path>
            </a:pathLst>
          </a:cu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579" dirty="0">
                <a:solidFill>
                  <a:schemeClr val="bg1"/>
                </a:solidFill>
              </a:rPr>
              <a:t>Introduction	</a:t>
            </a:r>
          </a:p>
        </p:txBody>
      </p:sp>
      <p:sp>
        <p:nvSpPr>
          <p:cNvPr id="21" name="Text Placeholder 12">
            <a:extLst>
              <a:ext uri="{FF2B5EF4-FFF2-40B4-BE49-F238E27FC236}">
                <a16:creationId xmlns:a16="http://schemas.microsoft.com/office/drawing/2014/main" id="{8E4B8C32-E952-455D-AF28-95B781EFDE94}"/>
              </a:ext>
            </a:extLst>
          </p:cNvPr>
          <p:cNvSpPr txBox="1">
            <a:spLocks/>
          </p:cNvSpPr>
          <p:nvPr/>
        </p:nvSpPr>
        <p:spPr>
          <a:xfrm>
            <a:off x="334439" y="760873"/>
            <a:ext cx="2138433"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2" name="Text Placeholder 12">
            <a:extLst>
              <a:ext uri="{FF2B5EF4-FFF2-40B4-BE49-F238E27FC236}">
                <a16:creationId xmlns:a16="http://schemas.microsoft.com/office/drawing/2014/main" id="{4EC5EFA0-9AF5-490D-BD10-5D0D335A25E4}"/>
              </a:ext>
            </a:extLst>
          </p:cNvPr>
          <p:cNvSpPr txBox="1">
            <a:spLocks/>
          </p:cNvSpPr>
          <p:nvPr/>
        </p:nvSpPr>
        <p:spPr>
          <a:xfrm>
            <a:off x="2472872" y="770732"/>
            <a:ext cx="2138435" cy="529033"/>
          </a:xfrm>
          <a:prstGeom prst="homePlate">
            <a:avLst/>
          </a:prstGeom>
          <a:solidFill>
            <a:schemeClr val="accent1">
              <a:lumMod val="50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360" b="1" dirty="0"/>
              <a:t> Speaker Identification Architecture </a:t>
            </a:r>
            <a:endParaRPr lang="en-US" sz="1360" b="1" dirty="0"/>
          </a:p>
        </p:txBody>
      </p:sp>
      <p:sp>
        <p:nvSpPr>
          <p:cNvPr id="23" name="Text Placeholder 12">
            <a:extLst>
              <a:ext uri="{FF2B5EF4-FFF2-40B4-BE49-F238E27FC236}">
                <a16:creationId xmlns:a16="http://schemas.microsoft.com/office/drawing/2014/main" id="{427598CE-CFCE-4964-B480-E7E4BB8323C0}"/>
              </a:ext>
            </a:extLst>
          </p:cNvPr>
          <p:cNvSpPr txBox="1">
            <a:spLocks/>
          </p:cNvSpPr>
          <p:nvPr/>
        </p:nvSpPr>
        <p:spPr>
          <a:xfrm>
            <a:off x="4611306" y="760872"/>
            <a:ext cx="2138435" cy="529033"/>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5" name="Text Placeholder 12">
            <a:extLst>
              <a:ext uri="{FF2B5EF4-FFF2-40B4-BE49-F238E27FC236}">
                <a16:creationId xmlns:a16="http://schemas.microsoft.com/office/drawing/2014/main" id="{436FCF64-01DE-423D-BEE6-BF59E8B12637}"/>
              </a:ext>
            </a:extLst>
          </p:cNvPr>
          <p:cNvSpPr txBox="1">
            <a:spLocks/>
          </p:cNvSpPr>
          <p:nvPr/>
        </p:nvSpPr>
        <p:spPr>
          <a:xfrm>
            <a:off x="6535417" y="770731"/>
            <a:ext cx="2152320"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403" b="1" dirty="0"/>
              <a:t>Experimental</a:t>
            </a:r>
            <a:r>
              <a:rPr lang="fr-CH" sz="1403" b="1" dirty="0"/>
              <a:t> </a:t>
            </a:r>
            <a:r>
              <a:rPr lang="en-US" sz="1403" b="1" dirty="0"/>
              <a:t>Analysis</a:t>
            </a:r>
            <a:r>
              <a:rPr lang="fr-CH" sz="1403" b="1" dirty="0"/>
              <a:t> and </a:t>
            </a:r>
            <a:r>
              <a:rPr lang="en-US" sz="1403" b="1" dirty="0"/>
              <a:t>Result</a:t>
            </a:r>
          </a:p>
        </p:txBody>
      </p:sp>
      <p:sp>
        <p:nvSpPr>
          <p:cNvPr id="26" name="Text Placeholder 12">
            <a:extLst>
              <a:ext uri="{FF2B5EF4-FFF2-40B4-BE49-F238E27FC236}">
                <a16:creationId xmlns:a16="http://schemas.microsoft.com/office/drawing/2014/main" id="{F1074298-0D41-4A83-AF33-DCF3B0C1F074}"/>
              </a:ext>
            </a:extLst>
          </p:cNvPr>
          <p:cNvSpPr txBox="1">
            <a:spLocks/>
          </p:cNvSpPr>
          <p:nvPr/>
        </p:nvSpPr>
        <p:spPr>
          <a:xfrm>
            <a:off x="8876643" y="757925"/>
            <a:ext cx="1740172"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403" b="1" dirty="0"/>
              <a:t>Conclusion &amp; Reference</a:t>
            </a:r>
            <a:endParaRPr lang="en-US" sz="1403" b="1" dirty="0"/>
          </a:p>
        </p:txBody>
      </p:sp>
      <p:sp>
        <p:nvSpPr>
          <p:cNvPr id="27" name="Text Placeholder 13">
            <a:extLst>
              <a:ext uri="{FF2B5EF4-FFF2-40B4-BE49-F238E27FC236}">
                <a16:creationId xmlns:a16="http://schemas.microsoft.com/office/drawing/2014/main" id="{A936BDFE-9983-4D69-8420-D20F8E373EB0}"/>
              </a:ext>
            </a:extLst>
          </p:cNvPr>
          <p:cNvSpPr txBox="1">
            <a:spLocks/>
          </p:cNvSpPr>
          <p:nvPr/>
        </p:nvSpPr>
        <p:spPr>
          <a:xfrm>
            <a:off x="350452" y="1378682"/>
            <a:ext cx="4342600" cy="313660"/>
          </a:xfrm>
          <a:prstGeom prst="rect">
            <a:avLst/>
          </a:prstGeom>
          <a:noFill/>
          <a:ln>
            <a:noFill/>
          </a:ln>
        </p:spPr>
        <p:txBody>
          <a:bodyPr vert="horz" lIns="80201" tIns="40100" rIns="80201" bIns="40100" rtlCol="0" anchor="ctr">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             Data set and Feature Used GMM</a:t>
            </a:r>
          </a:p>
        </p:txBody>
      </p:sp>
      <p:sp>
        <p:nvSpPr>
          <p:cNvPr id="24" name="ZoneTexte 23">
            <a:extLst>
              <a:ext uri="{FF2B5EF4-FFF2-40B4-BE49-F238E27FC236}">
                <a16:creationId xmlns:a16="http://schemas.microsoft.com/office/drawing/2014/main" id="{6574AB35-E113-4E0D-86EB-8D3420CEFB90}"/>
              </a:ext>
            </a:extLst>
          </p:cNvPr>
          <p:cNvSpPr txBox="1"/>
          <p:nvPr/>
        </p:nvSpPr>
        <p:spPr>
          <a:xfrm>
            <a:off x="334439" y="2482702"/>
            <a:ext cx="9824291" cy="2031325"/>
          </a:xfrm>
          <a:prstGeom prst="rect">
            <a:avLst/>
          </a:prstGeom>
          <a:noFill/>
        </p:spPr>
        <p:txBody>
          <a:bodyPr wrap="square">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 performed experiments on the 2002 and 2003 NIST speaker recognition (SRE) corpora [27, 28]. </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 have seen 122 male around three minutes of speech time in the training period.</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2003 NIST SRE corpus research results are 30’s each of the check utterance.  </a:t>
            </a:r>
          </a:p>
          <a:p>
            <a:pPr marL="285750" indent="-285750" algn="just">
              <a:buFont typeface="Arial" panose="020B0604020202020204" pitchFamily="34" charset="0"/>
              <a:buChar char="•"/>
            </a:pPr>
            <a:r>
              <a:rPr lang="en-US" dirty="0">
                <a:latin typeface="Times New Roman" panose="02020603050405020304" pitchFamily="18" charset="0"/>
              </a:rPr>
              <a:t>After Elimination of pause section of the voice we break each utterance into fragment of roughly 5’s of training and Experiment </a:t>
            </a:r>
          </a:p>
          <a:p>
            <a:pPr marL="285750" indent="-285750" algn="just">
              <a:buFont typeface="Arial" panose="020B0604020202020204" pitchFamily="34" charset="0"/>
              <a:buChar char="•"/>
            </a:pPr>
            <a:r>
              <a:rPr lang="en-US" dirty="0">
                <a:latin typeface="Times New Roman" panose="02020603050405020304" pitchFamily="18" charset="0"/>
              </a:rPr>
              <a:t>The result in total of 3617 teaching Example with 30 Examples per Speaker Class            just 3044 Example are listed   </a:t>
            </a:r>
            <a:endParaRPr lang="en-US" dirty="0"/>
          </a:p>
        </p:txBody>
      </p:sp>
      <p:sp>
        <p:nvSpPr>
          <p:cNvPr id="30" name="ZoneTexte 29">
            <a:extLst>
              <a:ext uri="{FF2B5EF4-FFF2-40B4-BE49-F238E27FC236}">
                <a16:creationId xmlns:a16="http://schemas.microsoft.com/office/drawing/2014/main" id="{B3632827-2390-4E5C-8F17-79F0041C5F05}"/>
              </a:ext>
            </a:extLst>
          </p:cNvPr>
          <p:cNvSpPr txBox="1"/>
          <p:nvPr/>
        </p:nvSpPr>
        <p:spPr>
          <a:xfrm>
            <a:off x="350452" y="2513834"/>
            <a:ext cx="9359771" cy="1477328"/>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For function extraction: </a:t>
            </a:r>
          </a:p>
          <a:p>
            <a:pPr marL="285750" indent="-285750" algn="just">
              <a:buFont typeface="Arial" panose="020B0604020202020204" pitchFamily="34" charset="0"/>
              <a:buChar char="•"/>
            </a:pPr>
            <a:r>
              <a:rPr lang="en-US" dirty="0">
                <a:latin typeface="Times New Roman" panose="02020603050405020304" pitchFamily="18" charset="0"/>
              </a:rPr>
              <a:t>For a speech signals a frame size of 20 </a:t>
            </a:r>
            <a:r>
              <a:rPr lang="en-US" dirty="0" err="1">
                <a:latin typeface="Times New Roman" panose="02020603050405020304" pitchFamily="18" charset="0"/>
              </a:rPr>
              <a:t>ms</a:t>
            </a:r>
            <a:r>
              <a:rPr lang="en-US" dirty="0">
                <a:latin typeface="Times New Roman" panose="02020603050405020304" pitchFamily="18" charset="0"/>
              </a:rPr>
              <a:t> is used and a change of 10 </a:t>
            </a:r>
            <a:r>
              <a:rPr lang="en-US" dirty="0" err="1">
                <a:latin typeface="Times New Roman" panose="02020603050405020304" pitchFamily="18" charset="0"/>
              </a:rPr>
              <a:t>ms</a:t>
            </a:r>
            <a:r>
              <a:rPr lang="en-US" dirty="0">
                <a:latin typeface="Times New Roman" panose="02020603050405020304" pitchFamily="18" charset="0"/>
              </a:rPr>
              <a:t> frame is seen using a 39 dimensional Vector with 12 MFCC log energy and delta and their Accelerating Coefficients. </a:t>
            </a:r>
          </a:p>
          <a:p>
            <a:pPr marL="285750" indent="-285750" algn="just">
              <a:buFont typeface="Arial" panose="020B0604020202020204" pitchFamily="34" charset="0"/>
              <a:buChar char="•"/>
            </a:pPr>
            <a:r>
              <a:rPr lang="en-US" dirty="0">
                <a:latin typeface="Times New Roman" panose="02020603050405020304" pitchFamily="18" charset="0"/>
              </a:rPr>
              <a:t>Th e Accuracy of the classification gives the percentage of test Examples properly Classified by the Classification System.  </a:t>
            </a:r>
            <a:endParaRPr lang="en-US" dirty="0"/>
          </a:p>
        </p:txBody>
      </p:sp>
      <p:sp>
        <p:nvSpPr>
          <p:cNvPr id="2" name="Flèche : droite 1">
            <a:extLst>
              <a:ext uri="{FF2B5EF4-FFF2-40B4-BE49-F238E27FC236}">
                <a16:creationId xmlns:a16="http://schemas.microsoft.com/office/drawing/2014/main" id="{69ACDB94-78C3-4290-B52E-C9915744FBB9}"/>
              </a:ext>
            </a:extLst>
          </p:cNvPr>
          <p:cNvSpPr/>
          <p:nvPr/>
        </p:nvSpPr>
        <p:spPr>
          <a:xfrm>
            <a:off x="8489468" y="3958899"/>
            <a:ext cx="591032" cy="200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ZoneTexte 30">
            <a:extLst>
              <a:ext uri="{FF2B5EF4-FFF2-40B4-BE49-F238E27FC236}">
                <a16:creationId xmlns:a16="http://schemas.microsoft.com/office/drawing/2014/main" id="{21C087F1-D135-4012-94FA-91120C39A3E6}"/>
              </a:ext>
            </a:extLst>
          </p:cNvPr>
          <p:cNvSpPr txBox="1"/>
          <p:nvPr/>
        </p:nvSpPr>
        <p:spPr>
          <a:xfrm>
            <a:off x="449008" y="5436227"/>
            <a:ext cx="9297721" cy="840230"/>
          </a:xfrm>
          <a:prstGeom prst="rect">
            <a:avLst/>
          </a:prstGeom>
          <a:noFill/>
        </p:spPr>
        <p:txBody>
          <a:bodyPr wrap="square">
            <a:spAutoFit/>
          </a:bodyPr>
          <a:lstStyle/>
          <a:p>
            <a:pPr marL="285750" marR="0" lvl="0" indent="-285750" algn="just">
              <a:lnSpc>
                <a:spcPct val="90000"/>
              </a:lnSpc>
              <a:spcBef>
                <a:spcPts val="1200"/>
              </a:spcBef>
              <a:spcAft>
                <a:spcPts val="600"/>
              </a:spcAft>
              <a:buSzPts val="800"/>
              <a:buFont typeface="Arial" panose="020B0604020202020204" pitchFamily="34" charset="0"/>
              <a:buChar char="•"/>
              <a:tabLst>
                <a:tab pos="685800" algn="l"/>
              </a:tabLst>
            </a:pPr>
            <a:r>
              <a:rPr lang="en-US" sz="1800" cap="small" dirty="0">
                <a:effectLst/>
                <a:latin typeface="Times New Roman" panose="02020603050405020304" pitchFamily="18" charset="0"/>
                <a:ea typeface="Times New Roman" panose="02020603050405020304" pitchFamily="18" charset="0"/>
              </a:rPr>
              <a:t>Comparison of classification accuracy (in %), estimated at 95% confidence intervals, given by the GMM-based system and the adapted GMM-based system for speaker identification task [36]</a:t>
            </a:r>
            <a:endParaRPr lang="fr-FR" sz="1400" cap="small" dirty="0">
              <a:effectLst/>
              <a:latin typeface="Times New Roman" panose="02020603050405020304" pitchFamily="18" charset="0"/>
              <a:ea typeface="SimSun" panose="02010600030101010101" pitchFamily="2" charset="-122"/>
            </a:endParaRPr>
          </a:p>
        </p:txBody>
      </p:sp>
      <p:sp>
        <p:nvSpPr>
          <p:cNvPr id="4" name="Flèche : bas 3">
            <a:extLst>
              <a:ext uri="{FF2B5EF4-FFF2-40B4-BE49-F238E27FC236}">
                <a16:creationId xmlns:a16="http://schemas.microsoft.com/office/drawing/2014/main" id="{73D091B2-C738-42B9-9D81-5D893E3967B5}"/>
              </a:ext>
            </a:extLst>
          </p:cNvPr>
          <p:cNvSpPr/>
          <p:nvPr/>
        </p:nvSpPr>
        <p:spPr>
          <a:xfrm>
            <a:off x="4611306" y="4311650"/>
            <a:ext cx="506794" cy="987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au 31">
            <a:extLst>
              <a:ext uri="{FF2B5EF4-FFF2-40B4-BE49-F238E27FC236}">
                <a16:creationId xmlns:a16="http://schemas.microsoft.com/office/drawing/2014/main" id="{55632A3A-5EDF-463C-B87E-A0D5F62A7A0C}"/>
              </a:ext>
            </a:extLst>
          </p:cNvPr>
          <p:cNvGraphicFramePr>
            <a:graphicFrameLocks noGrp="1"/>
          </p:cNvGraphicFramePr>
          <p:nvPr>
            <p:extLst>
              <p:ext uri="{D42A27DB-BD31-4B8C-83A1-F6EECF244321}">
                <p14:modId xmlns:p14="http://schemas.microsoft.com/office/powerpoint/2010/main" val="3841903441"/>
              </p:ext>
            </p:extLst>
          </p:nvPr>
        </p:nvGraphicFramePr>
        <p:xfrm>
          <a:off x="2603500" y="3599830"/>
          <a:ext cx="4461964" cy="2312020"/>
        </p:xfrm>
        <a:graphic>
          <a:graphicData uri="http://schemas.openxmlformats.org/drawingml/2006/table">
            <a:tbl>
              <a:tblPr>
                <a:tableStyleId>{5C22544A-7EE6-4342-B048-85BDC9FD1C3A}</a:tableStyleId>
              </a:tblPr>
              <a:tblGrid>
                <a:gridCol w="1464363">
                  <a:extLst>
                    <a:ext uri="{9D8B030D-6E8A-4147-A177-3AD203B41FA5}">
                      <a16:colId xmlns:a16="http://schemas.microsoft.com/office/drawing/2014/main" val="1764428139"/>
                    </a:ext>
                  </a:extLst>
                </a:gridCol>
                <a:gridCol w="1528522">
                  <a:extLst>
                    <a:ext uri="{9D8B030D-6E8A-4147-A177-3AD203B41FA5}">
                      <a16:colId xmlns:a16="http://schemas.microsoft.com/office/drawing/2014/main" val="210052804"/>
                    </a:ext>
                  </a:extLst>
                </a:gridCol>
                <a:gridCol w="1469079">
                  <a:extLst>
                    <a:ext uri="{9D8B030D-6E8A-4147-A177-3AD203B41FA5}">
                      <a16:colId xmlns:a16="http://schemas.microsoft.com/office/drawing/2014/main" val="2977077505"/>
                    </a:ext>
                  </a:extLst>
                </a:gridCol>
              </a:tblGrid>
              <a:tr h="652242">
                <a:tc>
                  <a:txBody>
                    <a:bodyPr/>
                    <a:lstStyle/>
                    <a:p>
                      <a:pPr marL="0" marR="0" algn="ctr">
                        <a:spcBef>
                          <a:spcPts val="0"/>
                        </a:spcBef>
                        <a:spcAft>
                          <a:spcPts val="0"/>
                        </a:spcAft>
                      </a:pPr>
                      <a:r>
                        <a:rPr lang="en-US" sz="1600" dirty="0">
                          <a:effectLst/>
                        </a:rPr>
                        <a:t>Model </a:t>
                      </a:r>
                      <a:endParaRPr lang="fr-FR" sz="120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dirty="0">
                          <a:effectLst/>
                        </a:rPr>
                        <a:t>Number of components (Q)</a:t>
                      </a:r>
                      <a:endParaRPr lang="fr-FR" sz="120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dirty="0">
                          <a:effectLst/>
                        </a:rPr>
                        <a:t>Classification accuracy (in %)</a:t>
                      </a:r>
                      <a:endParaRPr lang="fr-FR" sz="1200" b="1" i="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605889285"/>
                  </a:ext>
                </a:extLst>
              </a:tr>
              <a:tr h="1091311">
                <a:tc>
                  <a:txBody>
                    <a:bodyPr/>
                    <a:lstStyle/>
                    <a:p>
                      <a:pPr marL="0" marR="0" algn="just">
                        <a:spcBef>
                          <a:spcPts val="0"/>
                        </a:spcBef>
                        <a:spcAft>
                          <a:spcPts val="0"/>
                        </a:spcAft>
                      </a:pPr>
                      <a:r>
                        <a:rPr lang="en-US" sz="1600" dirty="0">
                          <a:effectLst/>
                        </a:rPr>
                        <a:t> GMM</a:t>
                      </a:r>
                      <a:endParaRPr lang="fr-FR" sz="1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dirty="0">
                          <a:effectLst/>
                        </a:rPr>
                        <a:t>32</a:t>
                      </a:r>
                      <a:endParaRPr lang="fr-FR" sz="1800" dirty="0">
                        <a:effectLst/>
                      </a:endParaRPr>
                    </a:p>
                    <a:p>
                      <a:pPr marL="0" marR="0" algn="ctr">
                        <a:spcBef>
                          <a:spcPts val="0"/>
                        </a:spcBef>
                        <a:spcAft>
                          <a:spcPts val="0"/>
                        </a:spcAft>
                      </a:pPr>
                      <a:r>
                        <a:rPr lang="en-US" sz="1600" dirty="0">
                          <a:effectLst/>
                        </a:rPr>
                        <a:t>64</a:t>
                      </a:r>
                      <a:endParaRPr lang="fr-FR" sz="1800" dirty="0">
                        <a:effectLst/>
                      </a:endParaRPr>
                    </a:p>
                    <a:p>
                      <a:pPr marL="0" marR="0" algn="ctr">
                        <a:spcBef>
                          <a:spcPts val="0"/>
                        </a:spcBef>
                        <a:spcAft>
                          <a:spcPts val="0"/>
                        </a:spcAft>
                      </a:pPr>
                      <a:r>
                        <a:rPr lang="en-US" sz="1600" dirty="0">
                          <a:effectLst/>
                        </a:rPr>
                        <a:t>128</a:t>
                      </a:r>
                      <a:endParaRPr lang="fr-FR"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r">
                        <a:lnSpc>
                          <a:spcPct val="115000"/>
                        </a:lnSpc>
                        <a:spcBef>
                          <a:spcPts val="0"/>
                        </a:spcBef>
                        <a:spcAft>
                          <a:spcPts val="0"/>
                        </a:spcAft>
                      </a:pPr>
                      <a:r>
                        <a:rPr lang="en-US" sz="1600" dirty="0">
                          <a:effectLst/>
                        </a:rPr>
                        <a:t>75.81±1.52</a:t>
                      </a:r>
                      <a:endParaRPr lang="fr-FR" sz="1800" dirty="0">
                        <a:effectLst/>
                      </a:endParaRPr>
                    </a:p>
                    <a:p>
                      <a:pPr marL="0" marR="0" algn="r">
                        <a:lnSpc>
                          <a:spcPct val="115000"/>
                        </a:lnSpc>
                        <a:spcBef>
                          <a:spcPts val="0"/>
                        </a:spcBef>
                        <a:spcAft>
                          <a:spcPts val="0"/>
                        </a:spcAft>
                      </a:pPr>
                      <a:r>
                        <a:rPr lang="en-US" sz="1600" dirty="0">
                          <a:effectLst/>
                        </a:rPr>
                        <a:t>76.50±1.51</a:t>
                      </a:r>
                      <a:endParaRPr lang="fr-FR" sz="1800" dirty="0">
                        <a:effectLst/>
                      </a:endParaRPr>
                    </a:p>
                    <a:p>
                      <a:pPr marL="0" marR="0" algn="r">
                        <a:lnSpc>
                          <a:spcPct val="115000"/>
                        </a:lnSpc>
                        <a:spcBef>
                          <a:spcPts val="0"/>
                        </a:spcBef>
                        <a:spcAft>
                          <a:spcPts val="0"/>
                        </a:spcAft>
                      </a:pPr>
                      <a:r>
                        <a:rPr lang="en-US" sz="1600" dirty="0">
                          <a:effectLst/>
                        </a:rPr>
                        <a:t>71.26±1.61</a:t>
                      </a:r>
                      <a:endParaRPr lang="fr-FR" sz="1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64657522"/>
                  </a:ext>
                </a:extLst>
              </a:tr>
              <a:tr h="568467">
                <a:tc>
                  <a:txBody>
                    <a:bodyPr/>
                    <a:lstStyle/>
                    <a:p>
                      <a:pPr marL="0" marR="0" algn="just">
                        <a:spcBef>
                          <a:spcPts val="0"/>
                        </a:spcBef>
                        <a:spcAft>
                          <a:spcPts val="0"/>
                        </a:spcAft>
                      </a:pPr>
                      <a:r>
                        <a:rPr lang="en-US" sz="1600">
                          <a:effectLst/>
                        </a:rPr>
                        <a:t>Adapted GMM</a:t>
                      </a:r>
                      <a:endParaRPr lang="fr-FR" sz="14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1.024</a:t>
                      </a:r>
                      <a:endParaRPr lang="fr-FR"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r">
                        <a:lnSpc>
                          <a:spcPct val="115000"/>
                        </a:lnSpc>
                        <a:spcBef>
                          <a:spcPts val="0"/>
                        </a:spcBef>
                        <a:spcAft>
                          <a:spcPts val="0"/>
                        </a:spcAft>
                      </a:pPr>
                      <a:r>
                        <a:rPr lang="en-US" sz="1600" dirty="0">
                          <a:effectLst/>
                        </a:rPr>
                        <a:t>83.08±1.33</a:t>
                      </a:r>
                      <a:endParaRPr lang="fr-FR" sz="1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391753374"/>
                  </a:ext>
                </a:extLst>
              </a:tr>
            </a:tbl>
          </a:graphicData>
        </a:graphic>
      </p:graphicFrame>
      <p:sp>
        <p:nvSpPr>
          <p:cNvPr id="33" name="ZoneTexte 32">
            <a:extLst>
              <a:ext uri="{FF2B5EF4-FFF2-40B4-BE49-F238E27FC236}">
                <a16:creationId xmlns:a16="http://schemas.microsoft.com/office/drawing/2014/main" id="{6BAD6FC5-E93A-46FB-B2FE-FF5A66D5F37E}"/>
              </a:ext>
            </a:extLst>
          </p:cNvPr>
          <p:cNvSpPr txBox="1"/>
          <p:nvPr/>
        </p:nvSpPr>
        <p:spPr>
          <a:xfrm>
            <a:off x="469900" y="5999500"/>
            <a:ext cx="9297721" cy="646331"/>
          </a:xfrm>
          <a:prstGeom prst="rect">
            <a:avLst/>
          </a:prstGeom>
          <a:noFill/>
        </p:spPr>
        <p:txBody>
          <a:bodyPr wrap="square">
            <a:spAutoFit/>
          </a:bodyPr>
          <a:lstStyle/>
          <a:p>
            <a:pPr marL="0" marR="0" algn="l">
              <a:spcBef>
                <a:spcPts val="0"/>
              </a:spcBef>
              <a:spcAft>
                <a:spcPts val="0"/>
              </a:spcAft>
            </a:pPr>
            <a:r>
              <a:rPr lang="en-US" sz="1800" dirty="0">
                <a:effectLst/>
                <a:latin typeface="Times New Roman" panose="02020603050405020304" pitchFamily="18" charset="0"/>
                <a:ea typeface="Times New Roman" panose="02020603050405020304" pitchFamily="18" charset="0"/>
              </a:rPr>
              <a:t>The reliability intervals of classification accuracy are estimated at 95 percent. Classification accuracy confidence interval (CI) is measured as : </a:t>
            </a:r>
            <a:endParaRPr lang="fr-FR" sz="1800" dirty="0">
              <a:effectLst/>
              <a:latin typeface="Times New Roman" panose="02020603050405020304" pitchFamily="18" charset="0"/>
              <a:ea typeface="SimSun" panose="02010600030101010101" pitchFamily="2" charset="-122"/>
            </a:endParaRPr>
          </a:p>
        </p:txBody>
      </p:sp>
      <p:pic>
        <p:nvPicPr>
          <p:cNvPr id="34" name="Picture 3">
            <a:extLst>
              <a:ext uri="{FF2B5EF4-FFF2-40B4-BE49-F238E27FC236}">
                <a16:creationId xmlns:a16="http://schemas.microsoft.com/office/drawing/2014/main" id="{B8F92374-83DB-4F94-B9B1-E7A70516190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65008" y="6495986"/>
            <a:ext cx="2032128" cy="101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14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
                                        <p:tgtEl>
                                          <p:spTgt spid="20"/>
                                        </p:tgtEl>
                                      </p:cBhvr>
                                    </p:animEffect>
                                    <p:anim calcmode="lin" valueType="num">
                                      <p:cBhvr>
                                        <p:cTn id="8" dur="200" fill="hold"/>
                                        <p:tgtEl>
                                          <p:spTgt spid="20"/>
                                        </p:tgtEl>
                                        <p:attrNameLst>
                                          <p:attrName>ppt_x</p:attrName>
                                        </p:attrNameLst>
                                      </p:cBhvr>
                                      <p:tavLst>
                                        <p:tav tm="0">
                                          <p:val>
                                            <p:strVal val="#ppt_x"/>
                                          </p:val>
                                        </p:tav>
                                        <p:tav tm="100000">
                                          <p:val>
                                            <p:strVal val="#ppt_x"/>
                                          </p:val>
                                        </p:tav>
                                      </p:tavLst>
                                    </p:anim>
                                    <p:anim calcmode="lin" valueType="num">
                                      <p:cBhvr>
                                        <p:cTn id="9" dur="2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
                                        <p:tgtEl>
                                          <p:spTgt spid="21"/>
                                        </p:tgtEl>
                                      </p:cBhvr>
                                    </p:animEffect>
                                    <p:anim calcmode="lin" valueType="num">
                                      <p:cBhvr>
                                        <p:cTn id="13" dur="200" fill="hold"/>
                                        <p:tgtEl>
                                          <p:spTgt spid="21"/>
                                        </p:tgtEl>
                                        <p:attrNameLst>
                                          <p:attrName>ppt_x</p:attrName>
                                        </p:attrNameLst>
                                      </p:cBhvr>
                                      <p:tavLst>
                                        <p:tav tm="0">
                                          <p:val>
                                            <p:strVal val="#ppt_x"/>
                                          </p:val>
                                        </p:tav>
                                        <p:tav tm="100000">
                                          <p:val>
                                            <p:strVal val="#ppt_x"/>
                                          </p:val>
                                        </p:tav>
                                      </p:tavLst>
                                    </p:anim>
                                    <p:anim calcmode="lin" valueType="num">
                                      <p:cBhvr>
                                        <p:cTn id="14" dur="2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
                                        <p:tgtEl>
                                          <p:spTgt spid="22"/>
                                        </p:tgtEl>
                                      </p:cBhvr>
                                    </p:animEffect>
                                    <p:anim calcmode="lin" valueType="num">
                                      <p:cBhvr>
                                        <p:cTn id="18" dur="200" fill="hold"/>
                                        <p:tgtEl>
                                          <p:spTgt spid="22"/>
                                        </p:tgtEl>
                                        <p:attrNameLst>
                                          <p:attrName>ppt_x</p:attrName>
                                        </p:attrNameLst>
                                      </p:cBhvr>
                                      <p:tavLst>
                                        <p:tav tm="0">
                                          <p:val>
                                            <p:strVal val="#ppt_x"/>
                                          </p:val>
                                        </p:tav>
                                        <p:tav tm="100000">
                                          <p:val>
                                            <p:strVal val="#ppt_x"/>
                                          </p:val>
                                        </p:tav>
                                      </p:tavLst>
                                    </p:anim>
                                    <p:anim calcmode="lin" valueType="num">
                                      <p:cBhvr>
                                        <p:cTn id="19" dur="2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
                                        <p:tgtEl>
                                          <p:spTgt spid="19"/>
                                        </p:tgtEl>
                                      </p:cBhvr>
                                    </p:animEffect>
                                    <p:anim calcmode="lin" valueType="num">
                                      <p:cBhvr>
                                        <p:cTn id="23" dur="200" fill="hold"/>
                                        <p:tgtEl>
                                          <p:spTgt spid="19"/>
                                        </p:tgtEl>
                                        <p:attrNameLst>
                                          <p:attrName>ppt_x</p:attrName>
                                        </p:attrNameLst>
                                      </p:cBhvr>
                                      <p:tavLst>
                                        <p:tav tm="0">
                                          <p:val>
                                            <p:strVal val="#ppt_x"/>
                                          </p:val>
                                        </p:tav>
                                        <p:tav tm="100000">
                                          <p:val>
                                            <p:strVal val="#ppt_x"/>
                                          </p:val>
                                        </p:tav>
                                      </p:tavLst>
                                    </p:anim>
                                    <p:anim calcmode="lin" valueType="num">
                                      <p:cBhvr>
                                        <p:cTn id="24" dur="2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
                                        <p:tgtEl>
                                          <p:spTgt spid="18"/>
                                        </p:tgtEl>
                                      </p:cBhvr>
                                    </p:animEffect>
                                    <p:anim calcmode="lin" valueType="num">
                                      <p:cBhvr>
                                        <p:cTn id="28" dur="200" fill="hold"/>
                                        <p:tgtEl>
                                          <p:spTgt spid="18"/>
                                        </p:tgtEl>
                                        <p:attrNameLst>
                                          <p:attrName>ppt_x</p:attrName>
                                        </p:attrNameLst>
                                      </p:cBhvr>
                                      <p:tavLst>
                                        <p:tav tm="0">
                                          <p:val>
                                            <p:strVal val="#ppt_x"/>
                                          </p:val>
                                        </p:tav>
                                        <p:tav tm="100000">
                                          <p:val>
                                            <p:strVal val="#ppt_x"/>
                                          </p:val>
                                        </p:tav>
                                      </p:tavLst>
                                    </p:anim>
                                    <p:anim calcmode="lin" valueType="num">
                                      <p:cBhvr>
                                        <p:cTn id="29" dur="2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nodePh="1">
                                  <p:stCondLst>
                                    <p:cond delay="20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
                                        <p:tgtEl>
                                          <p:spTgt spid="23"/>
                                        </p:tgtEl>
                                      </p:cBhvr>
                                    </p:animEffect>
                                    <p:anim calcmode="lin" valueType="num">
                                      <p:cBhvr>
                                        <p:cTn id="33" dur="200" fill="hold"/>
                                        <p:tgtEl>
                                          <p:spTgt spid="23"/>
                                        </p:tgtEl>
                                        <p:attrNameLst>
                                          <p:attrName>ppt_x</p:attrName>
                                        </p:attrNameLst>
                                      </p:cBhvr>
                                      <p:tavLst>
                                        <p:tav tm="0">
                                          <p:val>
                                            <p:strVal val="#ppt_x"/>
                                          </p:val>
                                        </p:tav>
                                        <p:tav tm="100000">
                                          <p:val>
                                            <p:strVal val="#ppt_x"/>
                                          </p:val>
                                        </p:tav>
                                      </p:tavLst>
                                    </p:anim>
                                    <p:anim calcmode="lin" valueType="num">
                                      <p:cBhvr>
                                        <p:cTn id="34" dur="2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3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00"/>
                                        <p:tgtEl>
                                          <p:spTgt spid="25"/>
                                        </p:tgtEl>
                                      </p:cBhvr>
                                    </p:animEffect>
                                    <p:anim calcmode="lin" valueType="num">
                                      <p:cBhvr>
                                        <p:cTn id="38" dur="200" fill="hold"/>
                                        <p:tgtEl>
                                          <p:spTgt spid="25"/>
                                        </p:tgtEl>
                                        <p:attrNameLst>
                                          <p:attrName>ppt_x</p:attrName>
                                        </p:attrNameLst>
                                      </p:cBhvr>
                                      <p:tavLst>
                                        <p:tav tm="0">
                                          <p:val>
                                            <p:strVal val="#ppt_x"/>
                                          </p:val>
                                        </p:tav>
                                        <p:tav tm="100000">
                                          <p:val>
                                            <p:strVal val="#ppt_x"/>
                                          </p:val>
                                        </p:tav>
                                      </p:tavLst>
                                    </p:anim>
                                    <p:anim calcmode="lin" valueType="num">
                                      <p:cBhvr>
                                        <p:cTn id="39" dur="2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
                                        <p:tgtEl>
                                          <p:spTgt spid="16"/>
                                        </p:tgtEl>
                                      </p:cBhvr>
                                    </p:animEffect>
                                    <p:anim calcmode="lin" valueType="num">
                                      <p:cBhvr>
                                        <p:cTn id="43" dur="200" fill="hold"/>
                                        <p:tgtEl>
                                          <p:spTgt spid="16"/>
                                        </p:tgtEl>
                                        <p:attrNameLst>
                                          <p:attrName>ppt_x</p:attrName>
                                        </p:attrNameLst>
                                      </p:cBhvr>
                                      <p:tavLst>
                                        <p:tav tm="0">
                                          <p:val>
                                            <p:strVal val="#ppt_x"/>
                                          </p:val>
                                        </p:tav>
                                        <p:tav tm="100000">
                                          <p:val>
                                            <p:strVal val="#ppt_x"/>
                                          </p:val>
                                        </p:tav>
                                      </p:tavLst>
                                    </p:anim>
                                    <p:anim calcmode="lin" valueType="num">
                                      <p:cBhvr>
                                        <p:cTn id="44" dur="2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200"/>
                                        <p:tgtEl>
                                          <p:spTgt spid="26"/>
                                        </p:tgtEl>
                                      </p:cBhvr>
                                    </p:animEffect>
                                    <p:anim calcmode="lin" valueType="num">
                                      <p:cBhvr>
                                        <p:cTn id="48" dur="200" fill="hold"/>
                                        <p:tgtEl>
                                          <p:spTgt spid="26"/>
                                        </p:tgtEl>
                                        <p:attrNameLst>
                                          <p:attrName>ppt_x</p:attrName>
                                        </p:attrNameLst>
                                      </p:cBhvr>
                                      <p:tavLst>
                                        <p:tav tm="0">
                                          <p:val>
                                            <p:strVal val="#ppt_x"/>
                                          </p:val>
                                        </p:tav>
                                        <p:tav tm="100000">
                                          <p:val>
                                            <p:strVal val="#ppt_x"/>
                                          </p:val>
                                        </p:tav>
                                      </p:tavLst>
                                    </p:anim>
                                    <p:anim calcmode="lin" valueType="num">
                                      <p:cBhvr>
                                        <p:cTn id="49" dur="2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4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
                                        <p:tgtEl>
                                          <p:spTgt spid="15"/>
                                        </p:tgtEl>
                                      </p:cBhvr>
                                    </p:animEffect>
                                    <p:anim calcmode="lin" valueType="num">
                                      <p:cBhvr>
                                        <p:cTn id="53" dur="200" fill="hold"/>
                                        <p:tgtEl>
                                          <p:spTgt spid="15"/>
                                        </p:tgtEl>
                                        <p:attrNameLst>
                                          <p:attrName>ppt_x</p:attrName>
                                        </p:attrNameLst>
                                      </p:cBhvr>
                                      <p:tavLst>
                                        <p:tav tm="0">
                                          <p:val>
                                            <p:strVal val="#ppt_x"/>
                                          </p:val>
                                        </p:tav>
                                        <p:tav tm="100000">
                                          <p:val>
                                            <p:strVal val="#ppt_x"/>
                                          </p:val>
                                        </p:tav>
                                      </p:tavLst>
                                    </p:anim>
                                    <p:anim calcmode="lin" valueType="num">
                                      <p:cBhvr>
                                        <p:cTn id="54" dur="200" fill="hold"/>
                                        <p:tgtEl>
                                          <p:spTgt spid="15"/>
                                        </p:tgtEl>
                                        <p:attrNameLst>
                                          <p:attrName>ppt_y</p:attrName>
                                        </p:attrNameLst>
                                      </p:cBhvr>
                                      <p:tavLst>
                                        <p:tav tm="0">
                                          <p:val>
                                            <p:strVal val="#ppt_y+.1"/>
                                          </p:val>
                                        </p:tav>
                                        <p:tav tm="100000">
                                          <p:val>
                                            <p:strVal val="#ppt_y"/>
                                          </p:val>
                                        </p:tav>
                                      </p:tavLst>
                                    </p:anim>
                                  </p:childTnLst>
                                </p:cTn>
                              </p:par>
                            </p:childTnLst>
                          </p:cTn>
                        </p:par>
                        <p:par>
                          <p:cTn id="55" fill="hold">
                            <p:stCondLst>
                              <p:cond delay="600"/>
                            </p:stCondLst>
                            <p:childTnLst>
                              <p:par>
                                <p:cTn id="56" presetID="42"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anim calcmode="lin" valueType="num">
                                      <p:cBhvr>
                                        <p:cTn id="59" dur="500" fill="hold"/>
                                        <p:tgtEl>
                                          <p:spTgt spid="27"/>
                                        </p:tgtEl>
                                        <p:attrNameLst>
                                          <p:attrName>ppt_x</p:attrName>
                                        </p:attrNameLst>
                                      </p:cBhvr>
                                      <p:tavLst>
                                        <p:tav tm="0">
                                          <p:val>
                                            <p:strVal val="#ppt_x"/>
                                          </p:val>
                                        </p:tav>
                                        <p:tav tm="100000">
                                          <p:val>
                                            <p:strVal val="#ppt_x"/>
                                          </p:val>
                                        </p:tav>
                                      </p:tavLst>
                                    </p:anim>
                                    <p:anim calcmode="lin" valueType="num">
                                      <p:cBhvr>
                                        <p:cTn id="60" dur="500" fill="hold"/>
                                        <p:tgtEl>
                                          <p:spTgt spid="27"/>
                                        </p:tgtEl>
                                        <p:attrNameLst>
                                          <p:attrName>ppt_y</p:attrName>
                                        </p:attrNameLst>
                                      </p:cBhvr>
                                      <p:tavLst>
                                        <p:tav tm="0">
                                          <p:val>
                                            <p:strVal val="#ppt_y+.1"/>
                                          </p:val>
                                        </p:tav>
                                        <p:tav tm="100000">
                                          <p:val>
                                            <p:strVal val="#ppt_y"/>
                                          </p:val>
                                        </p:tav>
                                      </p:tavLst>
                                    </p:anim>
                                  </p:childTnLst>
                                </p:cTn>
                              </p:par>
                            </p:childTnLst>
                          </p:cTn>
                        </p:par>
                        <p:par>
                          <p:cTn id="61" fill="hold">
                            <p:stCondLst>
                              <p:cond delay="1100"/>
                            </p:stCondLst>
                            <p:childTnLst>
                              <p:par>
                                <p:cTn id="62" presetID="53" presetClass="entr" presetSubtype="16"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fill="hold"/>
                                        <p:tgtEl>
                                          <p:spTgt spid="29"/>
                                        </p:tgtEl>
                                        <p:attrNameLst>
                                          <p:attrName>ppt_w</p:attrName>
                                        </p:attrNameLst>
                                      </p:cBhvr>
                                      <p:tavLst>
                                        <p:tav tm="0">
                                          <p:val>
                                            <p:fltVal val="0"/>
                                          </p:val>
                                        </p:tav>
                                        <p:tav tm="100000">
                                          <p:val>
                                            <p:strVal val="#ppt_w"/>
                                          </p:val>
                                        </p:tav>
                                      </p:tavLst>
                                    </p:anim>
                                    <p:anim calcmode="lin" valueType="num">
                                      <p:cBhvr>
                                        <p:cTn id="65" dur="500" fill="hold"/>
                                        <p:tgtEl>
                                          <p:spTgt spid="29"/>
                                        </p:tgtEl>
                                        <p:attrNameLst>
                                          <p:attrName>ppt_h</p:attrName>
                                        </p:attrNameLst>
                                      </p:cBhvr>
                                      <p:tavLst>
                                        <p:tav tm="0">
                                          <p:val>
                                            <p:fltVal val="0"/>
                                          </p:val>
                                        </p:tav>
                                        <p:tav tm="100000">
                                          <p:val>
                                            <p:strVal val="#ppt_h"/>
                                          </p:val>
                                        </p:tav>
                                      </p:tavLst>
                                    </p:anim>
                                    <p:animEffect transition="in" filter="fade">
                                      <p:cBhvr>
                                        <p:cTn id="66" dur="5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
                                        </p:tgtEl>
                                        <p:attrNameLst>
                                          <p:attrName>style.visibility</p:attrName>
                                        </p:attrNameLst>
                                      </p:cBhvr>
                                      <p:to>
                                        <p:strVal val="visible"/>
                                      </p:to>
                                    </p:set>
                                    <p:anim calcmode="lin" valueType="num">
                                      <p:cBhvr additive="base">
                                        <p:cTn id="75" dur="500" fill="hold"/>
                                        <p:tgtEl>
                                          <p:spTgt spid="2"/>
                                        </p:tgtEl>
                                        <p:attrNameLst>
                                          <p:attrName>ppt_x</p:attrName>
                                        </p:attrNameLst>
                                      </p:cBhvr>
                                      <p:tavLst>
                                        <p:tav tm="0">
                                          <p:val>
                                            <p:strVal val="#ppt_x"/>
                                          </p:val>
                                        </p:tav>
                                        <p:tav tm="100000">
                                          <p:val>
                                            <p:strVal val="#ppt_x"/>
                                          </p:val>
                                        </p:tav>
                                      </p:tavLst>
                                    </p:anim>
                                    <p:anim calcmode="lin" valueType="num">
                                      <p:cBhvr additive="base">
                                        <p:cTn id="7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4"/>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fill="hold"/>
                                        <p:tgtEl>
                                          <p:spTgt spid="30"/>
                                        </p:tgtEl>
                                        <p:attrNameLst>
                                          <p:attrName>ppt_x</p:attrName>
                                        </p:attrNameLst>
                                      </p:cBhvr>
                                      <p:tavLst>
                                        <p:tav tm="0">
                                          <p:val>
                                            <p:strVal val="#ppt_x"/>
                                          </p:val>
                                        </p:tav>
                                        <p:tav tm="100000">
                                          <p:val>
                                            <p:strVal val="#ppt_x"/>
                                          </p:val>
                                        </p:tav>
                                      </p:tavLst>
                                    </p:anim>
                                    <p:anim calcmode="lin" valueType="num">
                                      <p:cBhvr additive="base">
                                        <p:cTn id="8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fade">
                                      <p:cBhvr>
                                        <p:cTn id="93" dur="1000"/>
                                        <p:tgtEl>
                                          <p:spTgt spid="4"/>
                                        </p:tgtEl>
                                      </p:cBhvr>
                                    </p:animEffect>
                                    <p:anim calcmode="lin" valueType="num">
                                      <p:cBhvr>
                                        <p:cTn id="94" dur="1000" fill="hold"/>
                                        <p:tgtEl>
                                          <p:spTgt spid="4"/>
                                        </p:tgtEl>
                                        <p:attrNameLst>
                                          <p:attrName>ppt_x</p:attrName>
                                        </p:attrNameLst>
                                      </p:cBhvr>
                                      <p:tavLst>
                                        <p:tav tm="0">
                                          <p:val>
                                            <p:strVal val="#ppt_x"/>
                                          </p:val>
                                        </p:tav>
                                        <p:tav tm="100000">
                                          <p:val>
                                            <p:strVal val="#ppt_x"/>
                                          </p:val>
                                        </p:tav>
                                      </p:tavLst>
                                    </p:anim>
                                    <p:anim calcmode="lin" valueType="num">
                                      <p:cBhvr>
                                        <p:cTn id="9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31"/>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30"/>
                                        </p:tgtEl>
                                        <p:attrNameLst>
                                          <p:attrName>style.visibility</p:attrName>
                                        </p:attrNameLst>
                                      </p:cBhvr>
                                      <p:to>
                                        <p:strVal val="hidden"/>
                                      </p:to>
                                    </p:set>
                                  </p:childTnLst>
                                </p:cTn>
                              </p:par>
                              <p:par>
                                <p:cTn id="104" presetID="2" presetClass="exit" presetSubtype="4" fill="hold" grpId="1" nodeType="withEffect">
                                  <p:stCondLst>
                                    <p:cond delay="0"/>
                                  </p:stCondLst>
                                  <p:childTnLst>
                                    <p:anim calcmode="lin" valueType="num">
                                      <p:cBhvr additive="base">
                                        <p:cTn id="105" dur="500"/>
                                        <p:tgtEl>
                                          <p:spTgt spid="4"/>
                                        </p:tgtEl>
                                        <p:attrNameLst>
                                          <p:attrName>ppt_x</p:attrName>
                                        </p:attrNameLst>
                                      </p:cBhvr>
                                      <p:tavLst>
                                        <p:tav tm="0">
                                          <p:val>
                                            <p:strVal val="ppt_x"/>
                                          </p:val>
                                        </p:tav>
                                        <p:tav tm="100000">
                                          <p:val>
                                            <p:strVal val="ppt_x"/>
                                          </p:val>
                                        </p:tav>
                                      </p:tavLst>
                                    </p:anim>
                                    <p:anim calcmode="lin" valueType="num">
                                      <p:cBhvr additive="base">
                                        <p:cTn id="106" dur="500"/>
                                        <p:tgtEl>
                                          <p:spTgt spid="4"/>
                                        </p:tgtEl>
                                        <p:attrNameLst>
                                          <p:attrName>ppt_y</p:attrName>
                                        </p:attrNameLst>
                                      </p:cBhvr>
                                      <p:tavLst>
                                        <p:tav tm="0">
                                          <p:val>
                                            <p:strVal val="ppt_y"/>
                                          </p:val>
                                        </p:tav>
                                        <p:tav tm="100000">
                                          <p:val>
                                            <p:strVal val="1+ppt_h/2"/>
                                          </p:val>
                                        </p:tav>
                                      </p:tavLst>
                                    </p:anim>
                                    <p:set>
                                      <p:cBhvr>
                                        <p:cTn id="107" dur="1" fill="hold">
                                          <p:stCondLst>
                                            <p:cond delay="499"/>
                                          </p:stCondLst>
                                        </p:cTn>
                                        <p:tgtEl>
                                          <p:spTgt spid="4"/>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42" presetClass="path" presetSubtype="0" accel="50000" decel="50000" fill="hold" grpId="1" nodeType="clickEffect">
                                  <p:stCondLst>
                                    <p:cond delay="0"/>
                                  </p:stCondLst>
                                  <p:childTnLst>
                                    <p:animMotion origin="layout" path="M -2.39905E-6 0 L 0.00594 -0.35819 " pathEditMode="relative" rAng="0" ptsTypes="AA">
                                      <p:cBhvr>
                                        <p:cTn id="111" dur="2000" fill="hold"/>
                                        <p:tgtEl>
                                          <p:spTgt spid="31"/>
                                        </p:tgtEl>
                                        <p:attrNameLst>
                                          <p:attrName>ppt_x</p:attrName>
                                          <p:attrName>ppt_y</p:attrName>
                                        </p:attrNameLst>
                                      </p:cBhvr>
                                      <p:rCtr x="297" y="-17920"/>
                                    </p:animMotion>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nodeType="clickEffect">
                                  <p:stCondLst>
                                    <p:cond delay="0"/>
                                  </p:stCondLst>
                                  <p:childTnLst>
                                    <p:set>
                                      <p:cBhvr>
                                        <p:cTn id="115" dur="1" fill="hold">
                                          <p:stCondLst>
                                            <p:cond delay="0"/>
                                          </p:stCondLst>
                                        </p:cTn>
                                        <p:tgtEl>
                                          <p:spTgt spid="32"/>
                                        </p:tgtEl>
                                        <p:attrNameLst>
                                          <p:attrName>style.visibility</p:attrName>
                                        </p:attrNameLst>
                                      </p:cBhvr>
                                      <p:to>
                                        <p:strVal val="visible"/>
                                      </p:to>
                                    </p:set>
                                    <p:anim calcmode="lin" valueType="num">
                                      <p:cBhvr additive="base">
                                        <p:cTn id="116" dur="500" fill="hold"/>
                                        <p:tgtEl>
                                          <p:spTgt spid="32"/>
                                        </p:tgtEl>
                                        <p:attrNameLst>
                                          <p:attrName>ppt_x</p:attrName>
                                        </p:attrNameLst>
                                      </p:cBhvr>
                                      <p:tavLst>
                                        <p:tav tm="0">
                                          <p:val>
                                            <p:strVal val="#ppt_x"/>
                                          </p:val>
                                        </p:tav>
                                        <p:tav tm="100000">
                                          <p:val>
                                            <p:strVal val="#ppt_x"/>
                                          </p:val>
                                        </p:tav>
                                      </p:tavLst>
                                    </p:anim>
                                    <p:anim calcmode="lin" valueType="num">
                                      <p:cBhvr additive="base">
                                        <p:cTn id="11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33"/>
                                        </p:tgtEl>
                                        <p:attrNameLst>
                                          <p:attrName>style.visibility</p:attrName>
                                        </p:attrNameLst>
                                      </p:cBhvr>
                                      <p:to>
                                        <p:strVal val="visible"/>
                                      </p:to>
                                    </p:set>
                                    <p:anim calcmode="lin" valueType="num">
                                      <p:cBhvr additive="base">
                                        <p:cTn id="122" dur="500" fill="hold"/>
                                        <p:tgtEl>
                                          <p:spTgt spid="33"/>
                                        </p:tgtEl>
                                        <p:attrNameLst>
                                          <p:attrName>ppt_x</p:attrName>
                                        </p:attrNameLst>
                                      </p:cBhvr>
                                      <p:tavLst>
                                        <p:tav tm="0">
                                          <p:val>
                                            <p:strVal val="#ppt_x"/>
                                          </p:val>
                                        </p:tav>
                                        <p:tav tm="100000">
                                          <p:val>
                                            <p:strVal val="#ppt_x"/>
                                          </p:val>
                                        </p:tav>
                                      </p:tavLst>
                                    </p:anim>
                                    <p:anim calcmode="lin" valueType="num">
                                      <p:cBhvr additive="base">
                                        <p:cTn id="123" dur="500" fill="hold"/>
                                        <p:tgtEl>
                                          <p:spTgt spid="33"/>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34"/>
                                        </p:tgtEl>
                                        <p:attrNameLst>
                                          <p:attrName>style.visibility</p:attrName>
                                        </p:attrNameLst>
                                      </p:cBhvr>
                                      <p:to>
                                        <p:strVal val="visible"/>
                                      </p:to>
                                    </p:set>
                                    <p:anim calcmode="lin" valueType="num">
                                      <p:cBhvr additive="base">
                                        <p:cTn id="126" dur="500" fill="hold"/>
                                        <p:tgtEl>
                                          <p:spTgt spid="34"/>
                                        </p:tgtEl>
                                        <p:attrNameLst>
                                          <p:attrName>ppt_x</p:attrName>
                                        </p:attrNameLst>
                                      </p:cBhvr>
                                      <p:tavLst>
                                        <p:tav tm="0">
                                          <p:val>
                                            <p:strVal val="#ppt_x"/>
                                          </p:val>
                                        </p:tav>
                                        <p:tav tm="100000">
                                          <p:val>
                                            <p:strVal val="#ppt_x"/>
                                          </p:val>
                                        </p:tav>
                                      </p:tavLst>
                                    </p:anim>
                                    <p:anim calcmode="lin" valueType="num">
                                      <p:cBhvr additive="base">
                                        <p:cTn id="12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5" grpId="0" animBg="1"/>
      <p:bldP spid="16" grpId="0" animBg="1"/>
      <p:bldP spid="18" grpId="0" animBg="1"/>
      <p:bldP spid="19" grpId="0" animBg="1"/>
      <p:bldP spid="20" grpId="0" animBg="1"/>
      <p:bldP spid="21" grpId="0"/>
      <p:bldP spid="22" grpId="0" animBg="1"/>
      <p:bldP spid="23" grpId="0"/>
      <p:bldP spid="25" grpId="0"/>
      <p:bldP spid="26" grpId="0"/>
      <p:bldP spid="27" grpId="0"/>
      <p:bldP spid="24" grpId="0"/>
      <p:bldP spid="24" grpId="1"/>
      <p:bldP spid="30" grpId="0"/>
      <p:bldP spid="30" grpId="1"/>
      <p:bldP spid="2" grpId="0" animBg="1"/>
      <p:bldP spid="2" grpId="1" animBg="1"/>
      <p:bldP spid="31" grpId="0"/>
      <p:bldP spid="31" grpId="1"/>
      <p:bldP spid="4" grpId="0" animBg="1"/>
      <p:bldP spid="4" grpId="1" animBg="1"/>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43D09D6-D3FB-4EF3-AC43-2A9891F17437}"/>
              </a:ext>
            </a:extLst>
          </p:cNvPr>
          <p:cNvSpPr>
            <a:spLocks noGrp="1"/>
          </p:cNvSpPr>
          <p:nvPr>
            <p:ph type="title"/>
          </p:nvPr>
        </p:nvSpPr>
        <p:spPr>
          <a:xfrm>
            <a:off x="4710188" y="3672956"/>
            <a:ext cx="5242471" cy="1354217"/>
          </a:xfrm>
        </p:spPr>
        <p:txBody>
          <a:bodyPr/>
          <a:lstStyle/>
          <a:p>
            <a:r>
              <a:rPr lang="en-US" sz="4400" dirty="0"/>
              <a:t>Conclusion &amp; Reference</a:t>
            </a:r>
          </a:p>
        </p:txBody>
      </p:sp>
      <p:sp>
        <p:nvSpPr>
          <p:cNvPr id="10" name="Text Placeholder 9">
            <a:extLst>
              <a:ext uri="{FF2B5EF4-FFF2-40B4-BE49-F238E27FC236}">
                <a16:creationId xmlns:a16="http://schemas.microsoft.com/office/drawing/2014/main" id="{018CF2B5-127E-4853-A92C-FAB1DDD38E93}"/>
              </a:ext>
            </a:extLst>
          </p:cNvPr>
          <p:cNvSpPr>
            <a:spLocks noGrp="1"/>
          </p:cNvSpPr>
          <p:nvPr>
            <p:ph type="body" sz="quarter" idx="13"/>
          </p:nvPr>
        </p:nvSpPr>
        <p:spPr>
          <a:xfrm>
            <a:off x="737711" y="2759435"/>
            <a:ext cx="3542189" cy="1457835"/>
          </a:xfrm>
        </p:spPr>
        <p:txBody>
          <a:bodyPr anchor="ctr">
            <a:normAutofit/>
          </a:bodyPr>
          <a:lstStyle/>
          <a:p>
            <a:pPr algn="ctr"/>
            <a:r>
              <a:rPr lang="en-US" dirty="0"/>
              <a:t>Part 5</a:t>
            </a:r>
          </a:p>
        </p:txBody>
      </p:sp>
    </p:spTree>
    <p:extLst>
      <p:ext uri="{BB962C8B-B14F-4D97-AF65-F5344CB8AC3E}">
        <p14:creationId xmlns:p14="http://schemas.microsoft.com/office/powerpoint/2010/main" val="335064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655476-1002-458F-9093-96DDF24C584C}"/>
              </a:ext>
            </a:extLst>
          </p:cNvPr>
          <p:cNvSpPr>
            <a:spLocks noGrp="1"/>
          </p:cNvSpPr>
          <p:nvPr>
            <p:ph type="dt" sz="half" idx="10"/>
          </p:nvPr>
        </p:nvSpPr>
        <p:spPr/>
        <p:txBody>
          <a:bodyPr/>
          <a:lstStyle/>
          <a:p>
            <a:fld id="{6C80E749-77E2-4FC5-B183-69E8C111019B}" type="datetime1">
              <a:rPr lang="fr-CH" smtClean="0"/>
              <a:t>09.07.2020</a:t>
            </a:fld>
            <a:endParaRPr lang="en-US"/>
          </a:p>
        </p:txBody>
      </p:sp>
      <p:sp>
        <p:nvSpPr>
          <p:cNvPr id="5" name="Slide Number Placeholder 4">
            <a:extLst>
              <a:ext uri="{FF2B5EF4-FFF2-40B4-BE49-F238E27FC236}">
                <a16:creationId xmlns:a16="http://schemas.microsoft.com/office/drawing/2014/main" id="{676B202B-5D6A-4C04-B3A6-2B9A976F0A0A}"/>
              </a:ext>
            </a:extLst>
          </p:cNvPr>
          <p:cNvSpPr>
            <a:spLocks noGrp="1"/>
          </p:cNvSpPr>
          <p:nvPr>
            <p:ph type="sldNum" sz="quarter" idx="12"/>
          </p:nvPr>
        </p:nvSpPr>
        <p:spPr/>
        <p:txBody>
          <a:bodyPr/>
          <a:lstStyle/>
          <a:p>
            <a:fld id="{B7B928BA-D132-4F75-82CE-9F6DD79A07F7}" type="slidenum">
              <a:rPr lang="en-US" smtClean="0"/>
              <a:t>19</a:t>
            </a:fld>
            <a:endParaRPr lang="en-US"/>
          </a:p>
        </p:txBody>
      </p:sp>
      <p:sp>
        <p:nvSpPr>
          <p:cNvPr id="15" name="Arrow: Pentagon 14">
            <a:extLst>
              <a:ext uri="{FF2B5EF4-FFF2-40B4-BE49-F238E27FC236}">
                <a16:creationId xmlns:a16="http://schemas.microsoft.com/office/drawing/2014/main" id="{64C89867-CD9C-4435-A479-BDF18E95F2F6}"/>
              </a:ext>
            </a:extLst>
          </p:cNvPr>
          <p:cNvSpPr/>
          <p:nvPr/>
        </p:nvSpPr>
        <p:spPr>
          <a:xfrm>
            <a:off x="8618798" y="760872"/>
            <a:ext cx="2074602" cy="53467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6" name="Arrow: Pentagon 15">
            <a:extLst>
              <a:ext uri="{FF2B5EF4-FFF2-40B4-BE49-F238E27FC236}">
                <a16:creationId xmlns:a16="http://schemas.microsoft.com/office/drawing/2014/main" id="{C7038639-06F5-426D-A98A-51BFD80E2124}"/>
              </a:ext>
            </a:extLst>
          </p:cNvPr>
          <p:cNvSpPr/>
          <p:nvPr/>
        </p:nvSpPr>
        <p:spPr>
          <a:xfrm>
            <a:off x="6438772" y="760872"/>
            <a:ext cx="2486746"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8" name="Arrow: Pentagon 17">
            <a:extLst>
              <a:ext uri="{FF2B5EF4-FFF2-40B4-BE49-F238E27FC236}">
                <a16:creationId xmlns:a16="http://schemas.microsoft.com/office/drawing/2014/main" id="{91767FE3-0D41-4F78-9C79-DFD26F082D8A}"/>
              </a:ext>
            </a:extLst>
          </p:cNvPr>
          <p:cNvSpPr/>
          <p:nvPr/>
        </p:nvSpPr>
        <p:spPr>
          <a:xfrm>
            <a:off x="4276877" y="760872"/>
            <a:ext cx="2472867" cy="534670"/>
          </a:xfrm>
          <a:prstGeom prst="homePlate">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600" b="1"/>
              <a:t>ML For speaker Identification </a:t>
            </a:r>
            <a:endParaRPr lang="en-US" sz="1600" b="1" dirty="0"/>
          </a:p>
        </p:txBody>
      </p:sp>
      <p:sp>
        <p:nvSpPr>
          <p:cNvPr id="19" name="Arrow: Pentagon 18">
            <a:extLst>
              <a:ext uri="{FF2B5EF4-FFF2-40B4-BE49-F238E27FC236}">
                <a16:creationId xmlns:a16="http://schemas.microsoft.com/office/drawing/2014/main" id="{09FB9FF1-EB3C-4C8E-BD86-D2496C5C012D}"/>
              </a:ext>
            </a:extLst>
          </p:cNvPr>
          <p:cNvSpPr/>
          <p:nvPr/>
        </p:nvSpPr>
        <p:spPr>
          <a:xfrm>
            <a:off x="2138441" y="760872"/>
            <a:ext cx="2472869"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0" name="Arrow: Pentagon 5">
            <a:extLst>
              <a:ext uri="{FF2B5EF4-FFF2-40B4-BE49-F238E27FC236}">
                <a16:creationId xmlns:a16="http://schemas.microsoft.com/office/drawing/2014/main" id="{3986304E-F06E-4FBC-BB2F-9FD1AB098BE9}"/>
              </a:ext>
            </a:extLst>
          </p:cNvPr>
          <p:cNvSpPr/>
          <p:nvPr/>
        </p:nvSpPr>
        <p:spPr>
          <a:xfrm>
            <a:off x="-39" y="760872"/>
            <a:ext cx="2472912" cy="534670"/>
          </a:xfrm>
          <a:custGeom>
            <a:avLst/>
            <a:gdLst>
              <a:gd name="connsiteX0" fmla="*/ 0 w 2361537"/>
              <a:gd name="connsiteY0" fmla="*/ 0 h 609600"/>
              <a:gd name="connsiteX1" fmla="*/ 2056737 w 2361537"/>
              <a:gd name="connsiteY1" fmla="*/ 0 h 609600"/>
              <a:gd name="connsiteX2" fmla="*/ 2361537 w 2361537"/>
              <a:gd name="connsiteY2" fmla="*/ 304800 h 609600"/>
              <a:gd name="connsiteX3" fmla="*/ 2056737 w 2361537"/>
              <a:gd name="connsiteY3" fmla="*/ 609600 h 609600"/>
              <a:gd name="connsiteX4" fmla="*/ 0 w 2361537"/>
              <a:gd name="connsiteY4" fmla="*/ 609600 h 609600"/>
              <a:gd name="connsiteX5" fmla="*/ 0 w 2361537"/>
              <a:gd name="connsiteY5"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94216 w 2361554"/>
              <a:gd name="connsiteY5" fmla="*/ 305439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8 w 2361555"/>
              <a:gd name="connsiteY0" fmla="*/ 0 h 609600"/>
              <a:gd name="connsiteX1" fmla="*/ 2056755 w 2361555"/>
              <a:gd name="connsiteY1" fmla="*/ 0 h 609600"/>
              <a:gd name="connsiteX2" fmla="*/ 2361555 w 2361555"/>
              <a:gd name="connsiteY2" fmla="*/ 304800 h 609600"/>
              <a:gd name="connsiteX3" fmla="*/ 2056755 w 2361555"/>
              <a:gd name="connsiteY3" fmla="*/ 609600 h 609600"/>
              <a:gd name="connsiteX4" fmla="*/ 18 w 2361555"/>
              <a:gd name="connsiteY4" fmla="*/ 609600 h 609600"/>
              <a:gd name="connsiteX5" fmla="*/ 286266 w 2361555"/>
              <a:gd name="connsiteY5" fmla="*/ 297488 h 609600"/>
              <a:gd name="connsiteX6" fmla="*/ 18 w 2361555"/>
              <a:gd name="connsiteY6" fmla="*/ 0 h 609600"/>
              <a:gd name="connsiteX0" fmla="*/ 20 w 2361557"/>
              <a:gd name="connsiteY0" fmla="*/ 0 h 609600"/>
              <a:gd name="connsiteX1" fmla="*/ 2056757 w 2361557"/>
              <a:gd name="connsiteY1" fmla="*/ 0 h 609600"/>
              <a:gd name="connsiteX2" fmla="*/ 2361557 w 2361557"/>
              <a:gd name="connsiteY2" fmla="*/ 304800 h 609600"/>
              <a:gd name="connsiteX3" fmla="*/ 2056757 w 2361557"/>
              <a:gd name="connsiteY3" fmla="*/ 609600 h 609600"/>
              <a:gd name="connsiteX4" fmla="*/ 20 w 2361557"/>
              <a:gd name="connsiteY4" fmla="*/ 609600 h 609600"/>
              <a:gd name="connsiteX5" fmla="*/ 286268 w 2361557"/>
              <a:gd name="connsiteY5" fmla="*/ 297488 h 609600"/>
              <a:gd name="connsiteX6" fmla="*/ 20 w 2361557"/>
              <a:gd name="connsiteY6" fmla="*/ 0 h 609600"/>
              <a:gd name="connsiteX0" fmla="*/ 24 w 2361561"/>
              <a:gd name="connsiteY0" fmla="*/ 0 h 609600"/>
              <a:gd name="connsiteX1" fmla="*/ 2056761 w 2361561"/>
              <a:gd name="connsiteY1" fmla="*/ 0 h 609600"/>
              <a:gd name="connsiteX2" fmla="*/ 2361561 w 2361561"/>
              <a:gd name="connsiteY2" fmla="*/ 304800 h 609600"/>
              <a:gd name="connsiteX3" fmla="*/ 2056761 w 2361561"/>
              <a:gd name="connsiteY3" fmla="*/ 609600 h 609600"/>
              <a:gd name="connsiteX4" fmla="*/ 24 w 2361561"/>
              <a:gd name="connsiteY4" fmla="*/ 609600 h 609600"/>
              <a:gd name="connsiteX5" fmla="*/ 286272 w 2361561"/>
              <a:gd name="connsiteY5" fmla="*/ 297488 h 609600"/>
              <a:gd name="connsiteX6" fmla="*/ 24 w 2361561"/>
              <a:gd name="connsiteY6" fmla="*/ 0 h 609600"/>
              <a:gd name="connsiteX0" fmla="*/ 41 w 2361578"/>
              <a:gd name="connsiteY0" fmla="*/ 0 h 609600"/>
              <a:gd name="connsiteX1" fmla="*/ 2056778 w 2361578"/>
              <a:gd name="connsiteY1" fmla="*/ 0 h 609600"/>
              <a:gd name="connsiteX2" fmla="*/ 2361578 w 2361578"/>
              <a:gd name="connsiteY2" fmla="*/ 304800 h 609600"/>
              <a:gd name="connsiteX3" fmla="*/ 2056778 w 2361578"/>
              <a:gd name="connsiteY3" fmla="*/ 609600 h 609600"/>
              <a:gd name="connsiteX4" fmla="*/ 41 w 2361578"/>
              <a:gd name="connsiteY4" fmla="*/ 609600 h 609600"/>
              <a:gd name="connsiteX5" fmla="*/ 286289 w 2361578"/>
              <a:gd name="connsiteY5" fmla="*/ 297488 h 609600"/>
              <a:gd name="connsiteX6" fmla="*/ 41 w 2361578"/>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578" h="609600">
                <a:moveTo>
                  <a:pt x="41" y="0"/>
                </a:moveTo>
                <a:lnTo>
                  <a:pt x="2056778" y="0"/>
                </a:lnTo>
                <a:lnTo>
                  <a:pt x="2361578" y="304800"/>
                </a:lnTo>
                <a:lnTo>
                  <a:pt x="2056778" y="609600"/>
                </a:lnTo>
                <a:lnTo>
                  <a:pt x="41" y="609600"/>
                </a:lnTo>
                <a:cubicBezTo>
                  <a:pt x="-2609" y="505563"/>
                  <a:pt x="121962" y="481038"/>
                  <a:pt x="286289" y="297488"/>
                </a:cubicBezTo>
                <a:cubicBezTo>
                  <a:pt x="302191" y="293741"/>
                  <a:pt x="95457" y="99163"/>
                  <a:pt x="41" y="0"/>
                </a:cubicBezTo>
                <a:close/>
              </a:path>
            </a:pathLst>
          </a:cu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579" dirty="0">
                <a:solidFill>
                  <a:schemeClr val="bg1"/>
                </a:solidFill>
              </a:rPr>
              <a:t>Introduction	</a:t>
            </a:r>
          </a:p>
        </p:txBody>
      </p:sp>
      <p:sp>
        <p:nvSpPr>
          <p:cNvPr id="21" name="Text Placeholder 12">
            <a:extLst>
              <a:ext uri="{FF2B5EF4-FFF2-40B4-BE49-F238E27FC236}">
                <a16:creationId xmlns:a16="http://schemas.microsoft.com/office/drawing/2014/main" id="{8E4B8C32-E952-455D-AF28-95B781EFDE94}"/>
              </a:ext>
            </a:extLst>
          </p:cNvPr>
          <p:cNvSpPr txBox="1">
            <a:spLocks/>
          </p:cNvSpPr>
          <p:nvPr/>
        </p:nvSpPr>
        <p:spPr>
          <a:xfrm>
            <a:off x="334439" y="760873"/>
            <a:ext cx="2138433"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2" name="Text Placeholder 12">
            <a:extLst>
              <a:ext uri="{FF2B5EF4-FFF2-40B4-BE49-F238E27FC236}">
                <a16:creationId xmlns:a16="http://schemas.microsoft.com/office/drawing/2014/main" id="{4EC5EFA0-9AF5-490D-BD10-5D0D335A25E4}"/>
              </a:ext>
            </a:extLst>
          </p:cNvPr>
          <p:cNvSpPr txBox="1">
            <a:spLocks/>
          </p:cNvSpPr>
          <p:nvPr/>
        </p:nvSpPr>
        <p:spPr>
          <a:xfrm>
            <a:off x="2472872" y="770732"/>
            <a:ext cx="2138435" cy="529033"/>
          </a:xfrm>
          <a:prstGeom prst="homePlate">
            <a:avLst/>
          </a:prstGeom>
          <a:solidFill>
            <a:schemeClr val="accent1">
              <a:lumMod val="50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360" b="1" dirty="0"/>
              <a:t> Speaker Identification Architecture </a:t>
            </a:r>
            <a:endParaRPr lang="en-US" sz="1360" b="1" dirty="0"/>
          </a:p>
        </p:txBody>
      </p:sp>
      <p:sp>
        <p:nvSpPr>
          <p:cNvPr id="23" name="Text Placeholder 12">
            <a:extLst>
              <a:ext uri="{FF2B5EF4-FFF2-40B4-BE49-F238E27FC236}">
                <a16:creationId xmlns:a16="http://schemas.microsoft.com/office/drawing/2014/main" id="{427598CE-CFCE-4964-B480-E7E4BB8323C0}"/>
              </a:ext>
            </a:extLst>
          </p:cNvPr>
          <p:cNvSpPr txBox="1">
            <a:spLocks/>
          </p:cNvSpPr>
          <p:nvPr/>
        </p:nvSpPr>
        <p:spPr>
          <a:xfrm>
            <a:off x="4611306" y="760872"/>
            <a:ext cx="2138435" cy="529033"/>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5" name="Text Placeholder 12">
            <a:extLst>
              <a:ext uri="{FF2B5EF4-FFF2-40B4-BE49-F238E27FC236}">
                <a16:creationId xmlns:a16="http://schemas.microsoft.com/office/drawing/2014/main" id="{436FCF64-01DE-423D-BEE6-BF59E8B12637}"/>
              </a:ext>
            </a:extLst>
          </p:cNvPr>
          <p:cNvSpPr txBox="1">
            <a:spLocks/>
          </p:cNvSpPr>
          <p:nvPr/>
        </p:nvSpPr>
        <p:spPr>
          <a:xfrm>
            <a:off x="6535417" y="770731"/>
            <a:ext cx="2152320"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403" b="1" dirty="0"/>
              <a:t>Experimental</a:t>
            </a:r>
            <a:r>
              <a:rPr lang="fr-CH" sz="1403" b="1" dirty="0"/>
              <a:t> </a:t>
            </a:r>
            <a:r>
              <a:rPr lang="en-US" sz="1403" b="1" dirty="0"/>
              <a:t>Analysis</a:t>
            </a:r>
            <a:r>
              <a:rPr lang="fr-CH" sz="1403" b="1" dirty="0"/>
              <a:t> and </a:t>
            </a:r>
            <a:r>
              <a:rPr lang="en-US" sz="1403" b="1" dirty="0"/>
              <a:t>Result</a:t>
            </a:r>
          </a:p>
        </p:txBody>
      </p:sp>
      <p:sp>
        <p:nvSpPr>
          <p:cNvPr id="26" name="Text Placeholder 12">
            <a:extLst>
              <a:ext uri="{FF2B5EF4-FFF2-40B4-BE49-F238E27FC236}">
                <a16:creationId xmlns:a16="http://schemas.microsoft.com/office/drawing/2014/main" id="{F1074298-0D41-4A83-AF33-DCF3B0C1F074}"/>
              </a:ext>
            </a:extLst>
          </p:cNvPr>
          <p:cNvSpPr txBox="1">
            <a:spLocks/>
          </p:cNvSpPr>
          <p:nvPr/>
        </p:nvSpPr>
        <p:spPr>
          <a:xfrm>
            <a:off x="8876643" y="757925"/>
            <a:ext cx="1740172"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403" b="1" dirty="0"/>
              <a:t>Conclusion &amp; Reference</a:t>
            </a:r>
            <a:endParaRPr lang="en-US" sz="1403" b="1" dirty="0"/>
          </a:p>
        </p:txBody>
      </p:sp>
      <p:graphicFrame>
        <p:nvGraphicFramePr>
          <p:cNvPr id="2" name="Diagramme 1">
            <a:extLst>
              <a:ext uri="{FF2B5EF4-FFF2-40B4-BE49-F238E27FC236}">
                <a16:creationId xmlns:a16="http://schemas.microsoft.com/office/drawing/2014/main" id="{F5FFF0DE-E761-42A1-B469-1353EB462285}"/>
              </a:ext>
            </a:extLst>
          </p:cNvPr>
          <p:cNvGraphicFramePr/>
          <p:nvPr>
            <p:extLst>
              <p:ext uri="{D42A27DB-BD31-4B8C-83A1-F6EECF244321}">
                <p14:modId xmlns:p14="http://schemas.microsoft.com/office/powerpoint/2010/main" val="1664150546"/>
              </p:ext>
            </p:extLst>
          </p:nvPr>
        </p:nvGraphicFramePr>
        <p:xfrm>
          <a:off x="1403655" y="2101850"/>
          <a:ext cx="7128933" cy="4752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74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
                                        <p:tgtEl>
                                          <p:spTgt spid="20"/>
                                        </p:tgtEl>
                                      </p:cBhvr>
                                    </p:animEffect>
                                    <p:anim calcmode="lin" valueType="num">
                                      <p:cBhvr>
                                        <p:cTn id="8" dur="200" fill="hold"/>
                                        <p:tgtEl>
                                          <p:spTgt spid="20"/>
                                        </p:tgtEl>
                                        <p:attrNameLst>
                                          <p:attrName>ppt_x</p:attrName>
                                        </p:attrNameLst>
                                      </p:cBhvr>
                                      <p:tavLst>
                                        <p:tav tm="0">
                                          <p:val>
                                            <p:strVal val="#ppt_x"/>
                                          </p:val>
                                        </p:tav>
                                        <p:tav tm="100000">
                                          <p:val>
                                            <p:strVal val="#ppt_x"/>
                                          </p:val>
                                        </p:tav>
                                      </p:tavLst>
                                    </p:anim>
                                    <p:anim calcmode="lin" valueType="num">
                                      <p:cBhvr>
                                        <p:cTn id="9" dur="2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
                                        <p:tgtEl>
                                          <p:spTgt spid="21"/>
                                        </p:tgtEl>
                                      </p:cBhvr>
                                    </p:animEffect>
                                    <p:anim calcmode="lin" valueType="num">
                                      <p:cBhvr>
                                        <p:cTn id="13" dur="200" fill="hold"/>
                                        <p:tgtEl>
                                          <p:spTgt spid="21"/>
                                        </p:tgtEl>
                                        <p:attrNameLst>
                                          <p:attrName>ppt_x</p:attrName>
                                        </p:attrNameLst>
                                      </p:cBhvr>
                                      <p:tavLst>
                                        <p:tav tm="0">
                                          <p:val>
                                            <p:strVal val="#ppt_x"/>
                                          </p:val>
                                        </p:tav>
                                        <p:tav tm="100000">
                                          <p:val>
                                            <p:strVal val="#ppt_x"/>
                                          </p:val>
                                        </p:tav>
                                      </p:tavLst>
                                    </p:anim>
                                    <p:anim calcmode="lin" valueType="num">
                                      <p:cBhvr>
                                        <p:cTn id="14" dur="2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
                                        <p:tgtEl>
                                          <p:spTgt spid="22"/>
                                        </p:tgtEl>
                                      </p:cBhvr>
                                    </p:animEffect>
                                    <p:anim calcmode="lin" valueType="num">
                                      <p:cBhvr>
                                        <p:cTn id="18" dur="200" fill="hold"/>
                                        <p:tgtEl>
                                          <p:spTgt spid="22"/>
                                        </p:tgtEl>
                                        <p:attrNameLst>
                                          <p:attrName>ppt_x</p:attrName>
                                        </p:attrNameLst>
                                      </p:cBhvr>
                                      <p:tavLst>
                                        <p:tav tm="0">
                                          <p:val>
                                            <p:strVal val="#ppt_x"/>
                                          </p:val>
                                        </p:tav>
                                        <p:tav tm="100000">
                                          <p:val>
                                            <p:strVal val="#ppt_x"/>
                                          </p:val>
                                        </p:tav>
                                      </p:tavLst>
                                    </p:anim>
                                    <p:anim calcmode="lin" valueType="num">
                                      <p:cBhvr>
                                        <p:cTn id="19" dur="2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
                                        <p:tgtEl>
                                          <p:spTgt spid="19"/>
                                        </p:tgtEl>
                                      </p:cBhvr>
                                    </p:animEffect>
                                    <p:anim calcmode="lin" valueType="num">
                                      <p:cBhvr>
                                        <p:cTn id="23" dur="200" fill="hold"/>
                                        <p:tgtEl>
                                          <p:spTgt spid="19"/>
                                        </p:tgtEl>
                                        <p:attrNameLst>
                                          <p:attrName>ppt_x</p:attrName>
                                        </p:attrNameLst>
                                      </p:cBhvr>
                                      <p:tavLst>
                                        <p:tav tm="0">
                                          <p:val>
                                            <p:strVal val="#ppt_x"/>
                                          </p:val>
                                        </p:tav>
                                        <p:tav tm="100000">
                                          <p:val>
                                            <p:strVal val="#ppt_x"/>
                                          </p:val>
                                        </p:tav>
                                      </p:tavLst>
                                    </p:anim>
                                    <p:anim calcmode="lin" valueType="num">
                                      <p:cBhvr>
                                        <p:cTn id="24" dur="2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
                                        <p:tgtEl>
                                          <p:spTgt spid="18"/>
                                        </p:tgtEl>
                                      </p:cBhvr>
                                    </p:animEffect>
                                    <p:anim calcmode="lin" valueType="num">
                                      <p:cBhvr>
                                        <p:cTn id="28" dur="200" fill="hold"/>
                                        <p:tgtEl>
                                          <p:spTgt spid="18"/>
                                        </p:tgtEl>
                                        <p:attrNameLst>
                                          <p:attrName>ppt_x</p:attrName>
                                        </p:attrNameLst>
                                      </p:cBhvr>
                                      <p:tavLst>
                                        <p:tav tm="0">
                                          <p:val>
                                            <p:strVal val="#ppt_x"/>
                                          </p:val>
                                        </p:tav>
                                        <p:tav tm="100000">
                                          <p:val>
                                            <p:strVal val="#ppt_x"/>
                                          </p:val>
                                        </p:tav>
                                      </p:tavLst>
                                    </p:anim>
                                    <p:anim calcmode="lin" valueType="num">
                                      <p:cBhvr>
                                        <p:cTn id="29" dur="2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nodePh="1">
                                  <p:stCondLst>
                                    <p:cond delay="20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
                                        <p:tgtEl>
                                          <p:spTgt spid="23"/>
                                        </p:tgtEl>
                                      </p:cBhvr>
                                    </p:animEffect>
                                    <p:anim calcmode="lin" valueType="num">
                                      <p:cBhvr>
                                        <p:cTn id="33" dur="200" fill="hold"/>
                                        <p:tgtEl>
                                          <p:spTgt spid="23"/>
                                        </p:tgtEl>
                                        <p:attrNameLst>
                                          <p:attrName>ppt_x</p:attrName>
                                        </p:attrNameLst>
                                      </p:cBhvr>
                                      <p:tavLst>
                                        <p:tav tm="0">
                                          <p:val>
                                            <p:strVal val="#ppt_x"/>
                                          </p:val>
                                        </p:tav>
                                        <p:tav tm="100000">
                                          <p:val>
                                            <p:strVal val="#ppt_x"/>
                                          </p:val>
                                        </p:tav>
                                      </p:tavLst>
                                    </p:anim>
                                    <p:anim calcmode="lin" valueType="num">
                                      <p:cBhvr>
                                        <p:cTn id="34" dur="2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3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00"/>
                                        <p:tgtEl>
                                          <p:spTgt spid="25"/>
                                        </p:tgtEl>
                                      </p:cBhvr>
                                    </p:animEffect>
                                    <p:anim calcmode="lin" valueType="num">
                                      <p:cBhvr>
                                        <p:cTn id="38" dur="200" fill="hold"/>
                                        <p:tgtEl>
                                          <p:spTgt spid="25"/>
                                        </p:tgtEl>
                                        <p:attrNameLst>
                                          <p:attrName>ppt_x</p:attrName>
                                        </p:attrNameLst>
                                      </p:cBhvr>
                                      <p:tavLst>
                                        <p:tav tm="0">
                                          <p:val>
                                            <p:strVal val="#ppt_x"/>
                                          </p:val>
                                        </p:tav>
                                        <p:tav tm="100000">
                                          <p:val>
                                            <p:strVal val="#ppt_x"/>
                                          </p:val>
                                        </p:tav>
                                      </p:tavLst>
                                    </p:anim>
                                    <p:anim calcmode="lin" valueType="num">
                                      <p:cBhvr>
                                        <p:cTn id="39" dur="2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
                                        <p:tgtEl>
                                          <p:spTgt spid="16"/>
                                        </p:tgtEl>
                                      </p:cBhvr>
                                    </p:animEffect>
                                    <p:anim calcmode="lin" valueType="num">
                                      <p:cBhvr>
                                        <p:cTn id="43" dur="200" fill="hold"/>
                                        <p:tgtEl>
                                          <p:spTgt spid="16"/>
                                        </p:tgtEl>
                                        <p:attrNameLst>
                                          <p:attrName>ppt_x</p:attrName>
                                        </p:attrNameLst>
                                      </p:cBhvr>
                                      <p:tavLst>
                                        <p:tav tm="0">
                                          <p:val>
                                            <p:strVal val="#ppt_x"/>
                                          </p:val>
                                        </p:tav>
                                        <p:tav tm="100000">
                                          <p:val>
                                            <p:strVal val="#ppt_x"/>
                                          </p:val>
                                        </p:tav>
                                      </p:tavLst>
                                    </p:anim>
                                    <p:anim calcmode="lin" valueType="num">
                                      <p:cBhvr>
                                        <p:cTn id="44" dur="2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200"/>
                                        <p:tgtEl>
                                          <p:spTgt spid="26"/>
                                        </p:tgtEl>
                                      </p:cBhvr>
                                    </p:animEffect>
                                    <p:anim calcmode="lin" valueType="num">
                                      <p:cBhvr>
                                        <p:cTn id="48" dur="200" fill="hold"/>
                                        <p:tgtEl>
                                          <p:spTgt spid="26"/>
                                        </p:tgtEl>
                                        <p:attrNameLst>
                                          <p:attrName>ppt_x</p:attrName>
                                        </p:attrNameLst>
                                      </p:cBhvr>
                                      <p:tavLst>
                                        <p:tav tm="0">
                                          <p:val>
                                            <p:strVal val="#ppt_x"/>
                                          </p:val>
                                        </p:tav>
                                        <p:tav tm="100000">
                                          <p:val>
                                            <p:strVal val="#ppt_x"/>
                                          </p:val>
                                        </p:tav>
                                      </p:tavLst>
                                    </p:anim>
                                    <p:anim calcmode="lin" valueType="num">
                                      <p:cBhvr>
                                        <p:cTn id="49" dur="2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4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
                                        <p:tgtEl>
                                          <p:spTgt spid="15"/>
                                        </p:tgtEl>
                                      </p:cBhvr>
                                    </p:animEffect>
                                    <p:anim calcmode="lin" valueType="num">
                                      <p:cBhvr>
                                        <p:cTn id="53" dur="200" fill="hold"/>
                                        <p:tgtEl>
                                          <p:spTgt spid="15"/>
                                        </p:tgtEl>
                                        <p:attrNameLst>
                                          <p:attrName>ppt_x</p:attrName>
                                        </p:attrNameLst>
                                      </p:cBhvr>
                                      <p:tavLst>
                                        <p:tav tm="0">
                                          <p:val>
                                            <p:strVal val="#ppt_x"/>
                                          </p:val>
                                        </p:tav>
                                        <p:tav tm="100000">
                                          <p:val>
                                            <p:strVal val="#ppt_x"/>
                                          </p:val>
                                        </p:tav>
                                      </p:tavLst>
                                    </p:anim>
                                    <p:anim calcmode="lin" valueType="num">
                                      <p:cBhvr>
                                        <p:cTn id="54"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
                                            <p:graphicEl>
                                              <a:dgm id="{19805825-8C89-4E3F-A79E-8B30893581A0}"/>
                                            </p:graphicEl>
                                          </p:spTgt>
                                        </p:tgtEl>
                                        <p:attrNameLst>
                                          <p:attrName>style.visibility</p:attrName>
                                        </p:attrNameLst>
                                      </p:cBhvr>
                                      <p:to>
                                        <p:strVal val="visible"/>
                                      </p:to>
                                    </p:set>
                                    <p:anim calcmode="lin" valueType="num">
                                      <p:cBhvr additive="base">
                                        <p:cTn id="59" dur="500" fill="hold"/>
                                        <p:tgtEl>
                                          <p:spTgt spid="2">
                                            <p:graphicEl>
                                              <a:dgm id="{19805825-8C89-4E3F-A79E-8B30893581A0}"/>
                                            </p:graphic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graphicEl>
                                              <a:dgm id="{19805825-8C89-4E3F-A79E-8B30893581A0}"/>
                                            </p:graphic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
                                            <p:graphicEl>
                                              <a:dgm id="{FC38C07A-91EE-4E23-9C67-2DE4DA2E5762}"/>
                                            </p:graphicEl>
                                          </p:spTgt>
                                        </p:tgtEl>
                                        <p:attrNameLst>
                                          <p:attrName>style.visibility</p:attrName>
                                        </p:attrNameLst>
                                      </p:cBhvr>
                                      <p:to>
                                        <p:strVal val="visible"/>
                                      </p:to>
                                    </p:set>
                                    <p:anim calcmode="lin" valueType="num">
                                      <p:cBhvr additive="base">
                                        <p:cTn id="65" dur="500" fill="hold"/>
                                        <p:tgtEl>
                                          <p:spTgt spid="2">
                                            <p:graphicEl>
                                              <a:dgm id="{FC38C07A-91EE-4E23-9C67-2DE4DA2E5762}"/>
                                            </p:graphicEl>
                                          </p:spTgt>
                                        </p:tgtEl>
                                        <p:attrNameLst>
                                          <p:attrName>ppt_x</p:attrName>
                                        </p:attrNameLst>
                                      </p:cBhvr>
                                      <p:tavLst>
                                        <p:tav tm="0">
                                          <p:val>
                                            <p:strVal val="#ppt_x"/>
                                          </p:val>
                                        </p:tav>
                                        <p:tav tm="100000">
                                          <p:val>
                                            <p:strVal val="#ppt_x"/>
                                          </p:val>
                                        </p:tav>
                                      </p:tavLst>
                                    </p:anim>
                                    <p:anim calcmode="lin" valueType="num">
                                      <p:cBhvr additive="base">
                                        <p:cTn id="66" dur="500" fill="hold"/>
                                        <p:tgtEl>
                                          <p:spTgt spid="2">
                                            <p:graphicEl>
                                              <a:dgm id="{FC38C07A-91EE-4E23-9C67-2DE4DA2E5762}"/>
                                            </p:graphic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
                                            <p:graphicEl>
                                              <a:dgm id="{950A30EB-0E09-47E5-8473-EED67C401289}"/>
                                            </p:graphicEl>
                                          </p:spTgt>
                                        </p:tgtEl>
                                        <p:attrNameLst>
                                          <p:attrName>style.visibility</p:attrName>
                                        </p:attrNameLst>
                                      </p:cBhvr>
                                      <p:to>
                                        <p:strVal val="visible"/>
                                      </p:to>
                                    </p:set>
                                    <p:anim calcmode="lin" valueType="num">
                                      <p:cBhvr additive="base">
                                        <p:cTn id="71" dur="500" fill="hold"/>
                                        <p:tgtEl>
                                          <p:spTgt spid="2">
                                            <p:graphicEl>
                                              <a:dgm id="{950A30EB-0E09-47E5-8473-EED67C401289}"/>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2">
                                            <p:graphicEl>
                                              <a:dgm id="{950A30EB-0E09-47E5-8473-EED67C401289}"/>
                                            </p:graphic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
                                            <p:graphicEl>
                                              <a:dgm id="{18D590F0-0076-464A-8C93-23C17AD0FF1A}"/>
                                            </p:graphicEl>
                                          </p:spTgt>
                                        </p:tgtEl>
                                        <p:attrNameLst>
                                          <p:attrName>style.visibility</p:attrName>
                                        </p:attrNameLst>
                                      </p:cBhvr>
                                      <p:to>
                                        <p:strVal val="visible"/>
                                      </p:to>
                                    </p:set>
                                    <p:anim calcmode="lin" valueType="num">
                                      <p:cBhvr additive="base">
                                        <p:cTn id="77" dur="500" fill="hold"/>
                                        <p:tgtEl>
                                          <p:spTgt spid="2">
                                            <p:graphicEl>
                                              <a:dgm id="{18D590F0-0076-464A-8C93-23C17AD0FF1A}"/>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2">
                                            <p:graphicEl>
                                              <a:dgm id="{18D590F0-0076-464A-8C93-23C17AD0FF1A}"/>
                                            </p:graphic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
                                            <p:graphicEl>
                                              <a:dgm id="{F844C2EF-699A-4B01-B634-23AEF53517E6}"/>
                                            </p:graphicEl>
                                          </p:spTgt>
                                        </p:tgtEl>
                                        <p:attrNameLst>
                                          <p:attrName>style.visibility</p:attrName>
                                        </p:attrNameLst>
                                      </p:cBhvr>
                                      <p:to>
                                        <p:strVal val="visible"/>
                                      </p:to>
                                    </p:set>
                                    <p:anim calcmode="lin" valueType="num">
                                      <p:cBhvr additive="base">
                                        <p:cTn id="83" dur="500" fill="hold"/>
                                        <p:tgtEl>
                                          <p:spTgt spid="2">
                                            <p:graphicEl>
                                              <a:dgm id="{F844C2EF-699A-4B01-B634-23AEF53517E6}"/>
                                            </p:graphicEl>
                                          </p:spTgt>
                                        </p:tgtEl>
                                        <p:attrNameLst>
                                          <p:attrName>ppt_x</p:attrName>
                                        </p:attrNameLst>
                                      </p:cBhvr>
                                      <p:tavLst>
                                        <p:tav tm="0">
                                          <p:val>
                                            <p:strVal val="#ppt_x"/>
                                          </p:val>
                                        </p:tav>
                                        <p:tav tm="100000">
                                          <p:val>
                                            <p:strVal val="#ppt_x"/>
                                          </p:val>
                                        </p:tav>
                                      </p:tavLst>
                                    </p:anim>
                                    <p:anim calcmode="lin" valueType="num">
                                      <p:cBhvr additive="base">
                                        <p:cTn id="84" dur="500" fill="hold"/>
                                        <p:tgtEl>
                                          <p:spTgt spid="2">
                                            <p:graphicEl>
                                              <a:dgm id="{F844C2EF-699A-4B01-B634-23AEF53517E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19" grpId="0" animBg="1"/>
      <p:bldP spid="20" grpId="0" animBg="1"/>
      <p:bldP spid="21" grpId="0"/>
      <p:bldP spid="22" grpId="0" animBg="1"/>
      <p:bldP spid="23" grpId="0"/>
      <p:bldP spid="25" grpId="0"/>
      <p:bldP spid="26" grpId="0"/>
      <p:bldGraphic spid="2"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26545E2-95E9-4532-B697-A7A787D0EDA6}"/>
              </a:ext>
            </a:extLst>
          </p:cNvPr>
          <p:cNvSpPr/>
          <p:nvPr/>
        </p:nvSpPr>
        <p:spPr>
          <a:xfrm>
            <a:off x="-5168900" y="1302136"/>
            <a:ext cx="7443212" cy="606611"/>
          </a:xfrm>
          <a:prstGeom prst="round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fr-CH" sz="5263"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Introduction  </a:t>
            </a:r>
            <a:endParaRPr lang="en-US" sz="5263"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24" name="Rectangle: Rounded Corners 23">
            <a:extLst>
              <a:ext uri="{FF2B5EF4-FFF2-40B4-BE49-F238E27FC236}">
                <a16:creationId xmlns:a16="http://schemas.microsoft.com/office/drawing/2014/main" id="{740CA1DC-CE6B-4C69-ACA4-D75C7BD0D938}"/>
              </a:ext>
            </a:extLst>
          </p:cNvPr>
          <p:cNvSpPr/>
          <p:nvPr/>
        </p:nvSpPr>
        <p:spPr>
          <a:xfrm>
            <a:off x="-3492500" y="2389006"/>
            <a:ext cx="7010400" cy="606611"/>
          </a:xfrm>
          <a:prstGeom prst="round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US" sz="5263"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Speaker Identification Architecture</a:t>
            </a:r>
          </a:p>
        </p:txBody>
      </p:sp>
      <p:sp>
        <p:nvSpPr>
          <p:cNvPr id="26" name="Rectangle: Rounded Corners 25">
            <a:extLst>
              <a:ext uri="{FF2B5EF4-FFF2-40B4-BE49-F238E27FC236}">
                <a16:creationId xmlns:a16="http://schemas.microsoft.com/office/drawing/2014/main" id="{FE0D74C0-D76C-44E4-B7A7-C20E4D71EC75}"/>
              </a:ext>
            </a:extLst>
          </p:cNvPr>
          <p:cNvSpPr/>
          <p:nvPr/>
        </p:nvSpPr>
        <p:spPr>
          <a:xfrm>
            <a:off x="-4458712" y="3704610"/>
            <a:ext cx="7443212" cy="606611"/>
          </a:xfrm>
          <a:prstGeom prst="round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US" sz="5263"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Machine Learning for SI</a:t>
            </a:r>
          </a:p>
        </p:txBody>
      </p:sp>
      <p:sp>
        <p:nvSpPr>
          <p:cNvPr id="27" name="Rectangle: Rounded Corners 26">
            <a:extLst>
              <a:ext uri="{FF2B5EF4-FFF2-40B4-BE49-F238E27FC236}">
                <a16:creationId xmlns:a16="http://schemas.microsoft.com/office/drawing/2014/main" id="{20549C24-704F-400C-90CA-FF2705A110F8}"/>
              </a:ext>
            </a:extLst>
          </p:cNvPr>
          <p:cNvSpPr/>
          <p:nvPr/>
        </p:nvSpPr>
        <p:spPr>
          <a:xfrm>
            <a:off x="-4001512" y="4898949"/>
            <a:ext cx="7443212" cy="606611"/>
          </a:xfrm>
          <a:prstGeom prst="round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US" sz="5263"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Experimental</a:t>
            </a:r>
            <a:r>
              <a:rPr lang="fr-CH" sz="5263"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 </a:t>
            </a:r>
            <a:r>
              <a:rPr lang="en-US" sz="5263"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result</a:t>
            </a:r>
            <a:r>
              <a:rPr lang="fr-CH" sz="5263"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 and </a:t>
            </a:r>
            <a:r>
              <a:rPr lang="en-US" sz="5263"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analysis</a:t>
            </a:r>
          </a:p>
        </p:txBody>
      </p:sp>
      <p:sp>
        <p:nvSpPr>
          <p:cNvPr id="30" name="Rectangle: Rounded Corners 29">
            <a:extLst>
              <a:ext uri="{FF2B5EF4-FFF2-40B4-BE49-F238E27FC236}">
                <a16:creationId xmlns:a16="http://schemas.microsoft.com/office/drawing/2014/main" id="{D7A7C527-8748-42FB-B90A-8F8F5D829994}"/>
              </a:ext>
            </a:extLst>
          </p:cNvPr>
          <p:cNvSpPr/>
          <p:nvPr/>
        </p:nvSpPr>
        <p:spPr>
          <a:xfrm>
            <a:off x="-4763512" y="5878653"/>
            <a:ext cx="7443212" cy="606611"/>
          </a:xfrm>
          <a:prstGeom prst="round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US" sz="5263"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Conclusion &amp; Reference</a:t>
            </a:r>
            <a:r>
              <a:rPr lang="fr-CH" sz="5263"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 </a:t>
            </a:r>
            <a:endParaRPr lang="en-US" sz="5263"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8" name="Rectangle 7">
            <a:extLst>
              <a:ext uri="{FF2B5EF4-FFF2-40B4-BE49-F238E27FC236}">
                <a16:creationId xmlns:a16="http://schemas.microsoft.com/office/drawing/2014/main" id="{E2CEAC12-CB10-4C7E-B8ED-F8D3F48CE3AD}"/>
              </a:ext>
            </a:extLst>
          </p:cNvPr>
          <p:cNvSpPr/>
          <p:nvPr/>
        </p:nvSpPr>
        <p:spPr>
          <a:xfrm>
            <a:off x="-2916180" y="443246"/>
            <a:ext cx="5403189" cy="6342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a:p>
        </p:txBody>
      </p:sp>
      <p:grpSp>
        <p:nvGrpSpPr>
          <p:cNvPr id="5" name="Group 4">
            <a:extLst>
              <a:ext uri="{FF2B5EF4-FFF2-40B4-BE49-F238E27FC236}">
                <a16:creationId xmlns:a16="http://schemas.microsoft.com/office/drawing/2014/main" id="{51627774-D3CA-4261-ABBE-855FD426B073}"/>
              </a:ext>
            </a:extLst>
          </p:cNvPr>
          <p:cNvGrpSpPr/>
          <p:nvPr/>
        </p:nvGrpSpPr>
        <p:grpSpPr>
          <a:xfrm>
            <a:off x="-2532380" y="162067"/>
            <a:ext cx="6349913" cy="7232367"/>
            <a:chOff x="-3619903" y="-693965"/>
            <a:chExt cx="7239806" cy="8245929"/>
          </a:xfrm>
        </p:grpSpPr>
        <p:sp>
          <p:nvSpPr>
            <p:cNvPr id="10" name="Circle: Hollow 9">
              <a:extLst>
                <a:ext uri="{FF2B5EF4-FFF2-40B4-BE49-F238E27FC236}">
                  <a16:creationId xmlns:a16="http://schemas.microsoft.com/office/drawing/2014/main" id="{B48C0E64-AE75-4A6B-B8BA-7BA5ABC8BF3D}"/>
                </a:ext>
              </a:extLst>
            </p:cNvPr>
            <p:cNvSpPr/>
            <p:nvPr/>
          </p:nvSpPr>
          <p:spPr>
            <a:xfrm>
              <a:off x="-3619903" y="-693965"/>
              <a:ext cx="7239806" cy="8245929"/>
            </a:xfrm>
            <a:prstGeom prst="donut">
              <a:avLst>
                <a:gd name="adj" fmla="val 2075"/>
              </a:avLst>
            </a:prstGeom>
            <a:solidFill>
              <a:srgbClr val="203864"/>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tx1"/>
                </a:solidFill>
              </a:endParaRPr>
            </a:p>
          </p:txBody>
        </p:sp>
        <p:sp>
          <p:nvSpPr>
            <p:cNvPr id="4" name="Oval 3">
              <a:extLst>
                <a:ext uri="{FF2B5EF4-FFF2-40B4-BE49-F238E27FC236}">
                  <a16:creationId xmlns:a16="http://schemas.microsoft.com/office/drawing/2014/main" id="{394CE8B2-77FD-42CC-ACC8-B795212B8B50}"/>
                </a:ext>
              </a:extLst>
            </p:cNvPr>
            <p:cNvSpPr/>
            <p:nvPr/>
          </p:nvSpPr>
          <p:spPr>
            <a:xfrm>
              <a:off x="-3461657" y="-530679"/>
              <a:ext cx="6960054" cy="7935686"/>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p>
          </p:txBody>
        </p:sp>
      </p:grpSp>
      <p:pic>
        <p:nvPicPr>
          <p:cNvPr id="3" name="Picture 2">
            <a:extLst>
              <a:ext uri="{FF2B5EF4-FFF2-40B4-BE49-F238E27FC236}">
                <a16:creationId xmlns:a16="http://schemas.microsoft.com/office/drawing/2014/main" id="{7C0DC01C-439B-4EEC-9FFA-298E9315FB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0286" y="1219956"/>
            <a:ext cx="739945" cy="798912"/>
          </a:xfrm>
          <a:prstGeom prst="rect">
            <a:avLst/>
          </a:prstGeom>
        </p:spPr>
      </p:pic>
      <p:pic>
        <p:nvPicPr>
          <p:cNvPr id="13" name="Picture 12">
            <a:extLst>
              <a:ext uri="{FF2B5EF4-FFF2-40B4-BE49-F238E27FC236}">
                <a16:creationId xmlns:a16="http://schemas.microsoft.com/office/drawing/2014/main" id="{A8E4DFCD-5391-48CB-83DA-3564B9BC9C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20362" y="2270585"/>
            <a:ext cx="781201" cy="843455"/>
          </a:xfrm>
          <a:prstGeom prst="rect">
            <a:avLst/>
          </a:prstGeom>
        </p:spPr>
      </p:pic>
      <p:pic>
        <p:nvPicPr>
          <p:cNvPr id="19" name="Picture 18">
            <a:extLst>
              <a:ext uri="{FF2B5EF4-FFF2-40B4-BE49-F238E27FC236}">
                <a16:creationId xmlns:a16="http://schemas.microsoft.com/office/drawing/2014/main" id="{C096D0B1-098E-47EB-8490-080BB46172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67375" y="3584057"/>
            <a:ext cx="793749" cy="857003"/>
          </a:xfrm>
          <a:prstGeom prst="rect">
            <a:avLst/>
          </a:prstGeom>
        </p:spPr>
      </p:pic>
      <p:pic>
        <p:nvPicPr>
          <p:cNvPr id="22" name="Picture 21">
            <a:extLst>
              <a:ext uri="{FF2B5EF4-FFF2-40B4-BE49-F238E27FC236}">
                <a16:creationId xmlns:a16="http://schemas.microsoft.com/office/drawing/2014/main" id="{38D78502-5065-4276-B16C-EBFAECA555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17172" y="4776233"/>
            <a:ext cx="793749" cy="857004"/>
          </a:xfrm>
          <a:prstGeom prst="rect">
            <a:avLst/>
          </a:prstGeom>
        </p:spPr>
      </p:pic>
      <p:pic>
        <p:nvPicPr>
          <p:cNvPr id="29" name="Picture 28">
            <a:extLst>
              <a:ext uri="{FF2B5EF4-FFF2-40B4-BE49-F238E27FC236}">
                <a16:creationId xmlns:a16="http://schemas.microsoft.com/office/drawing/2014/main" id="{6BDB40DC-C887-42C3-BD69-F1CDA77EC62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26393" y="5758874"/>
            <a:ext cx="793581" cy="856823"/>
          </a:xfrm>
          <a:prstGeom prst="rect">
            <a:avLst/>
          </a:prstGeom>
        </p:spPr>
      </p:pic>
      <p:sp>
        <p:nvSpPr>
          <p:cNvPr id="31" name="TextBox 30">
            <a:extLst>
              <a:ext uri="{FF2B5EF4-FFF2-40B4-BE49-F238E27FC236}">
                <a16:creationId xmlns:a16="http://schemas.microsoft.com/office/drawing/2014/main" id="{1744539A-7875-4BB6-A49F-E7560842C8C0}"/>
              </a:ext>
            </a:extLst>
          </p:cNvPr>
          <p:cNvSpPr txBox="1"/>
          <p:nvPr/>
        </p:nvSpPr>
        <p:spPr>
          <a:xfrm>
            <a:off x="477697" y="1412257"/>
            <a:ext cx="2870658" cy="4400115"/>
          </a:xfrm>
          <a:prstGeom prst="rect">
            <a:avLst/>
          </a:prstGeom>
          <a:noFill/>
        </p:spPr>
        <p:txBody>
          <a:bodyPr vert="vert270" wrap="square" rtlCol="0">
            <a:spAutoFit/>
          </a:bodyPr>
          <a:lstStyle/>
          <a:p>
            <a:pPr algn="ctr"/>
            <a:r>
              <a:rPr lang="fr-CH" sz="17454" dirty="0">
                <a:solidFill>
                  <a:srgbClr val="203864"/>
                </a:solidFill>
                <a:latin typeface="Microsoft Himalaya" panose="01010100010101010101" pitchFamily="2" charset="0"/>
                <a:ea typeface="Microsoft Himalaya" panose="01010100010101010101" pitchFamily="2" charset="0"/>
                <a:cs typeface="Microsoft Himalaya" panose="01010100010101010101" pitchFamily="2" charset="0"/>
              </a:rPr>
              <a:t>Plan</a:t>
            </a:r>
            <a:endParaRPr lang="en-US" sz="17454" dirty="0">
              <a:solidFill>
                <a:srgbClr val="203864"/>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200244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400"/>
                                        <p:tgtEl>
                                          <p:spTgt spid="3"/>
                                        </p:tgtEl>
                                      </p:cBhvr>
                                    </p:animEffect>
                                  </p:childTnLst>
                                </p:cTn>
                              </p:par>
                            </p:childTnLst>
                          </p:cTn>
                        </p:par>
                        <p:par>
                          <p:cTn id="12" fill="hold">
                            <p:stCondLst>
                              <p:cond delay="900"/>
                            </p:stCondLst>
                            <p:childTnLst>
                              <p:par>
                                <p:cTn id="13" presetID="42" presetClass="path" presetSubtype="0" accel="50000" decel="50000" fill="hold" grpId="0" nodeType="afterEffect">
                                  <p:stCondLst>
                                    <p:cond delay="0"/>
                                  </p:stCondLst>
                                  <p:childTnLst>
                                    <p:animMotion origin="layout" path="M 4.79167E-6 2.59259E-6 L 0.675 0.00046 " pathEditMode="relative" rAng="0" ptsTypes="AA">
                                      <p:cBhvr>
                                        <p:cTn id="14" dur="1250" fill="hold"/>
                                        <p:tgtEl>
                                          <p:spTgt spid="7"/>
                                        </p:tgtEl>
                                        <p:attrNameLst>
                                          <p:attrName>ppt_x</p:attrName>
                                          <p:attrName>ppt_y</p:attrName>
                                        </p:attrNameLst>
                                      </p:cBhvr>
                                      <p:rCtr x="33750" y="23"/>
                                    </p:animMotion>
                                  </p:childTnLst>
                                </p:cTn>
                              </p:par>
                            </p:childTnLst>
                          </p:cTn>
                        </p:par>
                        <p:par>
                          <p:cTn id="15" fill="hold">
                            <p:stCondLst>
                              <p:cond delay="2150"/>
                            </p:stCondLst>
                            <p:childTnLst>
                              <p:par>
                                <p:cTn id="16" presetID="21" presetClass="entr" presetSubtype="1"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heel(1)">
                                      <p:cBhvr>
                                        <p:cTn id="18" dur="400"/>
                                        <p:tgtEl>
                                          <p:spTgt spid="13"/>
                                        </p:tgtEl>
                                      </p:cBhvr>
                                    </p:animEffect>
                                  </p:childTnLst>
                                </p:cTn>
                              </p:par>
                            </p:childTnLst>
                          </p:cTn>
                        </p:par>
                        <p:par>
                          <p:cTn id="19" fill="hold">
                            <p:stCondLst>
                              <p:cond delay="2550"/>
                            </p:stCondLst>
                            <p:childTnLst>
                              <p:par>
                                <p:cTn id="20" presetID="42" presetClass="path" presetSubtype="0" accel="50000" decel="50000" fill="hold" grpId="0" nodeType="afterEffect">
                                  <p:stCondLst>
                                    <p:cond delay="0"/>
                                  </p:stCondLst>
                                  <p:childTnLst>
                                    <p:animMotion origin="layout" path="M 4.79167E-6 -4.44444E-6 L 0.675 0.00047 " pathEditMode="relative" rAng="0" ptsTypes="AA">
                                      <p:cBhvr>
                                        <p:cTn id="21" dur="1250" fill="hold"/>
                                        <p:tgtEl>
                                          <p:spTgt spid="24"/>
                                        </p:tgtEl>
                                        <p:attrNameLst>
                                          <p:attrName>ppt_x</p:attrName>
                                          <p:attrName>ppt_y</p:attrName>
                                        </p:attrNameLst>
                                      </p:cBhvr>
                                      <p:rCtr x="33750" y="23"/>
                                    </p:animMotion>
                                  </p:childTnLst>
                                </p:cTn>
                              </p:par>
                            </p:childTnLst>
                          </p:cTn>
                        </p:par>
                        <p:par>
                          <p:cTn id="22" fill="hold">
                            <p:stCondLst>
                              <p:cond delay="3800"/>
                            </p:stCondLst>
                            <p:childTnLst>
                              <p:par>
                                <p:cTn id="23" presetID="21" presetClass="entr" presetSubtype="1"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heel(1)">
                                      <p:cBhvr>
                                        <p:cTn id="25" dur="400"/>
                                        <p:tgtEl>
                                          <p:spTgt spid="19"/>
                                        </p:tgtEl>
                                      </p:cBhvr>
                                    </p:animEffect>
                                  </p:childTnLst>
                                </p:cTn>
                              </p:par>
                            </p:childTnLst>
                          </p:cTn>
                        </p:par>
                        <p:par>
                          <p:cTn id="26" fill="hold">
                            <p:stCondLst>
                              <p:cond delay="4200"/>
                            </p:stCondLst>
                            <p:childTnLst>
                              <p:par>
                                <p:cTn id="27" presetID="42" presetClass="path" presetSubtype="0" accel="50000" decel="50000" fill="hold" grpId="0" nodeType="afterEffect">
                                  <p:stCondLst>
                                    <p:cond delay="0"/>
                                  </p:stCondLst>
                                  <p:childTnLst>
                                    <p:animMotion origin="layout" path="M 4.79167E-6 -4.44444E-6 L 0.675 0.00047 " pathEditMode="relative" rAng="0" ptsTypes="AA">
                                      <p:cBhvr>
                                        <p:cTn id="28" dur="1250" fill="hold"/>
                                        <p:tgtEl>
                                          <p:spTgt spid="26"/>
                                        </p:tgtEl>
                                        <p:attrNameLst>
                                          <p:attrName>ppt_x</p:attrName>
                                          <p:attrName>ppt_y</p:attrName>
                                        </p:attrNameLst>
                                      </p:cBhvr>
                                      <p:rCtr x="33750" y="23"/>
                                    </p:animMotion>
                                  </p:childTnLst>
                                </p:cTn>
                              </p:par>
                            </p:childTnLst>
                          </p:cTn>
                        </p:par>
                        <p:par>
                          <p:cTn id="29" fill="hold">
                            <p:stCondLst>
                              <p:cond delay="5450"/>
                            </p:stCondLst>
                            <p:childTnLst>
                              <p:par>
                                <p:cTn id="30" presetID="21" presetClass="entr" presetSubtype="1"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heel(1)">
                                      <p:cBhvr>
                                        <p:cTn id="32" dur="400"/>
                                        <p:tgtEl>
                                          <p:spTgt spid="22"/>
                                        </p:tgtEl>
                                      </p:cBhvr>
                                    </p:animEffect>
                                  </p:childTnLst>
                                </p:cTn>
                              </p:par>
                            </p:childTnLst>
                          </p:cTn>
                        </p:par>
                        <p:par>
                          <p:cTn id="33" fill="hold">
                            <p:stCondLst>
                              <p:cond delay="5850"/>
                            </p:stCondLst>
                            <p:childTnLst>
                              <p:par>
                                <p:cTn id="34" presetID="42" presetClass="path" presetSubtype="0" accel="50000" decel="50000" fill="hold" grpId="0" nodeType="afterEffect">
                                  <p:stCondLst>
                                    <p:cond delay="0"/>
                                  </p:stCondLst>
                                  <p:childTnLst>
                                    <p:animMotion origin="layout" path="M 4.79167E-6 4.44444E-6 L 0.675 0.00046 " pathEditMode="relative" rAng="0" ptsTypes="AA">
                                      <p:cBhvr>
                                        <p:cTn id="35" dur="1250" fill="hold"/>
                                        <p:tgtEl>
                                          <p:spTgt spid="27"/>
                                        </p:tgtEl>
                                        <p:attrNameLst>
                                          <p:attrName>ppt_x</p:attrName>
                                          <p:attrName>ppt_y</p:attrName>
                                        </p:attrNameLst>
                                      </p:cBhvr>
                                      <p:rCtr x="33750" y="23"/>
                                    </p:animMotion>
                                  </p:childTnLst>
                                </p:cTn>
                              </p:par>
                            </p:childTnLst>
                          </p:cTn>
                        </p:par>
                        <p:par>
                          <p:cTn id="36" fill="hold">
                            <p:stCondLst>
                              <p:cond delay="7100"/>
                            </p:stCondLst>
                            <p:childTnLst>
                              <p:par>
                                <p:cTn id="37" presetID="21" presetClass="entr" presetSubtype="1"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heel(1)">
                                      <p:cBhvr>
                                        <p:cTn id="39" dur="400"/>
                                        <p:tgtEl>
                                          <p:spTgt spid="29"/>
                                        </p:tgtEl>
                                      </p:cBhvr>
                                    </p:animEffect>
                                  </p:childTnLst>
                                </p:cTn>
                              </p:par>
                            </p:childTnLst>
                          </p:cTn>
                        </p:par>
                        <p:par>
                          <p:cTn id="40" fill="hold">
                            <p:stCondLst>
                              <p:cond delay="7500"/>
                            </p:stCondLst>
                            <p:childTnLst>
                              <p:par>
                                <p:cTn id="41" presetID="42" presetClass="path" presetSubtype="0" accel="50000" decel="50000" fill="hold" grpId="0" nodeType="afterEffect">
                                  <p:stCondLst>
                                    <p:cond delay="0"/>
                                  </p:stCondLst>
                                  <p:childTnLst>
                                    <p:animMotion origin="layout" path="M 4.79167E-6 2.96296E-6 L 0.675 0.00046 " pathEditMode="relative" rAng="0" ptsTypes="AA">
                                      <p:cBhvr>
                                        <p:cTn id="42" dur="1250" fill="hold"/>
                                        <p:tgtEl>
                                          <p:spTgt spid="30"/>
                                        </p:tgtEl>
                                        <p:attrNameLst>
                                          <p:attrName>ppt_x</p:attrName>
                                          <p:attrName>ppt_y</p:attrName>
                                        </p:attrNameLst>
                                      </p:cBhvr>
                                      <p:rCtr x="3375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7" grpId="0" animBg="1"/>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655476-1002-458F-9093-96DDF24C584C}"/>
              </a:ext>
            </a:extLst>
          </p:cNvPr>
          <p:cNvSpPr>
            <a:spLocks noGrp="1"/>
          </p:cNvSpPr>
          <p:nvPr>
            <p:ph type="dt" sz="half" idx="10"/>
          </p:nvPr>
        </p:nvSpPr>
        <p:spPr/>
        <p:txBody>
          <a:bodyPr/>
          <a:lstStyle/>
          <a:p>
            <a:fld id="{6C80E749-77E2-4FC5-B183-69E8C111019B}" type="datetime1">
              <a:rPr lang="fr-CH" smtClean="0"/>
              <a:t>09.07.2020</a:t>
            </a:fld>
            <a:endParaRPr lang="en-US"/>
          </a:p>
        </p:txBody>
      </p:sp>
      <p:sp>
        <p:nvSpPr>
          <p:cNvPr id="5" name="Slide Number Placeholder 4">
            <a:extLst>
              <a:ext uri="{FF2B5EF4-FFF2-40B4-BE49-F238E27FC236}">
                <a16:creationId xmlns:a16="http://schemas.microsoft.com/office/drawing/2014/main" id="{676B202B-5D6A-4C04-B3A6-2B9A976F0A0A}"/>
              </a:ext>
            </a:extLst>
          </p:cNvPr>
          <p:cNvSpPr>
            <a:spLocks noGrp="1"/>
          </p:cNvSpPr>
          <p:nvPr>
            <p:ph type="sldNum" sz="quarter" idx="12"/>
          </p:nvPr>
        </p:nvSpPr>
        <p:spPr/>
        <p:txBody>
          <a:bodyPr/>
          <a:lstStyle/>
          <a:p>
            <a:fld id="{B7B928BA-D132-4F75-82CE-9F6DD79A07F7}" type="slidenum">
              <a:rPr lang="en-US" smtClean="0"/>
              <a:t>20</a:t>
            </a:fld>
            <a:endParaRPr lang="en-US"/>
          </a:p>
        </p:txBody>
      </p:sp>
      <p:sp>
        <p:nvSpPr>
          <p:cNvPr id="15" name="Arrow: Pentagon 14">
            <a:extLst>
              <a:ext uri="{FF2B5EF4-FFF2-40B4-BE49-F238E27FC236}">
                <a16:creationId xmlns:a16="http://schemas.microsoft.com/office/drawing/2014/main" id="{64C89867-CD9C-4435-A479-BDF18E95F2F6}"/>
              </a:ext>
            </a:extLst>
          </p:cNvPr>
          <p:cNvSpPr/>
          <p:nvPr/>
        </p:nvSpPr>
        <p:spPr>
          <a:xfrm>
            <a:off x="8618798" y="760872"/>
            <a:ext cx="2074602" cy="53467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6" name="Arrow: Pentagon 15">
            <a:extLst>
              <a:ext uri="{FF2B5EF4-FFF2-40B4-BE49-F238E27FC236}">
                <a16:creationId xmlns:a16="http://schemas.microsoft.com/office/drawing/2014/main" id="{C7038639-06F5-426D-A98A-51BFD80E2124}"/>
              </a:ext>
            </a:extLst>
          </p:cNvPr>
          <p:cNvSpPr/>
          <p:nvPr/>
        </p:nvSpPr>
        <p:spPr>
          <a:xfrm>
            <a:off x="6438772" y="760872"/>
            <a:ext cx="2486746"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8" name="Arrow: Pentagon 17">
            <a:extLst>
              <a:ext uri="{FF2B5EF4-FFF2-40B4-BE49-F238E27FC236}">
                <a16:creationId xmlns:a16="http://schemas.microsoft.com/office/drawing/2014/main" id="{91767FE3-0D41-4F78-9C79-DFD26F082D8A}"/>
              </a:ext>
            </a:extLst>
          </p:cNvPr>
          <p:cNvSpPr/>
          <p:nvPr/>
        </p:nvSpPr>
        <p:spPr>
          <a:xfrm>
            <a:off x="4276877" y="760872"/>
            <a:ext cx="2472867" cy="534670"/>
          </a:xfrm>
          <a:prstGeom prst="homePlate">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600" b="1"/>
              <a:t>ML For speaker Identification </a:t>
            </a:r>
            <a:endParaRPr lang="en-US" sz="1600" b="1" dirty="0"/>
          </a:p>
        </p:txBody>
      </p:sp>
      <p:sp>
        <p:nvSpPr>
          <p:cNvPr id="19" name="Arrow: Pentagon 18">
            <a:extLst>
              <a:ext uri="{FF2B5EF4-FFF2-40B4-BE49-F238E27FC236}">
                <a16:creationId xmlns:a16="http://schemas.microsoft.com/office/drawing/2014/main" id="{09FB9FF1-EB3C-4C8E-BD86-D2496C5C012D}"/>
              </a:ext>
            </a:extLst>
          </p:cNvPr>
          <p:cNvSpPr/>
          <p:nvPr/>
        </p:nvSpPr>
        <p:spPr>
          <a:xfrm>
            <a:off x="2138441" y="760872"/>
            <a:ext cx="2472869"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0" name="Arrow: Pentagon 5">
            <a:extLst>
              <a:ext uri="{FF2B5EF4-FFF2-40B4-BE49-F238E27FC236}">
                <a16:creationId xmlns:a16="http://schemas.microsoft.com/office/drawing/2014/main" id="{3986304E-F06E-4FBC-BB2F-9FD1AB098BE9}"/>
              </a:ext>
            </a:extLst>
          </p:cNvPr>
          <p:cNvSpPr/>
          <p:nvPr/>
        </p:nvSpPr>
        <p:spPr>
          <a:xfrm>
            <a:off x="-39" y="760872"/>
            <a:ext cx="2472912" cy="534670"/>
          </a:xfrm>
          <a:custGeom>
            <a:avLst/>
            <a:gdLst>
              <a:gd name="connsiteX0" fmla="*/ 0 w 2361537"/>
              <a:gd name="connsiteY0" fmla="*/ 0 h 609600"/>
              <a:gd name="connsiteX1" fmla="*/ 2056737 w 2361537"/>
              <a:gd name="connsiteY1" fmla="*/ 0 h 609600"/>
              <a:gd name="connsiteX2" fmla="*/ 2361537 w 2361537"/>
              <a:gd name="connsiteY2" fmla="*/ 304800 h 609600"/>
              <a:gd name="connsiteX3" fmla="*/ 2056737 w 2361537"/>
              <a:gd name="connsiteY3" fmla="*/ 609600 h 609600"/>
              <a:gd name="connsiteX4" fmla="*/ 0 w 2361537"/>
              <a:gd name="connsiteY4" fmla="*/ 609600 h 609600"/>
              <a:gd name="connsiteX5" fmla="*/ 0 w 2361537"/>
              <a:gd name="connsiteY5"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94216 w 2361554"/>
              <a:gd name="connsiteY5" fmla="*/ 305439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8 w 2361555"/>
              <a:gd name="connsiteY0" fmla="*/ 0 h 609600"/>
              <a:gd name="connsiteX1" fmla="*/ 2056755 w 2361555"/>
              <a:gd name="connsiteY1" fmla="*/ 0 h 609600"/>
              <a:gd name="connsiteX2" fmla="*/ 2361555 w 2361555"/>
              <a:gd name="connsiteY2" fmla="*/ 304800 h 609600"/>
              <a:gd name="connsiteX3" fmla="*/ 2056755 w 2361555"/>
              <a:gd name="connsiteY3" fmla="*/ 609600 h 609600"/>
              <a:gd name="connsiteX4" fmla="*/ 18 w 2361555"/>
              <a:gd name="connsiteY4" fmla="*/ 609600 h 609600"/>
              <a:gd name="connsiteX5" fmla="*/ 286266 w 2361555"/>
              <a:gd name="connsiteY5" fmla="*/ 297488 h 609600"/>
              <a:gd name="connsiteX6" fmla="*/ 18 w 2361555"/>
              <a:gd name="connsiteY6" fmla="*/ 0 h 609600"/>
              <a:gd name="connsiteX0" fmla="*/ 20 w 2361557"/>
              <a:gd name="connsiteY0" fmla="*/ 0 h 609600"/>
              <a:gd name="connsiteX1" fmla="*/ 2056757 w 2361557"/>
              <a:gd name="connsiteY1" fmla="*/ 0 h 609600"/>
              <a:gd name="connsiteX2" fmla="*/ 2361557 w 2361557"/>
              <a:gd name="connsiteY2" fmla="*/ 304800 h 609600"/>
              <a:gd name="connsiteX3" fmla="*/ 2056757 w 2361557"/>
              <a:gd name="connsiteY3" fmla="*/ 609600 h 609600"/>
              <a:gd name="connsiteX4" fmla="*/ 20 w 2361557"/>
              <a:gd name="connsiteY4" fmla="*/ 609600 h 609600"/>
              <a:gd name="connsiteX5" fmla="*/ 286268 w 2361557"/>
              <a:gd name="connsiteY5" fmla="*/ 297488 h 609600"/>
              <a:gd name="connsiteX6" fmla="*/ 20 w 2361557"/>
              <a:gd name="connsiteY6" fmla="*/ 0 h 609600"/>
              <a:gd name="connsiteX0" fmla="*/ 24 w 2361561"/>
              <a:gd name="connsiteY0" fmla="*/ 0 h 609600"/>
              <a:gd name="connsiteX1" fmla="*/ 2056761 w 2361561"/>
              <a:gd name="connsiteY1" fmla="*/ 0 h 609600"/>
              <a:gd name="connsiteX2" fmla="*/ 2361561 w 2361561"/>
              <a:gd name="connsiteY2" fmla="*/ 304800 h 609600"/>
              <a:gd name="connsiteX3" fmla="*/ 2056761 w 2361561"/>
              <a:gd name="connsiteY3" fmla="*/ 609600 h 609600"/>
              <a:gd name="connsiteX4" fmla="*/ 24 w 2361561"/>
              <a:gd name="connsiteY4" fmla="*/ 609600 h 609600"/>
              <a:gd name="connsiteX5" fmla="*/ 286272 w 2361561"/>
              <a:gd name="connsiteY5" fmla="*/ 297488 h 609600"/>
              <a:gd name="connsiteX6" fmla="*/ 24 w 2361561"/>
              <a:gd name="connsiteY6" fmla="*/ 0 h 609600"/>
              <a:gd name="connsiteX0" fmla="*/ 41 w 2361578"/>
              <a:gd name="connsiteY0" fmla="*/ 0 h 609600"/>
              <a:gd name="connsiteX1" fmla="*/ 2056778 w 2361578"/>
              <a:gd name="connsiteY1" fmla="*/ 0 h 609600"/>
              <a:gd name="connsiteX2" fmla="*/ 2361578 w 2361578"/>
              <a:gd name="connsiteY2" fmla="*/ 304800 h 609600"/>
              <a:gd name="connsiteX3" fmla="*/ 2056778 w 2361578"/>
              <a:gd name="connsiteY3" fmla="*/ 609600 h 609600"/>
              <a:gd name="connsiteX4" fmla="*/ 41 w 2361578"/>
              <a:gd name="connsiteY4" fmla="*/ 609600 h 609600"/>
              <a:gd name="connsiteX5" fmla="*/ 286289 w 2361578"/>
              <a:gd name="connsiteY5" fmla="*/ 297488 h 609600"/>
              <a:gd name="connsiteX6" fmla="*/ 41 w 2361578"/>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578" h="609600">
                <a:moveTo>
                  <a:pt x="41" y="0"/>
                </a:moveTo>
                <a:lnTo>
                  <a:pt x="2056778" y="0"/>
                </a:lnTo>
                <a:lnTo>
                  <a:pt x="2361578" y="304800"/>
                </a:lnTo>
                <a:lnTo>
                  <a:pt x="2056778" y="609600"/>
                </a:lnTo>
                <a:lnTo>
                  <a:pt x="41" y="609600"/>
                </a:lnTo>
                <a:cubicBezTo>
                  <a:pt x="-2609" y="505563"/>
                  <a:pt x="121962" y="481038"/>
                  <a:pt x="286289" y="297488"/>
                </a:cubicBezTo>
                <a:cubicBezTo>
                  <a:pt x="302191" y="293741"/>
                  <a:pt x="95457" y="99163"/>
                  <a:pt x="41" y="0"/>
                </a:cubicBezTo>
                <a:close/>
              </a:path>
            </a:pathLst>
          </a:cu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579" dirty="0">
                <a:solidFill>
                  <a:schemeClr val="bg1"/>
                </a:solidFill>
              </a:rPr>
              <a:t>Introduction	</a:t>
            </a:r>
          </a:p>
        </p:txBody>
      </p:sp>
      <p:sp>
        <p:nvSpPr>
          <p:cNvPr id="21" name="Text Placeholder 12">
            <a:extLst>
              <a:ext uri="{FF2B5EF4-FFF2-40B4-BE49-F238E27FC236}">
                <a16:creationId xmlns:a16="http://schemas.microsoft.com/office/drawing/2014/main" id="{8E4B8C32-E952-455D-AF28-95B781EFDE94}"/>
              </a:ext>
            </a:extLst>
          </p:cNvPr>
          <p:cNvSpPr txBox="1">
            <a:spLocks/>
          </p:cNvSpPr>
          <p:nvPr/>
        </p:nvSpPr>
        <p:spPr>
          <a:xfrm>
            <a:off x="334439" y="760873"/>
            <a:ext cx="2138433"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2" name="Text Placeholder 12">
            <a:extLst>
              <a:ext uri="{FF2B5EF4-FFF2-40B4-BE49-F238E27FC236}">
                <a16:creationId xmlns:a16="http://schemas.microsoft.com/office/drawing/2014/main" id="{4EC5EFA0-9AF5-490D-BD10-5D0D335A25E4}"/>
              </a:ext>
            </a:extLst>
          </p:cNvPr>
          <p:cNvSpPr txBox="1">
            <a:spLocks/>
          </p:cNvSpPr>
          <p:nvPr/>
        </p:nvSpPr>
        <p:spPr>
          <a:xfrm>
            <a:off x="2472872" y="770732"/>
            <a:ext cx="2138435" cy="529033"/>
          </a:xfrm>
          <a:prstGeom prst="homePlate">
            <a:avLst/>
          </a:prstGeom>
          <a:solidFill>
            <a:schemeClr val="accent1">
              <a:lumMod val="50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360" b="1" dirty="0"/>
              <a:t> Speaker Identification Architecture </a:t>
            </a:r>
            <a:endParaRPr lang="en-US" sz="1360" b="1" dirty="0"/>
          </a:p>
        </p:txBody>
      </p:sp>
      <p:sp>
        <p:nvSpPr>
          <p:cNvPr id="23" name="Text Placeholder 12">
            <a:extLst>
              <a:ext uri="{FF2B5EF4-FFF2-40B4-BE49-F238E27FC236}">
                <a16:creationId xmlns:a16="http://schemas.microsoft.com/office/drawing/2014/main" id="{427598CE-CFCE-4964-B480-E7E4BB8323C0}"/>
              </a:ext>
            </a:extLst>
          </p:cNvPr>
          <p:cNvSpPr txBox="1">
            <a:spLocks/>
          </p:cNvSpPr>
          <p:nvPr/>
        </p:nvSpPr>
        <p:spPr>
          <a:xfrm>
            <a:off x="4611306" y="760872"/>
            <a:ext cx="2138435" cy="529033"/>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5" name="Text Placeholder 12">
            <a:extLst>
              <a:ext uri="{FF2B5EF4-FFF2-40B4-BE49-F238E27FC236}">
                <a16:creationId xmlns:a16="http://schemas.microsoft.com/office/drawing/2014/main" id="{436FCF64-01DE-423D-BEE6-BF59E8B12637}"/>
              </a:ext>
            </a:extLst>
          </p:cNvPr>
          <p:cNvSpPr txBox="1">
            <a:spLocks/>
          </p:cNvSpPr>
          <p:nvPr/>
        </p:nvSpPr>
        <p:spPr>
          <a:xfrm>
            <a:off x="6535417" y="770731"/>
            <a:ext cx="2152320"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403" b="1" dirty="0"/>
              <a:t>Experimental</a:t>
            </a:r>
            <a:r>
              <a:rPr lang="fr-CH" sz="1403" b="1" dirty="0"/>
              <a:t> </a:t>
            </a:r>
            <a:r>
              <a:rPr lang="en-US" sz="1403" b="1" dirty="0"/>
              <a:t>Analysis</a:t>
            </a:r>
            <a:r>
              <a:rPr lang="fr-CH" sz="1403" b="1" dirty="0"/>
              <a:t> and </a:t>
            </a:r>
            <a:r>
              <a:rPr lang="en-US" sz="1403" b="1" dirty="0"/>
              <a:t>Result</a:t>
            </a:r>
          </a:p>
        </p:txBody>
      </p:sp>
      <p:sp>
        <p:nvSpPr>
          <p:cNvPr id="26" name="Text Placeholder 12">
            <a:extLst>
              <a:ext uri="{FF2B5EF4-FFF2-40B4-BE49-F238E27FC236}">
                <a16:creationId xmlns:a16="http://schemas.microsoft.com/office/drawing/2014/main" id="{F1074298-0D41-4A83-AF33-DCF3B0C1F074}"/>
              </a:ext>
            </a:extLst>
          </p:cNvPr>
          <p:cNvSpPr txBox="1">
            <a:spLocks/>
          </p:cNvSpPr>
          <p:nvPr/>
        </p:nvSpPr>
        <p:spPr>
          <a:xfrm>
            <a:off x="8876643" y="757925"/>
            <a:ext cx="1740172"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403" b="1" dirty="0"/>
              <a:t>Conclusion &amp; Reference</a:t>
            </a:r>
            <a:endParaRPr lang="en-US" sz="1403" b="1" dirty="0"/>
          </a:p>
        </p:txBody>
      </p:sp>
      <p:graphicFrame>
        <p:nvGraphicFramePr>
          <p:cNvPr id="2" name="Tableau 1">
            <a:extLst>
              <a:ext uri="{FF2B5EF4-FFF2-40B4-BE49-F238E27FC236}">
                <a16:creationId xmlns:a16="http://schemas.microsoft.com/office/drawing/2014/main" id="{9EF0A061-DACD-43EB-914C-065A0225E302}"/>
              </a:ext>
            </a:extLst>
          </p:cNvPr>
          <p:cNvGraphicFramePr>
            <a:graphicFrameLocks noGrp="1"/>
          </p:cNvGraphicFramePr>
          <p:nvPr>
            <p:extLst>
              <p:ext uri="{D42A27DB-BD31-4B8C-83A1-F6EECF244321}">
                <p14:modId xmlns:p14="http://schemas.microsoft.com/office/powerpoint/2010/main" val="3407874335"/>
              </p:ext>
            </p:extLst>
          </p:nvPr>
        </p:nvGraphicFramePr>
        <p:xfrm>
          <a:off x="2778488" y="1345855"/>
          <a:ext cx="4988531" cy="12385968"/>
        </p:xfrm>
        <a:graphic>
          <a:graphicData uri="http://schemas.openxmlformats.org/drawingml/2006/table">
            <a:tbl>
              <a:tblPr firstRow="1" firstCol="1" bandRow="1">
                <a:tableStyleId>{5C22544A-7EE6-4342-B048-85BDC9FD1C3A}</a:tableStyleId>
              </a:tblPr>
              <a:tblGrid>
                <a:gridCol w="376483">
                  <a:extLst>
                    <a:ext uri="{9D8B030D-6E8A-4147-A177-3AD203B41FA5}">
                      <a16:colId xmlns:a16="http://schemas.microsoft.com/office/drawing/2014/main" val="2426945411"/>
                    </a:ext>
                  </a:extLst>
                </a:gridCol>
                <a:gridCol w="4612048">
                  <a:extLst>
                    <a:ext uri="{9D8B030D-6E8A-4147-A177-3AD203B41FA5}">
                      <a16:colId xmlns:a16="http://schemas.microsoft.com/office/drawing/2014/main" val="3039622090"/>
                    </a:ext>
                  </a:extLst>
                </a:gridCol>
              </a:tblGrid>
              <a:tr h="112722">
                <a:tc>
                  <a:txBody>
                    <a:bodyPr/>
                    <a:lstStyle/>
                    <a:p>
                      <a:pPr marL="0" marR="0" algn="ctr">
                        <a:spcBef>
                          <a:spcPts val="0"/>
                        </a:spcBef>
                        <a:spcAft>
                          <a:spcPts val="0"/>
                        </a:spcAft>
                      </a:pPr>
                      <a:r>
                        <a:rPr lang="en-US" sz="1100">
                          <a:effectLst/>
                        </a:rPr>
                        <a:t>[1]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dirty="0">
                          <a:effectLst/>
                        </a:rPr>
                        <a:t>J. Campbell Jr., Speaker recognition: a tutorial. Proc, IEEE 85(9),, 1437–1462 (1997). </a:t>
                      </a:r>
                      <a:endParaRPr lang="fr-FR" sz="1100" dirty="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2943681525"/>
                  </a:ext>
                </a:extLst>
              </a:tr>
              <a:tr h="102953">
                <a:tc>
                  <a:txBody>
                    <a:bodyPr/>
                    <a:lstStyle/>
                    <a:p>
                      <a:pPr marL="0" marR="0" algn="ctr">
                        <a:spcBef>
                          <a:spcPts val="0"/>
                        </a:spcBef>
                        <a:spcAft>
                          <a:spcPts val="0"/>
                        </a:spcAft>
                      </a:pPr>
                      <a:r>
                        <a:rPr lang="en-US" sz="1100">
                          <a:effectLst/>
                        </a:rPr>
                        <a:t>[2]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dirty="0">
                          <a:effectLst/>
                        </a:rPr>
                        <a:t>F. e. a. </a:t>
                      </a:r>
                      <a:r>
                        <a:rPr lang="en-US" sz="1100" dirty="0" err="1">
                          <a:effectLst/>
                        </a:rPr>
                        <a:t>Bimbot</a:t>
                      </a:r>
                      <a:r>
                        <a:rPr lang="en-US" sz="1100" dirty="0">
                          <a:effectLst/>
                        </a:rPr>
                        <a:t>, A tutorial on text-independent speaker verification, EURASIP J. </a:t>
                      </a:r>
                      <a:r>
                        <a:rPr lang="en-US" sz="1100" dirty="0" err="1">
                          <a:effectLst/>
                        </a:rPr>
                        <a:t>Appl.Signal</a:t>
                      </a:r>
                      <a:r>
                        <a:rPr lang="en-US" sz="1100" dirty="0">
                          <a:effectLst/>
                        </a:rPr>
                        <a:t> Process. 1, 430–451 (2004). </a:t>
                      </a:r>
                      <a:endParaRPr lang="fr-FR" sz="1100" dirty="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1297668525"/>
                  </a:ext>
                </a:extLst>
              </a:tr>
              <a:tr h="102953">
                <a:tc>
                  <a:txBody>
                    <a:bodyPr/>
                    <a:lstStyle/>
                    <a:p>
                      <a:pPr marL="0" marR="0" algn="ctr">
                        <a:spcBef>
                          <a:spcPts val="0"/>
                        </a:spcBef>
                        <a:spcAft>
                          <a:spcPts val="0"/>
                        </a:spcAft>
                      </a:pPr>
                      <a:r>
                        <a:rPr lang="en-US" sz="1100">
                          <a:effectLst/>
                        </a:rPr>
                        <a:t>[3]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D. Q. T. D. R. Reynolds, Speaker verification using adapted gaussian, ISSN 1051–2004, 10(1–3), 19–41 (2000).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3809068912"/>
                  </a:ext>
                </a:extLst>
              </a:tr>
              <a:tr h="102953">
                <a:tc>
                  <a:txBody>
                    <a:bodyPr/>
                    <a:lstStyle/>
                    <a:p>
                      <a:pPr marL="0" marR="0" algn="ctr">
                        <a:spcBef>
                          <a:spcPts val="0"/>
                        </a:spcBef>
                        <a:spcAft>
                          <a:spcPts val="0"/>
                        </a:spcAft>
                      </a:pPr>
                      <a:r>
                        <a:rPr lang="en-US" sz="1100">
                          <a:effectLst/>
                        </a:rPr>
                        <a:t>[4]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S. Safavi, Speaker characterization using adult and children’s speech. Ph. D. dissertation,, 2015.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2421447772"/>
                  </a:ext>
                </a:extLst>
              </a:tr>
              <a:tr h="102953">
                <a:tc>
                  <a:txBody>
                    <a:bodyPr/>
                    <a:lstStyle/>
                    <a:p>
                      <a:pPr marL="0" marR="0" algn="ctr">
                        <a:spcBef>
                          <a:spcPts val="0"/>
                        </a:spcBef>
                        <a:spcAft>
                          <a:spcPts val="0"/>
                        </a:spcAft>
                      </a:pPr>
                      <a:r>
                        <a:rPr lang="en-US" sz="1100">
                          <a:effectLst/>
                        </a:rPr>
                        <a:t>[5]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S. G. H. M. I. S. R. Safavi, Fraud detection in voice-based identity authentication applications and services, In: Proceedings of ICDM, 2016.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376907029"/>
                  </a:ext>
                </a:extLst>
              </a:tr>
              <a:tr h="102953">
                <a:tc>
                  <a:txBody>
                    <a:bodyPr/>
                    <a:lstStyle/>
                    <a:p>
                      <a:pPr marL="0" marR="0" algn="ctr">
                        <a:spcBef>
                          <a:spcPts val="0"/>
                        </a:spcBef>
                        <a:spcAft>
                          <a:spcPts val="0"/>
                        </a:spcAft>
                      </a:pPr>
                      <a:r>
                        <a:rPr lang="en-US" sz="1100">
                          <a:effectLst/>
                        </a:rPr>
                        <a:t>[6]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A. L. K. M. B. L. H. Larcher, Text-dependent speaker verification: classifiers,, ISSN 0167–6393, 60, 56–77 (2014),.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137314393"/>
                  </a:ext>
                </a:extLst>
              </a:tr>
              <a:tr h="102953">
                <a:tc>
                  <a:txBody>
                    <a:bodyPr/>
                    <a:lstStyle/>
                    <a:p>
                      <a:pPr marL="0" marR="0" algn="ctr">
                        <a:spcBef>
                          <a:spcPts val="0"/>
                        </a:spcBef>
                        <a:spcAft>
                          <a:spcPts val="0"/>
                        </a:spcAft>
                      </a:pPr>
                      <a:r>
                        <a:rPr lang="en-US" sz="1100">
                          <a:effectLst/>
                        </a:rPr>
                        <a:t>[7]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dirty="0">
                          <a:effectLst/>
                        </a:rPr>
                        <a:t>S. M. P. Davis, Comparison of parametric representations for monosyllabic word recognition in continuously spoken sentences., 28(4), 357–366 (1980): IEEE Trans. </a:t>
                      </a:r>
                      <a:r>
                        <a:rPr lang="en-US" sz="1100" dirty="0" err="1">
                          <a:effectLst/>
                        </a:rPr>
                        <a:t>Acoust</a:t>
                      </a:r>
                      <a:r>
                        <a:rPr lang="en-US" sz="1100" dirty="0">
                          <a:effectLst/>
                        </a:rPr>
                        <a:t>. Speech Signal Process. </a:t>
                      </a:r>
                      <a:endParaRPr lang="fr-FR" sz="1100" dirty="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869709050"/>
                  </a:ext>
                </a:extLst>
              </a:tr>
              <a:tr h="102953">
                <a:tc>
                  <a:txBody>
                    <a:bodyPr/>
                    <a:lstStyle/>
                    <a:p>
                      <a:pPr marL="0" marR="0" algn="ctr">
                        <a:spcBef>
                          <a:spcPts val="0"/>
                        </a:spcBef>
                        <a:spcAft>
                          <a:spcPts val="0"/>
                        </a:spcAft>
                      </a:pPr>
                      <a:r>
                        <a:rPr lang="en-US" sz="1100">
                          <a:effectLst/>
                        </a:rPr>
                        <a:t>[8]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S. Furui, Cepstral analysis technique for automatic speaker verification., Speech Signal Process éd., (1981): IEEE Trans..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1106030110"/>
                  </a:ext>
                </a:extLst>
              </a:tr>
              <a:tr h="102953">
                <a:tc>
                  <a:txBody>
                    <a:bodyPr/>
                    <a:lstStyle/>
                    <a:p>
                      <a:pPr marL="0" marR="0" algn="ctr">
                        <a:spcBef>
                          <a:spcPts val="0"/>
                        </a:spcBef>
                        <a:spcAft>
                          <a:spcPts val="0"/>
                        </a:spcAft>
                      </a:pPr>
                      <a:r>
                        <a:rPr lang="en-US" sz="1100">
                          <a:effectLst/>
                        </a:rPr>
                        <a:t>[9]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D. R. R. Reynolds, Robust text-independent speaker identification using Gaussian mixture speaker models, Speech Audio Process éd., IEEE Trans, (1995).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3099872380"/>
                  </a:ext>
                </a:extLst>
              </a:tr>
              <a:tr h="135898">
                <a:tc>
                  <a:txBody>
                    <a:bodyPr/>
                    <a:lstStyle/>
                    <a:p>
                      <a:pPr marL="0" marR="0" algn="ctr">
                        <a:spcBef>
                          <a:spcPts val="0"/>
                        </a:spcBef>
                        <a:spcAft>
                          <a:spcPts val="0"/>
                        </a:spcAft>
                      </a:pPr>
                      <a:r>
                        <a:rPr lang="en-US" sz="1100">
                          <a:effectLst/>
                        </a:rPr>
                        <a:t>[10]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dirty="0">
                          <a:effectLst/>
                        </a:rPr>
                        <a:t>W. S. D. R. D. Campbell, Support vector machines using GMM supervectors for speaker verification, IEEE Signal Process, (2006). </a:t>
                      </a:r>
                      <a:endParaRPr lang="fr-FR" sz="1100" dirty="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679477717"/>
                  </a:ext>
                </a:extLst>
              </a:tr>
              <a:tr h="135898">
                <a:tc>
                  <a:txBody>
                    <a:bodyPr/>
                    <a:lstStyle/>
                    <a:p>
                      <a:pPr marL="0" marR="0" algn="ctr">
                        <a:spcBef>
                          <a:spcPts val="0"/>
                        </a:spcBef>
                        <a:spcAft>
                          <a:spcPts val="0"/>
                        </a:spcAft>
                      </a:pPr>
                      <a:r>
                        <a:rPr lang="en-US" sz="1100">
                          <a:effectLst/>
                        </a:rPr>
                        <a:t>[11]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dirty="0">
                          <a:effectLst/>
                        </a:rPr>
                        <a:t>D. Reynolds, An overview of automatic speaker recognition In Proceedings of the International Conference on Acoustics, (ICASSP), 2002. </a:t>
                      </a:r>
                      <a:endParaRPr lang="fr-FR" sz="1100" dirty="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2583473691"/>
                  </a:ext>
                </a:extLst>
              </a:tr>
              <a:tr h="135898">
                <a:tc>
                  <a:txBody>
                    <a:bodyPr/>
                    <a:lstStyle/>
                    <a:p>
                      <a:pPr marL="0" marR="0" algn="ctr">
                        <a:spcBef>
                          <a:spcPts val="0"/>
                        </a:spcBef>
                        <a:spcAft>
                          <a:spcPts val="0"/>
                        </a:spcAft>
                      </a:pPr>
                      <a:r>
                        <a:rPr lang="en-US" sz="1100">
                          <a:effectLst/>
                        </a:rPr>
                        <a:t>[12]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dirty="0">
                          <a:effectLst/>
                        </a:rPr>
                        <a:t>A. A. a. M. D. H. </a:t>
                      </a:r>
                      <a:r>
                        <a:rPr lang="en-US" sz="1100" dirty="0" err="1">
                          <a:effectLst/>
                        </a:rPr>
                        <a:t>Kekre</a:t>
                      </a:r>
                      <a:r>
                        <a:rPr lang="en-US" sz="1100" dirty="0">
                          <a:effectLst/>
                        </a:rPr>
                        <a:t>, Speaker identification using row mean vector of spectrogram. In Proceedings of the International Conference &amp; Workshop on Emerging Trends in Technology, 2011, p. pages 171–174. ACM.</a:t>
                      </a:r>
                      <a:endParaRPr lang="fr-FR" sz="1100" dirty="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2944683871"/>
                  </a:ext>
                </a:extLst>
              </a:tr>
              <a:tr h="135898">
                <a:tc>
                  <a:txBody>
                    <a:bodyPr/>
                    <a:lstStyle/>
                    <a:p>
                      <a:pPr marL="0" marR="0" algn="ctr">
                        <a:spcBef>
                          <a:spcPts val="0"/>
                        </a:spcBef>
                        <a:spcAft>
                          <a:spcPts val="0"/>
                        </a:spcAft>
                      </a:pPr>
                      <a:r>
                        <a:rPr lang="en-US" sz="1100">
                          <a:effectLst/>
                        </a:rPr>
                        <a:t>[13]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G. K. Verma, Multi-feature fusion for closed set text independent speaker identification, In International Conference on Information Intelligence, Systems, Technology and Management, Springer, 2011, p. pages 170–179..</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1597627814"/>
                  </a:ext>
                </a:extLst>
              </a:tr>
              <a:tr h="135898">
                <a:tc>
                  <a:txBody>
                    <a:bodyPr/>
                    <a:lstStyle/>
                    <a:p>
                      <a:pPr marL="0" marR="0" algn="ctr">
                        <a:spcBef>
                          <a:spcPts val="0"/>
                        </a:spcBef>
                        <a:spcAft>
                          <a:spcPts val="0"/>
                        </a:spcAft>
                      </a:pPr>
                      <a:r>
                        <a:rPr lang="en-US" sz="1100">
                          <a:effectLst/>
                        </a:rPr>
                        <a:t>[14]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L. R. a. B.-H. Juang, Fundamental of Speech Recognition, Prentice-Hall,, 1993.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3204825087"/>
                  </a:ext>
                </a:extLst>
              </a:tr>
              <a:tr h="135898">
                <a:tc>
                  <a:txBody>
                    <a:bodyPr/>
                    <a:lstStyle/>
                    <a:p>
                      <a:pPr marL="0" marR="0" algn="ctr">
                        <a:spcBef>
                          <a:spcPts val="0"/>
                        </a:spcBef>
                        <a:spcAft>
                          <a:spcPts val="0"/>
                        </a:spcAft>
                      </a:pPr>
                      <a:r>
                        <a:rPr lang="en-US" sz="1100">
                          <a:effectLst/>
                        </a:rPr>
                        <a:t>[15]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E. R. B. J. a. L. R. A. V. F. Soong, «Quantization Approach to Speaker Recognition,» AT&amp;T Technical Journal, pp. vol. 66,pp.14-26, March/April 1987..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3792546739"/>
                  </a:ext>
                </a:extLst>
              </a:tr>
              <a:tr h="135898">
                <a:tc>
                  <a:txBody>
                    <a:bodyPr/>
                    <a:lstStyle/>
                    <a:p>
                      <a:pPr marL="0" marR="0" algn="ctr">
                        <a:spcBef>
                          <a:spcPts val="0"/>
                        </a:spcBef>
                        <a:spcAft>
                          <a:spcPts val="0"/>
                        </a:spcAft>
                      </a:pPr>
                      <a:r>
                        <a:rPr lang="en-US" sz="1100">
                          <a:effectLst/>
                        </a:rPr>
                        <a:t>[16]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C. Frequently, «Asked Questions,» [En ligne]. Available: http://svr-www.eng.cam.ac.uk/comp.speech.</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1796386577"/>
                  </a:ext>
                </a:extLst>
              </a:tr>
              <a:tr h="135898">
                <a:tc>
                  <a:txBody>
                    <a:bodyPr/>
                    <a:lstStyle/>
                    <a:p>
                      <a:pPr marL="0" marR="0" algn="ctr">
                        <a:spcBef>
                          <a:spcPts val="0"/>
                        </a:spcBef>
                        <a:spcAft>
                          <a:spcPts val="0"/>
                        </a:spcAft>
                      </a:pPr>
                      <a:r>
                        <a:rPr lang="en-US" sz="1100">
                          <a:effectLst/>
                        </a:rPr>
                        <a:t>[17]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dirty="0">
                          <a:effectLst/>
                        </a:rPr>
                        <a:t>J. D. H. J. a. P. J. Jr., «Discrete-Time Processing of Speech Signals,» IEEE </a:t>
                      </a:r>
                      <a:r>
                        <a:rPr lang="en-US" sz="1100" dirty="0" err="1">
                          <a:effectLst/>
                        </a:rPr>
                        <a:t>Press,New</a:t>
                      </a:r>
                      <a:r>
                        <a:rPr lang="en-US" sz="1100" dirty="0">
                          <a:effectLst/>
                        </a:rPr>
                        <a:t> York, n° %1second ed., 2000. </a:t>
                      </a:r>
                      <a:endParaRPr lang="fr-FR" sz="1100" dirty="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1022066362"/>
                  </a:ext>
                </a:extLst>
              </a:tr>
              <a:tr h="135898">
                <a:tc>
                  <a:txBody>
                    <a:bodyPr/>
                    <a:lstStyle/>
                    <a:p>
                      <a:pPr marL="0" marR="0" algn="ctr">
                        <a:spcBef>
                          <a:spcPts val="0"/>
                        </a:spcBef>
                        <a:spcAft>
                          <a:spcPts val="0"/>
                        </a:spcAft>
                      </a:pPr>
                      <a:r>
                        <a:rPr lang="en-US" sz="1100">
                          <a:effectLst/>
                        </a:rPr>
                        <a:t>[18]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C. J. C. A. Burges, «Tutorial on Support Vector Machines for Pattern Recognition, submitted to Data Mining and Knowledge Discovery,,» 1998. </a:t>
                      </a:r>
                      <a:r>
                        <a:rPr lang="fr-FR" sz="1100">
                          <a:effectLst/>
                        </a:rPr>
                        <a:t>[En ligne]. Available: http://svm.research.bell-labs.com/SVMdoc.html,.</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2607341134"/>
                  </a:ext>
                </a:extLst>
              </a:tr>
              <a:tr h="135898">
                <a:tc>
                  <a:txBody>
                    <a:bodyPr/>
                    <a:lstStyle/>
                    <a:p>
                      <a:pPr marL="0" marR="0" algn="ctr">
                        <a:spcBef>
                          <a:spcPts val="0"/>
                        </a:spcBef>
                        <a:spcAft>
                          <a:spcPts val="0"/>
                        </a:spcAft>
                      </a:pPr>
                      <a:r>
                        <a:rPr lang="en-US" sz="1100">
                          <a:effectLst/>
                        </a:rPr>
                        <a:t>[19]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R. Auckenthaler, "Test-independent speaker identification with limited resources,," University ofWales, 2001.</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2102219959"/>
                  </a:ext>
                </a:extLst>
              </a:tr>
              <a:tr h="135898">
                <a:tc>
                  <a:txBody>
                    <a:bodyPr/>
                    <a:lstStyle/>
                    <a:p>
                      <a:pPr marL="0" marR="0" algn="ctr">
                        <a:spcBef>
                          <a:spcPts val="0"/>
                        </a:spcBef>
                        <a:spcAft>
                          <a:spcPts val="0"/>
                        </a:spcAft>
                      </a:pPr>
                      <a:r>
                        <a:rPr lang="en-US" sz="1100">
                          <a:effectLst/>
                        </a:rPr>
                        <a:t>[20]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 N. Holmes and W. J. Holmes, Speech Synthesis and Recognition,, 2nd edition, éd., London,: Taylor &amp; Francis, 2002.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1458794283"/>
                  </a:ext>
                </a:extLst>
              </a:tr>
              <a:tr h="135898">
                <a:tc>
                  <a:txBody>
                    <a:bodyPr/>
                    <a:lstStyle/>
                    <a:p>
                      <a:pPr marL="0" marR="0" algn="ctr">
                        <a:spcBef>
                          <a:spcPts val="0"/>
                        </a:spcBef>
                        <a:spcAft>
                          <a:spcPts val="0"/>
                        </a:spcAft>
                      </a:pPr>
                      <a:r>
                        <a:rPr lang="en-US" sz="1100">
                          <a:effectLst/>
                        </a:rPr>
                        <a:t>[21]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S. Haykin, Neural Networks a Comprehensive Foundation,, Hamilton, Ontario, , McMaster University.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1722212266"/>
                  </a:ext>
                </a:extLst>
              </a:tr>
              <a:tr h="135898">
                <a:tc>
                  <a:txBody>
                    <a:bodyPr/>
                    <a:lstStyle/>
                    <a:p>
                      <a:pPr marL="0" marR="0" algn="ctr">
                        <a:spcBef>
                          <a:spcPts val="0"/>
                        </a:spcBef>
                        <a:spcAft>
                          <a:spcPts val="0"/>
                        </a:spcAft>
                      </a:pPr>
                      <a:r>
                        <a:rPr lang="en-US" sz="1100">
                          <a:effectLst/>
                        </a:rPr>
                        <a:t>[22]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[En ligne]. Available: ftp://ftp.ics.uci.edu/pub/machine-learningdatabases/.</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3519129641"/>
                  </a:ext>
                </a:extLst>
              </a:tr>
              <a:tr h="135898">
                <a:tc>
                  <a:txBody>
                    <a:bodyPr/>
                    <a:lstStyle/>
                    <a:p>
                      <a:pPr marL="0" marR="0" algn="ctr">
                        <a:spcBef>
                          <a:spcPts val="0"/>
                        </a:spcBef>
                        <a:spcAft>
                          <a:spcPts val="0"/>
                        </a:spcAft>
                      </a:pPr>
                      <a:r>
                        <a:rPr lang="en-US" sz="1100">
                          <a:effectLst/>
                        </a:rPr>
                        <a:t>[23]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V. Vapnik, «Estimation of Dependences Based on Empirical Data,,» Springer-Verlag,1982.</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977168221"/>
                  </a:ext>
                </a:extLst>
              </a:tr>
              <a:tr h="135898">
                <a:tc>
                  <a:txBody>
                    <a:bodyPr/>
                    <a:lstStyle/>
                    <a:p>
                      <a:pPr marL="0" marR="0" algn="ctr">
                        <a:spcBef>
                          <a:spcPts val="0"/>
                        </a:spcBef>
                        <a:spcAft>
                          <a:spcPts val="0"/>
                        </a:spcAft>
                      </a:pPr>
                      <a:r>
                        <a:rPr lang="en-US" sz="1100">
                          <a:effectLst/>
                        </a:rPr>
                        <a:t>[24]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E. F. R. G. F. Osuna, «Improved Training Algorithm for Support Vector Machines,» NNSP ’97, 1997.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1727125772"/>
                  </a:ext>
                </a:extLst>
              </a:tr>
              <a:tr h="135898">
                <a:tc>
                  <a:txBody>
                    <a:bodyPr/>
                    <a:lstStyle/>
                    <a:p>
                      <a:pPr marL="0" marR="0" algn="ctr">
                        <a:spcBef>
                          <a:spcPts val="0"/>
                        </a:spcBef>
                        <a:spcAft>
                          <a:spcPts val="0"/>
                        </a:spcAft>
                      </a:pPr>
                      <a:r>
                        <a:rPr lang="en-US" sz="1100">
                          <a:effectLst/>
                        </a:rPr>
                        <a:t>[25]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L. R. Rabiner, “A Tutorial On Hidden Markov Models And Selected Applications In Speech Recognition”, vol. 77(2), Proceedings of the IEEE, 1989.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635230323"/>
                  </a:ext>
                </a:extLst>
              </a:tr>
              <a:tr h="135898">
                <a:tc>
                  <a:txBody>
                    <a:bodyPr/>
                    <a:lstStyle/>
                    <a:p>
                      <a:pPr marL="0" marR="0" algn="ctr">
                        <a:spcBef>
                          <a:spcPts val="0"/>
                        </a:spcBef>
                        <a:spcAft>
                          <a:spcPts val="0"/>
                        </a:spcAft>
                      </a:pPr>
                      <a:r>
                        <a:rPr lang="en-US" sz="1100">
                          <a:effectLst/>
                        </a:rPr>
                        <a:t>[26]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«The NIST,» speaker recognition evaluation plan, 2002. </a:t>
                      </a:r>
                      <a:r>
                        <a:rPr lang="fr-FR" sz="1100">
                          <a:effectLst/>
                        </a:rPr>
                        <a:t>[En ligne]. Available: http://www.itl.nist.gov/iad/mig/.</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3279387977"/>
                  </a:ext>
                </a:extLst>
              </a:tr>
              <a:tr h="135898">
                <a:tc>
                  <a:txBody>
                    <a:bodyPr/>
                    <a:lstStyle/>
                    <a:p>
                      <a:pPr marL="0" marR="0" algn="ctr">
                        <a:spcBef>
                          <a:spcPts val="0"/>
                        </a:spcBef>
                        <a:spcAft>
                          <a:spcPts val="0"/>
                        </a:spcAft>
                      </a:pPr>
                      <a:r>
                        <a:rPr lang="en-US" sz="1100">
                          <a:effectLst/>
                        </a:rPr>
                        <a:t>[27]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«THE NIST,» speaker recognition evaluation plan., 2003. </a:t>
                      </a:r>
                      <a:r>
                        <a:rPr lang="fr-FR" sz="1100">
                          <a:effectLst/>
                        </a:rPr>
                        <a:t>[En ligne]. Available: http://www.itl.nist.gov/iad/mig/.</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3041132315"/>
                  </a:ext>
                </a:extLst>
              </a:tr>
              <a:tr h="135898">
                <a:tc>
                  <a:txBody>
                    <a:bodyPr/>
                    <a:lstStyle/>
                    <a:p>
                      <a:pPr marL="0" marR="0" algn="ctr">
                        <a:spcBef>
                          <a:spcPts val="0"/>
                        </a:spcBef>
                        <a:spcAft>
                          <a:spcPts val="0"/>
                        </a:spcAft>
                      </a:pPr>
                      <a:r>
                        <a:rPr lang="en-US" sz="1100">
                          <a:effectLst/>
                        </a:rPr>
                        <a:t>[28]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L. C.-J. Chang C-C, «LIBSVM: a library for support vector machines. </a:t>
                      </a:r>
                      <a:r>
                        <a:rPr lang="fr-FR" sz="1100">
                          <a:effectLst/>
                        </a:rPr>
                        <a:t>Software available,» 2001. [En ligne]. Available: http://www.csie.ntu.edu.tw/cjlin/libsvm.</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209460389"/>
                  </a:ext>
                </a:extLst>
              </a:tr>
              <a:tr h="135898">
                <a:tc>
                  <a:txBody>
                    <a:bodyPr/>
                    <a:lstStyle/>
                    <a:p>
                      <a:pPr marL="0" marR="0" algn="ctr">
                        <a:spcBef>
                          <a:spcPts val="0"/>
                        </a:spcBef>
                        <a:spcAft>
                          <a:spcPts val="0"/>
                        </a:spcAft>
                      </a:pPr>
                      <a:r>
                        <a:rPr lang="en-US" sz="1100">
                          <a:effectLst/>
                        </a:rPr>
                        <a:t>[29]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Q. T. D. R. Reynolds DA, «Speaker verification using adapted Gaussian mixture models.,» p. Digit Signal Process 10:19–41, 2000.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3872408813"/>
                  </a:ext>
                </a:extLst>
              </a:tr>
              <a:tr h="135898">
                <a:tc>
                  <a:txBody>
                    <a:bodyPr/>
                    <a:lstStyle/>
                    <a:p>
                      <a:pPr marL="0" marR="0" algn="ctr">
                        <a:spcBef>
                          <a:spcPts val="0"/>
                        </a:spcBef>
                        <a:spcAft>
                          <a:spcPts val="0"/>
                        </a:spcAft>
                      </a:pPr>
                      <a:r>
                        <a:rPr lang="en-US" sz="1100">
                          <a:effectLst/>
                        </a:rPr>
                        <a:t>[30]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N. RG, Two-sided confidence intervals for the single proportion: comparison of seven methods, 1998.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1708842647"/>
                  </a:ext>
                </a:extLst>
              </a:tr>
              <a:tr h="135898">
                <a:tc>
                  <a:txBody>
                    <a:bodyPr/>
                    <a:lstStyle/>
                    <a:p>
                      <a:pPr marL="0" marR="0" algn="ctr">
                        <a:spcBef>
                          <a:spcPts val="0"/>
                        </a:spcBef>
                        <a:spcAft>
                          <a:spcPts val="0"/>
                        </a:spcAft>
                      </a:pPr>
                      <a:r>
                        <a:rPr lang="en-US" sz="1100">
                          <a:effectLst/>
                        </a:rPr>
                        <a:t>[31]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C. K. R. Sandhya N. dhage, «“A review on Machine Learning Techniques”,» vol. Volume 4 Issue 3, pp. ISSN: 2321-8169, PP: 395 – 399, March 16.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2183812287"/>
                  </a:ext>
                </a:extLst>
              </a:tr>
              <a:tr h="135898">
                <a:tc>
                  <a:txBody>
                    <a:bodyPr/>
                    <a:lstStyle/>
                    <a:p>
                      <a:pPr marL="0" marR="0" algn="ctr">
                        <a:spcBef>
                          <a:spcPts val="0"/>
                        </a:spcBef>
                        <a:spcAft>
                          <a:spcPts val="0"/>
                        </a:spcAft>
                      </a:pPr>
                      <a:r>
                        <a:rPr lang="en-US" sz="1100">
                          <a:effectLst/>
                        </a:rPr>
                        <a:t>[32]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AyonDey, «Machine Learning Algorithms: A Review”».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977555182"/>
                  </a:ext>
                </a:extLst>
              </a:tr>
              <a:tr h="135898">
                <a:tc>
                  <a:txBody>
                    <a:bodyPr/>
                    <a:lstStyle/>
                    <a:p>
                      <a:pPr marL="0" marR="0" algn="ctr">
                        <a:spcBef>
                          <a:spcPts val="0"/>
                        </a:spcBef>
                        <a:spcAft>
                          <a:spcPts val="0"/>
                        </a:spcAft>
                      </a:pPr>
                      <a:r>
                        <a:rPr lang="en-US" sz="1100">
                          <a:effectLst/>
                        </a:rPr>
                        <a:t>[33]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A. r. b. R. Society, «“Machine learning: the power and promise of computers that learn by example “,» vol. Vol. 7 (3), April 2017.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1948466137"/>
                  </a:ext>
                </a:extLst>
              </a:tr>
              <a:tr h="135898">
                <a:tc>
                  <a:txBody>
                    <a:bodyPr/>
                    <a:lstStyle/>
                    <a:p>
                      <a:pPr marL="0" marR="0" algn="ctr">
                        <a:spcBef>
                          <a:spcPts val="0"/>
                        </a:spcBef>
                        <a:spcAft>
                          <a:spcPts val="0"/>
                        </a:spcAft>
                      </a:pPr>
                      <a:r>
                        <a:rPr lang="en-US" sz="1100">
                          <a:effectLst/>
                        </a:rPr>
                        <a:t>[34]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Y. P. M. S. K. G. T. K. Al-Jarrah OY, «Efficient machine learning for big data : A review. Big Data Res.,» vol. 2(3):87–93., 2015. </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3724905445"/>
                  </a:ext>
                </a:extLst>
              </a:tr>
              <a:tr h="135898">
                <a:tc>
                  <a:txBody>
                    <a:bodyPr/>
                    <a:lstStyle/>
                    <a:p>
                      <a:pPr marL="0" marR="0" algn="ctr">
                        <a:spcBef>
                          <a:spcPts val="0"/>
                        </a:spcBef>
                        <a:spcAft>
                          <a:spcPts val="0"/>
                        </a:spcAft>
                      </a:pPr>
                      <a:r>
                        <a:rPr lang="en-US" sz="1100">
                          <a:effectLst/>
                        </a:rPr>
                        <a:t>[35]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a:effectLst/>
                        </a:rPr>
                        <a:t>Z. X, «Semi-supervised learning literature survey,» University of Wisconsin-Madison, 2006.</a:t>
                      </a:r>
                      <a:endParaRPr lang="fr-FR" sz="110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2305540238"/>
                  </a:ext>
                </a:extLst>
              </a:tr>
              <a:tr h="135898">
                <a:tc>
                  <a:txBody>
                    <a:bodyPr/>
                    <a:lstStyle/>
                    <a:p>
                      <a:pPr marL="0" marR="0" algn="ctr">
                        <a:spcBef>
                          <a:spcPts val="0"/>
                        </a:spcBef>
                        <a:spcAft>
                          <a:spcPts val="0"/>
                        </a:spcAft>
                      </a:pPr>
                      <a:r>
                        <a:rPr lang="en-US" sz="1100">
                          <a:effectLst/>
                        </a:rPr>
                        <a:t>[36] </a:t>
                      </a:r>
                      <a:endParaRPr lang="fr-FR" sz="1100">
                        <a:effectLst/>
                        <a:latin typeface="Times New Roman" panose="02020603050405020304" pitchFamily="18" charset="0"/>
                        <a:ea typeface="SimSun" panose="02010600030101010101" pitchFamily="2" charset="-122"/>
                      </a:endParaRPr>
                    </a:p>
                  </a:txBody>
                  <a:tcPr marL="2059" marR="2059" marT="2059" marB="2059"/>
                </a:tc>
                <a:tc>
                  <a:txBody>
                    <a:bodyPr/>
                    <a:lstStyle/>
                    <a:p>
                      <a:pPr marL="0" marR="0" algn="ctr">
                        <a:spcBef>
                          <a:spcPts val="0"/>
                        </a:spcBef>
                        <a:spcAft>
                          <a:spcPts val="0"/>
                        </a:spcAft>
                      </a:pPr>
                      <a:r>
                        <a:rPr lang="en-US" sz="1100" dirty="0">
                          <a:effectLst/>
                        </a:rPr>
                        <a:t>P. C. C. S. M. Tech. A. D. Dileep, Forensic Speaker Recognition, New York: Springer New York. </a:t>
                      </a:r>
                      <a:endParaRPr lang="fr-FR" sz="1100" dirty="0">
                        <a:effectLst/>
                        <a:latin typeface="Times New Roman" panose="02020603050405020304" pitchFamily="18" charset="0"/>
                        <a:ea typeface="SimSun" panose="02010600030101010101" pitchFamily="2" charset="-122"/>
                      </a:endParaRPr>
                    </a:p>
                  </a:txBody>
                  <a:tcPr marL="2059" marR="2059" marT="2059" marB="2059"/>
                </a:tc>
                <a:extLst>
                  <a:ext uri="{0D108BD9-81ED-4DB2-BD59-A6C34878D82A}">
                    <a16:rowId xmlns:a16="http://schemas.microsoft.com/office/drawing/2014/main" val="3117666358"/>
                  </a:ext>
                </a:extLst>
              </a:tr>
            </a:tbl>
          </a:graphicData>
        </a:graphic>
      </p:graphicFrame>
    </p:spTree>
    <p:extLst>
      <p:ext uri="{BB962C8B-B14F-4D97-AF65-F5344CB8AC3E}">
        <p14:creationId xmlns:p14="http://schemas.microsoft.com/office/powerpoint/2010/main" val="164588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
                                        <p:tgtEl>
                                          <p:spTgt spid="20"/>
                                        </p:tgtEl>
                                      </p:cBhvr>
                                    </p:animEffect>
                                    <p:anim calcmode="lin" valueType="num">
                                      <p:cBhvr>
                                        <p:cTn id="8" dur="200" fill="hold"/>
                                        <p:tgtEl>
                                          <p:spTgt spid="20"/>
                                        </p:tgtEl>
                                        <p:attrNameLst>
                                          <p:attrName>ppt_x</p:attrName>
                                        </p:attrNameLst>
                                      </p:cBhvr>
                                      <p:tavLst>
                                        <p:tav tm="0">
                                          <p:val>
                                            <p:strVal val="#ppt_x"/>
                                          </p:val>
                                        </p:tav>
                                        <p:tav tm="100000">
                                          <p:val>
                                            <p:strVal val="#ppt_x"/>
                                          </p:val>
                                        </p:tav>
                                      </p:tavLst>
                                    </p:anim>
                                    <p:anim calcmode="lin" valueType="num">
                                      <p:cBhvr>
                                        <p:cTn id="9" dur="2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
                                        <p:tgtEl>
                                          <p:spTgt spid="21"/>
                                        </p:tgtEl>
                                      </p:cBhvr>
                                    </p:animEffect>
                                    <p:anim calcmode="lin" valueType="num">
                                      <p:cBhvr>
                                        <p:cTn id="13" dur="200" fill="hold"/>
                                        <p:tgtEl>
                                          <p:spTgt spid="21"/>
                                        </p:tgtEl>
                                        <p:attrNameLst>
                                          <p:attrName>ppt_x</p:attrName>
                                        </p:attrNameLst>
                                      </p:cBhvr>
                                      <p:tavLst>
                                        <p:tav tm="0">
                                          <p:val>
                                            <p:strVal val="#ppt_x"/>
                                          </p:val>
                                        </p:tav>
                                        <p:tav tm="100000">
                                          <p:val>
                                            <p:strVal val="#ppt_x"/>
                                          </p:val>
                                        </p:tav>
                                      </p:tavLst>
                                    </p:anim>
                                    <p:anim calcmode="lin" valueType="num">
                                      <p:cBhvr>
                                        <p:cTn id="14" dur="2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
                                        <p:tgtEl>
                                          <p:spTgt spid="22"/>
                                        </p:tgtEl>
                                      </p:cBhvr>
                                    </p:animEffect>
                                    <p:anim calcmode="lin" valueType="num">
                                      <p:cBhvr>
                                        <p:cTn id="18" dur="200" fill="hold"/>
                                        <p:tgtEl>
                                          <p:spTgt spid="22"/>
                                        </p:tgtEl>
                                        <p:attrNameLst>
                                          <p:attrName>ppt_x</p:attrName>
                                        </p:attrNameLst>
                                      </p:cBhvr>
                                      <p:tavLst>
                                        <p:tav tm="0">
                                          <p:val>
                                            <p:strVal val="#ppt_x"/>
                                          </p:val>
                                        </p:tav>
                                        <p:tav tm="100000">
                                          <p:val>
                                            <p:strVal val="#ppt_x"/>
                                          </p:val>
                                        </p:tav>
                                      </p:tavLst>
                                    </p:anim>
                                    <p:anim calcmode="lin" valueType="num">
                                      <p:cBhvr>
                                        <p:cTn id="19" dur="2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
                                        <p:tgtEl>
                                          <p:spTgt spid="19"/>
                                        </p:tgtEl>
                                      </p:cBhvr>
                                    </p:animEffect>
                                    <p:anim calcmode="lin" valueType="num">
                                      <p:cBhvr>
                                        <p:cTn id="23" dur="200" fill="hold"/>
                                        <p:tgtEl>
                                          <p:spTgt spid="19"/>
                                        </p:tgtEl>
                                        <p:attrNameLst>
                                          <p:attrName>ppt_x</p:attrName>
                                        </p:attrNameLst>
                                      </p:cBhvr>
                                      <p:tavLst>
                                        <p:tav tm="0">
                                          <p:val>
                                            <p:strVal val="#ppt_x"/>
                                          </p:val>
                                        </p:tav>
                                        <p:tav tm="100000">
                                          <p:val>
                                            <p:strVal val="#ppt_x"/>
                                          </p:val>
                                        </p:tav>
                                      </p:tavLst>
                                    </p:anim>
                                    <p:anim calcmode="lin" valueType="num">
                                      <p:cBhvr>
                                        <p:cTn id="24" dur="2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
                                        <p:tgtEl>
                                          <p:spTgt spid="18"/>
                                        </p:tgtEl>
                                      </p:cBhvr>
                                    </p:animEffect>
                                    <p:anim calcmode="lin" valueType="num">
                                      <p:cBhvr>
                                        <p:cTn id="28" dur="200" fill="hold"/>
                                        <p:tgtEl>
                                          <p:spTgt spid="18"/>
                                        </p:tgtEl>
                                        <p:attrNameLst>
                                          <p:attrName>ppt_x</p:attrName>
                                        </p:attrNameLst>
                                      </p:cBhvr>
                                      <p:tavLst>
                                        <p:tav tm="0">
                                          <p:val>
                                            <p:strVal val="#ppt_x"/>
                                          </p:val>
                                        </p:tav>
                                        <p:tav tm="100000">
                                          <p:val>
                                            <p:strVal val="#ppt_x"/>
                                          </p:val>
                                        </p:tav>
                                      </p:tavLst>
                                    </p:anim>
                                    <p:anim calcmode="lin" valueType="num">
                                      <p:cBhvr>
                                        <p:cTn id="29" dur="2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nodePh="1">
                                  <p:stCondLst>
                                    <p:cond delay="20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
                                        <p:tgtEl>
                                          <p:spTgt spid="23"/>
                                        </p:tgtEl>
                                      </p:cBhvr>
                                    </p:animEffect>
                                    <p:anim calcmode="lin" valueType="num">
                                      <p:cBhvr>
                                        <p:cTn id="33" dur="200" fill="hold"/>
                                        <p:tgtEl>
                                          <p:spTgt spid="23"/>
                                        </p:tgtEl>
                                        <p:attrNameLst>
                                          <p:attrName>ppt_x</p:attrName>
                                        </p:attrNameLst>
                                      </p:cBhvr>
                                      <p:tavLst>
                                        <p:tav tm="0">
                                          <p:val>
                                            <p:strVal val="#ppt_x"/>
                                          </p:val>
                                        </p:tav>
                                        <p:tav tm="100000">
                                          <p:val>
                                            <p:strVal val="#ppt_x"/>
                                          </p:val>
                                        </p:tav>
                                      </p:tavLst>
                                    </p:anim>
                                    <p:anim calcmode="lin" valueType="num">
                                      <p:cBhvr>
                                        <p:cTn id="34" dur="2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3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00"/>
                                        <p:tgtEl>
                                          <p:spTgt spid="25"/>
                                        </p:tgtEl>
                                      </p:cBhvr>
                                    </p:animEffect>
                                    <p:anim calcmode="lin" valueType="num">
                                      <p:cBhvr>
                                        <p:cTn id="38" dur="200" fill="hold"/>
                                        <p:tgtEl>
                                          <p:spTgt spid="25"/>
                                        </p:tgtEl>
                                        <p:attrNameLst>
                                          <p:attrName>ppt_x</p:attrName>
                                        </p:attrNameLst>
                                      </p:cBhvr>
                                      <p:tavLst>
                                        <p:tav tm="0">
                                          <p:val>
                                            <p:strVal val="#ppt_x"/>
                                          </p:val>
                                        </p:tav>
                                        <p:tav tm="100000">
                                          <p:val>
                                            <p:strVal val="#ppt_x"/>
                                          </p:val>
                                        </p:tav>
                                      </p:tavLst>
                                    </p:anim>
                                    <p:anim calcmode="lin" valueType="num">
                                      <p:cBhvr>
                                        <p:cTn id="39" dur="2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
                                        <p:tgtEl>
                                          <p:spTgt spid="16"/>
                                        </p:tgtEl>
                                      </p:cBhvr>
                                    </p:animEffect>
                                    <p:anim calcmode="lin" valueType="num">
                                      <p:cBhvr>
                                        <p:cTn id="43" dur="200" fill="hold"/>
                                        <p:tgtEl>
                                          <p:spTgt spid="16"/>
                                        </p:tgtEl>
                                        <p:attrNameLst>
                                          <p:attrName>ppt_x</p:attrName>
                                        </p:attrNameLst>
                                      </p:cBhvr>
                                      <p:tavLst>
                                        <p:tav tm="0">
                                          <p:val>
                                            <p:strVal val="#ppt_x"/>
                                          </p:val>
                                        </p:tav>
                                        <p:tav tm="100000">
                                          <p:val>
                                            <p:strVal val="#ppt_x"/>
                                          </p:val>
                                        </p:tav>
                                      </p:tavLst>
                                    </p:anim>
                                    <p:anim calcmode="lin" valueType="num">
                                      <p:cBhvr>
                                        <p:cTn id="44" dur="2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200"/>
                                        <p:tgtEl>
                                          <p:spTgt spid="26"/>
                                        </p:tgtEl>
                                      </p:cBhvr>
                                    </p:animEffect>
                                    <p:anim calcmode="lin" valueType="num">
                                      <p:cBhvr>
                                        <p:cTn id="48" dur="200" fill="hold"/>
                                        <p:tgtEl>
                                          <p:spTgt spid="26"/>
                                        </p:tgtEl>
                                        <p:attrNameLst>
                                          <p:attrName>ppt_x</p:attrName>
                                        </p:attrNameLst>
                                      </p:cBhvr>
                                      <p:tavLst>
                                        <p:tav tm="0">
                                          <p:val>
                                            <p:strVal val="#ppt_x"/>
                                          </p:val>
                                        </p:tav>
                                        <p:tav tm="100000">
                                          <p:val>
                                            <p:strVal val="#ppt_x"/>
                                          </p:val>
                                        </p:tav>
                                      </p:tavLst>
                                    </p:anim>
                                    <p:anim calcmode="lin" valueType="num">
                                      <p:cBhvr>
                                        <p:cTn id="49" dur="2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4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
                                        <p:tgtEl>
                                          <p:spTgt spid="15"/>
                                        </p:tgtEl>
                                      </p:cBhvr>
                                    </p:animEffect>
                                    <p:anim calcmode="lin" valueType="num">
                                      <p:cBhvr>
                                        <p:cTn id="53" dur="200" fill="hold"/>
                                        <p:tgtEl>
                                          <p:spTgt spid="15"/>
                                        </p:tgtEl>
                                        <p:attrNameLst>
                                          <p:attrName>ppt_x</p:attrName>
                                        </p:attrNameLst>
                                      </p:cBhvr>
                                      <p:tavLst>
                                        <p:tav tm="0">
                                          <p:val>
                                            <p:strVal val="#ppt_x"/>
                                          </p:val>
                                        </p:tav>
                                        <p:tav tm="100000">
                                          <p:val>
                                            <p:strVal val="#ppt_x"/>
                                          </p:val>
                                        </p:tav>
                                      </p:tavLst>
                                    </p:anim>
                                    <p:anim calcmode="lin" valueType="num">
                                      <p:cBhvr>
                                        <p:cTn id="54"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01411 -0.35651 L 0.01411 -0.84055 " pathEditMode="relative" rAng="0" ptsTypes="AA">
                                      <p:cBhvr>
                                        <p:cTn id="58" dur="2000" fill="hold"/>
                                        <p:tgtEl>
                                          <p:spTgt spid="2"/>
                                        </p:tgtEl>
                                        <p:attrNameLst>
                                          <p:attrName>ppt_x</p:attrName>
                                          <p:attrName>ppt_y</p:attrName>
                                        </p:attrNameLst>
                                      </p:cBhvr>
                                      <p:rCtr x="0" y="-24202"/>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0.01411 -0.35651 L 0.01411 0.04685 " pathEditMode="relative" rAng="0" ptsTypes="AA">
                                      <p:cBhvr>
                                        <p:cTn id="62" dur="2000" fill="hold"/>
                                        <p:tgtEl>
                                          <p:spTgt spid="2"/>
                                        </p:tgtEl>
                                        <p:attrNameLst>
                                          <p:attrName>ppt_x</p:attrName>
                                          <p:attrName>ppt_y</p:attrName>
                                        </p:attrNameLst>
                                      </p:cBhvr>
                                      <p:rCtr x="0" y="201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19" grpId="0" animBg="1"/>
      <p:bldP spid="20" grpId="0" animBg="1"/>
      <p:bldP spid="21" grpId="0"/>
      <p:bldP spid="22" grpId="0" animBg="1"/>
      <p:bldP spid="23" grpId="0"/>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43D09D6-D3FB-4EF3-AC43-2A9891F17437}"/>
              </a:ext>
            </a:extLst>
          </p:cNvPr>
          <p:cNvSpPr>
            <a:spLocks noGrp="1"/>
          </p:cNvSpPr>
          <p:nvPr>
            <p:ph type="title"/>
          </p:nvPr>
        </p:nvSpPr>
        <p:spPr>
          <a:xfrm>
            <a:off x="4710188" y="4217270"/>
            <a:ext cx="5242471" cy="809902"/>
          </a:xfrm>
        </p:spPr>
        <p:txBody>
          <a:bodyPr/>
          <a:lstStyle/>
          <a:p>
            <a:r>
              <a:rPr lang="en-US" dirty="0"/>
              <a:t>Introduction</a:t>
            </a:r>
          </a:p>
        </p:txBody>
      </p:sp>
      <p:sp>
        <p:nvSpPr>
          <p:cNvPr id="9" name="Text Placeholder 8">
            <a:extLst>
              <a:ext uri="{FF2B5EF4-FFF2-40B4-BE49-F238E27FC236}">
                <a16:creationId xmlns:a16="http://schemas.microsoft.com/office/drawing/2014/main" id="{6DF8A718-76B5-4BDF-BD66-E7A8EF9F4DE5}"/>
              </a:ext>
            </a:extLst>
          </p:cNvPr>
          <p:cNvSpPr>
            <a:spLocks noGrp="1"/>
          </p:cNvSpPr>
          <p:nvPr>
            <p:ph type="body" idx="1"/>
          </p:nvPr>
        </p:nvSpPr>
        <p:spPr>
          <a:xfrm>
            <a:off x="4131228" y="5179980"/>
            <a:ext cx="4598084" cy="971804"/>
          </a:xfrm>
        </p:spPr>
        <p:txBody>
          <a:bodyPr/>
          <a:lstStyle/>
          <a:p>
            <a:pPr marL="300758" indent="-300758">
              <a:buFont typeface="Arial" panose="020B0604020202020204" pitchFamily="34" charset="0"/>
              <a:buChar char="•"/>
            </a:pPr>
            <a:r>
              <a:rPr lang="fr-CH" dirty="0"/>
              <a:t>General Topic</a:t>
            </a:r>
          </a:p>
          <a:p>
            <a:pPr marL="300758" indent="-300758">
              <a:buFont typeface="Arial" panose="020B0604020202020204" pitchFamily="34" charset="0"/>
              <a:buChar char="•"/>
            </a:pPr>
            <a:r>
              <a:rPr lang="fr-CH" dirty="0"/>
              <a:t>Machine Learning.</a:t>
            </a:r>
            <a:endParaRPr lang="en-US" dirty="0"/>
          </a:p>
          <a:p>
            <a:endParaRPr lang="fr-CH" dirty="0"/>
          </a:p>
        </p:txBody>
      </p:sp>
      <p:sp>
        <p:nvSpPr>
          <p:cNvPr id="10" name="Text Placeholder 9">
            <a:extLst>
              <a:ext uri="{FF2B5EF4-FFF2-40B4-BE49-F238E27FC236}">
                <a16:creationId xmlns:a16="http://schemas.microsoft.com/office/drawing/2014/main" id="{018CF2B5-127E-4853-A92C-FAB1DDD38E93}"/>
              </a:ext>
            </a:extLst>
          </p:cNvPr>
          <p:cNvSpPr>
            <a:spLocks noGrp="1"/>
          </p:cNvSpPr>
          <p:nvPr>
            <p:ph type="body" sz="quarter" idx="13"/>
          </p:nvPr>
        </p:nvSpPr>
        <p:spPr>
          <a:xfrm>
            <a:off x="737711" y="2759435"/>
            <a:ext cx="3542189" cy="1457835"/>
          </a:xfrm>
        </p:spPr>
        <p:txBody>
          <a:bodyPr anchor="ctr">
            <a:normAutofit/>
          </a:bodyPr>
          <a:lstStyle/>
          <a:p>
            <a:pPr algn="ctr"/>
            <a:r>
              <a:rPr lang="fr-CH" dirty="0"/>
              <a:t>Part 1</a:t>
            </a:r>
            <a:endParaRPr lang="en-US" dirty="0"/>
          </a:p>
        </p:txBody>
      </p:sp>
    </p:spTree>
    <p:extLst>
      <p:ext uri="{BB962C8B-B14F-4D97-AF65-F5344CB8AC3E}">
        <p14:creationId xmlns:p14="http://schemas.microsoft.com/office/powerpoint/2010/main" val="412362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25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25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13">
            <a:extLst>
              <a:ext uri="{FF2B5EF4-FFF2-40B4-BE49-F238E27FC236}">
                <a16:creationId xmlns:a16="http://schemas.microsoft.com/office/drawing/2014/main" id="{E04E8746-B113-4682-A866-8BB973E98D08}"/>
              </a:ext>
            </a:extLst>
          </p:cNvPr>
          <p:cNvSpPr txBox="1">
            <a:spLocks/>
          </p:cNvSpPr>
          <p:nvPr/>
        </p:nvSpPr>
        <p:spPr>
          <a:xfrm>
            <a:off x="1162175" y="1383888"/>
            <a:ext cx="3136106" cy="313660"/>
          </a:xfrm>
          <a:prstGeom prst="bracePair">
            <a:avLst>
              <a:gd name="adj" fmla="val 20553"/>
            </a:avLst>
          </a:prstGeom>
          <a:noFill/>
          <a:ln w="38100">
            <a:solidFill>
              <a:schemeClr val="accent1">
                <a:lumMod val="60000"/>
                <a:lumOff val="40000"/>
              </a:schemeClr>
            </a:solidFill>
          </a:ln>
        </p:spPr>
        <p:txBody>
          <a:bodyPr vert="horz" lIns="80201" tIns="40100" rIns="80201" bIns="40100" rtlCol="0">
            <a:normAutofit fontScale="4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2456" dirty="0">
              <a:solidFill>
                <a:srgbClr val="456173"/>
              </a:solidFill>
            </a:endParaRPr>
          </a:p>
        </p:txBody>
      </p:sp>
      <p:sp>
        <p:nvSpPr>
          <p:cNvPr id="35" name="Espace réservé du texte 34">
            <a:extLst>
              <a:ext uri="{FF2B5EF4-FFF2-40B4-BE49-F238E27FC236}">
                <a16:creationId xmlns:a16="http://schemas.microsoft.com/office/drawing/2014/main" id="{7233A9E7-19F1-4BF3-ACBD-A3F2CDF0AD12}"/>
              </a:ext>
            </a:extLst>
          </p:cNvPr>
          <p:cNvSpPr>
            <a:spLocks noGrp="1"/>
          </p:cNvSpPr>
          <p:nvPr>
            <p:ph type="body" idx="1"/>
          </p:nvPr>
        </p:nvSpPr>
        <p:spPr>
          <a:xfrm>
            <a:off x="636943" y="2295511"/>
            <a:ext cx="7723505" cy="3123932"/>
          </a:xfrm>
        </p:spPr>
        <p:txBody>
          <a:bodyPr/>
          <a:lstStyle/>
          <a:p>
            <a:pPr marL="342900" indent="-342900" algn="just">
              <a:buFont typeface="Arial" panose="020B0604020202020204" pitchFamily="34" charset="0"/>
              <a:buChar char="•"/>
            </a:pPr>
            <a:r>
              <a:rPr lang="en-US" sz="1800" b="1" dirty="0">
                <a:solidFill>
                  <a:srgbClr val="000000"/>
                </a:solidFill>
                <a:effectLst/>
                <a:latin typeface="Times New Roman" panose="02020603050405020304" pitchFamily="18" charset="0"/>
                <a:ea typeface="Calibri" panose="020F0502020204030204" pitchFamily="34" charset="0"/>
              </a:rPr>
              <a:t>Speaker Identification uses speech to identify a speaker based on its sound representations by matching the speaker 's voice profile with current profiles of specific speakers stored in the training Model.</a:t>
            </a:r>
          </a:p>
          <a:p>
            <a:pPr marL="342900" indent="-342900" algn="just">
              <a:buFont typeface="Arial" panose="020B0604020202020204" pitchFamily="34" charset="0"/>
              <a:buChar char="•"/>
            </a:pPr>
            <a:endParaRPr lang="en-US" sz="1800" b="1" dirty="0">
              <a:solidFill>
                <a:srgbClr val="000000"/>
              </a:solidFill>
              <a:latin typeface="Times New Roman" panose="02020603050405020304" pitchFamily="18" charset="0"/>
              <a:ea typeface="Calibri" panose="020F0502020204030204" pitchFamily="34" charset="0"/>
            </a:endParaRPr>
          </a:p>
          <a:p>
            <a:pPr marL="342900" indent="-342900" algn="just">
              <a:buFont typeface="Arial" panose="020B0604020202020204" pitchFamily="34" charset="0"/>
              <a:buChar char="•"/>
            </a:pPr>
            <a:endParaRPr lang="en-US" sz="1800" b="1" dirty="0">
              <a:solidFill>
                <a:srgbClr val="000000"/>
              </a:solidFill>
              <a:effectLst/>
              <a:latin typeface="Times New Roman" panose="02020603050405020304" pitchFamily="18" charset="0"/>
              <a:ea typeface="Calibri" panose="020F0502020204030204" pitchFamily="34" charset="0"/>
            </a:endParaRPr>
          </a:p>
          <a:p>
            <a:pPr marL="342900" indent="-342900" algn="just">
              <a:buFont typeface="Arial" panose="020B0604020202020204" pitchFamily="34" charset="0"/>
              <a:buChar char="•"/>
            </a:pPr>
            <a:r>
              <a:rPr lang="en-US" sz="1800" b="1" dirty="0">
                <a:solidFill>
                  <a:srgbClr val="000000"/>
                </a:solidFill>
                <a:latin typeface="Times New Roman" panose="02020603050405020304" pitchFamily="18" charset="0"/>
              </a:rPr>
              <a:t>Machine learning has been widely adopted in speech recognition and speaker identification task over traditional approaches such as those that use Mel-Frequency cepstral coefficients (MFCC) for feature extraction. to model a speaker voice based on the speaker acoustic characteristics we use GMM, SVM also HMM</a:t>
            </a:r>
          </a:p>
          <a:p>
            <a:pPr marL="342900" indent="-342900" algn="just">
              <a:buFont typeface="Arial" panose="020B0604020202020204" pitchFamily="34" charset="0"/>
              <a:buChar char="•"/>
            </a:pPr>
            <a:endParaRPr lang="en-US" b="1" dirty="0"/>
          </a:p>
        </p:txBody>
      </p:sp>
      <p:sp>
        <p:nvSpPr>
          <p:cNvPr id="3" name="Date Placeholder 2">
            <a:extLst>
              <a:ext uri="{FF2B5EF4-FFF2-40B4-BE49-F238E27FC236}">
                <a16:creationId xmlns:a16="http://schemas.microsoft.com/office/drawing/2014/main" id="{15655476-1002-458F-9093-96DDF24C584C}"/>
              </a:ext>
            </a:extLst>
          </p:cNvPr>
          <p:cNvSpPr>
            <a:spLocks noGrp="1"/>
          </p:cNvSpPr>
          <p:nvPr>
            <p:ph type="dt" sz="half" idx="6"/>
          </p:nvPr>
        </p:nvSpPr>
        <p:spPr/>
        <p:txBody>
          <a:bodyPr/>
          <a:lstStyle/>
          <a:p>
            <a:fld id="{6C80E749-77E2-4FC5-B183-69E8C111019B}" type="datetime1">
              <a:rPr lang="fr-CH" smtClean="0"/>
              <a:t>09.07.2020</a:t>
            </a:fld>
            <a:endParaRPr lang="en-US"/>
          </a:p>
        </p:txBody>
      </p:sp>
      <p:sp>
        <p:nvSpPr>
          <p:cNvPr id="5" name="Slide Number Placeholder 4">
            <a:extLst>
              <a:ext uri="{FF2B5EF4-FFF2-40B4-BE49-F238E27FC236}">
                <a16:creationId xmlns:a16="http://schemas.microsoft.com/office/drawing/2014/main" id="{676B202B-5D6A-4C04-B3A6-2B9A976F0A0A}"/>
              </a:ext>
            </a:extLst>
          </p:cNvPr>
          <p:cNvSpPr>
            <a:spLocks noGrp="1"/>
          </p:cNvSpPr>
          <p:nvPr>
            <p:ph type="sldNum" sz="quarter" idx="7"/>
          </p:nvPr>
        </p:nvSpPr>
        <p:spPr/>
        <p:txBody>
          <a:bodyPr/>
          <a:lstStyle/>
          <a:p>
            <a:fld id="{B7B928BA-D132-4F75-82CE-9F6DD79A07F7}" type="slidenum">
              <a:rPr lang="en-US" smtClean="0"/>
              <a:t>4</a:t>
            </a:fld>
            <a:endParaRPr lang="en-US" dirty="0"/>
          </a:p>
        </p:txBody>
      </p:sp>
      <p:sp>
        <p:nvSpPr>
          <p:cNvPr id="15" name="Arrow: Pentagon 14">
            <a:extLst>
              <a:ext uri="{FF2B5EF4-FFF2-40B4-BE49-F238E27FC236}">
                <a16:creationId xmlns:a16="http://schemas.microsoft.com/office/drawing/2014/main" id="{64C89867-CD9C-4435-A479-BDF18E95F2F6}"/>
              </a:ext>
            </a:extLst>
          </p:cNvPr>
          <p:cNvSpPr/>
          <p:nvPr/>
        </p:nvSpPr>
        <p:spPr>
          <a:xfrm>
            <a:off x="8618798" y="760872"/>
            <a:ext cx="2074602"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6" name="Arrow: Pentagon 15">
            <a:extLst>
              <a:ext uri="{FF2B5EF4-FFF2-40B4-BE49-F238E27FC236}">
                <a16:creationId xmlns:a16="http://schemas.microsoft.com/office/drawing/2014/main" id="{C7038639-06F5-426D-A98A-51BFD80E2124}"/>
              </a:ext>
            </a:extLst>
          </p:cNvPr>
          <p:cNvSpPr/>
          <p:nvPr/>
        </p:nvSpPr>
        <p:spPr>
          <a:xfrm>
            <a:off x="6438772" y="760872"/>
            <a:ext cx="2486746"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8" name="Arrow: Pentagon 17">
            <a:extLst>
              <a:ext uri="{FF2B5EF4-FFF2-40B4-BE49-F238E27FC236}">
                <a16:creationId xmlns:a16="http://schemas.microsoft.com/office/drawing/2014/main" id="{91767FE3-0D41-4F78-9C79-DFD26F082D8A}"/>
              </a:ext>
            </a:extLst>
          </p:cNvPr>
          <p:cNvSpPr/>
          <p:nvPr/>
        </p:nvSpPr>
        <p:spPr>
          <a:xfrm>
            <a:off x="4276877" y="760872"/>
            <a:ext cx="2472867"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600" b="1"/>
              <a:t>ML For speaker Identification </a:t>
            </a:r>
            <a:endParaRPr lang="en-US" sz="1600" b="1" dirty="0"/>
          </a:p>
        </p:txBody>
      </p:sp>
      <p:sp>
        <p:nvSpPr>
          <p:cNvPr id="19" name="Arrow: Pentagon 18">
            <a:extLst>
              <a:ext uri="{FF2B5EF4-FFF2-40B4-BE49-F238E27FC236}">
                <a16:creationId xmlns:a16="http://schemas.microsoft.com/office/drawing/2014/main" id="{09FB9FF1-EB3C-4C8E-BD86-D2496C5C012D}"/>
              </a:ext>
            </a:extLst>
          </p:cNvPr>
          <p:cNvSpPr/>
          <p:nvPr/>
        </p:nvSpPr>
        <p:spPr>
          <a:xfrm>
            <a:off x="2138441" y="760872"/>
            <a:ext cx="2472869"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20" name="Arrow: Pentagon 5">
            <a:extLst>
              <a:ext uri="{FF2B5EF4-FFF2-40B4-BE49-F238E27FC236}">
                <a16:creationId xmlns:a16="http://schemas.microsoft.com/office/drawing/2014/main" id="{3986304E-F06E-4FBC-BB2F-9FD1AB098BE9}"/>
              </a:ext>
            </a:extLst>
          </p:cNvPr>
          <p:cNvSpPr/>
          <p:nvPr/>
        </p:nvSpPr>
        <p:spPr>
          <a:xfrm>
            <a:off x="-39" y="760872"/>
            <a:ext cx="2472912" cy="534670"/>
          </a:xfrm>
          <a:custGeom>
            <a:avLst/>
            <a:gdLst>
              <a:gd name="connsiteX0" fmla="*/ 0 w 2361537"/>
              <a:gd name="connsiteY0" fmla="*/ 0 h 609600"/>
              <a:gd name="connsiteX1" fmla="*/ 2056737 w 2361537"/>
              <a:gd name="connsiteY1" fmla="*/ 0 h 609600"/>
              <a:gd name="connsiteX2" fmla="*/ 2361537 w 2361537"/>
              <a:gd name="connsiteY2" fmla="*/ 304800 h 609600"/>
              <a:gd name="connsiteX3" fmla="*/ 2056737 w 2361537"/>
              <a:gd name="connsiteY3" fmla="*/ 609600 h 609600"/>
              <a:gd name="connsiteX4" fmla="*/ 0 w 2361537"/>
              <a:gd name="connsiteY4" fmla="*/ 609600 h 609600"/>
              <a:gd name="connsiteX5" fmla="*/ 0 w 2361537"/>
              <a:gd name="connsiteY5"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94216 w 2361554"/>
              <a:gd name="connsiteY5" fmla="*/ 305439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8 w 2361555"/>
              <a:gd name="connsiteY0" fmla="*/ 0 h 609600"/>
              <a:gd name="connsiteX1" fmla="*/ 2056755 w 2361555"/>
              <a:gd name="connsiteY1" fmla="*/ 0 h 609600"/>
              <a:gd name="connsiteX2" fmla="*/ 2361555 w 2361555"/>
              <a:gd name="connsiteY2" fmla="*/ 304800 h 609600"/>
              <a:gd name="connsiteX3" fmla="*/ 2056755 w 2361555"/>
              <a:gd name="connsiteY3" fmla="*/ 609600 h 609600"/>
              <a:gd name="connsiteX4" fmla="*/ 18 w 2361555"/>
              <a:gd name="connsiteY4" fmla="*/ 609600 h 609600"/>
              <a:gd name="connsiteX5" fmla="*/ 286266 w 2361555"/>
              <a:gd name="connsiteY5" fmla="*/ 297488 h 609600"/>
              <a:gd name="connsiteX6" fmla="*/ 18 w 2361555"/>
              <a:gd name="connsiteY6" fmla="*/ 0 h 609600"/>
              <a:gd name="connsiteX0" fmla="*/ 20 w 2361557"/>
              <a:gd name="connsiteY0" fmla="*/ 0 h 609600"/>
              <a:gd name="connsiteX1" fmla="*/ 2056757 w 2361557"/>
              <a:gd name="connsiteY1" fmla="*/ 0 h 609600"/>
              <a:gd name="connsiteX2" fmla="*/ 2361557 w 2361557"/>
              <a:gd name="connsiteY2" fmla="*/ 304800 h 609600"/>
              <a:gd name="connsiteX3" fmla="*/ 2056757 w 2361557"/>
              <a:gd name="connsiteY3" fmla="*/ 609600 h 609600"/>
              <a:gd name="connsiteX4" fmla="*/ 20 w 2361557"/>
              <a:gd name="connsiteY4" fmla="*/ 609600 h 609600"/>
              <a:gd name="connsiteX5" fmla="*/ 286268 w 2361557"/>
              <a:gd name="connsiteY5" fmla="*/ 297488 h 609600"/>
              <a:gd name="connsiteX6" fmla="*/ 20 w 2361557"/>
              <a:gd name="connsiteY6" fmla="*/ 0 h 609600"/>
              <a:gd name="connsiteX0" fmla="*/ 24 w 2361561"/>
              <a:gd name="connsiteY0" fmla="*/ 0 h 609600"/>
              <a:gd name="connsiteX1" fmla="*/ 2056761 w 2361561"/>
              <a:gd name="connsiteY1" fmla="*/ 0 h 609600"/>
              <a:gd name="connsiteX2" fmla="*/ 2361561 w 2361561"/>
              <a:gd name="connsiteY2" fmla="*/ 304800 h 609600"/>
              <a:gd name="connsiteX3" fmla="*/ 2056761 w 2361561"/>
              <a:gd name="connsiteY3" fmla="*/ 609600 h 609600"/>
              <a:gd name="connsiteX4" fmla="*/ 24 w 2361561"/>
              <a:gd name="connsiteY4" fmla="*/ 609600 h 609600"/>
              <a:gd name="connsiteX5" fmla="*/ 286272 w 2361561"/>
              <a:gd name="connsiteY5" fmla="*/ 297488 h 609600"/>
              <a:gd name="connsiteX6" fmla="*/ 24 w 2361561"/>
              <a:gd name="connsiteY6" fmla="*/ 0 h 609600"/>
              <a:gd name="connsiteX0" fmla="*/ 41 w 2361578"/>
              <a:gd name="connsiteY0" fmla="*/ 0 h 609600"/>
              <a:gd name="connsiteX1" fmla="*/ 2056778 w 2361578"/>
              <a:gd name="connsiteY1" fmla="*/ 0 h 609600"/>
              <a:gd name="connsiteX2" fmla="*/ 2361578 w 2361578"/>
              <a:gd name="connsiteY2" fmla="*/ 304800 h 609600"/>
              <a:gd name="connsiteX3" fmla="*/ 2056778 w 2361578"/>
              <a:gd name="connsiteY3" fmla="*/ 609600 h 609600"/>
              <a:gd name="connsiteX4" fmla="*/ 41 w 2361578"/>
              <a:gd name="connsiteY4" fmla="*/ 609600 h 609600"/>
              <a:gd name="connsiteX5" fmla="*/ 286289 w 2361578"/>
              <a:gd name="connsiteY5" fmla="*/ 297488 h 609600"/>
              <a:gd name="connsiteX6" fmla="*/ 41 w 2361578"/>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578" h="609600">
                <a:moveTo>
                  <a:pt x="41" y="0"/>
                </a:moveTo>
                <a:lnTo>
                  <a:pt x="2056778" y="0"/>
                </a:lnTo>
                <a:lnTo>
                  <a:pt x="2361578" y="304800"/>
                </a:lnTo>
                <a:lnTo>
                  <a:pt x="2056778" y="609600"/>
                </a:lnTo>
                <a:lnTo>
                  <a:pt x="41" y="609600"/>
                </a:lnTo>
                <a:cubicBezTo>
                  <a:pt x="-2609" y="505563"/>
                  <a:pt x="121962" y="481038"/>
                  <a:pt x="286289" y="297488"/>
                </a:cubicBezTo>
                <a:cubicBezTo>
                  <a:pt x="302191" y="293741"/>
                  <a:pt x="95457" y="99163"/>
                  <a:pt x="41" y="0"/>
                </a:cubicBezTo>
                <a:close/>
              </a:path>
            </a:pathLst>
          </a:cu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579" dirty="0">
                <a:solidFill>
                  <a:schemeClr val="bg1"/>
                </a:solidFill>
              </a:rPr>
              <a:t>Introduction	</a:t>
            </a:r>
          </a:p>
        </p:txBody>
      </p:sp>
      <p:sp>
        <p:nvSpPr>
          <p:cNvPr id="21" name="Text Placeholder 12">
            <a:extLst>
              <a:ext uri="{FF2B5EF4-FFF2-40B4-BE49-F238E27FC236}">
                <a16:creationId xmlns:a16="http://schemas.microsoft.com/office/drawing/2014/main" id="{8E4B8C32-E952-455D-AF28-95B781EFDE94}"/>
              </a:ext>
            </a:extLst>
          </p:cNvPr>
          <p:cNvSpPr txBox="1">
            <a:spLocks/>
          </p:cNvSpPr>
          <p:nvPr/>
        </p:nvSpPr>
        <p:spPr>
          <a:xfrm>
            <a:off x="334439" y="760873"/>
            <a:ext cx="2138433"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2" name="Text Placeholder 12">
            <a:extLst>
              <a:ext uri="{FF2B5EF4-FFF2-40B4-BE49-F238E27FC236}">
                <a16:creationId xmlns:a16="http://schemas.microsoft.com/office/drawing/2014/main" id="{4EC5EFA0-9AF5-490D-BD10-5D0D335A25E4}"/>
              </a:ext>
            </a:extLst>
          </p:cNvPr>
          <p:cNvSpPr txBox="1">
            <a:spLocks/>
          </p:cNvSpPr>
          <p:nvPr/>
        </p:nvSpPr>
        <p:spPr>
          <a:xfrm>
            <a:off x="2472872" y="770732"/>
            <a:ext cx="2138435" cy="529033"/>
          </a:xfrm>
          <a:prstGeom prst="homePlate">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360" b="1" dirty="0"/>
              <a:t> Speaker Identification Architecture </a:t>
            </a:r>
            <a:endParaRPr lang="en-US" sz="1360" b="1" dirty="0"/>
          </a:p>
        </p:txBody>
      </p:sp>
      <p:sp>
        <p:nvSpPr>
          <p:cNvPr id="23" name="Text Placeholder 12">
            <a:extLst>
              <a:ext uri="{FF2B5EF4-FFF2-40B4-BE49-F238E27FC236}">
                <a16:creationId xmlns:a16="http://schemas.microsoft.com/office/drawing/2014/main" id="{427598CE-CFCE-4964-B480-E7E4BB8323C0}"/>
              </a:ext>
            </a:extLst>
          </p:cNvPr>
          <p:cNvSpPr txBox="1">
            <a:spLocks/>
          </p:cNvSpPr>
          <p:nvPr/>
        </p:nvSpPr>
        <p:spPr>
          <a:xfrm>
            <a:off x="4611306" y="760872"/>
            <a:ext cx="2138435" cy="529033"/>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5" name="Text Placeholder 12">
            <a:extLst>
              <a:ext uri="{FF2B5EF4-FFF2-40B4-BE49-F238E27FC236}">
                <a16:creationId xmlns:a16="http://schemas.microsoft.com/office/drawing/2014/main" id="{436FCF64-01DE-423D-BEE6-BF59E8B12637}"/>
              </a:ext>
            </a:extLst>
          </p:cNvPr>
          <p:cNvSpPr txBox="1">
            <a:spLocks/>
          </p:cNvSpPr>
          <p:nvPr/>
        </p:nvSpPr>
        <p:spPr>
          <a:xfrm>
            <a:off x="6535417" y="770731"/>
            <a:ext cx="2152320"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403" b="1" dirty="0"/>
              <a:t>Experimental</a:t>
            </a:r>
            <a:r>
              <a:rPr lang="fr-CH" sz="1403" b="1" dirty="0"/>
              <a:t> </a:t>
            </a:r>
            <a:r>
              <a:rPr lang="en-US" sz="1403" b="1" dirty="0"/>
              <a:t>Analysis</a:t>
            </a:r>
            <a:r>
              <a:rPr lang="fr-CH" sz="1403" b="1" dirty="0"/>
              <a:t> and </a:t>
            </a:r>
            <a:r>
              <a:rPr lang="en-US" sz="1403" b="1" dirty="0"/>
              <a:t>Result</a:t>
            </a:r>
          </a:p>
        </p:txBody>
      </p:sp>
      <p:sp>
        <p:nvSpPr>
          <p:cNvPr id="26" name="Text Placeholder 12">
            <a:extLst>
              <a:ext uri="{FF2B5EF4-FFF2-40B4-BE49-F238E27FC236}">
                <a16:creationId xmlns:a16="http://schemas.microsoft.com/office/drawing/2014/main" id="{F1074298-0D41-4A83-AF33-DCF3B0C1F074}"/>
              </a:ext>
            </a:extLst>
          </p:cNvPr>
          <p:cNvSpPr txBox="1">
            <a:spLocks/>
          </p:cNvSpPr>
          <p:nvPr/>
        </p:nvSpPr>
        <p:spPr>
          <a:xfrm>
            <a:off x="8876643" y="757925"/>
            <a:ext cx="1740172"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403" b="1" dirty="0"/>
              <a:t>Conclusion &amp; Reference</a:t>
            </a:r>
            <a:endParaRPr lang="en-US" sz="1403" b="1" dirty="0"/>
          </a:p>
        </p:txBody>
      </p:sp>
      <p:sp>
        <p:nvSpPr>
          <p:cNvPr id="27" name="Text Placeholder 13">
            <a:extLst>
              <a:ext uri="{FF2B5EF4-FFF2-40B4-BE49-F238E27FC236}">
                <a16:creationId xmlns:a16="http://schemas.microsoft.com/office/drawing/2014/main" id="{A936BDFE-9983-4D69-8420-D20F8E373EB0}"/>
              </a:ext>
            </a:extLst>
          </p:cNvPr>
          <p:cNvSpPr txBox="1">
            <a:spLocks/>
          </p:cNvSpPr>
          <p:nvPr/>
        </p:nvSpPr>
        <p:spPr>
          <a:xfrm>
            <a:off x="558929"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CH" sz="2456" dirty="0">
                <a:solidFill>
                  <a:srgbClr val="456173"/>
                </a:solidFill>
              </a:rPr>
              <a:t>General Topic</a:t>
            </a:r>
            <a:endParaRPr lang="en-US" sz="2456" dirty="0">
              <a:solidFill>
                <a:srgbClr val="456173"/>
              </a:solidFill>
            </a:endParaRPr>
          </a:p>
        </p:txBody>
      </p:sp>
      <p:sp>
        <p:nvSpPr>
          <p:cNvPr id="31" name="Text Placeholder 13">
            <a:extLst>
              <a:ext uri="{FF2B5EF4-FFF2-40B4-BE49-F238E27FC236}">
                <a16:creationId xmlns:a16="http://schemas.microsoft.com/office/drawing/2014/main" id="{A9594C1D-19EF-4DA8-9673-71AD154B2F7E}"/>
              </a:ext>
            </a:extLst>
          </p:cNvPr>
          <p:cNvSpPr txBox="1">
            <a:spLocks/>
          </p:cNvSpPr>
          <p:nvPr/>
        </p:nvSpPr>
        <p:spPr>
          <a:xfrm>
            <a:off x="6174779" y="1400589"/>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CH" sz="2456" dirty="0">
                <a:solidFill>
                  <a:srgbClr val="456173"/>
                </a:solidFill>
              </a:rPr>
              <a:t>Machine Learning</a:t>
            </a:r>
            <a:endParaRPr lang="en-US" sz="2456" dirty="0">
              <a:solidFill>
                <a:srgbClr val="456173"/>
              </a:solidFill>
            </a:endParaRPr>
          </a:p>
        </p:txBody>
      </p:sp>
      <p:pic>
        <p:nvPicPr>
          <p:cNvPr id="6" name="Image 5">
            <a:extLst>
              <a:ext uri="{FF2B5EF4-FFF2-40B4-BE49-F238E27FC236}">
                <a16:creationId xmlns:a16="http://schemas.microsoft.com/office/drawing/2014/main" id="{6059D883-2DFD-4280-BB27-5A0D2A8FD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43" y="3376233"/>
            <a:ext cx="2286000" cy="981075"/>
          </a:xfrm>
          <a:prstGeom prst="rect">
            <a:avLst/>
          </a:prstGeom>
        </p:spPr>
      </p:pic>
      <p:cxnSp>
        <p:nvCxnSpPr>
          <p:cNvPr id="8" name="Connecteur droit avec flèche 7">
            <a:extLst>
              <a:ext uri="{FF2B5EF4-FFF2-40B4-BE49-F238E27FC236}">
                <a16:creationId xmlns:a16="http://schemas.microsoft.com/office/drawing/2014/main" id="{A8092BCC-BDC0-4700-AA34-BE35A0D490DD}"/>
              </a:ext>
            </a:extLst>
          </p:cNvPr>
          <p:cNvCxnSpPr>
            <a:cxnSpLocks/>
          </p:cNvCxnSpPr>
          <p:nvPr/>
        </p:nvCxnSpPr>
        <p:spPr>
          <a:xfrm flipV="1">
            <a:off x="2994152" y="2677627"/>
            <a:ext cx="1057148" cy="120832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8" name="Connecteur droit avec flèche 67">
            <a:extLst>
              <a:ext uri="{FF2B5EF4-FFF2-40B4-BE49-F238E27FC236}">
                <a16:creationId xmlns:a16="http://schemas.microsoft.com/office/drawing/2014/main" id="{BE062464-5DBB-448D-AD67-D7901A046C00}"/>
              </a:ext>
            </a:extLst>
          </p:cNvPr>
          <p:cNvCxnSpPr>
            <a:cxnSpLocks/>
          </p:cNvCxnSpPr>
          <p:nvPr/>
        </p:nvCxnSpPr>
        <p:spPr>
          <a:xfrm flipV="1">
            <a:off x="2994152" y="3298654"/>
            <a:ext cx="1907377" cy="62054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9" name="Connecteur droit avec flèche 68">
            <a:extLst>
              <a:ext uri="{FF2B5EF4-FFF2-40B4-BE49-F238E27FC236}">
                <a16:creationId xmlns:a16="http://schemas.microsoft.com/office/drawing/2014/main" id="{19111271-EDDA-4E3F-8227-56EC014C5565}"/>
              </a:ext>
            </a:extLst>
          </p:cNvPr>
          <p:cNvCxnSpPr>
            <a:cxnSpLocks/>
          </p:cNvCxnSpPr>
          <p:nvPr/>
        </p:nvCxnSpPr>
        <p:spPr>
          <a:xfrm>
            <a:off x="2999143" y="3901855"/>
            <a:ext cx="1128357" cy="14003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0" name="Connecteur droit avec flèche 69">
            <a:extLst>
              <a:ext uri="{FF2B5EF4-FFF2-40B4-BE49-F238E27FC236}">
                <a16:creationId xmlns:a16="http://schemas.microsoft.com/office/drawing/2014/main" id="{A99E0362-BC1A-4652-9A6E-B7F4EC1FD430}"/>
              </a:ext>
            </a:extLst>
          </p:cNvPr>
          <p:cNvCxnSpPr>
            <a:cxnSpLocks/>
          </p:cNvCxnSpPr>
          <p:nvPr/>
        </p:nvCxnSpPr>
        <p:spPr>
          <a:xfrm>
            <a:off x="2999143" y="3919195"/>
            <a:ext cx="2118957" cy="10640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2" name="ZoneTexte 31">
            <a:extLst>
              <a:ext uri="{FF2B5EF4-FFF2-40B4-BE49-F238E27FC236}">
                <a16:creationId xmlns:a16="http://schemas.microsoft.com/office/drawing/2014/main" id="{E8C91A1C-4959-450C-B977-62C4DD97949D}"/>
              </a:ext>
            </a:extLst>
          </p:cNvPr>
          <p:cNvSpPr txBox="1"/>
          <p:nvPr/>
        </p:nvSpPr>
        <p:spPr>
          <a:xfrm>
            <a:off x="4122509" y="2397433"/>
            <a:ext cx="1897902" cy="369332"/>
          </a:xfrm>
          <a:prstGeom prst="rect">
            <a:avLst/>
          </a:prstGeom>
          <a:noFill/>
        </p:spPr>
        <p:txBody>
          <a:bodyPr wrap="square" rtlCol="0">
            <a:spAutoFit/>
          </a:bodyPr>
          <a:lstStyle/>
          <a:p>
            <a:r>
              <a:rPr lang="en-US" b="1" dirty="0"/>
              <a:t>Person N1</a:t>
            </a:r>
          </a:p>
        </p:txBody>
      </p:sp>
      <p:sp>
        <p:nvSpPr>
          <p:cNvPr id="102" name="ZoneTexte 101">
            <a:extLst>
              <a:ext uri="{FF2B5EF4-FFF2-40B4-BE49-F238E27FC236}">
                <a16:creationId xmlns:a16="http://schemas.microsoft.com/office/drawing/2014/main" id="{43E4576A-D246-4997-865F-7AA022652CC0}"/>
              </a:ext>
            </a:extLst>
          </p:cNvPr>
          <p:cNvSpPr txBox="1"/>
          <p:nvPr/>
        </p:nvSpPr>
        <p:spPr>
          <a:xfrm>
            <a:off x="5180024" y="3113988"/>
            <a:ext cx="1897902" cy="369332"/>
          </a:xfrm>
          <a:prstGeom prst="rect">
            <a:avLst/>
          </a:prstGeom>
          <a:noFill/>
        </p:spPr>
        <p:txBody>
          <a:bodyPr wrap="square" rtlCol="0">
            <a:spAutoFit/>
          </a:bodyPr>
          <a:lstStyle/>
          <a:p>
            <a:r>
              <a:rPr lang="en-US" b="1" dirty="0"/>
              <a:t>Person N2</a:t>
            </a:r>
          </a:p>
        </p:txBody>
      </p:sp>
      <p:sp>
        <p:nvSpPr>
          <p:cNvPr id="103" name="ZoneTexte 102">
            <a:extLst>
              <a:ext uri="{FF2B5EF4-FFF2-40B4-BE49-F238E27FC236}">
                <a16:creationId xmlns:a16="http://schemas.microsoft.com/office/drawing/2014/main" id="{21487B62-B5A6-4478-84F4-A554B60B1327}"/>
              </a:ext>
            </a:extLst>
          </p:cNvPr>
          <p:cNvSpPr txBox="1"/>
          <p:nvPr/>
        </p:nvSpPr>
        <p:spPr>
          <a:xfrm>
            <a:off x="5178051" y="3859638"/>
            <a:ext cx="1897902" cy="369332"/>
          </a:xfrm>
          <a:prstGeom prst="rect">
            <a:avLst/>
          </a:prstGeom>
          <a:noFill/>
        </p:spPr>
        <p:txBody>
          <a:bodyPr wrap="square" rtlCol="0">
            <a:spAutoFit/>
          </a:bodyPr>
          <a:lstStyle/>
          <a:p>
            <a:r>
              <a:rPr lang="en-US" b="1" dirty="0"/>
              <a:t>Person N3</a:t>
            </a:r>
          </a:p>
        </p:txBody>
      </p:sp>
      <p:sp>
        <p:nvSpPr>
          <p:cNvPr id="104" name="ZoneTexte 103">
            <a:extLst>
              <a:ext uri="{FF2B5EF4-FFF2-40B4-BE49-F238E27FC236}">
                <a16:creationId xmlns:a16="http://schemas.microsoft.com/office/drawing/2014/main" id="{20FD1CA6-6E74-44C7-857C-DC71C2FACF4F}"/>
              </a:ext>
            </a:extLst>
          </p:cNvPr>
          <p:cNvSpPr txBox="1"/>
          <p:nvPr/>
        </p:nvSpPr>
        <p:spPr>
          <a:xfrm>
            <a:off x="4194629" y="5138964"/>
            <a:ext cx="1897902" cy="369332"/>
          </a:xfrm>
          <a:prstGeom prst="rect">
            <a:avLst/>
          </a:prstGeom>
          <a:noFill/>
        </p:spPr>
        <p:txBody>
          <a:bodyPr wrap="square" rtlCol="0">
            <a:spAutoFit/>
          </a:bodyPr>
          <a:lstStyle/>
          <a:p>
            <a:r>
              <a:rPr lang="en-US" b="1" dirty="0"/>
              <a:t>Person N4</a:t>
            </a:r>
          </a:p>
        </p:txBody>
      </p:sp>
      <p:sp>
        <p:nvSpPr>
          <p:cNvPr id="33" name="ZoneTexte 32">
            <a:extLst>
              <a:ext uri="{FF2B5EF4-FFF2-40B4-BE49-F238E27FC236}">
                <a16:creationId xmlns:a16="http://schemas.microsoft.com/office/drawing/2014/main" id="{DB68E119-C09C-4515-8C83-7E67932963B1}"/>
              </a:ext>
            </a:extLst>
          </p:cNvPr>
          <p:cNvSpPr txBox="1"/>
          <p:nvPr/>
        </p:nvSpPr>
        <p:spPr>
          <a:xfrm>
            <a:off x="334439" y="4357308"/>
            <a:ext cx="2345261" cy="369332"/>
          </a:xfrm>
          <a:prstGeom prst="rect">
            <a:avLst/>
          </a:prstGeom>
          <a:noFill/>
        </p:spPr>
        <p:txBody>
          <a:bodyPr wrap="square" rtlCol="0">
            <a:spAutoFit/>
          </a:bodyPr>
          <a:lstStyle/>
          <a:p>
            <a:r>
              <a:rPr lang="en-US" b="1" i="1" dirty="0"/>
              <a:t>Whose voice is this ? </a:t>
            </a:r>
          </a:p>
        </p:txBody>
      </p:sp>
    </p:spTree>
    <p:extLst>
      <p:ext uri="{BB962C8B-B14F-4D97-AF65-F5344CB8AC3E}">
        <p14:creationId xmlns:p14="http://schemas.microsoft.com/office/powerpoint/2010/main" val="212889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
                                        <p:tgtEl>
                                          <p:spTgt spid="20"/>
                                        </p:tgtEl>
                                      </p:cBhvr>
                                    </p:animEffect>
                                    <p:anim calcmode="lin" valueType="num">
                                      <p:cBhvr>
                                        <p:cTn id="8" dur="200" fill="hold"/>
                                        <p:tgtEl>
                                          <p:spTgt spid="20"/>
                                        </p:tgtEl>
                                        <p:attrNameLst>
                                          <p:attrName>ppt_x</p:attrName>
                                        </p:attrNameLst>
                                      </p:cBhvr>
                                      <p:tavLst>
                                        <p:tav tm="0">
                                          <p:val>
                                            <p:strVal val="#ppt_x"/>
                                          </p:val>
                                        </p:tav>
                                        <p:tav tm="100000">
                                          <p:val>
                                            <p:strVal val="#ppt_x"/>
                                          </p:val>
                                        </p:tav>
                                      </p:tavLst>
                                    </p:anim>
                                    <p:anim calcmode="lin" valueType="num">
                                      <p:cBhvr>
                                        <p:cTn id="9" dur="2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
                                        <p:tgtEl>
                                          <p:spTgt spid="21"/>
                                        </p:tgtEl>
                                      </p:cBhvr>
                                    </p:animEffect>
                                    <p:anim calcmode="lin" valueType="num">
                                      <p:cBhvr>
                                        <p:cTn id="13" dur="200" fill="hold"/>
                                        <p:tgtEl>
                                          <p:spTgt spid="21"/>
                                        </p:tgtEl>
                                        <p:attrNameLst>
                                          <p:attrName>ppt_x</p:attrName>
                                        </p:attrNameLst>
                                      </p:cBhvr>
                                      <p:tavLst>
                                        <p:tav tm="0">
                                          <p:val>
                                            <p:strVal val="#ppt_x"/>
                                          </p:val>
                                        </p:tav>
                                        <p:tav tm="100000">
                                          <p:val>
                                            <p:strVal val="#ppt_x"/>
                                          </p:val>
                                        </p:tav>
                                      </p:tavLst>
                                    </p:anim>
                                    <p:anim calcmode="lin" valueType="num">
                                      <p:cBhvr>
                                        <p:cTn id="14" dur="2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
                                        <p:tgtEl>
                                          <p:spTgt spid="22"/>
                                        </p:tgtEl>
                                      </p:cBhvr>
                                    </p:animEffect>
                                    <p:anim calcmode="lin" valueType="num">
                                      <p:cBhvr>
                                        <p:cTn id="18" dur="200" fill="hold"/>
                                        <p:tgtEl>
                                          <p:spTgt spid="22"/>
                                        </p:tgtEl>
                                        <p:attrNameLst>
                                          <p:attrName>ppt_x</p:attrName>
                                        </p:attrNameLst>
                                      </p:cBhvr>
                                      <p:tavLst>
                                        <p:tav tm="0">
                                          <p:val>
                                            <p:strVal val="#ppt_x"/>
                                          </p:val>
                                        </p:tav>
                                        <p:tav tm="100000">
                                          <p:val>
                                            <p:strVal val="#ppt_x"/>
                                          </p:val>
                                        </p:tav>
                                      </p:tavLst>
                                    </p:anim>
                                    <p:anim calcmode="lin" valueType="num">
                                      <p:cBhvr>
                                        <p:cTn id="19" dur="2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
                                        <p:tgtEl>
                                          <p:spTgt spid="19"/>
                                        </p:tgtEl>
                                      </p:cBhvr>
                                    </p:animEffect>
                                    <p:anim calcmode="lin" valueType="num">
                                      <p:cBhvr>
                                        <p:cTn id="23" dur="200" fill="hold"/>
                                        <p:tgtEl>
                                          <p:spTgt spid="19"/>
                                        </p:tgtEl>
                                        <p:attrNameLst>
                                          <p:attrName>ppt_x</p:attrName>
                                        </p:attrNameLst>
                                      </p:cBhvr>
                                      <p:tavLst>
                                        <p:tav tm="0">
                                          <p:val>
                                            <p:strVal val="#ppt_x"/>
                                          </p:val>
                                        </p:tav>
                                        <p:tav tm="100000">
                                          <p:val>
                                            <p:strVal val="#ppt_x"/>
                                          </p:val>
                                        </p:tav>
                                      </p:tavLst>
                                    </p:anim>
                                    <p:anim calcmode="lin" valueType="num">
                                      <p:cBhvr>
                                        <p:cTn id="24" dur="2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
                                        <p:tgtEl>
                                          <p:spTgt spid="18"/>
                                        </p:tgtEl>
                                      </p:cBhvr>
                                    </p:animEffect>
                                    <p:anim calcmode="lin" valueType="num">
                                      <p:cBhvr>
                                        <p:cTn id="28" dur="200" fill="hold"/>
                                        <p:tgtEl>
                                          <p:spTgt spid="18"/>
                                        </p:tgtEl>
                                        <p:attrNameLst>
                                          <p:attrName>ppt_x</p:attrName>
                                        </p:attrNameLst>
                                      </p:cBhvr>
                                      <p:tavLst>
                                        <p:tav tm="0">
                                          <p:val>
                                            <p:strVal val="#ppt_x"/>
                                          </p:val>
                                        </p:tav>
                                        <p:tav tm="100000">
                                          <p:val>
                                            <p:strVal val="#ppt_x"/>
                                          </p:val>
                                        </p:tav>
                                      </p:tavLst>
                                    </p:anim>
                                    <p:anim calcmode="lin" valueType="num">
                                      <p:cBhvr>
                                        <p:cTn id="29" dur="2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nodePh="1">
                                  <p:stCondLst>
                                    <p:cond delay="20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
                                        <p:tgtEl>
                                          <p:spTgt spid="23"/>
                                        </p:tgtEl>
                                      </p:cBhvr>
                                    </p:animEffect>
                                    <p:anim calcmode="lin" valueType="num">
                                      <p:cBhvr>
                                        <p:cTn id="33" dur="200" fill="hold"/>
                                        <p:tgtEl>
                                          <p:spTgt spid="23"/>
                                        </p:tgtEl>
                                        <p:attrNameLst>
                                          <p:attrName>ppt_x</p:attrName>
                                        </p:attrNameLst>
                                      </p:cBhvr>
                                      <p:tavLst>
                                        <p:tav tm="0">
                                          <p:val>
                                            <p:strVal val="#ppt_x"/>
                                          </p:val>
                                        </p:tav>
                                        <p:tav tm="100000">
                                          <p:val>
                                            <p:strVal val="#ppt_x"/>
                                          </p:val>
                                        </p:tav>
                                      </p:tavLst>
                                    </p:anim>
                                    <p:anim calcmode="lin" valueType="num">
                                      <p:cBhvr>
                                        <p:cTn id="34" dur="2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3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00"/>
                                        <p:tgtEl>
                                          <p:spTgt spid="25"/>
                                        </p:tgtEl>
                                      </p:cBhvr>
                                    </p:animEffect>
                                    <p:anim calcmode="lin" valueType="num">
                                      <p:cBhvr>
                                        <p:cTn id="38" dur="200" fill="hold"/>
                                        <p:tgtEl>
                                          <p:spTgt spid="25"/>
                                        </p:tgtEl>
                                        <p:attrNameLst>
                                          <p:attrName>ppt_x</p:attrName>
                                        </p:attrNameLst>
                                      </p:cBhvr>
                                      <p:tavLst>
                                        <p:tav tm="0">
                                          <p:val>
                                            <p:strVal val="#ppt_x"/>
                                          </p:val>
                                        </p:tav>
                                        <p:tav tm="100000">
                                          <p:val>
                                            <p:strVal val="#ppt_x"/>
                                          </p:val>
                                        </p:tav>
                                      </p:tavLst>
                                    </p:anim>
                                    <p:anim calcmode="lin" valueType="num">
                                      <p:cBhvr>
                                        <p:cTn id="39" dur="2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
                                        <p:tgtEl>
                                          <p:spTgt spid="16"/>
                                        </p:tgtEl>
                                      </p:cBhvr>
                                    </p:animEffect>
                                    <p:anim calcmode="lin" valueType="num">
                                      <p:cBhvr>
                                        <p:cTn id="43" dur="200" fill="hold"/>
                                        <p:tgtEl>
                                          <p:spTgt spid="16"/>
                                        </p:tgtEl>
                                        <p:attrNameLst>
                                          <p:attrName>ppt_x</p:attrName>
                                        </p:attrNameLst>
                                      </p:cBhvr>
                                      <p:tavLst>
                                        <p:tav tm="0">
                                          <p:val>
                                            <p:strVal val="#ppt_x"/>
                                          </p:val>
                                        </p:tav>
                                        <p:tav tm="100000">
                                          <p:val>
                                            <p:strVal val="#ppt_x"/>
                                          </p:val>
                                        </p:tav>
                                      </p:tavLst>
                                    </p:anim>
                                    <p:anim calcmode="lin" valueType="num">
                                      <p:cBhvr>
                                        <p:cTn id="44" dur="2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200"/>
                                        <p:tgtEl>
                                          <p:spTgt spid="26"/>
                                        </p:tgtEl>
                                      </p:cBhvr>
                                    </p:animEffect>
                                    <p:anim calcmode="lin" valueType="num">
                                      <p:cBhvr>
                                        <p:cTn id="48" dur="200" fill="hold"/>
                                        <p:tgtEl>
                                          <p:spTgt spid="26"/>
                                        </p:tgtEl>
                                        <p:attrNameLst>
                                          <p:attrName>ppt_x</p:attrName>
                                        </p:attrNameLst>
                                      </p:cBhvr>
                                      <p:tavLst>
                                        <p:tav tm="0">
                                          <p:val>
                                            <p:strVal val="#ppt_x"/>
                                          </p:val>
                                        </p:tav>
                                        <p:tav tm="100000">
                                          <p:val>
                                            <p:strVal val="#ppt_x"/>
                                          </p:val>
                                        </p:tav>
                                      </p:tavLst>
                                    </p:anim>
                                    <p:anim calcmode="lin" valueType="num">
                                      <p:cBhvr>
                                        <p:cTn id="49" dur="2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4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
                                        <p:tgtEl>
                                          <p:spTgt spid="15"/>
                                        </p:tgtEl>
                                      </p:cBhvr>
                                    </p:animEffect>
                                    <p:anim calcmode="lin" valueType="num">
                                      <p:cBhvr>
                                        <p:cTn id="53" dur="200" fill="hold"/>
                                        <p:tgtEl>
                                          <p:spTgt spid="15"/>
                                        </p:tgtEl>
                                        <p:attrNameLst>
                                          <p:attrName>ppt_x</p:attrName>
                                        </p:attrNameLst>
                                      </p:cBhvr>
                                      <p:tavLst>
                                        <p:tav tm="0">
                                          <p:val>
                                            <p:strVal val="#ppt_x"/>
                                          </p:val>
                                        </p:tav>
                                        <p:tav tm="100000">
                                          <p:val>
                                            <p:strVal val="#ppt_x"/>
                                          </p:val>
                                        </p:tav>
                                      </p:tavLst>
                                    </p:anim>
                                    <p:anim calcmode="lin" valueType="num">
                                      <p:cBhvr>
                                        <p:cTn id="54" dur="200" fill="hold"/>
                                        <p:tgtEl>
                                          <p:spTgt spid="15"/>
                                        </p:tgtEl>
                                        <p:attrNameLst>
                                          <p:attrName>ppt_y</p:attrName>
                                        </p:attrNameLst>
                                      </p:cBhvr>
                                      <p:tavLst>
                                        <p:tav tm="0">
                                          <p:val>
                                            <p:strVal val="#ppt_y+.1"/>
                                          </p:val>
                                        </p:tav>
                                        <p:tav tm="100000">
                                          <p:val>
                                            <p:strVal val="#ppt_y"/>
                                          </p:val>
                                        </p:tav>
                                      </p:tavLst>
                                    </p:anim>
                                  </p:childTnLst>
                                </p:cTn>
                              </p:par>
                            </p:childTnLst>
                          </p:cTn>
                        </p:par>
                        <p:par>
                          <p:cTn id="55" fill="hold">
                            <p:stCondLst>
                              <p:cond delay="600"/>
                            </p:stCondLst>
                            <p:childTnLst>
                              <p:par>
                                <p:cTn id="56" presetID="42"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anim calcmode="lin" valueType="num">
                                      <p:cBhvr>
                                        <p:cTn id="59" dur="500" fill="hold"/>
                                        <p:tgtEl>
                                          <p:spTgt spid="27"/>
                                        </p:tgtEl>
                                        <p:attrNameLst>
                                          <p:attrName>ppt_x</p:attrName>
                                        </p:attrNameLst>
                                      </p:cBhvr>
                                      <p:tavLst>
                                        <p:tav tm="0">
                                          <p:val>
                                            <p:strVal val="#ppt_x"/>
                                          </p:val>
                                        </p:tav>
                                        <p:tav tm="100000">
                                          <p:val>
                                            <p:strVal val="#ppt_x"/>
                                          </p:val>
                                        </p:tav>
                                      </p:tavLst>
                                    </p:anim>
                                    <p:anim calcmode="lin" valueType="num">
                                      <p:cBhvr>
                                        <p:cTn id="60" dur="500" fill="hold"/>
                                        <p:tgtEl>
                                          <p:spTgt spid="2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anim calcmode="lin" valueType="num">
                                      <p:cBhvr>
                                        <p:cTn id="64" dur="500" fill="hold"/>
                                        <p:tgtEl>
                                          <p:spTgt spid="31"/>
                                        </p:tgtEl>
                                        <p:attrNameLst>
                                          <p:attrName>ppt_x</p:attrName>
                                        </p:attrNameLst>
                                      </p:cBhvr>
                                      <p:tavLst>
                                        <p:tav tm="0">
                                          <p:val>
                                            <p:strVal val="#ppt_x"/>
                                          </p:val>
                                        </p:tav>
                                        <p:tav tm="100000">
                                          <p:val>
                                            <p:strVal val="#ppt_x"/>
                                          </p:val>
                                        </p:tav>
                                      </p:tavLst>
                                    </p:anim>
                                    <p:anim calcmode="lin" valueType="num">
                                      <p:cBhvr>
                                        <p:cTn id="65" dur="500" fill="hold"/>
                                        <p:tgtEl>
                                          <p:spTgt spid="31"/>
                                        </p:tgtEl>
                                        <p:attrNameLst>
                                          <p:attrName>ppt_y</p:attrName>
                                        </p:attrNameLst>
                                      </p:cBhvr>
                                      <p:tavLst>
                                        <p:tav tm="0">
                                          <p:val>
                                            <p:strVal val="#ppt_y+.1"/>
                                          </p:val>
                                        </p:tav>
                                        <p:tav tm="100000">
                                          <p:val>
                                            <p:strVal val="#ppt_y"/>
                                          </p:val>
                                        </p:tav>
                                      </p:tavLst>
                                    </p:anim>
                                  </p:childTnLst>
                                </p:cTn>
                              </p:par>
                            </p:childTnLst>
                          </p:cTn>
                        </p:par>
                        <p:par>
                          <p:cTn id="66" fill="hold">
                            <p:stCondLst>
                              <p:cond delay="1100"/>
                            </p:stCondLst>
                            <p:childTnLst>
                              <p:par>
                                <p:cTn id="67" presetID="53" presetClass="entr" presetSubtype="16" fill="hold" grpId="0" nodeType="afterEffect" nodePh="1">
                                  <p:stCondLst>
                                    <p:cond delay="0"/>
                                  </p:stCondLst>
                                  <p:endCondLst>
                                    <p:cond evt="begin" delay="0">
                                      <p:tn val="67"/>
                                    </p:cond>
                                  </p:end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
                                        </p:tgtEl>
                                        <p:attrNameLst>
                                          <p:attrName>style.visibility</p:attrName>
                                        </p:attrNameLst>
                                      </p:cBhvr>
                                      <p:to>
                                        <p:strVal val="visible"/>
                                      </p:to>
                                    </p:set>
                                    <p:anim calcmode="lin" valueType="num">
                                      <p:cBhvr additive="base">
                                        <p:cTn id="76" dur="500" fill="hold"/>
                                        <p:tgtEl>
                                          <p:spTgt spid="6"/>
                                        </p:tgtEl>
                                        <p:attrNameLst>
                                          <p:attrName>ppt_x</p:attrName>
                                        </p:attrNameLst>
                                      </p:cBhvr>
                                      <p:tavLst>
                                        <p:tav tm="0">
                                          <p:val>
                                            <p:strVal val="#ppt_x"/>
                                          </p:val>
                                        </p:tav>
                                        <p:tav tm="100000">
                                          <p:val>
                                            <p:strVal val="#ppt_x"/>
                                          </p:val>
                                        </p:tav>
                                      </p:tavLst>
                                    </p:anim>
                                    <p:anim calcmode="lin" valueType="num">
                                      <p:cBhvr additive="base">
                                        <p:cTn id="77" dur="500" fill="hold"/>
                                        <p:tgtEl>
                                          <p:spTgt spid="6"/>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500" fill="hold"/>
                                        <p:tgtEl>
                                          <p:spTgt spid="33"/>
                                        </p:tgtEl>
                                        <p:attrNameLst>
                                          <p:attrName>ppt_x</p:attrName>
                                        </p:attrNameLst>
                                      </p:cBhvr>
                                      <p:tavLst>
                                        <p:tav tm="0">
                                          <p:val>
                                            <p:strVal val="#ppt_x"/>
                                          </p:val>
                                        </p:tav>
                                        <p:tav tm="100000">
                                          <p:val>
                                            <p:strVal val="#ppt_x"/>
                                          </p:val>
                                        </p:tav>
                                      </p:tavLst>
                                    </p:anim>
                                    <p:anim calcmode="lin" valueType="num">
                                      <p:cBhvr additive="base">
                                        <p:cTn id="8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8"/>
                                        </p:tgtEl>
                                        <p:attrNameLst>
                                          <p:attrName>style.visibility</p:attrName>
                                        </p:attrNameLst>
                                      </p:cBhvr>
                                      <p:to>
                                        <p:strVal val="visible"/>
                                      </p:to>
                                    </p:set>
                                    <p:anim calcmode="lin" valueType="num">
                                      <p:cBhvr additive="base">
                                        <p:cTn id="86" dur="500" fill="hold"/>
                                        <p:tgtEl>
                                          <p:spTgt spid="8"/>
                                        </p:tgtEl>
                                        <p:attrNameLst>
                                          <p:attrName>ppt_x</p:attrName>
                                        </p:attrNameLst>
                                      </p:cBhvr>
                                      <p:tavLst>
                                        <p:tav tm="0">
                                          <p:val>
                                            <p:strVal val="#ppt_x"/>
                                          </p:val>
                                        </p:tav>
                                        <p:tav tm="100000">
                                          <p:val>
                                            <p:strVal val="#ppt_x"/>
                                          </p:val>
                                        </p:tav>
                                      </p:tavLst>
                                    </p:anim>
                                    <p:anim calcmode="lin" valueType="num">
                                      <p:cBhvr additive="base">
                                        <p:cTn id="87" dur="500" fill="hold"/>
                                        <p:tgtEl>
                                          <p:spTgt spid="8"/>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68"/>
                                        </p:tgtEl>
                                        <p:attrNameLst>
                                          <p:attrName>style.visibility</p:attrName>
                                        </p:attrNameLst>
                                      </p:cBhvr>
                                      <p:to>
                                        <p:strVal val="visible"/>
                                      </p:to>
                                    </p:set>
                                    <p:anim calcmode="lin" valueType="num">
                                      <p:cBhvr additive="base">
                                        <p:cTn id="90" dur="500" fill="hold"/>
                                        <p:tgtEl>
                                          <p:spTgt spid="68"/>
                                        </p:tgtEl>
                                        <p:attrNameLst>
                                          <p:attrName>ppt_x</p:attrName>
                                        </p:attrNameLst>
                                      </p:cBhvr>
                                      <p:tavLst>
                                        <p:tav tm="0">
                                          <p:val>
                                            <p:strVal val="#ppt_x"/>
                                          </p:val>
                                        </p:tav>
                                        <p:tav tm="100000">
                                          <p:val>
                                            <p:strVal val="#ppt_x"/>
                                          </p:val>
                                        </p:tav>
                                      </p:tavLst>
                                    </p:anim>
                                    <p:anim calcmode="lin" valueType="num">
                                      <p:cBhvr additive="base">
                                        <p:cTn id="91" dur="500" fill="hold"/>
                                        <p:tgtEl>
                                          <p:spTgt spid="68"/>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69"/>
                                        </p:tgtEl>
                                        <p:attrNameLst>
                                          <p:attrName>style.visibility</p:attrName>
                                        </p:attrNameLst>
                                      </p:cBhvr>
                                      <p:to>
                                        <p:strVal val="visible"/>
                                      </p:to>
                                    </p:set>
                                    <p:anim calcmode="lin" valueType="num">
                                      <p:cBhvr additive="base">
                                        <p:cTn id="94" dur="500" fill="hold"/>
                                        <p:tgtEl>
                                          <p:spTgt spid="69"/>
                                        </p:tgtEl>
                                        <p:attrNameLst>
                                          <p:attrName>ppt_x</p:attrName>
                                        </p:attrNameLst>
                                      </p:cBhvr>
                                      <p:tavLst>
                                        <p:tav tm="0">
                                          <p:val>
                                            <p:strVal val="#ppt_x"/>
                                          </p:val>
                                        </p:tav>
                                        <p:tav tm="100000">
                                          <p:val>
                                            <p:strVal val="#ppt_x"/>
                                          </p:val>
                                        </p:tav>
                                      </p:tavLst>
                                    </p:anim>
                                    <p:anim calcmode="lin" valueType="num">
                                      <p:cBhvr additive="base">
                                        <p:cTn id="95" dur="500" fill="hold"/>
                                        <p:tgtEl>
                                          <p:spTgt spid="69"/>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70"/>
                                        </p:tgtEl>
                                        <p:attrNameLst>
                                          <p:attrName>style.visibility</p:attrName>
                                        </p:attrNameLst>
                                      </p:cBhvr>
                                      <p:to>
                                        <p:strVal val="visible"/>
                                      </p:to>
                                    </p:set>
                                    <p:anim calcmode="lin" valueType="num">
                                      <p:cBhvr additive="base">
                                        <p:cTn id="98" dur="500" fill="hold"/>
                                        <p:tgtEl>
                                          <p:spTgt spid="70"/>
                                        </p:tgtEl>
                                        <p:attrNameLst>
                                          <p:attrName>ppt_x</p:attrName>
                                        </p:attrNameLst>
                                      </p:cBhvr>
                                      <p:tavLst>
                                        <p:tav tm="0">
                                          <p:val>
                                            <p:strVal val="#ppt_x"/>
                                          </p:val>
                                        </p:tav>
                                        <p:tav tm="100000">
                                          <p:val>
                                            <p:strVal val="#ppt_x"/>
                                          </p:val>
                                        </p:tav>
                                      </p:tavLst>
                                    </p:anim>
                                    <p:anim calcmode="lin" valueType="num">
                                      <p:cBhvr additive="base">
                                        <p:cTn id="99" dur="500" fill="hold"/>
                                        <p:tgtEl>
                                          <p:spTgt spid="70"/>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32"/>
                                        </p:tgtEl>
                                        <p:attrNameLst>
                                          <p:attrName>style.visibility</p:attrName>
                                        </p:attrNameLst>
                                      </p:cBhvr>
                                      <p:to>
                                        <p:strVal val="visible"/>
                                      </p:to>
                                    </p:set>
                                    <p:anim calcmode="lin" valueType="num">
                                      <p:cBhvr additive="base">
                                        <p:cTn id="102" dur="500" fill="hold"/>
                                        <p:tgtEl>
                                          <p:spTgt spid="32"/>
                                        </p:tgtEl>
                                        <p:attrNameLst>
                                          <p:attrName>ppt_x</p:attrName>
                                        </p:attrNameLst>
                                      </p:cBhvr>
                                      <p:tavLst>
                                        <p:tav tm="0">
                                          <p:val>
                                            <p:strVal val="#ppt_x"/>
                                          </p:val>
                                        </p:tav>
                                        <p:tav tm="100000">
                                          <p:val>
                                            <p:strVal val="#ppt_x"/>
                                          </p:val>
                                        </p:tav>
                                      </p:tavLst>
                                    </p:anim>
                                    <p:anim calcmode="lin" valueType="num">
                                      <p:cBhvr additive="base">
                                        <p:cTn id="103" dur="500" fill="hold"/>
                                        <p:tgtEl>
                                          <p:spTgt spid="32"/>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02"/>
                                        </p:tgtEl>
                                        <p:attrNameLst>
                                          <p:attrName>style.visibility</p:attrName>
                                        </p:attrNameLst>
                                      </p:cBhvr>
                                      <p:to>
                                        <p:strVal val="visible"/>
                                      </p:to>
                                    </p:set>
                                    <p:anim calcmode="lin" valueType="num">
                                      <p:cBhvr additive="base">
                                        <p:cTn id="106" dur="500" fill="hold"/>
                                        <p:tgtEl>
                                          <p:spTgt spid="102"/>
                                        </p:tgtEl>
                                        <p:attrNameLst>
                                          <p:attrName>ppt_x</p:attrName>
                                        </p:attrNameLst>
                                      </p:cBhvr>
                                      <p:tavLst>
                                        <p:tav tm="0">
                                          <p:val>
                                            <p:strVal val="#ppt_x"/>
                                          </p:val>
                                        </p:tav>
                                        <p:tav tm="100000">
                                          <p:val>
                                            <p:strVal val="#ppt_x"/>
                                          </p:val>
                                        </p:tav>
                                      </p:tavLst>
                                    </p:anim>
                                    <p:anim calcmode="lin" valueType="num">
                                      <p:cBhvr additive="base">
                                        <p:cTn id="107" dur="500" fill="hold"/>
                                        <p:tgtEl>
                                          <p:spTgt spid="102"/>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03"/>
                                        </p:tgtEl>
                                        <p:attrNameLst>
                                          <p:attrName>style.visibility</p:attrName>
                                        </p:attrNameLst>
                                      </p:cBhvr>
                                      <p:to>
                                        <p:strVal val="visible"/>
                                      </p:to>
                                    </p:set>
                                    <p:anim calcmode="lin" valueType="num">
                                      <p:cBhvr additive="base">
                                        <p:cTn id="110" dur="500" fill="hold"/>
                                        <p:tgtEl>
                                          <p:spTgt spid="103"/>
                                        </p:tgtEl>
                                        <p:attrNameLst>
                                          <p:attrName>ppt_x</p:attrName>
                                        </p:attrNameLst>
                                      </p:cBhvr>
                                      <p:tavLst>
                                        <p:tav tm="0">
                                          <p:val>
                                            <p:strVal val="#ppt_x"/>
                                          </p:val>
                                        </p:tav>
                                        <p:tav tm="100000">
                                          <p:val>
                                            <p:strVal val="#ppt_x"/>
                                          </p:val>
                                        </p:tav>
                                      </p:tavLst>
                                    </p:anim>
                                    <p:anim calcmode="lin" valueType="num">
                                      <p:cBhvr additive="base">
                                        <p:cTn id="111" dur="500" fill="hold"/>
                                        <p:tgtEl>
                                          <p:spTgt spid="103"/>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04"/>
                                        </p:tgtEl>
                                        <p:attrNameLst>
                                          <p:attrName>style.visibility</p:attrName>
                                        </p:attrNameLst>
                                      </p:cBhvr>
                                      <p:to>
                                        <p:strVal val="visible"/>
                                      </p:to>
                                    </p:set>
                                    <p:anim calcmode="lin" valueType="num">
                                      <p:cBhvr additive="base">
                                        <p:cTn id="114" dur="500" fill="hold"/>
                                        <p:tgtEl>
                                          <p:spTgt spid="104"/>
                                        </p:tgtEl>
                                        <p:attrNameLst>
                                          <p:attrName>ppt_x</p:attrName>
                                        </p:attrNameLst>
                                      </p:cBhvr>
                                      <p:tavLst>
                                        <p:tav tm="0">
                                          <p:val>
                                            <p:strVal val="#ppt_x"/>
                                          </p:val>
                                        </p:tav>
                                        <p:tav tm="100000">
                                          <p:val>
                                            <p:strVal val="#ppt_x"/>
                                          </p:val>
                                        </p:tav>
                                      </p:tavLst>
                                    </p:anim>
                                    <p:anim calcmode="lin" valueType="num">
                                      <p:cBhvr additive="base">
                                        <p:cTn id="115"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6"/>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33"/>
                                        </p:tgtEl>
                                        <p:attrNameLst>
                                          <p:attrName>style.visibility</p:attrName>
                                        </p:attrNameLst>
                                      </p:cBhvr>
                                      <p:to>
                                        <p:strVal val="hidden"/>
                                      </p:to>
                                    </p:set>
                                  </p:childTnLst>
                                </p:cTn>
                              </p:par>
                              <p:par>
                                <p:cTn id="122" presetID="1" presetClass="exit" presetSubtype="0" fill="hold" nodeType="withEffect">
                                  <p:stCondLst>
                                    <p:cond delay="0"/>
                                  </p:stCondLst>
                                  <p:childTnLst>
                                    <p:set>
                                      <p:cBhvr>
                                        <p:cTn id="123" dur="1" fill="hold">
                                          <p:stCondLst>
                                            <p:cond delay="0"/>
                                          </p:stCondLst>
                                        </p:cTn>
                                        <p:tgtEl>
                                          <p:spTgt spid="8"/>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68"/>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69"/>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70"/>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0"/>
                                          </p:stCondLst>
                                        </p:cTn>
                                        <p:tgtEl>
                                          <p:spTgt spid="32"/>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102"/>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103"/>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104"/>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grpId="0" nodeType="clickEffect">
                                  <p:stCondLst>
                                    <p:cond delay="0"/>
                                  </p:stCondLst>
                                  <p:childTnLst>
                                    <p:set>
                                      <p:cBhvr>
                                        <p:cTn id="141" dur="1" fill="hold">
                                          <p:stCondLst>
                                            <p:cond delay="0"/>
                                          </p:stCondLst>
                                        </p:cTn>
                                        <p:tgtEl>
                                          <p:spTgt spid="35">
                                            <p:txEl>
                                              <p:pRg st="0" end="0"/>
                                            </p:txEl>
                                          </p:spTgt>
                                        </p:tgtEl>
                                        <p:attrNameLst>
                                          <p:attrName>style.visibility</p:attrName>
                                        </p:attrNameLst>
                                      </p:cBhvr>
                                      <p:to>
                                        <p:strVal val="visible"/>
                                      </p:to>
                                    </p:set>
                                    <p:anim calcmode="lin" valueType="num">
                                      <p:cBhvr additive="base">
                                        <p:cTn id="14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4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35">
                                            <p:txEl>
                                              <p:pRg st="3" end="3"/>
                                            </p:txEl>
                                          </p:spTgt>
                                        </p:tgtEl>
                                        <p:attrNameLst>
                                          <p:attrName>style.visibility</p:attrName>
                                        </p:attrNameLst>
                                      </p:cBhvr>
                                      <p:to>
                                        <p:strVal val="visible"/>
                                      </p:to>
                                    </p:set>
                                    <p:anim calcmode="lin" valueType="num">
                                      <p:cBhvr additive="base">
                                        <p:cTn id="148" dur="500" fill="hold"/>
                                        <p:tgtEl>
                                          <p:spTgt spid="35">
                                            <p:txEl>
                                              <p:pRg st="3" end="3"/>
                                            </p:txEl>
                                          </p:spTgt>
                                        </p:tgtEl>
                                        <p:attrNameLst>
                                          <p:attrName>ppt_x</p:attrName>
                                        </p:attrNameLst>
                                      </p:cBhvr>
                                      <p:tavLst>
                                        <p:tav tm="0">
                                          <p:val>
                                            <p:strVal val="#ppt_x"/>
                                          </p:val>
                                        </p:tav>
                                        <p:tav tm="100000">
                                          <p:val>
                                            <p:strVal val="#ppt_x"/>
                                          </p:val>
                                        </p:tav>
                                      </p:tavLst>
                                    </p:anim>
                                    <p:anim calcmode="lin" valueType="num">
                                      <p:cBhvr additive="base">
                                        <p:cTn id="149" dur="500" fill="hold"/>
                                        <p:tgtEl>
                                          <p:spTgt spid="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5" grpId="0" build="p"/>
      <p:bldP spid="15" grpId="0" animBg="1"/>
      <p:bldP spid="16" grpId="0" animBg="1"/>
      <p:bldP spid="18" grpId="0" animBg="1"/>
      <p:bldP spid="19" grpId="0" animBg="1"/>
      <p:bldP spid="20" grpId="0" animBg="1"/>
      <p:bldP spid="21" grpId="0"/>
      <p:bldP spid="22" grpId="0"/>
      <p:bldP spid="23" grpId="0"/>
      <p:bldP spid="25" grpId="0"/>
      <p:bldP spid="26" grpId="0"/>
      <p:bldP spid="27" grpId="0"/>
      <p:bldP spid="31" grpId="0"/>
      <p:bldP spid="32" grpId="0"/>
      <p:bldP spid="32" grpId="1"/>
      <p:bldP spid="102" grpId="0"/>
      <p:bldP spid="102" grpId="1"/>
      <p:bldP spid="103" grpId="0"/>
      <p:bldP spid="103" grpId="1"/>
      <p:bldP spid="104" grpId="0"/>
      <p:bldP spid="104" grpId="1"/>
      <p:bldP spid="33" grpId="0"/>
      <p:bldP spid="3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13">
            <a:extLst>
              <a:ext uri="{FF2B5EF4-FFF2-40B4-BE49-F238E27FC236}">
                <a16:creationId xmlns:a16="http://schemas.microsoft.com/office/drawing/2014/main" id="{E04E8746-B113-4682-A866-8BB973E98D08}"/>
              </a:ext>
            </a:extLst>
          </p:cNvPr>
          <p:cNvSpPr txBox="1">
            <a:spLocks/>
          </p:cNvSpPr>
          <p:nvPr/>
        </p:nvSpPr>
        <p:spPr>
          <a:xfrm>
            <a:off x="1162175" y="1383888"/>
            <a:ext cx="3136106" cy="313660"/>
          </a:xfrm>
          <a:prstGeom prst="bracePair">
            <a:avLst>
              <a:gd name="adj" fmla="val 20553"/>
            </a:avLst>
          </a:prstGeom>
          <a:noFill/>
          <a:ln w="38100">
            <a:solidFill>
              <a:schemeClr val="accent1">
                <a:lumMod val="60000"/>
                <a:lumOff val="40000"/>
              </a:schemeClr>
            </a:solidFill>
          </a:ln>
        </p:spPr>
        <p:txBody>
          <a:bodyPr vert="horz" lIns="80201" tIns="40100" rIns="80201" bIns="40100" rtlCol="0">
            <a:normAutofit fontScale="4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2456" dirty="0">
              <a:solidFill>
                <a:srgbClr val="456173"/>
              </a:solidFill>
            </a:endParaRPr>
          </a:p>
        </p:txBody>
      </p:sp>
      <p:sp>
        <p:nvSpPr>
          <p:cNvPr id="6" name="Espace réservé du texte 5">
            <a:extLst>
              <a:ext uri="{FF2B5EF4-FFF2-40B4-BE49-F238E27FC236}">
                <a16:creationId xmlns:a16="http://schemas.microsoft.com/office/drawing/2014/main" id="{7346738A-D561-4D8D-BA65-FE172E8FF908}"/>
              </a:ext>
            </a:extLst>
          </p:cNvPr>
          <p:cNvSpPr>
            <a:spLocks noGrp="1"/>
          </p:cNvSpPr>
          <p:nvPr>
            <p:ph type="body" idx="1"/>
          </p:nvPr>
        </p:nvSpPr>
        <p:spPr>
          <a:xfrm>
            <a:off x="1204595" y="5835650"/>
            <a:ext cx="7723505" cy="1415772"/>
          </a:xfrm>
        </p:spPr>
        <p:txBody>
          <a:bodyPr/>
          <a:lstStyle/>
          <a:p>
            <a:pPr marL="342900" indent="-342900">
              <a:buFont typeface="Arial" panose="020B0604020202020204" pitchFamily="34" charset="0"/>
              <a:buChar char="•"/>
            </a:pPr>
            <a:r>
              <a:rPr lang="en-US" dirty="0"/>
              <a:t>Supervised Learning </a:t>
            </a:r>
          </a:p>
          <a:p>
            <a:pPr marL="342900" indent="-342900">
              <a:buFont typeface="Arial" panose="020B0604020202020204" pitchFamily="34" charset="0"/>
              <a:buChar char="•"/>
            </a:pPr>
            <a:r>
              <a:rPr lang="en-US" dirty="0"/>
              <a:t>Unsupervised Learning </a:t>
            </a:r>
          </a:p>
          <a:p>
            <a:pPr marL="342900" indent="-342900">
              <a:buFont typeface="Arial" panose="020B0604020202020204" pitchFamily="34" charset="0"/>
              <a:buChar char="•"/>
            </a:pPr>
            <a:r>
              <a:rPr lang="en-US" dirty="0"/>
              <a:t>Semi Supervised Learning </a:t>
            </a:r>
          </a:p>
          <a:p>
            <a:pPr marL="342900" indent="-342900">
              <a:buFont typeface="Arial" panose="020B0604020202020204" pitchFamily="34" charset="0"/>
              <a:buChar char="•"/>
            </a:pPr>
            <a:r>
              <a:rPr lang="en-US" dirty="0"/>
              <a:t>Reinforcement</a:t>
            </a:r>
          </a:p>
        </p:txBody>
      </p:sp>
      <p:sp>
        <p:nvSpPr>
          <p:cNvPr id="3" name="Date Placeholder 2">
            <a:extLst>
              <a:ext uri="{FF2B5EF4-FFF2-40B4-BE49-F238E27FC236}">
                <a16:creationId xmlns:a16="http://schemas.microsoft.com/office/drawing/2014/main" id="{15655476-1002-458F-9093-96DDF24C584C}"/>
              </a:ext>
            </a:extLst>
          </p:cNvPr>
          <p:cNvSpPr>
            <a:spLocks noGrp="1"/>
          </p:cNvSpPr>
          <p:nvPr>
            <p:ph type="dt" sz="half" idx="6"/>
          </p:nvPr>
        </p:nvSpPr>
        <p:spPr/>
        <p:txBody>
          <a:bodyPr/>
          <a:lstStyle/>
          <a:p>
            <a:fld id="{6C80E749-77E2-4FC5-B183-69E8C111019B}" type="datetime1">
              <a:rPr lang="fr-CH" smtClean="0"/>
              <a:t>09.07.2020</a:t>
            </a:fld>
            <a:endParaRPr lang="en-US"/>
          </a:p>
        </p:txBody>
      </p:sp>
      <p:sp>
        <p:nvSpPr>
          <p:cNvPr id="5" name="Slide Number Placeholder 4">
            <a:extLst>
              <a:ext uri="{FF2B5EF4-FFF2-40B4-BE49-F238E27FC236}">
                <a16:creationId xmlns:a16="http://schemas.microsoft.com/office/drawing/2014/main" id="{676B202B-5D6A-4C04-B3A6-2B9A976F0A0A}"/>
              </a:ext>
            </a:extLst>
          </p:cNvPr>
          <p:cNvSpPr>
            <a:spLocks noGrp="1"/>
          </p:cNvSpPr>
          <p:nvPr>
            <p:ph type="sldNum" sz="quarter" idx="7"/>
          </p:nvPr>
        </p:nvSpPr>
        <p:spPr/>
        <p:txBody>
          <a:bodyPr/>
          <a:lstStyle/>
          <a:p>
            <a:fld id="{B7B928BA-D132-4F75-82CE-9F6DD79A07F7}" type="slidenum">
              <a:rPr lang="en-US" smtClean="0"/>
              <a:t>5</a:t>
            </a:fld>
            <a:endParaRPr lang="en-US"/>
          </a:p>
        </p:txBody>
      </p:sp>
      <p:sp>
        <p:nvSpPr>
          <p:cNvPr id="15" name="Arrow: Pentagon 14">
            <a:extLst>
              <a:ext uri="{FF2B5EF4-FFF2-40B4-BE49-F238E27FC236}">
                <a16:creationId xmlns:a16="http://schemas.microsoft.com/office/drawing/2014/main" id="{64C89867-CD9C-4435-A479-BDF18E95F2F6}"/>
              </a:ext>
            </a:extLst>
          </p:cNvPr>
          <p:cNvSpPr/>
          <p:nvPr/>
        </p:nvSpPr>
        <p:spPr>
          <a:xfrm>
            <a:off x="8618798" y="760872"/>
            <a:ext cx="2074602"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6" name="Arrow: Pentagon 15">
            <a:extLst>
              <a:ext uri="{FF2B5EF4-FFF2-40B4-BE49-F238E27FC236}">
                <a16:creationId xmlns:a16="http://schemas.microsoft.com/office/drawing/2014/main" id="{C7038639-06F5-426D-A98A-51BFD80E2124}"/>
              </a:ext>
            </a:extLst>
          </p:cNvPr>
          <p:cNvSpPr/>
          <p:nvPr/>
        </p:nvSpPr>
        <p:spPr>
          <a:xfrm>
            <a:off x="6438772" y="760872"/>
            <a:ext cx="2486746"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8" name="Arrow: Pentagon 17">
            <a:extLst>
              <a:ext uri="{FF2B5EF4-FFF2-40B4-BE49-F238E27FC236}">
                <a16:creationId xmlns:a16="http://schemas.microsoft.com/office/drawing/2014/main" id="{91767FE3-0D41-4F78-9C79-DFD26F082D8A}"/>
              </a:ext>
            </a:extLst>
          </p:cNvPr>
          <p:cNvSpPr/>
          <p:nvPr/>
        </p:nvSpPr>
        <p:spPr>
          <a:xfrm>
            <a:off x="4276877" y="760872"/>
            <a:ext cx="2472867"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600" b="1"/>
              <a:t>ML For speaker Identification </a:t>
            </a:r>
            <a:endParaRPr lang="en-US" sz="1600" b="1" dirty="0"/>
          </a:p>
        </p:txBody>
      </p:sp>
      <p:sp>
        <p:nvSpPr>
          <p:cNvPr id="19" name="Arrow: Pentagon 18">
            <a:extLst>
              <a:ext uri="{FF2B5EF4-FFF2-40B4-BE49-F238E27FC236}">
                <a16:creationId xmlns:a16="http://schemas.microsoft.com/office/drawing/2014/main" id="{09FB9FF1-EB3C-4C8E-BD86-D2496C5C012D}"/>
              </a:ext>
            </a:extLst>
          </p:cNvPr>
          <p:cNvSpPr/>
          <p:nvPr/>
        </p:nvSpPr>
        <p:spPr>
          <a:xfrm>
            <a:off x="2138441" y="760872"/>
            <a:ext cx="2472869"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20" name="Arrow: Pentagon 5">
            <a:extLst>
              <a:ext uri="{FF2B5EF4-FFF2-40B4-BE49-F238E27FC236}">
                <a16:creationId xmlns:a16="http://schemas.microsoft.com/office/drawing/2014/main" id="{3986304E-F06E-4FBC-BB2F-9FD1AB098BE9}"/>
              </a:ext>
            </a:extLst>
          </p:cNvPr>
          <p:cNvSpPr/>
          <p:nvPr/>
        </p:nvSpPr>
        <p:spPr>
          <a:xfrm>
            <a:off x="-39" y="760872"/>
            <a:ext cx="2472912" cy="534670"/>
          </a:xfrm>
          <a:custGeom>
            <a:avLst/>
            <a:gdLst>
              <a:gd name="connsiteX0" fmla="*/ 0 w 2361537"/>
              <a:gd name="connsiteY0" fmla="*/ 0 h 609600"/>
              <a:gd name="connsiteX1" fmla="*/ 2056737 w 2361537"/>
              <a:gd name="connsiteY1" fmla="*/ 0 h 609600"/>
              <a:gd name="connsiteX2" fmla="*/ 2361537 w 2361537"/>
              <a:gd name="connsiteY2" fmla="*/ 304800 h 609600"/>
              <a:gd name="connsiteX3" fmla="*/ 2056737 w 2361537"/>
              <a:gd name="connsiteY3" fmla="*/ 609600 h 609600"/>
              <a:gd name="connsiteX4" fmla="*/ 0 w 2361537"/>
              <a:gd name="connsiteY4" fmla="*/ 609600 h 609600"/>
              <a:gd name="connsiteX5" fmla="*/ 0 w 2361537"/>
              <a:gd name="connsiteY5"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94216 w 2361554"/>
              <a:gd name="connsiteY5" fmla="*/ 305439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8 w 2361555"/>
              <a:gd name="connsiteY0" fmla="*/ 0 h 609600"/>
              <a:gd name="connsiteX1" fmla="*/ 2056755 w 2361555"/>
              <a:gd name="connsiteY1" fmla="*/ 0 h 609600"/>
              <a:gd name="connsiteX2" fmla="*/ 2361555 w 2361555"/>
              <a:gd name="connsiteY2" fmla="*/ 304800 h 609600"/>
              <a:gd name="connsiteX3" fmla="*/ 2056755 w 2361555"/>
              <a:gd name="connsiteY3" fmla="*/ 609600 h 609600"/>
              <a:gd name="connsiteX4" fmla="*/ 18 w 2361555"/>
              <a:gd name="connsiteY4" fmla="*/ 609600 h 609600"/>
              <a:gd name="connsiteX5" fmla="*/ 286266 w 2361555"/>
              <a:gd name="connsiteY5" fmla="*/ 297488 h 609600"/>
              <a:gd name="connsiteX6" fmla="*/ 18 w 2361555"/>
              <a:gd name="connsiteY6" fmla="*/ 0 h 609600"/>
              <a:gd name="connsiteX0" fmla="*/ 20 w 2361557"/>
              <a:gd name="connsiteY0" fmla="*/ 0 h 609600"/>
              <a:gd name="connsiteX1" fmla="*/ 2056757 w 2361557"/>
              <a:gd name="connsiteY1" fmla="*/ 0 h 609600"/>
              <a:gd name="connsiteX2" fmla="*/ 2361557 w 2361557"/>
              <a:gd name="connsiteY2" fmla="*/ 304800 h 609600"/>
              <a:gd name="connsiteX3" fmla="*/ 2056757 w 2361557"/>
              <a:gd name="connsiteY3" fmla="*/ 609600 h 609600"/>
              <a:gd name="connsiteX4" fmla="*/ 20 w 2361557"/>
              <a:gd name="connsiteY4" fmla="*/ 609600 h 609600"/>
              <a:gd name="connsiteX5" fmla="*/ 286268 w 2361557"/>
              <a:gd name="connsiteY5" fmla="*/ 297488 h 609600"/>
              <a:gd name="connsiteX6" fmla="*/ 20 w 2361557"/>
              <a:gd name="connsiteY6" fmla="*/ 0 h 609600"/>
              <a:gd name="connsiteX0" fmla="*/ 24 w 2361561"/>
              <a:gd name="connsiteY0" fmla="*/ 0 h 609600"/>
              <a:gd name="connsiteX1" fmla="*/ 2056761 w 2361561"/>
              <a:gd name="connsiteY1" fmla="*/ 0 h 609600"/>
              <a:gd name="connsiteX2" fmla="*/ 2361561 w 2361561"/>
              <a:gd name="connsiteY2" fmla="*/ 304800 h 609600"/>
              <a:gd name="connsiteX3" fmla="*/ 2056761 w 2361561"/>
              <a:gd name="connsiteY3" fmla="*/ 609600 h 609600"/>
              <a:gd name="connsiteX4" fmla="*/ 24 w 2361561"/>
              <a:gd name="connsiteY4" fmla="*/ 609600 h 609600"/>
              <a:gd name="connsiteX5" fmla="*/ 286272 w 2361561"/>
              <a:gd name="connsiteY5" fmla="*/ 297488 h 609600"/>
              <a:gd name="connsiteX6" fmla="*/ 24 w 2361561"/>
              <a:gd name="connsiteY6" fmla="*/ 0 h 609600"/>
              <a:gd name="connsiteX0" fmla="*/ 41 w 2361578"/>
              <a:gd name="connsiteY0" fmla="*/ 0 h 609600"/>
              <a:gd name="connsiteX1" fmla="*/ 2056778 w 2361578"/>
              <a:gd name="connsiteY1" fmla="*/ 0 h 609600"/>
              <a:gd name="connsiteX2" fmla="*/ 2361578 w 2361578"/>
              <a:gd name="connsiteY2" fmla="*/ 304800 h 609600"/>
              <a:gd name="connsiteX3" fmla="*/ 2056778 w 2361578"/>
              <a:gd name="connsiteY3" fmla="*/ 609600 h 609600"/>
              <a:gd name="connsiteX4" fmla="*/ 41 w 2361578"/>
              <a:gd name="connsiteY4" fmla="*/ 609600 h 609600"/>
              <a:gd name="connsiteX5" fmla="*/ 286289 w 2361578"/>
              <a:gd name="connsiteY5" fmla="*/ 297488 h 609600"/>
              <a:gd name="connsiteX6" fmla="*/ 41 w 2361578"/>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578" h="609600">
                <a:moveTo>
                  <a:pt x="41" y="0"/>
                </a:moveTo>
                <a:lnTo>
                  <a:pt x="2056778" y="0"/>
                </a:lnTo>
                <a:lnTo>
                  <a:pt x="2361578" y="304800"/>
                </a:lnTo>
                <a:lnTo>
                  <a:pt x="2056778" y="609600"/>
                </a:lnTo>
                <a:lnTo>
                  <a:pt x="41" y="609600"/>
                </a:lnTo>
                <a:cubicBezTo>
                  <a:pt x="-2609" y="505563"/>
                  <a:pt x="121962" y="481038"/>
                  <a:pt x="286289" y="297488"/>
                </a:cubicBezTo>
                <a:cubicBezTo>
                  <a:pt x="302191" y="293741"/>
                  <a:pt x="95457" y="99163"/>
                  <a:pt x="41" y="0"/>
                </a:cubicBezTo>
                <a:close/>
              </a:path>
            </a:pathLst>
          </a:cu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579" dirty="0">
                <a:solidFill>
                  <a:schemeClr val="bg1"/>
                </a:solidFill>
              </a:rPr>
              <a:t>Introduction	</a:t>
            </a:r>
          </a:p>
        </p:txBody>
      </p:sp>
      <p:sp>
        <p:nvSpPr>
          <p:cNvPr id="21" name="Text Placeholder 12">
            <a:extLst>
              <a:ext uri="{FF2B5EF4-FFF2-40B4-BE49-F238E27FC236}">
                <a16:creationId xmlns:a16="http://schemas.microsoft.com/office/drawing/2014/main" id="{8E4B8C32-E952-455D-AF28-95B781EFDE94}"/>
              </a:ext>
            </a:extLst>
          </p:cNvPr>
          <p:cNvSpPr txBox="1">
            <a:spLocks/>
          </p:cNvSpPr>
          <p:nvPr/>
        </p:nvSpPr>
        <p:spPr>
          <a:xfrm>
            <a:off x="334439" y="760873"/>
            <a:ext cx="2138433"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2" name="Text Placeholder 12">
            <a:extLst>
              <a:ext uri="{FF2B5EF4-FFF2-40B4-BE49-F238E27FC236}">
                <a16:creationId xmlns:a16="http://schemas.microsoft.com/office/drawing/2014/main" id="{4EC5EFA0-9AF5-490D-BD10-5D0D335A25E4}"/>
              </a:ext>
            </a:extLst>
          </p:cNvPr>
          <p:cNvSpPr txBox="1">
            <a:spLocks/>
          </p:cNvSpPr>
          <p:nvPr/>
        </p:nvSpPr>
        <p:spPr>
          <a:xfrm>
            <a:off x="2472872" y="770732"/>
            <a:ext cx="2138435" cy="529033"/>
          </a:xfrm>
          <a:prstGeom prst="homePlate">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360" b="1" dirty="0"/>
              <a:t> Speaker Identification Architecture </a:t>
            </a:r>
            <a:endParaRPr lang="en-US" sz="1360" b="1" dirty="0"/>
          </a:p>
        </p:txBody>
      </p:sp>
      <p:sp>
        <p:nvSpPr>
          <p:cNvPr id="23" name="Text Placeholder 12">
            <a:extLst>
              <a:ext uri="{FF2B5EF4-FFF2-40B4-BE49-F238E27FC236}">
                <a16:creationId xmlns:a16="http://schemas.microsoft.com/office/drawing/2014/main" id="{427598CE-CFCE-4964-B480-E7E4BB8323C0}"/>
              </a:ext>
            </a:extLst>
          </p:cNvPr>
          <p:cNvSpPr txBox="1">
            <a:spLocks/>
          </p:cNvSpPr>
          <p:nvPr/>
        </p:nvSpPr>
        <p:spPr>
          <a:xfrm>
            <a:off x="4611306" y="760872"/>
            <a:ext cx="2138435" cy="529033"/>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5" name="Text Placeholder 12">
            <a:extLst>
              <a:ext uri="{FF2B5EF4-FFF2-40B4-BE49-F238E27FC236}">
                <a16:creationId xmlns:a16="http://schemas.microsoft.com/office/drawing/2014/main" id="{436FCF64-01DE-423D-BEE6-BF59E8B12637}"/>
              </a:ext>
            </a:extLst>
          </p:cNvPr>
          <p:cNvSpPr txBox="1">
            <a:spLocks/>
          </p:cNvSpPr>
          <p:nvPr/>
        </p:nvSpPr>
        <p:spPr>
          <a:xfrm>
            <a:off x="6535417" y="770731"/>
            <a:ext cx="2152320"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3" b="1" dirty="0"/>
              <a:t>Experimental</a:t>
            </a:r>
            <a:r>
              <a:rPr lang="fr-CH" sz="1403" b="1" dirty="0"/>
              <a:t> </a:t>
            </a:r>
            <a:r>
              <a:rPr lang="en-US" sz="1403" b="1" dirty="0"/>
              <a:t>Analysis</a:t>
            </a:r>
            <a:r>
              <a:rPr lang="fr-CH" sz="1403" b="1" dirty="0"/>
              <a:t> and </a:t>
            </a:r>
            <a:r>
              <a:rPr lang="en-US" sz="1403" b="1" dirty="0"/>
              <a:t>Result</a:t>
            </a:r>
          </a:p>
        </p:txBody>
      </p:sp>
      <p:sp>
        <p:nvSpPr>
          <p:cNvPr id="26" name="Text Placeholder 12">
            <a:extLst>
              <a:ext uri="{FF2B5EF4-FFF2-40B4-BE49-F238E27FC236}">
                <a16:creationId xmlns:a16="http://schemas.microsoft.com/office/drawing/2014/main" id="{F1074298-0D41-4A83-AF33-DCF3B0C1F074}"/>
              </a:ext>
            </a:extLst>
          </p:cNvPr>
          <p:cNvSpPr txBox="1">
            <a:spLocks/>
          </p:cNvSpPr>
          <p:nvPr/>
        </p:nvSpPr>
        <p:spPr>
          <a:xfrm>
            <a:off x="8876643" y="757925"/>
            <a:ext cx="1740172"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403" b="1" dirty="0"/>
              <a:t>Conclusion &amp; Reference</a:t>
            </a:r>
            <a:endParaRPr lang="en-US" sz="1403" b="1" dirty="0"/>
          </a:p>
        </p:txBody>
      </p:sp>
      <p:sp>
        <p:nvSpPr>
          <p:cNvPr id="27" name="Text Placeholder 13">
            <a:extLst>
              <a:ext uri="{FF2B5EF4-FFF2-40B4-BE49-F238E27FC236}">
                <a16:creationId xmlns:a16="http://schemas.microsoft.com/office/drawing/2014/main" id="{A936BDFE-9983-4D69-8420-D20F8E373EB0}"/>
              </a:ext>
            </a:extLst>
          </p:cNvPr>
          <p:cNvSpPr txBox="1">
            <a:spLocks/>
          </p:cNvSpPr>
          <p:nvPr/>
        </p:nvSpPr>
        <p:spPr>
          <a:xfrm>
            <a:off x="558929"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CH" sz="2456" dirty="0">
                <a:solidFill>
                  <a:srgbClr val="456173"/>
                </a:solidFill>
              </a:rPr>
              <a:t>General Topic</a:t>
            </a:r>
            <a:endParaRPr lang="en-US" sz="2456" dirty="0">
              <a:solidFill>
                <a:srgbClr val="456173"/>
              </a:solidFill>
            </a:endParaRPr>
          </a:p>
        </p:txBody>
      </p:sp>
      <p:sp>
        <p:nvSpPr>
          <p:cNvPr id="31" name="Text Placeholder 13">
            <a:extLst>
              <a:ext uri="{FF2B5EF4-FFF2-40B4-BE49-F238E27FC236}">
                <a16:creationId xmlns:a16="http://schemas.microsoft.com/office/drawing/2014/main" id="{A9594C1D-19EF-4DA8-9673-71AD154B2F7E}"/>
              </a:ext>
            </a:extLst>
          </p:cNvPr>
          <p:cNvSpPr txBox="1">
            <a:spLocks/>
          </p:cNvSpPr>
          <p:nvPr/>
        </p:nvSpPr>
        <p:spPr>
          <a:xfrm>
            <a:off x="6174779" y="1400589"/>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CH" sz="2456" dirty="0">
                <a:solidFill>
                  <a:srgbClr val="456173"/>
                </a:solidFill>
              </a:rPr>
              <a:t>Machine Learning</a:t>
            </a:r>
            <a:endParaRPr lang="en-US" sz="2456" dirty="0">
              <a:solidFill>
                <a:srgbClr val="456173"/>
              </a:solidFill>
            </a:endParaRPr>
          </a:p>
        </p:txBody>
      </p:sp>
      <p:pic>
        <p:nvPicPr>
          <p:cNvPr id="1026" name="Picture 2">
            <a:extLst>
              <a:ext uri="{FF2B5EF4-FFF2-40B4-BE49-F238E27FC236}">
                <a16:creationId xmlns:a16="http://schemas.microsoft.com/office/drawing/2014/main" id="{C793C3FD-3B13-4B33-BFF2-FDF5D750B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175" y="2581170"/>
            <a:ext cx="7714468" cy="3025880"/>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a:extLst>
              <a:ext uri="{FF2B5EF4-FFF2-40B4-BE49-F238E27FC236}">
                <a16:creationId xmlns:a16="http://schemas.microsoft.com/office/drawing/2014/main" id="{BC27A08A-89D7-42D0-9085-60424D18C5D5}"/>
              </a:ext>
            </a:extLst>
          </p:cNvPr>
          <p:cNvSpPr txBox="1"/>
          <p:nvPr/>
        </p:nvSpPr>
        <p:spPr>
          <a:xfrm>
            <a:off x="1405469" y="2108217"/>
            <a:ext cx="5363028" cy="369332"/>
          </a:xfrm>
          <a:prstGeom prst="rect">
            <a:avLst/>
          </a:prstGeom>
          <a:noFill/>
        </p:spPr>
        <p:txBody>
          <a:bodyPr wrap="square">
            <a:spAutoFit/>
          </a:bodyPr>
          <a:lstStyle/>
          <a:p>
            <a:r>
              <a:rPr lang="en-US" sz="1800" b="1" dirty="0">
                <a:effectLst/>
                <a:latin typeface="Times New Roman" panose="02020603050405020304" pitchFamily="18" charset="0"/>
                <a:ea typeface="Arial" panose="020B0604020202020204" pitchFamily="34" charset="0"/>
              </a:rPr>
              <a:t>Components of a Generic ML model</a:t>
            </a:r>
            <a:endParaRPr lang="en-US" dirty="0"/>
          </a:p>
        </p:txBody>
      </p:sp>
      <p:sp>
        <p:nvSpPr>
          <p:cNvPr id="28" name="Rectangle : coins arrondis 29">
            <a:extLst>
              <a:ext uri="{FF2B5EF4-FFF2-40B4-BE49-F238E27FC236}">
                <a16:creationId xmlns:a16="http://schemas.microsoft.com/office/drawing/2014/main" id="{4A9FD16F-3718-4720-B4A5-0B959CB17495}"/>
              </a:ext>
            </a:extLst>
          </p:cNvPr>
          <p:cNvSpPr/>
          <p:nvPr/>
        </p:nvSpPr>
        <p:spPr>
          <a:xfrm>
            <a:off x="1282428" y="2716037"/>
            <a:ext cx="1778272" cy="909813"/>
          </a:xfrm>
          <a:prstGeom prst="roundRect">
            <a:avLst>
              <a:gd name="adj" fmla="val 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957F1F45-B911-4E4B-BC73-96EC78032578}"/>
              </a:ext>
            </a:extLst>
          </p:cNvPr>
          <p:cNvSpPr txBox="1"/>
          <p:nvPr/>
        </p:nvSpPr>
        <p:spPr>
          <a:xfrm>
            <a:off x="1145058" y="5372585"/>
            <a:ext cx="8795850" cy="369332"/>
          </a:xfrm>
          <a:prstGeom prst="rect">
            <a:avLst/>
          </a:prstGeom>
          <a:noFill/>
        </p:spPr>
        <p:txBody>
          <a:bodyPr wrap="square">
            <a:spAutoFit/>
          </a:bodyPr>
          <a:lstStyle/>
          <a:p>
            <a:r>
              <a:rPr lang="en-US" sz="1800" b="1" dirty="0">
                <a:effectLst/>
                <a:latin typeface="Times New Roman" panose="02020603050405020304" pitchFamily="18" charset="0"/>
                <a:ea typeface="Arial" panose="020B0604020202020204" pitchFamily="34" charset="0"/>
              </a:rPr>
              <a:t>machine learning paradigms can be classified into fours categories</a:t>
            </a:r>
            <a:endParaRPr lang="en-US" b="1" dirty="0"/>
          </a:p>
        </p:txBody>
      </p:sp>
    </p:spTree>
    <p:extLst>
      <p:ext uri="{BB962C8B-B14F-4D97-AF65-F5344CB8AC3E}">
        <p14:creationId xmlns:p14="http://schemas.microsoft.com/office/powerpoint/2010/main" val="103800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
                                        <p:tgtEl>
                                          <p:spTgt spid="20"/>
                                        </p:tgtEl>
                                      </p:cBhvr>
                                    </p:animEffect>
                                    <p:anim calcmode="lin" valueType="num">
                                      <p:cBhvr>
                                        <p:cTn id="8" dur="200" fill="hold"/>
                                        <p:tgtEl>
                                          <p:spTgt spid="20"/>
                                        </p:tgtEl>
                                        <p:attrNameLst>
                                          <p:attrName>ppt_x</p:attrName>
                                        </p:attrNameLst>
                                      </p:cBhvr>
                                      <p:tavLst>
                                        <p:tav tm="0">
                                          <p:val>
                                            <p:strVal val="#ppt_x"/>
                                          </p:val>
                                        </p:tav>
                                        <p:tav tm="100000">
                                          <p:val>
                                            <p:strVal val="#ppt_x"/>
                                          </p:val>
                                        </p:tav>
                                      </p:tavLst>
                                    </p:anim>
                                    <p:anim calcmode="lin" valueType="num">
                                      <p:cBhvr>
                                        <p:cTn id="9" dur="2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
                                        <p:tgtEl>
                                          <p:spTgt spid="21"/>
                                        </p:tgtEl>
                                      </p:cBhvr>
                                    </p:animEffect>
                                    <p:anim calcmode="lin" valueType="num">
                                      <p:cBhvr>
                                        <p:cTn id="13" dur="200" fill="hold"/>
                                        <p:tgtEl>
                                          <p:spTgt spid="21"/>
                                        </p:tgtEl>
                                        <p:attrNameLst>
                                          <p:attrName>ppt_x</p:attrName>
                                        </p:attrNameLst>
                                      </p:cBhvr>
                                      <p:tavLst>
                                        <p:tav tm="0">
                                          <p:val>
                                            <p:strVal val="#ppt_x"/>
                                          </p:val>
                                        </p:tav>
                                        <p:tav tm="100000">
                                          <p:val>
                                            <p:strVal val="#ppt_x"/>
                                          </p:val>
                                        </p:tav>
                                      </p:tavLst>
                                    </p:anim>
                                    <p:anim calcmode="lin" valueType="num">
                                      <p:cBhvr>
                                        <p:cTn id="14" dur="2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
                                        <p:tgtEl>
                                          <p:spTgt spid="22"/>
                                        </p:tgtEl>
                                      </p:cBhvr>
                                    </p:animEffect>
                                    <p:anim calcmode="lin" valueType="num">
                                      <p:cBhvr>
                                        <p:cTn id="18" dur="200" fill="hold"/>
                                        <p:tgtEl>
                                          <p:spTgt spid="22"/>
                                        </p:tgtEl>
                                        <p:attrNameLst>
                                          <p:attrName>ppt_x</p:attrName>
                                        </p:attrNameLst>
                                      </p:cBhvr>
                                      <p:tavLst>
                                        <p:tav tm="0">
                                          <p:val>
                                            <p:strVal val="#ppt_x"/>
                                          </p:val>
                                        </p:tav>
                                        <p:tav tm="100000">
                                          <p:val>
                                            <p:strVal val="#ppt_x"/>
                                          </p:val>
                                        </p:tav>
                                      </p:tavLst>
                                    </p:anim>
                                    <p:anim calcmode="lin" valueType="num">
                                      <p:cBhvr>
                                        <p:cTn id="19" dur="2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
                                        <p:tgtEl>
                                          <p:spTgt spid="19"/>
                                        </p:tgtEl>
                                      </p:cBhvr>
                                    </p:animEffect>
                                    <p:anim calcmode="lin" valueType="num">
                                      <p:cBhvr>
                                        <p:cTn id="23" dur="200" fill="hold"/>
                                        <p:tgtEl>
                                          <p:spTgt spid="19"/>
                                        </p:tgtEl>
                                        <p:attrNameLst>
                                          <p:attrName>ppt_x</p:attrName>
                                        </p:attrNameLst>
                                      </p:cBhvr>
                                      <p:tavLst>
                                        <p:tav tm="0">
                                          <p:val>
                                            <p:strVal val="#ppt_x"/>
                                          </p:val>
                                        </p:tav>
                                        <p:tav tm="100000">
                                          <p:val>
                                            <p:strVal val="#ppt_x"/>
                                          </p:val>
                                        </p:tav>
                                      </p:tavLst>
                                    </p:anim>
                                    <p:anim calcmode="lin" valueType="num">
                                      <p:cBhvr>
                                        <p:cTn id="24" dur="2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
                                        <p:tgtEl>
                                          <p:spTgt spid="18"/>
                                        </p:tgtEl>
                                      </p:cBhvr>
                                    </p:animEffect>
                                    <p:anim calcmode="lin" valueType="num">
                                      <p:cBhvr>
                                        <p:cTn id="28" dur="200" fill="hold"/>
                                        <p:tgtEl>
                                          <p:spTgt spid="18"/>
                                        </p:tgtEl>
                                        <p:attrNameLst>
                                          <p:attrName>ppt_x</p:attrName>
                                        </p:attrNameLst>
                                      </p:cBhvr>
                                      <p:tavLst>
                                        <p:tav tm="0">
                                          <p:val>
                                            <p:strVal val="#ppt_x"/>
                                          </p:val>
                                        </p:tav>
                                        <p:tav tm="100000">
                                          <p:val>
                                            <p:strVal val="#ppt_x"/>
                                          </p:val>
                                        </p:tav>
                                      </p:tavLst>
                                    </p:anim>
                                    <p:anim calcmode="lin" valueType="num">
                                      <p:cBhvr>
                                        <p:cTn id="29" dur="2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nodePh="1">
                                  <p:stCondLst>
                                    <p:cond delay="20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
                                        <p:tgtEl>
                                          <p:spTgt spid="23"/>
                                        </p:tgtEl>
                                      </p:cBhvr>
                                    </p:animEffect>
                                    <p:anim calcmode="lin" valueType="num">
                                      <p:cBhvr>
                                        <p:cTn id="33" dur="200" fill="hold"/>
                                        <p:tgtEl>
                                          <p:spTgt spid="23"/>
                                        </p:tgtEl>
                                        <p:attrNameLst>
                                          <p:attrName>ppt_x</p:attrName>
                                        </p:attrNameLst>
                                      </p:cBhvr>
                                      <p:tavLst>
                                        <p:tav tm="0">
                                          <p:val>
                                            <p:strVal val="#ppt_x"/>
                                          </p:val>
                                        </p:tav>
                                        <p:tav tm="100000">
                                          <p:val>
                                            <p:strVal val="#ppt_x"/>
                                          </p:val>
                                        </p:tav>
                                      </p:tavLst>
                                    </p:anim>
                                    <p:anim calcmode="lin" valueType="num">
                                      <p:cBhvr>
                                        <p:cTn id="34" dur="2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3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00"/>
                                        <p:tgtEl>
                                          <p:spTgt spid="25"/>
                                        </p:tgtEl>
                                      </p:cBhvr>
                                    </p:animEffect>
                                    <p:anim calcmode="lin" valueType="num">
                                      <p:cBhvr>
                                        <p:cTn id="38" dur="200" fill="hold"/>
                                        <p:tgtEl>
                                          <p:spTgt spid="25"/>
                                        </p:tgtEl>
                                        <p:attrNameLst>
                                          <p:attrName>ppt_x</p:attrName>
                                        </p:attrNameLst>
                                      </p:cBhvr>
                                      <p:tavLst>
                                        <p:tav tm="0">
                                          <p:val>
                                            <p:strVal val="#ppt_x"/>
                                          </p:val>
                                        </p:tav>
                                        <p:tav tm="100000">
                                          <p:val>
                                            <p:strVal val="#ppt_x"/>
                                          </p:val>
                                        </p:tav>
                                      </p:tavLst>
                                    </p:anim>
                                    <p:anim calcmode="lin" valueType="num">
                                      <p:cBhvr>
                                        <p:cTn id="39" dur="2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
                                        <p:tgtEl>
                                          <p:spTgt spid="16"/>
                                        </p:tgtEl>
                                      </p:cBhvr>
                                    </p:animEffect>
                                    <p:anim calcmode="lin" valueType="num">
                                      <p:cBhvr>
                                        <p:cTn id="43" dur="200" fill="hold"/>
                                        <p:tgtEl>
                                          <p:spTgt spid="16"/>
                                        </p:tgtEl>
                                        <p:attrNameLst>
                                          <p:attrName>ppt_x</p:attrName>
                                        </p:attrNameLst>
                                      </p:cBhvr>
                                      <p:tavLst>
                                        <p:tav tm="0">
                                          <p:val>
                                            <p:strVal val="#ppt_x"/>
                                          </p:val>
                                        </p:tav>
                                        <p:tav tm="100000">
                                          <p:val>
                                            <p:strVal val="#ppt_x"/>
                                          </p:val>
                                        </p:tav>
                                      </p:tavLst>
                                    </p:anim>
                                    <p:anim calcmode="lin" valueType="num">
                                      <p:cBhvr>
                                        <p:cTn id="44" dur="2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200"/>
                                        <p:tgtEl>
                                          <p:spTgt spid="26"/>
                                        </p:tgtEl>
                                      </p:cBhvr>
                                    </p:animEffect>
                                    <p:anim calcmode="lin" valueType="num">
                                      <p:cBhvr>
                                        <p:cTn id="48" dur="200" fill="hold"/>
                                        <p:tgtEl>
                                          <p:spTgt spid="26"/>
                                        </p:tgtEl>
                                        <p:attrNameLst>
                                          <p:attrName>ppt_x</p:attrName>
                                        </p:attrNameLst>
                                      </p:cBhvr>
                                      <p:tavLst>
                                        <p:tav tm="0">
                                          <p:val>
                                            <p:strVal val="#ppt_x"/>
                                          </p:val>
                                        </p:tav>
                                        <p:tav tm="100000">
                                          <p:val>
                                            <p:strVal val="#ppt_x"/>
                                          </p:val>
                                        </p:tav>
                                      </p:tavLst>
                                    </p:anim>
                                    <p:anim calcmode="lin" valueType="num">
                                      <p:cBhvr>
                                        <p:cTn id="49" dur="2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4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
                                        <p:tgtEl>
                                          <p:spTgt spid="15"/>
                                        </p:tgtEl>
                                      </p:cBhvr>
                                    </p:animEffect>
                                    <p:anim calcmode="lin" valueType="num">
                                      <p:cBhvr>
                                        <p:cTn id="53" dur="200" fill="hold"/>
                                        <p:tgtEl>
                                          <p:spTgt spid="15"/>
                                        </p:tgtEl>
                                        <p:attrNameLst>
                                          <p:attrName>ppt_x</p:attrName>
                                        </p:attrNameLst>
                                      </p:cBhvr>
                                      <p:tavLst>
                                        <p:tav tm="0">
                                          <p:val>
                                            <p:strVal val="#ppt_x"/>
                                          </p:val>
                                        </p:tav>
                                        <p:tav tm="100000">
                                          <p:val>
                                            <p:strVal val="#ppt_x"/>
                                          </p:val>
                                        </p:tav>
                                      </p:tavLst>
                                    </p:anim>
                                    <p:anim calcmode="lin" valueType="num">
                                      <p:cBhvr>
                                        <p:cTn id="54"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1805E-6 -1.51261E-6 L 0.5297 0.00378 " pathEditMode="relative" rAng="0" ptsTypes="AA">
                                      <p:cBhvr>
                                        <p:cTn id="58" dur="2000" fill="hold"/>
                                        <p:tgtEl>
                                          <p:spTgt spid="29"/>
                                        </p:tgtEl>
                                        <p:attrNameLst>
                                          <p:attrName>ppt_x</p:attrName>
                                          <p:attrName>ppt_y</p:attrName>
                                        </p:attrNameLst>
                                      </p:cBhvr>
                                      <p:rCtr x="26485" y="189"/>
                                    </p:animMotion>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2" nodeType="click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500" fill="hold"/>
                                        <p:tgtEl>
                                          <p:spTgt spid="28"/>
                                        </p:tgtEl>
                                        <p:attrNameLst>
                                          <p:attrName>ppt_x</p:attrName>
                                        </p:attrNameLst>
                                      </p:cBhvr>
                                      <p:tavLst>
                                        <p:tav tm="0">
                                          <p:val>
                                            <p:strVal val="#ppt_x"/>
                                          </p:val>
                                        </p:tav>
                                        <p:tav tm="100000">
                                          <p:val>
                                            <p:strVal val="#ppt_x"/>
                                          </p:val>
                                        </p:tav>
                                      </p:tavLst>
                                    </p:anim>
                                    <p:anim calcmode="lin" valueType="num">
                                      <p:cBhvr additive="base">
                                        <p:cTn id="7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1" nodeType="clickEffect">
                                  <p:stCondLst>
                                    <p:cond delay="0"/>
                                  </p:stCondLst>
                                  <p:childTnLst>
                                    <p:animMotion origin="layout" path="M 0.24703 -0.00021 L 0.24703 -0.00021 " pathEditMode="relative" rAng="0" ptsTypes="AA">
                                      <p:cBhvr>
                                        <p:cTn id="78" dur="2000" fill="hold"/>
                                        <p:tgtEl>
                                          <p:spTgt spid="28"/>
                                        </p:tgtEl>
                                        <p:attrNameLst>
                                          <p:attrName>ppt_x</p:attrName>
                                          <p:attrName>ppt_y</p:attrName>
                                        </p:attrNameLst>
                                      </p:cBhvr>
                                      <p:rCtr x="0" y="0"/>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3" nodeType="clickEffect">
                                  <p:stCondLst>
                                    <p:cond delay="0"/>
                                  </p:stCondLst>
                                  <p:childTnLst>
                                    <p:animMotion origin="layout" path="M 0.24703 2.18487E-6 L 0.50356 -0.00021 " pathEditMode="relative" rAng="0" ptsTypes="AA">
                                      <p:cBhvr>
                                        <p:cTn id="82" dur="2000" fill="hold"/>
                                        <p:tgtEl>
                                          <p:spTgt spid="28"/>
                                        </p:tgtEl>
                                        <p:attrNameLst>
                                          <p:attrName>ppt_x</p:attrName>
                                          <p:attrName>ppt_y</p:attrName>
                                        </p:attrNameLst>
                                      </p:cBhvr>
                                      <p:rCtr x="12827" y="-21"/>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4" nodeType="clickEffect">
                                  <p:stCondLst>
                                    <p:cond delay="0"/>
                                  </p:stCondLst>
                                  <p:childTnLst>
                                    <p:animMotion origin="layout" path="M 0.50356 -0.00021 L 0.50356 0.22164 " pathEditMode="relative" rAng="0" ptsTypes="AA">
                                      <p:cBhvr>
                                        <p:cTn id="86" dur="2000" fill="hold"/>
                                        <p:tgtEl>
                                          <p:spTgt spid="28"/>
                                        </p:tgtEl>
                                        <p:attrNameLst>
                                          <p:attrName>ppt_x</p:attrName>
                                          <p:attrName>ppt_y</p:attrName>
                                        </p:attrNameLst>
                                      </p:cBhvr>
                                      <p:rCtr x="0" y="11092"/>
                                    </p:animMotion>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5" nodeType="clickEffect">
                                  <p:stCondLst>
                                    <p:cond delay="0"/>
                                  </p:stCondLst>
                                  <p:childTnLst>
                                    <p:animMotion origin="layout" path="M 0.50356 0.22164 L 0.24703 0.22164 " pathEditMode="relative" rAng="0" ptsTypes="AA">
                                      <p:cBhvr>
                                        <p:cTn id="90" dur="2000" fill="hold"/>
                                        <p:tgtEl>
                                          <p:spTgt spid="28"/>
                                        </p:tgtEl>
                                        <p:attrNameLst>
                                          <p:attrName>ppt_x</p:attrName>
                                          <p:attrName>ppt_y</p:attrName>
                                        </p:attrNameLst>
                                      </p:cBhvr>
                                      <p:rCtr x="-12827" y="0"/>
                                    </p:animMotion>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6" nodeType="clickEffect">
                                  <p:stCondLst>
                                    <p:cond delay="0"/>
                                  </p:stCondLst>
                                  <p:childTnLst>
                                    <p:animMotion origin="layout" path="M 0.24703 0.22164 L 0.00475 0.22164 " pathEditMode="relative" rAng="0" ptsTypes="AA">
                                      <p:cBhvr>
                                        <p:cTn id="94" dur="2000" fill="hold"/>
                                        <p:tgtEl>
                                          <p:spTgt spid="28"/>
                                        </p:tgtEl>
                                        <p:attrNameLst>
                                          <p:attrName>ppt_x</p:attrName>
                                          <p:attrName>ppt_y</p:attrName>
                                        </p:attrNameLst>
                                      </p:cBhvr>
                                      <p:rCtr x="-12114" y="0"/>
                                    </p:animMotion>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32"/>
                                        </p:tgtEl>
                                        <p:attrNameLst>
                                          <p:attrName>style.visibility</p:attrName>
                                        </p:attrNameLst>
                                      </p:cBhvr>
                                      <p:to>
                                        <p:strVal val="visible"/>
                                      </p:to>
                                    </p:set>
                                    <p:anim calcmode="lin" valueType="num">
                                      <p:cBhvr additive="base">
                                        <p:cTn id="99" dur="500" fill="hold"/>
                                        <p:tgtEl>
                                          <p:spTgt spid="32"/>
                                        </p:tgtEl>
                                        <p:attrNameLst>
                                          <p:attrName>ppt_x</p:attrName>
                                        </p:attrNameLst>
                                      </p:cBhvr>
                                      <p:tavLst>
                                        <p:tav tm="0">
                                          <p:val>
                                            <p:strVal val="#ppt_x"/>
                                          </p:val>
                                        </p:tav>
                                        <p:tav tm="100000">
                                          <p:val>
                                            <p:strVal val="#ppt_x"/>
                                          </p:val>
                                        </p:tav>
                                      </p:tavLst>
                                    </p:anim>
                                    <p:anim calcmode="lin" valueType="num">
                                      <p:cBhvr additive="base">
                                        <p:cTn id="10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6">
                                            <p:txEl>
                                              <p:pRg st="0" end="0"/>
                                            </p:txEl>
                                          </p:spTgt>
                                        </p:tgtEl>
                                        <p:attrNameLst>
                                          <p:attrName>style.visibility</p:attrName>
                                        </p:attrNameLst>
                                      </p:cBhvr>
                                      <p:to>
                                        <p:strVal val="visible"/>
                                      </p:to>
                                    </p:set>
                                    <p:anim calcmode="lin" valueType="num">
                                      <p:cBhvr additive="base">
                                        <p:cTn id="10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6">
                                            <p:txEl>
                                              <p:pRg st="1" end="1"/>
                                            </p:txEl>
                                          </p:spTgt>
                                        </p:tgtEl>
                                        <p:attrNameLst>
                                          <p:attrName>style.visibility</p:attrName>
                                        </p:attrNameLst>
                                      </p:cBhvr>
                                      <p:to>
                                        <p:strVal val="visible"/>
                                      </p:to>
                                    </p:set>
                                    <p:anim calcmode="lin" valueType="num">
                                      <p:cBhvr additive="base">
                                        <p:cTn id="1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6">
                                            <p:txEl>
                                              <p:pRg st="2" end="2"/>
                                            </p:txEl>
                                          </p:spTgt>
                                        </p:tgtEl>
                                        <p:attrNameLst>
                                          <p:attrName>style.visibility</p:attrName>
                                        </p:attrNameLst>
                                      </p:cBhvr>
                                      <p:to>
                                        <p:strVal val="visible"/>
                                      </p:to>
                                    </p:set>
                                    <p:anim calcmode="lin" valueType="num">
                                      <p:cBhvr additive="base">
                                        <p:cTn id="1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6">
                                            <p:txEl>
                                              <p:pRg st="3" end="3"/>
                                            </p:txEl>
                                          </p:spTgt>
                                        </p:tgtEl>
                                        <p:attrNameLst>
                                          <p:attrName>style.visibility</p:attrName>
                                        </p:attrNameLst>
                                      </p:cBhvr>
                                      <p:to>
                                        <p:strVal val="visible"/>
                                      </p:to>
                                    </p:set>
                                    <p:anim calcmode="lin" valueType="num">
                                      <p:cBhvr additive="base">
                                        <p:cTn id="1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1" animBg="1"/>
      <p:bldP spid="6" grpId="0" build="p"/>
      <p:bldP spid="15" grpId="0" animBg="1"/>
      <p:bldP spid="16" grpId="0" animBg="1"/>
      <p:bldP spid="18" grpId="0" animBg="1"/>
      <p:bldP spid="19" grpId="0" animBg="1"/>
      <p:bldP spid="20" grpId="0" animBg="1"/>
      <p:bldP spid="21" grpId="0"/>
      <p:bldP spid="22" grpId="0"/>
      <p:bldP spid="23" grpId="0"/>
      <p:bldP spid="25" grpId="0"/>
      <p:bldP spid="26" grpId="0"/>
      <p:bldP spid="24" grpId="0"/>
      <p:bldP spid="28" grpId="1" animBg="1"/>
      <p:bldP spid="28" grpId="2" animBg="1"/>
      <p:bldP spid="28" grpId="3" animBg="1"/>
      <p:bldP spid="28" grpId="4" animBg="1"/>
      <p:bldP spid="28" grpId="5" animBg="1"/>
      <p:bldP spid="28" grpId="6" animBg="1"/>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43D09D6-D3FB-4EF3-AC43-2A9891F17437}"/>
              </a:ext>
            </a:extLst>
          </p:cNvPr>
          <p:cNvSpPr>
            <a:spLocks noGrp="1"/>
          </p:cNvSpPr>
          <p:nvPr>
            <p:ph type="title"/>
          </p:nvPr>
        </p:nvSpPr>
        <p:spPr>
          <a:xfrm>
            <a:off x="4710188" y="3672956"/>
            <a:ext cx="5242471" cy="1354217"/>
          </a:xfrm>
        </p:spPr>
        <p:txBody>
          <a:bodyPr/>
          <a:lstStyle/>
          <a:p>
            <a:r>
              <a:rPr lang="en-US" sz="4400" dirty="0"/>
              <a:t>Speaker Identification Architecture</a:t>
            </a:r>
          </a:p>
        </p:txBody>
      </p:sp>
      <p:sp>
        <p:nvSpPr>
          <p:cNvPr id="10" name="Text Placeholder 9">
            <a:extLst>
              <a:ext uri="{FF2B5EF4-FFF2-40B4-BE49-F238E27FC236}">
                <a16:creationId xmlns:a16="http://schemas.microsoft.com/office/drawing/2014/main" id="{018CF2B5-127E-4853-A92C-FAB1DDD38E93}"/>
              </a:ext>
            </a:extLst>
          </p:cNvPr>
          <p:cNvSpPr>
            <a:spLocks noGrp="1"/>
          </p:cNvSpPr>
          <p:nvPr>
            <p:ph type="body" sz="quarter" idx="13"/>
          </p:nvPr>
        </p:nvSpPr>
        <p:spPr>
          <a:xfrm>
            <a:off x="737711" y="2759435"/>
            <a:ext cx="3542189" cy="1457835"/>
          </a:xfrm>
        </p:spPr>
        <p:txBody>
          <a:bodyPr anchor="ctr">
            <a:normAutofit/>
          </a:bodyPr>
          <a:lstStyle/>
          <a:p>
            <a:pPr algn="ctr"/>
            <a:r>
              <a:rPr lang="fr-CH" dirty="0"/>
              <a:t>PART 2</a:t>
            </a:r>
            <a:endParaRPr lang="en-US" dirty="0"/>
          </a:p>
        </p:txBody>
      </p:sp>
      <p:sp>
        <p:nvSpPr>
          <p:cNvPr id="7" name="Text Placeholder 8">
            <a:extLst>
              <a:ext uri="{FF2B5EF4-FFF2-40B4-BE49-F238E27FC236}">
                <a16:creationId xmlns:a16="http://schemas.microsoft.com/office/drawing/2014/main" id="{EC817E86-391C-40A5-9A5E-71EF0DDAF1ED}"/>
              </a:ext>
            </a:extLst>
          </p:cNvPr>
          <p:cNvSpPr>
            <a:spLocks noGrp="1"/>
          </p:cNvSpPr>
          <p:nvPr>
            <p:ph type="body" idx="1"/>
          </p:nvPr>
        </p:nvSpPr>
        <p:spPr>
          <a:xfrm>
            <a:off x="4131228" y="5179980"/>
            <a:ext cx="4598084" cy="971804"/>
          </a:xfrm>
        </p:spPr>
        <p:txBody>
          <a:bodyPr/>
          <a:lstStyle/>
          <a:p>
            <a:pPr marL="300758" indent="-300758">
              <a:buFont typeface="Arial" panose="020B0604020202020204" pitchFamily="34" charset="0"/>
              <a:buChar char="•"/>
            </a:pPr>
            <a:r>
              <a:rPr lang="fr-CH" dirty="0"/>
              <a:t>Classification of SI</a:t>
            </a:r>
          </a:p>
          <a:p>
            <a:pPr marL="300758" indent="-300758">
              <a:buFont typeface="Arial" panose="020B0604020202020204" pitchFamily="34" charset="0"/>
              <a:buChar char="•"/>
            </a:pPr>
            <a:r>
              <a:rPr lang="fr-CH" dirty="0"/>
              <a:t>Phases of SI</a:t>
            </a:r>
            <a:endParaRPr lang="en-US" dirty="0"/>
          </a:p>
          <a:p>
            <a:endParaRPr lang="fr-CH" dirty="0"/>
          </a:p>
        </p:txBody>
      </p:sp>
    </p:spTree>
    <p:extLst>
      <p:ext uri="{BB962C8B-B14F-4D97-AF65-F5344CB8AC3E}">
        <p14:creationId xmlns:p14="http://schemas.microsoft.com/office/powerpoint/2010/main" val="79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25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25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13">
            <a:extLst>
              <a:ext uri="{FF2B5EF4-FFF2-40B4-BE49-F238E27FC236}">
                <a16:creationId xmlns:a16="http://schemas.microsoft.com/office/drawing/2014/main" id="{E04E8746-B113-4682-A866-8BB973E98D08}"/>
              </a:ext>
            </a:extLst>
          </p:cNvPr>
          <p:cNvSpPr txBox="1">
            <a:spLocks/>
          </p:cNvSpPr>
          <p:nvPr/>
        </p:nvSpPr>
        <p:spPr>
          <a:xfrm>
            <a:off x="1162175" y="1383888"/>
            <a:ext cx="3136106" cy="313660"/>
          </a:xfrm>
          <a:prstGeom prst="bracePair">
            <a:avLst>
              <a:gd name="adj" fmla="val 20553"/>
            </a:avLst>
          </a:prstGeom>
          <a:noFill/>
          <a:ln w="38100">
            <a:solidFill>
              <a:schemeClr val="accent1">
                <a:lumMod val="60000"/>
                <a:lumOff val="40000"/>
              </a:schemeClr>
            </a:solidFill>
          </a:ln>
        </p:spPr>
        <p:txBody>
          <a:bodyPr vert="horz" lIns="80201" tIns="40100" rIns="80201" bIns="40100" rtlCol="0">
            <a:normAutofit fontScale="4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2456" dirty="0">
              <a:solidFill>
                <a:srgbClr val="456173"/>
              </a:solidFill>
            </a:endParaRPr>
          </a:p>
        </p:txBody>
      </p:sp>
      <p:sp>
        <p:nvSpPr>
          <p:cNvPr id="3" name="Date Placeholder 2">
            <a:extLst>
              <a:ext uri="{FF2B5EF4-FFF2-40B4-BE49-F238E27FC236}">
                <a16:creationId xmlns:a16="http://schemas.microsoft.com/office/drawing/2014/main" id="{15655476-1002-458F-9093-96DDF24C584C}"/>
              </a:ext>
            </a:extLst>
          </p:cNvPr>
          <p:cNvSpPr>
            <a:spLocks noGrp="1"/>
          </p:cNvSpPr>
          <p:nvPr>
            <p:ph type="dt" sz="half" idx="10"/>
          </p:nvPr>
        </p:nvSpPr>
        <p:spPr/>
        <p:txBody>
          <a:bodyPr/>
          <a:lstStyle/>
          <a:p>
            <a:fld id="{6C80E749-77E2-4FC5-B183-69E8C111019B}" type="datetime1">
              <a:rPr lang="fr-CH" smtClean="0"/>
              <a:t>09.07.2020</a:t>
            </a:fld>
            <a:endParaRPr lang="en-US"/>
          </a:p>
        </p:txBody>
      </p:sp>
      <p:sp>
        <p:nvSpPr>
          <p:cNvPr id="5" name="Slide Number Placeholder 4">
            <a:extLst>
              <a:ext uri="{FF2B5EF4-FFF2-40B4-BE49-F238E27FC236}">
                <a16:creationId xmlns:a16="http://schemas.microsoft.com/office/drawing/2014/main" id="{676B202B-5D6A-4C04-B3A6-2B9A976F0A0A}"/>
              </a:ext>
            </a:extLst>
          </p:cNvPr>
          <p:cNvSpPr>
            <a:spLocks noGrp="1"/>
          </p:cNvSpPr>
          <p:nvPr>
            <p:ph type="sldNum" sz="quarter" idx="12"/>
          </p:nvPr>
        </p:nvSpPr>
        <p:spPr/>
        <p:txBody>
          <a:bodyPr/>
          <a:lstStyle/>
          <a:p>
            <a:fld id="{B7B928BA-D132-4F75-82CE-9F6DD79A07F7}" type="slidenum">
              <a:rPr lang="en-US" smtClean="0"/>
              <a:t>7</a:t>
            </a:fld>
            <a:endParaRPr lang="en-US"/>
          </a:p>
        </p:txBody>
      </p:sp>
      <p:sp>
        <p:nvSpPr>
          <p:cNvPr id="15" name="Arrow: Pentagon 14">
            <a:extLst>
              <a:ext uri="{FF2B5EF4-FFF2-40B4-BE49-F238E27FC236}">
                <a16:creationId xmlns:a16="http://schemas.microsoft.com/office/drawing/2014/main" id="{64C89867-CD9C-4435-A479-BDF18E95F2F6}"/>
              </a:ext>
            </a:extLst>
          </p:cNvPr>
          <p:cNvSpPr/>
          <p:nvPr/>
        </p:nvSpPr>
        <p:spPr>
          <a:xfrm>
            <a:off x="8618798" y="760872"/>
            <a:ext cx="2074602"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6" name="Arrow: Pentagon 15">
            <a:extLst>
              <a:ext uri="{FF2B5EF4-FFF2-40B4-BE49-F238E27FC236}">
                <a16:creationId xmlns:a16="http://schemas.microsoft.com/office/drawing/2014/main" id="{C7038639-06F5-426D-A98A-51BFD80E2124}"/>
              </a:ext>
            </a:extLst>
          </p:cNvPr>
          <p:cNvSpPr/>
          <p:nvPr/>
        </p:nvSpPr>
        <p:spPr>
          <a:xfrm>
            <a:off x="6438772" y="760872"/>
            <a:ext cx="2486746"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8" name="Arrow: Pentagon 17">
            <a:extLst>
              <a:ext uri="{FF2B5EF4-FFF2-40B4-BE49-F238E27FC236}">
                <a16:creationId xmlns:a16="http://schemas.microsoft.com/office/drawing/2014/main" id="{91767FE3-0D41-4F78-9C79-DFD26F082D8A}"/>
              </a:ext>
            </a:extLst>
          </p:cNvPr>
          <p:cNvSpPr/>
          <p:nvPr/>
        </p:nvSpPr>
        <p:spPr>
          <a:xfrm>
            <a:off x="4276877" y="760872"/>
            <a:ext cx="2472867"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600" b="1"/>
              <a:t>ML For speaker Identification </a:t>
            </a:r>
            <a:endParaRPr lang="en-US" sz="1600" b="1" dirty="0"/>
          </a:p>
        </p:txBody>
      </p:sp>
      <p:sp>
        <p:nvSpPr>
          <p:cNvPr id="19" name="Arrow: Pentagon 18">
            <a:extLst>
              <a:ext uri="{FF2B5EF4-FFF2-40B4-BE49-F238E27FC236}">
                <a16:creationId xmlns:a16="http://schemas.microsoft.com/office/drawing/2014/main" id="{09FB9FF1-EB3C-4C8E-BD86-D2496C5C012D}"/>
              </a:ext>
            </a:extLst>
          </p:cNvPr>
          <p:cNvSpPr/>
          <p:nvPr/>
        </p:nvSpPr>
        <p:spPr>
          <a:xfrm>
            <a:off x="2138441" y="760872"/>
            <a:ext cx="2472869" cy="53467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0" name="Arrow: Pentagon 5">
            <a:extLst>
              <a:ext uri="{FF2B5EF4-FFF2-40B4-BE49-F238E27FC236}">
                <a16:creationId xmlns:a16="http://schemas.microsoft.com/office/drawing/2014/main" id="{3986304E-F06E-4FBC-BB2F-9FD1AB098BE9}"/>
              </a:ext>
            </a:extLst>
          </p:cNvPr>
          <p:cNvSpPr/>
          <p:nvPr/>
        </p:nvSpPr>
        <p:spPr>
          <a:xfrm>
            <a:off x="-39" y="760872"/>
            <a:ext cx="2472912" cy="534670"/>
          </a:xfrm>
          <a:custGeom>
            <a:avLst/>
            <a:gdLst>
              <a:gd name="connsiteX0" fmla="*/ 0 w 2361537"/>
              <a:gd name="connsiteY0" fmla="*/ 0 h 609600"/>
              <a:gd name="connsiteX1" fmla="*/ 2056737 w 2361537"/>
              <a:gd name="connsiteY1" fmla="*/ 0 h 609600"/>
              <a:gd name="connsiteX2" fmla="*/ 2361537 w 2361537"/>
              <a:gd name="connsiteY2" fmla="*/ 304800 h 609600"/>
              <a:gd name="connsiteX3" fmla="*/ 2056737 w 2361537"/>
              <a:gd name="connsiteY3" fmla="*/ 609600 h 609600"/>
              <a:gd name="connsiteX4" fmla="*/ 0 w 2361537"/>
              <a:gd name="connsiteY4" fmla="*/ 609600 h 609600"/>
              <a:gd name="connsiteX5" fmla="*/ 0 w 2361537"/>
              <a:gd name="connsiteY5"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94216 w 2361554"/>
              <a:gd name="connsiteY5" fmla="*/ 305439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8 w 2361555"/>
              <a:gd name="connsiteY0" fmla="*/ 0 h 609600"/>
              <a:gd name="connsiteX1" fmla="*/ 2056755 w 2361555"/>
              <a:gd name="connsiteY1" fmla="*/ 0 h 609600"/>
              <a:gd name="connsiteX2" fmla="*/ 2361555 w 2361555"/>
              <a:gd name="connsiteY2" fmla="*/ 304800 h 609600"/>
              <a:gd name="connsiteX3" fmla="*/ 2056755 w 2361555"/>
              <a:gd name="connsiteY3" fmla="*/ 609600 h 609600"/>
              <a:gd name="connsiteX4" fmla="*/ 18 w 2361555"/>
              <a:gd name="connsiteY4" fmla="*/ 609600 h 609600"/>
              <a:gd name="connsiteX5" fmla="*/ 286266 w 2361555"/>
              <a:gd name="connsiteY5" fmla="*/ 297488 h 609600"/>
              <a:gd name="connsiteX6" fmla="*/ 18 w 2361555"/>
              <a:gd name="connsiteY6" fmla="*/ 0 h 609600"/>
              <a:gd name="connsiteX0" fmla="*/ 20 w 2361557"/>
              <a:gd name="connsiteY0" fmla="*/ 0 h 609600"/>
              <a:gd name="connsiteX1" fmla="*/ 2056757 w 2361557"/>
              <a:gd name="connsiteY1" fmla="*/ 0 h 609600"/>
              <a:gd name="connsiteX2" fmla="*/ 2361557 w 2361557"/>
              <a:gd name="connsiteY2" fmla="*/ 304800 h 609600"/>
              <a:gd name="connsiteX3" fmla="*/ 2056757 w 2361557"/>
              <a:gd name="connsiteY3" fmla="*/ 609600 h 609600"/>
              <a:gd name="connsiteX4" fmla="*/ 20 w 2361557"/>
              <a:gd name="connsiteY4" fmla="*/ 609600 h 609600"/>
              <a:gd name="connsiteX5" fmla="*/ 286268 w 2361557"/>
              <a:gd name="connsiteY5" fmla="*/ 297488 h 609600"/>
              <a:gd name="connsiteX6" fmla="*/ 20 w 2361557"/>
              <a:gd name="connsiteY6" fmla="*/ 0 h 609600"/>
              <a:gd name="connsiteX0" fmla="*/ 24 w 2361561"/>
              <a:gd name="connsiteY0" fmla="*/ 0 h 609600"/>
              <a:gd name="connsiteX1" fmla="*/ 2056761 w 2361561"/>
              <a:gd name="connsiteY1" fmla="*/ 0 h 609600"/>
              <a:gd name="connsiteX2" fmla="*/ 2361561 w 2361561"/>
              <a:gd name="connsiteY2" fmla="*/ 304800 h 609600"/>
              <a:gd name="connsiteX3" fmla="*/ 2056761 w 2361561"/>
              <a:gd name="connsiteY3" fmla="*/ 609600 h 609600"/>
              <a:gd name="connsiteX4" fmla="*/ 24 w 2361561"/>
              <a:gd name="connsiteY4" fmla="*/ 609600 h 609600"/>
              <a:gd name="connsiteX5" fmla="*/ 286272 w 2361561"/>
              <a:gd name="connsiteY5" fmla="*/ 297488 h 609600"/>
              <a:gd name="connsiteX6" fmla="*/ 24 w 2361561"/>
              <a:gd name="connsiteY6" fmla="*/ 0 h 609600"/>
              <a:gd name="connsiteX0" fmla="*/ 41 w 2361578"/>
              <a:gd name="connsiteY0" fmla="*/ 0 h 609600"/>
              <a:gd name="connsiteX1" fmla="*/ 2056778 w 2361578"/>
              <a:gd name="connsiteY1" fmla="*/ 0 h 609600"/>
              <a:gd name="connsiteX2" fmla="*/ 2361578 w 2361578"/>
              <a:gd name="connsiteY2" fmla="*/ 304800 h 609600"/>
              <a:gd name="connsiteX3" fmla="*/ 2056778 w 2361578"/>
              <a:gd name="connsiteY3" fmla="*/ 609600 h 609600"/>
              <a:gd name="connsiteX4" fmla="*/ 41 w 2361578"/>
              <a:gd name="connsiteY4" fmla="*/ 609600 h 609600"/>
              <a:gd name="connsiteX5" fmla="*/ 286289 w 2361578"/>
              <a:gd name="connsiteY5" fmla="*/ 297488 h 609600"/>
              <a:gd name="connsiteX6" fmla="*/ 41 w 2361578"/>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578" h="609600">
                <a:moveTo>
                  <a:pt x="41" y="0"/>
                </a:moveTo>
                <a:lnTo>
                  <a:pt x="2056778" y="0"/>
                </a:lnTo>
                <a:lnTo>
                  <a:pt x="2361578" y="304800"/>
                </a:lnTo>
                <a:lnTo>
                  <a:pt x="2056778" y="609600"/>
                </a:lnTo>
                <a:lnTo>
                  <a:pt x="41" y="609600"/>
                </a:lnTo>
                <a:cubicBezTo>
                  <a:pt x="-2609" y="505563"/>
                  <a:pt x="121962" y="481038"/>
                  <a:pt x="286289" y="297488"/>
                </a:cubicBezTo>
                <a:cubicBezTo>
                  <a:pt x="302191" y="293741"/>
                  <a:pt x="95457" y="99163"/>
                  <a:pt x="41" y="0"/>
                </a:cubicBezTo>
                <a:close/>
              </a:path>
            </a:pathLst>
          </a:cu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579" dirty="0">
                <a:solidFill>
                  <a:schemeClr val="bg1"/>
                </a:solidFill>
              </a:rPr>
              <a:t>Introduction	</a:t>
            </a:r>
          </a:p>
        </p:txBody>
      </p:sp>
      <p:sp>
        <p:nvSpPr>
          <p:cNvPr id="21" name="Text Placeholder 12">
            <a:extLst>
              <a:ext uri="{FF2B5EF4-FFF2-40B4-BE49-F238E27FC236}">
                <a16:creationId xmlns:a16="http://schemas.microsoft.com/office/drawing/2014/main" id="{8E4B8C32-E952-455D-AF28-95B781EFDE94}"/>
              </a:ext>
            </a:extLst>
          </p:cNvPr>
          <p:cNvSpPr txBox="1">
            <a:spLocks/>
          </p:cNvSpPr>
          <p:nvPr/>
        </p:nvSpPr>
        <p:spPr>
          <a:xfrm>
            <a:off x="334439" y="760873"/>
            <a:ext cx="2138433"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2" name="Text Placeholder 12">
            <a:extLst>
              <a:ext uri="{FF2B5EF4-FFF2-40B4-BE49-F238E27FC236}">
                <a16:creationId xmlns:a16="http://schemas.microsoft.com/office/drawing/2014/main" id="{4EC5EFA0-9AF5-490D-BD10-5D0D335A25E4}"/>
              </a:ext>
            </a:extLst>
          </p:cNvPr>
          <p:cNvSpPr txBox="1">
            <a:spLocks/>
          </p:cNvSpPr>
          <p:nvPr/>
        </p:nvSpPr>
        <p:spPr>
          <a:xfrm>
            <a:off x="2472872" y="770732"/>
            <a:ext cx="2138435" cy="529033"/>
          </a:xfrm>
          <a:prstGeom prst="homePlate">
            <a:avLst/>
          </a:prstGeom>
          <a:solidFill>
            <a:schemeClr val="accent1">
              <a:lumMod val="60000"/>
              <a:lumOff val="40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360" b="1" dirty="0"/>
              <a:t> Speaker Identification Architecture </a:t>
            </a:r>
            <a:endParaRPr lang="en-US" sz="1360" b="1" dirty="0"/>
          </a:p>
        </p:txBody>
      </p:sp>
      <p:sp>
        <p:nvSpPr>
          <p:cNvPr id="23" name="Text Placeholder 12">
            <a:extLst>
              <a:ext uri="{FF2B5EF4-FFF2-40B4-BE49-F238E27FC236}">
                <a16:creationId xmlns:a16="http://schemas.microsoft.com/office/drawing/2014/main" id="{427598CE-CFCE-4964-B480-E7E4BB8323C0}"/>
              </a:ext>
            </a:extLst>
          </p:cNvPr>
          <p:cNvSpPr txBox="1">
            <a:spLocks/>
          </p:cNvSpPr>
          <p:nvPr/>
        </p:nvSpPr>
        <p:spPr>
          <a:xfrm>
            <a:off x="4611306" y="760872"/>
            <a:ext cx="2138435" cy="529033"/>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5" name="Text Placeholder 12">
            <a:extLst>
              <a:ext uri="{FF2B5EF4-FFF2-40B4-BE49-F238E27FC236}">
                <a16:creationId xmlns:a16="http://schemas.microsoft.com/office/drawing/2014/main" id="{436FCF64-01DE-423D-BEE6-BF59E8B12637}"/>
              </a:ext>
            </a:extLst>
          </p:cNvPr>
          <p:cNvSpPr txBox="1">
            <a:spLocks/>
          </p:cNvSpPr>
          <p:nvPr/>
        </p:nvSpPr>
        <p:spPr>
          <a:xfrm>
            <a:off x="6535417" y="770731"/>
            <a:ext cx="2152320"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403" b="1" dirty="0"/>
              <a:t>Experimental</a:t>
            </a:r>
            <a:r>
              <a:rPr lang="fr-CH" sz="1403" b="1" dirty="0"/>
              <a:t> </a:t>
            </a:r>
            <a:r>
              <a:rPr lang="en-US" sz="1403" b="1" dirty="0"/>
              <a:t>Analysis</a:t>
            </a:r>
            <a:r>
              <a:rPr lang="fr-CH" sz="1403" b="1" dirty="0"/>
              <a:t> and </a:t>
            </a:r>
            <a:r>
              <a:rPr lang="en-US" sz="1403" b="1" dirty="0"/>
              <a:t>Result</a:t>
            </a:r>
          </a:p>
        </p:txBody>
      </p:sp>
      <p:sp>
        <p:nvSpPr>
          <p:cNvPr id="26" name="Text Placeholder 12">
            <a:extLst>
              <a:ext uri="{FF2B5EF4-FFF2-40B4-BE49-F238E27FC236}">
                <a16:creationId xmlns:a16="http://schemas.microsoft.com/office/drawing/2014/main" id="{F1074298-0D41-4A83-AF33-DCF3B0C1F074}"/>
              </a:ext>
            </a:extLst>
          </p:cNvPr>
          <p:cNvSpPr txBox="1">
            <a:spLocks/>
          </p:cNvSpPr>
          <p:nvPr/>
        </p:nvSpPr>
        <p:spPr>
          <a:xfrm>
            <a:off x="8876643" y="757925"/>
            <a:ext cx="1740172"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403" b="1" dirty="0"/>
              <a:t>Conclusion &amp; Reference</a:t>
            </a:r>
            <a:endParaRPr lang="en-US" sz="1403" b="1" dirty="0"/>
          </a:p>
        </p:txBody>
      </p:sp>
      <p:sp>
        <p:nvSpPr>
          <p:cNvPr id="27" name="Text Placeholder 13">
            <a:extLst>
              <a:ext uri="{FF2B5EF4-FFF2-40B4-BE49-F238E27FC236}">
                <a16:creationId xmlns:a16="http://schemas.microsoft.com/office/drawing/2014/main" id="{A936BDFE-9983-4D69-8420-D20F8E373EB0}"/>
              </a:ext>
            </a:extLst>
          </p:cNvPr>
          <p:cNvSpPr txBox="1">
            <a:spLocks/>
          </p:cNvSpPr>
          <p:nvPr/>
        </p:nvSpPr>
        <p:spPr>
          <a:xfrm>
            <a:off x="558929"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56" dirty="0">
                <a:solidFill>
                  <a:srgbClr val="456173"/>
                </a:solidFill>
              </a:rPr>
              <a:t>Classification of SI</a:t>
            </a:r>
          </a:p>
        </p:txBody>
      </p:sp>
      <p:sp>
        <p:nvSpPr>
          <p:cNvPr id="28" name="Text Placeholder 13">
            <a:extLst>
              <a:ext uri="{FF2B5EF4-FFF2-40B4-BE49-F238E27FC236}">
                <a16:creationId xmlns:a16="http://schemas.microsoft.com/office/drawing/2014/main" id="{20EE6666-D60F-46DC-BADC-298AD6C85F05}"/>
              </a:ext>
            </a:extLst>
          </p:cNvPr>
          <p:cNvSpPr txBox="1">
            <a:spLocks/>
          </p:cNvSpPr>
          <p:nvPr/>
        </p:nvSpPr>
        <p:spPr>
          <a:xfrm>
            <a:off x="5758188"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56" dirty="0">
                <a:solidFill>
                  <a:srgbClr val="456173"/>
                </a:solidFill>
              </a:rPr>
              <a:t>Phases of SI</a:t>
            </a:r>
          </a:p>
        </p:txBody>
      </p:sp>
      <p:pic>
        <p:nvPicPr>
          <p:cNvPr id="2050" name="Picture 2">
            <a:extLst>
              <a:ext uri="{FF2B5EF4-FFF2-40B4-BE49-F238E27FC236}">
                <a16:creationId xmlns:a16="http://schemas.microsoft.com/office/drawing/2014/main" id="{DE766180-A004-418C-A109-AE8C5DA76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614" y="2150790"/>
            <a:ext cx="6776886" cy="3935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43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
                                        <p:tgtEl>
                                          <p:spTgt spid="20"/>
                                        </p:tgtEl>
                                      </p:cBhvr>
                                    </p:animEffect>
                                    <p:anim calcmode="lin" valueType="num">
                                      <p:cBhvr>
                                        <p:cTn id="8" dur="200" fill="hold"/>
                                        <p:tgtEl>
                                          <p:spTgt spid="20"/>
                                        </p:tgtEl>
                                        <p:attrNameLst>
                                          <p:attrName>ppt_x</p:attrName>
                                        </p:attrNameLst>
                                      </p:cBhvr>
                                      <p:tavLst>
                                        <p:tav tm="0">
                                          <p:val>
                                            <p:strVal val="#ppt_x"/>
                                          </p:val>
                                        </p:tav>
                                        <p:tav tm="100000">
                                          <p:val>
                                            <p:strVal val="#ppt_x"/>
                                          </p:val>
                                        </p:tav>
                                      </p:tavLst>
                                    </p:anim>
                                    <p:anim calcmode="lin" valueType="num">
                                      <p:cBhvr>
                                        <p:cTn id="9" dur="2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
                                        <p:tgtEl>
                                          <p:spTgt spid="21"/>
                                        </p:tgtEl>
                                      </p:cBhvr>
                                    </p:animEffect>
                                    <p:anim calcmode="lin" valueType="num">
                                      <p:cBhvr>
                                        <p:cTn id="13" dur="200" fill="hold"/>
                                        <p:tgtEl>
                                          <p:spTgt spid="21"/>
                                        </p:tgtEl>
                                        <p:attrNameLst>
                                          <p:attrName>ppt_x</p:attrName>
                                        </p:attrNameLst>
                                      </p:cBhvr>
                                      <p:tavLst>
                                        <p:tav tm="0">
                                          <p:val>
                                            <p:strVal val="#ppt_x"/>
                                          </p:val>
                                        </p:tav>
                                        <p:tav tm="100000">
                                          <p:val>
                                            <p:strVal val="#ppt_x"/>
                                          </p:val>
                                        </p:tav>
                                      </p:tavLst>
                                    </p:anim>
                                    <p:anim calcmode="lin" valueType="num">
                                      <p:cBhvr>
                                        <p:cTn id="14" dur="2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
                                        <p:tgtEl>
                                          <p:spTgt spid="22"/>
                                        </p:tgtEl>
                                      </p:cBhvr>
                                    </p:animEffect>
                                    <p:anim calcmode="lin" valueType="num">
                                      <p:cBhvr>
                                        <p:cTn id="18" dur="200" fill="hold"/>
                                        <p:tgtEl>
                                          <p:spTgt spid="22"/>
                                        </p:tgtEl>
                                        <p:attrNameLst>
                                          <p:attrName>ppt_x</p:attrName>
                                        </p:attrNameLst>
                                      </p:cBhvr>
                                      <p:tavLst>
                                        <p:tav tm="0">
                                          <p:val>
                                            <p:strVal val="#ppt_x"/>
                                          </p:val>
                                        </p:tav>
                                        <p:tav tm="100000">
                                          <p:val>
                                            <p:strVal val="#ppt_x"/>
                                          </p:val>
                                        </p:tav>
                                      </p:tavLst>
                                    </p:anim>
                                    <p:anim calcmode="lin" valueType="num">
                                      <p:cBhvr>
                                        <p:cTn id="19" dur="2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
                                        <p:tgtEl>
                                          <p:spTgt spid="19"/>
                                        </p:tgtEl>
                                      </p:cBhvr>
                                    </p:animEffect>
                                    <p:anim calcmode="lin" valueType="num">
                                      <p:cBhvr>
                                        <p:cTn id="23" dur="200" fill="hold"/>
                                        <p:tgtEl>
                                          <p:spTgt spid="19"/>
                                        </p:tgtEl>
                                        <p:attrNameLst>
                                          <p:attrName>ppt_x</p:attrName>
                                        </p:attrNameLst>
                                      </p:cBhvr>
                                      <p:tavLst>
                                        <p:tav tm="0">
                                          <p:val>
                                            <p:strVal val="#ppt_x"/>
                                          </p:val>
                                        </p:tav>
                                        <p:tav tm="100000">
                                          <p:val>
                                            <p:strVal val="#ppt_x"/>
                                          </p:val>
                                        </p:tav>
                                      </p:tavLst>
                                    </p:anim>
                                    <p:anim calcmode="lin" valueType="num">
                                      <p:cBhvr>
                                        <p:cTn id="24" dur="2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
                                        <p:tgtEl>
                                          <p:spTgt spid="18"/>
                                        </p:tgtEl>
                                      </p:cBhvr>
                                    </p:animEffect>
                                    <p:anim calcmode="lin" valueType="num">
                                      <p:cBhvr>
                                        <p:cTn id="28" dur="200" fill="hold"/>
                                        <p:tgtEl>
                                          <p:spTgt spid="18"/>
                                        </p:tgtEl>
                                        <p:attrNameLst>
                                          <p:attrName>ppt_x</p:attrName>
                                        </p:attrNameLst>
                                      </p:cBhvr>
                                      <p:tavLst>
                                        <p:tav tm="0">
                                          <p:val>
                                            <p:strVal val="#ppt_x"/>
                                          </p:val>
                                        </p:tav>
                                        <p:tav tm="100000">
                                          <p:val>
                                            <p:strVal val="#ppt_x"/>
                                          </p:val>
                                        </p:tav>
                                      </p:tavLst>
                                    </p:anim>
                                    <p:anim calcmode="lin" valueType="num">
                                      <p:cBhvr>
                                        <p:cTn id="29" dur="2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nodePh="1">
                                  <p:stCondLst>
                                    <p:cond delay="20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
                                        <p:tgtEl>
                                          <p:spTgt spid="23"/>
                                        </p:tgtEl>
                                      </p:cBhvr>
                                    </p:animEffect>
                                    <p:anim calcmode="lin" valueType="num">
                                      <p:cBhvr>
                                        <p:cTn id="33" dur="200" fill="hold"/>
                                        <p:tgtEl>
                                          <p:spTgt spid="23"/>
                                        </p:tgtEl>
                                        <p:attrNameLst>
                                          <p:attrName>ppt_x</p:attrName>
                                        </p:attrNameLst>
                                      </p:cBhvr>
                                      <p:tavLst>
                                        <p:tav tm="0">
                                          <p:val>
                                            <p:strVal val="#ppt_x"/>
                                          </p:val>
                                        </p:tav>
                                        <p:tav tm="100000">
                                          <p:val>
                                            <p:strVal val="#ppt_x"/>
                                          </p:val>
                                        </p:tav>
                                      </p:tavLst>
                                    </p:anim>
                                    <p:anim calcmode="lin" valueType="num">
                                      <p:cBhvr>
                                        <p:cTn id="34" dur="2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3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00"/>
                                        <p:tgtEl>
                                          <p:spTgt spid="25"/>
                                        </p:tgtEl>
                                      </p:cBhvr>
                                    </p:animEffect>
                                    <p:anim calcmode="lin" valueType="num">
                                      <p:cBhvr>
                                        <p:cTn id="38" dur="200" fill="hold"/>
                                        <p:tgtEl>
                                          <p:spTgt spid="25"/>
                                        </p:tgtEl>
                                        <p:attrNameLst>
                                          <p:attrName>ppt_x</p:attrName>
                                        </p:attrNameLst>
                                      </p:cBhvr>
                                      <p:tavLst>
                                        <p:tav tm="0">
                                          <p:val>
                                            <p:strVal val="#ppt_x"/>
                                          </p:val>
                                        </p:tav>
                                        <p:tav tm="100000">
                                          <p:val>
                                            <p:strVal val="#ppt_x"/>
                                          </p:val>
                                        </p:tav>
                                      </p:tavLst>
                                    </p:anim>
                                    <p:anim calcmode="lin" valueType="num">
                                      <p:cBhvr>
                                        <p:cTn id="39" dur="2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
                                        <p:tgtEl>
                                          <p:spTgt spid="16"/>
                                        </p:tgtEl>
                                      </p:cBhvr>
                                    </p:animEffect>
                                    <p:anim calcmode="lin" valueType="num">
                                      <p:cBhvr>
                                        <p:cTn id="43" dur="200" fill="hold"/>
                                        <p:tgtEl>
                                          <p:spTgt spid="16"/>
                                        </p:tgtEl>
                                        <p:attrNameLst>
                                          <p:attrName>ppt_x</p:attrName>
                                        </p:attrNameLst>
                                      </p:cBhvr>
                                      <p:tavLst>
                                        <p:tav tm="0">
                                          <p:val>
                                            <p:strVal val="#ppt_x"/>
                                          </p:val>
                                        </p:tav>
                                        <p:tav tm="100000">
                                          <p:val>
                                            <p:strVal val="#ppt_x"/>
                                          </p:val>
                                        </p:tav>
                                      </p:tavLst>
                                    </p:anim>
                                    <p:anim calcmode="lin" valueType="num">
                                      <p:cBhvr>
                                        <p:cTn id="44" dur="2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200"/>
                                        <p:tgtEl>
                                          <p:spTgt spid="26"/>
                                        </p:tgtEl>
                                      </p:cBhvr>
                                    </p:animEffect>
                                    <p:anim calcmode="lin" valueType="num">
                                      <p:cBhvr>
                                        <p:cTn id="48" dur="200" fill="hold"/>
                                        <p:tgtEl>
                                          <p:spTgt spid="26"/>
                                        </p:tgtEl>
                                        <p:attrNameLst>
                                          <p:attrName>ppt_x</p:attrName>
                                        </p:attrNameLst>
                                      </p:cBhvr>
                                      <p:tavLst>
                                        <p:tav tm="0">
                                          <p:val>
                                            <p:strVal val="#ppt_x"/>
                                          </p:val>
                                        </p:tav>
                                        <p:tav tm="100000">
                                          <p:val>
                                            <p:strVal val="#ppt_x"/>
                                          </p:val>
                                        </p:tav>
                                      </p:tavLst>
                                    </p:anim>
                                    <p:anim calcmode="lin" valueType="num">
                                      <p:cBhvr>
                                        <p:cTn id="49" dur="2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4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
                                        <p:tgtEl>
                                          <p:spTgt spid="15"/>
                                        </p:tgtEl>
                                      </p:cBhvr>
                                    </p:animEffect>
                                    <p:anim calcmode="lin" valueType="num">
                                      <p:cBhvr>
                                        <p:cTn id="53" dur="200" fill="hold"/>
                                        <p:tgtEl>
                                          <p:spTgt spid="15"/>
                                        </p:tgtEl>
                                        <p:attrNameLst>
                                          <p:attrName>ppt_x</p:attrName>
                                        </p:attrNameLst>
                                      </p:cBhvr>
                                      <p:tavLst>
                                        <p:tav tm="0">
                                          <p:val>
                                            <p:strVal val="#ppt_x"/>
                                          </p:val>
                                        </p:tav>
                                        <p:tav tm="100000">
                                          <p:val>
                                            <p:strVal val="#ppt_x"/>
                                          </p:val>
                                        </p:tav>
                                      </p:tavLst>
                                    </p:anim>
                                    <p:anim calcmode="lin" valueType="num">
                                      <p:cBhvr>
                                        <p:cTn id="54" dur="200" fill="hold"/>
                                        <p:tgtEl>
                                          <p:spTgt spid="15"/>
                                        </p:tgtEl>
                                        <p:attrNameLst>
                                          <p:attrName>ppt_y</p:attrName>
                                        </p:attrNameLst>
                                      </p:cBhvr>
                                      <p:tavLst>
                                        <p:tav tm="0">
                                          <p:val>
                                            <p:strVal val="#ppt_y+.1"/>
                                          </p:val>
                                        </p:tav>
                                        <p:tav tm="100000">
                                          <p:val>
                                            <p:strVal val="#ppt_y"/>
                                          </p:val>
                                        </p:tav>
                                      </p:tavLst>
                                    </p:anim>
                                  </p:childTnLst>
                                </p:cTn>
                              </p:par>
                            </p:childTnLst>
                          </p:cTn>
                        </p:par>
                        <p:par>
                          <p:cTn id="55" fill="hold">
                            <p:stCondLst>
                              <p:cond delay="600"/>
                            </p:stCondLst>
                            <p:childTnLst>
                              <p:par>
                                <p:cTn id="56" presetID="42"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anim calcmode="lin" valueType="num">
                                      <p:cBhvr>
                                        <p:cTn id="59" dur="500" fill="hold"/>
                                        <p:tgtEl>
                                          <p:spTgt spid="27"/>
                                        </p:tgtEl>
                                        <p:attrNameLst>
                                          <p:attrName>ppt_x</p:attrName>
                                        </p:attrNameLst>
                                      </p:cBhvr>
                                      <p:tavLst>
                                        <p:tav tm="0">
                                          <p:val>
                                            <p:strVal val="#ppt_x"/>
                                          </p:val>
                                        </p:tav>
                                        <p:tav tm="100000">
                                          <p:val>
                                            <p:strVal val="#ppt_x"/>
                                          </p:val>
                                        </p:tav>
                                      </p:tavLst>
                                    </p:anim>
                                    <p:anim calcmode="lin" valueType="num">
                                      <p:cBhvr>
                                        <p:cTn id="60" dur="500" fill="hold"/>
                                        <p:tgtEl>
                                          <p:spTgt spid="27"/>
                                        </p:tgtEl>
                                        <p:attrNameLst>
                                          <p:attrName>ppt_y</p:attrName>
                                        </p:attrNameLst>
                                      </p:cBhvr>
                                      <p:tavLst>
                                        <p:tav tm="0">
                                          <p:val>
                                            <p:strVal val="#ppt_y+.1"/>
                                          </p:val>
                                        </p:tav>
                                        <p:tav tm="100000">
                                          <p:val>
                                            <p:strVal val="#ppt_y"/>
                                          </p:val>
                                        </p:tav>
                                      </p:tavLst>
                                    </p:anim>
                                  </p:childTnLst>
                                </p:cTn>
                              </p:par>
                            </p:childTnLst>
                          </p:cTn>
                        </p:par>
                        <p:par>
                          <p:cTn id="61" fill="hold">
                            <p:stCondLst>
                              <p:cond delay="1100"/>
                            </p:stCondLst>
                            <p:childTnLst>
                              <p:par>
                                <p:cTn id="62" presetID="53" presetClass="entr" presetSubtype="16"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fill="hold"/>
                                        <p:tgtEl>
                                          <p:spTgt spid="29"/>
                                        </p:tgtEl>
                                        <p:attrNameLst>
                                          <p:attrName>ppt_w</p:attrName>
                                        </p:attrNameLst>
                                      </p:cBhvr>
                                      <p:tavLst>
                                        <p:tav tm="0">
                                          <p:val>
                                            <p:fltVal val="0"/>
                                          </p:val>
                                        </p:tav>
                                        <p:tav tm="100000">
                                          <p:val>
                                            <p:strVal val="#ppt_w"/>
                                          </p:val>
                                        </p:tav>
                                      </p:tavLst>
                                    </p:anim>
                                    <p:anim calcmode="lin" valueType="num">
                                      <p:cBhvr>
                                        <p:cTn id="65" dur="500" fill="hold"/>
                                        <p:tgtEl>
                                          <p:spTgt spid="29"/>
                                        </p:tgtEl>
                                        <p:attrNameLst>
                                          <p:attrName>ppt_h</p:attrName>
                                        </p:attrNameLst>
                                      </p:cBhvr>
                                      <p:tavLst>
                                        <p:tav tm="0">
                                          <p:val>
                                            <p:fltVal val="0"/>
                                          </p:val>
                                        </p:tav>
                                        <p:tav tm="100000">
                                          <p:val>
                                            <p:strVal val="#ppt_h"/>
                                          </p:val>
                                        </p:tav>
                                      </p:tavLst>
                                    </p:anim>
                                    <p:animEffect transition="in" filter="fade">
                                      <p:cBhvr>
                                        <p:cTn id="66" dur="500"/>
                                        <p:tgtEl>
                                          <p:spTgt spid="29"/>
                                        </p:tgtEl>
                                      </p:cBhvr>
                                    </p:animEffect>
                                  </p:childTnLst>
                                </p:cTn>
                              </p:par>
                            </p:childTnLst>
                          </p:cTn>
                        </p:par>
                        <p:par>
                          <p:cTn id="67" fill="hold">
                            <p:stCondLst>
                              <p:cond delay="1600"/>
                            </p:stCondLst>
                            <p:childTnLst>
                              <p:par>
                                <p:cTn id="68" presetID="42" presetClass="entr" presetSubtype="0"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anim calcmode="lin" valueType="num">
                                      <p:cBhvr>
                                        <p:cTn id="71" dur="500" fill="hold"/>
                                        <p:tgtEl>
                                          <p:spTgt spid="28"/>
                                        </p:tgtEl>
                                        <p:attrNameLst>
                                          <p:attrName>ppt_x</p:attrName>
                                        </p:attrNameLst>
                                      </p:cBhvr>
                                      <p:tavLst>
                                        <p:tav tm="0">
                                          <p:val>
                                            <p:strVal val="#ppt_x"/>
                                          </p:val>
                                        </p:tav>
                                        <p:tav tm="100000">
                                          <p:val>
                                            <p:strVal val="#ppt_x"/>
                                          </p:val>
                                        </p:tav>
                                      </p:tavLst>
                                    </p:anim>
                                    <p:anim calcmode="lin" valueType="num">
                                      <p:cBhvr>
                                        <p:cTn id="72"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5" grpId="0" animBg="1"/>
      <p:bldP spid="16" grpId="0" animBg="1"/>
      <p:bldP spid="18" grpId="0" animBg="1"/>
      <p:bldP spid="19" grpId="0" animBg="1"/>
      <p:bldP spid="20" grpId="0" animBg="1"/>
      <p:bldP spid="21" grpId="0"/>
      <p:bldP spid="22" grpId="0" animBg="1"/>
      <p:bldP spid="23" grpId="0"/>
      <p:bldP spid="25" grpId="0"/>
      <p:bldP spid="26"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13">
            <a:extLst>
              <a:ext uri="{FF2B5EF4-FFF2-40B4-BE49-F238E27FC236}">
                <a16:creationId xmlns:a16="http://schemas.microsoft.com/office/drawing/2014/main" id="{E04E8746-B113-4682-A866-8BB973E98D08}"/>
              </a:ext>
            </a:extLst>
          </p:cNvPr>
          <p:cNvSpPr txBox="1">
            <a:spLocks/>
          </p:cNvSpPr>
          <p:nvPr/>
        </p:nvSpPr>
        <p:spPr>
          <a:xfrm>
            <a:off x="1162175" y="1383888"/>
            <a:ext cx="3136106" cy="313660"/>
          </a:xfrm>
          <a:prstGeom prst="bracePair">
            <a:avLst>
              <a:gd name="adj" fmla="val 20553"/>
            </a:avLst>
          </a:prstGeom>
          <a:noFill/>
          <a:ln w="38100">
            <a:solidFill>
              <a:schemeClr val="accent1">
                <a:lumMod val="60000"/>
                <a:lumOff val="40000"/>
              </a:schemeClr>
            </a:solidFill>
          </a:ln>
        </p:spPr>
        <p:txBody>
          <a:bodyPr vert="horz" lIns="80201" tIns="40100" rIns="80201" bIns="40100" rtlCol="0">
            <a:normAutofit fontScale="4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2456" dirty="0">
              <a:solidFill>
                <a:srgbClr val="456173"/>
              </a:solidFill>
            </a:endParaRPr>
          </a:p>
        </p:txBody>
      </p:sp>
      <p:sp>
        <p:nvSpPr>
          <p:cNvPr id="3" name="Date Placeholder 2">
            <a:extLst>
              <a:ext uri="{FF2B5EF4-FFF2-40B4-BE49-F238E27FC236}">
                <a16:creationId xmlns:a16="http://schemas.microsoft.com/office/drawing/2014/main" id="{15655476-1002-458F-9093-96DDF24C584C}"/>
              </a:ext>
            </a:extLst>
          </p:cNvPr>
          <p:cNvSpPr>
            <a:spLocks noGrp="1"/>
          </p:cNvSpPr>
          <p:nvPr>
            <p:ph type="dt" sz="half" idx="10"/>
          </p:nvPr>
        </p:nvSpPr>
        <p:spPr/>
        <p:txBody>
          <a:bodyPr/>
          <a:lstStyle/>
          <a:p>
            <a:fld id="{6C80E749-77E2-4FC5-B183-69E8C111019B}" type="datetime1">
              <a:rPr lang="fr-CH" smtClean="0"/>
              <a:t>09.07.2020</a:t>
            </a:fld>
            <a:endParaRPr lang="en-US"/>
          </a:p>
        </p:txBody>
      </p:sp>
      <p:sp>
        <p:nvSpPr>
          <p:cNvPr id="5" name="Slide Number Placeholder 4">
            <a:extLst>
              <a:ext uri="{FF2B5EF4-FFF2-40B4-BE49-F238E27FC236}">
                <a16:creationId xmlns:a16="http://schemas.microsoft.com/office/drawing/2014/main" id="{676B202B-5D6A-4C04-B3A6-2B9A976F0A0A}"/>
              </a:ext>
            </a:extLst>
          </p:cNvPr>
          <p:cNvSpPr>
            <a:spLocks noGrp="1"/>
          </p:cNvSpPr>
          <p:nvPr>
            <p:ph type="sldNum" sz="quarter" idx="12"/>
          </p:nvPr>
        </p:nvSpPr>
        <p:spPr/>
        <p:txBody>
          <a:bodyPr/>
          <a:lstStyle/>
          <a:p>
            <a:fld id="{B7B928BA-D132-4F75-82CE-9F6DD79A07F7}" type="slidenum">
              <a:rPr lang="en-US" smtClean="0"/>
              <a:t>8</a:t>
            </a:fld>
            <a:endParaRPr lang="en-US"/>
          </a:p>
        </p:txBody>
      </p:sp>
      <p:sp>
        <p:nvSpPr>
          <p:cNvPr id="15" name="Arrow: Pentagon 14">
            <a:extLst>
              <a:ext uri="{FF2B5EF4-FFF2-40B4-BE49-F238E27FC236}">
                <a16:creationId xmlns:a16="http://schemas.microsoft.com/office/drawing/2014/main" id="{64C89867-CD9C-4435-A479-BDF18E95F2F6}"/>
              </a:ext>
            </a:extLst>
          </p:cNvPr>
          <p:cNvSpPr/>
          <p:nvPr/>
        </p:nvSpPr>
        <p:spPr>
          <a:xfrm>
            <a:off x="8618798" y="760872"/>
            <a:ext cx="2074602"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6" name="Arrow: Pentagon 15">
            <a:extLst>
              <a:ext uri="{FF2B5EF4-FFF2-40B4-BE49-F238E27FC236}">
                <a16:creationId xmlns:a16="http://schemas.microsoft.com/office/drawing/2014/main" id="{C7038639-06F5-426D-A98A-51BFD80E2124}"/>
              </a:ext>
            </a:extLst>
          </p:cNvPr>
          <p:cNvSpPr/>
          <p:nvPr/>
        </p:nvSpPr>
        <p:spPr>
          <a:xfrm>
            <a:off x="6438772" y="760872"/>
            <a:ext cx="2486746"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9" dirty="0">
              <a:solidFill>
                <a:schemeClr val="bg1"/>
              </a:solidFill>
            </a:endParaRPr>
          </a:p>
        </p:txBody>
      </p:sp>
      <p:sp>
        <p:nvSpPr>
          <p:cNvPr id="18" name="Arrow: Pentagon 17">
            <a:extLst>
              <a:ext uri="{FF2B5EF4-FFF2-40B4-BE49-F238E27FC236}">
                <a16:creationId xmlns:a16="http://schemas.microsoft.com/office/drawing/2014/main" id="{91767FE3-0D41-4F78-9C79-DFD26F082D8A}"/>
              </a:ext>
            </a:extLst>
          </p:cNvPr>
          <p:cNvSpPr/>
          <p:nvPr/>
        </p:nvSpPr>
        <p:spPr>
          <a:xfrm>
            <a:off x="4276877" y="760872"/>
            <a:ext cx="2472867" cy="53467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600" b="1"/>
              <a:t>ML For speaker Identification </a:t>
            </a:r>
            <a:endParaRPr lang="en-US" sz="1600" b="1" dirty="0"/>
          </a:p>
        </p:txBody>
      </p:sp>
      <p:sp>
        <p:nvSpPr>
          <p:cNvPr id="19" name="Arrow: Pentagon 18">
            <a:extLst>
              <a:ext uri="{FF2B5EF4-FFF2-40B4-BE49-F238E27FC236}">
                <a16:creationId xmlns:a16="http://schemas.microsoft.com/office/drawing/2014/main" id="{09FB9FF1-EB3C-4C8E-BD86-D2496C5C012D}"/>
              </a:ext>
            </a:extLst>
          </p:cNvPr>
          <p:cNvSpPr/>
          <p:nvPr/>
        </p:nvSpPr>
        <p:spPr>
          <a:xfrm>
            <a:off x="2138441" y="760872"/>
            <a:ext cx="2472869" cy="53467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20" name="Arrow: Pentagon 5">
            <a:extLst>
              <a:ext uri="{FF2B5EF4-FFF2-40B4-BE49-F238E27FC236}">
                <a16:creationId xmlns:a16="http://schemas.microsoft.com/office/drawing/2014/main" id="{3986304E-F06E-4FBC-BB2F-9FD1AB098BE9}"/>
              </a:ext>
            </a:extLst>
          </p:cNvPr>
          <p:cNvSpPr/>
          <p:nvPr/>
        </p:nvSpPr>
        <p:spPr>
          <a:xfrm>
            <a:off x="-39" y="760872"/>
            <a:ext cx="2472912" cy="534670"/>
          </a:xfrm>
          <a:custGeom>
            <a:avLst/>
            <a:gdLst>
              <a:gd name="connsiteX0" fmla="*/ 0 w 2361537"/>
              <a:gd name="connsiteY0" fmla="*/ 0 h 609600"/>
              <a:gd name="connsiteX1" fmla="*/ 2056737 w 2361537"/>
              <a:gd name="connsiteY1" fmla="*/ 0 h 609600"/>
              <a:gd name="connsiteX2" fmla="*/ 2361537 w 2361537"/>
              <a:gd name="connsiteY2" fmla="*/ 304800 h 609600"/>
              <a:gd name="connsiteX3" fmla="*/ 2056737 w 2361537"/>
              <a:gd name="connsiteY3" fmla="*/ 609600 h 609600"/>
              <a:gd name="connsiteX4" fmla="*/ 0 w 2361537"/>
              <a:gd name="connsiteY4" fmla="*/ 609600 h 609600"/>
              <a:gd name="connsiteX5" fmla="*/ 0 w 2361537"/>
              <a:gd name="connsiteY5"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94216 w 2361554"/>
              <a:gd name="connsiteY5" fmla="*/ 305439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7 w 2361554"/>
              <a:gd name="connsiteY0" fmla="*/ 0 h 609600"/>
              <a:gd name="connsiteX1" fmla="*/ 2056754 w 2361554"/>
              <a:gd name="connsiteY1" fmla="*/ 0 h 609600"/>
              <a:gd name="connsiteX2" fmla="*/ 2361554 w 2361554"/>
              <a:gd name="connsiteY2" fmla="*/ 304800 h 609600"/>
              <a:gd name="connsiteX3" fmla="*/ 2056754 w 2361554"/>
              <a:gd name="connsiteY3" fmla="*/ 609600 h 609600"/>
              <a:gd name="connsiteX4" fmla="*/ 17 w 2361554"/>
              <a:gd name="connsiteY4" fmla="*/ 609600 h 609600"/>
              <a:gd name="connsiteX5" fmla="*/ 286265 w 2361554"/>
              <a:gd name="connsiteY5" fmla="*/ 297488 h 609600"/>
              <a:gd name="connsiteX6" fmla="*/ 17 w 2361554"/>
              <a:gd name="connsiteY6" fmla="*/ 0 h 609600"/>
              <a:gd name="connsiteX0" fmla="*/ 18 w 2361555"/>
              <a:gd name="connsiteY0" fmla="*/ 0 h 609600"/>
              <a:gd name="connsiteX1" fmla="*/ 2056755 w 2361555"/>
              <a:gd name="connsiteY1" fmla="*/ 0 h 609600"/>
              <a:gd name="connsiteX2" fmla="*/ 2361555 w 2361555"/>
              <a:gd name="connsiteY2" fmla="*/ 304800 h 609600"/>
              <a:gd name="connsiteX3" fmla="*/ 2056755 w 2361555"/>
              <a:gd name="connsiteY3" fmla="*/ 609600 h 609600"/>
              <a:gd name="connsiteX4" fmla="*/ 18 w 2361555"/>
              <a:gd name="connsiteY4" fmla="*/ 609600 h 609600"/>
              <a:gd name="connsiteX5" fmla="*/ 286266 w 2361555"/>
              <a:gd name="connsiteY5" fmla="*/ 297488 h 609600"/>
              <a:gd name="connsiteX6" fmla="*/ 18 w 2361555"/>
              <a:gd name="connsiteY6" fmla="*/ 0 h 609600"/>
              <a:gd name="connsiteX0" fmla="*/ 20 w 2361557"/>
              <a:gd name="connsiteY0" fmla="*/ 0 h 609600"/>
              <a:gd name="connsiteX1" fmla="*/ 2056757 w 2361557"/>
              <a:gd name="connsiteY1" fmla="*/ 0 h 609600"/>
              <a:gd name="connsiteX2" fmla="*/ 2361557 w 2361557"/>
              <a:gd name="connsiteY2" fmla="*/ 304800 h 609600"/>
              <a:gd name="connsiteX3" fmla="*/ 2056757 w 2361557"/>
              <a:gd name="connsiteY3" fmla="*/ 609600 h 609600"/>
              <a:gd name="connsiteX4" fmla="*/ 20 w 2361557"/>
              <a:gd name="connsiteY4" fmla="*/ 609600 h 609600"/>
              <a:gd name="connsiteX5" fmla="*/ 286268 w 2361557"/>
              <a:gd name="connsiteY5" fmla="*/ 297488 h 609600"/>
              <a:gd name="connsiteX6" fmla="*/ 20 w 2361557"/>
              <a:gd name="connsiteY6" fmla="*/ 0 h 609600"/>
              <a:gd name="connsiteX0" fmla="*/ 24 w 2361561"/>
              <a:gd name="connsiteY0" fmla="*/ 0 h 609600"/>
              <a:gd name="connsiteX1" fmla="*/ 2056761 w 2361561"/>
              <a:gd name="connsiteY1" fmla="*/ 0 h 609600"/>
              <a:gd name="connsiteX2" fmla="*/ 2361561 w 2361561"/>
              <a:gd name="connsiteY2" fmla="*/ 304800 h 609600"/>
              <a:gd name="connsiteX3" fmla="*/ 2056761 w 2361561"/>
              <a:gd name="connsiteY3" fmla="*/ 609600 h 609600"/>
              <a:gd name="connsiteX4" fmla="*/ 24 w 2361561"/>
              <a:gd name="connsiteY4" fmla="*/ 609600 h 609600"/>
              <a:gd name="connsiteX5" fmla="*/ 286272 w 2361561"/>
              <a:gd name="connsiteY5" fmla="*/ 297488 h 609600"/>
              <a:gd name="connsiteX6" fmla="*/ 24 w 2361561"/>
              <a:gd name="connsiteY6" fmla="*/ 0 h 609600"/>
              <a:gd name="connsiteX0" fmla="*/ 41 w 2361578"/>
              <a:gd name="connsiteY0" fmla="*/ 0 h 609600"/>
              <a:gd name="connsiteX1" fmla="*/ 2056778 w 2361578"/>
              <a:gd name="connsiteY1" fmla="*/ 0 h 609600"/>
              <a:gd name="connsiteX2" fmla="*/ 2361578 w 2361578"/>
              <a:gd name="connsiteY2" fmla="*/ 304800 h 609600"/>
              <a:gd name="connsiteX3" fmla="*/ 2056778 w 2361578"/>
              <a:gd name="connsiteY3" fmla="*/ 609600 h 609600"/>
              <a:gd name="connsiteX4" fmla="*/ 41 w 2361578"/>
              <a:gd name="connsiteY4" fmla="*/ 609600 h 609600"/>
              <a:gd name="connsiteX5" fmla="*/ 286289 w 2361578"/>
              <a:gd name="connsiteY5" fmla="*/ 297488 h 609600"/>
              <a:gd name="connsiteX6" fmla="*/ 41 w 2361578"/>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578" h="609600">
                <a:moveTo>
                  <a:pt x="41" y="0"/>
                </a:moveTo>
                <a:lnTo>
                  <a:pt x="2056778" y="0"/>
                </a:lnTo>
                <a:lnTo>
                  <a:pt x="2361578" y="304800"/>
                </a:lnTo>
                <a:lnTo>
                  <a:pt x="2056778" y="609600"/>
                </a:lnTo>
                <a:lnTo>
                  <a:pt x="41" y="609600"/>
                </a:lnTo>
                <a:cubicBezTo>
                  <a:pt x="-2609" y="505563"/>
                  <a:pt x="121962" y="481038"/>
                  <a:pt x="286289" y="297488"/>
                </a:cubicBezTo>
                <a:cubicBezTo>
                  <a:pt x="302191" y="293741"/>
                  <a:pt x="95457" y="99163"/>
                  <a:pt x="41" y="0"/>
                </a:cubicBezTo>
                <a:close/>
              </a:path>
            </a:pathLst>
          </a:cu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579" dirty="0">
                <a:solidFill>
                  <a:schemeClr val="bg1"/>
                </a:solidFill>
              </a:rPr>
              <a:t>Introduction	</a:t>
            </a:r>
          </a:p>
        </p:txBody>
      </p:sp>
      <p:sp>
        <p:nvSpPr>
          <p:cNvPr id="21" name="Text Placeholder 12">
            <a:extLst>
              <a:ext uri="{FF2B5EF4-FFF2-40B4-BE49-F238E27FC236}">
                <a16:creationId xmlns:a16="http://schemas.microsoft.com/office/drawing/2014/main" id="{8E4B8C32-E952-455D-AF28-95B781EFDE94}"/>
              </a:ext>
            </a:extLst>
          </p:cNvPr>
          <p:cNvSpPr txBox="1">
            <a:spLocks/>
          </p:cNvSpPr>
          <p:nvPr/>
        </p:nvSpPr>
        <p:spPr>
          <a:xfrm>
            <a:off x="334439" y="760873"/>
            <a:ext cx="2138433"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2" name="Text Placeholder 12">
            <a:extLst>
              <a:ext uri="{FF2B5EF4-FFF2-40B4-BE49-F238E27FC236}">
                <a16:creationId xmlns:a16="http://schemas.microsoft.com/office/drawing/2014/main" id="{4EC5EFA0-9AF5-490D-BD10-5D0D335A25E4}"/>
              </a:ext>
            </a:extLst>
          </p:cNvPr>
          <p:cNvSpPr txBox="1">
            <a:spLocks/>
          </p:cNvSpPr>
          <p:nvPr/>
        </p:nvSpPr>
        <p:spPr>
          <a:xfrm>
            <a:off x="2472872" y="770732"/>
            <a:ext cx="2138435" cy="529033"/>
          </a:xfrm>
          <a:prstGeom prst="homePlate">
            <a:avLst/>
          </a:prstGeom>
          <a:solidFill>
            <a:schemeClr val="accent1">
              <a:lumMod val="60000"/>
              <a:lumOff val="40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360" b="1" dirty="0"/>
              <a:t> Speaker Identification Architecture </a:t>
            </a:r>
            <a:endParaRPr lang="en-US" sz="1360" b="1" dirty="0"/>
          </a:p>
        </p:txBody>
      </p:sp>
      <p:sp>
        <p:nvSpPr>
          <p:cNvPr id="23" name="Text Placeholder 12">
            <a:extLst>
              <a:ext uri="{FF2B5EF4-FFF2-40B4-BE49-F238E27FC236}">
                <a16:creationId xmlns:a16="http://schemas.microsoft.com/office/drawing/2014/main" id="{427598CE-CFCE-4964-B480-E7E4BB8323C0}"/>
              </a:ext>
            </a:extLst>
          </p:cNvPr>
          <p:cNvSpPr txBox="1">
            <a:spLocks/>
          </p:cNvSpPr>
          <p:nvPr/>
        </p:nvSpPr>
        <p:spPr>
          <a:xfrm>
            <a:off x="4611306" y="760872"/>
            <a:ext cx="2138435" cy="529033"/>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3" b="1" dirty="0"/>
          </a:p>
        </p:txBody>
      </p:sp>
      <p:sp>
        <p:nvSpPr>
          <p:cNvPr id="25" name="Text Placeholder 12">
            <a:extLst>
              <a:ext uri="{FF2B5EF4-FFF2-40B4-BE49-F238E27FC236}">
                <a16:creationId xmlns:a16="http://schemas.microsoft.com/office/drawing/2014/main" id="{436FCF64-01DE-423D-BEE6-BF59E8B12637}"/>
              </a:ext>
            </a:extLst>
          </p:cNvPr>
          <p:cNvSpPr txBox="1">
            <a:spLocks/>
          </p:cNvSpPr>
          <p:nvPr/>
        </p:nvSpPr>
        <p:spPr>
          <a:xfrm>
            <a:off x="6535417" y="770731"/>
            <a:ext cx="2152320"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403" b="1" dirty="0"/>
              <a:t>Experimental</a:t>
            </a:r>
            <a:r>
              <a:rPr lang="fr-CH" sz="1403" b="1" dirty="0"/>
              <a:t> </a:t>
            </a:r>
            <a:r>
              <a:rPr lang="en-US" sz="1403" b="1" dirty="0"/>
              <a:t>Analysis</a:t>
            </a:r>
            <a:r>
              <a:rPr lang="fr-CH" sz="1403" b="1" dirty="0"/>
              <a:t> and </a:t>
            </a:r>
            <a:r>
              <a:rPr lang="en-US" sz="1403" b="1" dirty="0"/>
              <a:t>Result</a:t>
            </a:r>
          </a:p>
        </p:txBody>
      </p:sp>
      <p:sp>
        <p:nvSpPr>
          <p:cNvPr id="26" name="Text Placeholder 12">
            <a:extLst>
              <a:ext uri="{FF2B5EF4-FFF2-40B4-BE49-F238E27FC236}">
                <a16:creationId xmlns:a16="http://schemas.microsoft.com/office/drawing/2014/main" id="{F1074298-0D41-4A83-AF33-DCF3B0C1F074}"/>
              </a:ext>
            </a:extLst>
          </p:cNvPr>
          <p:cNvSpPr txBox="1">
            <a:spLocks/>
          </p:cNvSpPr>
          <p:nvPr/>
        </p:nvSpPr>
        <p:spPr>
          <a:xfrm>
            <a:off x="8876643" y="757925"/>
            <a:ext cx="1740172" cy="534670"/>
          </a:xfrm>
          <a:prstGeom prst="homePlate">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sz="1403" b="1" dirty="0"/>
              <a:t>Conclusion &amp; Reference</a:t>
            </a:r>
            <a:endParaRPr lang="en-US" sz="1403" b="1" dirty="0"/>
          </a:p>
        </p:txBody>
      </p:sp>
      <p:sp>
        <p:nvSpPr>
          <p:cNvPr id="27" name="Text Placeholder 13">
            <a:extLst>
              <a:ext uri="{FF2B5EF4-FFF2-40B4-BE49-F238E27FC236}">
                <a16:creationId xmlns:a16="http://schemas.microsoft.com/office/drawing/2014/main" id="{A936BDFE-9983-4D69-8420-D20F8E373EB0}"/>
              </a:ext>
            </a:extLst>
          </p:cNvPr>
          <p:cNvSpPr txBox="1">
            <a:spLocks/>
          </p:cNvSpPr>
          <p:nvPr/>
        </p:nvSpPr>
        <p:spPr>
          <a:xfrm>
            <a:off x="558929"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56" dirty="0">
                <a:solidFill>
                  <a:srgbClr val="456173"/>
                </a:solidFill>
              </a:rPr>
              <a:t>Classification of SI</a:t>
            </a:r>
          </a:p>
        </p:txBody>
      </p:sp>
      <p:sp>
        <p:nvSpPr>
          <p:cNvPr id="28" name="Text Placeholder 13">
            <a:extLst>
              <a:ext uri="{FF2B5EF4-FFF2-40B4-BE49-F238E27FC236}">
                <a16:creationId xmlns:a16="http://schemas.microsoft.com/office/drawing/2014/main" id="{20EE6666-D60F-46DC-BADC-298AD6C85F05}"/>
              </a:ext>
            </a:extLst>
          </p:cNvPr>
          <p:cNvSpPr txBox="1">
            <a:spLocks/>
          </p:cNvSpPr>
          <p:nvPr/>
        </p:nvSpPr>
        <p:spPr>
          <a:xfrm>
            <a:off x="5758188" y="1378650"/>
            <a:ext cx="4342600" cy="313660"/>
          </a:xfrm>
          <a:prstGeom prst="rect">
            <a:avLst/>
          </a:prstGeom>
          <a:noFill/>
          <a:ln>
            <a:noFill/>
          </a:ln>
        </p:spPr>
        <p:txBody>
          <a:bodyPr vert="horz" lIns="80201" tIns="40100" rIns="80201" bIns="40100" rtlCol="0" anchor="ct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2">
                    <a:lumMod val="50000"/>
                  </a:schemeClr>
                </a:solidFill>
                <a:latin typeface="Myriad Roman" panose="020B05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56" dirty="0">
                <a:solidFill>
                  <a:srgbClr val="456173"/>
                </a:solidFill>
              </a:rPr>
              <a:t>Phases of SI</a:t>
            </a:r>
          </a:p>
        </p:txBody>
      </p:sp>
      <p:pic>
        <p:nvPicPr>
          <p:cNvPr id="3074" name="Picture 2">
            <a:extLst>
              <a:ext uri="{FF2B5EF4-FFF2-40B4-BE49-F238E27FC236}">
                <a16:creationId xmlns:a16="http://schemas.microsoft.com/office/drawing/2014/main" id="{4A4E9D3E-FCF6-4F0B-BE96-1AC2B884E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174" y="2097615"/>
            <a:ext cx="8070725" cy="493415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9">
            <a:extLst>
              <a:ext uri="{FF2B5EF4-FFF2-40B4-BE49-F238E27FC236}">
                <a16:creationId xmlns:a16="http://schemas.microsoft.com/office/drawing/2014/main" id="{F426B67E-2164-40E7-9B65-7D4D0FCAAD9C}"/>
              </a:ext>
            </a:extLst>
          </p:cNvPr>
          <p:cNvSpPr/>
          <p:nvPr/>
        </p:nvSpPr>
        <p:spPr>
          <a:xfrm>
            <a:off x="4831830" y="5008770"/>
            <a:ext cx="2028376" cy="404035"/>
          </a:xfrm>
          <a:prstGeom prst="roundRect">
            <a:avLst>
              <a:gd name="adj" fmla="val 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 coins arrondis 29">
            <a:extLst>
              <a:ext uri="{FF2B5EF4-FFF2-40B4-BE49-F238E27FC236}">
                <a16:creationId xmlns:a16="http://schemas.microsoft.com/office/drawing/2014/main" id="{60CA7DAC-E098-4F82-827F-7137F4E90B8B}"/>
              </a:ext>
            </a:extLst>
          </p:cNvPr>
          <p:cNvSpPr/>
          <p:nvPr/>
        </p:nvSpPr>
        <p:spPr>
          <a:xfrm>
            <a:off x="4232722" y="2155017"/>
            <a:ext cx="2028377" cy="404034"/>
          </a:xfrm>
          <a:prstGeom prst="roundRect">
            <a:avLst>
              <a:gd name="adj" fmla="val 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A4277404-F2E6-4526-8D69-97524763431E}"/>
              </a:ext>
            </a:extLst>
          </p:cNvPr>
          <p:cNvSpPr/>
          <p:nvPr/>
        </p:nvSpPr>
        <p:spPr>
          <a:xfrm>
            <a:off x="7128323" y="5965016"/>
            <a:ext cx="2028377" cy="212834"/>
          </a:xfrm>
          <a:prstGeom prst="roundRect">
            <a:avLst>
              <a:gd name="adj" fmla="val 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 coins arrondis 31">
            <a:extLst>
              <a:ext uri="{FF2B5EF4-FFF2-40B4-BE49-F238E27FC236}">
                <a16:creationId xmlns:a16="http://schemas.microsoft.com/office/drawing/2014/main" id="{49DC0484-4E3F-44D0-A214-B2ABF55B99CA}"/>
              </a:ext>
            </a:extLst>
          </p:cNvPr>
          <p:cNvSpPr/>
          <p:nvPr/>
        </p:nvSpPr>
        <p:spPr>
          <a:xfrm>
            <a:off x="4332511" y="3166514"/>
            <a:ext cx="2028377" cy="611735"/>
          </a:xfrm>
          <a:prstGeom prst="roundRect">
            <a:avLst>
              <a:gd name="adj" fmla="val 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7759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
                                        <p:tgtEl>
                                          <p:spTgt spid="20"/>
                                        </p:tgtEl>
                                      </p:cBhvr>
                                    </p:animEffect>
                                    <p:anim calcmode="lin" valueType="num">
                                      <p:cBhvr>
                                        <p:cTn id="8" dur="200" fill="hold"/>
                                        <p:tgtEl>
                                          <p:spTgt spid="20"/>
                                        </p:tgtEl>
                                        <p:attrNameLst>
                                          <p:attrName>ppt_x</p:attrName>
                                        </p:attrNameLst>
                                      </p:cBhvr>
                                      <p:tavLst>
                                        <p:tav tm="0">
                                          <p:val>
                                            <p:strVal val="#ppt_x"/>
                                          </p:val>
                                        </p:tav>
                                        <p:tav tm="100000">
                                          <p:val>
                                            <p:strVal val="#ppt_x"/>
                                          </p:val>
                                        </p:tav>
                                      </p:tavLst>
                                    </p:anim>
                                    <p:anim calcmode="lin" valueType="num">
                                      <p:cBhvr>
                                        <p:cTn id="9" dur="2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
                                        <p:tgtEl>
                                          <p:spTgt spid="21"/>
                                        </p:tgtEl>
                                      </p:cBhvr>
                                    </p:animEffect>
                                    <p:anim calcmode="lin" valueType="num">
                                      <p:cBhvr>
                                        <p:cTn id="13" dur="200" fill="hold"/>
                                        <p:tgtEl>
                                          <p:spTgt spid="21"/>
                                        </p:tgtEl>
                                        <p:attrNameLst>
                                          <p:attrName>ppt_x</p:attrName>
                                        </p:attrNameLst>
                                      </p:cBhvr>
                                      <p:tavLst>
                                        <p:tav tm="0">
                                          <p:val>
                                            <p:strVal val="#ppt_x"/>
                                          </p:val>
                                        </p:tav>
                                        <p:tav tm="100000">
                                          <p:val>
                                            <p:strVal val="#ppt_x"/>
                                          </p:val>
                                        </p:tav>
                                      </p:tavLst>
                                    </p:anim>
                                    <p:anim calcmode="lin" valueType="num">
                                      <p:cBhvr>
                                        <p:cTn id="14" dur="2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
                                        <p:tgtEl>
                                          <p:spTgt spid="22"/>
                                        </p:tgtEl>
                                      </p:cBhvr>
                                    </p:animEffect>
                                    <p:anim calcmode="lin" valueType="num">
                                      <p:cBhvr>
                                        <p:cTn id="18" dur="200" fill="hold"/>
                                        <p:tgtEl>
                                          <p:spTgt spid="22"/>
                                        </p:tgtEl>
                                        <p:attrNameLst>
                                          <p:attrName>ppt_x</p:attrName>
                                        </p:attrNameLst>
                                      </p:cBhvr>
                                      <p:tavLst>
                                        <p:tav tm="0">
                                          <p:val>
                                            <p:strVal val="#ppt_x"/>
                                          </p:val>
                                        </p:tav>
                                        <p:tav tm="100000">
                                          <p:val>
                                            <p:strVal val="#ppt_x"/>
                                          </p:val>
                                        </p:tav>
                                      </p:tavLst>
                                    </p:anim>
                                    <p:anim calcmode="lin" valueType="num">
                                      <p:cBhvr>
                                        <p:cTn id="19" dur="2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
                                        <p:tgtEl>
                                          <p:spTgt spid="19"/>
                                        </p:tgtEl>
                                      </p:cBhvr>
                                    </p:animEffect>
                                    <p:anim calcmode="lin" valueType="num">
                                      <p:cBhvr>
                                        <p:cTn id="23" dur="200" fill="hold"/>
                                        <p:tgtEl>
                                          <p:spTgt spid="19"/>
                                        </p:tgtEl>
                                        <p:attrNameLst>
                                          <p:attrName>ppt_x</p:attrName>
                                        </p:attrNameLst>
                                      </p:cBhvr>
                                      <p:tavLst>
                                        <p:tav tm="0">
                                          <p:val>
                                            <p:strVal val="#ppt_x"/>
                                          </p:val>
                                        </p:tav>
                                        <p:tav tm="100000">
                                          <p:val>
                                            <p:strVal val="#ppt_x"/>
                                          </p:val>
                                        </p:tav>
                                      </p:tavLst>
                                    </p:anim>
                                    <p:anim calcmode="lin" valueType="num">
                                      <p:cBhvr>
                                        <p:cTn id="24" dur="2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00"/>
                                        <p:tgtEl>
                                          <p:spTgt spid="18"/>
                                        </p:tgtEl>
                                      </p:cBhvr>
                                    </p:animEffect>
                                    <p:anim calcmode="lin" valueType="num">
                                      <p:cBhvr>
                                        <p:cTn id="28" dur="200" fill="hold"/>
                                        <p:tgtEl>
                                          <p:spTgt spid="18"/>
                                        </p:tgtEl>
                                        <p:attrNameLst>
                                          <p:attrName>ppt_x</p:attrName>
                                        </p:attrNameLst>
                                      </p:cBhvr>
                                      <p:tavLst>
                                        <p:tav tm="0">
                                          <p:val>
                                            <p:strVal val="#ppt_x"/>
                                          </p:val>
                                        </p:tav>
                                        <p:tav tm="100000">
                                          <p:val>
                                            <p:strVal val="#ppt_x"/>
                                          </p:val>
                                        </p:tav>
                                      </p:tavLst>
                                    </p:anim>
                                    <p:anim calcmode="lin" valueType="num">
                                      <p:cBhvr>
                                        <p:cTn id="29" dur="2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nodePh="1">
                                  <p:stCondLst>
                                    <p:cond delay="20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
                                        <p:tgtEl>
                                          <p:spTgt spid="23"/>
                                        </p:tgtEl>
                                      </p:cBhvr>
                                    </p:animEffect>
                                    <p:anim calcmode="lin" valueType="num">
                                      <p:cBhvr>
                                        <p:cTn id="33" dur="200" fill="hold"/>
                                        <p:tgtEl>
                                          <p:spTgt spid="23"/>
                                        </p:tgtEl>
                                        <p:attrNameLst>
                                          <p:attrName>ppt_x</p:attrName>
                                        </p:attrNameLst>
                                      </p:cBhvr>
                                      <p:tavLst>
                                        <p:tav tm="0">
                                          <p:val>
                                            <p:strVal val="#ppt_x"/>
                                          </p:val>
                                        </p:tav>
                                        <p:tav tm="100000">
                                          <p:val>
                                            <p:strVal val="#ppt_x"/>
                                          </p:val>
                                        </p:tav>
                                      </p:tavLst>
                                    </p:anim>
                                    <p:anim calcmode="lin" valueType="num">
                                      <p:cBhvr>
                                        <p:cTn id="34" dur="2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3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00"/>
                                        <p:tgtEl>
                                          <p:spTgt spid="25"/>
                                        </p:tgtEl>
                                      </p:cBhvr>
                                    </p:animEffect>
                                    <p:anim calcmode="lin" valueType="num">
                                      <p:cBhvr>
                                        <p:cTn id="38" dur="200" fill="hold"/>
                                        <p:tgtEl>
                                          <p:spTgt spid="25"/>
                                        </p:tgtEl>
                                        <p:attrNameLst>
                                          <p:attrName>ppt_x</p:attrName>
                                        </p:attrNameLst>
                                      </p:cBhvr>
                                      <p:tavLst>
                                        <p:tav tm="0">
                                          <p:val>
                                            <p:strVal val="#ppt_x"/>
                                          </p:val>
                                        </p:tav>
                                        <p:tav tm="100000">
                                          <p:val>
                                            <p:strVal val="#ppt_x"/>
                                          </p:val>
                                        </p:tav>
                                      </p:tavLst>
                                    </p:anim>
                                    <p:anim calcmode="lin" valueType="num">
                                      <p:cBhvr>
                                        <p:cTn id="39" dur="2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
                                        <p:tgtEl>
                                          <p:spTgt spid="16"/>
                                        </p:tgtEl>
                                      </p:cBhvr>
                                    </p:animEffect>
                                    <p:anim calcmode="lin" valueType="num">
                                      <p:cBhvr>
                                        <p:cTn id="43" dur="200" fill="hold"/>
                                        <p:tgtEl>
                                          <p:spTgt spid="16"/>
                                        </p:tgtEl>
                                        <p:attrNameLst>
                                          <p:attrName>ppt_x</p:attrName>
                                        </p:attrNameLst>
                                      </p:cBhvr>
                                      <p:tavLst>
                                        <p:tav tm="0">
                                          <p:val>
                                            <p:strVal val="#ppt_x"/>
                                          </p:val>
                                        </p:tav>
                                        <p:tav tm="100000">
                                          <p:val>
                                            <p:strVal val="#ppt_x"/>
                                          </p:val>
                                        </p:tav>
                                      </p:tavLst>
                                    </p:anim>
                                    <p:anim calcmode="lin" valueType="num">
                                      <p:cBhvr>
                                        <p:cTn id="44" dur="2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200"/>
                                        <p:tgtEl>
                                          <p:spTgt spid="26"/>
                                        </p:tgtEl>
                                      </p:cBhvr>
                                    </p:animEffect>
                                    <p:anim calcmode="lin" valueType="num">
                                      <p:cBhvr>
                                        <p:cTn id="48" dur="200" fill="hold"/>
                                        <p:tgtEl>
                                          <p:spTgt spid="26"/>
                                        </p:tgtEl>
                                        <p:attrNameLst>
                                          <p:attrName>ppt_x</p:attrName>
                                        </p:attrNameLst>
                                      </p:cBhvr>
                                      <p:tavLst>
                                        <p:tav tm="0">
                                          <p:val>
                                            <p:strVal val="#ppt_x"/>
                                          </p:val>
                                        </p:tav>
                                        <p:tav tm="100000">
                                          <p:val>
                                            <p:strVal val="#ppt_x"/>
                                          </p:val>
                                        </p:tav>
                                      </p:tavLst>
                                    </p:anim>
                                    <p:anim calcmode="lin" valueType="num">
                                      <p:cBhvr>
                                        <p:cTn id="49" dur="2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4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
                                        <p:tgtEl>
                                          <p:spTgt spid="15"/>
                                        </p:tgtEl>
                                      </p:cBhvr>
                                    </p:animEffect>
                                    <p:anim calcmode="lin" valueType="num">
                                      <p:cBhvr>
                                        <p:cTn id="53" dur="200" fill="hold"/>
                                        <p:tgtEl>
                                          <p:spTgt spid="15"/>
                                        </p:tgtEl>
                                        <p:attrNameLst>
                                          <p:attrName>ppt_x</p:attrName>
                                        </p:attrNameLst>
                                      </p:cBhvr>
                                      <p:tavLst>
                                        <p:tav tm="0">
                                          <p:val>
                                            <p:strVal val="#ppt_x"/>
                                          </p:val>
                                        </p:tav>
                                        <p:tav tm="100000">
                                          <p:val>
                                            <p:strVal val="#ppt_x"/>
                                          </p:val>
                                        </p:tav>
                                      </p:tavLst>
                                    </p:anim>
                                    <p:anim calcmode="lin" valueType="num">
                                      <p:cBhvr>
                                        <p:cTn id="54" dur="200" fill="hold"/>
                                        <p:tgtEl>
                                          <p:spTgt spid="15"/>
                                        </p:tgtEl>
                                        <p:attrNameLst>
                                          <p:attrName>ppt_y</p:attrName>
                                        </p:attrNameLst>
                                      </p:cBhvr>
                                      <p:tavLst>
                                        <p:tav tm="0">
                                          <p:val>
                                            <p:strVal val="#ppt_y+.1"/>
                                          </p:val>
                                        </p:tav>
                                        <p:tav tm="100000">
                                          <p:val>
                                            <p:strVal val="#ppt_y"/>
                                          </p:val>
                                        </p:tav>
                                      </p:tavLst>
                                    </p:anim>
                                  </p:childTnLst>
                                </p:cTn>
                              </p:par>
                            </p:childTnLst>
                          </p:cTn>
                        </p:par>
                        <p:par>
                          <p:cTn id="55" fill="hold">
                            <p:stCondLst>
                              <p:cond delay="600"/>
                            </p:stCondLst>
                            <p:childTnLst>
                              <p:par>
                                <p:cTn id="56" presetID="42"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anim calcmode="lin" valueType="num">
                                      <p:cBhvr>
                                        <p:cTn id="59" dur="500" fill="hold"/>
                                        <p:tgtEl>
                                          <p:spTgt spid="27"/>
                                        </p:tgtEl>
                                        <p:attrNameLst>
                                          <p:attrName>ppt_x</p:attrName>
                                        </p:attrNameLst>
                                      </p:cBhvr>
                                      <p:tavLst>
                                        <p:tav tm="0">
                                          <p:val>
                                            <p:strVal val="#ppt_x"/>
                                          </p:val>
                                        </p:tav>
                                        <p:tav tm="100000">
                                          <p:val>
                                            <p:strVal val="#ppt_x"/>
                                          </p:val>
                                        </p:tav>
                                      </p:tavLst>
                                    </p:anim>
                                    <p:anim calcmode="lin" valueType="num">
                                      <p:cBhvr>
                                        <p:cTn id="60" dur="500" fill="hold"/>
                                        <p:tgtEl>
                                          <p:spTgt spid="27"/>
                                        </p:tgtEl>
                                        <p:attrNameLst>
                                          <p:attrName>ppt_y</p:attrName>
                                        </p:attrNameLst>
                                      </p:cBhvr>
                                      <p:tavLst>
                                        <p:tav tm="0">
                                          <p:val>
                                            <p:strVal val="#ppt_y+.1"/>
                                          </p:val>
                                        </p:tav>
                                        <p:tav tm="100000">
                                          <p:val>
                                            <p:strVal val="#ppt_y"/>
                                          </p:val>
                                        </p:tav>
                                      </p:tavLst>
                                    </p:anim>
                                  </p:childTnLst>
                                </p:cTn>
                              </p:par>
                            </p:childTnLst>
                          </p:cTn>
                        </p:par>
                        <p:par>
                          <p:cTn id="61" fill="hold">
                            <p:stCondLst>
                              <p:cond delay="1100"/>
                            </p:stCondLst>
                            <p:childTnLst>
                              <p:par>
                                <p:cTn id="62" presetID="53" presetClass="entr" presetSubtype="16"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fill="hold"/>
                                        <p:tgtEl>
                                          <p:spTgt spid="29"/>
                                        </p:tgtEl>
                                        <p:attrNameLst>
                                          <p:attrName>ppt_w</p:attrName>
                                        </p:attrNameLst>
                                      </p:cBhvr>
                                      <p:tavLst>
                                        <p:tav tm="0">
                                          <p:val>
                                            <p:fltVal val="0"/>
                                          </p:val>
                                        </p:tav>
                                        <p:tav tm="100000">
                                          <p:val>
                                            <p:strVal val="#ppt_w"/>
                                          </p:val>
                                        </p:tav>
                                      </p:tavLst>
                                    </p:anim>
                                    <p:anim calcmode="lin" valueType="num">
                                      <p:cBhvr>
                                        <p:cTn id="65" dur="500" fill="hold"/>
                                        <p:tgtEl>
                                          <p:spTgt spid="29"/>
                                        </p:tgtEl>
                                        <p:attrNameLst>
                                          <p:attrName>ppt_h</p:attrName>
                                        </p:attrNameLst>
                                      </p:cBhvr>
                                      <p:tavLst>
                                        <p:tav tm="0">
                                          <p:val>
                                            <p:fltVal val="0"/>
                                          </p:val>
                                        </p:tav>
                                        <p:tav tm="100000">
                                          <p:val>
                                            <p:strVal val="#ppt_h"/>
                                          </p:val>
                                        </p:tav>
                                      </p:tavLst>
                                    </p:anim>
                                    <p:animEffect transition="in" filter="fade">
                                      <p:cBhvr>
                                        <p:cTn id="66" dur="500"/>
                                        <p:tgtEl>
                                          <p:spTgt spid="29"/>
                                        </p:tgtEl>
                                      </p:cBhvr>
                                    </p:animEffect>
                                  </p:childTnLst>
                                </p:cTn>
                              </p:par>
                            </p:childTnLst>
                          </p:cTn>
                        </p:par>
                        <p:par>
                          <p:cTn id="67" fill="hold">
                            <p:stCondLst>
                              <p:cond delay="1600"/>
                            </p:stCondLst>
                            <p:childTnLst>
                              <p:par>
                                <p:cTn id="68" presetID="42" presetClass="entr" presetSubtype="0"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anim calcmode="lin" valueType="num">
                                      <p:cBhvr>
                                        <p:cTn id="71" dur="500" fill="hold"/>
                                        <p:tgtEl>
                                          <p:spTgt spid="28"/>
                                        </p:tgtEl>
                                        <p:attrNameLst>
                                          <p:attrName>ppt_x</p:attrName>
                                        </p:attrNameLst>
                                      </p:cBhvr>
                                      <p:tavLst>
                                        <p:tav tm="0">
                                          <p:val>
                                            <p:strVal val="#ppt_x"/>
                                          </p:val>
                                        </p:tav>
                                        <p:tav tm="100000">
                                          <p:val>
                                            <p:strVal val="#ppt_x"/>
                                          </p:val>
                                        </p:tav>
                                      </p:tavLst>
                                    </p:anim>
                                    <p:anim calcmode="lin" valueType="num">
                                      <p:cBhvr>
                                        <p:cTn id="72"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grpId="1" nodeType="clickEffect">
                                  <p:stCondLst>
                                    <p:cond delay="0"/>
                                  </p:stCondLst>
                                  <p:childTnLst>
                                    <p:animMotion origin="layout" path="M -4.41805E-6 -1.51261E-6 L 0.46467 0.00378 " pathEditMode="relative" rAng="0" ptsTypes="AA">
                                      <p:cBhvr>
                                        <p:cTn id="76" dur="2000" fill="hold"/>
                                        <p:tgtEl>
                                          <p:spTgt spid="29"/>
                                        </p:tgtEl>
                                        <p:attrNameLst>
                                          <p:attrName>ppt_x</p:attrName>
                                          <p:attrName>ppt_y</p:attrName>
                                        </p:attrNameLst>
                                      </p:cBhvr>
                                      <p:rCtr x="23233" y="189"/>
                                    </p:animMotion>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074"/>
                                        </p:tgtEl>
                                        <p:attrNameLst>
                                          <p:attrName>style.visibility</p:attrName>
                                        </p:attrNameLst>
                                      </p:cBhvr>
                                      <p:to>
                                        <p:strVal val="visible"/>
                                      </p:to>
                                    </p:set>
                                    <p:anim calcmode="lin" valueType="num">
                                      <p:cBhvr additive="base">
                                        <p:cTn id="81" dur="500" fill="hold"/>
                                        <p:tgtEl>
                                          <p:spTgt spid="3074"/>
                                        </p:tgtEl>
                                        <p:attrNameLst>
                                          <p:attrName>ppt_x</p:attrName>
                                        </p:attrNameLst>
                                      </p:cBhvr>
                                      <p:tavLst>
                                        <p:tav tm="0">
                                          <p:val>
                                            <p:strVal val="#ppt_x"/>
                                          </p:val>
                                        </p:tav>
                                        <p:tav tm="100000">
                                          <p:val>
                                            <p:strVal val="#ppt_x"/>
                                          </p:val>
                                        </p:tav>
                                      </p:tavLst>
                                    </p:anim>
                                    <p:anim calcmode="lin" valueType="num">
                                      <p:cBhvr additive="base">
                                        <p:cTn id="82"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2" nodeType="click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par>
                                <p:cTn id="89" presetID="2" presetClass="entr" presetSubtype="4" fill="hold" grpId="2" nodeType="withEffect">
                                  <p:stCondLst>
                                    <p:cond delay="0"/>
                                  </p:stCondLst>
                                  <p:childTnLst>
                                    <p:set>
                                      <p:cBhvr>
                                        <p:cTn id="90" dur="1" fill="hold">
                                          <p:stCondLst>
                                            <p:cond delay="0"/>
                                          </p:stCondLst>
                                        </p:cTn>
                                        <p:tgtEl>
                                          <p:spTgt spid="30"/>
                                        </p:tgtEl>
                                        <p:attrNameLst>
                                          <p:attrName>style.visibility</p:attrName>
                                        </p:attrNameLst>
                                      </p:cBhvr>
                                      <p:to>
                                        <p:strVal val="visible"/>
                                      </p:to>
                                    </p:set>
                                    <p:anim calcmode="lin" valueType="num">
                                      <p:cBhvr additive="base">
                                        <p:cTn id="91" dur="500" fill="hold"/>
                                        <p:tgtEl>
                                          <p:spTgt spid="30"/>
                                        </p:tgtEl>
                                        <p:attrNameLst>
                                          <p:attrName>ppt_x</p:attrName>
                                        </p:attrNameLst>
                                      </p:cBhvr>
                                      <p:tavLst>
                                        <p:tav tm="0">
                                          <p:val>
                                            <p:strVal val="#ppt_x"/>
                                          </p:val>
                                        </p:tav>
                                        <p:tav tm="100000">
                                          <p:val>
                                            <p:strVal val="#ppt_x"/>
                                          </p:val>
                                        </p:tav>
                                      </p:tavLst>
                                    </p:anim>
                                    <p:anim calcmode="lin" valueType="num">
                                      <p:cBhvr additive="base">
                                        <p:cTn id="9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3" nodeType="clickEffect">
                                  <p:stCondLst>
                                    <p:cond delay="0"/>
                                  </p:stCondLst>
                                  <p:childTnLst>
                                    <p:set>
                                      <p:cBhvr>
                                        <p:cTn id="96" dur="1" fill="hold">
                                          <p:stCondLst>
                                            <p:cond delay="0"/>
                                          </p:stCondLst>
                                        </p:cTn>
                                        <p:tgtEl>
                                          <p:spTgt spid="24"/>
                                        </p:tgtEl>
                                        <p:attrNameLst>
                                          <p:attrName>style.visibility</p:attrName>
                                        </p:attrNameLst>
                                      </p:cBhvr>
                                      <p:to>
                                        <p:strVal val="hidden"/>
                                      </p:to>
                                    </p:set>
                                  </p:childTnLst>
                                </p:cTn>
                              </p:par>
                              <p:par>
                                <p:cTn id="97" presetID="1" presetClass="exit" presetSubtype="0" fill="hold" grpId="3" nodeType="withEffect">
                                  <p:stCondLst>
                                    <p:cond delay="0"/>
                                  </p:stCondLst>
                                  <p:childTnLst>
                                    <p:set>
                                      <p:cBhvr>
                                        <p:cTn id="98" dur="1" fill="hold">
                                          <p:stCondLst>
                                            <p:cond delay="0"/>
                                          </p:stCondLst>
                                        </p:cTn>
                                        <p:tgtEl>
                                          <p:spTgt spid="3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1"/>
                                        </p:tgtEl>
                                        <p:attrNameLst>
                                          <p:attrName>style.visibility</p:attrName>
                                        </p:attrNameLst>
                                      </p:cBhvr>
                                      <p:to>
                                        <p:strVal val="visible"/>
                                      </p:to>
                                    </p:set>
                                    <p:anim calcmode="lin" valueType="num">
                                      <p:cBhvr additive="base">
                                        <p:cTn id="103" dur="500" fill="hold"/>
                                        <p:tgtEl>
                                          <p:spTgt spid="31"/>
                                        </p:tgtEl>
                                        <p:attrNameLst>
                                          <p:attrName>ppt_x</p:attrName>
                                        </p:attrNameLst>
                                      </p:cBhvr>
                                      <p:tavLst>
                                        <p:tav tm="0">
                                          <p:val>
                                            <p:strVal val="#ppt_x"/>
                                          </p:val>
                                        </p:tav>
                                        <p:tav tm="100000">
                                          <p:val>
                                            <p:strVal val="#ppt_x"/>
                                          </p:val>
                                        </p:tav>
                                      </p:tavLst>
                                    </p:anim>
                                    <p:anim calcmode="lin" valueType="num">
                                      <p:cBhvr additive="base">
                                        <p:cTn id="104" dur="500" fill="hold"/>
                                        <p:tgtEl>
                                          <p:spTgt spid="31"/>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500" fill="hold"/>
                                        <p:tgtEl>
                                          <p:spTgt spid="32"/>
                                        </p:tgtEl>
                                        <p:attrNameLst>
                                          <p:attrName>ppt_x</p:attrName>
                                        </p:attrNameLst>
                                      </p:cBhvr>
                                      <p:tavLst>
                                        <p:tav tm="0">
                                          <p:val>
                                            <p:strVal val="#ppt_x"/>
                                          </p:val>
                                        </p:tav>
                                        <p:tav tm="100000">
                                          <p:val>
                                            <p:strVal val="#ppt_x"/>
                                          </p:val>
                                        </p:tav>
                                      </p:tavLst>
                                    </p:anim>
                                    <p:anim calcmode="lin" valueType="num">
                                      <p:cBhvr additive="base">
                                        <p:cTn id="10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15" grpId="0" animBg="1"/>
      <p:bldP spid="16" grpId="0" animBg="1"/>
      <p:bldP spid="18" grpId="0" animBg="1"/>
      <p:bldP spid="19" grpId="0" animBg="1"/>
      <p:bldP spid="20" grpId="0" animBg="1"/>
      <p:bldP spid="21" grpId="0"/>
      <p:bldP spid="22" grpId="0" animBg="1"/>
      <p:bldP spid="23" grpId="0"/>
      <p:bldP spid="25" grpId="0"/>
      <p:bldP spid="26" grpId="0"/>
      <p:bldP spid="27" grpId="0"/>
      <p:bldP spid="28" grpId="0"/>
      <p:bldP spid="24" grpId="2" animBg="1"/>
      <p:bldP spid="24" grpId="3" animBg="1"/>
      <p:bldP spid="30" grpId="2" animBg="1"/>
      <p:bldP spid="30" grpId="3" animBg="1"/>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43D09D6-D3FB-4EF3-AC43-2A9891F17437}"/>
              </a:ext>
            </a:extLst>
          </p:cNvPr>
          <p:cNvSpPr>
            <a:spLocks noGrp="1"/>
          </p:cNvSpPr>
          <p:nvPr>
            <p:ph type="title"/>
          </p:nvPr>
        </p:nvSpPr>
        <p:spPr>
          <a:xfrm>
            <a:off x="4710188" y="3672956"/>
            <a:ext cx="5242471" cy="1354217"/>
          </a:xfrm>
        </p:spPr>
        <p:txBody>
          <a:bodyPr/>
          <a:lstStyle/>
          <a:p>
            <a:r>
              <a:rPr lang="en-US" sz="4400" dirty="0"/>
              <a:t>ML for Speaker Identification </a:t>
            </a:r>
          </a:p>
        </p:txBody>
      </p:sp>
      <p:sp>
        <p:nvSpPr>
          <p:cNvPr id="10" name="Text Placeholder 9">
            <a:extLst>
              <a:ext uri="{FF2B5EF4-FFF2-40B4-BE49-F238E27FC236}">
                <a16:creationId xmlns:a16="http://schemas.microsoft.com/office/drawing/2014/main" id="{018CF2B5-127E-4853-A92C-FAB1DDD38E93}"/>
              </a:ext>
            </a:extLst>
          </p:cNvPr>
          <p:cNvSpPr>
            <a:spLocks noGrp="1"/>
          </p:cNvSpPr>
          <p:nvPr>
            <p:ph type="body" sz="quarter" idx="13"/>
          </p:nvPr>
        </p:nvSpPr>
        <p:spPr>
          <a:xfrm>
            <a:off x="737711" y="2759435"/>
            <a:ext cx="3542189" cy="1457835"/>
          </a:xfrm>
        </p:spPr>
        <p:txBody>
          <a:bodyPr anchor="ctr">
            <a:normAutofit/>
          </a:bodyPr>
          <a:lstStyle/>
          <a:p>
            <a:pPr algn="ctr"/>
            <a:r>
              <a:rPr lang="fr-CH" dirty="0"/>
              <a:t>Part 3</a:t>
            </a:r>
            <a:endParaRPr lang="en-US" dirty="0"/>
          </a:p>
        </p:txBody>
      </p:sp>
      <p:sp>
        <p:nvSpPr>
          <p:cNvPr id="4" name="Text Placeholder 8">
            <a:extLst>
              <a:ext uri="{FF2B5EF4-FFF2-40B4-BE49-F238E27FC236}">
                <a16:creationId xmlns:a16="http://schemas.microsoft.com/office/drawing/2014/main" id="{6DB0C660-451B-4E96-967A-65478C3C5DD8}"/>
              </a:ext>
            </a:extLst>
          </p:cNvPr>
          <p:cNvSpPr>
            <a:spLocks noGrp="1"/>
          </p:cNvSpPr>
          <p:nvPr>
            <p:ph type="body" idx="1"/>
          </p:nvPr>
        </p:nvSpPr>
        <p:spPr>
          <a:xfrm>
            <a:off x="4131228" y="5179980"/>
            <a:ext cx="4598084" cy="1295739"/>
          </a:xfrm>
        </p:spPr>
        <p:txBody>
          <a:bodyPr/>
          <a:lstStyle/>
          <a:p>
            <a:pPr marL="300758" indent="-300758">
              <a:buFont typeface="Arial" panose="020B0604020202020204" pitchFamily="34" charset="0"/>
              <a:buChar char="•"/>
            </a:pPr>
            <a:r>
              <a:rPr lang="en-US" dirty="0"/>
              <a:t>Feature</a:t>
            </a:r>
            <a:r>
              <a:rPr lang="fr-CH" dirty="0"/>
              <a:t> </a:t>
            </a:r>
            <a:r>
              <a:rPr lang="en-US" dirty="0"/>
              <a:t>Extraction</a:t>
            </a:r>
          </a:p>
          <a:p>
            <a:pPr marL="300758" indent="-300758">
              <a:buFont typeface="Arial" panose="020B0604020202020204" pitchFamily="34" charset="0"/>
              <a:buChar char="•"/>
            </a:pPr>
            <a:r>
              <a:rPr lang="en-US" dirty="0"/>
              <a:t>Feature</a:t>
            </a:r>
            <a:r>
              <a:rPr lang="fr-CH" dirty="0"/>
              <a:t> </a:t>
            </a:r>
            <a:r>
              <a:rPr lang="en-US" dirty="0"/>
              <a:t>Matching</a:t>
            </a:r>
            <a:r>
              <a:rPr lang="fr-CH" dirty="0"/>
              <a:t> </a:t>
            </a:r>
            <a:r>
              <a:rPr lang="en-US" dirty="0"/>
              <a:t>and</a:t>
            </a:r>
            <a:r>
              <a:rPr lang="fr-CH" dirty="0"/>
              <a:t> </a:t>
            </a:r>
            <a:r>
              <a:rPr lang="en-US" dirty="0"/>
              <a:t>Modeling</a:t>
            </a:r>
          </a:p>
          <a:p>
            <a:pPr marL="300758" indent="-300758">
              <a:buFont typeface="Arial" panose="020B0604020202020204" pitchFamily="34" charset="0"/>
              <a:buChar char="•"/>
            </a:pPr>
            <a:endParaRPr lang="en-US" dirty="0"/>
          </a:p>
          <a:p>
            <a:endParaRPr lang="fr-CH" dirty="0"/>
          </a:p>
        </p:txBody>
      </p:sp>
    </p:spTree>
    <p:extLst>
      <p:ext uri="{BB962C8B-B14F-4D97-AF65-F5344CB8AC3E}">
        <p14:creationId xmlns:p14="http://schemas.microsoft.com/office/powerpoint/2010/main" val="125780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2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2981</TotalTime>
  <Words>2720</Words>
  <Application>Microsoft Office PowerPoint</Application>
  <PresentationFormat>Personnalisé</PresentationFormat>
  <Paragraphs>310</Paragraphs>
  <Slides>20</Slides>
  <Notes>3</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20</vt:i4>
      </vt:variant>
    </vt:vector>
  </HeadingPairs>
  <TitlesOfParts>
    <vt:vector size="35" baseType="lpstr">
      <vt:lpstr>Arial</vt:lpstr>
      <vt:lpstr>Calibri</vt:lpstr>
      <vt:lpstr>Cambria Math</vt:lpstr>
      <vt:lpstr>LucidaNewMath-Symbol</vt:lpstr>
      <vt:lpstr>Microsoft Himalaya</vt:lpstr>
      <vt:lpstr>MinionProMath-Italic</vt:lpstr>
      <vt:lpstr>Minion-Regular</vt:lpstr>
      <vt:lpstr>Myriad Pro</vt:lpstr>
      <vt:lpstr>Myriad Pro Light</vt:lpstr>
      <vt:lpstr>Myriad Roman</vt:lpstr>
      <vt:lpstr>Times New Roman</vt:lpstr>
      <vt:lpstr>TimesNewRoman</vt:lpstr>
      <vt:lpstr>Trebuchet MS</vt:lpstr>
      <vt:lpstr>Wingdings</vt:lpstr>
      <vt:lpstr>Office Theme</vt:lpstr>
      <vt:lpstr>Présentation PowerPoint</vt:lpstr>
      <vt:lpstr>Présentation PowerPoint</vt:lpstr>
      <vt:lpstr>Introduction</vt:lpstr>
      <vt:lpstr>Présentation PowerPoint</vt:lpstr>
      <vt:lpstr>Présentation PowerPoint</vt:lpstr>
      <vt:lpstr>Speaker Identification Architecture</vt:lpstr>
      <vt:lpstr>Présentation PowerPoint</vt:lpstr>
      <vt:lpstr>Présentation PowerPoint</vt:lpstr>
      <vt:lpstr>ML for Speaker Identification </vt:lpstr>
      <vt:lpstr>Présentation PowerPoint</vt:lpstr>
      <vt:lpstr>Présentation PowerPoint</vt:lpstr>
      <vt:lpstr>Présentation PowerPoint</vt:lpstr>
      <vt:lpstr>Présentation PowerPoint</vt:lpstr>
      <vt:lpstr>Présentation PowerPoint</vt:lpstr>
      <vt:lpstr>Présentation PowerPoint</vt:lpstr>
      <vt:lpstr>Experimental Analysis and Result </vt:lpstr>
      <vt:lpstr>Présentation PowerPoint</vt:lpstr>
      <vt:lpstr>Conclusion &amp; Reference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 Dr. Barbara Lämmlein</dc:title>
  <dc:creator>Raghav</dc:creator>
  <cp:lastModifiedBy>Elmehdi Diab</cp:lastModifiedBy>
  <cp:revision>155</cp:revision>
  <dcterms:created xsi:type="dcterms:W3CDTF">2020-01-11T09:32:54Z</dcterms:created>
  <dcterms:modified xsi:type="dcterms:W3CDTF">2020-07-09T01:00:16Z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2020-01-11T00:00:00Z</vt:filetime>
  </property>
</Properties>
</file>