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7"/>
  </p:notesMasterIdLst>
  <p:sldIdLst>
    <p:sldId id="347" r:id="rId2"/>
    <p:sldId id="287" r:id="rId3"/>
    <p:sldId id="257" r:id="rId4"/>
    <p:sldId id="260" r:id="rId5"/>
    <p:sldId id="340" r:id="rId6"/>
    <p:sldId id="299" r:id="rId7"/>
    <p:sldId id="288" r:id="rId8"/>
    <p:sldId id="266" r:id="rId9"/>
    <p:sldId id="344" r:id="rId10"/>
    <p:sldId id="348" r:id="rId11"/>
    <p:sldId id="345" r:id="rId12"/>
    <p:sldId id="349" r:id="rId13"/>
    <p:sldId id="351" r:id="rId14"/>
    <p:sldId id="355" r:id="rId15"/>
    <p:sldId id="352" r:id="rId16"/>
    <p:sldId id="356" r:id="rId17"/>
    <p:sldId id="357" r:id="rId18"/>
    <p:sldId id="358" r:id="rId19"/>
    <p:sldId id="353" r:id="rId20"/>
    <p:sldId id="275" r:id="rId21"/>
    <p:sldId id="359" r:id="rId22"/>
    <p:sldId id="346" r:id="rId23"/>
    <p:sldId id="354" r:id="rId24"/>
    <p:sldId id="270" r:id="rId25"/>
    <p:sldId id="32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7" autoAdjust="0"/>
    <p:restoredTop sz="96517" autoAdjust="0"/>
  </p:normalViewPr>
  <p:slideViewPr>
    <p:cSldViewPr>
      <p:cViewPr>
        <p:scale>
          <a:sx n="94" d="100"/>
          <a:sy n="94" d="100"/>
        </p:scale>
        <p:origin x="-49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1382029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382029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1916093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22</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23</a:t>
            </a:fld>
            <a:endParaRPr lang="en-US" dirty="0"/>
          </a:p>
        </p:txBody>
      </p:sp>
    </p:spTree>
    <p:extLst>
      <p:ext uri="{BB962C8B-B14F-4D97-AF65-F5344CB8AC3E}">
        <p14:creationId xmlns:p14="http://schemas.microsoft.com/office/powerpoint/2010/main" val="201965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324358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34463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3364105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382029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382029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smtClean="0">
                <a:solidFill>
                  <a:srgbClr val="FF0000"/>
                </a:solidFill>
              </a:rPr>
              <a:t>Medical Expenditure Prediction System</a:t>
            </a:r>
            <a:r>
              <a:rPr lang="en-US" sz="3400" b="1" i="1" dirty="0" smtClean="0">
                <a:solidFill>
                  <a:srgbClr val="FF0000"/>
                </a:solidFill>
              </a:rPr>
              <a:t>  </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749132"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err="1" smtClean="0">
                <a:solidFill>
                  <a:srgbClr val="C00000"/>
                </a:solidFill>
                <a:latin typeface="Times New Roman" pitchFamily="18" charset="0"/>
                <a:cs typeface="Times New Roman" pitchFamily="18" charset="0"/>
              </a:rPr>
              <a:t>Name:Samarth</a:t>
            </a:r>
            <a:r>
              <a:rPr lang="en-US" sz="2400" b="1" dirty="0" smtClean="0">
                <a:solidFill>
                  <a:srgbClr val="C00000"/>
                </a:solidFill>
                <a:latin typeface="Times New Roman" pitchFamily="18" charset="0"/>
                <a:cs typeface="Times New Roman" pitchFamily="18" charset="0"/>
              </a:rPr>
              <a:t> </a:t>
            </a:r>
            <a:r>
              <a:rPr lang="en-US" sz="2400" b="1" dirty="0" err="1" smtClean="0">
                <a:solidFill>
                  <a:srgbClr val="C00000"/>
                </a:solidFill>
                <a:latin typeface="Times New Roman" pitchFamily="18" charset="0"/>
                <a:cs typeface="Times New Roman" pitchFamily="18" charset="0"/>
              </a:rPr>
              <a:t>Aithal</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a:t>
            </a:r>
            <a:r>
              <a:rPr lang="en-US" sz="2400" b="1" dirty="0" smtClean="0">
                <a:solidFill>
                  <a:srgbClr val="000066"/>
                </a:solidFill>
                <a:latin typeface="Times New Roman" pitchFamily="18" charset="0"/>
                <a:cs typeface="Times New Roman" pitchFamily="18" charset="0"/>
              </a:rPr>
              <a:t>1RN18IS091</a:t>
            </a: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err="1" smtClean="0">
                <a:solidFill>
                  <a:srgbClr val="C00000"/>
                </a:solidFill>
                <a:latin typeface="Times New Roman" pitchFamily="18" charset="0"/>
                <a:cs typeface="Times New Roman" pitchFamily="18" charset="0"/>
              </a:rPr>
              <a:t>Name:</a:t>
            </a:r>
            <a:r>
              <a:rPr lang="en-US" b="1" dirty="0" err="1" smtClean="0">
                <a:solidFill>
                  <a:srgbClr val="C00000"/>
                </a:solidFill>
                <a:latin typeface="Times New Roman" pitchFamily="18" charset="0"/>
                <a:cs typeface="Times New Roman" pitchFamily="18" charset="0"/>
              </a:rPr>
              <a:t>Sandesh</a:t>
            </a:r>
            <a:r>
              <a:rPr lang="en-US" b="1" dirty="0" smtClean="0">
                <a:solidFill>
                  <a:srgbClr val="C00000"/>
                </a:solidFill>
                <a:latin typeface="Times New Roman" pitchFamily="18" charset="0"/>
                <a:cs typeface="Times New Roman" pitchFamily="18" charset="0"/>
              </a:rPr>
              <a:t> A Ram</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a:t>
            </a:r>
            <a:r>
              <a:rPr lang="en-US" sz="2400" b="1" dirty="0" smtClean="0">
                <a:solidFill>
                  <a:srgbClr val="000066"/>
                </a:solidFill>
                <a:latin typeface="Times New Roman" pitchFamily="18" charset="0"/>
                <a:cs typeface="Times New Roman" pitchFamily="18" charset="0"/>
              </a:rPr>
              <a:t>1RN18IS093</a:t>
            </a:r>
            <a:endParaRPr lang="en-IN" sz="2400" b="1" dirty="0">
              <a:solidFill>
                <a:srgbClr val="000066"/>
              </a:solidFill>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a:t>
            </a:r>
            <a:r>
              <a:rPr lang="en-IN" sz="2000" b="1" dirty="0">
                <a:solidFill>
                  <a:srgbClr val="000066"/>
                </a:solidFill>
                <a:latin typeface="Times New Roman" pitchFamily="18" charset="0"/>
                <a:cs typeface="Times New Roman" pitchFamily="18" charset="0"/>
              </a:rPr>
              <a:t> </a:t>
            </a:r>
            <a:r>
              <a:rPr lang="en-US" sz="2000" b="1" smtClean="0">
                <a:solidFill>
                  <a:srgbClr val="000066"/>
                </a:solidFill>
                <a:latin typeface="Times New Roman" pitchFamily="18" charset="0"/>
                <a:cs typeface="Times New Roman" pitchFamily="18" charset="0"/>
              </a:rPr>
              <a:t>Prakasha </a:t>
            </a:r>
            <a:r>
              <a:rPr lang="en-US" sz="2000" b="1" dirty="0" smtClean="0">
                <a:solidFill>
                  <a:srgbClr val="000066"/>
                </a:solidFill>
                <a:latin typeface="Times New Roman" pitchFamily="18" charset="0"/>
                <a:cs typeface="Times New Roman" pitchFamily="18" charset="0"/>
              </a:rPr>
              <a:t>S</a:t>
            </a:r>
            <a:endParaRPr lang="pt-BR" sz="2000" b="1" dirty="0" smtClean="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IN" dirty="0"/>
              <a:t>Associate Professor</a:t>
            </a: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 </a:t>
            </a:r>
            <a:r>
              <a:rPr lang="en-US" dirty="0" err="1" smtClean="0">
                <a:solidFill>
                  <a:schemeClr val="tx1">
                    <a:lumMod val="85000"/>
                    <a:lumOff val="15000"/>
                  </a:schemeClr>
                </a:solidFill>
                <a:latin typeface="Times New Roman" pitchFamily="18" charset="0"/>
                <a:ea typeface="Times New Roman" pitchFamily="18" charset="0"/>
                <a:cs typeface="Times New Roman" pitchFamily="18" charset="0"/>
              </a:rPr>
              <a:t>Dept</a:t>
            </a: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Deepak Garg</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Founder, NASTECH, Bangalore</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Coding</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191344" y="1006928"/>
            <a:ext cx="13321480" cy="5173180"/>
          </a:xfrm>
          <a:prstGeom prst="rect">
            <a:avLst/>
          </a:prstGeom>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2000" b="1"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Evaluation on Test Data</a:t>
            </a:r>
            <a:endParaRPr lang="en-IN" sz="2000" dirty="0">
              <a:effectLst/>
              <a:latin typeface="Times New Roman" panose="02020603050405020304" pitchFamily="18" charset="0"/>
              <a:ea typeface="Times New Roman" panose="02020603050405020304" pitchFamily="18" charset="0"/>
            </a:endParaRPr>
          </a:p>
          <a:p>
            <a:pPr marL="0" marR="3277870" indent="0">
              <a:lnSpc>
                <a:spcPct val="100000"/>
              </a:lnSpc>
              <a:spcBef>
                <a:spcPts val="680"/>
              </a:spcBef>
              <a:spcAft>
                <a:spcPts val="0"/>
              </a:spcAft>
              <a:buNone/>
            </a:pP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from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sklearn.ensemble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import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GradientBoostingRegressor</a:t>
            </a:r>
            <a:endPar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endParaRPr>
          </a:p>
          <a:p>
            <a:pPr marL="0" marR="3277870" indent="0">
              <a:lnSpc>
                <a:spcPct val="100000"/>
              </a:lnSpc>
              <a:spcBef>
                <a:spcPts val="680"/>
              </a:spcBef>
              <a:spcAft>
                <a:spcPts val="0"/>
              </a:spcAft>
              <a:buNone/>
            </a:pP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GradientBoostingRegressor</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random_state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=0)</a:t>
            </a:r>
          </a:p>
          <a:p>
            <a:pPr marL="0" marR="3277870" indent="0">
              <a:lnSpc>
                <a:spcPct val="100000"/>
              </a:lnSpc>
              <a:spcBef>
                <a:spcPts val="680"/>
              </a:spcBef>
              <a:spcAft>
                <a:spcPts val="0"/>
              </a:spcAft>
              <a:buNone/>
            </a:pP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gb.fit</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x_train,y_train</a:t>
            </a:r>
            <a:r>
              <a:rPr lang="en-US" sz="1800" spc="-25" dirty="0"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endParaRPr>
          </a:p>
          <a:p>
            <a:pPr marL="0" marR="3277870" indent="0">
              <a:lnSpc>
                <a:spcPct val="100000"/>
              </a:lnSpc>
              <a:spcBef>
                <a:spcPts val="680"/>
              </a:spcBef>
              <a:spcAft>
                <a:spcPts val="0"/>
              </a:spcAft>
              <a:buNone/>
            </a:pP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grad_train_pred</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gb.predict</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x_train</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p>
          <a:p>
            <a:pPr marL="0" marR="3277870" indent="0">
              <a:lnSpc>
                <a:spcPct val="100000"/>
              </a:lnSpc>
              <a:spcBef>
                <a:spcPts val="680"/>
              </a:spcBef>
              <a:spcAft>
                <a:spcPts val="0"/>
              </a:spcAft>
              <a:buNone/>
            </a:pP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grad_test_pred</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gb.predict</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x_test</a:t>
            </a:r>
            <a:r>
              <a:rPr lang="en-US" sz="1800" spc="-25" dirty="0"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endParaRPr>
          </a:p>
          <a:p>
            <a:pPr marL="0" marR="3277870" indent="0">
              <a:lnSpc>
                <a:spcPct val="100000"/>
              </a:lnSpc>
              <a:spcBef>
                <a:spcPts val="680"/>
              </a:spcBef>
              <a:spcAft>
                <a:spcPts val="0"/>
              </a:spcAft>
              <a:buNone/>
            </a:pP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GbMae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metrics.mean_absolute_error</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y_test</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grad_test_pred</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p>
          <a:p>
            <a:pPr marL="0" marR="3277870" indent="0">
              <a:lnSpc>
                <a:spcPct val="100000"/>
              </a:lnSpc>
              <a:spcBef>
                <a:spcPts val="680"/>
              </a:spcBef>
              <a:spcAft>
                <a:spcPts val="0"/>
              </a:spcAft>
              <a:buNone/>
            </a:pP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GbMse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metrics.mean_squared_error</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y_test</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grad_test_pred</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p>
          <a:p>
            <a:pPr marL="0" marR="3277870" indent="0">
              <a:lnSpc>
                <a:spcPct val="100000"/>
              </a:lnSpc>
              <a:spcBef>
                <a:spcPts val="680"/>
              </a:spcBef>
              <a:spcAft>
                <a:spcPts val="0"/>
              </a:spcAft>
              <a:buNone/>
            </a:pP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GbRmse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np.sqrt</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metrics.mean_squared_error</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y_test</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grad_test_pred</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p>
          <a:p>
            <a:pPr marL="0" marR="3277870" indent="0">
              <a:lnSpc>
                <a:spcPct val="100000"/>
              </a:lnSpc>
              <a:spcBef>
                <a:spcPts val="680"/>
              </a:spcBef>
              <a:spcAft>
                <a:spcPts val="0"/>
              </a:spcAft>
              <a:buNone/>
            </a:pP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GbVar</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metrics.explained_variance_score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y_test,grad_test_pred</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p>
          <a:p>
            <a:pPr marL="0" marR="3277870" indent="0">
              <a:lnSpc>
                <a:spcPct val="100000"/>
              </a:lnSpc>
              <a:spcBef>
                <a:spcPts val="680"/>
              </a:spcBef>
              <a:spcAft>
                <a:spcPts val="0"/>
              </a:spcAft>
              <a:buNone/>
            </a:pP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##Evaluating the performance of the algorithm</a:t>
            </a:r>
          </a:p>
          <a:p>
            <a:pPr marL="0" marR="3277870" indent="0">
              <a:lnSpc>
                <a:spcPct val="100000"/>
              </a:lnSpc>
              <a:spcBef>
                <a:spcPts val="680"/>
              </a:spcBef>
              <a:spcAft>
                <a:spcPts val="0"/>
              </a:spcAft>
              <a:buNone/>
            </a:pP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print('Mean Absolute Error:%.2f'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GbMae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a:t>
            </a:r>
          </a:p>
          <a:p>
            <a:pPr marL="0" marR="3277870" indent="0">
              <a:lnSpc>
                <a:spcPct val="100000"/>
              </a:lnSpc>
              <a:spcBef>
                <a:spcPts val="680"/>
              </a:spcBef>
              <a:spcAft>
                <a:spcPts val="0"/>
              </a:spcAft>
              <a:buNone/>
            </a:pP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print('Mean Squared Error:%.2f'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GbMse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a:t>
            </a:r>
          </a:p>
          <a:p>
            <a:pPr marL="0" marR="3277870" indent="0">
              <a:lnSpc>
                <a:spcPct val="100000"/>
              </a:lnSpc>
              <a:spcBef>
                <a:spcPts val="680"/>
              </a:spcBef>
              <a:spcAft>
                <a:spcPts val="0"/>
              </a:spcAft>
              <a:buNone/>
            </a:pP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print('Root Mean Squared Error:%.2f'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GbRmse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a:t>
            </a:r>
          </a:p>
          <a:p>
            <a:pPr marL="0" marR="3277870" indent="0">
              <a:lnSpc>
                <a:spcPct val="100000"/>
              </a:lnSpc>
              <a:spcBef>
                <a:spcPts val="680"/>
              </a:spcBef>
              <a:spcAft>
                <a:spcPts val="0"/>
              </a:spcAft>
              <a:buNone/>
            </a:pP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Varscore</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:%.2f' %</a:t>
            </a:r>
            <a:r>
              <a:rPr lang="en-US" sz="1800" spc="-2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GbVar</a:t>
            </a:r>
            <a:r>
              <a:rPr lang="en-US" sz="1800" spc="-2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2000" b="1"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Visualizing Our </a:t>
            </a:r>
            <a:r>
              <a:rPr lang="en-US" sz="2000" b="1" dirty="0" smtClean="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predictions based on different algorithms</a:t>
            </a:r>
            <a:endParaRPr lang="en-IN" sz="2000" dirty="0">
              <a:effectLst/>
              <a:latin typeface="Times New Roman" panose="02020603050405020304" pitchFamily="18" charset="0"/>
              <a:ea typeface="Times New Roman" panose="02020603050405020304" pitchFamily="18" charset="0"/>
            </a:endParaRPr>
          </a:p>
          <a:p>
            <a:pPr marL="0" marR="3438525" indent="0">
              <a:lnSpc>
                <a:spcPct val="100000"/>
              </a:lnSpc>
              <a:spcBef>
                <a:spcPts val="675"/>
              </a:spcBef>
              <a:spcAft>
                <a:spcPts val="0"/>
              </a:spcAft>
              <a:buNone/>
            </a:pPr>
            <a:r>
              <a:rPr lang="en-US" sz="1800" spc="-20"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predict = </a:t>
            </a:r>
            <a:r>
              <a:rPr lang="en-US" sz="1800" spc="-20"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pd.DataFrame</a:t>
            </a:r>
            <a:r>
              <a:rPr lang="en-US" sz="1800" spc="-20"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(data = models, columns=['</a:t>
            </a:r>
            <a:r>
              <a:rPr lang="en-US" sz="1800" spc="-20"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Model','MAE</a:t>
            </a:r>
            <a:r>
              <a:rPr lang="en-US" sz="1800" spc="-20"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'MSE', 'RMSE', 'Variance Score'])</a:t>
            </a:r>
          </a:p>
          <a:p>
            <a:pPr marL="0" marR="3438525" indent="0">
              <a:lnSpc>
                <a:spcPct val="100000"/>
              </a:lnSpc>
              <a:spcBef>
                <a:spcPts val="675"/>
              </a:spcBef>
              <a:spcAft>
                <a:spcPts val="0"/>
              </a:spcAft>
              <a:buNone/>
            </a:pPr>
            <a:r>
              <a:rPr lang="en-US" sz="1800" spc="-20" dirty="0"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predict</a:t>
            </a:r>
            <a:endPar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3438525" indent="0">
              <a:lnSpc>
                <a:spcPct val="100000"/>
              </a:lnSpc>
              <a:spcBef>
                <a:spcPts val="675"/>
              </a:spcBef>
              <a:spcAft>
                <a:spcPts val="0"/>
              </a:spcAft>
              <a:buNone/>
            </a:pPr>
            <a:r>
              <a:rPr lang="en-US" sz="1800" b="1"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Perfect predictions </a:t>
            </a:r>
          </a:p>
          <a:p>
            <a:pPr marL="0" marR="3438525" indent="0">
              <a:lnSpc>
                <a:spcPct val="100000"/>
              </a:lnSpc>
              <a:spcBef>
                <a:spcPts val="675"/>
              </a:spcBef>
              <a:spcAft>
                <a:spcPts val="0"/>
              </a:spcAft>
              <a:buNone/>
            </a:pPr>
            <a:r>
              <a:rPr lang="en-US" sz="1800" spc="-30"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new_gb</a:t>
            </a:r>
            <a:r>
              <a:rPr lang="en-US" sz="1800" spc="-30"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spc="-30" dirty="0"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spc="-30" dirty="0" err="1"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GradientBoostingRegressor</a:t>
            </a:r>
            <a:r>
              <a:rPr lang="en-US" sz="1800" spc="-30" dirty="0"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30" dirty="0" err="1"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learning_rate</a:t>
            </a:r>
            <a:r>
              <a:rPr lang="en-US" sz="1800" spc="-30" dirty="0"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=0.01,n_estimators=400</a:t>
            </a:r>
            <a:r>
              <a:rPr lang="en-US" sz="1800" spc="-30"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p>
          <a:p>
            <a:pPr marL="0" marR="3438525" indent="0">
              <a:lnSpc>
                <a:spcPct val="100000"/>
              </a:lnSpc>
              <a:spcBef>
                <a:spcPts val="675"/>
              </a:spcBef>
              <a:spcAft>
                <a:spcPts val="0"/>
              </a:spcAft>
              <a:buNone/>
            </a:pPr>
            <a:r>
              <a:rPr lang="en-US" sz="1800" spc="-30"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new_gb.fit</a:t>
            </a:r>
            <a:r>
              <a:rPr lang="en-US" sz="1800" spc="-30"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spc="-30"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x_train,y_train</a:t>
            </a:r>
            <a:r>
              <a:rPr lang="en-US" sz="1800" spc="-30"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Tree>
    <p:extLst>
      <p:ext uri="{BB962C8B-B14F-4D97-AF65-F5344CB8AC3E}">
        <p14:creationId xmlns:p14="http://schemas.microsoft.com/office/powerpoint/2010/main" val="333113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545780"/>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7" name="TextBox 6">
            <a:extLst>
              <a:ext uri="{FF2B5EF4-FFF2-40B4-BE49-F238E27FC236}">
                <a16:creationId xmlns="" xmlns:a16="http://schemas.microsoft.com/office/drawing/2014/main" id="{7C0C4A3C-5C4F-49E4-9D26-03F41F0A255D}"/>
              </a:ext>
            </a:extLst>
          </p:cNvPr>
          <p:cNvSpPr txBox="1"/>
          <p:nvPr/>
        </p:nvSpPr>
        <p:spPr>
          <a:xfrm>
            <a:off x="1370008" y="4869160"/>
            <a:ext cx="8784976" cy="646331"/>
          </a:xfrm>
          <a:prstGeom prst="rect">
            <a:avLst/>
          </a:prstGeom>
          <a:noFill/>
        </p:spPr>
        <p:txBody>
          <a:bodyPr wrap="square" rtlCol="0">
            <a:spAutoFit/>
          </a:bodyPr>
          <a:lstStyle/>
          <a:p>
            <a:pPr marR="199390" algn="ctr">
              <a:spcBef>
                <a:spcPts val="490"/>
              </a:spcBef>
              <a:spcAft>
                <a:spcPts val="0"/>
              </a:spcAft>
            </a:pPr>
            <a:r>
              <a:rPr lang="en-US" dirty="0">
                <a:effectLst/>
                <a:latin typeface="Times New Roman" panose="02020603050405020304" pitchFamily="18" charset="0"/>
                <a:ea typeface="Times New Roman" panose="02020603050405020304" pitchFamily="18" charset="0"/>
              </a:rPr>
              <a:t> Reading CSV File</a:t>
            </a:r>
            <a:endParaRPr lang="en-IN" dirty="0">
              <a:effectLst/>
              <a:latin typeface="Times New Roman" panose="02020603050405020304" pitchFamily="18" charset="0"/>
              <a:ea typeface="Times New Roman" panose="02020603050405020304" pitchFamily="18" charset="0"/>
            </a:endParaRPr>
          </a:p>
          <a:p>
            <a:pPr>
              <a:spcBef>
                <a:spcPts val="1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867" y="929378"/>
            <a:ext cx="8570117" cy="396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36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4" name="TextBox 13">
            <a:extLst>
              <a:ext uri="{FF2B5EF4-FFF2-40B4-BE49-F238E27FC236}">
                <a16:creationId xmlns="" xmlns:a16="http://schemas.microsoft.com/office/drawing/2014/main" id="{290BA5C5-1E18-48A7-A746-C7377AC263B8}"/>
              </a:ext>
            </a:extLst>
          </p:cNvPr>
          <p:cNvSpPr txBox="1"/>
          <p:nvPr/>
        </p:nvSpPr>
        <p:spPr>
          <a:xfrm>
            <a:off x="3287688" y="4271630"/>
            <a:ext cx="4044236" cy="1959511"/>
          </a:xfrm>
          <a:prstGeom prst="rect">
            <a:avLst/>
          </a:prstGeom>
          <a:noFill/>
        </p:spPr>
        <p:txBody>
          <a:bodyPr wrap="square" rtlCol="0">
            <a:spAutoFit/>
          </a:bodyPr>
          <a:lstStyle/>
          <a:p>
            <a:pPr marR="202565" algn="ctr">
              <a:spcBef>
                <a:spcPts val="460"/>
              </a:spcBef>
              <a:spcAft>
                <a:spcPts val="0"/>
              </a:spcAft>
            </a:pPr>
            <a:r>
              <a:rPr lang="en-US" dirty="0">
                <a:effectLst/>
                <a:latin typeface="Times New Roman" panose="02020603050405020304" pitchFamily="18" charset="0"/>
                <a:ea typeface="Times New Roman" panose="02020603050405020304" pitchFamily="18" charset="0"/>
              </a:rPr>
              <a:t> </a:t>
            </a: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effectLst/>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algn="ctr">
              <a:spcBef>
                <a:spcPts val="55"/>
              </a:spcBef>
            </a:pPr>
            <a:r>
              <a:rPr lang="en-US" dirty="0" smtClean="0">
                <a:effectLst/>
                <a:latin typeface="Times New Roman" panose="02020603050405020304" pitchFamily="18" charset="0"/>
                <a:ea typeface="Times New Roman" panose="02020603050405020304" pitchFamily="18" charset="0"/>
              </a:rPr>
              <a:t>Dataset Preparation</a:t>
            </a: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77433"/>
            <a:ext cx="6802377" cy="201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104" y="908720"/>
            <a:ext cx="501967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80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11" name="TextBox 10">
            <a:extLst>
              <a:ext uri="{FF2B5EF4-FFF2-40B4-BE49-F238E27FC236}">
                <a16:creationId xmlns="" xmlns:a16="http://schemas.microsoft.com/office/drawing/2014/main" id="{00415C5A-5D0F-4A30-9ED7-FC29EB6DE2FD}"/>
              </a:ext>
            </a:extLst>
          </p:cNvPr>
          <p:cNvSpPr txBox="1"/>
          <p:nvPr/>
        </p:nvSpPr>
        <p:spPr>
          <a:xfrm>
            <a:off x="2303771" y="6040074"/>
            <a:ext cx="6624736" cy="369332"/>
          </a:xfrm>
          <a:prstGeom prst="rect">
            <a:avLst/>
          </a:prstGeom>
          <a:noFill/>
        </p:spPr>
        <p:txBody>
          <a:bodyPr wrap="square" rtlCol="0">
            <a:spAutoFit/>
          </a:bodyPr>
          <a:lstStyle/>
          <a:p>
            <a:pPr marR="202565" algn="ctr">
              <a:spcBef>
                <a:spcPts val="460"/>
              </a:spcBef>
              <a:spcAft>
                <a:spcPts val="0"/>
              </a:spcAft>
            </a:pPr>
            <a:r>
              <a:rPr lang="en-US" dirty="0">
                <a:latin typeface="Times New Roman" panose="02020603050405020304" pitchFamily="18" charset="0"/>
                <a:ea typeface="Times New Roman" panose="02020603050405020304" pitchFamily="18" charset="0"/>
              </a:rPr>
              <a:t>Exploratory Data Analysis</a:t>
            </a:r>
            <a:endParaRPr lang="en-IN" dirty="0">
              <a:latin typeface="Times New Roman" panose="02020603050405020304" pitchFamily="18" charset="0"/>
              <a:ea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20" y="1009136"/>
            <a:ext cx="5568562" cy="222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1009136"/>
            <a:ext cx="4944934" cy="222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76" y="3361724"/>
            <a:ext cx="5572506" cy="249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6040" y="3338005"/>
            <a:ext cx="5256584" cy="235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46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Implementation</a:t>
            </a:r>
            <a:endParaRPr lang="en-IN" dirty="0"/>
          </a:p>
        </p:txBody>
      </p:sp>
      <p:sp>
        <p:nvSpPr>
          <p:cNvPr id="4" name="Date Placeholder 3"/>
          <p:cNvSpPr>
            <a:spLocks noGrp="1"/>
          </p:cNvSpPr>
          <p:nvPr>
            <p:ph type="dt" sz="half" idx="10"/>
          </p:nvPr>
        </p:nvSpPr>
        <p:spPr/>
        <p:txBody>
          <a:bodyPr/>
          <a:lstStyle/>
          <a:p>
            <a:r>
              <a:rPr lang="en-US"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976313"/>
            <a:ext cx="8774113"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53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marL="0" indent="0">
              <a:lnSpc>
                <a:spcPct val="150000"/>
              </a:lnSpc>
              <a:buNone/>
            </a:pPr>
            <a:endParaRPr lang="en-US" dirty="0" smtClean="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7" name="TextBox 6">
            <a:extLst>
              <a:ext uri="{FF2B5EF4-FFF2-40B4-BE49-F238E27FC236}">
                <a16:creationId xmlns="" xmlns:a16="http://schemas.microsoft.com/office/drawing/2014/main" id="{BE580B37-9F20-4EC2-A3BC-D8FB3DE6D629}"/>
              </a:ext>
            </a:extLst>
          </p:cNvPr>
          <p:cNvSpPr txBox="1"/>
          <p:nvPr/>
        </p:nvSpPr>
        <p:spPr>
          <a:xfrm>
            <a:off x="51924" y="404664"/>
            <a:ext cx="12088152" cy="2031325"/>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Linear </a:t>
            </a:r>
            <a:r>
              <a:rPr lang="en-US" b="1" dirty="0" smtClean="0">
                <a:latin typeface="Times New Roman" panose="02020603050405020304" pitchFamily="18" charset="0"/>
                <a:cs typeface="Times New Roman" panose="02020603050405020304" pitchFamily="18" charset="0"/>
              </a:rPr>
              <a:t>Regression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Linear regression estimates are used to explain the relationship between one dependent variable and one or more independent variables. y = a*X + b where:</a:t>
            </a:r>
          </a:p>
          <a:p>
            <a:r>
              <a:rPr lang="en-US" dirty="0">
                <a:latin typeface="Times New Roman" panose="02020603050405020304" pitchFamily="18" charset="0"/>
                <a:cs typeface="Times New Roman" panose="02020603050405020304" pitchFamily="18" charset="0"/>
              </a:rPr>
              <a:t>y – Dependent Variable X – Independent variable b – intercept a – Slope</a:t>
            </a:r>
          </a:p>
          <a:p>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2132856"/>
            <a:ext cx="8678863"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82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marL="0" indent="0">
              <a:lnSpc>
                <a:spcPct val="150000"/>
              </a:lnSpc>
              <a:buNone/>
            </a:pPr>
            <a:endParaRPr lang="en-US" dirty="0" smtClean="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7" name="TextBox 6">
            <a:extLst>
              <a:ext uri="{FF2B5EF4-FFF2-40B4-BE49-F238E27FC236}">
                <a16:creationId xmlns="" xmlns:a16="http://schemas.microsoft.com/office/drawing/2014/main" id="{BE580B37-9F20-4EC2-A3BC-D8FB3DE6D629}"/>
              </a:ext>
            </a:extLst>
          </p:cNvPr>
          <p:cNvSpPr txBox="1"/>
          <p:nvPr/>
        </p:nvSpPr>
        <p:spPr>
          <a:xfrm>
            <a:off x="51924" y="404664"/>
            <a:ext cx="12088152" cy="2031325"/>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Polynomial Regression</a:t>
            </a:r>
          </a:p>
          <a:p>
            <a:r>
              <a:rPr lang="en-US" dirty="0">
                <a:latin typeface="Times New Roman" panose="02020603050405020304" pitchFamily="18" charset="0"/>
                <a:cs typeface="Times New Roman" panose="02020603050405020304" pitchFamily="18" charset="0"/>
              </a:rPr>
              <a:t>It is a basic and commonly used type of predictive analysis. These regression estimates are used to explain the relationship between one dependent variable and one or more independent variables. y = b + a1X + a1X^2 + a1X^3 + a1X^4 where:</a:t>
            </a:r>
          </a:p>
          <a:p>
            <a:r>
              <a:rPr lang="en-US" dirty="0">
                <a:latin typeface="Times New Roman" panose="02020603050405020304" pitchFamily="18" charset="0"/>
                <a:cs typeface="Times New Roman" panose="02020603050405020304" pitchFamily="18" charset="0"/>
              </a:rPr>
              <a:t>y – Dependent Variable X1, X2, X3, X4 – Independent variable b – intercept a1, a2, a3 – Coefficients of independent variable</a:t>
            </a:r>
          </a:p>
          <a:p>
            <a:endParaRPr lang="en-IN"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566" y="2132856"/>
            <a:ext cx="8745537"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995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marL="0" indent="0">
              <a:lnSpc>
                <a:spcPct val="150000"/>
              </a:lnSpc>
              <a:buNone/>
            </a:pPr>
            <a:endParaRPr lang="en-US" dirty="0" smtClean="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
        <p:nvSpPr>
          <p:cNvPr id="7" name="TextBox 6">
            <a:extLst>
              <a:ext uri="{FF2B5EF4-FFF2-40B4-BE49-F238E27FC236}">
                <a16:creationId xmlns="" xmlns:a16="http://schemas.microsoft.com/office/drawing/2014/main" id="{BE580B37-9F20-4EC2-A3BC-D8FB3DE6D629}"/>
              </a:ext>
            </a:extLst>
          </p:cNvPr>
          <p:cNvSpPr txBox="1"/>
          <p:nvPr/>
        </p:nvSpPr>
        <p:spPr>
          <a:xfrm>
            <a:off x="51924" y="404664"/>
            <a:ext cx="12088152" cy="1754326"/>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       </a:t>
            </a: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Random Forest Regression</a:t>
            </a:r>
          </a:p>
          <a:p>
            <a:r>
              <a:rPr lang="en-US" dirty="0">
                <a:latin typeface="Times New Roman" panose="02020603050405020304" pitchFamily="18" charset="0"/>
                <a:cs typeface="Times New Roman" panose="02020603050405020304" pitchFamily="18" charset="0"/>
              </a:rPr>
              <a:t>Random Forest combines multiple trees to predict the class of the dataset, it is possible that some decision trees may predict the correct output, while others may not. But together, all the trees predict the correct output.</a:t>
            </a:r>
          </a:p>
          <a:p>
            <a:endParaRPr lang="en-IN"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283" y="2276872"/>
            <a:ext cx="875506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707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marL="0" indent="0">
              <a:lnSpc>
                <a:spcPct val="150000"/>
              </a:lnSpc>
              <a:buNone/>
            </a:pPr>
            <a:endParaRPr lang="en-US" dirty="0" smtClean="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7" name="TextBox 6">
            <a:extLst>
              <a:ext uri="{FF2B5EF4-FFF2-40B4-BE49-F238E27FC236}">
                <a16:creationId xmlns="" xmlns:a16="http://schemas.microsoft.com/office/drawing/2014/main" id="{BE580B37-9F20-4EC2-A3BC-D8FB3DE6D629}"/>
              </a:ext>
            </a:extLst>
          </p:cNvPr>
          <p:cNvSpPr txBox="1"/>
          <p:nvPr/>
        </p:nvSpPr>
        <p:spPr>
          <a:xfrm>
            <a:off x="105912" y="116632"/>
            <a:ext cx="12088152" cy="2308324"/>
          </a:xfrm>
          <a:prstGeom prst="rect">
            <a:avLst/>
          </a:prstGeom>
          <a:noFill/>
          <a:ln>
            <a:solidFill>
              <a:schemeClr val="bg1"/>
            </a:solidFill>
          </a:ln>
        </p:spPr>
        <p:txBody>
          <a:bodyPr wrap="square" rtlCol="0">
            <a:spAutoFit/>
          </a:bodyPr>
          <a:lstStyle/>
          <a:p>
            <a:r>
              <a:rPr lang="en-US" dirty="0">
                <a:latin typeface="Times New Roman" panose="02020603050405020304" pitchFamily="18" charset="0"/>
                <a:ea typeface="Times New Roman" panose="02020603050405020304" pitchFamily="18" charset="0"/>
              </a:rPr>
              <a:t>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Gradient Boosting Regression</a:t>
            </a:r>
          </a:p>
          <a:p>
            <a:r>
              <a:rPr lang="en-US" b="1" dirty="0" smtClean="0">
                <a:latin typeface="Times New Roman" panose="02020603050405020304" pitchFamily="18" charset="0"/>
                <a:cs typeface="Times New Roman" panose="02020603050405020304" pitchFamily="18" charset="0"/>
              </a:rPr>
              <a:t>Gradient </a:t>
            </a:r>
            <a:r>
              <a:rPr lang="en-US" b="1" dirty="0">
                <a:latin typeface="Times New Roman" panose="02020603050405020304" pitchFamily="18" charset="0"/>
                <a:cs typeface="Times New Roman" panose="02020603050405020304" pitchFamily="18" charset="0"/>
              </a:rPr>
              <a:t>boosting</a:t>
            </a:r>
            <a:r>
              <a:rPr lang="en-US" dirty="0">
                <a:latin typeface="Times New Roman" panose="02020603050405020304" pitchFamily="18" charset="0"/>
                <a:cs typeface="Times New Roman" panose="02020603050405020304" pitchFamily="18" charset="0"/>
              </a:rPr>
              <a:t> is a machine learning technique used in regression and classification tasks, among others. It gives a prediction model in the form of an ensemble of weak prediction models, which are typically decision </a:t>
            </a:r>
            <a:r>
              <a:rPr lang="en-US" dirty="0" smtClean="0">
                <a:latin typeface="Times New Roman" panose="02020603050405020304" pitchFamily="18" charset="0"/>
                <a:cs typeface="Times New Roman" panose="02020603050405020304" pitchFamily="18" charset="0"/>
              </a:rPr>
              <a:t>trees. When </a:t>
            </a:r>
            <a:r>
              <a:rPr lang="en-US" dirty="0">
                <a:latin typeface="Times New Roman" panose="02020603050405020304" pitchFamily="18" charset="0"/>
                <a:cs typeface="Times New Roman" panose="02020603050405020304" pitchFamily="18" charset="0"/>
              </a:rPr>
              <a:t>a decision tree is the weak learner, the resulting algorithm is called gradient-boosted trees; it usually outperforms random </a:t>
            </a:r>
            <a:r>
              <a:rPr lang="en-US" dirty="0" smtClean="0">
                <a:latin typeface="Times New Roman" panose="02020603050405020304" pitchFamily="18" charset="0"/>
                <a:cs typeface="Times New Roman" panose="02020603050405020304" pitchFamily="18" charset="0"/>
              </a:rPr>
              <a:t>forest. A </a:t>
            </a:r>
            <a:r>
              <a:rPr lang="en-US" dirty="0">
                <a:latin typeface="Times New Roman" panose="02020603050405020304" pitchFamily="18" charset="0"/>
                <a:cs typeface="Times New Roman" panose="02020603050405020304" pitchFamily="18" charset="0"/>
              </a:rPr>
              <a:t>gradient-boosted trees model is built in a stage-wise fashion as in other boosting methods, but it generalizes the other methods by allowing optimization of an arbitrary differentiable loss function. </a:t>
            </a:r>
            <a:endParaRPr lang="en-IN"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2852936"/>
            <a:ext cx="8688387"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10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
        <p:nvSpPr>
          <p:cNvPr id="10" name="TextBox 9">
            <a:extLst>
              <a:ext uri="{FF2B5EF4-FFF2-40B4-BE49-F238E27FC236}">
                <a16:creationId xmlns="" xmlns:a16="http://schemas.microsoft.com/office/drawing/2014/main" id="{41ADA5A9-C2EA-4BBF-B243-11747E2C4209}"/>
              </a:ext>
            </a:extLst>
          </p:cNvPr>
          <p:cNvSpPr txBox="1"/>
          <p:nvPr/>
        </p:nvSpPr>
        <p:spPr>
          <a:xfrm>
            <a:off x="3575720" y="4695212"/>
            <a:ext cx="5400600" cy="923330"/>
          </a:xfrm>
          <a:prstGeom prst="rect">
            <a:avLst/>
          </a:prstGeom>
          <a:noFill/>
        </p:spPr>
        <p:txBody>
          <a:bodyPr wrap="square" rtlCol="0">
            <a:spAutoFit/>
          </a:bodyPr>
          <a:lstStyle/>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dirty="0" smtClean="0">
                <a:latin typeface="Times New Roman" panose="02020603050405020304" pitchFamily="18" charset="0"/>
              </a:rPr>
              <a:t>Comparison  of  the algorithms to find the best model</a:t>
            </a:r>
            <a:endParaRPr lang="en-IN"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496" y="1075712"/>
            <a:ext cx="7974013"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52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1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a:t>
            </a:r>
            <a:r>
              <a:rPr lang="en-IN" dirty="0" smtClean="0">
                <a:latin typeface="Times New Roman" pitchFamily="18" charset="0"/>
                <a:cs typeface="Times New Roman" pitchFamily="18" charset="0"/>
              </a:rPr>
              <a:t>Design</a:t>
            </a:r>
            <a:endParaRPr lang="en-IN" dirty="0">
              <a:latin typeface="Times New Roman" pitchFamily="18" charset="0"/>
              <a:cs typeface="Times New Roman" pitchFamily="18" charset="0"/>
            </a:endParaRPr>
          </a:p>
          <a:p>
            <a:pPr marL="355600" indent="-355600">
              <a:buFont typeface="Wingdings" pitchFamily="2" charset="2"/>
              <a:buChar char="q"/>
            </a:pPr>
            <a:r>
              <a:rPr lang="en-IN" dirty="0" smtClean="0">
                <a:latin typeface="Times New Roman" pitchFamily="18" charset="0"/>
                <a:cs typeface="Times New Roman" pitchFamily="18" charset="0"/>
              </a:rPr>
              <a:t>Implementation</a:t>
            </a:r>
          </a:p>
          <a:p>
            <a:pPr marL="355600" indent="-355600">
              <a:buFont typeface="Wingdings" pitchFamily="2" charset="2"/>
              <a:buChar char="q"/>
            </a:pPr>
            <a:r>
              <a:rPr lang="en-US" dirty="0" smtClean="0">
                <a:latin typeface="Times New Roman" pitchFamily="18" charset="0"/>
                <a:cs typeface="Times New Roman" pitchFamily="18" charset="0"/>
              </a:rPr>
              <a:t>Result</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
        <p:nvSpPr>
          <p:cNvPr id="6" name="TextBox 5">
            <a:extLst>
              <a:ext uri="{FF2B5EF4-FFF2-40B4-BE49-F238E27FC236}">
                <a16:creationId xmlns="" xmlns:a16="http://schemas.microsoft.com/office/drawing/2014/main" id="{F955D08A-E85A-4E56-9B35-C5DD988C60D6}"/>
              </a:ext>
            </a:extLst>
          </p:cNvPr>
          <p:cNvSpPr txBox="1"/>
          <p:nvPr/>
        </p:nvSpPr>
        <p:spPr>
          <a:xfrm>
            <a:off x="1670575" y="4725144"/>
            <a:ext cx="8712968" cy="184665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W</a:t>
            </a:r>
            <a:r>
              <a:rPr lang="en-US" sz="2400" dirty="0">
                <a:effectLst/>
                <a:latin typeface="Times New Roman" panose="02020603050405020304" pitchFamily="18" charset="0"/>
                <a:ea typeface="Times New Roman" panose="02020603050405020304" pitchFamily="18" charset="0"/>
              </a:rPr>
              <a:t>e are calculating mean absolute error, mean square error and variable score to check the accuracy of this algorithm. </a:t>
            </a:r>
          </a:p>
          <a:p>
            <a:pPr marL="285750" indent="-285750">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It is clearly seen that this approach is </a:t>
            </a:r>
            <a:r>
              <a:rPr lang="en-US" sz="2400" dirty="0" smtClean="0">
                <a:effectLst/>
                <a:latin typeface="Times New Roman" panose="02020603050405020304" pitchFamily="18" charset="0"/>
                <a:ea typeface="Times New Roman" panose="02020603050405020304" pitchFamily="18" charset="0"/>
              </a:rPr>
              <a:t>90% </a:t>
            </a:r>
            <a:r>
              <a:rPr lang="en-US" sz="2400" dirty="0">
                <a:effectLst/>
                <a:latin typeface="Times New Roman" panose="02020603050405020304" pitchFamily="18" charset="0"/>
                <a:ea typeface="Times New Roman" panose="02020603050405020304" pitchFamily="18" charset="0"/>
              </a:rPr>
              <a:t>accurate</a:t>
            </a:r>
            <a:r>
              <a:rPr lang="en-US" sz="2400" dirty="0" smtClean="0">
                <a:effectLst/>
                <a:latin typeface="Times New Roman" panose="02020603050405020304" pitchFamily="18" charset="0"/>
                <a:ea typeface="Times New Roman" panose="02020603050405020304" pitchFamily="18" charset="0"/>
              </a:rPr>
              <a:t>. Therefore Gradient boosting regression model is followed to calculate results.</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714040"/>
            <a:ext cx="7128792" cy="4099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
        <p:nvSpPr>
          <p:cNvPr id="6" name="TextBox 5">
            <a:extLst>
              <a:ext uri="{FF2B5EF4-FFF2-40B4-BE49-F238E27FC236}">
                <a16:creationId xmlns="" xmlns:a16="http://schemas.microsoft.com/office/drawing/2014/main" id="{F955D08A-E85A-4E56-9B35-C5DD988C60D6}"/>
              </a:ext>
            </a:extLst>
          </p:cNvPr>
          <p:cNvSpPr txBox="1"/>
          <p:nvPr/>
        </p:nvSpPr>
        <p:spPr>
          <a:xfrm>
            <a:off x="6960097" y="1124744"/>
            <a:ext cx="5040560"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ea typeface="Times New Roman" panose="02020603050405020304" pitchFamily="18" charset="0"/>
              </a:rPr>
              <a:t>The insurance amount is finally calculated and displayed using the Gradient boosting regression model. </a:t>
            </a:r>
            <a:endParaRPr lang="en-IN" sz="2400" dirty="0">
              <a:effectLst/>
              <a:latin typeface="Times New Roman" panose="02020603050405020304" pitchFamily="18" charset="0"/>
              <a:ea typeface="Times New Roman" panose="02020603050405020304" pitchFamily="18" charset="0"/>
            </a:endParaRPr>
          </a:p>
          <a:p>
            <a:r>
              <a:rPr lang="en-US" dirty="0" smtClean="0"/>
              <a:t> </a:t>
            </a:r>
            <a:endParaRPr lang="en-IN"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1" y="719558"/>
            <a:ext cx="6336704" cy="558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962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dirty="0">
                <a:solidFill>
                  <a:schemeClr val="accent1">
                    <a:lumMod val="75000"/>
                  </a:schemeClr>
                </a:solidFill>
                <a:latin typeface="Times New Roman" pitchFamily="18" charset="0"/>
                <a:cs typeface="Times New Roman" pitchFamily="18" charset="0"/>
              </a:rPr>
              <a:t>Conclusion</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944724"/>
            <a:ext cx="9217024" cy="4068452"/>
          </a:xfrm>
        </p:spPr>
        <p:txBody>
          <a:bodyPr>
            <a:normAutofit lnSpcReduction="10000"/>
          </a:bodyPr>
          <a:lstStyle/>
          <a:p>
            <a:pPr>
              <a:lnSpc>
                <a:spcPct val="15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proposed model </a:t>
            </a:r>
            <a:r>
              <a:rPr lang="en-US" sz="2400" dirty="0" smtClean="0">
                <a:effectLst/>
                <a:latin typeface="Times New Roman" panose="02020603050405020304" pitchFamily="18" charset="0"/>
                <a:ea typeface="Times New Roman" panose="02020603050405020304" pitchFamily="18" charset="0"/>
              </a:rPr>
              <a:t>is the </a:t>
            </a:r>
            <a:r>
              <a:rPr lang="en-US" sz="2400" dirty="0">
                <a:effectLst/>
                <a:latin typeface="Times New Roman" panose="02020603050405020304" pitchFamily="18" charset="0"/>
                <a:ea typeface="Times New Roman" panose="02020603050405020304" pitchFamily="18" charset="0"/>
              </a:rPr>
              <a:t>best substitute for the manual method </a:t>
            </a:r>
            <a:r>
              <a:rPr lang="en-US" sz="2400" dirty="0" smtClean="0">
                <a:effectLst/>
                <a:latin typeface="Times New Roman" panose="02020603050405020304" pitchFamily="18" charset="0"/>
                <a:ea typeface="Times New Roman" panose="02020603050405020304" pitchFamily="18" charset="0"/>
              </a:rPr>
              <a:t>where a </a:t>
            </a:r>
            <a:r>
              <a:rPr lang="en-US" sz="2400" dirty="0">
                <a:effectLst/>
                <a:latin typeface="Times New Roman" panose="02020603050405020304" pitchFamily="18" charset="0"/>
                <a:ea typeface="Times New Roman" panose="02020603050405020304" pitchFamily="18" charset="0"/>
              </a:rPr>
              <a:t>third party is involved </a:t>
            </a:r>
            <a:r>
              <a:rPr lang="en-US" sz="2400" dirty="0" smtClean="0">
                <a:effectLst/>
                <a:latin typeface="Times New Roman" panose="02020603050405020304" pitchFamily="18" charset="0"/>
                <a:ea typeface="Times New Roman" panose="02020603050405020304" pitchFamily="18" charset="0"/>
              </a:rPr>
              <a:t>as the middleman and </a:t>
            </a:r>
            <a:r>
              <a:rPr lang="en-US" sz="2400" dirty="0">
                <a:effectLst/>
                <a:latin typeface="Times New Roman" panose="02020603050405020304" pitchFamily="18" charset="0"/>
                <a:ea typeface="Times New Roman" panose="02020603050405020304" pitchFamily="18" charset="0"/>
              </a:rPr>
              <a:t>is potentially vulnerable along with </a:t>
            </a:r>
            <a:r>
              <a:rPr lang="en-US" sz="2400" dirty="0" smtClean="0">
                <a:effectLst/>
                <a:latin typeface="Times New Roman" panose="02020603050405020304" pitchFamily="18" charset="0"/>
                <a:ea typeface="Times New Roman" panose="02020603050405020304" pitchFamily="18" charset="0"/>
              </a:rPr>
              <a:t>it being cheaper for the end customers. </a:t>
            </a:r>
            <a:endParaRPr lang="en-US" sz="24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Ø"/>
            </a:pPr>
            <a:r>
              <a:rPr lang="en-US" sz="2400" spc="-20" dirty="0">
                <a:effectLst/>
                <a:latin typeface="Times New Roman" panose="02020603050405020304" pitchFamily="18" charset="0"/>
                <a:ea typeface="Times New Roman" panose="02020603050405020304" pitchFamily="18" charset="0"/>
              </a:rPr>
              <a:t>Based </a:t>
            </a:r>
            <a:r>
              <a:rPr lang="en-US" sz="2400" dirty="0">
                <a:effectLst/>
                <a:latin typeface="Times New Roman" panose="02020603050405020304" pitchFamily="18" charset="0"/>
                <a:ea typeface="Times New Roman" panose="02020603050405020304" pitchFamily="18" charset="0"/>
              </a:rPr>
              <a:t>on the results, it can be concluded that such ML-driven predictions are easily comprehendible  and significant   from   a   data-analytics   point   of   view.   </a:t>
            </a:r>
          </a:p>
          <a:p>
            <a:pPr>
              <a:lnSpc>
                <a:spcPct val="15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When correctly implemented, a high rate of accuracy can be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achieved.</a:t>
            </a:r>
            <a:endParaRPr lang="en-IN" sz="2400" dirty="0">
              <a:effectLst/>
              <a:latin typeface="Times New Roman" panose="02020603050405020304" pitchFamily="18" charset="0"/>
              <a:ea typeface="Times New Roman" panose="02020603050405020304" pitchFamily="18" charset="0"/>
            </a:endParaRPr>
          </a:p>
          <a:p>
            <a:endParaRPr lang="en-US" sz="1800" dirty="0"/>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055440" y="944724"/>
            <a:ext cx="10081120" cy="5411626"/>
          </a:xfrm>
        </p:spPr>
        <p:txBody>
          <a:bodyPr>
            <a:normAutofit/>
          </a:bodyPr>
          <a:lstStyle/>
          <a:p>
            <a:pPr marL="132715" marR="483870" indent="-285750">
              <a:lnSpc>
                <a:spcPct val="150000"/>
              </a:lnSpc>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To make the </a:t>
            </a:r>
            <a:r>
              <a:rPr lang="en-US" sz="2400" dirty="0" smtClean="0">
                <a:effectLst/>
                <a:latin typeface="Times New Roman" panose="02020603050405020304" pitchFamily="18" charset="0"/>
                <a:ea typeface="Times New Roman" panose="02020603050405020304" pitchFamily="18" charset="0"/>
              </a:rPr>
              <a:t>interface more </a:t>
            </a:r>
            <a:r>
              <a:rPr lang="en-US" sz="2400" dirty="0">
                <a:effectLst/>
                <a:latin typeface="Times New Roman" panose="02020603050405020304" pitchFamily="18" charset="0"/>
                <a:ea typeface="Times New Roman" panose="02020603050405020304" pitchFamily="18" charset="0"/>
              </a:rPr>
              <a:t>informative and </a:t>
            </a:r>
            <a:r>
              <a:rPr lang="en-US" sz="2400" dirty="0" smtClean="0">
                <a:effectLst/>
                <a:latin typeface="Times New Roman" panose="02020603050405020304" pitchFamily="18" charset="0"/>
                <a:ea typeface="Times New Roman" panose="02020603050405020304" pitchFamily="18" charset="0"/>
              </a:rPr>
              <a:t>user-friendly by implementing better GUI designs. </a:t>
            </a:r>
          </a:p>
          <a:p>
            <a:pPr marL="132715" marR="483870" indent="-285750">
              <a:lnSpc>
                <a:spcPct val="150000"/>
              </a:lnSpc>
              <a:spcAft>
                <a:spcPts val="0"/>
              </a:spcAft>
              <a:buFont typeface="Wingdings" panose="05000000000000000000" pitchFamily="2" charset="2"/>
              <a:buChar char="Ø"/>
            </a:pPr>
            <a:r>
              <a:rPr lang="en-US" sz="2400" dirty="0" smtClean="0">
                <a:latin typeface="Times New Roman" panose="02020603050405020304" pitchFamily="18" charset="0"/>
                <a:ea typeface="Times New Roman" panose="02020603050405020304" pitchFamily="18" charset="0"/>
              </a:rPr>
              <a:t>Using bigger training data sets to get a more accurate estimate of the prices</a:t>
            </a:r>
            <a:r>
              <a:rPr lang="en-US" sz="2400" dirty="0" smtClean="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132715" marR="376555" indent="-285750">
              <a:lnSpc>
                <a:spcPct val="150000"/>
              </a:lnSpc>
              <a:spcAft>
                <a:spcPts val="0"/>
              </a:spcAft>
              <a:buFont typeface="Wingdings" panose="05000000000000000000" pitchFamily="2" charset="2"/>
              <a:buChar char="Ø"/>
            </a:pPr>
            <a:r>
              <a:rPr lang="en-US" sz="2400" dirty="0" smtClean="0">
                <a:effectLst/>
                <a:latin typeface="Times New Roman" panose="02020603050405020304" pitchFamily="18" charset="0"/>
                <a:ea typeface="Times New Roman" panose="02020603050405020304" pitchFamily="18" charset="0"/>
              </a:rPr>
              <a:t>Implementing </a:t>
            </a:r>
            <a:r>
              <a:rPr lang="en-US" sz="2400" dirty="0">
                <a:effectLst/>
                <a:latin typeface="Times New Roman" panose="02020603050405020304" pitchFamily="18" charset="0"/>
                <a:ea typeface="Times New Roman" panose="02020603050405020304" pitchFamily="18" charset="0"/>
              </a:rPr>
              <a:t>other machine learning </a:t>
            </a:r>
            <a:r>
              <a:rPr lang="en-US" sz="2400" dirty="0" smtClean="0">
                <a:effectLst/>
                <a:latin typeface="Times New Roman" panose="02020603050405020304" pitchFamily="18" charset="0"/>
                <a:ea typeface="Times New Roman" panose="02020603050405020304" pitchFamily="18" charset="0"/>
              </a:rPr>
              <a:t>algorithms which </a:t>
            </a:r>
            <a:r>
              <a:rPr lang="en-US" sz="2400" dirty="0">
                <a:effectLst/>
                <a:latin typeface="Times New Roman" panose="02020603050405020304" pitchFamily="18" charset="0"/>
                <a:ea typeface="Times New Roman" panose="02020603050405020304" pitchFamily="18" charset="0"/>
              </a:rPr>
              <a:t>can </a:t>
            </a:r>
            <a:r>
              <a:rPr lang="en-US" sz="2400" dirty="0" smtClean="0">
                <a:effectLst/>
                <a:latin typeface="Times New Roman" panose="02020603050405020304" pitchFamily="18" charset="0"/>
                <a:ea typeface="Times New Roman" panose="02020603050405020304" pitchFamily="18" charset="0"/>
              </a:rPr>
              <a:t>improve </a:t>
            </a:r>
            <a:r>
              <a:rPr lang="en-US" sz="2400" dirty="0">
                <a:effectLst/>
                <a:latin typeface="Times New Roman" panose="02020603050405020304" pitchFamily="18" charset="0"/>
                <a:ea typeface="Times New Roman" panose="02020603050405020304" pitchFamily="18" charset="0"/>
              </a:rPr>
              <a:t>the accuracy of the model.</a:t>
            </a:r>
            <a:endParaRPr lang="en-IN" sz="2400" dirty="0">
              <a:effectLst/>
              <a:latin typeface="Times New Roman" panose="02020603050405020304" pitchFamily="18" charset="0"/>
              <a:ea typeface="Times New Roman" panose="02020603050405020304" pitchFamily="18" charset="0"/>
            </a:endParaRPr>
          </a:p>
          <a:p>
            <a:endParaRPr lang="en-US" sz="1800" dirty="0"/>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extLst>
      <p:ext uri="{BB962C8B-B14F-4D97-AF65-F5344CB8AC3E}">
        <p14:creationId xmlns:p14="http://schemas.microsoft.com/office/powerpoint/2010/main" val="408058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13B9B6F-5ACA-416C-9173-ECD619B7C794}"/>
              </a:ext>
            </a:extLst>
          </p:cNvPr>
          <p:cNvSpPr>
            <a:spLocks noGrp="1"/>
          </p:cNvSpPr>
          <p:nvPr>
            <p:ph type="ctrTitle"/>
          </p:nvPr>
        </p:nvSpPr>
        <p:spPr>
          <a:xfrm>
            <a:off x="1271464" y="136525"/>
            <a:ext cx="9396536" cy="1204243"/>
          </a:xfrm>
        </p:spPr>
        <p:txBody>
          <a:bodyPr>
            <a:normAutofit fontScale="90000"/>
          </a:bodyPr>
          <a:lstStyle/>
          <a:p>
            <a:r>
              <a:rPr lang="en-US" sz="2700" b="1" dirty="0">
                <a:solidFill>
                  <a:schemeClr val="accent1">
                    <a:lumMod val="75000"/>
                  </a:schemeClr>
                </a:solidFill>
                <a:latin typeface="Times New Roman" pitchFamily="18" charset="0"/>
                <a:cs typeface="Times New Roman" pitchFamily="18" charset="0"/>
              </a:rPr>
              <a:t>REFERENCES</a:t>
            </a:r>
            <a:r>
              <a:rPr lang="en-US" sz="6000" b="1" dirty="0">
                <a:solidFill>
                  <a:schemeClr val="accent1">
                    <a:lumMod val="75000"/>
                  </a:schemeClr>
                </a:solidFill>
                <a:latin typeface="Times New Roman" pitchFamily="18" charset="0"/>
                <a:cs typeface="Times New Roman" pitchFamily="18" charset="0"/>
              </a:rPr>
              <a:t/>
            </a:r>
            <a:br>
              <a:rPr lang="en-US" sz="6000" b="1" dirty="0">
                <a:solidFill>
                  <a:schemeClr val="accent1">
                    <a:lumMod val="75000"/>
                  </a:schemeClr>
                </a:solidFill>
                <a:latin typeface="Times New Roman" pitchFamily="18" charset="0"/>
                <a:cs typeface="Times New Roman" pitchFamily="18" charset="0"/>
              </a:rPr>
            </a:br>
            <a:endParaRPr lang="en-IN" dirty="0"/>
          </a:p>
        </p:txBody>
      </p:sp>
      <p:sp>
        <p:nvSpPr>
          <p:cNvPr id="3" name="Content Placeholder 2"/>
          <p:cNvSpPr>
            <a:spLocks noGrp="1"/>
          </p:cNvSpPr>
          <p:nvPr>
            <p:ph type="subTitle" idx="1"/>
          </p:nvPr>
        </p:nvSpPr>
        <p:spPr>
          <a:xfrm>
            <a:off x="1127448" y="548680"/>
            <a:ext cx="9540552" cy="4709120"/>
          </a:xfrm>
        </p:spPr>
        <p:txBody>
          <a:bodyPr>
            <a:normAutofit/>
          </a:bodyPr>
          <a:lstStyle/>
          <a:p>
            <a:pPr lvl="0"/>
            <a:r>
              <a:rPr lang="en-US" sz="1800" dirty="0"/>
              <a:t> </a:t>
            </a:r>
            <a:r>
              <a:rPr lang="en-US" sz="1800" dirty="0" smtClean="0"/>
              <a:t>	</a:t>
            </a:r>
            <a:r>
              <a:rPr lang="en-US" sz="1800" dirty="0" smtClean="0">
                <a:latin typeface="Times New Roman" panose="02020603050405020304" pitchFamily="18" charset="0"/>
                <a:cs typeface="Times New Roman" panose="02020603050405020304" pitchFamily="18" charset="0"/>
              </a:rPr>
              <a:t>1) Multi-View </a:t>
            </a:r>
            <a:r>
              <a:rPr lang="en-US" sz="1800" dirty="0">
                <a:latin typeface="Times New Roman" panose="02020603050405020304" pitchFamily="18" charset="0"/>
                <a:cs typeface="Times New Roman" panose="02020603050405020304" pitchFamily="18" charset="0"/>
              </a:rPr>
              <a:t>Deep Learning Framework for Predicting Patient Expenditure in Healthcare XIANLONG ZENG 1, SIMON LIN2, AND CHANG LIU 3 (Member, IEEE) </a:t>
            </a:r>
            <a:r>
              <a:rPr lang="en-US" sz="1800" b="1" dirty="0">
                <a:latin typeface="Times New Roman" panose="02020603050405020304" pitchFamily="18" charset="0"/>
                <a:cs typeface="Times New Roman" panose="02020603050405020304" pitchFamily="18" charset="0"/>
              </a:rPr>
              <a:t>DOI: </a:t>
            </a:r>
            <a:r>
              <a:rPr lang="en-US" sz="1800" dirty="0" smtClean="0">
                <a:latin typeface="Times New Roman" panose="02020603050405020304" pitchFamily="18" charset="0"/>
                <a:cs typeface="Times New Roman" panose="02020603050405020304" pitchFamily="18" charset="0"/>
              </a:rPr>
              <a:t>10.1109/OJCS.2021.3052518</a:t>
            </a:r>
          </a:p>
          <a:p>
            <a:pPr lvl="0"/>
            <a:endParaRPr lang="en-US" sz="1800" dirty="0" smtClean="0">
              <a:latin typeface="Times New Roman" panose="02020603050405020304" pitchFamily="18" charset="0"/>
              <a:cs typeface="Times New Roman" panose="02020603050405020304" pitchFamily="18" charset="0"/>
            </a:endParaRPr>
          </a:p>
          <a:p>
            <a:pPr lvl="0"/>
            <a:r>
              <a:rPr lang="en-US" sz="1800" dirty="0" smtClean="0">
                <a:latin typeface="Times New Roman" panose="02020603050405020304" pitchFamily="18" charset="0"/>
                <a:cs typeface="Times New Roman" panose="02020603050405020304" pitchFamily="18" charset="0"/>
              </a:rPr>
              <a:t>	2) Medicine </a:t>
            </a:r>
            <a:r>
              <a:rPr lang="en-US" sz="1800" dirty="0">
                <a:latin typeface="Times New Roman" panose="02020603050405020304" pitchFamily="18" charset="0"/>
                <a:cs typeface="Times New Roman" panose="02020603050405020304" pitchFamily="18" charset="0"/>
              </a:rPr>
              <a:t>Expenditure Prediction via a </a:t>
            </a:r>
            <a:r>
              <a:rPr lang="en-US" sz="1800" dirty="0" err="1">
                <a:latin typeface="Times New Roman" panose="02020603050405020304" pitchFamily="18" charset="0"/>
                <a:cs typeface="Times New Roman" panose="02020603050405020304" pitchFamily="18" charset="0"/>
              </a:rPr>
              <a:t>VarianceBased</a:t>
            </a:r>
            <a:r>
              <a:rPr lang="en-US" sz="1800" dirty="0">
                <a:latin typeface="Times New Roman" panose="02020603050405020304" pitchFamily="18" charset="0"/>
                <a:cs typeface="Times New Roman" panose="02020603050405020304" pitchFamily="18" charset="0"/>
              </a:rPr>
              <a:t> Generative Adversarial Network SHRUTI KAUSHIK 1 , (Member, IEEE), ABHINAV CHOUDHURY1 , SAYEE NATARAJAN2 , LARRY A. PICKETT, JR.2 , AND VARUN DUTT1 , (Senior Member, IEEE) </a:t>
            </a:r>
            <a:r>
              <a:rPr lang="en-US" sz="1800" b="1" dirty="0">
                <a:latin typeface="Times New Roman" panose="02020603050405020304" pitchFamily="18" charset="0"/>
                <a:cs typeface="Times New Roman" panose="02020603050405020304" pitchFamily="18" charset="0"/>
              </a:rPr>
              <a:t>DOI: </a:t>
            </a:r>
            <a:r>
              <a:rPr lang="en-US" sz="1800" dirty="0" smtClean="0">
                <a:latin typeface="Times New Roman" panose="02020603050405020304" pitchFamily="18" charset="0"/>
                <a:cs typeface="Times New Roman" panose="02020603050405020304" pitchFamily="18" charset="0"/>
              </a:rPr>
              <a:t>10.1109/ACCESS.2020.3002346</a:t>
            </a:r>
          </a:p>
          <a:p>
            <a:pPr lvl="0"/>
            <a:endParaRPr lang="en-IN" sz="1800" dirty="0">
              <a:latin typeface="Times New Roman" panose="02020603050405020304" pitchFamily="18" charset="0"/>
              <a:cs typeface="Times New Roman" panose="02020603050405020304" pitchFamily="18" charset="0"/>
            </a:endParaRPr>
          </a:p>
          <a:p>
            <a:pPr lvl="0"/>
            <a:r>
              <a:rPr lang="en-US" sz="1800" dirty="0" smtClean="0">
                <a:latin typeface="Times New Roman" panose="02020603050405020304" pitchFamily="18" charset="0"/>
                <a:cs typeface="Times New Roman" panose="02020603050405020304" pitchFamily="18" charset="0"/>
              </a:rPr>
              <a:t>	3) Medicine </a:t>
            </a:r>
            <a:r>
              <a:rPr lang="en-US" sz="1800" dirty="0">
                <a:latin typeface="Times New Roman" panose="02020603050405020304" pitchFamily="18" charset="0"/>
                <a:cs typeface="Times New Roman" panose="02020603050405020304" pitchFamily="18" charset="0"/>
              </a:rPr>
              <a:t>Expenditure Prediction via a Variance- Based Generative Adversarial Network by </a:t>
            </a:r>
            <a:r>
              <a:rPr lang="en-US" sz="1800" dirty="0" err="1">
                <a:latin typeface="Times New Roman" panose="02020603050405020304" pitchFamily="18" charset="0"/>
                <a:cs typeface="Times New Roman" panose="02020603050405020304" pitchFamily="18" charset="0"/>
              </a:rPr>
              <a:t>Abhinav</a:t>
            </a:r>
            <a:r>
              <a:rPr lang="en-US" sz="1800" dirty="0">
                <a:latin typeface="Times New Roman" panose="02020603050405020304" pitchFamily="18" charset="0"/>
                <a:cs typeface="Times New Roman" panose="02020603050405020304" pitchFamily="18" charset="0"/>
              </a:rPr>
              <a:t> Choudhury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Sayee</a:t>
            </a:r>
            <a:r>
              <a:rPr lang="en-IN" sz="1800" dirty="0">
                <a:latin typeface="Times New Roman" panose="02020603050405020304" pitchFamily="18" charset="0"/>
                <a:cs typeface="Times New Roman" panose="02020603050405020304" pitchFamily="18" charset="0"/>
              </a:rPr>
              <a:t> Natarajan; Larry A. Pickett; Varun </a:t>
            </a:r>
            <a:r>
              <a:rPr lang="en-IN" sz="1800" dirty="0" err="1">
                <a:latin typeface="Times New Roman" panose="02020603050405020304" pitchFamily="18" charset="0"/>
                <a:cs typeface="Times New Roman" panose="02020603050405020304" pitchFamily="18" charset="0"/>
              </a:rPr>
              <a:t>Dutt</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DOI: </a:t>
            </a:r>
            <a:r>
              <a:rPr lang="en-IN" sz="1800" dirty="0">
                <a:latin typeface="Times New Roman" panose="02020603050405020304" pitchFamily="18" charset="0"/>
                <a:cs typeface="Times New Roman" panose="02020603050405020304" pitchFamily="18" charset="0"/>
              </a:rPr>
              <a:t>10.1109/ACCESS.2020.3002346</a:t>
            </a:r>
          </a:p>
          <a:p>
            <a:pPr algn="ctr">
              <a:buNone/>
            </a:pP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25</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124744"/>
            <a:ext cx="9793088" cy="4824536"/>
          </a:xfrm>
        </p:spPr>
        <p:txBody>
          <a:bodyPr>
            <a:normAutofit/>
          </a:bodyPr>
          <a:lstStyle/>
          <a:p>
            <a:pPr algn="just">
              <a:lnSpc>
                <a:spcPct val="100000"/>
              </a:lnSpc>
              <a:buFont typeface="Wingdings" panose="05000000000000000000" pitchFamily="2" charset="2"/>
              <a:buChar char="Ø"/>
            </a:pPr>
            <a:r>
              <a:rPr lang="en-US" sz="2400" dirty="0" smtClean="0">
                <a:effectLst/>
                <a:latin typeface="Times New Roman" panose="02020603050405020304" pitchFamily="18" charset="0"/>
                <a:ea typeface="Times New Roman" panose="02020603050405020304" pitchFamily="18" charset="0"/>
              </a:rPr>
              <a:t>Medical Expenditure prediction </a:t>
            </a:r>
            <a:r>
              <a:rPr lang="en-US" sz="2400" dirty="0">
                <a:effectLst/>
                <a:latin typeface="Times New Roman" panose="02020603050405020304" pitchFamily="18" charset="0"/>
                <a:ea typeface="Times New Roman" panose="02020603050405020304" pitchFamily="18" charset="0"/>
              </a:rPr>
              <a:t>project focuses </a:t>
            </a:r>
            <a:r>
              <a:rPr lang="en-US" sz="2400" dirty="0" smtClean="0">
                <a:effectLst/>
                <a:latin typeface="Times New Roman" panose="02020603050405020304" pitchFamily="18" charset="0"/>
                <a:ea typeface="Times New Roman" panose="02020603050405020304" pitchFamily="18" charset="0"/>
              </a:rPr>
              <a:t>on providing an estimate on the health insurance for </a:t>
            </a:r>
            <a:r>
              <a:rPr lang="en-US" sz="2400" dirty="0" smtClean="0">
                <a:effectLst/>
                <a:latin typeface="Times New Roman" panose="02020603050405020304" pitchFamily="18" charset="0"/>
                <a:ea typeface="Times New Roman" panose="02020603050405020304" pitchFamily="18" charset="0"/>
              </a:rPr>
              <a:t>a particular </a:t>
            </a:r>
            <a:r>
              <a:rPr lang="en-US" sz="2400" dirty="0" smtClean="0">
                <a:effectLst/>
                <a:latin typeface="Times New Roman" panose="02020603050405020304" pitchFamily="18" charset="0"/>
                <a:ea typeface="Times New Roman" panose="02020603050405020304" pitchFamily="18" charset="0"/>
              </a:rPr>
              <a:t>person.</a:t>
            </a:r>
            <a:endParaRPr lang="en-US" sz="2400" dirty="0">
              <a:effectLst/>
              <a:latin typeface="Times New Roman" panose="02020603050405020304" pitchFamily="18" charset="0"/>
              <a:ea typeface="Times New Roman" panose="02020603050405020304" pitchFamily="18" charset="0"/>
            </a:endParaRPr>
          </a:p>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By analyzing </a:t>
            </a:r>
            <a:r>
              <a:rPr lang="en-US" sz="2400" dirty="0" smtClean="0">
                <a:effectLst/>
                <a:latin typeface="Times New Roman" panose="02020603050405020304" pitchFamily="18" charset="0"/>
                <a:ea typeface="Times New Roman" panose="02020603050405020304" pitchFamily="18" charset="0"/>
              </a:rPr>
              <a:t>certain conditions such </a:t>
            </a:r>
            <a:r>
              <a:rPr lang="en-US" sz="2400" dirty="0" smtClean="0">
                <a:effectLst/>
                <a:latin typeface="Times New Roman" panose="02020603050405020304" pitchFamily="18" charset="0"/>
                <a:ea typeface="Times New Roman" panose="02020603050405020304" pitchFamily="18" charset="0"/>
              </a:rPr>
              <a:t>as </a:t>
            </a:r>
            <a:r>
              <a:rPr lang="en-US" sz="2400" dirty="0"/>
              <a:t>a person’s </a:t>
            </a:r>
            <a:r>
              <a:rPr lang="en-US" sz="2400" dirty="0" smtClean="0">
                <a:effectLst/>
                <a:latin typeface="Times New Roman" panose="02020603050405020304" pitchFamily="18" charset="0"/>
                <a:ea typeface="Times New Roman" panose="02020603050405020304" pitchFamily="18" charset="0"/>
              </a:rPr>
              <a:t> </a:t>
            </a:r>
            <a:r>
              <a:rPr lang="en-US" sz="2400" dirty="0" smtClean="0">
                <a:effectLst/>
                <a:latin typeface="Times New Roman" panose="02020603050405020304" pitchFamily="18" charset="0"/>
                <a:ea typeface="Times New Roman" panose="02020603050405020304" pitchFamily="18" charset="0"/>
              </a:rPr>
              <a:t>age, </a:t>
            </a:r>
            <a:r>
              <a:rPr lang="en-US" sz="2400" dirty="0" err="1" smtClean="0">
                <a:effectLst/>
                <a:latin typeface="Times New Roman" panose="02020603050405020304" pitchFamily="18" charset="0"/>
                <a:ea typeface="Times New Roman" panose="02020603050405020304" pitchFamily="18" charset="0"/>
              </a:rPr>
              <a:t>bmi</a:t>
            </a:r>
            <a:r>
              <a:rPr lang="en-US" sz="2400" dirty="0" smtClean="0">
                <a:effectLst/>
                <a:latin typeface="Times New Roman" panose="02020603050405020304" pitchFamily="18" charset="0"/>
                <a:ea typeface="Times New Roman" panose="02020603050405020304" pitchFamily="18" charset="0"/>
              </a:rPr>
              <a:t>, sex, number of children, </a:t>
            </a:r>
            <a:r>
              <a:rPr lang="en-US" sz="2400" dirty="0" smtClean="0">
                <a:effectLst/>
                <a:latin typeface="Times New Roman" panose="02020603050405020304" pitchFamily="18" charset="0"/>
                <a:ea typeface="Times New Roman" panose="02020603050405020304" pitchFamily="18" charset="0"/>
              </a:rPr>
              <a:t>whether the </a:t>
            </a:r>
            <a:r>
              <a:rPr lang="en-US" sz="2400" dirty="0" smtClean="0">
                <a:effectLst/>
                <a:latin typeface="Times New Roman" panose="02020603050405020304" pitchFamily="18" charset="0"/>
                <a:ea typeface="Times New Roman" panose="02020603050405020304" pitchFamily="18" charset="0"/>
              </a:rPr>
              <a:t>person smokes or not, </a:t>
            </a:r>
            <a:r>
              <a:rPr lang="en-US" sz="2400" dirty="0">
                <a:effectLst/>
                <a:latin typeface="Times New Roman" panose="02020603050405020304" pitchFamily="18" charset="0"/>
                <a:ea typeface="Times New Roman" panose="02020603050405020304" pitchFamily="18" charset="0"/>
              </a:rPr>
              <a:t>speculated prices will be </a:t>
            </a:r>
            <a:r>
              <a:rPr lang="en-US" sz="2400" dirty="0" smtClean="0">
                <a:effectLst/>
                <a:latin typeface="Times New Roman" panose="02020603050405020304" pitchFamily="18" charset="0"/>
                <a:ea typeface="Times New Roman" panose="02020603050405020304" pitchFamily="18" charset="0"/>
              </a:rPr>
              <a:t>estimated for the health insurance of that person. </a:t>
            </a:r>
            <a:endParaRPr lang="en-US" sz="2400" dirty="0">
              <a:effectLst/>
              <a:latin typeface="Times New Roman" panose="02020603050405020304" pitchFamily="18" charset="0"/>
              <a:ea typeface="Times New Roman" panose="02020603050405020304" pitchFamily="18" charset="0"/>
            </a:endParaRPr>
          </a:p>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motive of this project is to help the </a:t>
            </a:r>
            <a:r>
              <a:rPr lang="en-US" sz="2400" dirty="0" smtClean="0">
                <a:effectLst/>
                <a:latin typeface="Times New Roman" panose="02020603050405020304" pitchFamily="18" charset="0"/>
                <a:ea typeface="Times New Roman" panose="02020603050405020304" pitchFamily="18" charset="0"/>
              </a:rPr>
              <a:t>customers </a:t>
            </a:r>
            <a:r>
              <a:rPr lang="en-US" sz="2400" dirty="0">
                <a:effectLst/>
                <a:latin typeface="Times New Roman" panose="02020603050405020304" pitchFamily="18" charset="0"/>
                <a:ea typeface="Times New Roman" panose="02020603050405020304" pitchFamily="18" charset="0"/>
              </a:rPr>
              <a:t>to estimate the </a:t>
            </a:r>
            <a:r>
              <a:rPr lang="en-US" sz="2400" dirty="0" smtClean="0">
                <a:effectLst/>
                <a:latin typeface="Times New Roman" panose="02020603050405020304" pitchFamily="18" charset="0"/>
                <a:ea typeface="Times New Roman" panose="02020603050405020304" pitchFamily="18" charset="0"/>
              </a:rPr>
              <a:t>health insurance price for their family.</a:t>
            </a:r>
            <a:endParaRPr lang="en-US" sz="2400" dirty="0">
              <a:effectLst/>
              <a:latin typeface="Times New Roman" panose="02020603050405020304" pitchFamily="18" charset="0"/>
              <a:ea typeface="Times New Roman" panose="02020603050405020304" pitchFamily="18" charset="0"/>
            </a:endParaRPr>
          </a:p>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Some of the related factors that impact the cost were also taken into considerations such as physical conditions, concept and location etc.</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052736"/>
            <a:ext cx="10441160" cy="5184576"/>
          </a:xfrm>
        </p:spPr>
        <p:txBody>
          <a:bodyPr>
            <a:normAutofit fontScale="92500" lnSpcReduction="20000"/>
          </a:bodyPr>
          <a:lstStyle/>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formed with the purpose of bridging the gap between Academia and Industry.</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one of the leading Global Certification and Training service providers for technical and management programs for educational institutions. </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They collaborate with educational institutes to understand their requirements and form a strategy in consultation with all stakeholders to fulfill those by skilling, reskilling and upskilling the students and faculties on new age skills and technologies.</a:t>
            </a:r>
            <a:endParaRPr lang="en-IN" sz="2600" dirty="0">
              <a:effectLst/>
              <a:latin typeface="Times New Roman" panose="02020603050405020304" pitchFamily="18" charset="0"/>
              <a:ea typeface="Times New Roman" panose="02020603050405020304"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585176" cy="5441950"/>
          </a:xfrm>
        </p:spPr>
        <p:txBody>
          <a:bodyPr>
            <a:normAutofit/>
          </a:bodyPr>
          <a:lstStyle/>
          <a:p>
            <a:pPr algn="just">
              <a:lnSpc>
                <a:spcPct val="100000"/>
              </a:lnSpc>
              <a:buFont typeface="Wingdings" pitchFamily="2" charset="2"/>
              <a:buChar char="Ø"/>
            </a:pPr>
            <a:r>
              <a:rPr lang="en-US" sz="2400" dirty="0" smtClean="0">
                <a:effectLst/>
                <a:latin typeface="Times New Roman" panose="02020603050405020304" pitchFamily="18" charset="0"/>
                <a:ea typeface="Times New Roman" panose="02020603050405020304" pitchFamily="18" charset="0"/>
              </a:rPr>
              <a:t>Medical expenditure prediction </a:t>
            </a:r>
            <a:r>
              <a:rPr lang="en-US" sz="2400" dirty="0">
                <a:effectLst/>
                <a:latin typeface="Times New Roman" panose="02020603050405020304" pitchFamily="18" charset="0"/>
                <a:ea typeface="Times New Roman" panose="02020603050405020304" pitchFamily="18" charset="0"/>
              </a:rPr>
              <a:t>project focuses on </a:t>
            </a:r>
            <a:r>
              <a:rPr lang="en-US" sz="2400" dirty="0" smtClean="0">
                <a:effectLst/>
                <a:latin typeface="Times New Roman" panose="02020603050405020304" pitchFamily="18" charset="0"/>
                <a:ea typeface="Times New Roman" panose="02020603050405020304" pitchFamily="18" charset="0"/>
              </a:rPr>
              <a:t>providing a price estimate to the health insurance company customers.</a:t>
            </a:r>
            <a:endParaRPr lang="en-US" sz="2400" dirty="0">
              <a:effectLst/>
              <a:latin typeface="Times New Roman" panose="02020603050405020304" pitchFamily="18" charset="0"/>
              <a:ea typeface="Times New Roman" panose="02020603050405020304" pitchFamily="18" charset="0"/>
            </a:endParaRPr>
          </a:p>
          <a:p>
            <a:pPr algn="just">
              <a:lnSpc>
                <a:spcPct val="100000"/>
              </a:lnSpc>
              <a:buFont typeface="Wingdings" pitchFamily="2" charset="2"/>
              <a:buChar char="Ø"/>
            </a:pPr>
            <a:r>
              <a:rPr lang="en-US" sz="2400" dirty="0" smtClean="0">
                <a:effectLst/>
                <a:latin typeface="Times New Roman" panose="02020603050405020304" pitchFamily="18" charset="0"/>
                <a:ea typeface="Times New Roman" panose="02020603050405020304" pitchFamily="18" charset="0"/>
              </a:rPr>
              <a:t>Medical expenditure prediction </a:t>
            </a:r>
            <a:r>
              <a:rPr lang="en-US" sz="2400" dirty="0">
                <a:effectLst/>
                <a:latin typeface="Times New Roman" panose="02020603050405020304" pitchFamily="18" charset="0"/>
                <a:ea typeface="Times New Roman" panose="02020603050405020304" pitchFamily="18" charset="0"/>
              </a:rPr>
              <a:t>on a data set has been done by using </a:t>
            </a:r>
            <a:r>
              <a:rPr lang="en-US" sz="2400" dirty="0" smtClean="0">
                <a:latin typeface="Times New Roman" panose="02020603050405020304" pitchFamily="18" charset="0"/>
                <a:ea typeface="Times New Roman" panose="02020603050405020304" pitchFamily="18" charset="0"/>
              </a:rPr>
              <a:t>Gradient booster</a:t>
            </a:r>
            <a:r>
              <a:rPr lang="en-US" sz="2400" dirty="0" smtClean="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regression technique. </a:t>
            </a:r>
          </a:p>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Moreover, this project can be considered as a further step towards more evidence-based decision making for the benefit of these stakeholders. </a:t>
            </a:r>
          </a:p>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The aim of our project is to build a predictive model for </a:t>
            </a:r>
            <a:r>
              <a:rPr lang="en-US" sz="2400" dirty="0" smtClean="0">
                <a:effectLst/>
                <a:latin typeface="Times New Roman" panose="02020603050405020304" pitchFamily="18" charset="0"/>
                <a:ea typeface="Times New Roman" panose="02020603050405020304" pitchFamily="18" charset="0"/>
              </a:rPr>
              <a:t>estimating the </a:t>
            </a:r>
            <a:r>
              <a:rPr lang="en-US" sz="2400" dirty="0" smtClean="0">
                <a:latin typeface="Times New Roman" panose="02020603050405020304" pitchFamily="18" charset="0"/>
                <a:ea typeface="Times New Roman" panose="02020603050405020304" pitchFamily="18" charset="0"/>
              </a:rPr>
              <a:t>health insurance price for a person </a:t>
            </a:r>
            <a:r>
              <a:rPr lang="en-US" sz="2400" dirty="0" smtClean="0">
                <a:effectLst/>
                <a:latin typeface="Times New Roman" panose="02020603050405020304" pitchFamily="18" charset="0"/>
                <a:ea typeface="Times New Roman" panose="02020603050405020304" pitchFamily="18" charset="0"/>
              </a:rPr>
              <a:t>based </a:t>
            </a:r>
            <a:r>
              <a:rPr lang="en-US" sz="2400" dirty="0">
                <a:effectLst/>
                <a:latin typeface="Times New Roman" panose="02020603050405020304" pitchFamily="18" charset="0"/>
                <a:ea typeface="Times New Roman" panose="02020603050405020304" pitchFamily="18" charset="0"/>
              </a:rPr>
              <a:t>on certain </a:t>
            </a:r>
            <a:r>
              <a:rPr lang="en-US" sz="2400" dirty="0" smtClean="0">
                <a:effectLst/>
                <a:latin typeface="Times New Roman" panose="02020603050405020304" pitchFamily="18" charset="0"/>
                <a:ea typeface="Times New Roman" panose="02020603050405020304" pitchFamily="18" charset="0"/>
              </a:rPr>
              <a:t>geography and other dependent</a:t>
            </a:r>
            <a:r>
              <a:rPr lang="en-US" sz="2400" spc="-5" dirty="0" smtClean="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variables.</a:t>
            </a:r>
            <a:endParaRPr lang="en-IN" sz="2400" dirty="0">
              <a:effectLst/>
              <a:latin typeface="Times New Roman" panose="02020603050405020304" pitchFamily="18" charset="0"/>
              <a:ea typeface="Times New Roman" panose="02020603050405020304" pitchFamily="18" charset="0"/>
            </a:endParaRPr>
          </a:p>
          <a:p>
            <a:pPr algn="just">
              <a:lnSpc>
                <a:spcPct val="120000"/>
              </a:lnSpc>
              <a:buFont typeface="Wingdings" pitchFamily="2" charset="2"/>
              <a:buChar char="Ø"/>
            </a:pPr>
            <a:endParaRPr lang="en-US" sz="1800" dirty="0"/>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ormAutofit/>
          </a:bodyPr>
          <a:lstStyle/>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A manual method is currently used in the market to predict the </a:t>
            </a:r>
            <a:r>
              <a:rPr lang="en-US" sz="2400" dirty="0" smtClean="0">
                <a:effectLst/>
                <a:latin typeface="Times New Roman" panose="02020603050405020304" pitchFamily="18" charset="0"/>
                <a:ea typeface="Times New Roman" panose="02020603050405020304" pitchFamily="18" charset="0"/>
              </a:rPr>
              <a:t>insurance price</a:t>
            </a:r>
            <a:r>
              <a:rPr lang="en-US" sz="2400" dirty="0">
                <a:effectLst/>
                <a:latin typeface="Times New Roman" panose="02020603050405020304" pitchFamily="18" charset="0"/>
                <a:ea typeface="Times New Roman" panose="02020603050405020304" pitchFamily="18" charset="0"/>
              </a:rPr>
              <a:t>. The problem with this is that it </a:t>
            </a:r>
            <a:r>
              <a:rPr lang="en-US" sz="2400" dirty="0" smtClean="0">
                <a:effectLst/>
                <a:latin typeface="Times New Roman" panose="02020603050405020304" pitchFamily="18" charset="0"/>
                <a:ea typeface="Times New Roman" panose="02020603050405020304" pitchFamily="18" charset="0"/>
              </a:rPr>
              <a:t>is very time consuming and tedious process for the insurance company to manually provide this for every customer.</a:t>
            </a:r>
            <a:endParaRPr lang="en-US" sz="2400" dirty="0">
              <a:effectLst/>
              <a:latin typeface="Times New Roman" panose="02020603050405020304" pitchFamily="18" charset="0"/>
              <a:ea typeface="Times New Roman" panose="02020603050405020304" pitchFamily="18" charset="0"/>
            </a:endParaRP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 To </a:t>
            </a:r>
            <a:r>
              <a:rPr lang="en-US" sz="2400" dirty="0" smtClean="0">
                <a:effectLst/>
                <a:latin typeface="Times New Roman" panose="02020603050405020304" pitchFamily="18" charset="0"/>
                <a:ea typeface="Times New Roman" panose="02020603050405020304" pitchFamily="18" charset="0"/>
              </a:rPr>
              <a:t>overcome this, insurance companies </a:t>
            </a:r>
            <a:r>
              <a:rPr lang="en-US" sz="2400" dirty="0">
                <a:effectLst/>
                <a:latin typeface="Times New Roman" panose="02020603050405020304" pitchFamily="18" charset="0"/>
                <a:ea typeface="Times New Roman" panose="02020603050405020304" pitchFamily="18" charset="0"/>
              </a:rPr>
              <a:t>tend to hire an agent which again increases the cost of the process. </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Moreover, there is a chance that the agent might </a:t>
            </a:r>
            <a:r>
              <a:rPr lang="en-US" sz="2400" dirty="0" smtClean="0">
                <a:effectLst/>
                <a:latin typeface="Times New Roman" panose="02020603050405020304" pitchFamily="18" charset="0"/>
                <a:ea typeface="Times New Roman" panose="02020603050405020304" pitchFamily="18" charset="0"/>
              </a:rPr>
              <a:t>be prone to manual error or bribery.</a:t>
            </a:r>
            <a:endParaRPr lang="en-US" sz="2400" dirty="0">
              <a:effectLst/>
              <a:latin typeface="Times New Roman" panose="02020603050405020304" pitchFamily="18" charset="0"/>
              <a:ea typeface="Times New Roman" panose="02020603050405020304" pitchFamily="18" charset="0"/>
            </a:endParaRP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To eliminate the drawback of manual method, Machine learning algorithms can be used </a:t>
            </a:r>
            <a:r>
              <a:rPr lang="en-US" sz="2400" dirty="0" smtClean="0">
                <a:effectLst/>
                <a:latin typeface="Times New Roman" panose="02020603050405020304" pitchFamily="18" charset="0"/>
                <a:ea typeface="Times New Roman" panose="02020603050405020304" pitchFamily="18" charset="0"/>
              </a:rPr>
              <a:t>by insurance companies to provide a fast, easy and customer friendly approach for the problem. </a:t>
            </a:r>
            <a:r>
              <a:rPr lang="en-US" sz="2400" dirty="0">
                <a:effectLst/>
                <a:latin typeface="Times New Roman" panose="02020603050405020304" pitchFamily="18" charset="0"/>
                <a:ea typeface="Times New Roman" panose="02020603050405020304" pitchFamily="18" charset="0"/>
              </a:rPr>
              <a:t>Also, the new system will be cost and time efficient. This will have simple operations. </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proposed system works on </a:t>
            </a:r>
            <a:r>
              <a:rPr lang="en-IN" sz="2400" dirty="0">
                <a:latin typeface="Times New Roman" panose="02020603050405020304" pitchFamily="18" charset="0"/>
                <a:cs typeface="Times New Roman" panose="02020603050405020304" pitchFamily="18" charset="0"/>
              </a:rPr>
              <a:t>Gradient Boosting </a:t>
            </a:r>
            <a:r>
              <a:rPr lang="en-IN" sz="2400" dirty="0" smtClean="0">
                <a:latin typeface="Times New Roman" panose="02020603050405020304" pitchFamily="18" charset="0"/>
                <a:cs typeface="Times New Roman" panose="02020603050405020304" pitchFamily="18" charset="0"/>
              </a:rPr>
              <a:t>Regression </a:t>
            </a:r>
            <a:r>
              <a:rPr lang="en-US" sz="2400" dirty="0" smtClean="0">
                <a:effectLst/>
                <a:latin typeface="Times New Roman" panose="02020603050405020304" pitchFamily="18" charset="0"/>
                <a:ea typeface="Times New Roman" panose="02020603050405020304" pitchFamily="18" charset="0"/>
              </a:rPr>
              <a:t>Algorithm</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8" name="Date Placeholder 7">
            <a:extLst>
              <a:ext uri="{FF2B5EF4-FFF2-40B4-BE49-F238E27FC236}">
                <a16:creationId xmlns=""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767409" y="992124"/>
            <a:ext cx="10441160" cy="5029164"/>
          </a:xfrm>
        </p:spPr>
        <p:txBody>
          <a:bodyPr>
            <a:normAutofit/>
          </a:bodyPr>
          <a:lstStyle/>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Hardware Requirements</a:t>
            </a:r>
            <a:endParaRPr lang="en-IN" sz="2400" b="1" dirty="0">
              <a:latin typeface="Times New Roman"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Times New Roman" panose="02020603050405020304" pitchFamily="18" charset="0"/>
              </a:rPr>
              <a:t>Processor: Pentium IV 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above</a:t>
            </a:r>
            <a:endParaRPr lang="en-IN" sz="2400" dirty="0">
              <a:solidFill>
                <a:schemeClr val="tx1">
                  <a:lumMod val="75000"/>
                  <a:lumOff val="25000"/>
                </a:schemeClr>
              </a:solidFill>
              <a:effectLst/>
              <a:latin typeface="Times New Roman" pitchFamily="18" charset="0"/>
              <a:ea typeface="Times New Roman" panose="02020603050405020304"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RAM: </a:t>
            </a:r>
            <a:r>
              <a:rPr lang="en-US" sz="2400" dirty="0" smtClean="0">
                <a:effectLst/>
                <a:latin typeface="Times New Roman" panose="02020603050405020304" pitchFamily="18" charset="0"/>
                <a:ea typeface="Wingdings" panose="05000000000000000000" pitchFamily="2" charset="2"/>
                <a:cs typeface="Wingdings" panose="05000000000000000000" pitchFamily="2" charset="2"/>
              </a:rPr>
              <a:t>4 GB </a:t>
            </a:r>
            <a:r>
              <a:rPr lang="en-US" sz="2400" dirty="0">
                <a:effectLst/>
                <a:latin typeface="Times New Roman" panose="02020603050405020304" pitchFamily="18" charset="0"/>
                <a:ea typeface="Wingdings" panose="05000000000000000000" pitchFamily="2" charset="2"/>
                <a:cs typeface="Wingdings" panose="05000000000000000000" pitchFamily="2" charset="2"/>
              </a:rPr>
              <a:t>or 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Hard Disk: 2GB or</a:t>
            </a:r>
            <a:r>
              <a:rPr lang="en-US" sz="24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Software Requirements</a:t>
            </a: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Operating System: Windows 7 or</a:t>
            </a:r>
            <a:r>
              <a:rPr lang="en-US" sz="24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above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IDE: Google</a:t>
            </a:r>
            <a:r>
              <a:rPr lang="en-US" sz="24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err="1">
                <a:effectLst/>
                <a:latin typeface="Times New Roman" panose="02020603050405020304" pitchFamily="18" charset="0"/>
                <a:ea typeface="Wingdings" panose="05000000000000000000" pitchFamily="2" charset="2"/>
                <a:cs typeface="Wingdings" panose="05000000000000000000" pitchFamily="2" charset="2"/>
              </a:rPr>
              <a:t>Colab</a:t>
            </a:r>
            <a:endParaRPr lang="en-US"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spc="-20" dirty="0">
                <a:effectLst/>
                <a:latin typeface="Times New Roman" panose="02020603050405020304" pitchFamily="18" charset="0"/>
                <a:ea typeface="Times New Roman" panose="02020603050405020304" pitchFamily="18" charset="0"/>
              </a:rPr>
              <a:t>Tools/Languages/Platforms</a:t>
            </a:r>
            <a:endParaRPr lang="en-IN" sz="2400" b="1" spc="-2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2400" dirty="0">
                <a:latin typeface="Times New Roman" panose="02020603050405020304" pitchFamily="18" charset="0"/>
                <a:ea typeface="Wingdings" panose="05000000000000000000" pitchFamily="2" charset="2"/>
                <a:cs typeface="Wingdings" panose="05000000000000000000" pitchFamily="2" charset="2"/>
              </a:rPr>
              <a:t>	- Python</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50000"/>
              </a:lnSpc>
              <a:buNone/>
            </a:pPr>
            <a:endParaRPr lang="en-US" sz="24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47065" marR="376555" indent="-285750">
              <a:lnSpc>
                <a:spcPct val="100000"/>
              </a:lnSpc>
              <a:buFont typeface="Wingdings" panose="05000000000000000000" pitchFamily="2" charset="2"/>
              <a:buChar char="Ø"/>
            </a:pPr>
            <a:r>
              <a:rPr lang="en-US" sz="2400" b="1" dirty="0" smtClean="0"/>
              <a:t>Gradient </a:t>
            </a:r>
            <a:r>
              <a:rPr lang="en-US" sz="2400" b="1" dirty="0"/>
              <a:t>boosting</a:t>
            </a:r>
            <a:r>
              <a:rPr lang="en-US" sz="2400" dirty="0"/>
              <a:t> is a machine learning technique used in regression and classification tasks, among others. It gives a prediction model in the form of an ensemble of weak prediction models, which are typically decision trees. When a decision tree is the weak learner, the resulting algorithm is called gradient-boosted trees; it usually outperforms random forest. A gradient-boosted trees model is built in a stage-wise fashion as in other boosting methods, but it generalizes the other methods by allowing optimization of an arbitrary differentiable loss function. </a:t>
            </a:r>
            <a:endParaRPr lang="en-IN" sz="2400" dirty="0"/>
          </a:p>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4221088"/>
            <a:ext cx="3600400" cy="16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4"/>
            <a:ext cx="10515600" cy="916211"/>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 Algorithm</a:t>
            </a:r>
            <a:endParaRPr lang="en-US" sz="2400" b="1" u="sng" dirty="0">
              <a:solidFill>
                <a:schemeClr val="tx1"/>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3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088" y="1268760"/>
            <a:ext cx="9491355" cy="411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83432" y="620688"/>
            <a:ext cx="3384376" cy="369332"/>
          </a:xfrm>
          <a:prstGeom prst="rect">
            <a:avLst/>
          </a:prstGeom>
          <a:noFill/>
        </p:spPr>
        <p:txBody>
          <a:bodyPr wrap="square" rtlCol="0">
            <a:spAutoFit/>
          </a:bodyPr>
          <a:lstStyle/>
          <a:p>
            <a:r>
              <a:rPr lang="en-US" dirty="0" smtClean="0"/>
              <a:t>Gradient Booster Regression </a:t>
            </a:r>
            <a:endParaRPr lang="en-IN" dirty="0"/>
          </a:p>
        </p:txBody>
      </p:sp>
    </p:spTree>
    <p:extLst>
      <p:ext uri="{BB962C8B-B14F-4D97-AF65-F5344CB8AC3E}">
        <p14:creationId xmlns:p14="http://schemas.microsoft.com/office/powerpoint/2010/main" val="2692382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3458</TotalTime>
  <Words>1505</Words>
  <Application>Microsoft Office PowerPoint</Application>
  <PresentationFormat>Custom</PresentationFormat>
  <Paragraphs>305</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Medical Expenditure Prediction System   </vt:lpstr>
      <vt:lpstr>AGENDA</vt:lpstr>
      <vt:lpstr>ABSTRACT </vt:lpstr>
      <vt:lpstr>About the Company</vt:lpstr>
      <vt:lpstr>INTRODUCTION </vt:lpstr>
      <vt:lpstr>PowerPoint Presentation</vt:lpstr>
      <vt:lpstr>Requirements</vt:lpstr>
      <vt:lpstr>System Design </vt:lpstr>
      <vt:lpstr> Algorithm</vt:lpstr>
      <vt:lpstr>Coding </vt:lpstr>
      <vt:lpstr>Implementation </vt:lpstr>
      <vt:lpstr>Implementation </vt:lpstr>
      <vt:lpstr>Implementation </vt:lpstr>
      <vt:lpstr>Implementation</vt:lpstr>
      <vt:lpstr>Implementation </vt:lpstr>
      <vt:lpstr>Implementation </vt:lpstr>
      <vt:lpstr>Implementation </vt:lpstr>
      <vt:lpstr>Implementation </vt:lpstr>
      <vt:lpstr>Implementation </vt:lpstr>
      <vt:lpstr>RESULTS</vt:lpstr>
      <vt:lpstr>RESULTS</vt:lpstr>
      <vt:lpstr>Conclusion</vt:lpstr>
      <vt:lpstr>Future Enhancements</vt:lpstr>
      <vt:lpstr>REFERENCES </vt:lpstr>
      <vt:lpstr>THANK YOU</vt:lpstr>
    </vt:vector>
  </TitlesOfParts>
  <Company>DARSHAN SATHYA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Chandan</cp:lastModifiedBy>
  <cp:revision>298</cp:revision>
  <dcterms:created xsi:type="dcterms:W3CDTF">2015-10-29T14:36:38Z</dcterms:created>
  <dcterms:modified xsi:type="dcterms:W3CDTF">2022-01-10T03:27:23Z</dcterms:modified>
</cp:coreProperties>
</file>