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68" r:id="rId3"/>
    <p:sldId id="273" r:id="rId4"/>
    <p:sldId id="272" r:id="rId5"/>
    <p:sldId id="275" r:id="rId6"/>
    <p:sldId id="271" r:id="rId7"/>
    <p:sldId id="274" r:id="rId8"/>
    <p:sldId id="276" r:id="rId9"/>
    <p:sldId id="261" r:id="rId10"/>
    <p:sldId id="263" r:id="rId11"/>
    <p:sldId id="262" r:id="rId12"/>
    <p:sldId id="264" r:id="rId13"/>
    <p:sldId id="277" r:id="rId14"/>
    <p:sldId id="279" r:id="rId15"/>
    <p:sldId id="266" r:id="rId16"/>
    <p:sldId id="269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F0"/>
    <a:srgbClr val="C7B6BC"/>
    <a:srgbClr val="BBBBBC"/>
    <a:srgbClr val="FF0000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15" autoAdjust="0"/>
    <p:restoredTop sz="94660"/>
  </p:normalViewPr>
  <p:slideViewPr>
    <p:cSldViewPr snapToGrid="0">
      <p:cViewPr varScale="1">
        <p:scale>
          <a:sx n="90" d="100"/>
          <a:sy n="90" d="100"/>
        </p:scale>
        <p:origin x="87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69679C-1467-4F94-860D-671594FD2F9C}" type="datetimeFigureOut">
              <a:rPr lang="de-DE" smtClean="0"/>
              <a:t>13.11.2023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5E389B-DE33-4284-B262-69847689718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64495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- Spieler kann 0-12 Figuren besitzen</a:t>
            </a:r>
          </a:p>
          <a:p>
            <a:r>
              <a:rPr lang="de-DE" dirty="0"/>
              <a:t>- Jede Figur ist entweder eine Dame oder Bauer</a:t>
            </a:r>
          </a:p>
          <a:p>
            <a:r>
              <a:rPr lang="de-DE" dirty="0"/>
              <a:t>- Es gibt nur 1 Spielfeld</a:t>
            </a:r>
          </a:p>
          <a:p>
            <a:r>
              <a:rPr lang="de-DE" dirty="0"/>
              <a:t>- Spieler hat die </a:t>
            </a:r>
            <a:r>
              <a:rPr lang="de-DE" dirty="0" err="1"/>
              <a:t>int</a:t>
            </a:r>
            <a:r>
              <a:rPr lang="de-DE" dirty="0"/>
              <a:t> variable mit den verbleibenden Figuren (diese sind gespeichert als variable &lt;Figure&gt; = Array)</a:t>
            </a:r>
          </a:p>
          <a:p>
            <a:r>
              <a:rPr lang="de-DE" dirty="0"/>
              <a:t>- Jede Figur hat ihre Position </a:t>
            </a:r>
            <a:r>
              <a:rPr lang="de-DE" dirty="0">
                <a:sym typeface="Wingdings" panose="05000000000000000000" pitchFamily="2" charset="2"/>
              </a:rPr>
              <a:t> und die angreifbaren Felder sind abgespeichert</a:t>
            </a:r>
          </a:p>
          <a:p>
            <a:r>
              <a:rPr lang="de-DE" dirty="0">
                <a:sym typeface="Wingdings" panose="05000000000000000000" pitchFamily="2" charset="2"/>
              </a:rPr>
              <a:t>- Der Spieler kann durch 2 Methoden es triggern entweder schlagen oder Bewegen  also er macht was mit den Figuren</a:t>
            </a:r>
          </a:p>
          <a:p>
            <a:r>
              <a:rPr lang="de-DE" dirty="0">
                <a:sym typeface="Wingdings" panose="05000000000000000000" pitchFamily="2" charset="2"/>
              </a:rPr>
              <a:t>- abstrakte Klassen sind nur Vorlagen, daraus kann man nichts generieren, kann nur benutzt werden für die Vererbung</a:t>
            </a:r>
          </a:p>
          <a:p>
            <a:r>
              <a:rPr lang="de-DE" dirty="0">
                <a:sym typeface="Wingdings" panose="05000000000000000000" pitchFamily="2" charset="2"/>
              </a:rPr>
              <a:t>- Dame und Bauern erben von abstrakte Klasse Figur</a:t>
            </a:r>
          </a:p>
          <a:p>
            <a:r>
              <a:rPr lang="de-DE" dirty="0">
                <a:sym typeface="Wingdings" panose="05000000000000000000" pitchFamily="2" charset="2"/>
              </a:rPr>
              <a:t>- Spieler aktiviert auch die Bewegungen der einzelnen Figuren durch gestrichelten Pfeil</a:t>
            </a:r>
          </a:p>
          <a:p>
            <a:r>
              <a:rPr lang="de-DE" dirty="0">
                <a:sym typeface="Wingdings" panose="05000000000000000000" pitchFamily="2" charset="2"/>
              </a:rPr>
              <a:t>- das Spielfeld muss neu bestimmt werden, er kriegt die neue Position der Figur mit und speichert diese ab bzw. erneut den alten Stand</a:t>
            </a:r>
          </a:p>
          <a:p>
            <a:r>
              <a:rPr lang="de-DE" dirty="0">
                <a:sym typeface="Wingdings" panose="05000000000000000000" pitchFamily="2" charset="2"/>
              </a:rPr>
              <a:t>- Das Spiel selber bestimmt mit der Funktion </a:t>
            </a:r>
            <a:r>
              <a:rPr lang="de-DE" dirty="0" err="1">
                <a:sym typeface="Wingdings" panose="05000000000000000000" pitchFamily="2" charset="2"/>
              </a:rPr>
              <a:t>setGewinner</a:t>
            </a:r>
            <a:r>
              <a:rPr lang="de-DE" dirty="0">
                <a:sym typeface="Wingdings" panose="05000000000000000000" pitchFamily="2" charset="2"/>
              </a:rPr>
              <a:t> anhand der Anzahl der verbleidenden Figuren wer gewonnen hat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5A833B-E9B0-4652-A2B4-8259E12DF2CD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27380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E42C92E4-5C69-4165-B8E5-454980EF065E}" type="datetimeFigureOut">
              <a:rPr lang="de-DE" smtClean="0"/>
              <a:t>13.11.2023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610597FD-2609-4F06-AD05-19C88C05E4B7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894623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C92E4-5C69-4165-B8E5-454980EF065E}" type="datetimeFigureOut">
              <a:rPr lang="de-DE" smtClean="0"/>
              <a:t>13.11.2023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597FD-2609-4F06-AD05-19C88C05E4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7226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C92E4-5C69-4165-B8E5-454980EF065E}" type="datetimeFigureOut">
              <a:rPr lang="de-DE" smtClean="0"/>
              <a:t>13.11.2023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597FD-2609-4F06-AD05-19C88C05E4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3365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C92E4-5C69-4165-B8E5-454980EF065E}" type="datetimeFigureOut">
              <a:rPr lang="de-DE" smtClean="0"/>
              <a:t>13.11.2023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597FD-2609-4F06-AD05-19C88C05E4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4020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C92E4-5C69-4165-B8E5-454980EF065E}" type="datetimeFigureOut">
              <a:rPr lang="de-DE" smtClean="0"/>
              <a:t>13.11.2023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597FD-2609-4F06-AD05-19C88C05E4B7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83242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C92E4-5C69-4165-B8E5-454980EF065E}" type="datetimeFigureOut">
              <a:rPr lang="de-DE" smtClean="0"/>
              <a:t>13.11.2023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597FD-2609-4F06-AD05-19C88C05E4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1531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C92E4-5C69-4165-B8E5-454980EF065E}" type="datetimeFigureOut">
              <a:rPr lang="de-DE" smtClean="0"/>
              <a:t>13.11.2023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597FD-2609-4F06-AD05-19C88C05E4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2312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C92E4-5C69-4165-B8E5-454980EF065E}" type="datetimeFigureOut">
              <a:rPr lang="de-DE" smtClean="0"/>
              <a:t>13.11.2023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597FD-2609-4F06-AD05-19C88C05E4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1879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C92E4-5C69-4165-B8E5-454980EF065E}" type="datetimeFigureOut">
              <a:rPr lang="de-DE" smtClean="0"/>
              <a:t>13.11.2023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597FD-2609-4F06-AD05-19C88C05E4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143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C92E4-5C69-4165-B8E5-454980EF065E}" type="datetimeFigureOut">
              <a:rPr lang="de-DE" smtClean="0"/>
              <a:t>13.11.2023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597FD-2609-4F06-AD05-19C88C05E4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8482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C92E4-5C69-4165-B8E5-454980EF065E}" type="datetimeFigureOut">
              <a:rPr lang="de-DE" smtClean="0"/>
              <a:t>13.11.2023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597FD-2609-4F06-AD05-19C88C05E4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0900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E42C92E4-5C69-4165-B8E5-454980EF065E}" type="datetimeFigureOut">
              <a:rPr lang="de-DE" smtClean="0"/>
              <a:t>13.11.2023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610597FD-2609-4F06-AD05-19C88C05E4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9112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FBA75C-F2B1-0E41-58A6-80E4983577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758952"/>
            <a:ext cx="5390437" cy="4041648"/>
          </a:xfrm>
        </p:spPr>
        <p:txBody>
          <a:bodyPr>
            <a:normAutofit/>
          </a:bodyPr>
          <a:lstStyle/>
          <a:p>
            <a:r>
              <a:rPr lang="de-DE" dirty="0"/>
              <a:t>Brettspiel Dame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AA8D7DF-FDD3-B49F-506B-594D1865C1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4" y="4800600"/>
            <a:ext cx="5390438" cy="169164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de-DE">
                <a:solidFill>
                  <a:schemeClr val="tx1">
                    <a:lumMod val="85000"/>
                  </a:schemeClr>
                </a:solidFill>
              </a:rPr>
              <a:t>Erich Kraus, Hüseyin Genis, Mhd Tarek Al Ashraf, Oktay Durur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E8516D95-CB12-AA78-CFA3-BA9126C26E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751" y="2647568"/>
            <a:ext cx="3718563" cy="1553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8192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C55604-8DD6-A1B1-DD76-A0CAE080A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692640" cy="1325562"/>
          </a:xfrm>
        </p:spPr>
        <p:txBody>
          <a:bodyPr/>
          <a:lstStyle/>
          <a:p>
            <a:r>
              <a:rPr lang="de-DE" dirty="0"/>
              <a:t>Dame Anwendungsanalyse</a:t>
            </a: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2E3A9D6D-D33D-8323-9EF2-0D796C9C6E3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71868066"/>
              </p:ext>
            </p:extLst>
          </p:nvPr>
        </p:nvGraphicFramePr>
        <p:xfrm>
          <a:off x="693319" y="1647108"/>
          <a:ext cx="9936864" cy="5084726"/>
        </p:xfrm>
        <a:graphic>
          <a:graphicData uri="http://schemas.openxmlformats.org/drawingml/2006/table">
            <a:tbl>
              <a:tblPr/>
              <a:tblGrid>
                <a:gridCol w="293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988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910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000" b="1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Geschäftsprozess</a:t>
                      </a:r>
                      <a:endParaRPr lang="de-DE" sz="1000" b="0" strike="noStrike" spc="-1">
                        <a:latin typeface="Arial"/>
                      </a:endParaRP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000" b="1" strike="noStrike" spc="-1" dirty="0">
                          <a:latin typeface="Arial"/>
                        </a:rPr>
                        <a:t>Figur schlagen</a:t>
                      </a: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910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000" b="1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Ziel, Ergebnisse</a:t>
                      </a:r>
                      <a:endParaRPr lang="de-DE" sz="1000" b="0" strike="noStrike" spc="-1">
                        <a:latin typeface="Arial"/>
                      </a:endParaRP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000" b="0" strike="noStrike" spc="-1" dirty="0">
                          <a:solidFill>
                            <a:srgbClr val="000000"/>
                          </a:solidFill>
                          <a:latin typeface="Arial"/>
                        </a:rPr>
                        <a:t>Spieler hat nächsten Zug gemacht</a:t>
                      </a:r>
                      <a:endParaRPr lang="de-DE" sz="1000" b="0" strike="noStrike" spc="-1" dirty="0">
                        <a:latin typeface="Arial"/>
                      </a:endParaRP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910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000" b="1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Akteure</a:t>
                      </a:r>
                      <a:endParaRPr lang="de-DE" sz="1000" b="0" strike="noStrike" spc="-1">
                        <a:latin typeface="Arial"/>
                      </a:endParaRP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0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Spieler</a:t>
                      </a:r>
                      <a:endParaRPr lang="de-DE" sz="1000" b="0" strike="noStrike" spc="-1">
                        <a:latin typeface="Arial"/>
                      </a:endParaRP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910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000" b="1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Vorbedingungen</a:t>
                      </a:r>
                      <a:endParaRPr lang="de-DE" sz="1000" b="0" strike="noStrike" spc="-1">
                        <a:latin typeface="Arial"/>
                      </a:endParaRP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Spieler ist eingeloggt, Spieler nimmt an Spiel teil, Spieler ist an der Reihe</a:t>
                      </a:r>
                      <a:endParaRPr lang="de-DE" sz="1000" b="0" strike="noStrike" spc="-1">
                        <a:latin typeface="Arial"/>
                      </a:endParaRP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910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000" b="1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Auslösendes Ereignis</a:t>
                      </a:r>
                      <a:endParaRPr lang="de-DE" sz="1000" b="0" strike="noStrike" spc="-1">
                        <a:latin typeface="Arial"/>
                      </a:endParaRP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000" b="0" strike="noStrike" spc="-1" dirty="0">
                          <a:solidFill>
                            <a:srgbClr val="000000"/>
                          </a:solidFill>
                          <a:latin typeface="Arial"/>
                        </a:rPr>
                        <a:t>Spieler ruft Spiel auf</a:t>
                      </a:r>
                      <a:endParaRPr lang="de-DE" sz="1000" b="0" strike="noStrike" spc="-1" dirty="0">
                        <a:latin typeface="Arial"/>
                      </a:endParaRP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910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000" b="1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Nachbedingung bei Erfolg</a:t>
                      </a:r>
                      <a:endParaRPr lang="de-DE" sz="1000" b="0" strike="noStrike" spc="-1">
                        <a:latin typeface="Arial"/>
                      </a:endParaRP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000" b="0" strike="noStrike" spc="-1" dirty="0">
                          <a:solidFill>
                            <a:srgbClr val="000000"/>
                          </a:solidFill>
                          <a:latin typeface="Arial"/>
                        </a:rPr>
                        <a:t>Nächster Spieler ist an der Reihe</a:t>
                      </a:r>
                      <a:endParaRPr lang="de-DE" sz="1000" b="0" strike="noStrike" spc="-1" dirty="0">
                        <a:latin typeface="Arial"/>
                      </a:endParaRP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910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000" b="1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Nachbedingung bei Fehlschlag</a:t>
                      </a:r>
                      <a:endParaRPr lang="de-DE" sz="1000" b="0" strike="noStrike" spc="-1">
                        <a:latin typeface="Arial"/>
                      </a:endParaRP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0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Spieler ist immer noch an der Reihe</a:t>
                      </a:r>
                      <a:endParaRPr lang="de-DE" sz="1000" b="0" strike="noStrike" spc="-1">
                        <a:latin typeface="Arial"/>
                      </a:endParaRP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910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000" b="1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Eingehende Daten</a:t>
                      </a:r>
                      <a:endParaRPr lang="de-DE" sz="1000" b="0" strike="noStrike" spc="-1">
                        <a:latin typeface="Arial"/>
                      </a:endParaRP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000" b="0" strike="noStrike" spc="-1" dirty="0">
                          <a:latin typeface="Arial"/>
                        </a:rPr>
                        <a:t>Letzte durchgeführter Spielzug</a:t>
                      </a: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910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000" b="1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Ausgehende Daten</a:t>
                      </a:r>
                      <a:endParaRPr lang="de-DE" sz="1000" b="0" strike="noStrike" spc="-1">
                        <a:latin typeface="Arial"/>
                      </a:endParaRP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i="0" strike="noStrike" spc="-1" dirty="0">
                          <a:solidFill>
                            <a:schemeClr val="tx1"/>
                          </a:solidFill>
                          <a:latin typeface="Arial"/>
                        </a:rPr>
                        <a:t>Anzahl verbleibende </a:t>
                      </a:r>
                      <a:r>
                        <a:rPr lang="en-US" sz="1000" b="0" i="0" strike="noStrike" spc="-1" dirty="0" err="1">
                          <a:solidFill>
                            <a:schemeClr val="tx1"/>
                          </a:solidFill>
                          <a:latin typeface="Arial"/>
                        </a:rPr>
                        <a:t>Figuren</a:t>
                      </a:r>
                      <a:endParaRPr lang="de-DE" sz="1000" b="0" i="0" strike="noStrike" spc="-1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9733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000" b="1" strike="noStrike" spc="-1" dirty="0">
                          <a:solidFill>
                            <a:srgbClr val="000000"/>
                          </a:solidFill>
                          <a:latin typeface="Arial"/>
                        </a:rPr>
                        <a:t>Ablauf</a:t>
                      </a:r>
                      <a:endParaRPr lang="de-DE" sz="1000" b="0" strike="noStrike" spc="-1" dirty="0">
                        <a:latin typeface="Arial"/>
                      </a:endParaRP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arenR"/>
                      </a:pPr>
                      <a:r>
                        <a:rPr lang="de-DE" sz="1000" b="0" strike="noStrike" spc="-1" dirty="0">
                          <a:solidFill>
                            <a:srgbClr val="000000"/>
                          </a:solidFill>
                          <a:latin typeface="Arial"/>
                        </a:rPr>
                        <a:t>Spieler ruft Spiel auf</a:t>
                      </a: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arenR"/>
                      </a:pPr>
                      <a:r>
                        <a:rPr lang="de-DE" sz="1000" b="0" strike="noStrike" spc="-1" dirty="0">
                          <a:solidFill>
                            <a:srgbClr val="000000"/>
                          </a:solidFill>
                          <a:latin typeface="Arial"/>
                        </a:rPr>
                        <a:t>Spieler bewegt Figur</a:t>
                      </a:r>
                      <a:endParaRPr lang="de-DE" sz="1000" b="0" strike="noStrike" spc="-1" dirty="0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arenR"/>
                      </a:pPr>
                      <a:r>
                        <a:rPr lang="en-US" sz="1000" b="0" strike="noStrike" spc="-1" dirty="0">
                          <a:solidFill>
                            <a:srgbClr val="000000"/>
                          </a:solidFill>
                          <a:latin typeface="Arial"/>
                        </a:rPr>
                        <a:t>System </a:t>
                      </a:r>
                      <a:r>
                        <a:rPr lang="en-US" sz="1000" b="0" strike="noStrike" spc="-1" dirty="0" err="1">
                          <a:solidFill>
                            <a:srgbClr val="000000"/>
                          </a:solidFill>
                          <a:latin typeface="Arial"/>
                        </a:rPr>
                        <a:t>checkt</a:t>
                      </a:r>
                      <a:r>
                        <a:rPr lang="en-US" sz="1000" b="0" strike="noStrike" spc="-1" dirty="0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lang="en-US" sz="1000" b="0" strike="noStrike" spc="-1" dirty="0" err="1">
                          <a:solidFill>
                            <a:srgbClr val="000000"/>
                          </a:solidFill>
                          <a:latin typeface="Arial"/>
                        </a:rPr>
                        <a:t>Regelwerk</a:t>
                      </a:r>
                      <a:endParaRPr lang="de-DE" sz="1000" b="0" strike="noStrike" spc="-1" dirty="0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arenR"/>
                      </a:pPr>
                      <a:r>
                        <a:rPr lang="en-US" sz="1000" b="0" strike="noStrike" spc="-1" dirty="0">
                          <a:solidFill>
                            <a:srgbClr val="000000"/>
                          </a:solidFill>
                          <a:latin typeface="Arial"/>
                        </a:rPr>
                        <a:t>System </a:t>
                      </a:r>
                      <a:r>
                        <a:rPr lang="en-US" sz="1000" b="0" strike="noStrike" spc="-1" dirty="0" err="1">
                          <a:solidFill>
                            <a:srgbClr val="000000"/>
                          </a:solidFill>
                          <a:latin typeface="Arial"/>
                        </a:rPr>
                        <a:t>wendet</a:t>
                      </a:r>
                      <a:r>
                        <a:rPr lang="en-US" sz="1000" b="0" strike="noStrike" spc="-1" dirty="0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lang="en-US" sz="1000" b="0" strike="noStrike" spc="-1" dirty="0" err="1">
                          <a:solidFill>
                            <a:srgbClr val="000000"/>
                          </a:solidFill>
                          <a:latin typeface="Arial"/>
                        </a:rPr>
                        <a:t>Regelwerk</a:t>
                      </a:r>
                      <a:r>
                        <a:rPr lang="en-US" sz="1000" b="0" strike="noStrike" spc="-1" dirty="0">
                          <a:solidFill>
                            <a:srgbClr val="000000"/>
                          </a:solidFill>
                          <a:latin typeface="Arial"/>
                        </a:rPr>
                        <a:t> an</a:t>
                      </a: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arenR"/>
                      </a:pPr>
                      <a:r>
                        <a:rPr lang="en-US" sz="1000" b="0" strike="noStrike" spc="-1" dirty="0" err="1">
                          <a:solidFill>
                            <a:srgbClr val="000000"/>
                          </a:solidFill>
                          <a:latin typeface="Arial"/>
                        </a:rPr>
                        <a:t>Nächster</a:t>
                      </a:r>
                      <a:r>
                        <a:rPr lang="en-US" sz="1000" b="0" strike="noStrike" spc="-1" dirty="0">
                          <a:solidFill>
                            <a:srgbClr val="000000"/>
                          </a:solidFill>
                          <a:latin typeface="Arial"/>
                        </a:rPr>
                        <a:t> Spieler </a:t>
                      </a:r>
                      <a:r>
                        <a:rPr lang="en-US" sz="1000" b="0" strike="noStrike" spc="-1" dirty="0" err="1">
                          <a:solidFill>
                            <a:srgbClr val="000000"/>
                          </a:solidFill>
                          <a:latin typeface="Arial"/>
                        </a:rPr>
                        <a:t>ist</a:t>
                      </a:r>
                      <a:r>
                        <a:rPr lang="en-US" sz="1000" b="0" strike="noStrike" spc="-1" dirty="0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lang="en-US" sz="1000" b="0" strike="noStrike" spc="-1" dirty="0" err="1">
                          <a:solidFill>
                            <a:srgbClr val="000000"/>
                          </a:solidFill>
                          <a:latin typeface="Arial"/>
                        </a:rPr>
                        <a:t>dran</a:t>
                      </a:r>
                      <a:endParaRPr lang="en-US" sz="1000" b="0" strike="noStrike" spc="-1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16798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000" b="1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Erweiterungen</a:t>
                      </a:r>
                      <a:endParaRPr lang="de-DE" sz="1000" b="0" strike="noStrike" spc="-1">
                        <a:latin typeface="Arial"/>
                      </a:endParaRP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 dirty="0">
                          <a:solidFill>
                            <a:srgbClr val="000000"/>
                          </a:solidFill>
                          <a:latin typeface="Arial"/>
                        </a:rPr>
                        <a:t>5a) </a:t>
                      </a:r>
                      <a:r>
                        <a:rPr lang="en-US" sz="1000" b="0" strike="noStrike" spc="-1" dirty="0" err="1">
                          <a:solidFill>
                            <a:srgbClr val="000000"/>
                          </a:solidFill>
                          <a:latin typeface="Arial"/>
                        </a:rPr>
                        <a:t>Gleicher</a:t>
                      </a:r>
                      <a:r>
                        <a:rPr lang="en-US" sz="1000" b="0" strike="noStrike" spc="-1" dirty="0">
                          <a:solidFill>
                            <a:srgbClr val="000000"/>
                          </a:solidFill>
                          <a:latin typeface="Arial"/>
                        </a:rPr>
                        <a:t> Spieler </a:t>
                      </a:r>
                      <a:r>
                        <a:rPr lang="en-US" sz="1000" b="0" strike="noStrike" spc="-1" dirty="0" err="1">
                          <a:solidFill>
                            <a:srgbClr val="000000"/>
                          </a:solidFill>
                          <a:latin typeface="Arial"/>
                        </a:rPr>
                        <a:t>ist</a:t>
                      </a:r>
                      <a:r>
                        <a:rPr lang="en-US" sz="1000" b="0" strike="noStrike" spc="-1" dirty="0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lang="en-US" sz="1000" b="0" strike="noStrike" spc="-1" dirty="0" err="1">
                          <a:solidFill>
                            <a:srgbClr val="000000"/>
                          </a:solidFill>
                          <a:latin typeface="Arial"/>
                        </a:rPr>
                        <a:t>erneut</a:t>
                      </a:r>
                      <a:r>
                        <a:rPr lang="en-US" sz="1000" b="0" strike="noStrike" spc="-1" dirty="0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lang="en-US" sz="1000" b="0" strike="noStrike" spc="-1" dirty="0" err="1">
                          <a:solidFill>
                            <a:srgbClr val="000000"/>
                          </a:solidFill>
                          <a:latin typeface="Arial"/>
                        </a:rPr>
                        <a:t>dran</a:t>
                      </a:r>
                      <a:r>
                        <a:rPr lang="en-US" sz="1000" b="0" strike="noStrike" spc="-1" dirty="0">
                          <a:solidFill>
                            <a:srgbClr val="000000"/>
                          </a:solidFill>
                          <a:latin typeface="Arial"/>
                        </a:rPr>
                        <a:t>, </a:t>
                      </a:r>
                      <a:r>
                        <a:rPr lang="en-US" sz="1000" b="0" strike="noStrike" spc="-1" dirty="0" err="1">
                          <a:solidFill>
                            <a:srgbClr val="000000"/>
                          </a:solidFill>
                          <a:latin typeface="Arial"/>
                        </a:rPr>
                        <a:t>weiter</a:t>
                      </a:r>
                      <a:r>
                        <a:rPr lang="en-US" sz="1000" b="0" strike="noStrike" spc="-1" dirty="0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lang="en-US" sz="1000" b="0" strike="noStrike" spc="-1" dirty="0" err="1">
                          <a:solidFill>
                            <a:srgbClr val="000000"/>
                          </a:solidFill>
                          <a:latin typeface="Arial"/>
                        </a:rPr>
                        <a:t>mit</a:t>
                      </a:r>
                      <a:r>
                        <a:rPr lang="en-US" sz="1000" b="0" strike="noStrike" spc="-1" dirty="0">
                          <a:solidFill>
                            <a:srgbClr val="000000"/>
                          </a:solidFill>
                          <a:latin typeface="Arial"/>
                        </a:rPr>
                        <a:t> 2)</a:t>
                      </a:r>
                      <a:endParaRPr lang="de-DE" sz="1000" b="0" strike="noStrike" spc="-1" dirty="0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 dirty="0">
                          <a:solidFill>
                            <a:srgbClr val="000000"/>
                          </a:solidFill>
                          <a:latin typeface="Arial"/>
                        </a:rPr>
                        <a:t>5b) </a:t>
                      </a:r>
                      <a:r>
                        <a:rPr lang="de-DE" sz="1000" b="0" strike="noStrike" spc="-1" dirty="0">
                          <a:solidFill>
                            <a:srgbClr val="000000"/>
                          </a:solidFill>
                          <a:latin typeface="Arial"/>
                        </a:rPr>
                        <a:t>Spieler hat keine Möglichkeit mehr eine Figur zu bewegen, weiter mit 3)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endParaRPr lang="de-DE" sz="1000" b="0" strike="noStrike" spc="-1" dirty="0">
                        <a:latin typeface="Arial"/>
                      </a:endParaRP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58419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000" b="1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Alternativen</a:t>
                      </a:r>
                      <a:endParaRPr lang="de-DE" sz="1000" b="0" strike="noStrike" spc="-1">
                        <a:latin typeface="Arial"/>
                      </a:endParaRP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 dirty="0">
                          <a:solidFill>
                            <a:srgbClr val="000000"/>
                          </a:solidFill>
                          <a:latin typeface="Arial"/>
                        </a:rPr>
                        <a:t>6a) </a:t>
                      </a:r>
                      <a:r>
                        <a:rPr lang="de-DE" sz="1000" b="0" strike="noStrike" spc="-1" dirty="0">
                          <a:solidFill>
                            <a:srgbClr val="000000"/>
                          </a:solidFill>
                          <a:latin typeface="Arial"/>
                        </a:rPr>
                        <a:t>Spieler schlägt eine Figur des Gegners, weiter mit 2)</a:t>
                      </a:r>
                      <a:endParaRPr lang="de-DE" sz="1000" b="0" strike="noStrike" spc="-1" dirty="0">
                        <a:latin typeface="Arial"/>
                      </a:endParaRP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01074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C55604-8DD6-A1B1-DD76-A0CAE080A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692640" cy="1325562"/>
          </a:xfrm>
        </p:spPr>
        <p:txBody>
          <a:bodyPr/>
          <a:lstStyle/>
          <a:p>
            <a:r>
              <a:rPr lang="de-DE" dirty="0"/>
              <a:t>Dame Anwendungsanalyse</a:t>
            </a: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2E3A9D6D-D33D-8323-9EF2-0D796C9C6E3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4746009"/>
              </p:ext>
            </p:extLst>
          </p:nvPr>
        </p:nvGraphicFramePr>
        <p:xfrm>
          <a:off x="693319" y="1507086"/>
          <a:ext cx="9936864" cy="5084726"/>
        </p:xfrm>
        <a:graphic>
          <a:graphicData uri="http://schemas.openxmlformats.org/drawingml/2006/table">
            <a:tbl>
              <a:tblPr/>
              <a:tblGrid>
                <a:gridCol w="293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988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910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000" b="1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Geschäftsprozess</a:t>
                      </a:r>
                      <a:endParaRPr lang="de-DE" sz="1000" b="0" strike="noStrike" spc="-1">
                        <a:latin typeface="Arial"/>
                      </a:endParaRP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000" b="1" strike="noStrike" spc="-1" dirty="0">
                          <a:solidFill>
                            <a:srgbClr val="000000"/>
                          </a:solidFill>
                          <a:latin typeface="Arial"/>
                        </a:rPr>
                        <a:t>Zug machen</a:t>
                      </a:r>
                      <a:endParaRPr lang="de-DE" sz="1000" b="0" strike="noStrike" spc="-1" dirty="0">
                        <a:latin typeface="Arial"/>
                      </a:endParaRP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910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000" b="1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Ziel, Ergebnisse</a:t>
                      </a:r>
                      <a:endParaRPr lang="de-DE" sz="1000" b="0" strike="noStrike" spc="-1">
                        <a:latin typeface="Arial"/>
                      </a:endParaRP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000" b="0" strike="noStrike" spc="-1" dirty="0">
                          <a:solidFill>
                            <a:srgbClr val="000000"/>
                          </a:solidFill>
                          <a:latin typeface="Arial"/>
                        </a:rPr>
                        <a:t>Spieler hat nächsten Zug gemacht</a:t>
                      </a:r>
                      <a:endParaRPr lang="de-DE" sz="1000" b="0" strike="noStrike" spc="-1" dirty="0">
                        <a:latin typeface="Arial"/>
                      </a:endParaRP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910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000" b="1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Akteure</a:t>
                      </a:r>
                      <a:endParaRPr lang="de-DE" sz="1000" b="0" strike="noStrike" spc="-1">
                        <a:latin typeface="Arial"/>
                      </a:endParaRP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0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Spieler</a:t>
                      </a:r>
                      <a:endParaRPr lang="de-DE" sz="1000" b="0" strike="noStrike" spc="-1">
                        <a:latin typeface="Arial"/>
                      </a:endParaRP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910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000" b="1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Vorbedingungen</a:t>
                      </a:r>
                      <a:endParaRPr lang="de-DE" sz="1000" b="0" strike="noStrike" spc="-1">
                        <a:latin typeface="Arial"/>
                      </a:endParaRP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Spieler ist eingeloggt, Spieler nimmt an Spiel teil, Spieler ist an der Reihe</a:t>
                      </a:r>
                      <a:endParaRPr lang="de-DE" sz="1000" b="0" strike="noStrike" spc="-1">
                        <a:latin typeface="Arial"/>
                      </a:endParaRP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910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000" b="1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Auslösendes Ereignis</a:t>
                      </a:r>
                      <a:endParaRPr lang="de-DE" sz="1000" b="0" strike="noStrike" spc="-1">
                        <a:latin typeface="Arial"/>
                      </a:endParaRP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000" b="0" strike="noStrike" spc="-1" dirty="0">
                          <a:solidFill>
                            <a:srgbClr val="000000"/>
                          </a:solidFill>
                          <a:latin typeface="Arial"/>
                        </a:rPr>
                        <a:t>Spieler ruft Spiel auf</a:t>
                      </a:r>
                      <a:endParaRPr lang="de-DE" sz="1000" b="0" strike="noStrike" spc="-1" dirty="0">
                        <a:latin typeface="Arial"/>
                      </a:endParaRP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910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000" b="1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Nachbedingung bei Erfolg</a:t>
                      </a:r>
                      <a:endParaRPr lang="de-DE" sz="1000" b="0" strike="noStrike" spc="-1">
                        <a:latin typeface="Arial"/>
                      </a:endParaRP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000" b="0" strike="noStrike" spc="-1" dirty="0">
                          <a:solidFill>
                            <a:srgbClr val="000000"/>
                          </a:solidFill>
                          <a:latin typeface="Arial"/>
                        </a:rPr>
                        <a:t>Nächster Spieler ist an der Reihe</a:t>
                      </a:r>
                      <a:endParaRPr lang="de-DE" sz="1000" b="0" strike="noStrike" spc="-1" dirty="0">
                        <a:latin typeface="Arial"/>
                      </a:endParaRP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910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000" b="1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Nachbedingung bei Fehlschlag</a:t>
                      </a:r>
                      <a:endParaRPr lang="de-DE" sz="1000" b="0" strike="noStrike" spc="-1">
                        <a:latin typeface="Arial"/>
                      </a:endParaRP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0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Spieler ist immer noch an der Reihe</a:t>
                      </a:r>
                      <a:endParaRPr lang="de-DE" sz="1000" b="0" strike="noStrike" spc="-1">
                        <a:latin typeface="Arial"/>
                      </a:endParaRP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910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000" b="1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Eingehende Daten</a:t>
                      </a:r>
                      <a:endParaRPr lang="de-DE" sz="1000" b="0" strike="noStrike" spc="-1">
                        <a:latin typeface="Arial"/>
                      </a:endParaRP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000" b="0" strike="noStrike" spc="-1" dirty="0">
                          <a:latin typeface="Arial"/>
                        </a:rPr>
                        <a:t>Letzte durchgeführter Spielzug</a:t>
                      </a: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910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000" b="1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Ausgehende Daten</a:t>
                      </a:r>
                      <a:endParaRPr lang="de-DE" sz="1000" b="0" strike="noStrike" spc="-1">
                        <a:latin typeface="Arial"/>
                      </a:endParaRP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i="1" strike="noStrike" spc="-1" dirty="0">
                          <a:solidFill>
                            <a:srgbClr val="333399"/>
                          </a:solidFill>
                          <a:latin typeface="Arial"/>
                          <a:ea typeface="Times New Roman"/>
                        </a:rPr>
                        <a:t>-</a:t>
                      </a:r>
                      <a:endParaRPr lang="de-DE" sz="1000" b="0" strike="noStrike" spc="-1" dirty="0">
                        <a:latin typeface="Arial"/>
                      </a:endParaRP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9733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000" b="1" strike="noStrike" spc="-1" dirty="0">
                          <a:solidFill>
                            <a:srgbClr val="000000"/>
                          </a:solidFill>
                          <a:latin typeface="Arial"/>
                        </a:rPr>
                        <a:t>Ablauf</a:t>
                      </a:r>
                      <a:endParaRPr lang="de-DE" sz="1000" b="0" strike="noStrike" spc="-1" dirty="0">
                        <a:latin typeface="Arial"/>
                      </a:endParaRP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arenR"/>
                      </a:pPr>
                      <a:r>
                        <a:rPr lang="de-DE" sz="1000" b="0" strike="noStrike" spc="-1" dirty="0">
                          <a:solidFill>
                            <a:srgbClr val="000000"/>
                          </a:solidFill>
                          <a:latin typeface="Arial"/>
                        </a:rPr>
                        <a:t>Spieler bewegt Figur</a:t>
                      </a: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arenR"/>
                      </a:pPr>
                      <a:r>
                        <a:rPr lang="en-US" sz="1000" b="0" strike="noStrike" spc="-1" dirty="0">
                          <a:solidFill>
                            <a:srgbClr val="000000"/>
                          </a:solidFill>
                          <a:latin typeface="Arial"/>
                        </a:rPr>
                        <a:t>System </a:t>
                      </a:r>
                      <a:r>
                        <a:rPr lang="en-US" sz="1000" b="0" strike="noStrike" spc="-1" dirty="0" err="1">
                          <a:solidFill>
                            <a:srgbClr val="000000"/>
                          </a:solidFill>
                          <a:latin typeface="Arial"/>
                        </a:rPr>
                        <a:t>checkt</a:t>
                      </a:r>
                      <a:r>
                        <a:rPr lang="en-US" sz="1000" b="0" strike="noStrike" spc="-1" dirty="0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lang="en-US" sz="1000" b="0" strike="noStrike" spc="-1" dirty="0" err="1">
                          <a:solidFill>
                            <a:srgbClr val="000000"/>
                          </a:solidFill>
                          <a:latin typeface="Arial"/>
                        </a:rPr>
                        <a:t>Regelwerk</a:t>
                      </a:r>
                      <a:endParaRPr lang="de-DE" sz="1000" b="0" strike="noStrike" spc="-1" dirty="0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arenR"/>
                      </a:pPr>
                      <a:r>
                        <a:rPr lang="en-US" sz="1000" b="0" strike="noStrike" spc="-1" dirty="0">
                          <a:solidFill>
                            <a:srgbClr val="000000"/>
                          </a:solidFill>
                          <a:latin typeface="Arial"/>
                        </a:rPr>
                        <a:t>System </a:t>
                      </a:r>
                      <a:r>
                        <a:rPr lang="en-US" sz="1000" b="0" strike="noStrike" spc="-1" dirty="0" err="1">
                          <a:solidFill>
                            <a:srgbClr val="000000"/>
                          </a:solidFill>
                          <a:latin typeface="Arial"/>
                        </a:rPr>
                        <a:t>wendet</a:t>
                      </a:r>
                      <a:r>
                        <a:rPr lang="en-US" sz="1000" b="0" strike="noStrike" spc="-1" dirty="0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lang="en-US" sz="1000" b="0" strike="noStrike" spc="-1" dirty="0" err="1">
                          <a:solidFill>
                            <a:srgbClr val="000000"/>
                          </a:solidFill>
                          <a:latin typeface="Arial"/>
                        </a:rPr>
                        <a:t>Regelwerk</a:t>
                      </a:r>
                      <a:r>
                        <a:rPr lang="en-US" sz="1000" b="0" strike="noStrike" spc="-1" dirty="0">
                          <a:solidFill>
                            <a:srgbClr val="000000"/>
                          </a:solidFill>
                          <a:latin typeface="Arial"/>
                        </a:rPr>
                        <a:t> an</a:t>
                      </a: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arenR"/>
                      </a:pPr>
                      <a:r>
                        <a:rPr lang="en-US" sz="1000" b="0" strike="noStrike" spc="-1" dirty="0" err="1">
                          <a:solidFill>
                            <a:srgbClr val="000000"/>
                          </a:solidFill>
                          <a:latin typeface="Arial"/>
                        </a:rPr>
                        <a:t>Nächster</a:t>
                      </a:r>
                      <a:r>
                        <a:rPr lang="en-US" sz="1000" b="0" strike="noStrike" spc="-1" dirty="0">
                          <a:solidFill>
                            <a:srgbClr val="000000"/>
                          </a:solidFill>
                          <a:latin typeface="Arial"/>
                        </a:rPr>
                        <a:t> Spieler </a:t>
                      </a:r>
                      <a:r>
                        <a:rPr lang="en-US" sz="1000" b="0" strike="noStrike" spc="-1" dirty="0" err="1">
                          <a:solidFill>
                            <a:srgbClr val="000000"/>
                          </a:solidFill>
                          <a:latin typeface="Arial"/>
                        </a:rPr>
                        <a:t>ist</a:t>
                      </a:r>
                      <a:r>
                        <a:rPr lang="en-US" sz="1000" b="0" strike="noStrike" spc="-1" dirty="0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lang="en-US" sz="1000" b="0" strike="noStrike" spc="-1" dirty="0" err="1">
                          <a:solidFill>
                            <a:srgbClr val="000000"/>
                          </a:solidFill>
                          <a:latin typeface="Arial"/>
                        </a:rPr>
                        <a:t>dran</a:t>
                      </a:r>
                      <a:endParaRPr lang="en-US" sz="1000" b="0" strike="noStrike" spc="-1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16798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000" b="1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Erweiterungen</a:t>
                      </a:r>
                      <a:endParaRPr lang="de-DE" sz="1000" b="0" strike="noStrike" spc="-1">
                        <a:latin typeface="Arial"/>
                      </a:endParaRP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000" b="0" strike="noStrike" spc="-1" dirty="0">
                          <a:latin typeface="Arial"/>
                        </a:rPr>
                        <a:t>5)      Spieler bewegt die Figur vor eine eigene weitere Figur</a:t>
                      </a: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58419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000" b="1" strike="noStrike" spc="-1" dirty="0">
                          <a:solidFill>
                            <a:srgbClr val="000000"/>
                          </a:solidFill>
                          <a:latin typeface="Arial"/>
                        </a:rPr>
                        <a:t>Alternativen</a:t>
                      </a:r>
                      <a:endParaRPr lang="de-DE" sz="1000" b="0" strike="noStrike" spc="-1" dirty="0">
                        <a:latin typeface="Arial"/>
                      </a:endParaRP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000" b="0" strike="noStrike" spc="-1" dirty="0">
                          <a:latin typeface="Arial"/>
                        </a:rPr>
                        <a:t>-</a:t>
                      </a: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8140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C55604-8DD6-A1B1-DD76-A0CAE080A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692640" cy="1325562"/>
          </a:xfrm>
        </p:spPr>
        <p:txBody>
          <a:bodyPr/>
          <a:lstStyle/>
          <a:p>
            <a:r>
              <a:rPr lang="de-DE" dirty="0"/>
              <a:t>Dame Anwendungsanalyse</a:t>
            </a: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2E3A9D6D-D33D-8323-9EF2-0D796C9C6E3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83944012"/>
              </p:ext>
            </p:extLst>
          </p:nvPr>
        </p:nvGraphicFramePr>
        <p:xfrm>
          <a:off x="693319" y="1647108"/>
          <a:ext cx="9936864" cy="5084726"/>
        </p:xfrm>
        <a:graphic>
          <a:graphicData uri="http://schemas.openxmlformats.org/drawingml/2006/table">
            <a:tbl>
              <a:tblPr/>
              <a:tblGrid>
                <a:gridCol w="293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988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910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000" b="1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Geschäftsprozess</a:t>
                      </a:r>
                      <a:endParaRPr lang="de-DE" sz="1000" b="0" strike="noStrike" spc="-1">
                        <a:latin typeface="Arial"/>
                      </a:endParaRP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000" b="1" strike="noStrike" spc="-1" dirty="0">
                          <a:latin typeface="Arial"/>
                        </a:rPr>
                        <a:t>Figur an den gegnerischen Spielfeldrand bewegen</a:t>
                      </a: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910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000" b="1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Ziel, Ergebnisse</a:t>
                      </a:r>
                      <a:endParaRPr lang="de-DE" sz="1000" b="0" strike="noStrike" spc="-1">
                        <a:latin typeface="Arial"/>
                      </a:endParaRP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000" b="0" strike="noStrike" spc="-1" dirty="0">
                          <a:solidFill>
                            <a:srgbClr val="000000"/>
                          </a:solidFill>
                          <a:latin typeface="Arial"/>
                        </a:rPr>
                        <a:t>Spieler hat nächsten Zug gemacht</a:t>
                      </a:r>
                      <a:endParaRPr lang="de-DE" sz="1000" b="0" strike="noStrike" spc="-1" dirty="0">
                        <a:latin typeface="Arial"/>
                      </a:endParaRP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910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000" b="1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Akteure</a:t>
                      </a:r>
                      <a:endParaRPr lang="de-DE" sz="1000" b="0" strike="noStrike" spc="-1">
                        <a:latin typeface="Arial"/>
                      </a:endParaRP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0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Spieler</a:t>
                      </a:r>
                      <a:endParaRPr lang="de-DE" sz="1000" b="0" strike="noStrike" spc="-1">
                        <a:latin typeface="Arial"/>
                      </a:endParaRP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910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000" b="1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Vorbedingungen</a:t>
                      </a:r>
                      <a:endParaRPr lang="de-DE" sz="1000" b="0" strike="noStrike" spc="-1">
                        <a:latin typeface="Arial"/>
                      </a:endParaRP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Spieler ist eingeloggt, Spieler nimmt an Spiel teil, Spieler ist an der Reihe</a:t>
                      </a:r>
                      <a:endParaRPr lang="de-DE" sz="1000" b="0" strike="noStrike" spc="-1">
                        <a:latin typeface="Arial"/>
                      </a:endParaRP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910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000" b="1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Auslösendes Ereignis</a:t>
                      </a:r>
                      <a:endParaRPr lang="de-DE" sz="1000" b="0" strike="noStrike" spc="-1">
                        <a:latin typeface="Arial"/>
                      </a:endParaRP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000" b="0" strike="noStrike" spc="-1" dirty="0">
                          <a:solidFill>
                            <a:srgbClr val="000000"/>
                          </a:solidFill>
                          <a:latin typeface="Arial"/>
                        </a:rPr>
                        <a:t>Spieler ruft Spiel auf</a:t>
                      </a:r>
                      <a:endParaRPr lang="de-DE" sz="1000" b="0" strike="noStrike" spc="-1" dirty="0">
                        <a:latin typeface="Arial"/>
                      </a:endParaRP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910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000" b="1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Nachbedingung bei Erfolg</a:t>
                      </a:r>
                      <a:endParaRPr lang="de-DE" sz="1000" b="0" strike="noStrike" spc="-1">
                        <a:latin typeface="Arial"/>
                      </a:endParaRP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000" b="0" strike="noStrike" spc="-1" dirty="0">
                          <a:solidFill>
                            <a:srgbClr val="000000"/>
                          </a:solidFill>
                          <a:latin typeface="Arial"/>
                        </a:rPr>
                        <a:t>Nächster Spieler ist an der Reihe</a:t>
                      </a:r>
                      <a:endParaRPr lang="de-DE" sz="1000" b="0" strike="noStrike" spc="-1" dirty="0">
                        <a:latin typeface="Arial"/>
                      </a:endParaRP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910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000" b="1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Nachbedingung bei Fehlschlag</a:t>
                      </a:r>
                      <a:endParaRPr lang="de-DE" sz="1000" b="0" strike="noStrike" spc="-1">
                        <a:latin typeface="Arial"/>
                      </a:endParaRP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0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Spieler ist immer noch an der Reihe</a:t>
                      </a:r>
                      <a:endParaRPr lang="de-DE" sz="1000" b="0" strike="noStrike" spc="-1">
                        <a:latin typeface="Arial"/>
                      </a:endParaRP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910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000" b="1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Eingehende Daten</a:t>
                      </a:r>
                      <a:endParaRPr lang="de-DE" sz="1000" b="0" strike="noStrike" spc="-1">
                        <a:latin typeface="Arial"/>
                      </a:endParaRP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000" b="0" strike="noStrike" spc="-1" dirty="0">
                          <a:latin typeface="Arial"/>
                        </a:rPr>
                        <a:t>Letzte durchgeführter Spielzug</a:t>
                      </a: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910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000" b="1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Ausgehende Daten</a:t>
                      </a:r>
                      <a:endParaRPr lang="de-DE" sz="1000" b="0" strike="noStrike" spc="-1">
                        <a:latin typeface="Arial"/>
                      </a:endParaRP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i="1" strike="noStrike" spc="-1" dirty="0">
                          <a:solidFill>
                            <a:srgbClr val="333399"/>
                          </a:solidFill>
                          <a:latin typeface="Arial"/>
                          <a:ea typeface="Times New Roman"/>
                        </a:rPr>
                        <a:t>-</a:t>
                      </a:r>
                      <a:endParaRPr lang="de-DE" sz="1000" b="0" strike="noStrike" spc="-1" dirty="0">
                        <a:latin typeface="Arial"/>
                      </a:endParaRP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9733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000" b="1" strike="noStrike" spc="-1" dirty="0">
                          <a:solidFill>
                            <a:srgbClr val="000000"/>
                          </a:solidFill>
                          <a:latin typeface="Arial"/>
                        </a:rPr>
                        <a:t>Ablauf</a:t>
                      </a:r>
                      <a:endParaRPr lang="de-DE" sz="1000" b="0" strike="noStrike" spc="-1" dirty="0">
                        <a:latin typeface="Arial"/>
                      </a:endParaRP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arenR"/>
                      </a:pPr>
                      <a:r>
                        <a:rPr lang="de-DE" sz="1000" b="0" strike="noStrike" spc="-1" dirty="0">
                          <a:solidFill>
                            <a:srgbClr val="000000"/>
                          </a:solidFill>
                          <a:latin typeface="Arial"/>
                        </a:rPr>
                        <a:t>Spieler ruft Spiel auf</a:t>
                      </a: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arenR"/>
                      </a:pPr>
                      <a:r>
                        <a:rPr lang="de-DE" sz="1000" b="0" strike="noStrike" spc="-1" dirty="0">
                          <a:solidFill>
                            <a:srgbClr val="000000"/>
                          </a:solidFill>
                          <a:latin typeface="Arial"/>
                        </a:rPr>
                        <a:t>Spieler bewegt Figur</a:t>
                      </a:r>
                      <a:endParaRPr lang="de-DE" sz="1000" b="0" strike="noStrike" spc="-1" dirty="0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arenR"/>
                      </a:pPr>
                      <a:r>
                        <a:rPr lang="en-US" sz="1000" b="0" strike="noStrike" spc="-1" dirty="0">
                          <a:solidFill>
                            <a:srgbClr val="000000"/>
                          </a:solidFill>
                          <a:latin typeface="Arial"/>
                        </a:rPr>
                        <a:t>System </a:t>
                      </a:r>
                      <a:r>
                        <a:rPr lang="en-US" sz="1000" b="0" strike="noStrike" spc="-1" dirty="0" err="1">
                          <a:solidFill>
                            <a:srgbClr val="000000"/>
                          </a:solidFill>
                          <a:latin typeface="Arial"/>
                        </a:rPr>
                        <a:t>checkt</a:t>
                      </a:r>
                      <a:r>
                        <a:rPr lang="en-US" sz="1000" b="0" strike="noStrike" spc="-1" dirty="0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lang="en-US" sz="1000" b="0" strike="noStrike" spc="-1" dirty="0" err="1">
                          <a:solidFill>
                            <a:srgbClr val="000000"/>
                          </a:solidFill>
                          <a:latin typeface="Arial"/>
                        </a:rPr>
                        <a:t>Regelwerk</a:t>
                      </a:r>
                      <a:endParaRPr lang="de-DE" sz="1000" b="0" strike="noStrike" spc="-1" dirty="0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arenR"/>
                      </a:pPr>
                      <a:r>
                        <a:rPr lang="en-US" sz="1000" b="0" strike="noStrike" spc="-1" dirty="0">
                          <a:solidFill>
                            <a:srgbClr val="000000"/>
                          </a:solidFill>
                          <a:latin typeface="Arial"/>
                        </a:rPr>
                        <a:t>System </a:t>
                      </a:r>
                      <a:r>
                        <a:rPr lang="en-US" sz="1000" b="0" strike="noStrike" spc="-1" dirty="0" err="1">
                          <a:solidFill>
                            <a:srgbClr val="000000"/>
                          </a:solidFill>
                          <a:latin typeface="Arial"/>
                        </a:rPr>
                        <a:t>wendet</a:t>
                      </a:r>
                      <a:r>
                        <a:rPr lang="en-US" sz="1000" b="0" strike="noStrike" spc="-1" dirty="0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lang="en-US" sz="1000" b="0" strike="noStrike" spc="-1" dirty="0" err="1">
                          <a:solidFill>
                            <a:srgbClr val="000000"/>
                          </a:solidFill>
                          <a:latin typeface="Arial"/>
                        </a:rPr>
                        <a:t>Regelwerk</a:t>
                      </a:r>
                      <a:r>
                        <a:rPr lang="en-US" sz="1000" b="0" strike="noStrike" spc="-1" dirty="0">
                          <a:solidFill>
                            <a:srgbClr val="000000"/>
                          </a:solidFill>
                          <a:latin typeface="Arial"/>
                        </a:rPr>
                        <a:t> an</a:t>
                      </a: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arenR"/>
                      </a:pPr>
                      <a:r>
                        <a:rPr lang="en-US" sz="1000" b="0" strike="noStrike" spc="-1" dirty="0" err="1">
                          <a:solidFill>
                            <a:srgbClr val="000000"/>
                          </a:solidFill>
                          <a:latin typeface="Arial"/>
                        </a:rPr>
                        <a:t>Nächster</a:t>
                      </a:r>
                      <a:r>
                        <a:rPr lang="en-US" sz="1000" b="0" strike="noStrike" spc="-1" dirty="0">
                          <a:solidFill>
                            <a:srgbClr val="000000"/>
                          </a:solidFill>
                          <a:latin typeface="Arial"/>
                        </a:rPr>
                        <a:t> Spieler </a:t>
                      </a:r>
                      <a:r>
                        <a:rPr lang="en-US" sz="1000" b="0" strike="noStrike" spc="-1" dirty="0" err="1">
                          <a:solidFill>
                            <a:srgbClr val="000000"/>
                          </a:solidFill>
                          <a:latin typeface="Arial"/>
                        </a:rPr>
                        <a:t>ist</a:t>
                      </a:r>
                      <a:r>
                        <a:rPr lang="en-US" sz="1000" b="0" strike="noStrike" spc="-1" dirty="0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lang="en-US" sz="1000" b="0" strike="noStrike" spc="-1" dirty="0" err="1">
                          <a:solidFill>
                            <a:srgbClr val="000000"/>
                          </a:solidFill>
                          <a:latin typeface="Arial"/>
                        </a:rPr>
                        <a:t>dran</a:t>
                      </a:r>
                      <a:endParaRPr lang="en-US" sz="1000" b="0" strike="noStrike" spc="-1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16798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000" b="1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Erweiterungen</a:t>
                      </a:r>
                      <a:endParaRPr lang="de-DE" sz="1000" b="0" strike="noStrike" spc="-1">
                        <a:latin typeface="Arial"/>
                      </a:endParaRP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 dirty="0">
                          <a:solidFill>
                            <a:srgbClr val="000000"/>
                          </a:solidFill>
                          <a:latin typeface="Arial"/>
                        </a:rPr>
                        <a:t>5a) </a:t>
                      </a:r>
                      <a:r>
                        <a:rPr lang="en-US" sz="1000" b="0" strike="noStrike" spc="-1" dirty="0" err="1">
                          <a:solidFill>
                            <a:srgbClr val="000000"/>
                          </a:solidFill>
                          <a:latin typeface="Arial"/>
                        </a:rPr>
                        <a:t>Gleicher</a:t>
                      </a:r>
                      <a:r>
                        <a:rPr lang="en-US" sz="1000" b="0" strike="noStrike" spc="-1" dirty="0">
                          <a:solidFill>
                            <a:srgbClr val="000000"/>
                          </a:solidFill>
                          <a:latin typeface="Arial"/>
                        </a:rPr>
                        <a:t> Spieler </a:t>
                      </a:r>
                      <a:r>
                        <a:rPr lang="en-US" sz="1000" b="0" strike="noStrike" spc="-1" dirty="0" err="1">
                          <a:solidFill>
                            <a:srgbClr val="000000"/>
                          </a:solidFill>
                          <a:latin typeface="Arial"/>
                        </a:rPr>
                        <a:t>ist</a:t>
                      </a:r>
                      <a:r>
                        <a:rPr lang="en-US" sz="1000" b="0" strike="noStrike" spc="-1" dirty="0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lang="en-US" sz="1000" b="0" strike="noStrike" spc="-1" dirty="0" err="1">
                          <a:solidFill>
                            <a:srgbClr val="000000"/>
                          </a:solidFill>
                          <a:latin typeface="Arial"/>
                        </a:rPr>
                        <a:t>erneut</a:t>
                      </a:r>
                      <a:r>
                        <a:rPr lang="en-US" sz="1000" b="0" strike="noStrike" spc="-1" dirty="0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lang="en-US" sz="1000" b="0" strike="noStrike" spc="-1" dirty="0" err="1">
                          <a:solidFill>
                            <a:srgbClr val="000000"/>
                          </a:solidFill>
                          <a:latin typeface="Arial"/>
                        </a:rPr>
                        <a:t>dran</a:t>
                      </a:r>
                      <a:r>
                        <a:rPr lang="en-US" sz="1000" b="0" strike="noStrike" spc="-1" dirty="0">
                          <a:solidFill>
                            <a:srgbClr val="000000"/>
                          </a:solidFill>
                          <a:latin typeface="Arial"/>
                        </a:rPr>
                        <a:t>, </a:t>
                      </a:r>
                      <a:r>
                        <a:rPr lang="en-US" sz="1000" b="0" strike="noStrike" spc="-1" dirty="0" err="1">
                          <a:solidFill>
                            <a:srgbClr val="000000"/>
                          </a:solidFill>
                          <a:latin typeface="Arial"/>
                        </a:rPr>
                        <a:t>weiter</a:t>
                      </a:r>
                      <a:r>
                        <a:rPr lang="en-US" sz="1000" b="0" strike="noStrike" spc="-1" dirty="0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lang="en-US" sz="1000" b="0" strike="noStrike" spc="-1" dirty="0" err="1">
                          <a:solidFill>
                            <a:srgbClr val="000000"/>
                          </a:solidFill>
                          <a:latin typeface="Arial"/>
                        </a:rPr>
                        <a:t>mit</a:t>
                      </a:r>
                      <a:r>
                        <a:rPr lang="en-US" sz="1000" b="0" strike="noStrike" spc="-1" dirty="0">
                          <a:solidFill>
                            <a:srgbClr val="000000"/>
                          </a:solidFill>
                          <a:latin typeface="Arial"/>
                        </a:rPr>
                        <a:t> 2)</a:t>
                      </a:r>
                      <a:endParaRPr lang="de-DE" sz="1000" b="0" strike="noStrike" spc="-1" dirty="0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 dirty="0">
                          <a:solidFill>
                            <a:srgbClr val="000000"/>
                          </a:solidFill>
                          <a:latin typeface="Arial"/>
                        </a:rPr>
                        <a:t>5b) </a:t>
                      </a:r>
                      <a:r>
                        <a:rPr lang="de-DE" sz="1000" b="0" strike="noStrike" spc="-1" dirty="0">
                          <a:solidFill>
                            <a:srgbClr val="000000"/>
                          </a:solidFill>
                          <a:latin typeface="Arial"/>
                        </a:rPr>
                        <a:t>Spieler hat keine Möglichkeit mehr eine Figur zu bewegen, weiter mit 3)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endParaRPr lang="de-DE" sz="1000" b="0" strike="noStrike" spc="-1" dirty="0">
                        <a:latin typeface="Arial"/>
                      </a:endParaRP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58419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000" b="1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Alternativen</a:t>
                      </a:r>
                      <a:endParaRPr lang="de-DE" sz="1000" b="0" strike="noStrike" spc="-1">
                        <a:latin typeface="Arial"/>
                      </a:endParaRP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 dirty="0">
                          <a:solidFill>
                            <a:srgbClr val="000000"/>
                          </a:solidFill>
                          <a:latin typeface="Arial"/>
                        </a:rPr>
                        <a:t>6a) </a:t>
                      </a:r>
                      <a:r>
                        <a:rPr lang="de-DE" sz="1000" b="0" strike="noStrike" spc="-1" dirty="0">
                          <a:solidFill>
                            <a:srgbClr val="000000"/>
                          </a:solidFill>
                          <a:latin typeface="Arial"/>
                        </a:rPr>
                        <a:t>Spieler schlägt eine Figur des Gegners, weiter mit 2)</a:t>
                      </a:r>
                      <a:endParaRPr lang="de-DE" sz="1000" b="0" strike="noStrike" spc="-1" dirty="0">
                        <a:latin typeface="Arial"/>
                      </a:endParaRP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33266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D5E0904-721C-4D68-9EB8-1C9752E32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298ECBA-3258-45DF-8FD4-7581736BCC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244"/>
            <a:ext cx="457200" cy="6858000"/>
          </a:xfrm>
          <a:prstGeom prst="rect">
            <a:avLst/>
          </a:prstGeom>
          <a:solidFill>
            <a:srgbClr val="6F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62BF453-BD82-4B90-9FE7-5170313380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0"/>
            <a:ext cx="10835640" cy="68580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3FCEAB0-EA52-17F7-0073-AE55175B2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65573" y="1123605"/>
            <a:ext cx="2802194" cy="404164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2400" dirty="0">
                <a:solidFill>
                  <a:srgbClr val="FFFFFF"/>
                </a:solidFill>
              </a:rPr>
              <a:t>Data Dictionaries</a:t>
            </a:r>
            <a:br>
              <a:rPr lang="en-US" sz="2400" dirty="0">
                <a:solidFill>
                  <a:srgbClr val="FFFFFF"/>
                </a:solidFill>
              </a:rPr>
            </a:br>
            <a:endParaRPr lang="en-US" sz="2400" dirty="0">
              <a:solidFill>
                <a:srgbClr val="FFFFFF"/>
              </a:solidFill>
            </a:endParaRPr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72366D3-9B5C-42E1-9906-77FF6BB55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2283" y="0"/>
            <a:ext cx="756100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21F5E60-4E89-4B16-A245-12BD993599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899160" cy="68580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Inhaltsplatzhalter 7">
            <a:extLst>
              <a:ext uri="{FF2B5EF4-FFF2-40B4-BE49-F238E27FC236}">
                <a16:creationId xmlns:a16="http://schemas.microsoft.com/office/drawing/2014/main" id="{922D2B74-5D3E-6E09-995B-3A5BF04AB8A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59118937"/>
              </p:ext>
            </p:extLst>
          </p:nvPr>
        </p:nvGraphicFramePr>
        <p:xfrm>
          <a:off x="629757" y="477821"/>
          <a:ext cx="6952520" cy="53955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0504">
                  <a:extLst>
                    <a:ext uri="{9D8B030D-6E8A-4147-A177-3AD203B41FA5}">
                      <a16:colId xmlns:a16="http://schemas.microsoft.com/office/drawing/2014/main" val="3217129905"/>
                    </a:ext>
                  </a:extLst>
                </a:gridCol>
                <a:gridCol w="1390504">
                  <a:extLst>
                    <a:ext uri="{9D8B030D-6E8A-4147-A177-3AD203B41FA5}">
                      <a16:colId xmlns:a16="http://schemas.microsoft.com/office/drawing/2014/main" val="3573160314"/>
                    </a:ext>
                  </a:extLst>
                </a:gridCol>
                <a:gridCol w="1390504">
                  <a:extLst>
                    <a:ext uri="{9D8B030D-6E8A-4147-A177-3AD203B41FA5}">
                      <a16:colId xmlns:a16="http://schemas.microsoft.com/office/drawing/2014/main" val="1727073901"/>
                    </a:ext>
                  </a:extLst>
                </a:gridCol>
                <a:gridCol w="1390504">
                  <a:extLst>
                    <a:ext uri="{9D8B030D-6E8A-4147-A177-3AD203B41FA5}">
                      <a16:colId xmlns:a16="http://schemas.microsoft.com/office/drawing/2014/main" val="1424487559"/>
                    </a:ext>
                  </a:extLst>
                </a:gridCol>
                <a:gridCol w="1390504">
                  <a:extLst>
                    <a:ext uri="{9D8B030D-6E8A-4147-A177-3AD203B41FA5}">
                      <a16:colId xmlns:a16="http://schemas.microsoft.com/office/drawing/2014/main" val="667972125"/>
                    </a:ext>
                  </a:extLst>
                </a:gridCol>
              </a:tblGrid>
              <a:tr h="1067357"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300" u="none" dirty="0"/>
                        <a:t>Beschreibung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Eigenschaft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300" dirty="0"/>
                        <a:t>Verwendung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300" dirty="0"/>
                        <a:t>Instanzen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93554081"/>
                  </a:ext>
                </a:extLst>
              </a:tr>
              <a:tr h="1967401">
                <a:tc>
                  <a:txBody>
                    <a:bodyPr/>
                    <a:lstStyle/>
                    <a:p>
                      <a:r>
                        <a:rPr lang="de-DE" sz="1400" dirty="0"/>
                        <a:t>Spieler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Ein angemeldeter Spieler. Kann beliebig viele Spiele spielen. Zugleich in entweder schwarz oder weiß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Farbe der Spielsteine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Bestimmt eine angemeldete Person deren Spielzüge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664476"/>
                  </a:ext>
                </a:extLst>
              </a:tr>
              <a:tr h="1067357">
                <a:tc>
                  <a:txBody>
                    <a:bodyPr/>
                    <a:lstStyle/>
                    <a:p>
                      <a:r>
                        <a:rPr lang="de-DE" sz="1400" dirty="0"/>
                        <a:t>Figur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Kann sich bewegen und andere Figuren schlagen.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Farbe und die Bewegungs- und schlag Richtung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Spielraum einnehmen und Figuren schlagen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760897"/>
                  </a:ext>
                </a:extLst>
              </a:tr>
              <a:tr h="1067357">
                <a:tc>
                  <a:txBody>
                    <a:bodyPr/>
                    <a:lstStyle/>
                    <a:p>
                      <a:r>
                        <a:rPr lang="de-DE" sz="1400" dirty="0"/>
                        <a:t>Dame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Kann sich bewegen und andere Figuren schlagen.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Farbe und die Bewegungs- und schlag Richtung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Spielraum einnehmen und Figuren schlagen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0…*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52452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47746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nhaltsplatzhalter 6" descr="Ein Bild, das Text, Screenshot, Diagramm, parallel enthält.&#10;&#10;Beschreibung automatisch generiert.">
            <a:extLst>
              <a:ext uri="{FF2B5EF4-FFF2-40B4-BE49-F238E27FC236}">
                <a16:creationId xmlns:a16="http://schemas.microsoft.com/office/drawing/2014/main" id="{924DBCE7-DFA8-56C8-256A-232079AF9D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813" y="26174"/>
            <a:ext cx="10301680" cy="6931901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A2F0EEFA-A01B-C7F2-E06C-EE1741D60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3119" y="66228"/>
            <a:ext cx="7694872" cy="80169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200" dirty="0"/>
              <a:t>Klassendiagram</a:t>
            </a:r>
          </a:p>
        </p:txBody>
      </p:sp>
      <p:cxnSp>
        <p:nvCxnSpPr>
          <p:cNvPr id="4" name="Verbinder: gewinkelt 3">
            <a:extLst>
              <a:ext uri="{FF2B5EF4-FFF2-40B4-BE49-F238E27FC236}">
                <a16:creationId xmlns:a16="http://schemas.microsoft.com/office/drawing/2014/main" id="{343960D8-7E50-96EE-F5A0-B72CAC3D09FD}"/>
              </a:ext>
            </a:extLst>
          </p:cNvPr>
          <p:cNvCxnSpPr/>
          <p:nvPr/>
        </p:nvCxnSpPr>
        <p:spPr>
          <a:xfrm>
            <a:off x="1234796" y="3064433"/>
            <a:ext cx="1207476" cy="897653"/>
          </a:xfrm>
          <a:prstGeom prst="bentConnector3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Grafik 11">
            <a:extLst>
              <a:ext uri="{FF2B5EF4-FFF2-40B4-BE49-F238E27FC236}">
                <a16:creationId xmlns:a16="http://schemas.microsoft.com/office/drawing/2014/main" id="{06EFE413-B69F-DFAD-9EEA-9B0E087612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1430841" y="3254317"/>
            <a:ext cx="815379" cy="600159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8C5AF0DC-6E99-A031-F3F9-C9C73937C6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43096" y="3867024"/>
            <a:ext cx="499169" cy="177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5321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D5E0904-721C-4D68-9EB8-1C9752E32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298ECBA-3258-45DF-8FD4-7581736BCC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244"/>
            <a:ext cx="457200" cy="6858000"/>
          </a:xfrm>
          <a:prstGeom prst="rect">
            <a:avLst/>
          </a:prstGeom>
          <a:solidFill>
            <a:srgbClr val="6F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62BF453-BD82-4B90-9FE7-5170313380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0"/>
            <a:ext cx="10835640" cy="68580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3FCEAB0-EA52-17F7-0073-AE55175B2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090" y="758952"/>
            <a:ext cx="2802194" cy="404164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2400">
                <a:solidFill>
                  <a:srgbClr val="FFFFFF"/>
                </a:solidFill>
              </a:rPr>
              <a:t>Sequenzdiagramm</a:t>
            </a:r>
            <a:br>
              <a:rPr lang="en-US" sz="2400">
                <a:solidFill>
                  <a:srgbClr val="FFFFFF"/>
                </a:solidFill>
              </a:rPr>
            </a:br>
            <a:endParaRPr lang="en-US" sz="2400">
              <a:solidFill>
                <a:srgbClr val="FFFFFF"/>
              </a:solidFill>
            </a:endParaRPr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72366D3-9B5C-42E1-9906-77FF6BB55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2283" y="0"/>
            <a:ext cx="756100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21F5E60-4E89-4B16-A245-12BD993599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899160" cy="68580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29291FB3-D8B2-8F49-C43D-57C3F1CDB0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283" y="165188"/>
            <a:ext cx="7345344" cy="6634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824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4EB591-20FB-4697-570D-10B22CDF1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0743" y="1571163"/>
            <a:ext cx="4534047" cy="1584895"/>
          </a:xfrm>
        </p:spPr>
        <p:txBody>
          <a:bodyPr>
            <a:normAutofit/>
          </a:bodyPr>
          <a:lstStyle/>
          <a:p>
            <a:r>
              <a:rPr lang="de-DE" dirty="0"/>
              <a:t>Danke für Eure Aufmerksamkeit</a:t>
            </a:r>
          </a:p>
        </p:txBody>
      </p:sp>
      <p:pic>
        <p:nvPicPr>
          <p:cNvPr id="4" name="Inhaltsplatzhalter 3" descr="Danke Teodor die Katze">
            <a:extLst>
              <a:ext uri="{FF2B5EF4-FFF2-40B4-BE49-F238E27FC236}">
                <a16:creationId xmlns:a16="http://schemas.microsoft.com/office/drawing/2014/main" id="{04B682C4-052E-D0DA-15CF-039ECCA901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460" r="1669"/>
          <a:stretch/>
        </p:blipFill>
        <p:spPr>
          <a:xfrm>
            <a:off x="20" y="10"/>
            <a:ext cx="6094799" cy="6857990"/>
          </a:xfrm>
          <a:prstGeom prst="rect">
            <a:avLst/>
          </a:prstGeom>
        </p:spPr>
      </p:pic>
      <p:sp>
        <p:nvSpPr>
          <p:cNvPr id="6" name="Sprechblase: oval 5">
            <a:extLst>
              <a:ext uri="{FF2B5EF4-FFF2-40B4-BE49-F238E27FC236}">
                <a16:creationId xmlns:a16="http://schemas.microsoft.com/office/drawing/2014/main" id="{FD569369-8E12-2F2C-3BE2-68E046F0E3CF}"/>
              </a:ext>
            </a:extLst>
          </p:cNvPr>
          <p:cNvSpPr/>
          <p:nvPr/>
        </p:nvSpPr>
        <p:spPr>
          <a:xfrm rot="3180000">
            <a:off x="6099607" y="121408"/>
            <a:ext cx="4417669" cy="5063924"/>
          </a:xfrm>
          <a:prstGeom prst="wedgeEllipseCallout">
            <a:avLst/>
          </a:prstGeom>
          <a:solidFill>
            <a:srgbClr val="BBBBBC">
              <a:alpha val="35000"/>
            </a:srgb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786233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D5E0904-721C-4D68-9EB8-1C9752E32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298ECBA-3258-45DF-8FD4-7581736BCC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244"/>
            <a:ext cx="457200" cy="6858000"/>
          </a:xfrm>
          <a:prstGeom prst="rect">
            <a:avLst/>
          </a:prstGeom>
          <a:solidFill>
            <a:srgbClr val="6F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62BF453-BD82-4B90-9FE7-5170313380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0"/>
            <a:ext cx="10835640" cy="68580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0014F2F-2118-2763-9302-A3FC32E3E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7054" y="1944285"/>
            <a:ext cx="4410860" cy="1435797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>
              <a:lnSpc>
                <a:spcPct val="85000"/>
              </a:lnSpc>
            </a:pPr>
            <a:br>
              <a:rPr lang="en-US" dirty="0">
                <a:solidFill>
                  <a:srgbClr val="FFFFFF"/>
                </a:solidFill>
              </a:rPr>
            </a:br>
            <a:br>
              <a:rPr lang="en-US" dirty="0">
                <a:solidFill>
                  <a:srgbClr val="FFFFFF"/>
                </a:solidFill>
              </a:rPr>
            </a:br>
            <a:br>
              <a:rPr lang="en-US" dirty="0"/>
            </a:br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72366D3-9B5C-42E1-9906-77FF6BB55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2283" y="0"/>
            <a:ext cx="756100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nhaltsplatzhalter 3" descr="Schachbrett - einebinsenweisheit">
            <a:extLst>
              <a:ext uri="{FF2B5EF4-FFF2-40B4-BE49-F238E27FC236}">
                <a16:creationId xmlns:a16="http://schemas.microsoft.com/office/drawing/2014/main" id="{5B023945-2FDC-4013-C13E-AE1A9913C5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1662" y="484632"/>
            <a:ext cx="5882248" cy="5882248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121F5E60-4E89-4B16-A245-12BD993599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899160" cy="68580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itel 1">
            <a:extLst>
              <a:ext uri="{FF2B5EF4-FFF2-40B4-BE49-F238E27FC236}">
                <a16:creationId xmlns:a16="http://schemas.microsoft.com/office/drawing/2014/main" id="{15728087-3D45-A7A6-8F94-D9969ED7B1A0}"/>
              </a:ext>
            </a:extLst>
          </p:cNvPr>
          <p:cNvSpPr txBox="1">
            <a:spLocks/>
          </p:cNvSpPr>
          <p:nvPr/>
        </p:nvSpPr>
        <p:spPr>
          <a:xfrm>
            <a:off x="8111128" y="2170063"/>
            <a:ext cx="4410860" cy="146401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85000"/>
              </a:lnSpc>
            </a:pPr>
            <a:r>
              <a:rPr lang="en-US" sz="5300" dirty="0">
                <a:solidFill>
                  <a:srgbClr val="FFFFFF"/>
                </a:solidFill>
              </a:rPr>
              <a:t>DAS SPIEL</a:t>
            </a:r>
            <a:endParaRPr lang="en-US" sz="1600" dirty="0">
              <a:solidFill>
                <a:srgbClr val="FFFFFF"/>
              </a:solidFill>
              <a:latin typeface="Times New Roman"/>
              <a:ea typeface="Cambria"/>
              <a:cs typeface="Times New Roman"/>
            </a:endParaRPr>
          </a:p>
          <a:p>
            <a:pPr>
              <a:lnSpc>
                <a:spcPct val="85000"/>
              </a:lnSpc>
            </a:pPr>
            <a:endParaRPr lang="en-US" sz="5300" dirty="0">
              <a:solidFill>
                <a:srgbClr val="FFFFFF"/>
              </a:solidFill>
            </a:endParaRPr>
          </a:p>
          <a:p>
            <a:pPr>
              <a:lnSpc>
                <a:spcPct val="85000"/>
              </a:lnSpc>
            </a:pPr>
            <a:r>
              <a:rPr lang="en-US" sz="2400" dirty="0">
                <a:solidFill>
                  <a:schemeClr val="bg1"/>
                </a:solidFill>
              </a:rPr>
              <a:t>Dame</a:t>
            </a:r>
            <a:br>
              <a:rPr lang="en-US" sz="3200" dirty="0"/>
            </a:br>
            <a:endParaRPr lang="en-US" sz="1600" dirty="0">
              <a:solidFill>
                <a:srgbClr val="FFFFFF"/>
              </a:solidFill>
              <a:latin typeface="Times New Roman"/>
              <a:ea typeface="Cambria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875200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D5E0904-721C-4D68-9EB8-1C9752E32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298ECBA-3258-45DF-8FD4-7581736BCC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244"/>
            <a:ext cx="457200" cy="6858000"/>
          </a:xfrm>
          <a:prstGeom prst="rect">
            <a:avLst/>
          </a:prstGeom>
          <a:solidFill>
            <a:srgbClr val="6F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62BF453-BD82-4B90-9FE7-5170313380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0"/>
            <a:ext cx="10835640" cy="68580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0014F2F-2118-2763-9302-A3FC32E3E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7054" y="1944285"/>
            <a:ext cx="4410860" cy="1435797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>
              <a:lnSpc>
                <a:spcPct val="85000"/>
              </a:lnSpc>
            </a:pPr>
            <a:br>
              <a:rPr lang="en-US" dirty="0">
                <a:solidFill>
                  <a:srgbClr val="FFFFFF"/>
                </a:solidFill>
              </a:rPr>
            </a:br>
            <a:br>
              <a:rPr lang="en-US" dirty="0">
                <a:solidFill>
                  <a:srgbClr val="FFFFFF"/>
                </a:solidFill>
              </a:rPr>
            </a:br>
            <a:br>
              <a:rPr lang="en-US" dirty="0"/>
            </a:br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72366D3-9B5C-42E1-9906-77FF6BB55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2283" y="0"/>
            <a:ext cx="756100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nhaltsplatzhalter 3" descr="Schachbrett - einebinsenweisheit">
            <a:extLst>
              <a:ext uri="{FF2B5EF4-FFF2-40B4-BE49-F238E27FC236}">
                <a16:creationId xmlns:a16="http://schemas.microsoft.com/office/drawing/2014/main" id="{5B023945-2FDC-4013-C13E-AE1A9913C5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1662" y="484632"/>
            <a:ext cx="5882248" cy="5882248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121F5E60-4E89-4B16-A245-12BD993599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899160" cy="68580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Grafik 20" descr="Ein Bild, das Kreis enthält.&#10;&#10;Beschreibung automatisch generiert.">
            <a:extLst>
              <a:ext uri="{FF2B5EF4-FFF2-40B4-BE49-F238E27FC236}">
                <a16:creationId xmlns:a16="http://schemas.microsoft.com/office/drawing/2014/main" id="{B2FE1479-1C29-BAEF-C2B4-9042301D68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4577" y="3331280"/>
            <a:ext cx="458847" cy="458847"/>
          </a:xfrm>
          <a:prstGeom prst="rect">
            <a:avLst/>
          </a:prstGeom>
        </p:spPr>
      </p:pic>
      <p:sp>
        <p:nvSpPr>
          <p:cNvPr id="42" name="Titel 1">
            <a:extLst>
              <a:ext uri="{FF2B5EF4-FFF2-40B4-BE49-F238E27FC236}">
                <a16:creationId xmlns:a16="http://schemas.microsoft.com/office/drawing/2014/main" id="{15728087-3D45-A7A6-8F94-D9969ED7B1A0}"/>
              </a:ext>
            </a:extLst>
          </p:cNvPr>
          <p:cNvSpPr txBox="1">
            <a:spLocks/>
          </p:cNvSpPr>
          <p:nvPr/>
        </p:nvSpPr>
        <p:spPr>
          <a:xfrm>
            <a:off x="8111128" y="2170063"/>
            <a:ext cx="4410860" cy="146401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85000"/>
              </a:lnSpc>
            </a:pPr>
            <a:r>
              <a:rPr lang="en-US" sz="5300" dirty="0" err="1">
                <a:solidFill>
                  <a:srgbClr val="FFFFFF"/>
                </a:solidFill>
              </a:rPr>
              <a:t>Funktion</a:t>
            </a:r>
            <a:br>
              <a:rPr lang="en-US" sz="3200" dirty="0">
                <a:solidFill>
                  <a:srgbClr val="FFFFFF"/>
                </a:solidFill>
              </a:rPr>
            </a:br>
            <a:br>
              <a:rPr lang="en-US" sz="3200" dirty="0"/>
            </a:br>
            <a:r>
              <a:rPr lang="en-US" sz="1600" dirty="0">
                <a:solidFill>
                  <a:srgbClr val="FFFFFF"/>
                </a:solidFill>
                <a:latin typeface="Times New Roman"/>
                <a:ea typeface="Cambria"/>
                <a:cs typeface="Times New Roman"/>
              </a:rPr>
              <a:t>Wie </a:t>
            </a:r>
            <a:r>
              <a:rPr lang="en-US" sz="1600" dirty="0" err="1">
                <a:solidFill>
                  <a:srgbClr val="FFFFFF"/>
                </a:solidFill>
                <a:latin typeface="Times New Roman"/>
                <a:ea typeface="Cambria"/>
                <a:cs typeface="Times New Roman"/>
              </a:rPr>
              <a:t>bewegen</a:t>
            </a:r>
            <a:r>
              <a:rPr lang="en-US" sz="1600" dirty="0">
                <a:solidFill>
                  <a:srgbClr val="FFFFFF"/>
                </a:solidFill>
                <a:latin typeface="Times New Roman"/>
                <a:ea typeface="Cambria"/>
                <a:cs typeface="Times New Roman"/>
              </a:rPr>
              <a:t> </a:t>
            </a:r>
            <a:r>
              <a:rPr lang="en-US" sz="1600" dirty="0" err="1">
                <a:solidFill>
                  <a:srgbClr val="FFFFFF"/>
                </a:solidFill>
                <a:latin typeface="Times New Roman"/>
                <a:ea typeface="Cambria"/>
                <a:cs typeface="Times New Roman"/>
              </a:rPr>
              <a:t>sich</a:t>
            </a:r>
            <a:r>
              <a:rPr lang="en-US" sz="1600" dirty="0">
                <a:solidFill>
                  <a:srgbClr val="FFFFFF"/>
                </a:solidFill>
                <a:latin typeface="Times New Roman"/>
                <a:ea typeface="Cambria"/>
                <a:cs typeface="Times New Roman"/>
              </a:rPr>
              <a:t> die </a:t>
            </a:r>
            <a:r>
              <a:rPr lang="en-US" sz="1600" dirty="0" err="1">
                <a:solidFill>
                  <a:srgbClr val="FFFFFF"/>
                </a:solidFill>
                <a:latin typeface="Times New Roman"/>
                <a:ea typeface="Cambria"/>
                <a:cs typeface="Times New Roman"/>
              </a:rPr>
              <a:t>Figuren</a:t>
            </a:r>
            <a:r>
              <a:rPr lang="en-US" sz="1600" dirty="0">
                <a:solidFill>
                  <a:srgbClr val="FFFFFF"/>
                </a:solidFill>
                <a:latin typeface="Times New Roman"/>
                <a:ea typeface="Cambria"/>
                <a:cs typeface="Times New Roman"/>
              </a:rPr>
              <a:t>?</a:t>
            </a:r>
            <a:endParaRPr lang="de-DE" sz="1600" dirty="0" err="1">
              <a:latin typeface="Times New Roman"/>
              <a:ea typeface="Cambria"/>
              <a:cs typeface="Times New Roman"/>
            </a:endParaRPr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B03F59D1-8A54-A16F-C14D-BD783D2C5940}"/>
              </a:ext>
            </a:extLst>
          </p:cNvPr>
          <p:cNvSpPr/>
          <p:nvPr/>
        </p:nvSpPr>
        <p:spPr>
          <a:xfrm>
            <a:off x="4468519" y="2624666"/>
            <a:ext cx="564443" cy="545628"/>
          </a:xfrm>
          <a:prstGeom prst="rect">
            <a:avLst/>
          </a:prstGeom>
          <a:solidFill>
            <a:srgbClr val="FF0000">
              <a:alpha val="67000"/>
            </a:srgbClr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0000"/>
              </a:solidFill>
            </a:endParaRPr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E37947CE-60B0-55C1-358D-4D9196AA8E7C}"/>
              </a:ext>
            </a:extLst>
          </p:cNvPr>
          <p:cNvSpPr/>
          <p:nvPr/>
        </p:nvSpPr>
        <p:spPr>
          <a:xfrm>
            <a:off x="3127023" y="2628429"/>
            <a:ext cx="564443" cy="545628"/>
          </a:xfrm>
          <a:prstGeom prst="rect">
            <a:avLst/>
          </a:prstGeom>
          <a:solidFill>
            <a:srgbClr val="FF0000">
              <a:alpha val="67000"/>
            </a:srgbClr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0000"/>
              </a:solidFill>
            </a:endParaRPr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87C29538-C6B6-AC28-8E68-A56ADB435568}"/>
              </a:ext>
            </a:extLst>
          </p:cNvPr>
          <p:cNvSpPr/>
          <p:nvPr/>
        </p:nvSpPr>
        <p:spPr>
          <a:xfrm>
            <a:off x="4464756" y="3956755"/>
            <a:ext cx="564443" cy="545628"/>
          </a:xfrm>
          <a:prstGeom prst="rect">
            <a:avLst/>
          </a:prstGeom>
          <a:solidFill>
            <a:srgbClr val="FF0000">
              <a:alpha val="67000"/>
            </a:srgbClr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0000"/>
              </a:solidFill>
            </a:endParaRPr>
          </a:p>
        </p:txBody>
      </p:sp>
      <p:sp>
        <p:nvSpPr>
          <p:cNvPr id="52" name="Rechteck 51">
            <a:extLst>
              <a:ext uri="{FF2B5EF4-FFF2-40B4-BE49-F238E27FC236}">
                <a16:creationId xmlns:a16="http://schemas.microsoft.com/office/drawing/2014/main" id="{B4AB8911-8F72-58AC-707F-7EDC28EADE85}"/>
              </a:ext>
            </a:extLst>
          </p:cNvPr>
          <p:cNvSpPr/>
          <p:nvPr/>
        </p:nvSpPr>
        <p:spPr>
          <a:xfrm>
            <a:off x="3130786" y="3958636"/>
            <a:ext cx="564443" cy="545628"/>
          </a:xfrm>
          <a:prstGeom prst="rect">
            <a:avLst/>
          </a:prstGeom>
          <a:solidFill>
            <a:srgbClr val="FF0000">
              <a:alpha val="67000"/>
            </a:srgbClr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0000"/>
              </a:solidFill>
            </a:endParaRPr>
          </a:p>
        </p:txBody>
      </p:sp>
      <p:sp>
        <p:nvSpPr>
          <p:cNvPr id="3" name="Pfeil: nach rechts 2">
            <a:extLst>
              <a:ext uri="{FF2B5EF4-FFF2-40B4-BE49-F238E27FC236}">
                <a16:creationId xmlns:a16="http://schemas.microsoft.com/office/drawing/2014/main" id="{70630B82-E86E-087C-53C3-086D8D7F20EC}"/>
              </a:ext>
            </a:extLst>
          </p:cNvPr>
          <p:cNvSpPr/>
          <p:nvPr/>
        </p:nvSpPr>
        <p:spPr>
          <a:xfrm rot="16200000">
            <a:off x="303836" y="3014238"/>
            <a:ext cx="4928885" cy="453342"/>
          </a:xfrm>
          <a:prstGeom prst="rightArrow">
            <a:avLst/>
          </a:prstGeom>
          <a:solidFill>
            <a:srgbClr val="00B0F0">
              <a:alpha val="34000"/>
            </a:srgb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Pfeil: nach rechts 11">
            <a:extLst>
              <a:ext uri="{FF2B5EF4-FFF2-40B4-BE49-F238E27FC236}">
                <a16:creationId xmlns:a16="http://schemas.microsoft.com/office/drawing/2014/main" id="{D62FD9B0-0FBC-309B-7B49-3536DE11C007}"/>
              </a:ext>
            </a:extLst>
          </p:cNvPr>
          <p:cNvSpPr/>
          <p:nvPr/>
        </p:nvSpPr>
        <p:spPr>
          <a:xfrm rot="16200000">
            <a:off x="959734" y="3014238"/>
            <a:ext cx="4928885" cy="453342"/>
          </a:xfrm>
          <a:prstGeom prst="rightArrow">
            <a:avLst/>
          </a:prstGeom>
          <a:solidFill>
            <a:srgbClr val="00B0F0">
              <a:alpha val="34000"/>
            </a:srgb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Pfeil: nach rechts 13">
            <a:extLst>
              <a:ext uri="{FF2B5EF4-FFF2-40B4-BE49-F238E27FC236}">
                <a16:creationId xmlns:a16="http://schemas.microsoft.com/office/drawing/2014/main" id="{BAA9BA38-7B7E-7AF2-BFBC-878328613D72}"/>
              </a:ext>
            </a:extLst>
          </p:cNvPr>
          <p:cNvSpPr/>
          <p:nvPr/>
        </p:nvSpPr>
        <p:spPr>
          <a:xfrm rot="16200000">
            <a:off x="1615633" y="3014237"/>
            <a:ext cx="4928885" cy="453342"/>
          </a:xfrm>
          <a:prstGeom prst="rightArrow">
            <a:avLst/>
          </a:prstGeom>
          <a:solidFill>
            <a:srgbClr val="00B0F0">
              <a:alpha val="34000"/>
            </a:srgb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Pfeil: nach rechts 15">
            <a:extLst>
              <a:ext uri="{FF2B5EF4-FFF2-40B4-BE49-F238E27FC236}">
                <a16:creationId xmlns:a16="http://schemas.microsoft.com/office/drawing/2014/main" id="{244FA43D-7FFC-2697-3369-9F158B7BDF7E}"/>
              </a:ext>
            </a:extLst>
          </p:cNvPr>
          <p:cNvSpPr/>
          <p:nvPr/>
        </p:nvSpPr>
        <p:spPr>
          <a:xfrm rot="16200000">
            <a:off x="2300469" y="3014238"/>
            <a:ext cx="4928885" cy="453342"/>
          </a:xfrm>
          <a:prstGeom prst="rightArrow">
            <a:avLst/>
          </a:prstGeom>
          <a:solidFill>
            <a:srgbClr val="00B0F0">
              <a:alpha val="34000"/>
            </a:srgb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Pfeil: nach rechts 17">
            <a:extLst>
              <a:ext uri="{FF2B5EF4-FFF2-40B4-BE49-F238E27FC236}">
                <a16:creationId xmlns:a16="http://schemas.microsoft.com/office/drawing/2014/main" id="{341DD8B5-6705-1FAC-A2F2-5358AFF0D704}"/>
              </a:ext>
            </a:extLst>
          </p:cNvPr>
          <p:cNvSpPr/>
          <p:nvPr/>
        </p:nvSpPr>
        <p:spPr>
          <a:xfrm rot="16200000">
            <a:off x="2946721" y="3014237"/>
            <a:ext cx="4928885" cy="453342"/>
          </a:xfrm>
          <a:prstGeom prst="rightArrow">
            <a:avLst/>
          </a:prstGeom>
          <a:solidFill>
            <a:srgbClr val="00B0F0">
              <a:alpha val="34000"/>
            </a:srgb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Pfeil: nach rechts 18">
            <a:extLst>
              <a:ext uri="{FF2B5EF4-FFF2-40B4-BE49-F238E27FC236}">
                <a16:creationId xmlns:a16="http://schemas.microsoft.com/office/drawing/2014/main" id="{3BB9D3B7-E691-60E3-BCFD-F83A6CC2816B}"/>
              </a:ext>
            </a:extLst>
          </p:cNvPr>
          <p:cNvSpPr/>
          <p:nvPr/>
        </p:nvSpPr>
        <p:spPr>
          <a:xfrm rot="16200000">
            <a:off x="3650848" y="3014238"/>
            <a:ext cx="4928885" cy="453342"/>
          </a:xfrm>
          <a:prstGeom prst="rightArrow">
            <a:avLst/>
          </a:prstGeom>
          <a:solidFill>
            <a:srgbClr val="00B0F0">
              <a:alpha val="34000"/>
            </a:srgb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Pfeil: nach rechts 19">
            <a:extLst>
              <a:ext uri="{FF2B5EF4-FFF2-40B4-BE49-F238E27FC236}">
                <a16:creationId xmlns:a16="http://schemas.microsoft.com/office/drawing/2014/main" id="{50D479BB-9A21-5FBE-9B32-83E06DDDD05B}"/>
              </a:ext>
            </a:extLst>
          </p:cNvPr>
          <p:cNvSpPr/>
          <p:nvPr/>
        </p:nvSpPr>
        <p:spPr>
          <a:xfrm rot="16200000">
            <a:off x="4287456" y="3014237"/>
            <a:ext cx="4928885" cy="453342"/>
          </a:xfrm>
          <a:prstGeom prst="rightArrow">
            <a:avLst/>
          </a:prstGeom>
          <a:solidFill>
            <a:srgbClr val="00B0F0">
              <a:alpha val="34000"/>
            </a:srgb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Pfeil: nach rechts 21">
            <a:extLst>
              <a:ext uri="{FF2B5EF4-FFF2-40B4-BE49-F238E27FC236}">
                <a16:creationId xmlns:a16="http://schemas.microsoft.com/office/drawing/2014/main" id="{DF8BDAEB-B6F0-FC48-B8E0-535254D28B6D}"/>
              </a:ext>
            </a:extLst>
          </p:cNvPr>
          <p:cNvSpPr/>
          <p:nvPr/>
        </p:nvSpPr>
        <p:spPr>
          <a:xfrm rot="16200000">
            <a:off x="-371355" y="3014237"/>
            <a:ext cx="4928885" cy="453342"/>
          </a:xfrm>
          <a:prstGeom prst="rightArrow">
            <a:avLst/>
          </a:prstGeom>
          <a:solidFill>
            <a:srgbClr val="00B0F0">
              <a:alpha val="34000"/>
            </a:srgb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1246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8" grpId="0" animBg="1"/>
      <p:bldP spid="50" grpId="0" animBg="1"/>
      <p:bldP spid="52" grpId="0" animBg="1"/>
      <p:bldP spid="3" grpId="0" animBg="1"/>
      <p:bldP spid="12" grpId="0" animBg="1"/>
      <p:bldP spid="14" grpId="0" animBg="1"/>
      <p:bldP spid="16" grpId="0" animBg="1"/>
      <p:bldP spid="18" grpId="0" animBg="1"/>
      <p:bldP spid="19" grpId="0" animBg="1"/>
      <p:bldP spid="20" grpId="0" animBg="1"/>
      <p:bldP spid="2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D5E0904-721C-4D68-9EB8-1C9752E32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298ECBA-3258-45DF-8FD4-7581736BCC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244"/>
            <a:ext cx="457200" cy="6858000"/>
          </a:xfrm>
          <a:prstGeom prst="rect">
            <a:avLst/>
          </a:prstGeom>
          <a:solidFill>
            <a:srgbClr val="6F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62BF453-BD82-4B90-9FE7-5170313380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0"/>
            <a:ext cx="10835640" cy="68580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0014F2F-2118-2763-9302-A3FC32E3E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0535" y="2687470"/>
            <a:ext cx="4410860" cy="1464019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5300" dirty="0" err="1">
                <a:solidFill>
                  <a:srgbClr val="FFFFFF"/>
                </a:solidFill>
              </a:rPr>
              <a:t>Funktion</a:t>
            </a:r>
            <a:br>
              <a:rPr lang="en-US" sz="3200" dirty="0">
                <a:solidFill>
                  <a:srgbClr val="FFFFFF"/>
                </a:solidFill>
              </a:rPr>
            </a:br>
            <a:br>
              <a:rPr lang="en-US" sz="3200" dirty="0"/>
            </a:br>
            <a:r>
              <a:rPr lang="en-US" sz="1600" dirty="0">
                <a:solidFill>
                  <a:srgbClr val="FFFFFF"/>
                </a:solidFill>
                <a:latin typeface="Times New Roman"/>
                <a:ea typeface="Cambria"/>
                <a:cs typeface="Times New Roman"/>
              </a:rPr>
              <a:t>Wie </a:t>
            </a:r>
            <a:r>
              <a:rPr lang="en-US" sz="1600" dirty="0" err="1">
                <a:solidFill>
                  <a:srgbClr val="FFFFFF"/>
                </a:solidFill>
                <a:latin typeface="Times New Roman"/>
                <a:ea typeface="Cambria"/>
                <a:cs typeface="Times New Roman"/>
              </a:rPr>
              <a:t>bewegt</a:t>
            </a:r>
            <a:r>
              <a:rPr lang="en-US" sz="1600" dirty="0">
                <a:solidFill>
                  <a:srgbClr val="FFFFFF"/>
                </a:solidFill>
                <a:latin typeface="Times New Roman"/>
                <a:ea typeface="Cambria"/>
                <a:cs typeface="Times New Roman"/>
              </a:rPr>
              <a:t> </a:t>
            </a:r>
            <a:r>
              <a:rPr lang="en-US" sz="1600" dirty="0" err="1">
                <a:solidFill>
                  <a:srgbClr val="FFFFFF"/>
                </a:solidFill>
                <a:latin typeface="Times New Roman"/>
                <a:ea typeface="Cambria"/>
                <a:cs typeface="Times New Roman"/>
              </a:rPr>
              <a:t>sich</a:t>
            </a:r>
            <a:r>
              <a:rPr lang="en-US" sz="1600" dirty="0">
                <a:solidFill>
                  <a:srgbClr val="FFFFFF"/>
                </a:solidFill>
                <a:latin typeface="Times New Roman"/>
                <a:ea typeface="Cambria"/>
                <a:cs typeface="Times New Roman"/>
              </a:rPr>
              <a:t> die Dame?</a:t>
            </a:r>
            <a:endParaRPr lang="de-DE" sz="1600" dirty="0">
              <a:latin typeface="Times New Roman"/>
              <a:ea typeface="Cambria"/>
              <a:cs typeface="Times New Roman"/>
            </a:endParaRPr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72366D3-9B5C-42E1-9906-77FF6BB55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2283" y="0"/>
            <a:ext cx="756100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nhaltsplatzhalter 3" descr="Schachbrett - einebinsenweisheit">
            <a:extLst>
              <a:ext uri="{FF2B5EF4-FFF2-40B4-BE49-F238E27FC236}">
                <a16:creationId xmlns:a16="http://schemas.microsoft.com/office/drawing/2014/main" id="{5B023945-2FDC-4013-C13E-AE1A9913C5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1662" y="484632"/>
            <a:ext cx="5882248" cy="5882248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121F5E60-4E89-4B16-A245-12BD993599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899160" cy="68580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Grafik 2" descr="How To Win A Chess Match In Just 2 Moves | Business Insider">
            <a:extLst>
              <a:ext uri="{FF2B5EF4-FFF2-40B4-BE49-F238E27FC236}">
                <a16:creationId xmlns:a16="http://schemas.microsoft.com/office/drawing/2014/main" id="{43388625-4EB6-1806-80B6-97BF2F79697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9962" t="8514" r="50947" b="83333"/>
          <a:stretch/>
        </p:blipFill>
        <p:spPr>
          <a:xfrm>
            <a:off x="3858918" y="3360689"/>
            <a:ext cx="451472" cy="423044"/>
          </a:xfrm>
          <a:prstGeom prst="rect">
            <a:avLst/>
          </a:prstGeom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A647AEB7-3849-B59C-0456-5B470929F9C0}"/>
              </a:ext>
            </a:extLst>
          </p:cNvPr>
          <p:cNvSpPr/>
          <p:nvPr/>
        </p:nvSpPr>
        <p:spPr>
          <a:xfrm>
            <a:off x="6481705" y="611481"/>
            <a:ext cx="564443" cy="545628"/>
          </a:xfrm>
          <a:prstGeom prst="rect">
            <a:avLst/>
          </a:prstGeom>
          <a:solidFill>
            <a:srgbClr val="FF0000">
              <a:alpha val="67000"/>
            </a:srgbClr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0000"/>
              </a:solidFill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BD3CFB35-7D88-CEDF-660F-78CDB043EACB}"/>
              </a:ext>
            </a:extLst>
          </p:cNvPr>
          <p:cNvSpPr/>
          <p:nvPr/>
        </p:nvSpPr>
        <p:spPr>
          <a:xfrm>
            <a:off x="5813779" y="1307629"/>
            <a:ext cx="564443" cy="545628"/>
          </a:xfrm>
          <a:prstGeom prst="rect">
            <a:avLst/>
          </a:prstGeom>
          <a:solidFill>
            <a:srgbClr val="FF0000">
              <a:alpha val="67000"/>
            </a:srgbClr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0000"/>
              </a:solidFill>
            </a:endParaRP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975E25DA-1E69-F1C2-3C32-DE20B0260E8F}"/>
              </a:ext>
            </a:extLst>
          </p:cNvPr>
          <p:cNvSpPr/>
          <p:nvPr/>
        </p:nvSpPr>
        <p:spPr>
          <a:xfrm>
            <a:off x="5136445" y="1956740"/>
            <a:ext cx="564443" cy="545628"/>
          </a:xfrm>
          <a:prstGeom prst="rect">
            <a:avLst/>
          </a:prstGeom>
          <a:solidFill>
            <a:srgbClr val="FF0000">
              <a:alpha val="67000"/>
            </a:srgbClr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0000"/>
              </a:solidFill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238AE0A4-25D0-8E4A-CDF6-4C59DEAC8F07}"/>
              </a:ext>
            </a:extLst>
          </p:cNvPr>
          <p:cNvSpPr/>
          <p:nvPr/>
        </p:nvSpPr>
        <p:spPr>
          <a:xfrm>
            <a:off x="4468519" y="2624666"/>
            <a:ext cx="564443" cy="545628"/>
          </a:xfrm>
          <a:prstGeom prst="rect">
            <a:avLst/>
          </a:prstGeom>
          <a:solidFill>
            <a:srgbClr val="FF0000">
              <a:alpha val="67000"/>
            </a:srgbClr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0000"/>
              </a:solidFill>
            </a:endParaRP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61DA1DCD-553D-A711-765B-0C37D2E28357}"/>
              </a:ext>
            </a:extLst>
          </p:cNvPr>
          <p:cNvSpPr/>
          <p:nvPr/>
        </p:nvSpPr>
        <p:spPr>
          <a:xfrm>
            <a:off x="3132667" y="3969925"/>
            <a:ext cx="564443" cy="545628"/>
          </a:xfrm>
          <a:prstGeom prst="rect">
            <a:avLst/>
          </a:prstGeom>
          <a:solidFill>
            <a:srgbClr val="FF0000">
              <a:alpha val="67000"/>
            </a:srgbClr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0000"/>
              </a:solidFill>
            </a:endParaRP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1E869E17-62FB-90BF-F899-835E72F820BD}"/>
              </a:ext>
            </a:extLst>
          </p:cNvPr>
          <p:cNvSpPr/>
          <p:nvPr/>
        </p:nvSpPr>
        <p:spPr>
          <a:xfrm>
            <a:off x="4468519" y="3969925"/>
            <a:ext cx="564443" cy="545628"/>
          </a:xfrm>
          <a:prstGeom prst="rect">
            <a:avLst/>
          </a:prstGeom>
          <a:solidFill>
            <a:srgbClr val="FF0000">
              <a:alpha val="67000"/>
            </a:srgbClr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0000"/>
              </a:solidFill>
            </a:endParaRP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BFB00ADB-015C-870F-3ADE-B1E36FDDFC77}"/>
              </a:ext>
            </a:extLst>
          </p:cNvPr>
          <p:cNvSpPr/>
          <p:nvPr/>
        </p:nvSpPr>
        <p:spPr>
          <a:xfrm>
            <a:off x="1796816" y="5268147"/>
            <a:ext cx="564443" cy="545628"/>
          </a:xfrm>
          <a:prstGeom prst="rect">
            <a:avLst/>
          </a:prstGeom>
          <a:solidFill>
            <a:srgbClr val="FF0000">
              <a:alpha val="67000"/>
            </a:srgbClr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0000"/>
              </a:solidFill>
            </a:endParaRP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E7CAAE71-2979-41F0-0E92-C913E1354625}"/>
              </a:ext>
            </a:extLst>
          </p:cNvPr>
          <p:cNvSpPr/>
          <p:nvPr/>
        </p:nvSpPr>
        <p:spPr>
          <a:xfrm>
            <a:off x="2483557" y="4637851"/>
            <a:ext cx="564443" cy="545628"/>
          </a:xfrm>
          <a:prstGeom prst="rect">
            <a:avLst/>
          </a:prstGeom>
          <a:solidFill>
            <a:srgbClr val="FF0000">
              <a:alpha val="67000"/>
            </a:srgbClr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0000"/>
              </a:solidFill>
            </a:endParaRP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D04E4740-E2E0-FD68-C24A-A622F56458D6}"/>
              </a:ext>
            </a:extLst>
          </p:cNvPr>
          <p:cNvSpPr/>
          <p:nvPr/>
        </p:nvSpPr>
        <p:spPr>
          <a:xfrm>
            <a:off x="1796816" y="1298221"/>
            <a:ext cx="564443" cy="545628"/>
          </a:xfrm>
          <a:prstGeom prst="rect">
            <a:avLst/>
          </a:prstGeom>
          <a:solidFill>
            <a:srgbClr val="FF0000">
              <a:alpha val="67000"/>
            </a:srgbClr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0000"/>
              </a:solidFill>
            </a:endParaRP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522354F2-A0DD-D6BE-84E4-529CCFA9FC95}"/>
              </a:ext>
            </a:extLst>
          </p:cNvPr>
          <p:cNvSpPr/>
          <p:nvPr/>
        </p:nvSpPr>
        <p:spPr>
          <a:xfrm>
            <a:off x="2483556" y="1966147"/>
            <a:ext cx="564443" cy="545628"/>
          </a:xfrm>
          <a:prstGeom prst="rect">
            <a:avLst/>
          </a:prstGeom>
          <a:solidFill>
            <a:srgbClr val="FF0000">
              <a:alpha val="67000"/>
            </a:srgbClr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0000"/>
              </a:solidFill>
            </a:endParaRP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5CD48857-D6E3-774B-23D2-C0AB8B8DE12A}"/>
              </a:ext>
            </a:extLst>
          </p:cNvPr>
          <p:cNvSpPr/>
          <p:nvPr/>
        </p:nvSpPr>
        <p:spPr>
          <a:xfrm>
            <a:off x="3132668" y="2624665"/>
            <a:ext cx="564443" cy="545628"/>
          </a:xfrm>
          <a:prstGeom prst="rect">
            <a:avLst/>
          </a:prstGeom>
          <a:solidFill>
            <a:srgbClr val="FF0000">
              <a:alpha val="67000"/>
            </a:srgbClr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0000"/>
              </a:solidFill>
            </a:endParaRP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E9E37FA1-32F5-C420-58DE-56AE02EFCEA7}"/>
              </a:ext>
            </a:extLst>
          </p:cNvPr>
          <p:cNvSpPr/>
          <p:nvPr/>
        </p:nvSpPr>
        <p:spPr>
          <a:xfrm>
            <a:off x="5813779" y="5268147"/>
            <a:ext cx="564443" cy="545628"/>
          </a:xfrm>
          <a:prstGeom prst="rect">
            <a:avLst/>
          </a:prstGeom>
          <a:solidFill>
            <a:srgbClr val="FF0000">
              <a:alpha val="67000"/>
            </a:srgbClr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0000"/>
              </a:solidFill>
            </a:endParaRP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8234DF15-6D75-8CCA-6D4B-1A73646ED1BB}"/>
              </a:ext>
            </a:extLst>
          </p:cNvPr>
          <p:cNvSpPr/>
          <p:nvPr/>
        </p:nvSpPr>
        <p:spPr>
          <a:xfrm>
            <a:off x="5136445" y="4637850"/>
            <a:ext cx="564443" cy="545628"/>
          </a:xfrm>
          <a:prstGeom prst="rect">
            <a:avLst/>
          </a:prstGeom>
          <a:solidFill>
            <a:srgbClr val="FF0000">
              <a:alpha val="67000"/>
            </a:srgbClr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891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  <p:bldP spid="12" grpId="0" animBg="1"/>
      <p:bldP spid="14" grpId="0" animBg="1"/>
      <p:bldP spid="16" grpId="0" animBg="1"/>
      <p:bldP spid="18" grpId="0" animBg="1"/>
      <p:bldP spid="19" grpId="0" animBg="1"/>
      <p:bldP spid="20" grpId="0" animBg="1"/>
      <p:bldP spid="22" grpId="0" animBg="1"/>
      <p:bldP spid="23" grpId="0" animBg="1"/>
      <p:bldP spid="24" grpId="0" animBg="1"/>
      <p:bldP spid="2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D5E0904-721C-4D68-9EB8-1C9752E32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298ECBA-3258-45DF-8FD4-7581736BCC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244"/>
            <a:ext cx="457200" cy="6858000"/>
          </a:xfrm>
          <a:prstGeom prst="rect">
            <a:avLst/>
          </a:prstGeom>
          <a:solidFill>
            <a:srgbClr val="6F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62BF453-BD82-4B90-9FE7-5170313380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0"/>
            <a:ext cx="10835640" cy="68580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0014F2F-2118-2763-9302-A3FC32E3E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4091" y="3327174"/>
            <a:ext cx="4410860" cy="143579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dirty="0" err="1">
                <a:solidFill>
                  <a:srgbClr val="FFFFFF"/>
                </a:solidFill>
              </a:rPr>
              <a:t>Spielverlauf</a:t>
            </a:r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72366D3-9B5C-42E1-9906-77FF6BB55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2283" y="0"/>
            <a:ext cx="756100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nhaltsplatzhalter 3" descr="Schachbrett - einebinsenweisheit">
            <a:extLst>
              <a:ext uri="{FF2B5EF4-FFF2-40B4-BE49-F238E27FC236}">
                <a16:creationId xmlns:a16="http://schemas.microsoft.com/office/drawing/2014/main" id="{5B023945-2FDC-4013-C13E-AE1A9913C5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1662" y="484632"/>
            <a:ext cx="5882248" cy="5882248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121F5E60-4E89-4B16-A245-12BD993599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899160" cy="68580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fik 4" descr="Ein Bild, das Kreis enthält.&#10;&#10;Beschreibung automatisch generiert.">
            <a:extLst>
              <a:ext uri="{FF2B5EF4-FFF2-40B4-BE49-F238E27FC236}">
                <a16:creationId xmlns:a16="http://schemas.microsoft.com/office/drawing/2014/main" id="{F05805AF-5128-E424-4F41-12133DB2E3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5466" y="1355725"/>
            <a:ext cx="458847" cy="458847"/>
          </a:xfrm>
          <a:prstGeom prst="rect">
            <a:avLst/>
          </a:prstGeom>
        </p:spPr>
      </p:pic>
      <p:pic>
        <p:nvPicPr>
          <p:cNvPr id="6" name="Grafik 5" descr="Ein Bild, das Kreis enthält.&#10;&#10;Beschreibung automatisch generiert.">
            <a:extLst>
              <a:ext uri="{FF2B5EF4-FFF2-40B4-BE49-F238E27FC236}">
                <a16:creationId xmlns:a16="http://schemas.microsoft.com/office/drawing/2014/main" id="{E52F5B7D-8A2D-E799-F1D8-0F1468CF42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8651" y="2004836"/>
            <a:ext cx="458847" cy="458847"/>
          </a:xfrm>
          <a:prstGeom prst="rect">
            <a:avLst/>
          </a:prstGeom>
        </p:spPr>
      </p:pic>
      <p:pic>
        <p:nvPicPr>
          <p:cNvPr id="7" name="Grafik 6" descr="Ein Bild, das Kreis enthält.&#10;&#10;Beschreibung automatisch generiert.">
            <a:extLst>
              <a:ext uri="{FF2B5EF4-FFF2-40B4-BE49-F238E27FC236}">
                <a16:creationId xmlns:a16="http://schemas.microsoft.com/office/drawing/2014/main" id="{26147870-C0F2-031A-EE90-315D4CEADA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4655" y="2004836"/>
            <a:ext cx="458847" cy="458847"/>
          </a:xfrm>
          <a:prstGeom prst="rect">
            <a:avLst/>
          </a:prstGeom>
        </p:spPr>
      </p:pic>
      <p:pic>
        <p:nvPicPr>
          <p:cNvPr id="8" name="Grafik 7" descr="Ein Bild, das Kreis enthält.&#10;&#10;Beschreibung automatisch generiert.">
            <a:extLst>
              <a:ext uri="{FF2B5EF4-FFF2-40B4-BE49-F238E27FC236}">
                <a16:creationId xmlns:a16="http://schemas.microsoft.com/office/drawing/2014/main" id="{F6AD66BF-46B6-6AE8-CB66-E4509C3D9C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0132" y="1355725"/>
            <a:ext cx="458847" cy="458847"/>
          </a:xfrm>
          <a:prstGeom prst="rect">
            <a:avLst/>
          </a:prstGeom>
        </p:spPr>
      </p:pic>
      <p:pic>
        <p:nvPicPr>
          <p:cNvPr id="10" name="Grafik 9" descr="Ein Bild, das Kreis enthält.&#10;&#10;Beschreibung automatisch generiert.">
            <a:extLst>
              <a:ext uri="{FF2B5EF4-FFF2-40B4-BE49-F238E27FC236}">
                <a16:creationId xmlns:a16="http://schemas.microsoft.com/office/drawing/2014/main" id="{B88FCFA2-E543-0AB4-090F-91788A0ED6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8354" y="1355725"/>
            <a:ext cx="458847" cy="458847"/>
          </a:xfrm>
          <a:prstGeom prst="rect">
            <a:avLst/>
          </a:prstGeom>
        </p:spPr>
      </p:pic>
      <p:pic>
        <p:nvPicPr>
          <p:cNvPr id="12" name="Grafik 11" descr="Ein Bild, das Kreis enthält.&#10;&#10;Beschreibung automatisch generiert.">
            <a:extLst>
              <a:ext uri="{FF2B5EF4-FFF2-40B4-BE49-F238E27FC236}">
                <a16:creationId xmlns:a16="http://schemas.microsoft.com/office/drawing/2014/main" id="{97BE763D-6063-2072-AEB1-B6C53643F3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6280" y="678391"/>
            <a:ext cx="458847" cy="458847"/>
          </a:xfrm>
          <a:prstGeom prst="rect">
            <a:avLst/>
          </a:prstGeom>
        </p:spPr>
      </p:pic>
      <p:pic>
        <p:nvPicPr>
          <p:cNvPr id="14" name="Grafik 13" descr="Ein Bild, das Kreis enthält.&#10;&#10;Beschreibung automatisch generiert.">
            <a:extLst>
              <a:ext uri="{FF2B5EF4-FFF2-40B4-BE49-F238E27FC236}">
                <a16:creationId xmlns:a16="http://schemas.microsoft.com/office/drawing/2014/main" id="{C6809C08-5C69-2DE4-1687-B2522DE0A1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8651" y="678391"/>
            <a:ext cx="458847" cy="458847"/>
          </a:xfrm>
          <a:prstGeom prst="rect">
            <a:avLst/>
          </a:prstGeom>
        </p:spPr>
      </p:pic>
      <p:pic>
        <p:nvPicPr>
          <p:cNvPr id="16" name="Grafik 15" descr="Ein Bild, das Kreis enthält.&#10;&#10;Beschreibung automatisch generiert.">
            <a:extLst>
              <a:ext uri="{FF2B5EF4-FFF2-40B4-BE49-F238E27FC236}">
                <a16:creationId xmlns:a16="http://schemas.microsoft.com/office/drawing/2014/main" id="{10B946A7-03E7-9409-1F7E-60400B7F3E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4576" y="678391"/>
            <a:ext cx="458847" cy="458847"/>
          </a:xfrm>
          <a:prstGeom prst="rect">
            <a:avLst/>
          </a:prstGeom>
        </p:spPr>
      </p:pic>
      <p:pic>
        <p:nvPicPr>
          <p:cNvPr id="18" name="Grafik 17" descr="Ein Bild, das Kreis enthält.&#10;&#10;Beschreibung automatisch generiert.">
            <a:extLst>
              <a:ext uri="{FF2B5EF4-FFF2-40B4-BE49-F238E27FC236}">
                <a16:creationId xmlns:a16="http://schemas.microsoft.com/office/drawing/2014/main" id="{CC61FFE9-68FD-D45B-B0A7-CEE0D4EDFA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6947" y="678391"/>
            <a:ext cx="458847" cy="458847"/>
          </a:xfrm>
          <a:prstGeom prst="rect">
            <a:avLst/>
          </a:prstGeom>
        </p:spPr>
      </p:pic>
      <p:pic>
        <p:nvPicPr>
          <p:cNvPr id="19" name="Grafik 18" descr="Ein Bild, das Kreis enthält.&#10;&#10;Beschreibung automatisch generiert.">
            <a:extLst>
              <a:ext uri="{FF2B5EF4-FFF2-40B4-BE49-F238E27FC236}">
                <a16:creationId xmlns:a16="http://schemas.microsoft.com/office/drawing/2014/main" id="{1D51BF13-0A19-EF8D-26B1-93304B4DFD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1392" y="1355725"/>
            <a:ext cx="458847" cy="458847"/>
          </a:xfrm>
          <a:prstGeom prst="rect">
            <a:avLst/>
          </a:prstGeom>
        </p:spPr>
      </p:pic>
      <p:pic>
        <p:nvPicPr>
          <p:cNvPr id="21" name="Grafik 20" descr="Ein Bild, das Kreis enthält.&#10;&#10;Beschreibung automatisch generiert.">
            <a:extLst>
              <a:ext uri="{FF2B5EF4-FFF2-40B4-BE49-F238E27FC236}">
                <a16:creationId xmlns:a16="http://schemas.microsoft.com/office/drawing/2014/main" id="{B2FE1479-1C29-BAEF-C2B4-9042301D68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2951" y="2004836"/>
            <a:ext cx="458847" cy="458847"/>
          </a:xfrm>
          <a:prstGeom prst="rect">
            <a:avLst/>
          </a:prstGeom>
        </p:spPr>
      </p:pic>
      <p:pic>
        <p:nvPicPr>
          <p:cNvPr id="22" name="Grafik 21" descr="Ein Bild, das Platte, Kreis, Serviergeschirr, Geschirr enthält.&#10;&#10;Beschreibung automatisch generiert.">
            <a:extLst>
              <a:ext uri="{FF2B5EF4-FFF2-40B4-BE49-F238E27FC236}">
                <a16:creationId xmlns:a16="http://schemas.microsoft.com/office/drawing/2014/main" id="{4FBDD589-95A3-DFFF-BF7B-A94C5C1B1F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7182" y="4667250"/>
            <a:ext cx="448969" cy="458612"/>
          </a:xfrm>
          <a:prstGeom prst="rect">
            <a:avLst/>
          </a:prstGeom>
        </p:spPr>
      </p:pic>
      <p:pic>
        <p:nvPicPr>
          <p:cNvPr id="27" name="Grafik 26" descr="Ein Bild, das Platte, Kreis, Serviergeschirr, Geschirr enthält.&#10;&#10;Beschreibung automatisch generiert.">
            <a:extLst>
              <a:ext uri="{FF2B5EF4-FFF2-40B4-BE49-F238E27FC236}">
                <a16:creationId xmlns:a16="http://schemas.microsoft.com/office/drawing/2014/main" id="{E3237AC8-ADAC-76D6-7338-B6A02482E4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5700" y="3999324"/>
            <a:ext cx="448969" cy="458612"/>
          </a:xfrm>
          <a:prstGeom prst="rect">
            <a:avLst/>
          </a:prstGeom>
        </p:spPr>
      </p:pic>
      <p:pic>
        <p:nvPicPr>
          <p:cNvPr id="28" name="Grafik 27" descr="Ein Bild, das Platte, Kreis, Serviergeschirr, Geschirr enthält.&#10;&#10;Beschreibung automatisch generiert.">
            <a:extLst>
              <a:ext uri="{FF2B5EF4-FFF2-40B4-BE49-F238E27FC236}">
                <a16:creationId xmlns:a16="http://schemas.microsoft.com/office/drawing/2014/main" id="{1A4CB4B6-3C50-B023-7E80-AAFEE12047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5108" y="5316361"/>
            <a:ext cx="448969" cy="458612"/>
          </a:xfrm>
          <a:prstGeom prst="rect">
            <a:avLst/>
          </a:prstGeom>
        </p:spPr>
      </p:pic>
      <p:pic>
        <p:nvPicPr>
          <p:cNvPr id="29" name="Grafik 28" descr="Ein Bild, das Platte, Kreis, Serviergeschirr, Geschirr enthält.&#10;&#10;Beschreibung automatisch generiert.">
            <a:extLst>
              <a:ext uri="{FF2B5EF4-FFF2-40B4-BE49-F238E27FC236}">
                <a16:creationId xmlns:a16="http://schemas.microsoft.com/office/drawing/2014/main" id="{93982387-C21F-808B-9718-112F63E283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4219" y="4667249"/>
            <a:ext cx="448969" cy="458612"/>
          </a:xfrm>
          <a:prstGeom prst="rect">
            <a:avLst/>
          </a:prstGeom>
        </p:spPr>
      </p:pic>
      <p:pic>
        <p:nvPicPr>
          <p:cNvPr id="30" name="Grafik 29" descr="Ein Bild, das Platte, Kreis, Serviergeschirr, Geschirr enthält.&#10;&#10;Beschreibung automatisch generiert.">
            <a:extLst>
              <a:ext uri="{FF2B5EF4-FFF2-40B4-BE49-F238E27FC236}">
                <a16:creationId xmlns:a16="http://schemas.microsoft.com/office/drawing/2014/main" id="{844C18FC-EC25-BBD3-3F6C-B7581CB936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9774" y="5344583"/>
            <a:ext cx="448969" cy="458612"/>
          </a:xfrm>
          <a:prstGeom prst="rect">
            <a:avLst/>
          </a:prstGeom>
        </p:spPr>
      </p:pic>
      <p:pic>
        <p:nvPicPr>
          <p:cNvPr id="31" name="Grafik 30" descr="Ein Bild, das Platte, Kreis, Serviergeschirr, Geschirr enthält.&#10;&#10;Beschreibung automatisch generiert.">
            <a:extLst>
              <a:ext uri="{FF2B5EF4-FFF2-40B4-BE49-F238E27FC236}">
                <a16:creationId xmlns:a16="http://schemas.microsoft.com/office/drawing/2014/main" id="{344866DF-B9C9-2B1B-E4C1-DF27E8F9E8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8885" y="4695471"/>
            <a:ext cx="448969" cy="458612"/>
          </a:xfrm>
          <a:prstGeom prst="rect">
            <a:avLst/>
          </a:prstGeom>
        </p:spPr>
      </p:pic>
      <p:pic>
        <p:nvPicPr>
          <p:cNvPr id="33" name="Grafik 32" descr="Ein Bild, das Platte, Kreis, Serviergeschirr, Geschirr enthält.&#10;&#10;Beschreibung automatisch generiert.">
            <a:extLst>
              <a:ext uri="{FF2B5EF4-FFF2-40B4-BE49-F238E27FC236}">
                <a16:creationId xmlns:a16="http://schemas.microsoft.com/office/drawing/2014/main" id="{4ECFE192-E7DA-3C8B-7736-43219BC00D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5922" y="4695471"/>
            <a:ext cx="448969" cy="458612"/>
          </a:xfrm>
          <a:prstGeom prst="rect">
            <a:avLst/>
          </a:prstGeom>
        </p:spPr>
      </p:pic>
      <p:pic>
        <p:nvPicPr>
          <p:cNvPr id="34" name="Grafik 33" descr="Ein Bild, das Platte, Kreis, Serviergeschirr, Geschirr enthält.&#10;&#10;Beschreibung automatisch generiert.">
            <a:extLst>
              <a:ext uri="{FF2B5EF4-FFF2-40B4-BE49-F238E27FC236}">
                <a16:creationId xmlns:a16="http://schemas.microsoft.com/office/drawing/2014/main" id="{A0980702-D02D-1FAC-1659-184AFA0BB9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7996" y="5344582"/>
            <a:ext cx="448969" cy="458612"/>
          </a:xfrm>
          <a:prstGeom prst="rect">
            <a:avLst/>
          </a:prstGeom>
        </p:spPr>
      </p:pic>
      <p:pic>
        <p:nvPicPr>
          <p:cNvPr id="38" name="Grafik 37" descr="Ein Bild, das Platte, Kreis, Serviergeschirr, Geschirr enthält.&#10;&#10;Beschreibung automatisch generiert.">
            <a:extLst>
              <a:ext uri="{FF2B5EF4-FFF2-40B4-BE49-F238E27FC236}">
                <a16:creationId xmlns:a16="http://schemas.microsoft.com/office/drawing/2014/main" id="{C0799FEF-FFEA-C03A-AF59-93751E5119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1033" y="3999324"/>
            <a:ext cx="448969" cy="458612"/>
          </a:xfrm>
          <a:prstGeom prst="rect">
            <a:avLst/>
          </a:prstGeom>
        </p:spPr>
      </p:pic>
      <p:pic>
        <p:nvPicPr>
          <p:cNvPr id="39" name="Grafik 38" descr="Ein Bild, das Platte, Kreis, Serviergeschirr, Geschirr enthält.&#10;&#10;Beschreibung automatisch generiert.">
            <a:extLst>
              <a:ext uri="{FF2B5EF4-FFF2-40B4-BE49-F238E27FC236}">
                <a16:creationId xmlns:a16="http://schemas.microsoft.com/office/drawing/2014/main" id="{39BDFC4C-60BE-5B34-5695-77C4CF1BF0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1033" y="5344583"/>
            <a:ext cx="448969" cy="458612"/>
          </a:xfrm>
          <a:prstGeom prst="rect">
            <a:avLst/>
          </a:prstGeom>
        </p:spPr>
      </p:pic>
      <p:pic>
        <p:nvPicPr>
          <p:cNvPr id="23" name="Grafik 22" descr="Ein Bild, das Platte, Kreis, Serviergeschirr, Geschirr enthält.&#10;&#10;Beschreibung automatisch generiert.">
            <a:extLst>
              <a:ext uri="{FF2B5EF4-FFF2-40B4-BE49-F238E27FC236}">
                <a16:creationId xmlns:a16="http://schemas.microsoft.com/office/drawing/2014/main" id="{E980BAB1-A691-AE2F-5B03-AFC341A2A2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0676" y="3995085"/>
            <a:ext cx="448969" cy="458612"/>
          </a:xfrm>
          <a:prstGeom prst="rect">
            <a:avLst/>
          </a:prstGeom>
        </p:spPr>
      </p:pic>
      <p:pic>
        <p:nvPicPr>
          <p:cNvPr id="24" name="Grafik 23" descr="Ein Bild, das Kreis enthält.&#10;&#10;Beschreibung automatisch generiert.">
            <a:extLst>
              <a:ext uri="{FF2B5EF4-FFF2-40B4-BE49-F238E27FC236}">
                <a16:creationId xmlns:a16="http://schemas.microsoft.com/office/drawing/2014/main" id="{F28B0F2A-FB62-5DFB-97BA-ACA2B98D1A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6946" y="2004836"/>
            <a:ext cx="458847" cy="458847"/>
          </a:xfrm>
          <a:prstGeom prst="rect">
            <a:avLst/>
          </a:prstGeom>
        </p:spPr>
      </p:pic>
      <p:pic>
        <p:nvPicPr>
          <p:cNvPr id="35" name="Grafik 34" descr="Ein Bild, das Platte, Kreis, Serviergeschirr, Geschirr enthält.&#10;&#10;Beschreibung automatisch generiert.">
            <a:extLst>
              <a:ext uri="{FF2B5EF4-FFF2-40B4-BE49-F238E27FC236}">
                <a16:creationId xmlns:a16="http://schemas.microsoft.com/office/drawing/2014/main" id="{9D53EF57-3E57-6C44-C609-39546BBBF6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6961" y="4003458"/>
            <a:ext cx="448969" cy="458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2563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D5E0904-721C-4D68-9EB8-1C9752E32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298ECBA-3258-45DF-8FD4-7581736BCC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244"/>
            <a:ext cx="457200" cy="6858000"/>
          </a:xfrm>
          <a:prstGeom prst="rect">
            <a:avLst/>
          </a:prstGeom>
          <a:solidFill>
            <a:srgbClr val="6F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62BF453-BD82-4B90-9FE7-5170313380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0"/>
            <a:ext cx="10835640" cy="68580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0014F2F-2118-2763-9302-A3FC32E3E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4091" y="3327174"/>
            <a:ext cx="4410860" cy="143579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dirty="0" err="1">
                <a:solidFill>
                  <a:srgbClr val="FFFFFF"/>
                </a:solidFill>
              </a:rPr>
              <a:t>Spielverlauf</a:t>
            </a:r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72366D3-9B5C-42E1-9906-77FF6BB55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2283" y="0"/>
            <a:ext cx="756100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nhaltsplatzhalter 3" descr="Schachbrett - einebinsenweisheit">
            <a:extLst>
              <a:ext uri="{FF2B5EF4-FFF2-40B4-BE49-F238E27FC236}">
                <a16:creationId xmlns:a16="http://schemas.microsoft.com/office/drawing/2014/main" id="{5B023945-2FDC-4013-C13E-AE1A9913C5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1662" y="484632"/>
            <a:ext cx="5882248" cy="5882248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121F5E60-4E89-4B16-A245-12BD993599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899160" cy="68580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fik 4" descr="Ein Bild, das Kreis enthält.&#10;&#10;Beschreibung automatisch generiert.">
            <a:extLst>
              <a:ext uri="{FF2B5EF4-FFF2-40B4-BE49-F238E27FC236}">
                <a16:creationId xmlns:a16="http://schemas.microsoft.com/office/drawing/2014/main" id="{F05805AF-5128-E424-4F41-12133DB2E3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5466" y="1355725"/>
            <a:ext cx="458847" cy="458847"/>
          </a:xfrm>
          <a:prstGeom prst="rect">
            <a:avLst/>
          </a:prstGeom>
        </p:spPr>
      </p:pic>
      <p:pic>
        <p:nvPicPr>
          <p:cNvPr id="6" name="Grafik 5" descr="Ein Bild, das Kreis enthält.&#10;&#10;Beschreibung automatisch generiert.">
            <a:extLst>
              <a:ext uri="{FF2B5EF4-FFF2-40B4-BE49-F238E27FC236}">
                <a16:creationId xmlns:a16="http://schemas.microsoft.com/office/drawing/2014/main" id="{E52F5B7D-8A2D-E799-F1D8-0F1468CF42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8651" y="2004836"/>
            <a:ext cx="458847" cy="458847"/>
          </a:xfrm>
          <a:prstGeom prst="rect">
            <a:avLst/>
          </a:prstGeom>
        </p:spPr>
      </p:pic>
      <p:pic>
        <p:nvPicPr>
          <p:cNvPr id="7" name="Grafik 6" descr="Ein Bild, das Kreis enthält.&#10;&#10;Beschreibung automatisch generiert.">
            <a:extLst>
              <a:ext uri="{FF2B5EF4-FFF2-40B4-BE49-F238E27FC236}">
                <a16:creationId xmlns:a16="http://schemas.microsoft.com/office/drawing/2014/main" id="{26147870-C0F2-031A-EE90-315D4CEADA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4655" y="2004836"/>
            <a:ext cx="458847" cy="458847"/>
          </a:xfrm>
          <a:prstGeom prst="rect">
            <a:avLst/>
          </a:prstGeom>
        </p:spPr>
      </p:pic>
      <p:pic>
        <p:nvPicPr>
          <p:cNvPr id="8" name="Grafik 7" descr="Ein Bild, das Kreis enthält.&#10;&#10;Beschreibung automatisch generiert.">
            <a:extLst>
              <a:ext uri="{FF2B5EF4-FFF2-40B4-BE49-F238E27FC236}">
                <a16:creationId xmlns:a16="http://schemas.microsoft.com/office/drawing/2014/main" id="{F6AD66BF-46B6-6AE8-CB66-E4509C3D9C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0132" y="1355725"/>
            <a:ext cx="458847" cy="458847"/>
          </a:xfrm>
          <a:prstGeom prst="rect">
            <a:avLst/>
          </a:prstGeom>
        </p:spPr>
      </p:pic>
      <p:pic>
        <p:nvPicPr>
          <p:cNvPr id="10" name="Grafik 9" descr="Ein Bild, das Kreis enthält.&#10;&#10;Beschreibung automatisch generiert.">
            <a:extLst>
              <a:ext uri="{FF2B5EF4-FFF2-40B4-BE49-F238E27FC236}">
                <a16:creationId xmlns:a16="http://schemas.microsoft.com/office/drawing/2014/main" id="{B88FCFA2-E543-0AB4-090F-91788A0ED6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8354" y="1355725"/>
            <a:ext cx="458847" cy="458847"/>
          </a:xfrm>
          <a:prstGeom prst="rect">
            <a:avLst/>
          </a:prstGeom>
        </p:spPr>
      </p:pic>
      <p:pic>
        <p:nvPicPr>
          <p:cNvPr id="12" name="Grafik 11" descr="Ein Bild, das Kreis enthält.&#10;&#10;Beschreibung automatisch generiert.">
            <a:extLst>
              <a:ext uri="{FF2B5EF4-FFF2-40B4-BE49-F238E27FC236}">
                <a16:creationId xmlns:a16="http://schemas.microsoft.com/office/drawing/2014/main" id="{97BE763D-6063-2072-AEB1-B6C53643F3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6280" y="678391"/>
            <a:ext cx="458847" cy="458847"/>
          </a:xfrm>
          <a:prstGeom prst="rect">
            <a:avLst/>
          </a:prstGeom>
        </p:spPr>
      </p:pic>
      <p:pic>
        <p:nvPicPr>
          <p:cNvPr id="14" name="Grafik 13" descr="Ein Bild, das Kreis enthält.&#10;&#10;Beschreibung automatisch generiert.">
            <a:extLst>
              <a:ext uri="{FF2B5EF4-FFF2-40B4-BE49-F238E27FC236}">
                <a16:creationId xmlns:a16="http://schemas.microsoft.com/office/drawing/2014/main" id="{C6809C08-5C69-2DE4-1687-B2522DE0A1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8651" y="678391"/>
            <a:ext cx="458847" cy="458847"/>
          </a:xfrm>
          <a:prstGeom prst="rect">
            <a:avLst/>
          </a:prstGeom>
        </p:spPr>
      </p:pic>
      <p:pic>
        <p:nvPicPr>
          <p:cNvPr id="16" name="Grafik 15" descr="Ein Bild, das Kreis enthält.&#10;&#10;Beschreibung automatisch generiert.">
            <a:extLst>
              <a:ext uri="{FF2B5EF4-FFF2-40B4-BE49-F238E27FC236}">
                <a16:creationId xmlns:a16="http://schemas.microsoft.com/office/drawing/2014/main" id="{10B946A7-03E7-9409-1F7E-60400B7F3E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4576" y="678391"/>
            <a:ext cx="458847" cy="458847"/>
          </a:xfrm>
          <a:prstGeom prst="rect">
            <a:avLst/>
          </a:prstGeom>
        </p:spPr>
      </p:pic>
      <p:pic>
        <p:nvPicPr>
          <p:cNvPr id="18" name="Grafik 17" descr="Ein Bild, das Kreis enthält.&#10;&#10;Beschreibung automatisch generiert.">
            <a:extLst>
              <a:ext uri="{FF2B5EF4-FFF2-40B4-BE49-F238E27FC236}">
                <a16:creationId xmlns:a16="http://schemas.microsoft.com/office/drawing/2014/main" id="{CC61FFE9-68FD-D45B-B0A7-CEE0D4EDFA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6947" y="678391"/>
            <a:ext cx="458847" cy="458847"/>
          </a:xfrm>
          <a:prstGeom prst="rect">
            <a:avLst/>
          </a:prstGeom>
        </p:spPr>
      </p:pic>
      <p:pic>
        <p:nvPicPr>
          <p:cNvPr id="19" name="Grafik 18" descr="Ein Bild, das Kreis enthält.&#10;&#10;Beschreibung automatisch generiert.">
            <a:extLst>
              <a:ext uri="{FF2B5EF4-FFF2-40B4-BE49-F238E27FC236}">
                <a16:creationId xmlns:a16="http://schemas.microsoft.com/office/drawing/2014/main" id="{1D51BF13-0A19-EF8D-26B1-93304B4DFD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1392" y="1355725"/>
            <a:ext cx="458847" cy="458847"/>
          </a:xfrm>
          <a:prstGeom prst="rect">
            <a:avLst/>
          </a:prstGeom>
        </p:spPr>
      </p:pic>
      <p:pic>
        <p:nvPicPr>
          <p:cNvPr id="20" name="Grafik 19" descr="Ein Bild, das Kreis enthält.&#10;&#10;Beschreibung automatisch generiert.">
            <a:extLst>
              <a:ext uri="{FF2B5EF4-FFF2-40B4-BE49-F238E27FC236}">
                <a16:creationId xmlns:a16="http://schemas.microsoft.com/office/drawing/2014/main" id="{03D3BC2F-D174-AAFF-CD26-201D6FDCE8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8024" y="2641232"/>
            <a:ext cx="458847" cy="458847"/>
          </a:xfrm>
          <a:prstGeom prst="rect">
            <a:avLst/>
          </a:prstGeom>
        </p:spPr>
      </p:pic>
      <p:pic>
        <p:nvPicPr>
          <p:cNvPr id="21" name="Grafik 20" descr="Ein Bild, das Kreis enthält.&#10;&#10;Beschreibung automatisch generiert.">
            <a:extLst>
              <a:ext uri="{FF2B5EF4-FFF2-40B4-BE49-F238E27FC236}">
                <a16:creationId xmlns:a16="http://schemas.microsoft.com/office/drawing/2014/main" id="{B2FE1479-1C29-BAEF-C2B4-9042301D68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2951" y="2004836"/>
            <a:ext cx="458847" cy="458847"/>
          </a:xfrm>
          <a:prstGeom prst="rect">
            <a:avLst/>
          </a:prstGeom>
        </p:spPr>
      </p:pic>
      <p:pic>
        <p:nvPicPr>
          <p:cNvPr id="22" name="Grafik 21" descr="Ein Bild, das Platte, Kreis, Serviergeschirr, Geschirr enthält.&#10;&#10;Beschreibung automatisch generiert.">
            <a:extLst>
              <a:ext uri="{FF2B5EF4-FFF2-40B4-BE49-F238E27FC236}">
                <a16:creationId xmlns:a16="http://schemas.microsoft.com/office/drawing/2014/main" id="{4FBDD589-95A3-DFFF-BF7B-A94C5C1B1F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7182" y="4667250"/>
            <a:ext cx="448969" cy="458612"/>
          </a:xfrm>
          <a:prstGeom prst="rect">
            <a:avLst/>
          </a:prstGeom>
        </p:spPr>
      </p:pic>
      <p:pic>
        <p:nvPicPr>
          <p:cNvPr id="26" name="Grafik 25" descr="Ein Bild, das Platte, Kreis, Serviergeschirr, Geschirr enthält.&#10;&#10;Beschreibung automatisch generiert.">
            <a:extLst>
              <a:ext uri="{FF2B5EF4-FFF2-40B4-BE49-F238E27FC236}">
                <a16:creationId xmlns:a16="http://schemas.microsoft.com/office/drawing/2014/main" id="{2D2CDBA7-70CC-95E4-DBCC-74FAE60055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5530" y="3325195"/>
            <a:ext cx="448969" cy="458612"/>
          </a:xfrm>
          <a:prstGeom prst="rect">
            <a:avLst/>
          </a:prstGeom>
        </p:spPr>
      </p:pic>
      <p:pic>
        <p:nvPicPr>
          <p:cNvPr id="27" name="Grafik 26" descr="Ein Bild, das Platte, Kreis, Serviergeschirr, Geschirr enthält.&#10;&#10;Beschreibung automatisch generiert.">
            <a:extLst>
              <a:ext uri="{FF2B5EF4-FFF2-40B4-BE49-F238E27FC236}">
                <a16:creationId xmlns:a16="http://schemas.microsoft.com/office/drawing/2014/main" id="{E3237AC8-ADAC-76D6-7338-B6A02482E4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5700" y="3999324"/>
            <a:ext cx="448969" cy="458612"/>
          </a:xfrm>
          <a:prstGeom prst="rect">
            <a:avLst/>
          </a:prstGeom>
        </p:spPr>
      </p:pic>
      <p:pic>
        <p:nvPicPr>
          <p:cNvPr id="28" name="Grafik 27" descr="Ein Bild, das Platte, Kreis, Serviergeschirr, Geschirr enthält.&#10;&#10;Beschreibung automatisch generiert.">
            <a:extLst>
              <a:ext uri="{FF2B5EF4-FFF2-40B4-BE49-F238E27FC236}">
                <a16:creationId xmlns:a16="http://schemas.microsoft.com/office/drawing/2014/main" id="{1A4CB4B6-3C50-B023-7E80-AAFEE12047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5108" y="5316361"/>
            <a:ext cx="448969" cy="458612"/>
          </a:xfrm>
          <a:prstGeom prst="rect">
            <a:avLst/>
          </a:prstGeom>
        </p:spPr>
      </p:pic>
      <p:pic>
        <p:nvPicPr>
          <p:cNvPr id="29" name="Grafik 28" descr="Ein Bild, das Platte, Kreis, Serviergeschirr, Geschirr enthält.&#10;&#10;Beschreibung automatisch generiert.">
            <a:extLst>
              <a:ext uri="{FF2B5EF4-FFF2-40B4-BE49-F238E27FC236}">
                <a16:creationId xmlns:a16="http://schemas.microsoft.com/office/drawing/2014/main" id="{93982387-C21F-808B-9718-112F63E283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4219" y="4667249"/>
            <a:ext cx="448969" cy="458612"/>
          </a:xfrm>
          <a:prstGeom prst="rect">
            <a:avLst/>
          </a:prstGeom>
        </p:spPr>
      </p:pic>
      <p:pic>
        <p:nvPicPr>
          <p:cNvPr id="30" name="Grafik 29" descr="Ein Bild, das Platte, Kreis, Serviergeschirr, Geschirr enthält.&#10;&#10;Beschreibung automatisch generiert.">
            <a:extLst>
              <a:ext uri="{FF2B5EF4-FFF2-40B4-BE49-F238E27FC236}">
                <a16:creationId xmlns:a16="http://schemas.microsoft.com/office/drawing/2014/main" id="{844C18FC-EC25-BBD3-3F6C-B7581CB936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9774" y="5344583"/>
            <a:ext cx="448969" cy="458612"/>
          </a:xfrm>
          <a:prstGeom prst="rect">
            <a:avLst/>
          </a:prstGeom>
        </p:spPr>
      </p:pic>
      <p:pic>
        <p:nvPicPr>
          <p:cNvPr id="31" name="Grafik 30" descr="Ein Bild, das Platte, Kreis, Serviergeschirr, Geschirr enthält.&#10;&#10;Beschreibung automatisch generiert.">
            <a:extLst>
              <a:ext uri="{FF2B5EF4-FFF2-40B4-BE49-F238E27FC236}">
                <a16:creationId xmlns:a16="http://schemas.microsoft.com/office/drawing/2014/main" id="{344866DF-B9C9-2B1B-E4C1-DF27E8F9E8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8885" y="4695471"/>
            <a:ext cx="448969" cy="458612"/>
          </a:xfrm>
          <a:prstGeom prst="rect">
            <a:avLst/>
          </a:prstGeom>
        </p:spPr>
      </p:pic>
      <p:pic>
        <p:nvPicPr>
          <p:cNvPr id="32" name="Grafik 31" descr="Ein Bild, das Platte, Kreis, Serviergeschirr, Geschirr enthält.&#10;&#10;Beschreibung automatisch generiert.">
            <a:extLst>
              <a:ext uri="{FF2B5EF4-FFF2-40B4-BE49-F238E27FC236}">
                <a16:creationId xmlns:a16="http://schemas.microsoft.com/office/drawing/2014/main" id="{1B2B33D5-06A0-8636-9363-11775C4D68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6852" y="3358689"/>
            <a:ext cx="448969" cy="458612"/>
          </a:xfrm>
          <a:prstGeom prst="rect">
            <a:avLst/>
          </a:prstGeom>
        </p:spPr>
      </p:pic>
      <p:pic>
        <p:nvPicPr>
          <p:cNvPr id="33" name="Grafik 32" descr="Ein Bild, das Platte, Kreis, Serviergeschirr, Geschirr enthält.&#10;&#10;Beschreibung automatisch generiert.">
            <a:extLst>
              <a:ext uri="{FF2B5EF4-FFF2-40B4-BE49-F238E27FC236}">
                <a16:creationId xmlns:a16="http://schemas.microsoft.com/office/drawing/2014/main" id="{4ECFE192-E7DA-3C8B-7736-43219BC00D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5922" y="4695471"/>
            <a:ext cx="448969" cy="458612"/>
          </a:xfrm>
          <a:prstGeom prst="rect">
            <a:avLst/>
          </a:prstGeom>
        </p:spPr>
      </p:pic>
      <p:pic>
        <p:nvPicPr>
          <p:cNvPr id="34" name="Grafik 33" descr="Ein Bild, das Platte, Kreis, Serviergeschirr, Geschirr enthält.&#10;&#10;Beschreibung automatisch generiert.">
            <a:extLst>
              <a:ext uri="{FF2B5EF4-FFF2-40B4-BE49-F238E27FC236}">
                <a16:creationId xmlns:a16="http://schemas.microsoft.com/office/drawing/2014/main" id="{A0980702-D02D-1FAC-1659-184AFA0BB9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7996" y="5344582"/>
            <a:ext cx="448969" cy="458612"/>
          </a:xfrm>
          <a:prstGeom prst="rect">
            <a:avLst/>
          </a:prstGeom>
        </p:spPr>
      </p:pic>
      <p:pic>
        <p:nvPicPr>
          <p:cNvPr id="38" name="Grafik 37" descr="Ein Bild, das Platte, Kreis, Serviergeschirr, Geschirr enthält.&#10;&#10;Beschreibung automatisch generiert.">
            <a:extLst>
              <a:ext uri="{FF2B5EF4-FFF2-40B4-BE49-F238E27FC236}">
                <a16:creationId xmlns:a16="http://schemas.microsoft.com/office/drawing/2014/main" id="{C0799FEF-FFEA-C03A-AF59-93751E5119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1033" y="3999324"/>
            <a:ext cx="448969" cy="458612"/>
          </a:xfrm>
          <a:prstGeom prst="rect">
            <a:avLst/>
          </a:prstGeom>
        </p:spPr>
      </p:pic>
      <p:pic>
        <p:nvPicPr>
          <p:cNvPr id="39" name="Grafik 38" descr="Ein Bild, das Platte, Kreis, Serviergeschirr, Geschirr enthält.&#10;&#10;Beschreibung automatisch generiert.">
            <a:extLst>
              <a:ext uri="{FF2B5EF4-FFF2-40B4-BE49-F238E27FC236}">
                <a16:creationId xmlns:a16="http://schemas.microsoft.com/office/drawing/2014/main" id="{39BDFC4C-60BE-5B34-5695-77C4CF1BF0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1033" y="5344583"/>
            <a:ext cx="448969" cy="458612"/>
          </a:xfrm>
          <a:prstGeom prst="rect">
            <a:avLst/>
          </a:prstGeom>
        </p:spPr>
      </p:pic>
      <p:pic>
        <p:nvPicPr>
          <p:cNvPr id="23" name="Grafik 22" descr="Ein Bild, das Platte, Kreis, Serviergeschirr, Geschirr enthält.&#10;&#10;Beschreibung automatisch generiert.">
            <a:extLst>
              <a:ext uri="{FF2B5EF4-FFF2-40B4-BE49-F238E27FC236}">
                <a16:creationId xmlns:a16="http://schemas.microsoft.com/office/drawing/2014/main" id="{E980BAB1-A691-AE2F-5B03-AFC341A2A2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0676" y="3995085"/>
            <a:ext cx="448969" cy="458612"/>
          </a:xfrm>
          <a:prstGeom prst="rect">
            <a:avLst/>
          </a:prstGeom>
        </p:spPr>
      </p:pic>
      <p:pic>
        <p:nvPicPr>
          <p:cNvPr id="24" name="Grafik 23" descr="Ein Bild, das Kreis enthält.&#10;&#10;Beschreibung automatisch generiert.">
            <a:extLst>
              <a:ext uri="{FF2B5EF4-FFF2-40B4-BE49-F238E27FC236}">
                <a16:creationId xmlns:a16="http://schemas.microsoft.com/office/drawing/2014/main" id="{F28B0F2A-FB62-5DFB-97BA-ACA2B98D1A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6946" y="2004836"/>
            <a:ext cx="458847" cy="458847"/>
          </a:xfrm>
          <a:prstGeom prst="rect">
            <a:avLst/>
          </a:prstGeom>
        </p:spPr>
      </p:pic>
      <p:pic>
        <p:nvPicPr>
          <p:cNvPr id="35" name="Grafik 34" descr="Ein Bild, das Platte, Kreis, Serviergeschirr, Geschirr enthält.&#10;&#10;Beschreibung automatisch generiert.">
            <a:extLst>
              <a:ext uri="{FF2B5EF4-FFF2-40B4-BE49-F238E27FC236}">
                <a16:creationId xmlns:a16="http://schemas.microsoft.com/office/drawing/2014/main" id="{9D53EF57-3E57-6C44-C609-39546BBBF6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6961" y="4003458"/>
            <a:ext cx="448969" cy="458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220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D5E0904-721C-4D68-9EB8-1C9752E32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298ECBA-3258-45DF-8FD4-7581736BCC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244"/>
            <a:ext cx="457200" cy="6858000"/>
          </a:xfrm>
          <a:prstGeom prst="rect">
            <a:avLst/>
          </a:prstGeom>
          <a:solidFill>
            <a:srgbClr val="6F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62BF453-BD82-4B90-9FE7-5170313380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0"/>
            <a:ext cx="10835640" cy="68580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0014F2F-2118-2763-9302-A3FC32E3E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4091" y="3327174"/>
            <a:ext cx="4410860" cy="143579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dirty="0" err="1">
                <a:solidFill>
                  <a:srgbClr val="FFFFFF"/>
                </a:solidFill>
              </a:rPr>
              <a:t>Spielverlauf</a:t>
            </a:r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72366D3-9B5C-42E1-9906-77FF6BB55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2283" y="0"/>
            <a:ext cx="756100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nhaltsplatzhalter 3" descr="Schachbrett - einebinsenweisheit">
            <a:extLst>
              <a:ext uri="{FF2B5EF4-FFF2-40B4-BE49-F238E27FC236}">
                <a16:creationId xmlns:a16="http://schemas.microsoft.com/office/drawing/2014/main" id="{5B023945-2FDC-4013-C13E-AE1A9913C5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1662" y="484632"/>
            <a:ext cx="5882248" cy="5882248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121F5E60-4E89-4B16-A245-12BD993599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899160" cy="68580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fik 4" descr="Ein Bild, das Kreis enthält.&#10;&#10;Beschreibung automatisch generiert.">
            <a:extLst>
              <a:ext uri="{FF2B5EF4-FFF2-40B4-BE49-F238E27FC236}">
                <a16:creationId xmlns:a16="http://schemas.microsoft.com/office/drawing/2014/main" id="{F05805AF-5128-E424-4F41-12133DB2E3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5466" y="1355725"/>
            <a:ext cx="458847" cy="458847"/>
          </a:xfrm>
          <a:prstGeom prst="rect">
            <a:avLst/>
          </a:prstGeom>
        </p:spPr>
      </p:pic>
      <p:pic>
        <p:nvPicPr>
          <p:cNvPr id="6" name="Grafik 5" descr="Ein Bild, das Kreis enthält.&#10;&#10;Beschreibung automatisch generiert.">
            <a:extLst>
              <a:ext uri="{FF2B5EF4-FFF2-40B4-BE49-F238E27FC236}">
                <a16:creationId xmlns:a16="http://schemas.microsoft.com/office/drawing/2014/main" id="{E52F5B7D-8A2D-E799-F1D8-0F1468CF42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8651" y="2004836"/>
            <a:ext cx="458847" cy="458847"/>
          </a:xfrm>
          <a:prstGeom prst="rect">
            <a:avLst/>
          </a:prstGeom>
        </p:spPr>
      </p:pic>
      <p:pic>
        <p:nvPicPr>
          <p:cNvPr id="8" name="Grafik 7" descr="Ein Bild, das Kreis enthält.&#10;&#10;Beschreibung automatisch generiert.">
            <a:extLst>
              <a:ext uri="{FF2B5EF4-FFF2-40B4-BE49-F238E27FC236}">
                <a16:creationId xmlns:a16="http://schemas.microsoft.com/office/drawing/2014/main" id="{F6AD66BF-46B6-6AE8-CB66-E4509C3D9C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0132" y="1355725"/>
            <a:ext cx="458847" cy="458847"/>
          </a:xfrm>
          <a:prstGeom prst="rect">
            <a:avLst/>
          </a:prstGeom>
        </p:spPr>
      </p:pic>
      <p:pic>
        <p:nvPicPr>
          <p:cNvPr id="10" name="Grafik 9" descr="Ein Bild, das Kreis enthält.&#10;&#10;Beschreibung automatisch generiert.">
            <a:extLst>
              <a:ext uri="{FF2B5EF4-FFF2-40B4-BE49-F238E27FC236}">
                <a16:creationId xmlns:a16="http://schemas.microsoft.com/office/drawing/2014/main" id="{B88FCFA2-E543-0AB4-090F-91788A0ED6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8354" y="1355725"/>
            <a:ext cx="458847" cy="458847"/>
          </a:xfrm>
          <a:prstGeom prst="rect">
            <a:avLst/>
          </a:prstGeom>
        </p:spPr>
      </p:pic>
      <p:pic>
        <p:nvPicPr>
          <p:cNvPr id="12" name="Grafik 11" descr="Ein Bild, das Kreis enthält.&#10;&#10;Beschreibung automatisch generiert.">
            <a:extLst>
              <a:ext uri="{FF2B5EF4-FFF2-40B4-BE49-F238E27FC236}">
                <a16:creationId xmlns:a16="http://schemas.microsoft.com/office/drawing/2014/main" id="{97BE763D-6063-2072-AEB1-B6C53643F3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6280" y="678391"/>
            <a:ext cx="458847" cy="458847"/>
          </a:xfrm>
          <a:prstGeom prst="rect">
            <a:avLst/>
          </a:prstGeom>
        </p:spPr>
      </p:pic>
      <p:pic>
        <p:nvPicPr>
          <p:cNvPr id="14" name="Grafik 13" descr="Ein Bild, das Kreis enthält.&#10;&#10;Beschreibung automatisch generiert.">
            <a:extLst>
              <a:ext uri="{FF2B5EF4-FFF2-40B4-BE49-F238E27FC236}">
                <a16:creationId xmlns:a16="http://schemas.microsoft.com/office/drawing/2014/main" id="{C6809C08-5C69-2DE4-1687-B2522DE0A1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8651" y="678391"/>
            <a:ext cx="458847" cy="458847"/>
          </a:xfrm>
          <a:prstGeom prst="rect">
            <a:avLst/>
          </a:prstGeom>
        </p:spPr>
      </p:pic>
      <p:pic>
        <p:nvPicPr>
          <p:cNvPr id="16" name="Grafik 15" descr="Ein Bild, das Kreis enthält.&#10;&#10;Beschreibung automatisch generiert.">
            <a:extLst>
              <a:ext uri="{FF2B5EF4-FFF2-40B4-BE49-F238E27FC236}">
                <a16:creationId xmlns:a16="http://schemas.microsoft.com/office/drawing/2014/main" id="{10B946A7-03E7-9409-1F7E-60400B7F3E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4576" y="678391"/>
            <a:ext cx="458847" cy="458847"/>
          </a:xfrm>
          <a:prstGeom prst="rect">
            <a:avLst/>
          </a:prstGeom>
        </p:spPr>
      </p:pic>
      <p:pic>
        <p:nvPicPr>
          <p:cNvPr id="18" name="Grafik 17" descr="Ein Bild, das Kreis enthält.&#10;&#10;Beschreibung automatisch generiert.">
            <a:extLst>
              <a:ext uri="{FF2B5EF4-FFF2-40B4-BE49-F238E27FC236}">
                <a16:creationId xmlns:a16="http://schemas.microsoft.com/office/drawing/2014/main" id="{CC61FFE9-68FD-D45B-B0A7-CEE0D4EDFA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6947" y="678391"/>
            <a:ext cx="458847" cy="458847"/>
          </a:xfrm>
          <a:prstGeom prst="rect">
            <a:avLst/>
          </a:prstGeom>
        </p:spPr>
      </p:pic>
      <p:pic>
        <p:nvPicPr>
          <p:cNvPr id="19" name="Grafik 18" descr="Ein Bild, das Kreis enthält.&#10;&#10;Beschreibung automatisch generiert.">
            <a:extLst>
              <a:ext uri="{FF2B5EF4-FFF2-40B4-BE49-F238E27FC236}">
                <a16:creationId xmlns:a16="http://schemas.microsoft.com/office/drawing/2014/main" id="{1D51BF13-0A19-EF8D-26B1-93304B4DFD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1392" y="1355725"/>
            <a:ext cx="458847" cy="458847"/>
          </a:xfrm>
          <a:prstGeom prst="rect">
            <a:avLst/>
          </a:prstGeom>
        </p:spPr>
      </p:pic>
      <p:pic>
        <p:nvPicPr>
          <p:cNvPr id="20" name="Grafik 19" descr="Ein Bild, das Kreis enthält.&#10;&#10;Beschreibung automatisch generiert.">
            <a:extLst>
              <a:ext uri="{FF2B5EF4-FFF2-40B4-BE49-F238E27FC236}">
                <a16:creationId xmlns:a16="http://schemas.microsoft.com/office/drawing/2014/main" id="{03D3BC2F-D174-AAFF-CD26-201D6FDCE8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8024" y="2641232"/>
            <a:ext cx="458847" cy="458847"/>
          </a:xfrm>
          <a:prstGeom prst="rect">
            <a:avLst/>
          </a:prstGeom>
        </p:spPr>
      </p:pic>
      <p:pic>
        <p:nvPicPr>
          <p:cNvPr id="21" name="Grafik 20" descr="Ein Bild, das Kreis enthält.&#10;&#10;Beschreibung automatisch generiert.">
            <a:extLst>
              <a:ext uri="{FF2B5EF4-FFF2-40B4-BE49-F238E27FC236}">
                <a16:creationId xmlns:a16="http://schemas.microsoft.com/office/drawing/2014/main" id="{B2FE1479-1C29-BAEF-C2B4-9042301D68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2951" y="2004836"/>
            <a:ext cx="458847" cy="458847"/>
          </a:xfrm>
          <a:prstGeom prst="rect">
            <a:avLst/>
          </a:prstGeom>
        </p:spPr>
      </p:pic>
      <p:pic>
        <p:nvPicPr>
          <p:cNvPr id="22" name="Grafik 21" descr="Ein Bild, das Platte, Kreis, Serviergeschirr, Geschirr enthält.&#10;&#10;Beschreibung automatisch generiert.">
            <a:extLst>
              <a:ext uri="{FF2B5EF4-FFF2-40B4-BE49-F238E27FC236}">
                <a16:creationId xmlns:a16="http://schemas.microsoft.com/office/drawing/2014/main" id="{4FBDD589-95A3-DFFF-BF7B-A94C5C1B1F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7182" y="4667250"/>
            <a:ext cx="448969" cy="458612"/>
          </a:xfrm>
          <a:prstGeom prst="rect">
            <a:avLst/>
          </a:prstGeom>
        </p:spPr>
      </p:pic>
      <p:pic>
        <p:nvPicPr>
          <p:cNvPr id="26" name="Grafik 25" descr="Ein Bild, das Platte, Kreis, Serviergeschirr, Geschirr enthält.&#10;&#10;Beschreibung automatisch generiert.">
            <a:extLst>
              <a:ext uri="{FF2B5EF4-FFF2-40B4-BE49-F238E27FC236}">
                <a16:creationId xmlns:a16="http://schemas.microsoft.com/office/drawing/2014/main" id="{2D2CDBA7-70CC-95E4-DBCC-74FAE60055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5530" y="3325195"/>
            <a:ext cx="448969" cy="458612"/>
          </a:xfrm>
          <a:prstGeom prst="rect">
            <a:avLst/>
          </a:prstGeom>
        </p:spPr>
      </p:pic>
      <p:pic>
        <p:nvPicPr>
          <p:cNvPr id="27" name="Grafik 26" descr="Ein Bild, das Platte, Kreis, Serviergeschirr, Geschirr enthält.&#10;&#10;Beschreibung automatisch generiert.">
            <a:extLst>
              <a:ext uri="{FF2B5EF4-FFF2-40B4-BE49-F238E27FC236}">
                <a16:creationId xmlns:a16="http://schemas.microsoft.com/office/drawing/2014/main" id="{E3237AC8-ADAC-76D6-7338-B6A02482E4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5700" y="3999324"/>
            <a:ext cx="448969" cy="458612"/>
          </a:xfrm>
          <a:prstGeom prst="rect">
            <a:avLst/>
          </a:prstGeom>
        </p:spPr>
      </p:pic>
      <p:pic>
        <p:nvPicPr>
          <p:cNvPr id="28" name="Grafik 27" descr="Ein Bild, das Platte, Kreis, Serviergeschirr, Geschirr enthält.&#10;&#10;Beschreibung automatisch generiert.">
            <a:extLst>
              <a:ext uri="{FF2B5EF4-FFF2-40B4-BE49-F238E27FC236}">
                <a16:creationId xmlns:a16="http://schemas.microsoft.com/office/drawing/2014/main" id="{1A4CB4B6-3C50-B023-7E80-AAFEE12047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5108" y="5316361"/>
            <a:ext cx="448969" cy="458612"/>
          </a:xfrm>
          <a:prstGeom prst="rect">
            <a:avLst/>
          </a:prstGeom>
        </p:spPr>
      </p:pic>
      <p:pic>
        <p:nvPicPr>
          <p:cNvPr id="29" name="Grafik 28" descr="Ein Bild, das Platte, Kreis, Serviergeschirr, Geschirr enthält.&#10;&#10;Beschreibung automatisch generiert.">
            <a:extLst>
              <a:ext uri="{FF2B5EF4-FFF2-40B4-BE49-F238E27FC236}">
                <a16:creationId xmlns:a16="http://schemas.microsoft.com/office/drawing/2014/main" id="{93982387-C21F-808B-9718-112F63E283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4219" y="4667249"/>
            <a:ext cx="448969" cy="458612"/>
          </a:xfrm>
          <a:prstGeom prst="rect">
            <a:avLst/>
          </a:prstGeom>
        </p:spPr>
      </p:pic>
      <p:pic>
        <p:nvPicPr>
          <p:cNvPr id="30" name="Grafik 29" descr="Ein Bild, das Platte, Kreis, Serviergeschirr, Geschirr enthält.&#10;&#10;Beschreibung automatisch generiert.">
            <a:extLst>
              <a:ext uri="{FF2B5EF4-FFF2-40B4-BE49-F238E27FC236}">
                <a16:creationId xmlns:a16="http://schemas.microsoft.com/office/drawing/2014/main" id="{844C18FC-EC25-BBD3-3F6C-B7581CB936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9774" y="5344583"/>
            <a:ext cx="448969" cy="458612"/>
          </a:xfrm>
          <a:prstGeom prst="rect">
            <a:avLst/>
          </a:prstGeom>
        </p:spPr>
      </p:pic>
      <p:pic>
        <p:nvPicPr>
          <p:cNvPr id="31" name="Grafik 30" descr="Ein Bild, das Platte, Kreis, Serviergeschirr, Geschirr enthält.&#10;&#10;Beschreibung automatisch generiert.">
            <a:extLst>
              <a:ext uri="{FF2B5EF4-FFF2-40B4-BE49-F238E27FC236}">
                <a16:creationId xmlns:a16="http://schemas.microsoft.com/office/drawing/2014/main" id="{344866DF-B9C9-2B1B-E4C1-DF27E8F9E8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8885" y="4695471"/>
            <a:ext cx="448969" cy="458612"/>
          </a:xfrm>
          <a:prstGeom prst="rect">
            <a:avLst/>
          </a:prstGeom>
        </p:spPr>
      </p:pic>
      <p:pic>
        <p:nvPicPr>
          <p:cNvPr id="32" name="Grafik 31" descr="Ein Bild, das Platte, Kreis, Serviergeschirr, Geschirr enthält.&#10;&#10;Beschreibung automatisch generiert.">
            <a:extLst>
              <a:ext uri="{FF2B5EF4-FFF2-40B4-BE49-F238E27FC236}">
                <a16:creationId xmlns:a16="http://schemas.microsoft.com/office/drawing/2014/main" id="{1B2B33D5-06A0-8636-9363-11775C4D68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6852" y="3358689"/>
            <a:ext cx="448969" cy="458612"/>
          </a:xfrm>
          <a:prstGeom prst="rect">
            <a:avLst/>
          </a:prstGeom>
        </p:spPr>
      </p:pic>
      <p:pic>
        <p:nvPicPr>
          <p:cNvPr id="33" name="Grafik 32" descr="Ein Bild, das Platte, Kreis, Serviergeschirr, Geschirr enthält.&#10;&#10;Beschreibung automatisch generiert.">
            <a:extLst>
              <a:ext uri="{FF2B5EF4-FFF2-40B4-BE49-F238E27FC236}">
                <a16:creationId xmlns:a16="http://schemas.microsoft.com/office/drawing/2014/main" id="{4ECFE192-E7DA-3C8B-7736-43219BC00D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5922" y="4695471"/>
            <a:ext cx="448969" cy="458612"/>
          </a:xfrm>
          <a:prstGeom prst="rect">
            <a:avLst/>
          </a:prstGeom>
        </p:spPr>
      </p:pic>
      <p:pic>
        <p:nvPicPr>
          <p:cNvPr id="34" name="Grafik 33" descr="Ein Bild, das Platte, Kreis, Serviergeschirr, Geschirr enthält.&#10;&#10;Beschreibung automatisch generiert.">
            <a:extLst>
              <a:ext uri="{FF2B5EF4-FFF2-40B4-BE49-F238E27FC236}">
                <a16:creationId xmlns:a16="http://schemas.microsoft.com/office/drawing/2014/main" id="{A0980702-D02D-1FAC-1659-184AFA0BB9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7996" y="5344582"/>
            <a:ext cx="448969" cy="458612"/>
          </a:xfrm>
          <a:prstGeom prst="rect">
            <a:avLst/>
          </a:prstGeom>
        </p:spPr>
      </p:pic>
      <p:pic>
        <p:nvPicPr>
          <p:cNvPr id="38" name="Grafik 37" descr="Ein Bild, das Platte, Kreis, Serviergeschirr, Geschirr enthält.&#10;&#10;Beschreibung automatisch generiert.">
            <a:extLst>
              <a:ext uri="{FF2B5EF4-FFF2-40B4-BE49-F238E27FC236}">
                <a16:creationId xmlns:a16="http://schemas.microsoft.com/office/drawing/2014/main" id="{C0799FEF-FFEA-C03A-AF59-93751E5119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1033" y="3999324"/>
            <a:ext cx="448969" cy="458612"/>
          </a:xfrm>
          <a:prstGeom prst="rect">
            <a:avLst/>
          </a:prstGeom>
        </p:spPr>
      </p:pic>
      <p:pic>
        <p:nvPicPr>
          <p:cNvPr id="39" name="Grafik 38" descr="Ein Bild, das Platte, Kreis, Serviergeschirr, Geschirr enthält.&#10;&#10;Beschreibung automatisch generiert.">
            <a:extLst>
              <a:ext uri="{FF2B5EF4-FFF2-40B4-BE49-F238E27FC236}">
                <a16:creationId xmlns:a16="http://schemas.microsoft.com/office/drawing/2014/main" id="{39BDFC4C-60BE-5B34-5695-77C4CF1BF0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1033" y="5344583"/>
            <a:ext cx="448969" cy="458612"/>
          </a:xfrm>
          <a:prstGeom prst="rect">
            <a:avLst/>
          </a:prstGeom>
        </p:spPr>
      </p:pic>
      <p:pic>
        <p:nvPicPr>
          <p:cNvPr id="24" name="Grafik 23" descr="Ein Bild, das Kreis enthält.&#10;&#10;Beschreibung automatisch generiert.">
            <a:extLst>
              <a:ext uri="{FF2B5EF4-FFF2-40B4-BE49-F238E27FC236}">
                <a16:creationId xmlns:a16="http://schemas.microsoft.com/office/drawing/2014/main" id="{F28B0F2A-FB62-5DFB-97BA-ACA2B98D1A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6946" y="2004836"/>
            <a:ext cx="458847" cy="458847"/>
          </a:xfrm>
          <a:prstGeom prst="rect">
            <a:avLst/>
          </a:prstGeom>
        </p:spPr>
      </p:pic>
      <p:sp>
        <p:nvSpPr>
          <p:cNvPr id="25" name="Rechteck 24">
            <a:extLst>
              <a:ext uri="{FF2B5EF4-FFF2-40B4-BE49-F238E27FC236}">
                <a16:creationId xmlns:a16="http://schemas.microsoft.com/office/drawing/2014/main" id="{17AB1BE7-605E-2B46-500E-13BF914AFBE5}"/>
              </a:ext>
            </a:extLst>
          </p:cNvPr>
          <p:cNvSpPr/>
          <p:nvPr/>
        </p:nvSpPr>
        <p:spPr>
          <a:xfrm>
            <a:off x="4455699" y="3953177"/>
            <a:ext cx="564443" cy="545628"/>
          </a:xfrm>
          <a:prstGeom prst="rect">
            <a:avLst/>
          </a:prstGeom>
          <a:solidFill>
            <a:srgbClr val="FF0000">
              <a:alpha val="67000"/>
            </a:srgbClr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0000"/>
              </a:solidFill>
            </a:endParaRPr>
          </a:p>
        </p:txBody>
      </p:sp>
      <p:sp>
        <p:nvSpPr>
          <p:cNvPr id="7" name="Pfeil: nach links 6">
            <a:extLst>
              <a:ext uri="{FF2B5EF4-FFF2-40B4-BE49-F238E27FC236}">
                <a16:creationId xmlns:a16="http://schemas.microsoft.com/office/drawing/2014/main" id="{084046B4-B6A7-1A43-15CB-D99E41717514}"/>
              </a:ext>
            </a:extLst>
          </p:cNvPr>
          <p:cNvSpPr/>
          <p:nvPr/>
        </p:nvSpPr>
        <p:spPr>
          <a:xfrm rot="18840000">
            <a:off x="4613868" y="3399692"/>
            <a:ext cx="1482131" cy="385186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6498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D5E0904-721C-4D68-9EB8-1C9752E32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298ECBA-3258-45DF-8FD4-7581736BCC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244"/>
            <a:ext cx="457200" cy="6858000"/>
          </a:xfrm>
          <a:prstGeom prst="rect">
            <a:avLst/>
          </a:prstGeom>
          <a:solidFill>
            <a:srgbClr val="6F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62BF453-BD82-4B90-9FE7-5170313380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0"/>
            <a:ext cx="10835640" cy="68580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0014F2F-2118-2763-9302-A3FC32E3E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4091" y="3327174"/>
            <a:ext cx="4410860" cy="143579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dirty="0" err="1">
                <a:solidFill>
                  <a:srgbClr val="FFFFFF"/>
                </a:solidFill>
              </a:rPr>
              <a:t>Spielverlauf</a:t>
            </a:r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72366D3-9B5C-42E1-9906-77FF6BB55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2283" y="0"/>
            <a:ext cx="756100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nhaltsplatzhalter 3" descr="Schachbrett - einebinsenweisheit">
            <a:extLst>
              <a:ext uri="{FF2B5EF4-FFF2-40B4-BE49-F238E27FC236}">
                <a16:creationId xmlns:a16="http://schemas.microsoft.com/office/drawing/2014/main" id="{5B023945-2FDC-4013-C13E-AE1A9913C5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1662" y="484632"/>
            <a:ext cx="5882248" cy="5882248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121F5E60-4E89-4B16-A245-12BD993599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899160" cy="68580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fik 4" descr="Ein Bild, das Kreis enthält.&#10;&#10;Beschreibung automatisch generiert.">
            <a:extLst>
              <a:ext uri="{FF2B5EF4-FFF2-40B4-BE49-F238E27FC236}">
                <a16:creationId xmlns:a16="http://schemas.microsoft.com/office/drawing/2014/main" id="{F05805AF-5128-E424-4F41-12133DB2E3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5466" y="1355725"/>
            <a:ext cx="458847" cy="458847"/>
          </a:xfrm>
          <a:prstGeom prst="rect">
            <a:avLst/>
          </a:prstGeom>
        </p:spPr>
      </p:pic>
      <p:pic>
        <p:nvPicPr>
          <p:cNvPr id="6" name="Grafik 5" descr="Ein Bild, das Kreis enthält.&#10;&#10;Beschreibung automatisch generiert.">
            <a:extLst>
              <a:ext uri="{FF2B5EF4-FFF2-40B4-BE49-F238E27FC236}">
                <a16:creationId xmlns:a16="http://schemas.microsoft.com/office/drawing/2014/main" id="{E52F5B7D-8A2D-E799-F1D8-0F1468CF42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8651" y="2004836"/>
            <a:ext cx="458847" cy="458847"/>
          </a:xfrm>
          <a:prstGeom prst="rect">
            <a:avLst/>
          </a:prstGeom>
        </p:spPr>
      </p:pic>
      <p:pic>
        <p:nvPicPr>
          <p:cNvPr id="8" name="Grafik 7" descr="Ein Bild, das Kreis enthält.&#10;&#10;Beschreibung automatisch generiert.">
            <a:extLst>
              <a:ext uri="{FF2B5EF4-FFF2-40B4-BE49-F238E27FC236}">
                <a16:creationId xmlns:a16="http://schemas.microsoft.com/office/drawing/2014/main" id="{F6AD66BF-46B6-6AE8-CB66-E4509C3D9C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0132" y="1355725"/>
            <a:ext cx="458847" cy="458847"/>
          </a:xfrm>
          <a:prstGeom prst="rect">
            <a:avLst/>
          </a:prstGeom>
        </p:spPr>
      </p:pic>
      <p:pic>
        <p:nvPicPr>
          <p:cNvPr id="10" name="Grafik 9" descr="Ein Bild, das Kreis enthält.&#10;&#10;Beschreibung automatisch generiert.">
            <a:extLst>
              <a:ext uri="{FF2B5EF4-FFF2-40B4-BE49-F238E27FC236}">
                <a16:creationId xmlns:a16="http://schemas.microsoft.com/office/drawing/2014/main" id="{B88FCFA2-E543-0AB4-090F-91788A0ED6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8354" y="1355725"/>
            <a:ext cx="458847" cy="458847"/>
          </a:xfrm>
          <a:prstGeom prst="rect">
            <a:avLst/>
          </a:prstGeom>
        </p:spPr>
      </p:pic>
      <p:pic>
        <p:nvPicPr>
          <p:cNvPr id="12" name="Grafik 11" descr="Ein Bild, das Kreis enthält.&#10;&#10;Beschreibung automatisch generiert.">
            <a:extLst>
              <a:ext uri="{FF2B5EF4-FFF2-40B4-BE49-F238E27FC236}">
                <a16:creationId xmlns:a16="http://schemas.microsoft.com/office/drawing/2014/main" id="{97BE763D-6063-2072-AEB1-B6C53643F3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6280" y="678391"/>
            <a:ext cx="458847" cy="458847"/>
          </a:xfrm>
          <a:prstGeom prst="rect">
            <a:avLst/>
          </a:prstGeom>
        </p:spPr>
      </p:pic>
      <p:pic>
        <p:nvPicPr>
          <p:cNvPr id="14" name="Grafik 13" descr="Ein Bild, das Kreis enthält.&#10;&#10;Beschreibung automatisch generiert.">
            <a:extLst>
              <a:ext uri="{FF2B5EF4-FFF2-40B4-BE49-F238E27FC236}">
                <a16:creationId xmlns:a16="http://schemas.microsoft.com/office/drawing/2014/main" id="{C6809C08-5C69-2DE4-1687-B2522DE0A1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8651" y="678391"/>
            <a:ext cx="458847" cy="458847"/>
          </a:xfrm>
          <a:prstGeom prst="rect">
            <a:avLst/>
          </a:prstGeom>
        </p:spPr>
      </p:pic>
      <p:pic>
        <p:nvPicPr>
          <p:cNvPr id="16" name="Grafik 15" descr="Ein Bild, das Kreis enthält.&#10;&#10;Beschreibung automatisch generiert.">
            <a:extLst>
              <a:ext uri="{FF2B5EF4-FFF2-40B4-BE49-F238E27FC236}">
                <a16:creationId xmlns:a16="http://schemas.microsoft.com/office/drawing/2014/main" id="{10B946A7-03E7-9409-1F7E-60400B7F3E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4576" y="678391"/>
            <a:ext cx="458847" cy="458847"/>
          </a:xfrm>
          <a:prstGeom prst="rect">
            <a:avLst/>
          </a:prstGeom>
        </p:spPr>
      </p:pic>
      <p:pic>
        <p:nvPicPr>
          <p:cNvPr id="18" name="Grafik 17" descr="Ein Bild, das Kreis enthält.&#10;&#10;Beschreibung automatisch generiert.">
            <a:extLst>
              <a:ext uri="{FF2B5EF4-FFF2-40B4-BE49-F238E27FC236}">
                <a16:creationId xmlns:a16="http://schemas.microsoft.com/office/drawing/2014/main" id="{CC61FFE9-68FD-D45B-B0A7-CEE0D4EDFA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6947" y="678391"/>
            <a:ext cx="458847" cy="458847"/>
          </a:xfrm>
          <a:prstGeom prst="rect">
            <a:avLst/>
          </a:prstGeom>
        </p:spPr>
      </p:pic>
      <p:pic>
        <p:nvPicPr>
          <p:cNvPr id="19" name="Grafik 18" descr="Ein Bild, das Kreis enthält.&#10;&#10;Beschreibung automatisch generiert.">
            <a:extLst>
              <a:ext uri="{FF2B5EF4-FFF2-40B4-BE49-F238E27FC236}">
                <a16:creationId xmlns:a16="http://schemas.microsoft.com/office/drawing/2014/main" id="{1D51BF13-0A19-EF8D-26B1-93304B4DFD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1392" y="1355725"/>
            <a:ext cx="458847" cy="458847"/>
          </a:xfrm>
          <a:prstGeom prst="rect">
            <a:avLst/>
          </a:prstGeom>
        </p:spPr>
      </p:pic>
      <p:pic>
        <p:nvPicPr>
          <p:cNvPr id="20" name="Grafik 19" descr="Ein Bild, das Kreis enthält.&#10;&#10;Beschreibung automatisch generiert.">
            <a:extLst>
              <a:ext uri="{FF2B5EF4-FFF2-40B4-BE49-F238E27FC236}">
                <a16:creationId xmlns:a16="http://schemas.microsoft.com/office/drawing/2014/main" id="{03D3BC2F-D174-AAFF-CD26-201D6FDCE8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8024" y="2641232"/>
            <a:ext cx="458847" cy="458847"/>
          </a:xfrm>
          <a:prstGeom prst="rect">
            <a:avLst/>
          </a:prstGeom>
        </p:spPr>
      </p:pic>
      <p:pic>
        <p:nvPicPr>
          <p:cNvPr id="21" name="Grafik 20" descr="Ein Bild, das Kreis enthält.&#10;&#10;Beschreibung automatisch generiert.">
            <a:extLst>
              <a:ext uri="{FF2B5EF4-FFF2-40B4-BE49-F238E27FC236}">
                <a16:creationId xmlns:a16="http://schemas.microsoft.com/office/drawing/2014/main" id="{B2FE1479-1C29-BAEF-C2B4-9042301D68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2951" y="2004836"/>
            <a:ext cx="458847" cy="458847"/>
          </a:xfrm>
          <a:prstGeom prst="rect">
            <a:avLst/>
          </a:prstGeom>
        </p:spPr>
      </p:pic>
      <p:pic>
        <p:nvPicPr>
          <p:cNvPr id="22" name="Grafik 21" descr="Ein Bild, das Platte, Kreis, Serviergeschirr, Geschirr enthält.&#10;&#10;Beschreibung automatisch generiert.">
            <a:extLst>
              <a:ext uri="{FF2B5EF4-FFF2-40B4-BE49-F238E27FC236}">
                <a16:creationId xmlns:a16="http://schemas.microsoft.com/office/drawing/2014/main" id="{4FBDD589-95A3-DFFF-BF7B-A94C5C1B1F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7182" y="4667250"/>
            <a:ext cx="448969" cy="458612"/>
          </a:xfrm>
          <a:prstGeom prst="rect">
            <a:avLst/>
          </a:prstGeom>
        </p:spPr>
      </p:pic>
      <p:pic>
        <p:nvPicPr>
          <p:cNvPr id="26" name="Grafik 25" descr="Ein Bild, das Platte, Kreis, Serviergeschirr, Geschirr enthält.&#10;&#10;Beschreibung automatisch generiert.">
            <a:extLst>
              <a:ext uri="{FF2B5EF4-FFF2-40B4-BE49-F238E27FC236}">
                <a16:creationId xmlns:a16="http://schemas.microsoft.com/office/drawing/2014/main" id="{2D2CDBA7-70CC-95E4-DBCC-74FAE60055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5530" y="3325195"/>
            <a:ext cx="448969" cy="458612"/>
          </a:xfrm>
          <a:prstGeom prst="rect">
            <a:avLst/>
          </a:prstGeom>
        </p:spPr>
      </p:pic>
      <p:pic>
        <p:nvPicPr>
          <p:cNvPr id="27" name="Grafik 26" descr="Ein Bild, das Platte, Kreis, Serviergeschirr, Geschirr enthält.&#10;&#10;Beschreibung automatisch generiert.">
            <a:extLst>
              <a:ext uri="{FF2B5EF4-FFF2-40B4-BE49-F238E27FC236}">
                <a16:creationId xmlns:a16="http://schemas.microsoft.com/office/drawing/2014/main" id="{E3237AC8-ADAC-76D6-7338-B6A02482E4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5700" y="3999324"/>
            <a:ext cx="448969" cy="458612"/>
          </a:xfrm>
          <a:prstGeom prst="rect">
            <a:avLst/>
          </a:prstGeom>
        </p:spPr>
      </p:pic>
      <p:pic>
        <p:nvPicPr>
          <p:cNvPr id="28" name="Grafik 27" descr="Ein Bild, das Platte, Kreis, Serviergeschirr, Geschirr enthält.&#10;&#10;Beschreibung automatisch generiert.">
            <a:extLst>
              <a:ext uri="{FF2B5EF4-FFF2-40B4-BE49-F238E27FC236}">
                <a16:creationId xmlns:a16="http://schemas.microsoft.com/office/drawing/2014/main" id="{1A4CB4B6-3C50-B023-7E80-AAFEE12047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5108" y="5316361"/>
            <a:ext cx="448969" cy="458612"/>
          </a:xfrm>
          <a:prstGeom prst="rect">
            <a:avLst/>
          </a:prstGeom>
        </p:spPr>
      </p:pic>
      <p:pic>
        <p:nvPicPr>
          <p:cNvPr id="29" name="Grafik 28" descr="Ein Bild, das Platte, Kreis, Serviergeschirr, Geschirr enthält.&#10;&#10;Beschreibung automatisch generiert.">
            <a:extLst>
              <a:ext uri="{FF2B5EF4-FFF2-40B4-BE49-F238E27FC236}">
                <a16:creationId xmlns:a16="http://schemas.microsoft.com/office/drawing/2014/main" id="{93982387-C21F-808B-9718-112F63E283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4219" y="4667249"/>
            <a:ext cx="448969" cy="458612"/>
          </a:xfrm>
          <a:prstGeom prst="rect">
            <a:avLst/>
          </a:prstGeom>
        </p:spPr>
      </p:pic>
      <p:pic>
        <p:nvPicPr>
          <p:cNvPr id="30" name="Grafik 29" descr="Ein Bild, das Platte, Kreis, Serviergeschirr, Geschirr enthält.&#10;&#10;Beschreibung automatisch generiert.">
            <a:extLst>
              <a:ext uri="{FF2B5EF4-FFF2-40B4-BE49-F238E27FC236}">
                <a16:creationId xmlns:a16="http://schemas.microsoft.com/office/drawing/2014/main" id="{844C18FC-EC25-BBD3-3F6C-B7581CB936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9774" y="5344583"/>
            <a:ext cx="448969" cy="458612"/>
          </a:xfrm>
          <a:prstGeom prst="rect">
            <a:avLst/>
          </a:prstGeom>
        </p:spPr>
      </p:pic>
      <p:pic>
        <p:nvPicPr>
          <p:cNvPr id="31" name="Grafik 30" descr="Ein Bild, das Platte, Kreis, Serviergeschirr, Geschirr enthält.&#10;&#10;Beschreibung automatisch generiert.">
            <a:extLst>
              <a:ext uri="{FF2B5EF4-FFF2-40B4-BE49-F238E27FC236}">
                <a16:creationId xmlns:a16="http://schemas.microsoft.com/office/drawing/2014/main" id="{344866DF-B9C9-2B1B-E4C1-DF27E8F9E8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8885" y="4695471"/>
            <a:ext cx="448969" cy="458612"/>
          </a:xfrm>
          <a:prstGeom prst="rect">
            <a:avLst/>
          </a:prstGeom>
        </p:spPr>
      </p:pic>
      <p:pic>
        <p:nvPicPr>
          <p:cNvPr id="32" name="Grafik 31" descr="Ein Bild, das Platte, Kreis, Serviergeschirr, Geschirr enthält.&#10;&#10;Beschreibung automatisch generiert.">
            <a:extLst>
              <a:ext uri="{FF2B5EF4-FFF2-40B4-BE49-F238E27FC236}">
                <a16:creationId xmlns:a16="http://schemas.microsoft.com/office/drawing/2014/main" id="{1B2B33D5-06A0-8636-9363-11775C4D68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6852" y="3358689"/>
            <a:ext cx="448969" cy="458612"/>
          </a:xfrm>
          <a:prstGeom prst="rect">
            <a:avLst/>
          </a:prstGeom>
        </p:spPr>
      </p:pic>
      <p:pic>
        <p:nvPicPr>
          <p:cNvPr id="33" name="Grafik 32" descr="Ein Bild, das Platte, Kreis, Serviergeschirr, Geschirr enthält.&#10;&#10;Beschreibung automatisch generiert.">
            <a:extLst>
              <a:ext uri="{FF2B5EF4-FFF2-40B4-BE49-F238E27FC236}">
                <a16:creationId xmlns:a16="http://schemas.microsoft.com/office/drawing/2014/main" id="{4ECFE192-E7DA-3C8B-7736-43219BC00D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5922" y="4695471"/>
            <a:ext cx="448969" cy="458612"/>
          </a:xfrm>
          <a:prstGeom prst="rect">
            <a:avLst/>
          </a:prstGeom>
        </p:spPr>
      </p:pic>
      <p:pic>
        <p:nvPicPr>
          <p:cNvPr id="34" name="Grafik 33" descr="Ein Bild, das Platte, Kreis, Serviergeschirr, Geschirr enthält.&#10;&#10;Beschreibung automatisch generiert.">
            <a:extLst>
              <a:ext uri="{FF2B5EF4-FFF2-40B4-BE49-F238E27FC236}">
                <a16:creationId xmlns:a16="http://schemas.microsoft.com/office/drawing/2014/main" id="{A0980702-D02D-1FAC-1659-184AFA0BB9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7996" y="5344582"/>
            <a:ext cx="448969" cy="458612"/>
          </a:xfrm>
          <a:prstGeom prst="rect">
            <a:avLst/>
          </a:prstGeom>
        </p:spPr>
      </p:pic>
      <p:pic>
        <p:nvPicPr>
          <p:cNvPr id="38" name="Grafik 37" descr="Ein Bild, das Platte, Kreis, Serviergeschirr, Geschirr enthält.&#10;&#10;Beschreibung automatisch generiert.">
            <a:extLst>
              <a:ext uri="{FF2B5EF4-FFF2-40B4-BE49-F238E27FC236}">
                <a16:creationId xmlns:a16="http://schemas.microsoft.com/office/drawing/2014/main" id="{C0799FEF-FFEA-C03A-AF59-93751E5119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1033" y="3999324"/>
            <a:ext cx="448969" cy="458612"/>
          </a:xfrm>
          <a:prstGeom prst="rect">
            <a:avLst/>
          </a:prstGeom>
        </p:spPr>
      </p:pic>
      <p:pic>
        <p:nvPicPr>
          <p:cNvPr id="39" name="Grafik 38" descr="Ein Bild, das Platte, Kreis, Serviergeschirr, Geschirr enthält.&#10;&#10;Beschreibung automatisch generiert.">
            <a:extLst>
              <a:ext uri="{FF2B5EF4-FFF2-40B4-BE49-F238E27FC236}">
                <a16:creationId xmlns:a16="http://schemas.microsoft.com/office/drawing/2014/main" id="{39BDFC4C-60BE-5B34-5695-77C4CF1BF0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1033" y="5344583"/>
            <a:ext cx="448969" cy="458612"/>
          </a:xfrm>
          <a:prstGeom prst="rect">
            <a:avLst/>
          </a:prstGeom>
        </p:spPr>
      </p:pic>
      <p:pic>
        <p:nvPicPr>
          <p:cNvPr id="24" name="Grafik 23" descr="Ein Bild, das Kreis enthält.&#10;&#10;Beschreibung automatisch generiert.">
            <a:extLst>
              <a:ext uri="{FF2B5EF4-FFF2-40B4-BE49-F238E27FC236}">
                <a16:creationId xmlns:a16="http://schemas.microsoft.com/office/drawing/2014/main" id="{F28B0F2A-FB62-5DFB-97BA-ACA2B98D1A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6946" y="2004836"/>
            <a:ext cx="458847" cy="458847"/>
          </a:xfrm>
          <a:prstGeom prst="rect">
            <a:avLst/>
          </a:prstGeom>
        </p:spPr>
      </p:pic>
      <p:pic>
        <p:nvPicPr>
          <p:cNvPr id="3" name="Grafik 2" descr="Ein Bild, das Kreis enthält.&#10;&#10;Beschreibung automatisch generiert.">
            <a:extLst>
              <a:ext uri="{FF2B5EF4-FFF2-40B4-BE49-F238E27FC236}">
                <a16:creationId xmlns:a16="http://schemas.microsoft.com/office/drawing/2014/main" id="{E713DE56-AE28-8E1C-602F-9C650DCFF3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4169" y="4001468"/>
            <a:ext cx="458847" cy="458847"/>
          </a:xfrm>
          <a:prstGeom prst="rect">
            <a:avLst/>
          </a:prstGeom>
        </p:spPr>
      </p:pic>
      <p:sp>
        <p:nvSpPr>
          <p:cNvPr id="25" name="Rechteck 24">
            <a:extLst>
              <a:ext uri="{FF2B5EF4-FFF2-40B4-BE49-F238E27FC236}">
                <a16:creationId xmlns:a16="http://schemas.microsoft.com/office/drawing/2014/main" id="{17AB1BE7-605E-2B46-500E-13BF914AFBE5}"/>
              </a:ext>
            </a:extLst>
          </p:cNvPr>
          <p:cNvSpPr/>
          <p:nvPr/>
        </p:nvSpPr>
        <p:spPr>
          <a:xfrm>
            <a:off x="4447326" y="3953177"/>
            <a:ext cx="564443" cy="545628"/>
          </a:xfrm>
          <a:prstGeom prst="rect">
            <a:avLst/>
          </a:prstGeom>
          <a:solidFill>
            <a:srgbClr val="FF0000">
              <a:alpha val="67000"/>
            </a:srgbClr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0000"/>
              </a:solidFill>
            </a:endParaRPr>
          </a:p>
        </p:txBody>
      </p:sp>
      <p:sp>
        <p:nvSpPr>
          <p:cNvPr id="7" name="Pfeil: nach links 6">
            <a:extLst>
              <a:ext uri="{FF2B5EF4-FFF2-40B4-BE49-F238E27FC236}">
                <a16:creationId xmlns:a16="http://schemas.microsoft.com/office/drawing/2014/main" id="{084046B4-B6A7-1A43-15CB-D99E41717514}"/>
              </a:ext>
            </a:extLst>
          </p:cNvPr>
          <p:cNvSpPr/>
          <p:nvPr/>
        </p:nvSpPr>
        <p:spPr>
          <a:xfrm rot="18840000">
            <a:off x="4613868" y="3399692"/>
            <a:ext cx="1482131" cy="385186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2602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C55604-8DD6-A1B1-DD76-A0CAE080A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692640" cy="1325562"/>
          </a:xfrm>
        </p:spPr>
        <p:txBody>
          <a:bodyPr/>
          <a:lstStyle/>
          <a:p>
            <a:r>
              <a:rPr lang="de-DE" dirty="0"/>
              <a:t>Dame Anwendungsanalyse</a:t>
            </a: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2E3A9D6D-D33D-8323-9EF2-0D796C9C6E3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68815409"/>
              </p:ext>
            </p:extLst>
          </p:nvPr>
        </p:nvGraphicFramePr>
        <p:xfrm>
          <a:off x="693319" y="1507086"/>
          <a:ext cx="9936864" cy="5084726"/>
        </p:xfrm>
        <a:graphic>
          <a:graphicData uri="http://schemas.openxmlformats.org/drawingml/2006/table">
            <a:tbl>
              <a:tblPr/>
              <a:tblGrid>
                <a:gridCol w="293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988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910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000" b="1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Geschäftsprozess</a:t>
                      </a:r>
                      <a:endParaRPr lang="de-DE" sz="1000" b="0" strike="noStrike" spc="-1">
                        <a:latin typeface="Arial"/>
                      </a:endParaRP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000" b="1" strike="noStrike" spc="-1" dirty="0">
                          <a:solidFill>
                            <a:srgbClr val="000000"/>
                          </a:solidFill>
                          <a:latin typeface="Arial"/>
                        </a:rPr>
                        <a:t>Spiel eröffnen</a:t>
                      </a:r>
                      <a:endParaRPr lang="de-DE" sz="1000" b="0" strike="noStrike" spc="-1" dirty="0">
                        <a:latin typeface="Arial"/>
                      </a:endParaRP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910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000" b="1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Ziel, Ergebnisse</a:t>
                      </a:r>
                      <a:endParaRPr lang="de-DE" sz="1000" b="0" strike="noStrike" spc="-1">
                        <a:latin typeface="Arial"/>
                      </a:endParaRP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000" b="0" strike="noStrike" spc="-1" dirty="0">
                          <a:solidFill>
                            <a:srgbClr val="000000"/>
                          </a:solidFill>
                          <a:latin typeface="Arial"/>
                        </a:rPr>
                        <a:t>Spieler hat nächsten Zug gemacht</a:t>
                      </a:r>
                      <a:endParaRPr lang="de-DE" sz="1000" b="0" strike="noStrike" spc="-1" dirty="0">
                        <a:latin typeface="Arial"/>
                      </a:endParaRP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910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000" b="1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Akteure</a:t>
                      </a:r>
                      <a:endParaRPr lang="de-DE" sz="1000" b="0" strike="noStrike" spc="-1">
                        <a:latin typeface="Arial"/>
                      </a:endParaRP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0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Spieler</a:t>
                      </a:r>
                      <a:endParaRPr lang="de-DE" sz="1000" b="0" strike="noStrike" spc="-1">
                        <a:latin typeface="Arial"/>
                      </a:endParaRP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910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000" b="1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Vorbedingungen</a:t>
                      </a:r>
                      <a:endParaRPr lang="de-DE" sz="1000" b="0" strike="noStrike" spc="-1">
                        <a:latin typeface="Arial"/>
                      </a:endParaRP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Spieler ist eingeloggt, Spieler nimmt an Spiel teil, Spieler ist an der Reihe</a:t>
                      </a:r>
                      <a:endParaRPr lang="de-DE" sz="1000" b="0" strike="noStrike" spc="-1">
                        <a:latin typeface="Arial"/>
                      </a:endParaRP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910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000" b="1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Auslösendes Ereignis</a:t>
                      </a:r>
                      <a:endParaRPr lang="de-DE" sz="1000" b="0" strike="noStrike" spc="-1">
                        <a:latin typeface="Arial"/>
                      </a:endParaRP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000" b="0" strike="noStrike" spc="-1" dirty="0">
                          <a:solidFill>
                            <a:srgbClr val="000000"/>
                          </a:solidFill>
                          <a:latin typeface="Arial"/>
                        </a:rPr>
                        <a:t>Spieler ruft Spiel auf</a:t>
                      </a:r>
                      <a:endParaRPr lang="de-DE" sz="1000" b="0" strike="noStrike" spc="-1" dirty="0">
                        <a:latin typeface="Arial"/>
                      </a:endParaRP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910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000" b="1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Nachbedingung bei Erfolg</a:t>
                      </a:r>
                      <a:endParaRPr lang="de-DE" sz="1000" b="0" strike="noStrike" spc="-1">
                        <a:latin typeface="Arial"/>
                      </a:endParaRP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000" b="0" strike="noStrike" spc="-1" dirty="0">
                          <a:solidFill>
                            <a:srgbClr val="000000"/>
                          </a:solidFill>
                          <a:latin typeface="Arial"/>
                        </a:rPr>
                        <a:t>Nächster Spieler ist an der Reihe</a:t>
                      </a:r>
                      <a:endParaRPr lang="de-DE" sz="1000" b="0" strike="noStrike" spc="-1" dirty="0">
                        <a:latin typeface="Arial"/>
                      </a:endParaRP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910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000" b="1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Nachbedingung bei Fehlschlag</a:t>
                      </a:r>
                      <a:endParaRPr lang="de-DE" sz="1000" b="0" strike="noStrike" spc="-1">
                        <a:latin typeface="Arial"/>
                      </a:endParaRP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0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Spieler ist immer noch an der Reihe</a:t>
                      </a:r>
                      <a:endParaRPr lang="de-DE" sz="1000" b="0" strike="noStrike" spc="-1">
                        <a:latin typeface="Arial"/>
                      </a:endParaRP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910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000" b="1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Eingehende Daten</a:t>
                      </a:r>
                      <a:endParaRPr lang="de-DE" sz="1000" b="0" strike="noStrike" spc="-1">
                        <a:latin typeface="Arial"/>
                      </a:endParaRP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000" b="0" strike="noStrike" spc="-1" dirty="0">
                          <a:latin typeface="Arial"/>
                        </a:rPr>
                        <a:t>Letzte durchgeführter Spielzug</a:t>
                      </a: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910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000" b="1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Ausgehende Daten</a:t>
                      </a:r>
                      <a:endParaRPr lang="de-DE" sz="1000" b="0" strike="noStrike" spc="-1">
                        <a:latin typeface="Arial"/>
                      </a:endParaRP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i="1" strike="noStrike" spc="-1" dirty="0">
                          <a:solidFill>
                            <a:srgbClr val="333399"/>
                          </a:solidFill>
                          <a:latin typeface="Arial"/>
                          <a:ea typeface="Times New Roman"/>
                        </a:rPr>
                        <a:t>-</a:t>
                      </a:r>
                      <a:endParaRPr lang="de-DE" sz="1000" b="0" strike="noStrike" spc="-1" dirty="0">
                        <a:latin typeface="Arial"/>
                      </a:endParaRP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9733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000" b="1" strike="noStrike" spc="-1" dirty="0">
                          <a:solidFill>
                            <a:srgbClr val="000000"/>
                          </a:solidFill>
                          <a:latin typeface="Arial"/>
                        </a:rPr>
                        <a:t>Ablauf</a:t>
                      </a:r>
                      <a:endParaRPr lang="de-DE" sz="1000" b="0" strike="noStrike" spc="-1" dirty="0">
                        <a:latin typeface="Arial"/>
                      </a:endParaRP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arenR"/>
                      </a:pPr>
                      <a:r>
                        <a:rPr lang="de-DE" sz="1000" b="0" strike="noStrike" spc="-1" dirty="0">
                          <a:solidFill>
                            <a:srgbClr val="000000"/>
                          </a:solidFill>
                          <a:latin typeface="Arial"/>
                        </a:rPr>
                        <a:t>Spieler ruft Spiel auf</a:t>
                      </a: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arenR"/>
                      </a:pPr>
                      <a:r>
                        <a:rPr lang="de-DE" sz="1000" b="0" strike="noStrike" spc="-1" dirty="0">
                          <a:solidFill>
                            <a:srgbClr val="000000"/>
                          </a:solidFill>
                          <a:latin typeface="Arial"/>
                        </a:rPr>
                        <a:t>Spieler mit weißen Figuren bewegt Figur als erstes</a:t>
                      </a:r>
                      <a:endParaRPr lang="de-DE" sz="1000" b="0" strike="noStrike" spc="-1" dirty="0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arenR"/>
                      </a:pPr>
                      <a:r>
                        <a:rPr lang="en-US" sz="1000" b="0" strike="noStrike" spc="-1" dirty="0">
                          <a:solidFill>
                            <a:srgbClr val="000000"/>
                          </a:solidFill>
                          <a:latin typeface="Arial"/>
                        </a:rPr>
                        <a:t>System </a:t>
                      </a:r>
                      <a:r>
                        <a:rPr lang="en-US" sz="1000" b="0" strike="noStrike" spc="-1" dirty="0" err="1">
                          <a:solidFill>
                            <a:srgbClr val="000000"/>
                          </a:solidFill>
                          <a:latin typeface="Arial"/>
                        </a:rPr>
                        <a:t>checkt</a:t>
                      </a:r>
                      <a:r>
                        <a:rPr lang="en-US" sz="1000" b="0" strike="noStrike" spc="-1" dirty="0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lang="en-US" sz="1000" b="0" strike="noStrike" spc="-1" dirty="0" err="1">
                          <a:solidFill>
                            <a:srgbClr val="000000"/>
                          </a:solidFill>
                          <a:latin typeface="Arial"/>
                        </a:rPr>
                        <a:t>Regelwerk</a:t>
                      </a:r>
                      <a:endParaRPr lang="de-DE" sz="1000" b="0" strike="noStrike" spc="-1" dirty="0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arenR"/>
                      </a:pPr>
                      <a:r>
                        <a:rPr lang="en-US" sz="1000" b="0" strike="noStrike" spc="-1" dirty="0">
                          <a:solidFill>
                            <a:srgbClr val="000000"/>
                          </a:solidFill>
                          <a:latin typeface="Arial"/>
                        </a:rPr>
                        <a:t>System </a:t>
                      </a:r>
                      <a:r>
                        <a:rPr lang="en-US" sz="1000" b="0" strike="noStrike" spc="-1" dirty="0" err="1">
                          <a:solidFill>
                            <a:srgbClr val="000000"/>
                          </a:solidFill>
                          <a:latin typeface="Arial"/>
                        </a:rPr>
                        <a:t>wendet</a:t>
                      </a:r>
                      <a:r>
                        <a:rPr lang="en-US" sz="1000" b="0" strike="noStrike" spc="-1" dirty="0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lang="en-US" sz="1000" b="0" strike="noStrike" spc="-1" dirty="0" err="1">
                          <a:solidFill>
                            <a:srgbClr val="000000"/>
                          </a:solidFill>
                          <a:latin typeface="Arial"/>
                        </a:rPr>
                        <a:t>Regelwerk</a:t>
                      </a:r>
                      <a:r>
                        <a:rPr lang="en-US" sz="1000" b="0" strike="noStrike" spc="-1" dirty="0">
                          <a:solidFill>
                            <a:srgbClr val="000000"/>
                          </a:solidFill>
                          <a:latin typeface="Arial"/>
                        </a:rPr>
                        <a:t> an</a:t>
                      </a: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arenR"/>
                      </a:pPr>
                      <a:r>
                        <a:rPr lang="en-US" sz="1000" b="0" strike="noStrike" spc="-1" dirty="0" err="1">
                          <a:solidFill>
                            <a:srgbClr val="000000"/>
                          </a:solidFill>
                          <a:latin typeface="Arial"/>
                        </a:rPr>
                        <a:t>Nächster</a:t>
                      </a:r>
                      <a:r>
                        <a:rPr lang="en-US" sz="1000" b="0" strike="noStrike" spc="-1" dirty="0">
                          <a:solidFill>
                            <a:srgbClr val="000000"/>
                          </a:solidFill>
                          <a:latin typeface="Arial"/>
                        </a:rPr>
                        <a:t> Spieler </a:t>
                      </a:r>
                      <a:r>
                        <a:rPr lang="en-US" sz="1000" b="0" strike="noStrike" spc="-1" dirty="0" err="1">
                          <a:solidFill>
                            <a:srgbClr val="000000"/>
                          </a:solidFill>
                          <a:latin typeface="Arial"/>
                        </a:rPr>
                        <a:t>ist</a:t>
                      </a:r>
                      <a:r>
                        <a:rPr lang="en-US" sz="1000" b="0" strike="noStrike" spc="-1" dirty="0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lang="en-US" sz="1000" b="0" strike="noStrike" spc="-1" dirty="0" err="1">
                          <a:solidFill>
                            <a:srgbClr val="000000"/>
                          </a:solidFill>
                          <a:latin typeface="Arial"/>
                        </a:rPr>
                        <a:t>dran</a:t>
                      </a:r>
                      <a:endParaRPr lang="en-US" sz="1000" b="0" strike="noStrike" spc="-1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16798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000" b="1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Erweiterungen</a:t>
                      </a:r>
                      <a:endParaRPr lang="de-DE" sz="1000" b="0" strike="noStrike" spc="-1">
                        <a:latin typeface="Arial"/>
                      </a:endParaRP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000" b="0" strike="noStrike" spc="-1" dirty="0">
                          <a:latin typeface="Arial"/>
                        </a:rPr>
                        <a:t>-</a:t>
                      </a: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58419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000" b="1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Alternativen</a:t>
                      </a:r>
                      <a:endParaRPr lang="de-DE" sz="1000" b="0" strike="noStrike" spc="-1">
                        <a:latin typeface="Arial"/>
                      </a:endParaRP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000" b="0" strike="noStrike" spc="-1" dirty="0">
                          <a:solidFill>
                            <a:srgbClr val="000000"/>
                          </a:solidFill>
                          <a:latin typeface="Arial"/>
                        </a:rPr>
                        <a:t>-</a:t>
                      </a:r>
                      <a:endParaRPr lang="de-DE" sz="1000" b="0" strike="noStrike" spc="-1" dirty="0">
                        <a:latin typeface="Arial"/>
                      </a:endParaRP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1750748"/>
      </p:ext>
    </p:extLst>
  </p:cSld>
  <p:clrMapOvr>
    <a:masterClrMapping/>
  </p:clrMapOvr>
</p:sld>
</file>

<file path=ppt/theme/theme1.xml><?xml version="1.0" encoding="utf-8"?>
<a:theme xmlns:a="http://schemas.openxmlformats.org/drawingml/2006/main" name="Aussicht">
  <a:themeElements>
    <a:clrScheme name="Aussicht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Aussicht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sicht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TM03457515[[fn=Aussicht]]</Template>
  <TotalTime>0</TotalTime>
  <Words>740</Words>
  <Application>Microsoft Office PowerPoint</Application>
  <PresentationFormat>Breitbild</PresentationFormat>
  <Paragraphs>166</Paragraphs>
  <Slides>16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23" baseType="lpstr">
      <vt:lpstr>Arial</vt:lpstr>
      <vt:lpstr>Calibri</vt:lpstr>
      <vt:lpstr>Century Schoolbook</vt:lpstr>
      <vt:lpstr>StarSymbol</vt:lpstr>
      <vt:lpstr>Times New Roman</vt:lpstr>
      <vt:lpstr>Wingdings 2</vt:lpstr>
      <vt:lpstr>Aussicht</vt:lpstr>
      <vt:lpstr>Brettspiel Dame</vt:lpstr>
      <vt:lpstr>   </vt:lpstr>
      <vt:lpstr>   </vt:lpstr>
      <vt:lpstr>Funktion  Wie bewegt sich die Dame?</vt:lpstr>
      <vt:lpstr>Spielverlauf</vt:lpstr>
      <vt:lpstr>Spielverlauf</vt:lpstr>
      <vt:lpstr>Spielverlauf</vt:lpstr>
      <vt:lpstr>Spielverlauf</vt:lpstr>
      <vt:lpstr>Dame Anwendungsanalyse</vt:lpstr>
      <vt:lpstr>Dame Anwendungsanalyse</vt:lpstr>
      <vt:lpstr>Dame Anwendungsanalyse</vt:lpstr>
      <vt:lpstr>Dame Anwendungsanalyse</vt:lpstr>
      <vt:lpstr>Data Dictionaries </vt:lpstr>
      <vt:lpstr>Klassendiagram</vt:lpstr>
      <vt:lpstr>Sequenzdiagramm </vt:lpstr>
      <vt:lpstr>Danke für Eure Aufmerksamkeit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Brettspiel Dame</dc:title>
  <dc:creator>Oktay Durur</dc:creator>
  <cp:lastModifiedBy>Oktay Durur</cp:lastModifiedBy>
  <cp:revision>315</cp:revision>
  <dcterms:created xsi:type="dcterms:W3CDTF">2023-11-06T14:13:21Z</dcterms:created>
  <dcterms:modified xsi:type="dcterms:W3CDTF">2023-11-13T12:25:15Z</dcterms:modified>
</cp:coreProperties>
</file>