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8" r:id="rId3"/>
    <p:sldId id="273" r:id="rId4"/>
    <p:sldId id="272" r:id="rId5"/>
    <p:sldId id="275" r:id="rId6"/>
    <p:sldId id="271" r:id="rId7"/>
    <p:sldId id="274" r:id="rId8"/>
    <p:sldId id="276" r:id="rId9"/>
    <p:sldId id="261" r:id="rId10"/>
    <p:sldId id="263" r:id="rId11"/>
    <p:sldId id="262" r:id="rId12"/>
    <p:sldId id="264" r:id="rId13"/>
    <p:sldId id="277" r:id="rId14"/>
    <p:sldId id="279" r:id="rId15"/>
    <p:sldId id="266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C7B6BC"/>
    <a:srgbClr val="BBBBBC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9679C-1467-4F94-860D-671594FD2F9C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E389B-DE33-4284-B262-698476897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44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Spieler kann 0-12 Figuren besitzen</a:t>
            </a:r>
          </a:p>
          <a:p>
            <a:r>
              <a:rPr lang="de-DE" dirty="0"/>
              <a:t>- Jede Figur ist entweder eine Dame oder Bauer</a:t>
            </a:r>
          </a:p>
          <a:p>
            <a:r>
              <a:rPr lang="de-DE" dirty="0"/>
              <a:t>- Es gibt nur 1 Spielfeld</a:t>
            </a:r>
          </a:p>
          <a:p>
            <a:r>
              <a:rPr lang="de-DE" dirty="0"/>
              <a:t>- Spieler hat die </a:t>
            </a:r>
            <a:r>
              <a:rPr lang="de-DE" dirty="0" err="1"/>
              <a:t>int</a:t>
            </a:r>
            <a:r>
              <a:rPr lang="de-DE" dirty="0"/>
              <a:t> variable mit den verbleibenden Figuren (diese sind gespeichert als variable &lt;Figure&gt; = Array)</a:t>
            </a:r>
          </a:p>
          <a:p>
            <a:r>
              <a:rPr lang="de-DE" dirty="0"/>
              <a:t>- Jede Figur hat ihre Position </a:t>
            </a:r>
            <a:r>
              <a:rPr lang="de-DE" dirty="0">
                <a:sym typeface="Wingdings" panose="05000000000000000000" pitchFamily="2" charset="2"/>
              </a:rPr>
              <a:t> und die angreifbaren Felder sind abgespeichert</a:t>
            </a:r>
          </a:p>
          <a:p>
            <a:r>
              <a:rPr lang="de-DE" dirty="0">
                <a:sym typeface="Wingdings" panose="05000000000000000000" pitchFamily="2" charset="2"/>
              </a:rPr>
              <a:t>- Der Spieler kann durch 2 Methoden es triggern entweder schlagen oder Bewegen  also er macht was mit den Figuren</a:t>
            </a:r>
          </a:p>
          <a:p>
            <a:r>
              <a:rPr lang="de-DE" dirty="0">
                <a:sym typeface="Wingdings" panose="05000000000000000000" pitchFamily="2" charset="2"/>
              </a:rPr>
              <a:t>- abstrakte Klassen sind nur Vorlagen, daraus kann man nichts generieren, kann nur benutzt werden für die Vererbung</a:t>
            </a:r>
          </a:p>
          <a:p>
            <a:r>
              <a:rPr lang="de-DE" dirty="0">
                <a:sym typeface="Wingdings" panose="05000000000000000000" pitchFamily="2" charset="2"/>
              </a:rPr>
              <a:t>- Dame und Bauern erben von abstrakte Klasse Figur</a:t>
            </a:r>
          </a:p>
          <a:p>
            <a:r>
              <a:rPr lang="de-DE" dirty="0">
                <a:sym typeface="Wingdings" panose="05000000000000000000" pitchFamily="2" charset="2"/>
              </a:rPr>
              <a:t>- Spieler aktiviert auch die Bewegungen der einzelnen Figuren durch gestrichelten Pfeil</a:t>
            </a:r>
          </a:p>
          <a:p>
            <a:r>
              <a:rPr lang="de-DE" dirty="0">
                <a:sym typeface="Wingdings" panose="05000000000000000000" pitchFamily="2" charset="2"/>
              </a:rPr>
              <a:t>- das Spielfeld muss neu bestimmt werden, er kriegt die neue Position der Figur mit und speichert diese ab bzw. erneut den alten Stand</a:t>
            </a:r>
          </a:p>
          <a:p>
            <a:r>
              <a:rPr lang="de-DE" dirty="0">
                <a:sym typeface="Wingdings" panose="05000000000000000000" pitchFamily="2" charset="2"/>
              </a:rPr>
              <a:t>- Das Spiel selber bestimmt mit der Funktion </a:t>
            </a:r>
            <a:r>
              <a:rPr lang="de-DE" dirty="0" err="1">
                <a:sym typeface="Wingdings" panose="05000000000000000000" pitchFamily="2" charset="2"/>
              </a:rPr>
              <a:t>setGewinner</a:t>
            </a:r>
            <a:r>
              <a:rPr lang="de-DE" dirty="0">
                <a:sym typeface="Wingdings" panose="05000000000000000000" pitchFamily="2" charset="2"/>
              </a:rPr>
              <a:t> anhand der Anzahl der verbleidenden Figuren wer gewonnen hat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A833B-E9B0-4652-A2B4-8259E12DF2C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73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42C92E4-5C69-4165-B8E5-454980EF065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10597FD-2609-4F06-AD05-19C88C05E4B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9462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92E4-5C69-4165-B8E5-454980EF065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97FD-2609-4F06-AD05-19C88C05E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22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92E4-5C69-4165-B8E5-454980EF065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97FD-2609-4F06-AD05-19C88C05E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36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92E4-5C69-4165-B8E5-454980EF065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97FD-2609-4F06-AD05-19C88C05E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02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92E4-5C69-4165-B8E5-454980EF065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97FD-2609-4F06-AD05-19C88C05E4B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324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92E4-5C69-4165-B8E5-454980EF065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97FD-2609-4F06-AD05-19C88C05E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53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92E4-5C69-4165-B8E5-454980EF065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97FD-2609-4F06-AD05-19C88C05E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31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92E4-5C69-4165-B8E5-454980EF065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97FD-2609-4F06-AD05-19C88C05E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87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92E4-5C69-4165-B8E5-454980EF065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97FD-2609-4F06-AD05-19C88C05E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4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92E4-5C69-4165-B8E5-454980EF065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97FD-2609-4F06-AD05-19C88C05E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48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92E4-5C69-4165-B8E5-454980EF065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97FD-2609-4F06-AD05-19C88C05E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90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42C92E4-5C69-4165-B8E5-454980EF065E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10597FD-2609-4F06-AD05-19C88C05E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11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BA75C-F2B1-0E41-58A6-80E498357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Brettspiel Dame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A8D7DF-FDD3-B49F-506B-594D1865C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 dirty="0"/>
              <a:t>Erich Kraus, Hüseyin </a:t>
            </a:r>
            <a:r>
              <a:rPr lang="de-DE" sz="1800" dirty="0" err="1"/>
              <a:t>Genis</a:t>
            </a:r>
            <a:r>
              <a:rPr lang="de-DE" sz="1800" dirty="0"/>
              <a:t>, </a:t>
            </a:r>
            <a:r>
              <a:rPr lang="de-DE" sz="1800" dirty="0" err="1"/>
              <a:t>Mhd</a:t>
            </a:r>
            <a:r>
              <a:rPr lang="de-DE" sz="1800" dirty="0"/>
              <a:t> Tarek Al Ashraf, Oktay </a:t>
            </a:r>
            <a:r>
              <a:rPr lang="de-DE" sz="1800" dirty="0" err="1"/>
              <a:t>Durur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04819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55604-8DD6-A1B1-DD76-A0CAE080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de-DE" dirty="0"/>
              <a:t>Dame Anwendungsanalyse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E3A9D6D-D33D-8323-9EF2-0D796C9C6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312039"/>
              </p:ext>
            </p:extLst>
          </p:nvPr>
        </p:nvGraphicFramePr>
        <p:xfrm>
          <a:off x="693319" y="1647108"/>
          <a:ext cx="9936864" cy="5084726"/>
        </p:xfrm>
        <a:graphic>
          <a:graphicData uri="http://schemas.openxmlformats.org/drawingml/2006/table">
            <a:tbl>
              <a:tblPr/>
              <a:tblGrid>
                <a:gridCol w="29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Geschäftsprozess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latin typeface="Arial"/>
                        </a:rPr>
                        <a:t>Figur schlagen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Ziel, Ergebnisse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hat nächsten Zug gemacht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Akteure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Vorbedingungen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ist eingeloggt, Spieler nimmt an Spiel teil, Spieler ist an der Reihe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Auslösendes Ereignis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ruft Spiel 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Erfolg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Nächster Spieler ist an der Reihe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Fehlschlag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ist immer noch an der Reihe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Eingehende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Letzte durchgeführter Spielzug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i="1" strike="noStrike" spc="-1" dirty="0">
                          <a:solidFill>
                            <a:srgbClr val="333399"/>
                          </a:solidFill>
                          <a:latin typeface="Arial"/>
                          <a:ea typeface="Times New Roman"/>
                        </a:rPr>
                        <a:t>-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3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Ablauf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ruft Spiel auf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bewegt Figur</a:t>
                      </a:r>
                      <a:endParaRPr lang="de-DE" sz="1000" b="0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System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checkt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Regelwerk</a:t>
                      </a:r>
                      <a:endParaRPr lang="de-DE" sz="1000" b="0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System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wendet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Regelwerk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an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Nächster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Spieler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ist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dran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7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Erweiterungen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5a)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Gleicher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Spieler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ist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erneut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dran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weiter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mit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2)</a:t>
                      </a:r>
                      <a:endParaRPr lang="de-DE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5b) </a:t>
                      </a: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hat keine Möglichkeit mehr eine Figur zu bewegen, weiter mit 3)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4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Alternativen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6a) </a:t>
                      </a: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schlägt eine Figur des Gegners, weiter mit 2)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10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55604-8DD6-A1B1-DD76-A0CAE080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de-DE" dirty="0"/>
              <a:t>Dame Anwendungsanalyse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E3A9D6D-D33D-8323-9EF2-0D796C9C6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612182"/>
              </p:ext>
            </p:extLst>
          </p:nvPr>
        </p:nvGraphicFramePr>
        <p:xfrm>
          <a:off x="693319" y="1507086"/>
          <a:ext cx="9936864" cy="5084726"/>
        </p:xfrm>
        <a:graphic>
          <a:graphicData uri="http://schemas.openxmlformats.org/drawingml/2006/table">
            <a:tbl>
              <a:tblPr/>
              <a:tblGrid>
                <a:gridCol w="29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Geschäftsprozess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Zug machen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Ziel, Ergebnisse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hat nächsten Zug gemacht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Akteure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Vorbedingungen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ist eingeloggt, Spieler nimmt an Spiel teil, Spieler ist an der Reihe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Auslösendes Ereignis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ruft Spiel 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Erfolg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Nächster Spieler ist an der Reihe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Fehlschlag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ist immer noch an der Reihe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Eingehende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Letzte durchgeführter Spielzug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i="1" strike="noStrike" spc="-1" dirty="0">
                          <a:solidFill>
                            <a:srgbClr val="333399"/>
                          </a:solidFill>
                          <a:latin typeface="Arial"/>
                          <a:ea typeface="Times New Roman"/>
                        </a:rPr>
                        <a:t>-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3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Ablauf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bewegt Figur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System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checkt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Regelwerk</a:t>
                      </a:r>
                      <a:endParaRPr lang="de-DE" sz="1000" b="0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System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wendet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Regelwerk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an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Nächster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Spieler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ist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dran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7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Erweiterungen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5)      Spieler bewegt die Figur vor eine eigene weitere Figur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4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Alternativen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-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1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55604-8DD6-A1B1-DD76-A0CAE080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de-DE" dirty="0"/>
              <a:t>Dame Anwendungsanalyse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E3A9D6D-D33D-8323-9EF2-0D796C9C6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3944012"/>
              </p:ext>
            </p:extLst>
          </p:nvPr>
        </p:nvGraphicFramePr>
        <p:xfrm>
          <a:off x="693319" y="1647108"/>
          <a:ext cx="9936864" cy="5084726"/>
        </p:xfrm>
        <a:graphic>
          <a:graphicData uri="http://schemas.openxmlformats.org/drawingml/2006/table">
            <a:tbl>
              <a:tblPr/>
              <a:tblGrid>
                <a:gridCol w="29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Geschäftsprozess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latin typeface="Arial"/>
                        </a:rPr>
                        <a:t>Figur an den gegnerischen Spielfeldrand bewegen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Ziel, Ergebnisse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hat nächsten Zug gemacht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Akteure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Vorbedingungen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ist eingeloggt, Spieler nimmt an Spiel teil, Spieler ist an der Reihe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Auslösendes Ereignis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ruft Spiel 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Erfolg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Nächster Spieler ist an der Reihe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Fehlschlag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ist immer noch an der Reihe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Eingehende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Letzte durchgeführter Spielzug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i="1" strike="noStrike" spc="-1" dirty="0">
                          <a:solidFill>
                            <a:srgbClr val="333399"/>
                          </a:solidFill>
                          <a:latin typeface="Arial"/>
                          <a:ea typeface="Times New Roman"/>
                        </a:rPr>
                        <a:t>-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3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Ablauf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ruft Spiel auf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bewegt Figur</a:t>
                      </a:r>
                      <a:endParaRPr lang="de-DE" sz="1000" b="0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System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checkt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Regelwerk</a:t>
                      </a:r>
                      <a:endParaRPr lang="de-DE" sz="1000" b="0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System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wendet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Regelwerk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an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Nächster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Spieler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ist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dran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7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Erweiterungen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5a)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Gleicher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Spieler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ist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erneut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dran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weiter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mit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2)</a:t>
                      </a:r>
                      <a:endParaRPr lang="de-DE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5b) </a:t>
                      </a: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hat keine Möglichkeit mehr eine Figur zu bewegen, weiter mit 3)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4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Alternativen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6a) </a:t>
                      </a: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schlägt eine Figur des Gegners, weiter mit 2)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32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FCEAB0-EA52-17F7-0073-AE55175B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573" y="1123605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FFFFFF"/>
                </a:solidFill>
              </a:rPr>
              <a:t>Data Dictionaries</a:t>
            </a:r>
            <a:br>
              <a:rPr lang="en-US" sz="2400" dirty="0">
                <a:solidFill>
                  <a:srgbClr val="FFFFFF"/>
                </a:solidFill>
              </a:rPr>
            </a:br>
            <a:endParaRPr lang="en-US" sz="2400" dirty="0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22D2B74-5D3E-6E09-995B-3A5BF04AB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118937"/>
              </p:ext>
            </p:extLst>
          </p:nvPr>
        </p:nvGraphicFramePr>
        <p:xfrm>
          <a:off x="629757" y="477821"/>
          <a:ext cx="6952520" cy="5395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504">
                  <a:extLst>
                    <a:ext uri="{9D8B030D-6E8A-4147-A177-3AD203B41FA5}">
                      <a16:colId xmlns:a16="http://schemas.microsoft.com/office/drawing/2014/main" val="3217129905"/>
                    </a:ext>
                  </a:extLst>
                </a:gridCol>
                <a:gridCol w="1390504">
                  <a:extLst>
                    <a:ext uri="{9D8B030D-6E8A-4147-A177-3AD203B41FA5}">
                      <a16:colId xmlns:a16="http://schemas.microsoft.com/office/drawing/2014/main" val="3573160314"/>
                    </a:ext>
                  </a:extLst>
                </a:gridCol>
                <a:gridCol w="1390504">
                  <a:extLst>
                    <a:ext uri="{9D8B030D-6E8A-4147-A177-3AD203B41FA5}">
                      <a16:colId xmlns:a16="http://schemas.microsoft.com/office/drawing/2014/main" val="1727073901"/>
                    </a:ext>
                  </a:extLst>
                </a:gridCol>
                <a:gridCol w="1390504">
                  <a:extLst>
                    <a:ext uri="{9D8B030D-6E8A-4147-A177-3AD203B41FA5}">
                      <a16:colId xmlns:a16="http://schemas.microsoft.com/office/drawing/2014/main" val="1424487559"/>
                    </a:ext>
                  </a:extLst>
                </a:gridCol>
                <a:gridCol w="1390504">
                  <a:extLst>
                    <a:ext uri="{9D8B030D-6E8A-4147-A177-3AD203B41FA5}">
                      <a16:colId xmlns:a16="http://schemas.microsoft.com/office/drawing/2014/main" val="667972125"/>
                    </a:ext>
                  </a:extLst>
                </a:gridCol>
              </a:tblGrid>
              <a:tr h="1067357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300" u="none" dirty="0"/>
                        <a:t>Beschreibung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Eigenschaft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300" dirty="0"/>
                        <a:t>Verwendung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300" dirty="0"/>
                        <a:t>Instanzen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554081"/>
                  </a:ext>
                </a:extLst>
              </a:tr>
              <a:tr h="1967401">
                <a:tc>
                  <a:txBody>
                    <a:bodyPr/>
                    <a:lstStyle/>
                    <a:p>
                      <a:r>
                        <a:rPr lang="de-DE" sz="1400" dirty="0"/>
                        <a:t>Spieler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Ein angemeldeter Spieler. Kann beliebig viele Spiele spielen. Zugleich in entweder schwarz oder weiß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Farbe der Spielsteine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Bestimmt eine angemeldete Person deren Spielzüge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664476"/>
                  </a:ext>
                </a:extLst>
              </a:tr>
              <a:tr h="1067357">
                <a:tc>
                  <a:txBody>
                    <a:bodyPr/>
                    <a:lstStyle/>
                    <a:p>
                      <a:r>
                        <a:rPr lang="de-DE" sz="1400" dirty="0"/>
                        <a:t>Figur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Kann sich bewegen und andere Figuren schlagen.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Farbe und die Bewegungs- und schlag Richtung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Spielraum einnehmen und Figuren schlagen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60897"/>
                  </a:ext>
                </a:extLst>
              </a:tr>
              <a:tr h="1067357">
                <a:tc>
                  <a:txBody>
                    <a:bodyPr/>
                    <a:lstStyle/>
                    <a:p>
                      <a:r>
                        <a:rPr lang="de-DE" sz="1400" dirty="0"/>
                        <a:t>Dame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Kann sich bewegen und andere Figuren schlagen.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Farbe und die Bewegungs- und schlag Richtung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Spielraum einnehmen und Figuren schlagen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0…*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4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774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, Screenshot, Diagramm, parallel enthält.&#10;&#10;Beschreibung automatisch generiert.">
            <a:extLst>
              <a:ext uri="{FF2B5EF4-FFF2-40B4-BE49-F238E27FC236}">
                <a16:creationId xmlns:a16="http://schemas.microsoft.com/office/drawing/2014/main" id="{924DBCE7-DFA8-56C8-256A-232079AF9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3" y="26174"/>
            <a:ext cx="10301680" cy="69319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F0EEFA-A01B-C7F2-E06C-EE1741D6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19" y="66228"/>
            <a:ext cx="7694872" cy="8016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Klassendiagram</a:t>
            </a:r>
          </a:p>
        </p:txBody>
      </p:sp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343960D8-7E50-96EE-F5A0-B72CAC3D09FD}"/>
              </a:ext>
            </a:extLst>
          </p:cNvPr>
          <p:cNvCxnSpPr/>
          <p:nvPr/>
        </p:nvCxnSpPr>
        <p:spPr>
          <a:xfrm>
            <a:off x="1234796" y="3064433"/>
            <a:ext cx="1207476" cy="89765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06EFE413-B69F-DFAD-9EEA-9B0E08761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430841" y="3254317"/>
            <a:ext cx="815379" cy="6001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C5AF0DC-6E99-A031-F3F9-C9C73937C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096" y="3867024"/>
            <a:ext cx="499169" cy="17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32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FCEAB0-EA52-17F7-0073-AE55175B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400">
                <a:solidFill>
                  <a:srgbClr val="FFFFFF"/>
                </a:solidFill>
              </a:rPr>
              <a:t>Sequenzdiagramm</a:t>
            </a:r>
            <a:br>
              <a:rPr lang="en-US" sz="2400">
                <a:solidFill>
                  <a:srgbClr val="FFFFFF"/>
                </a:solidFill>
              </a:rPr>
            </a:br>
            <a:endParaRPr lang="en-US" sz="2400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291FB3-D8B2-8F49-C43D-57C3F1CDB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3" y="165188"/>
            <a:ext cx="7345344" cy="663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EB591-20FB-4697-570D-10B22CDF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743" y="1571163"/>
            <a:ext cx="4534047" cy="1584895"/>
          </a:xfrm>
        </p:spPr>
        <p:txBody>
          <a:bodyPr>
            <a:normAutofit/>
          </a:bodyPr>
          <a:lstStyle/>
          <a:p>
            <a:r>
              <a:rPr lang="de-DE" dirty="0"/>
              <a:t>Danke für Eure Aufmerksamkeit</a:t>
            </a:r>
          </a:p>
        </p:txBody>
      </p:sp>
      <p:pic>
        <p:nvPicPr>
          <p:cNvPr id="4" name="Inhaltsplatzhalter 3" descr="Danke Teodor die Katze">
            <a:extLst>
              <a:ext uri="{FF2B5EF4-FFF2-40B4-BE49-F238E27FC236}">
                <a16:creationId xmlns:a16="http://schemas.microsoft.com/office/drawing/2014/main" id="{04B682C4-052E-D0DA-15CF-039ECCA90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60" r="1669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sp>
        <p:nvSpPr>
          <p:cNvPr id="6" name="Sprechblase: oval 5">
            <a:extLst>
              <a:ext uri="{FF2B5EF4-FFF2-40B4-BE49-F238E27FC236}">
                <a16:creationId xmlns:a16="http://schemas.microsoft.com/office/drawing/2014/main" id="{FD569369-8E12-2F2C-3BE2-68E046F0E3CF}"/>
              </a:ext>
            </a:extLst>
          </p:cNvPr>
          <p:cNvSpPr/>
          <p:nvPr/>
        </p:nvSpPr>
        <p:spPr>
          <a:xfrm rot="3180000">
            <a:off x="6099607" y="121408"/>
            <a:ext cx="4417669" cy="5063924"/>
          </a:xfrm>
          <a:prstGeom prst="wedgeEllipseCallout">
            <a:avLst/>
          </a:prstGeom>
          <a:solidFill>
            <a:srgbClr val="BBBBBC">
              <a:alpha val="3500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86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014F2F-2118-2763-9302-A3FC32E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054" y="1944285"/>
            <a:ext cx="4410860" cy="14357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/>
            </a:br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 descr="Schachbrett - einebinsenweisheit">
            <a:extLst>
              <a:ext uri="{FF2B5EF4-FFF2-40B4-BE49-F238E27FC236}">
                <a16:creationId xmlns:a16="http://schemas.microsoft.com/office/drawing/2014/main" id="{5B023945-2FDC-4013-C13E-AE1A9913C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662" y="484632"/>
            <a:ext cx="5882248" cy="5882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el 1">
            <a:extLst>
              <a:ext uri="{FF2B5EF4-FFF2-40B4-BE49-F238E27FC236}">
                <a16:creationId xmlns:a16="http://schemas.microsoft.com/office/drawing/2014/main" id="{15728087-3D45-A7A6-8F94-D9969ED7B1A0}"/>
              </a:ext>
            </a:extLst>
          </p:cNvPr>
          <p:cNvSpPr txBox="1">
            <a:spLocks/>
          </p:cNvSpPr>
          <p:nvPr/>
        </p:nvSpPr>
        <p:spPr>
          <a:xfrm>
            <a:off x="8111128" y="2170063"/>
            <a:ext cx="4410860" cy="14640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5300" dirty="0">
                <a:solidFill>
                  <a:srgbClr val="FFFFFF"/>
                </a:solidFill>
              </a:rPr>
              <a:t>DAS SPIEL</a:t>
            </a:r>
            <a:endParaRPr lang="en-US" sz="1600" dirty="0">
              <a:solidFill>
                <a:srgbClr val="FFFFFF"/>
              </a:solidFill>
              <a:latin typeface="Times New Roman"/>
              <a:ea typeface="Cambria"/>
              <a:cs typeface="Times New Roman"/>
            </a:endParaRPr>
          </a:p>
          <a:p>
            <a:pPr>
              <a:lnSpc>
                <a:spcPct val="85000"/>
              </a:lnSpc>
            </a:pPr>
            <a:endParaRPr lang="en-US" sz="5300" dirty="0">
              <a:solidFill>
                <a:srgbClr val="FFFFFF"/>
              </a:solidFill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chemeClr val="bg1"/>
                </a:solidFill>
              </a:rPr>
              <a:t>DAME</a:t>
            </a:r>
            <a:br>
              <a:rPr lang="en-US" sz="3200" dirty="0"/>
            </a:br>
            <a:endParaRPr lang="en-US" sz="1600">
              <a:solidFill>
                <a:srgbClr val="FFFFFF"/>
              </a:solidFill>
              <a:latin typeface="Times New Roman"/>
              <a:ea typeface="Cambri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752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014F2F-2118-2763-9302-A3FC32E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054" y="1944285"/>
            <a:ext cx="4410860" cy="14357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/>
            </a:br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 descr="Schachbrett - einebinsenweisheit">
            <a:extLst>
              <a:ext uri="{FF2B5EF4-FFF2-40B4-BE49-F238E27FC236}">
                <a16:creationId xmlns:a16="http://schemas.microsoft.com/office/drawing/2014/main" id="{5B023945-2FDC-4013-C13E-AE1A9913C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662" y="484632"/>
            <a:ext cx="5882248" cy="5882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fik 20" descr="Ein Bild, das Kreis enthält.&#10;&#10;Beschreibung automatisch generiert.">
            <a:extLst>
              <a:ext uri="{FF2B5EF4-FFF2-40B4-BE49-F238E27FC236}">
                <a16:creationId xmlns:a16="http://schemas.microsoft.com/office/drawing/2014/main" id="{B2FE1479-1C29-BAEF-C2B4-9042301D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77" y="3331280"/>
            <a:ext cx="458847" cy="458847"/>
          </a:xfrm>
          <a:prstGeom prst="rect">
            <a:avLst/>
          </a:prstGeom>
        </p:spPr>
      </p:pic>
      <p:sp>
        <p:nvSpPr>
          <p:cNvPr id="42" name="Titel 1">
            <a:extLst>
              <a:ext uri="{FF2B5EF4-FFF2-40B4-BE49-F238E27FC236}">
                <a16:creationId xmlns:a16="http://schemas.microsoft.com/office/drawing/2014/main" id="{15728087-3D45-A7A6-8F94-D9969ED7B1A0}"/>
              </a:ext>
            </a:extLst>
          </p:cNvPr>
          <p:cNvSpPr txBox="1">
            <a:spLocks/>
          </p:cNvSpPr>
          <p:nvPr/>
        </p:nvSpPr>
        <p:spPr>
          <a:xfrm>
            <a:off x="8111128" y="2170063"/>
            <a:ext cx="4410860" cy="1464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5300" dirty="0" err="1">
                <a:solidFill>
                  <a:srgbClr val="FFFFFF"/>
                </a:solidFill>
              </a:rPr>
              <a:t>Funktion</a:t>
            </a: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/>
            </a:br>
            <a:r>
              <a:rPr lang="en-US" sz="1600" dirty="0">
                <a:solidFill>
                  <a:srgbClr val="FFFFFF"/>
                </a:solidFill>
                <a:latin typeface="Times New Roman"/>
                <a:ea typeface="Cambria"/>
                <a:cs typeface="Times New Roman"/>
              </a:rPr>
              <a:t>Wie 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ea typeface="Cambria"/>
                <a:cs typeface="Times New Roman"/>
              </a:rPr>
              <a:t>bewegen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Cambria"/>
                <a:cs typeface="Times New Roman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ea typeface="Cambria"/>
                <a:cs typeface="Times New Roman"/>
              </a:rPr>
              <a:t>sich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Cambria"/>
                <a:cs typeface="Times New Roman"/>
              </a:rPr>
              <a:t> die 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ea typeface="Cambria"/>
                <a:cs typeface="Times New Roman"/>
              </a:rPr>
              <a:t>Figuren</a:t>
            </a:r>
            <a:endParaRPr lang="de-DE" sz="1600" dirty="0" err="1">
              <a:latin typeface="Times New Roman"/>
              <a:ea typeface="Cambria"/>
              <a:cs typeface="Times New Roman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03F59D1-8A54-A16F-C14D-BD783D2C5940}"/>
              </a:ext>
            </a:extLst>
          </p:cNvPr>
          <p:cNvSpPr/>
          <p:nvPr/>
        </p:nvSpPr>
        <p:spPr>
          <a:xfrm>
            <a:off x="4468519" y="2624666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37947CE-60B0-55C1-358D-4D9196AA8E7C}"/>
              </a:ext>
            </a:extLst>
          </p:cNvPr>
          <p:cNvSpPr/>
          <p:nvPr/>
        </p:nvSpPr>
        <p:spPr>
          <a:xfrm>
            <a:off x="3127023" y="2628429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7C29538-C6B6-AC28-8E68-A56ADB435568}"/>
              </a:ext>
            </a:extLst>
          </p:cNvPr>
          <p:cNvSpPr/>
          <p:nvPr/>
        </p:nvSpPr>
        <p:spPr>
          <a:xfrm>
            <a:off x="4464756" y="3956755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4AB8911-8F72-58AC-707F-7EDC28EADE85}"/>
              </a:ext>
            </a:extLst>
          </p:cNvPr>
          <p:cNvSpPr/>
          <p:nvPr/>
        </p:nvSpPr>
        <p:spPr>
          <a:xfrm>
            <a:off x="3130786" y="3958636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0630B82-E86E-087C-53C3-086D8D7F20EC}"/>
              </a:ext>
            </a:extLst>
          </p:cNvPr>
          <p:cNvSpPr/>
          <p:nvPr/>
        </p:nvSpPr>
        <p:spPr>
          <a:xfrm rot="16200000">
            <a:off x="303836" y="3014238"/>
            <a:ext cx="4928885" cy="453342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D62FD9B0-0FBC-309B-7B49-3536DE11C007}"/>
              </a:ext>
            </a:extLst>
          </p:cNvPr>
          <p:cNvSpPr/>
          <p:nvPr/>
        </p:nvSpPr>
        <p:spPr>
          <a:xfrm rot="16200000">
            <a:off x="959734" y="3014238"/>
            <a:ext cx="4928885" cy="453342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AA9BA38-7B7E-7AF2-BFBC-878328613D72}"/>
              </a:ext>
            </a:extLst>
          </p:cNvPr>
          <p:cNvSpPr/>
          <p:nvPr/>
        </p:nvSpPr>
        <p:spPr>
          <a:xfrm rot="16200000">
            <a:off x="1615633" y="3014237"/>
            <a:ext cx="4928885" cy="453342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244FA43D-7FFC-2697-3369-9F158B7BDF7E}"/>
              </a:ext>
            </a:extLst>
          </p:cNvPr>
          <p:cNvSpPr/>
          <p:nvPr/>
        </p:nvSpPr>
        <p:spPr>
          <a:xfrm rot="16200000">
            <a:off x="2300469" y="3014238"/>
            <a:ext cx="4928885" cy="453342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341DD8B5-6705-1FAC-A2F2-5358AFF0D704}"/>
              </a:ext>
            </a:extLst>
          </p:cNvPr>
          <p:cNvSpPr/>
          <p:nvPr/>
        </p:nvSpPr>
        <p:spPr>
          <a:xfrm rot="16200000">
            <a:off x="2946721" y="3014237"/>
            <a:ext cx="4928885" cy="453342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3BB9D3B7-E691-60E3-BCFD-F83A6CC2816B}"/>
              </a:ext>
            </a:extLst>
          </p:cNvPr>
          <p:cNvSpPr/>
          <p:nvPr/>
        </p:nvSpPr>
        <p:spPr>
          <a:xfrm rot="16200000">
            <a:off x="3650848" y="3014238"/>
            <a:ext cx="4928885" cy="453342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50D479BB-9A21-5FBE-9B32-83E06DDDD05B}"/>
              </a:ext>
            </a:extLst>
          </p:cNvPr>
          <p:cNvSpPr/>
          <p:nvPr/>
        </p:nvSpPr>
        <p:spPr>
          <a:xfrm rot="16200000">
            <a:off x="4287456" y="3014237"/>
            <a:ext cx="4928885" cy="453342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DF8BDAEB-B6F0-FC48-B8E0-535254D28B6D}"/>
              </a:ext>
            </a:extLst>
          </p:cNvPr>
          <p:cNvSpPr/>
          <p:nvPr/>
        </p:nvSpPr>
        <p:spPr>
          <a:xfrm rot="16200000">
            <a:off x="-371355" y="3014237"/>
            <a:ext cx="4928885" cy="453342"/>
          </a:xfrm>
          <a:prstGeom prst="rightArrow">
            <a:avLst/>
          </a:prstGeom>
          <a:solidFill>
            <a:srgbClr val="00B0F0">
              <a:alpha val="34000"/>
            </a:srgb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24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8" grpId="0" animBg="1"/>
      <p:bldP spid="50" grpId="0" animBg="1"/>
      <p:bldP spid="52" grpId="0" animBg="1"/>
      <p:bldP spid="3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014F2F-2118-2763-9302-A3FC32E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535" y="2687470"/>
            <a:ext cx="4410860" cy="14640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300" dirty="0" err="1">
                <a:solidFill>
                  <a:srgbClr val="FFFFFF"/>
                </a:solidFill>
              </a:rPr>
              <a:t>Funktion</a:t>
            </a:r>
            <a:br>
              <a:rPr lang="en-US" sz="3200" dirty="0">
                <a:solidFill>
                  <a:srgbClr val="FFFFFF"/>
                </a:solidFill>
              </a:rPr>
            </a:br>
            <a:br>
              <a:rPr lang="en-US" sz="3200" dirty="0"/>
            </a:br>
            <a:r>
              <a:rPr lang="en-US" sz="1600" dirty="0">
                <a:solidFill>
                  <a:srgbClr val="FFFFFF"/>
                </a:solidFill>
                <a:latin typeface="Times New Roman"/>
                <a:ea typeface="Cambria"/>
                <a:cs typeface="Times New Roman"/>
              </a:rPr>
              <a:t>Wie 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ea typeface="Cambria"/>
                <a:cs typeface="Times New Roman"/>
              </a:rPr>
              <a:t>bewegt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Cambria"/>
                <a:cs typeface="Times New Roman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Times New Roman"/>
                <a:ea typeface="Cambria"/>
                <a:cs typeface="Times New Roman"/>
              </a:rPr>
              <a:t>sich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Cambria"/>
                <a:cs typeface="Times New Roman"/>
              </a:rPr>
              <a:t> die Dame</a:t>
            </a:r>
            <a:endParaRPr lang="de-DE" sz="1600">
              <a:latin typeface="Times New Roman"/>
              <a:ea typeface="Cambria"/>
              <a:cs typeface="Times New Roman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 descr="Schachbrett - einebinsenweisheit">
            <a:extLst>
              <a:ext uri="{FF2B5EF4-FFF2-40B4-BE49-F238E27FC236}">
                <a16:creationId xmlns:a16="http://schemas.microsoft.com/office/drawing/2014/main" id="{5B023945-2FDC-4013-C13E-AE1A9913C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662" y="484632"/>
            <a:ext cx="5882248" cy="5882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 descr="How To Win A Chess Match In Just 2 Moves | Business Insider">
            <a:extLst>
              <a:ext uri="{FF2B5EF4-FFF2-40B4-BE49-F238E27FC236}">
                <a16:creationId xmlns:a16="http://schemas.microsoft.com/office/drawing/2014/main" id="{43388625-4EB6-1806-80B6-97BF2F796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62" t="8514" r="50947" b="83333"/>
          <a:stretch/>
        </p:blipFill>
        <p:spPr>
          <a:xfrm>
            <a:off x="3858918" y="3360689"/>
            <a:ext cx="451472" cy="42304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647AEB7-3849-B59C-0456-5B470929F9C0}"/>
              </a:ext>
            </a:extLst>
          </p:cNvPr>
          <p:cNvSpPr/>
          <p:nvPr/>
        </p:nvSpPr>
        <p:spPr>
          <a:xfrm>
            <a:off x="6481705" y="611481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3CFB35-7D88-CEDF-660F-78CDB043EACB}"/>
              </a:ext>
            </a:extLst>
          </p:cNvPr>
          <p:cNvSpPr/>
          <p:nvPr/>
        </p:nvSpPr>
        <p:spPr>
          <a:xfrm>
            <a:off x="5813779" y="1307629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75E25DA-1E69-F1C2-3C32-DE20B0260E8F}"/>
              </a:ext>
            </a:extLst>
          </p:cNvPr>
          <p:cNvSpPr/>
          <p:nvPr/>
        </p:nvSpPr>
        <p:spPr>
          <a:xfrm>
            <a:off x="5136445" y="1956740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38AE0A4-25D0-8E4A-CDF6-4C59DEAC8F07}"/>
              </a:ext>
            </a:extLst>
          </p:cNvPr>
          <p:cNvSpPr/>
          <p:nvPr/>
        </p:nvSpPr>
        <p:spPr>
          <a:xfrm>
            <a:off x="4468519" y="2624666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1DA1DCD-553D-A711-765B-0C37D2E28357}"/>
              </a:ext>
            </a:extLst>
          </p:cNvPr>
          <p:cNvSpPr/>
          <p:nvPr/>
        </p:nvSpPr>
        <p:spPr>
          <a:xfrm>
            <a:off x="3132667" y="3969925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E869E17-62FB-90BF-F899-835E72F820BD}"/>
              </a:ext>
            </a:extLst>
          </p:cNvPr>
          <p:cNvSpPr/>
          <p:nvPr/>
        </p:nvSpPr>
        <p:spPr>
          <a:xfrm>
            <a:off x="4468519" y="3969925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FB00ADB-015C-870F-3ADE-B1E36FDDFC77}"/>
              </a:ext>
            </a:extLst>
          </p:cNvPr>
          <p:cNvSpPr/>
          <p:nvPr/>
        </p:nvSpPr>
        <p:spPr>
          <a:xfrm>
            <a:off x="1796816" y="5268147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7CAAE71-2979-41F0-0E92-C913E1354625}"/>
              </a:ext>
            </a:extLst>
          </p:cNvPr>
          <p:cNvSpPr/>
          <p:nvPr/>
        </p:nvSpPr>
        <p:spPr>
          <a:xfrm>
            <a:off x="2483557" y="4637851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04E4740-E2E0-FD68-C24A-A622F56458D6}"/>
              </a:ext>
            </a:extLst>
          </p:cNvPr>
          <p:cNvSpPr/>
          <p:nvPr/>
        </p:nvSpPr>
        <p:spPr>
          <a:xfrm>
            <a:off x="1796816" y="1298221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22354F2-A0DD-D6BE-84E4-529CCFA9FC95}"/>
              </a:ext>
            </a:extLst>
          </p:cNvPr>
          <p:cNvSpPr/>
          <p:nvPr/>
        </p:nvSpPr>
        <p:spPr>
          <a:xfrm>
            <a:off x="2483556" y="1966147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CD48857-D6E3-774B-23D2-C0AB8B8DE12A}"/>
              </a:ext>
            </a:extLst>
          </p:cNvPr>
          <p:cNvSpPr/>
          <p:nvPr/>
        </p:nvSpPr>
        <p:spPr>
          <a:xfrm>
            <a:off x="3132668" y="2624665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9E37FA1-32F5-C420-58DE-56AE02EFCEA7}"/>
              </a:ext>
            </a:extLst>
          </p:cNvPr>
          <p:cNvSpPr/>
          <p:nvPr/>
        </p:nvSpPr>
        <p:spPr>
          <a:xfrm>
            <a:off x="5813779" y="5268147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234DF15-6D75-8CCA-6D4B-1A73646ED1BB}"/>
              </a:ext>
            </a:extLst>
          </p:cNvPr>
          <p:cNvSpPr/>
          <p:nvPr/>
        </p:nvSpPr>
        <p:spPr>
          <a:xfrm>
            <a:off x="5136445" y="4637850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9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014F2F-2118-2763-9302-A3FC32E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091" y="3327174"/>
            <a:ext cx="4410860" cy="1435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err="1">
                <a:solidFill>
                  <a:srgbClr val="FFFFFF"/>
                </a:solidFill>
              </a:rPr>
              <a:t>Spielverlauf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 descr="Schachbrett - einebinsenweisheit">
            <a:extLst>
              <a:ext uri="{FF2B5EF4-FFF2-40B4-BE49-F238E27FC236}">
                <a16:creationId xmlns:a16="http://schemas.microsoft.com/office/drawing/2014/main" id="{5B023945-2FDC-4013-C13E-AE1A9913C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662" y="484632"/>
            <a:ext cx="5882248" cy="5882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Kreis enthält.&#10;&#10;Beschreibung automatisch generiert.">
            <a:extLst>
              <a:ext uri="{FF2B5EF4-FFF2-40B4-BE49-F238E27FC236}">
                <a16:creationId xmlns:a16="http://schemas.microsoft.com/office/drawing/2014/main" id="{F05805AF-5128-E424-4F41-12133DB2E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466" y="1355725"/>
            <a:ext cx="458847" cy="458847"/>
          </a:xfrm>
          <a:prstGeom prst="rect">
            <a:avLst/>
          </a:prstGeom>
        </p:spPr>
      </p:pic>
      <p:pic>
        <p:nvPicPr>
          <p:cNvPr id="6" name="Grafik 5" descr="Ein Bild, das Kreis enthält.&#10;&#10;Beschreibung automatisch generiert.">
            <a:extLst>
              <a:ext uri="{FF2B5EF4-FFF2-40B4-BE49-F238E27FC236}">
                <a16:creationId xmlns:a16="http://schemas.microsoft.com/office/drawing/2014/main" id="{E52F5B7D-8A2D-E799-F1D8-0F1468CF4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51" y="2004836"/>
            <a:ext cx="458847" cy="458847"/>
          </a:xfrm>
          <a:prstGeom prst="rect">
            <a:avLst/>
          </a:prstGeom>
        </p:spPr>
      </p:pic>
      <p:pic>
        <p:nvPicPr>
          <p:cNvPr id="7" name="Grafik 6" descr="Ein Bild, das Kreis enthält.&#10;&#10;Beschreibung automatisch generiert.">
            <a:extLst>
              <a:ext uri="{FF2B5EF4-FFF2-40B4-BE49-F238E27FC236}">
                <a16:creationId xmlns:a16="http://schemas.microsoft.com/office/drawing/2014/main" id="{26147870-C0F2-031A-EE90-315D4CEAD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655" y="2004836"/>
            <a:ext cx="458847" cy="458847"/>
          </a:xfrm>
          <a:prstGeom prst="rect">
            <a:avLst/>
          </a:prstGeom>
        </p:spPr>
      </p:pic>
      <p:pic>
        <p:nvPicPr>
          <p:cNvPr id="8" name="Grafik 7" descr="Ein Bild, das Kreis enthält.&#10;&#10;Beschreibung automatisch generiert.">
            <a:extLst>
              <a:ext uri="{FF2B5EF4-FFF2-40B4-BE49-F238E27FC236}">
                <a16:creationId xmlns:a16="http://schemas.microsoft.com/office/drawing/2014/main" id="{F6AD66BF-46B6-6AE8-CB66-E4509C3D9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132" y="1355725"/>
            <a:ext cx="458847" cy="458847"/>
          </a:xfrm>
          <a:prstGeom prst="rect">
            <a:avLst/>
          </a:prstGeom>
        </p:spPr>
      </p:pic>
      <p:pic>
        <p:nvPicPr>
          <p:cNvPr id="10" name="Grafik 9" descr="Ein Bild, das Kreis enthält.&#10;&#10;Beschreibung automatisch generiert.">
            <a:extLst>
              <a:ext uri="{FF2B5EF4-FFF2-40B4-BE49-F238E27FC236}">
                <a16:creationId xmlns:a16="http://schemas.microsoft.com/office/drawing/2014/main" id="{B88FCFA2-E543-0AB4-090F-91788A0ED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354" y="1355725"/>
            <a:ext cx="458847" cy="458847"/>
          </a:xfrm>
          <a:prstGeom prst="rect">
            <a:avLst/>
          </a:prstGeom>
        </p:spPr>
      </p:pic>
      <p:pic>
        <p:nvPicPr>
          <p:cNvPr id="12" name="Grafik 11" descr="Ein Bild, das Kreis enthält.&#10;&#10;Beschreibung automatisch generiert.">
            <a:extLst>
              <a:ext uri="{FF2B5EF4-FFF2-40B4-BE49-F238E27FC236}">
                <a16:creationId xmlns:a16="http://schemas.microsoft.com/office/drawing/2014/main" id="{97BE763D-6063-2072-AEB1-B6C53643F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80" y="678391"/>
            <a:ext cx="458847" cy="458847"/>
          </a:xfrm>
          <a:prstGeom prst="rect">
            <a:avLst/>
          </a:prstGeom>
        </p:spPr>
      </p:pic>
      <p:pic>
        <p:nvPicPr>
          <p:cNvPr id="14" name="Grafik 13" descr="Ein Bild, das Kreis enthält.&#10;&#10;Beschreibung automatisch generiert.">
            <a:extLst>
              <a:ext uri="{FF2B5EF4-FFF2-40B4-BE49-F238E27FC236}">
                <a16:creationId xmlns:a16="http://schemas.microsoft.com/office/drawing/2014/main" id="{C6809C08-5C69-2DE4-1687-B2522DE0A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51" y="678391"/>
            <a:ext cx="458847" cy="458847"/>
          </a:xfrm>
          <a:prstGeom prst="rect">
            <a:avLst/>
          </a:prstGeom>
        </p:spPr>
      </p:pic>
      <p:pic>
        <p:nvPicPr>
          <p:cNvPr id="16" name="Grafik 15" descr="Ein Bild, das Kreis enthält.&#10;&#10;Beschreibung automatisch generiert.">
            <a:extLst>
              <a:ext uri="{FF2B5EF4-FFF2-40B4-BE49-F238E27FC236}">
                <a16:creationId xmlns:a16="http://schemas.microsoft.com/office/drawing/2014/main" id="{10B946A7-03E7-9409-1F7E-60400B7F3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76" y="678391"/>
            <a:ext cx="458847" cy="458847"/>
          </a:xfrm>
          <a:prstGeom prst="rect">
            <a:avLst/>
          </a:prstGeom>
        </p:spPr>
      </p:pic>
      <p:pic>
        <p:nvPicPr>
          <p:cNvPr id="18" name="Grafik 17" descr="Ein Bild, das Kreis enthält.&#10;&#10;Beschreibung automatisch generiert.">
            <a:extLst>
              <a:ext uri="{FF2B5EF4-FFF2-40B4-BE49-F238E27FC236}">
                <a16:creationId xmlns:a16="http://schemas.microsoft.com/office/drawing/2014/main" id="{CC61FFE9-68FD-D45B-B0A7-CEE0D4EDF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947" y="678391"/>
            <a:ext cx="458847" cy="458847"/>
          </a:xfrm>
          <a:prstGeom prst="rect">
            <a:avLst/>
          </a:prstGeom>
        </p:spPr>
      </p:pic>
      <p:pic>
        <p:nvPicPr>
          <p:cNvPr id="19" name="Grafik 18" descr="Ein Bild, das Kreis enthält.&#10;&#10;Beschreibung automatisch generiert.">
            <a:extLst>
              <a:ext uri="{FF2B5EF4-FFF2-40B4-BE49-F238E27FC236}">
                <a16:creationId xmlns:a16="http://schemas.microsoft.com/office/drawing/2014/main" id="{1D51BF13-0A19-EF8D-26B1-93304B4DF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92" y="1355725"/>
            <a:ext cx="458847" cy="458847"/>
          </a:xfrm>
          <a:prstGeom prst="rect">
            <a:avLst/>
          </a:prstGeom>
        </p:spPr>
      </p:pic>
      <p:pic>
        <p:nvPicPr>
          <p:cNvPr id="21" name="Grafik 20" descr="Ein Bild, das Kreis enthält.&#10;&#10;Beschreibung automatisch generiert.">
            <a:extLst>
              <a:ext uri="{FF2B5EF4-FFF2-40B4-BE49-F238E27FC236}">
                <a16:creationId xmlns:a16="http://schemas.microsoft.com/office/drawing/2014/main" id="{B2FE1479-1C29-BAEF-C2B4-9042301D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951" y="2004836"/>
            <a:ext cx="458847" cy="458847"/>
          </a:xfrm>
          <a:prstGeom prst="rect">
            <a:avLst/>
          </a:prstGeom>
        </p:spPr>
      </p:pic>
      <p:pic>
        <p:nvPicPr>
          <p:cNvPr id="22" name="Grafik 21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4FBDD589-95A3-DFFF-BF7B-A94C5C1B1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182" y="4667250"/>
            <a:ext cx="448969" cy="458612"/>
          </a:xfrm>
          <a:prstGeom prst="rect">
            <a:avLst/>
          </a:prstGeom>
        </p:spPr>
      </p:pic>
      <p:pic>
        <p:nvPicPr>
          <p:cNvPr id="27" name="Grafik 26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E3237AC8-ADAC-76D6-7338-B6A02482E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700" y="3999324"/>
            <a:ext cx="448969" cy="458612"/>
          </a:xfrm>
          <a:prstGeom prst="rect">
            <a:avLst/>
          </a:prstGeom>
        </p:spPr>
      </p:pic>
      <p:pic>
        <p:nvPicPr>
          <p:cNvPr id="28" name="Grafik 27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1A4CB4B6-3C50-B023-7E80-AAFEE1204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108" y="5316361"/>
            <a:ext cx="448969" cy="458612"/>
          </a:xfrm>
          <a:prstGeom prst="rect">
            <a:avLst/>
          </a:prstGeom>
        </p:spPr>
      </p:pic>
      <p:pic>
        <p:nvPicPr>
          <p:cNvPr id="29" name="Grafik 28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93982387-C21F-808B-9718-112F63E28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219" y="4667249"/>
            <a:ext cx="448969" cy="458612"/>
          </a:xfrm>
          <a:prstGeom prst="rect">
            <a:avLst/>
          </a:prstGeom>
        </p:spPr>
      </p:pic>
      <p:pic>
        <p:nvPicPr>
          <p:cNvPr id="30" name="Grafik 29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844C18FC-EC25-BBD3-3F6C-B7581CB93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774" y="5344583"/>
            <a:ext cx="448969" cy="458612"/>
          </a:xfrm>
          <a:prstGeom prst="rect">
            <a:avLst/>
          </a:prstGeom>
        </p:spPr>
      </p:pic>
      <p:pic>
        <p:nvPicPr>
          <p:cNvPr id="31" name="Grafik 30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344866DF-B9C9-2B1B-E4C1-DF27E8F9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885" y="4695471"/>
            <a:ext cx="448969" cy="458612"/>
          </a:xfrm>
          <a:prstGeom prst="rect">
            <a:avLst/>
          </a:prstGeom>
        </p:spPr>
      </p:pic>
      <p:pic>
        <p:nvPicPr>
          <p:cNvPr id="33" name="Grafik 32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4ECFE192-E7DA-3C8B-7736-43219BC00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922" y="4695471"/>
            <a:ext cx="448969" cy="458612"/>
          </a:xfrm>
          <a:prstGeom prst="rect">
            <a:avLst/>
          </a:prstGeom>
        </p:spPr>
      </p:pic>
      <p:pic>
        <p:nvPicPr>
          <p:cNvPr id="34" name="Grafik 33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A0980702-D02D-1FAC-1659-184AFA0BB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996" y="5344582"/>
            <a:ext cx="448969" cy="458612"/>
          </a:xfrm>
          <a:prstGeom prst="rect">
            <a:avLst/>
          </a:prstGeom>
        </p:spPr>
      </p:pic>
      <p:pic>
        <p:nvPicPr>
          <p:cNvPr id="38" name="Grafik 37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C0799FEF-FFEA-C03A-AF59-93751E51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33" y="3999324"/>
            <a:ext cx="448969" cy="458612"/>
          </a:xfrm>
          <a:prstGeom prst="rect">
            <a:avLst/>
          </a:prstGeom>
        </p:spPr>
      </p:pic>
      <p:pic>
        <p:nvPicPr>
          <p:cNvPr id="39" name="Grafik 38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39BDFC4C-60BE-5B34-5695-77C4CF1BF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33" y="5344583"/>
            <a:ext cx="448969" cy="458612"/>
          </a:xfrm>
          <a:prstGeom prst="rect">
            <a:avLst/>
          </a:prstGeom>
        </p:spPr>
      </p:pic>
      <p:pic>
        <p:nvPicPr>
          <p:cNvPr id="23" name="Grafik 22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E980BAB1-A691-AE2F-5B03-AFC341A2A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676" y="3995085"/>
            <a:ext cx="448969" cy="458612"/>
          </a:xfrm>
          <a:prstGeom prst="rect">
            <a:avLst/>
          </a:prstGeom>
        </p:spPr>
      </p:pic>
      <p:pic>
        <p:nvPicPr>
          <p:cNvPr id="24" name="Grafik 23" descr="Ein Bild, das Kreis enthält.&#10;&#10;Beschreibung automatisch generiert.">
            <a:extLst>
              <a:ext uri="{FF2B5EF4-FFF2-40B4-BE49-F238E27FC236}">
                <a16:creationId xmlns:a16="http://schemas.microsoft.com/office/drawing/2014/main" id="{F28B0F2A-FB62-5DFB-97BA-ACA2B98D1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946" y="2004836"/>
            <a:ext cx="458847" cy="458847"/>
          </a:xfrm>
          <a:prstGeom prst="rect">
            <a:avLst/>
          </a:prstGeom>
        </p:spPr>
      </p:pic>
      <p:pic>
        <p:nvPicPr>
          <p:cNvPr id="35" name="Grafik 34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9D53EF57-3E57-6C44-C609-39546BBBF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961" y="4003458"/>
            <a:ext cx="448969" cy="4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5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014F2F-2118-2763-9302-A3FC32E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091" y="3327174"/>
            <a:ext cx="4410860" cy="1435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err="1">
                <a:solidFill>
                  <a:srgbClr val="FFFFFF"/>
                </a:solidFill>
              </a:rPr>
              <a:t>Spielverlauf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 descr="Schachbrett - einebinsenweisheit">
            <a:extLst>
              <a:ext uri="{FF2B5EF4-FFF2-40B4-BE49-F238E27FC236}">
                <a16:creationId xmlns:a16="http://schemas.microsoft.com/office/drawing/2014/main" id="{5B023945-2FDC-4013-C13E-AE1A9913C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662" y="484632"/>
            <a:ext cx="5882248" cy="5882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Kreis enthält.&#10;&#10;Beschreibung automatisch generiert.">
            <a:extLst>
              <a:ext uri="{FF2B5EF4-FFF2-40B4-BE49-F238E27FC236}">
                <a16:creationId xmlns:a16="http://schemas.microsoft.com/office/drawing/2014/main" id="{F05805AF-5128-E424-4F41-12133DB2E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466" y="1355725"/>
            <a:ext cx="458847" cy="458847"/>
          </a:xfrm>
          <a:prstGeom prst="rect">
            <a:avLst/>
          </a:prstGeom>
        </p:spPr>
      </p:pic>
      <p:pic>
        <p:nvPicPr>
          <p:cNvPr id="6" name="Grafik 5" descr="Ein Bild, das Kreis enthält.&#10;&#10;Beschreibung automatisch generiert.">
            <a:extLst>
              <a:ext uri="{FF2B5EF4-FFF2-40B4-BE49-F238E27FC236}">
                <a16:creationId xmlns:a16="http://schemas.microsoft.com/office/drawing/2014/main" id="{E52F5B7D-8A2D-E799-F1D8-0F1468CF4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51" y="2004836"/>
            <a:ext cx="458847" cy="458847"/>
          </a:xfrm>
          <a:prstGeom prst="rect">
            <a:avLst/>
          </a:prstGeom>
        </p:spPr>
      </p:pic>
      <p:pic>
        <p:nvPicPr>
          <p:cNvPr id="7" name="Grafik 6" descr="Ein Bild, das Kreis enthält.&#10;&#10;Beschreibung automatisch generiert.">
            <a:extLst>
              <a:ext uri="{FF2B5EF4-FFF2-40B4-BE49-F238E27FC236}">
                <a16:creationId xmlns:a16="http://schemas.microsoft.com/office/drawing/2014/main" id="{26147870-C0F2-031A-EE90-315D4CEAD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655" y="2004836"/>
            <a:ext cx="458847" cy="458847"/>
          </a:xfrm>
          <a:prstGeom prst="rect">
            <a:avLst/>
          </a:prstGeom>
        </p:spPr>
      </p:pic>
      <p:pic>
        <p:nvPicPr>
          <p:cNvPr id="8" name="Grafik 7" descr="Ein Bild, das Kreis enthält.&#10;&#10;Beschreibung automatisch generiert.">
            <a:extLst>
              <a:ext uri="{FF2B5EF4-FFF2-40B4-BE49-F238E27FC236}">
                <a16:creationId xmlns:a16="http://schemas.microsoft.com/office/drawing/2014/main" id="{F6AD66BF-46B6-6AE8-CB66-E4509C3D9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132" y="1355725"/>
            <a:ext cx="458847" cy="458847"/>
          </a:xfrm>
          <a:prstGeom prst="rect">
            <a:avLst/>
          </a:prstGeom>
        </p:spPr>
      </p:pic>
      <p:pic>
        <p:nvPicPr>
          <p:cNvPr id="10" name="Grafik 9" descr="Ein Bild, das Kreis enthält.&#10;&#10;Beschreibung automatisch generiert.">
            <a:extLst>
              <a:ext uri="{FF2B5EF4-FFF2-40B4-BE49-F238E27FC236}">
                <a16:creationId xmlns:a16="http://schemas.microsoft.com/office/drawing/2014/main" id="{B88FCFA2-E543-0AB4-090F-91788A0ED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354" y="1355725"/>
            <a:ext cx="458847" cy="458847"/>
          </a:xfrm>
          <a:prstGeom prst="rect">
            <a:avLst/>
          </a:prstGeom>
        </p:spPr>
      </p:pic>
      <p:pic>
        <p:nvPicPr>
          <p:cNvPr id="12" name="Grafik 11" descr="Ein Bild, das Kreis enthält.&#10;&#10;Beschreibung automatisch generiert.">
            <a:extLst>
              <a:ext uri="{FF2B5EF4-FFF2-40B4-BE49-F238E27FC236}">
                <a16:creationId xmlns:a16="http://schemas.microsoft.com/office/drawing/2014/main" id="{97BE763D-6063-2072-AEB1-B6C53643F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80" y="678391"/>
            <a:ext cx="458847" cy="458847"/>
          </a:xfrm>
          <a:prstGeom prst="rect">
            <a:avLst/>
          </a:prstGeom>
        </p:spPr>
      </p:pic>
      <p:pic>
        <p:nvPicPr>
          <p:cNvPr id="14" name="Grafik 13" descr="Ein Bild, das Kreis enthält.&#10;&#10;Beschreibung automatisch generiert.">
            <a:extLst>
              <a:ext uri="{FF2B5EF4-FFF2-40B4-BE49-F238E27FC236}">
                <a16:creationId xmlns:a16="http://schemas.microsoft.com/office/drawing/2014/main" id="{C6809C08-5C69-2DE4-1687-B2522DE0A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51" y="678391"/>
            <a:ext cx="458847" cy="458847"/>
          </a:xfrm>
          <a:prstGeom prst="rect">
            <a:avLst/>
          </a:prstGeom>
        </p:spPr>
      </p:pic>
      <p:pic>
        <p:nvPicPr>
          <p:cNvPr id="16" name="Grafik 15" descr="Ein Bild, das Kreis enthält.&#10;&#10;Beschreibung automatisch generiert.">
            <a:extLst>
              <a:ext uri="{FF2B5EF4-FFF2-40B4-BE49-F238E27FC236}">
                <a16:creationId xmlns:a16="http://schemas.microsoft.com/office/drawing/2014/main" id="{10B946A7-03E7-9409-1F7E-60400B7F3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76" y="678391"/>
            <a:ext cx="458847" cy="458847"/>
          </a:xfrm>
          <a:prstGeom prst="rect">
            <a:avLst/>
          </a:prstGeom>
        </p:spPr>
      </p:pic>
      <p:pic>
        <p:nvPicPr>
          <p:cNvPr id="18" name="Grafik 17" descr="Ein Bild, das Kreis enthält.&#10;&#10;Beschreibung automatisch generiert.">
            <a:extLst>
              <a:ext uri="{FF2B5EF4-FFF2-40B4-BE49-F238E27FC236}">
                <a16:creationId xmlns:a16="http://schemas.microsoft.com/office/drawing/2014/main" id="{CC61FFE9-68FD-D45B-B0A7-CEE0D4EDF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947" y="678391"/>
            <a:ext cx="458847" cy="458847"/>
          </a:xfrm>
          <a:prstGeom prst="rect">
            <a:avLst/>
          </a:prstGeom>
        </p:spPr>
      </p:pic>
      <p:pic>
        <p:nvPicPr>
          <p:cNvPr id="19" name="Grafik 18" descr="Ein Bild, das Kreis enthält.&#10;&#10;Beschreibung automatisch generiert.">
            <a:extLst>
              <a:ext uri="{FF2B5EF4-FFF2-40B4-BE49-F238E27FC236}">
                <a16:creationId xmlns:a16="http://schemas.microsoft.com/office/drawing/2014/main" id="{1D51BF13-0A19-EF8D-26B1-93304B4DF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92" y="1355725"/>
            <a:ext cx="458847" cy="458847"/>
          </a:xfrm>
          <a:prstGeom prst="rect">
            <a:avLst/>
          </a:prstGeom>
        </p:spPr>
      </p:pic>
      <p:pic>
        <p:nvPicPr>
          <p:cNvPr id="20" name="Grafik 19" descr="Ein Bild, das Kreis enthält.&#10;&#10;Beschreibung automatisch generiert.">
            <a:extLst>
              <a:ext uri="{FF2B5EF4-FFF2-40B4-BE49-F238E27FC236}">
                <a16:creationId xmlns:a16="http://schemas.microsoft.com/office/drawing/2014/main" id="{03D3BC2F-D174-AAFF-CD26-201D6FDCE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24" y="2641232"/>
            <a:ext cx="458847" cy="458847"/>
          </a:xfrm>
          <a:prstGeom prst="rect">
            <a:avLst/>
          </a:prstGeom>
        </p:spPr>
      </p:pic>
      <p:pic>
        <p:nvPicPr>
          <p:cNvPr id="21" name="Grafik 20" descr="Ein Bild, das Kreis enthält.&#10;&#10;Beschreibung automatisch generiert.">
            <a:extLst>
              <a:ext uri="{FF2B5EF4-FFF2-40B4-BE49-F238E27FC236}">
                <a16:creationId xmlns:a16="http://schemas.microsoft.com/office/drawing/2014/main" id="{B2FE1479-1C29-BAEF-C2B4-9042301D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951" y="2004836"/>
            <a:ext cx="458847" cy="458847"/>
          </a:xfrm>
          <a:prstGeom prst="rect">
            <a:avLst/>
          </a:prstGeom>
        </p:spPr>
      </p:pic>
      <p:pic>
        <p:nvPicPr>
          <p:cNvPr id="22" name="Grafik 21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4FBDD589-95A3-DFFF-BF7B-A94C5C1B1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182" y="4667250"/>
            <a:ext cx="448969" cy="458612"/>
          </a:xfrm>
          <a:prstGeom prst="rect">
            <a:avLst/>
          </a:prstGeom>
        </p:spPr>
      </p:pic>
      <p:pic>
        <p:nvPicPr>
          <p:cNvPr id="26" name="Grafik 25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2D2CDBA7-70CC-95E4-DBCC-74FAE6005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530" y="3325195"/>
            <a:ext cx="448969" cy="458612"/>
          </a:xfrm>
          <a:prstGeom prst="rect">
            <a:avLst/>
          </a:prstGeom>
        </p:spPr>
      </p:pic>
      <p:pic>
        <p:nvPicPr>
          <p:cNvPr id="27" name="Grafik 26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E3237AC8-ADAC-76D6-7338-B6A02482E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700" y="3999324"/>
            <a:ext cx="448969" cy="458612"/>
          </a:xfrm>
          <a:prstGeom prst="rect">
            <a:avLst/>
          </a:prstGeom>
        </p:spPr>
      </p:pic>
      <p:pic>
        <p:nvPicPr>
          <p:cNvPr id="28" name="Grafik 27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1A4CB4B6-3C50-B023-7E80-AAFEE1204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108" y="5316361"/>
            <a:ext cx="448969" cy="458612"/>
          </a:xfrm>
          <a:prstGeom prst="rect">
            <a:avLst/>
          </a:prstGeom>
        </p:spPr>
      </p:pic>
      <p:pic>
        <p:nvPicPr>
          <p:cNvPr id="29" name="Grafik 28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93982387-C21F-808B-9718-112F63E28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219" y="4667249"/>
            <a:ext cx="448969" cy="458612"/>
          </a:xfrm>
          <a:prstGeom prst="rect">
            <a:avLst/>
          </a:prstGeom>
        </p:spPr>
      </p:pic>
      <p:pic>
        <p:nvPicPr>
          <p:cNvPr id="30" name="Grafik 29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844C18FC-EC25-BBD3-3F6C-B7581CB93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774" y="5344583"/>
            <a:ext cx="448969" cy="458612"/>
          </a:xfrm>
          <a:prstGeom prst="rect">
            <a:avLst/>
          </a:prstGeom>
        </p:spPr>
      </p:pic>
      <p:pic>
        <p:nvPicPr>
          <p:cNvPr id="31" name="Grafik 30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344866DF-B9C9-2B1B-E4C1-DF27E8F9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885" y="4695471"/>
            <a:ext cx="448969" cy="458612"/>
          </a:xfrm>
          <a:prstGeom prst="rect">
            <a:avLst/>
          </a:prstGeom>
        </p:spPr>
      </p:pic>
      <p:pic>
        <p:nvPicPr>
          <p:cNvPr id="32" name="Grafik 31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1B2B33D5-06A0-8636-9363-11775C4D6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852" y="3358689"/>
            <a:ext cx="448969" cy="458612"/>
          </a:xfrm>
          <a:prstGeom prst="rect">
            <a:avLst/>
          </a:prstGeom>
        </p:spPr>
      </p:pic>
      <p:pic>
        <p:nvPicPr>
          <p:cNvPr id="33" name="Grafik 32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4ECFE192-E7DA-3C8B-7736-43219BC00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922" y="4695471"/>
            <a:ext cx="448969" cy="458612"/>
          </a:xfrm>
          <a:prstGeom prst="rect">
            <a:avLst/>
          </a:prstGeom>
        </p:spPr>
      </p:pic>
      <p:pic>
        <p:nvPicPr>
          <p:cNvPr id="34" name="Grafik 33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A0980702-D02D-1FAC-1659-184AFA0BB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996" y="5344582"/>
            <a:ext cx="448969" cy="458612"/>
          </a:xfrm>
          <a:prstGeom prst="rect">
            <a:avLst/>
          </a:prstGeom>
        </p:spPr>
      </p:pic>
      <p:pic>
        <p:nvPicPr>
          <p:cNvPr id="38" name="Grafik 37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C0799FEF-FFEA-C03A-AF59-93751E51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33" y="3999324"/>
            <a:ext cx="448969" cy="458612"/>
          </a:xfrm>
          <a:prstGeom prst="rect">
            <a:avLst/>
          </a:prstGeom>
        </p:spPr>
      </p:pic>
      <p:pic>
        <p:nvPicPr>
          <p:cNvPr id="39" name="Grafik 38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39BDFC4C-60BE-5B34-5695-77C4CF1BF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33" y="5344583"/>
            <a:ext cx="448969" cy="458612"/>
          </a:xfrm>
          <a:prstGeom prst="rect">
            <a:avLst/>
          </a:prstGeom>
        </p:spPr>
      </p:pic>
      <p:pic>
        <p:nvPicPr>
          <p:cNvPr id="23" name="Grafik 22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E980BAB1-A691-AE2F-5B03-AFC341A2A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676" y="3995085"/>
            <a:ext cx="448969" cy="458612"/>
          </a:xfrm>
          <a:prstGeom prst="rect">
            <a:avLst/>
          </a:prstGeom>
        </p:spPr>
      </p:pic>
      <p:pic>
        <p:nvPicPr>
          <p:cNvPr id="24" name="Grafik 23" descr="Ein Bild, das Kreis enthält.&#10;&#10;Beschreibung automatisch generiert.">
            <a:extLst>
              <a:ext uri="{FF2B5EF4-FFF2-40B4-BE49-F238E27FC236}">
                <a16:creationId xmlns:a16="http://schemas.microsoft.com/office/drawing/2014/main" id="{F28B0F2A-FB62-5DFB-97BA-ACA2B98D1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946" y="2004836"/>
            <a:ext cx="458847" cy="458847"/>
          </a:xfrm>
          <a:prstGeom prst="rect">
            <a:avLst/>
          </a:prstGeom>
        </p:spPr>
      </p:pic>
      <p:pic>
        <p:nvPicPr>
          <p:cNvPr id="35" name="Grafik 34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9D53EF57-3E57-6C44-C609-39546BBBF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961" y="4003458"/>
            <a:ext cx="448969" cy="45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2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014F2F-2118-2763-9302-A3FC32E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091" y="3327174"/>
            <a:ext cx="4410860" cy="1435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err="1">
                <a:solidFill>
                  <a:srgbClr val="FFFFFF"/>
                </a:solidFill>
              </a:rPr>
              <a:t>Spielverlauf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 descr="Schachbrett - einebinsenweisheit">
            <a:extLst>
              <a:ext uri="{FF2B5EF4-FFF2-40B4-BE49-F238E27FC236}">
                <a16:creationId xmlns:a16="http://schemas.microsoft.com/office/drawing/2014/main" id="{5B023945-2FDC-4013-C13E-AE1A9913C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662" y="484632"/>
            <a:ext cx="5882248" cy="5882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Kreis enthält.&#10;&#10;Beschreibung automatisch generiert.">
            <a:extLst>
              <a:ext uri="{FF2B5EF4-FFF2-40B4-BE49-F238E27FC236}">
                <a16:creationId xmlns:a16="http://schemas.microsoft.com/office/drawing/2014/main" id="{F05805AF-5128-E424-4F41-12133DB2E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466" y="1355725"/>
            <a:ext cx="458847" cy="458847"/>
          </a:xfrm>
          <a:prstGeom prst="rect">
            <a:avLst/>
          </a:prstGeom>
        </p:spPr>
      </p:pic>
      <p:pic>
        <p:nvPicPr>
          <p:cNvPr id="6" name="Grafik 5" descr="Ein Bild, das Kreis enthält.&#10;&#10;Beschreibung automatisch generiert.">
            <a:extLst>
              <a:ext uri="{FF2B5EF4-FFF2-40B4-BE49-F238E27FC236}">
                <a16:creationId xmlns:a16="http://schemas.microsoft.com/office/drawing/2014/main" id="{E52F5B7D-8A2D-E799-F1D8-0F1468CF4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51" y="2004836"/>
            <a:ext cx="458847" cy="458847"/>
          </a:xfrm>
          <a:prstGeom prst="rect">
            <a:avLst/>
          </a:prstGeom>
        </p:spPr>
      </p:pic>
      <p:pic>
        <p:nvPicPr>
          <p:cNvPr id="8" name="Grafik 7" descr="Ein Bild, das Kreis enthält.&#10;&#10;Beschreibung automatisch generiert.">
            <a:extLst>
              <a:ext uri="{FF2B5EF4-FFF2-40B4-BE49-F238E27FC236}">
                <a16:creationId xmlns:a16="http://schemas.microsoft.com/office/drawing/2014/main" id="{F6AD66BF-46B6-6AE8-CB66-E4509C3D9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132" y="1355725"/>
            <a:ext cx="458847" cy="458847"/>
          </a:xfrm>
          <a:prstGeom prst="rect">
            <a:avLst/>
          </a:prstGeom>
        </p:spPr>
      </p:pic>
      <p:pic>
        <p:nvPicPr>
          <p:cNvPr id="10" name="Grafik 9" descr="Ein Bild, das Kreis enthält.&#10;&#10;Beschreibung automatisch generiert.">
            <a:extLst>
              <a:ext uri="{FF2B5EF4-FFF2-40B4-BE49-F238E27FC236}">
                <a16:creationId xmlns:a16="http://schemas.microsoft.com/office/drawing/2014/main" id="{B88FCFA2-E543-0AB4-090F-91788A0ED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354" y="1355725"/>
            <a:ext cx="458847" cy="458847"/>
          </a:xfrm>
          <a:prstGeom prst="rect">
            <a:avLst/>
          </a:prstGeom>
        </p:spPr>
      </p:pic>
      <p:pic>
        <p:nvPicPr>
          <p:cNvPr id="12" name="Grafik 11" descr="Ein Bild, das Kreis enthält.&#10;&#10;Beschreibung automatisch generiert.">
            <a:extLst>
              <a:ext uri="{FF2B5EF4-FFF2-40B4-BE49-F238E27FC236}">
                <a16:creationId xmlns:a16="http://schemas.microsoft.com/office/drawing/2014/main" id="{97BE763D-6063-2072-AEB1-B6C53643F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80" y="678391"/>
            <a:ext cx="458847" cy="458847"/>
          </a:xfrm>
          <a:prstGeom prst="rect">
            <a:avLst/>
          </a:prstGeom>
        </p:spPr>
      </p:pic>
      <p:pic>
        <p:nvPicPr>
          <p:cNvPr id="14" name="Grafik 13" descr="Ein Bild, das Kreis enthält.&#10;&#10;Beschreibung automatisch generiert.">
            <a:extLst>
              <a:ext uri="{FF2B5EF4-FFF2-40B4-BE49-F238E27FC236}">
                <a16:creationId xmlns:a16="http://schemas.microsoft.com/office/drawing/2014/main" id="{C6809C08-5C69-2DE4-1687-B2522DE0A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51" y="678391"/>
            <a:ext cx="458847" cy="458847"/>
          </a:xfrm>
          <a:prstGeom prst="rect">
            <a:avLst/>
          </a:prstGeom>
        </p:spPr>
      </p:pic>
      <p:pic>
        <p:nvPicPr>
          <p:cNvPr id="16" name="Grafik 15" descr="Ein Bild, das Kreis enthält.&#10;&#10;Beschreibung automatisch generiert.">
            <a:extLst>
              <a:ext uri="{FF2B5EF4-FFF2-40B4-BE49-F238E27FC236}">
                <a16:creationId xmlns:a16="http://schemas.microsoft.com/office/drawing/2014/main" id="{10B946A7-03E7-9409-1F7E-60400B7F3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76" y="678391"/>
            <a:ext cx="458847" cy="458847"/>
          </a:xfrm>
          <a:prstGeom prst="rect">
            <a:avLst/>
          </a:prstGeom>
        </p:spPr>
      </p:pic>
      <p:pic>
        <p:nvPicPr>
          <p:cNvPr id="18" name="Grafik 17" descr="Ein Bild, das Kreis enthält.&#10;&#10;Beschreibung automatisch generiert.">
            <a:extLst>
              <a:ext uri="{FF2B5EF4-FFF2-40B4-BE49-F238E27FC236}">
                <a16:creationId xmlns:a16="http://schemas.microsoft.com/office/drawing/2014/main" id="{CC61FFE9-68FD-D45B-B0A7-CEE0D4EDF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947" y="678391"/>
            <a:ext cx="458847" cy="458847"/>
          </a:xfrm>
          <a:prstGeom prst="rect">
            <a:avLst/>
          </a:prstGeom>
        </p:spPr>
      </p:pic>
      <p:pic>
        <p:nvPicPr>
          <p:cNvPr id="19" name="Grafik 18" descr="Ein Bild, das Kreis enthält.&#10;&#10;Beschreibung automatisch generiert.">
            <a:extLst>
              <a:ext uri="{FF2B5EF4-FFF2-40B4-BE49-F238E27FC236}">
                <a16:creationId xmlns:a16="http://schemas.microsoft.com/office/drawing/2014/main" id="{1D51BF13-0A19-EF8D-26B1-93304B4DF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92" y="1355725"/>
            <a:ext cx="458847" cy="458847"/>
          </a:xfrm>
          <a:prstGeom prst="rect">
            <a:avLst/>
          </a:prstGeom>
        </p:spPr>
      </p:pic>
      <p:pic>
        <p:nvPicPr>
          <p:cNvPr id="20" name="Grafik 19" descr="Ein Bild, das Kreis enthält.&#10;&#10;Beschreibung automatisch generiert.">
            <a:extLst>
              <a:ext uri="{FF2B5EF4-FFF2-40B4-BE49-F238E27FC236}">
                <a16:creationId xmlns:a16="http://schemas.microsoft.com/office/drawing/2014/main" id="{03D3BC2F-D174-AAFF-CD26-201D6FDCE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24" y="2641232"/>
            <a:ext cx="458847" cy="458847"/>
          </a:xfrm>
          <a:prstGeom prst="rect">
            <a:avLst/>
          </a:prstGeom>
        </p:spPr>
      </p:pic>
      <p:pic>
        <p:nvPicPr>
          <p:cNvPr id="21" name="Grafik 20" descr="Ein Bild, das Kreis enthält.&#10;&#10;Beschreibung automatisch generiert.">
            <a:extLst>
              <a:ext uri="{FF2B5EF4-FFF2-40B4-BE49-F238E27FC236}">
                <a16:creationId xmlns:a16="http://schemas.microsoft.com/office/drawing/2014/main" id="{B2FE1479-1C29-BAEF-C2B4-9042301D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951" y="2004836"/>
            <a:ext cx="458847" cy="458847"/>
          </a:xfrm>
          <a:prstGeom prst="rect">
            <a:avLst/>
          </a:prstGeom>
        </p:spPr>
      </p:pic>
      <p:pic>
        <p:nvPicPr>
          <p:cNvPr id="22" name="Grafik 21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4FBDD589-95A3-DFFF-BF7B-A94C5C1B1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182" y="4667250"/>
            <a:ext cx="448969" cy="458612"/>
          </a:xfrm>
          <a:prstGeom prst="rect">
            <a:avLst/>
          </a:prstGeom>
        </p:spPr>
      </p:pic>
      <p:pic>
        <p:nvPicPr>
          <p:cNvPr id="26" name="Grafik 25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2D2CDBA7-70CC-95E4-DBCC-74FAE6005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530" y="3325195"/>
            <a:ext cx="448969" cy="458612"/>
          </a:xfrm>
          <a:prstGeom prst="rect">
            <a:avLst/>
          </a:prstGeom>
        </p:spPr>
      </p:pic>
      <p:pic>
        <p:nvPicPr>
          <p:cNvPr id="27" name="Grafik 26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E3237AC8-ADAC-76D6-7338-B6A02482E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700" y="3999324"/>
            <a:ext cx="448969" cy="458612"/>
          </a:xfrm>
          <a:prstGeom prst="rect">
            <a:avLst/>
          </a:prstGeom>
        </p:spPr>
      </p:pic>
      <p:pic>
        <p:nvPicPr>
          <p:cNvPr id="28" name="Grafik 27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1A4CB4B6-3C50-B023-7E80-AAFEE1204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108" y="5316361"/>
            <a:ext cx="448969" cy="458612"/>
          </a:xfrm>
          <a:prstGeom prst="rect">
            <a:avLst/>
          </a:prstGeom>
        </p:spPr>
      </p:pic>
      <p:pic>
        <p:nvPicPr>
          <p:cNvPr id="29" name="Grafik 28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93982387-C21F-808B-9718-112F63E28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219" y="4667249"/>
            <a:ext cx="448969" cy="458612"/>
          </a:xfrm>
          <a:prstGeom prst="rect">
            <a:avLst/>
          </a:prstGeom>
        </p:spPr>
      </p:pic>
      <p:pic>
        <p:nvPicPr>
          <p:cNvPr id="30" name="Grafik 29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844C18FC-EC25-BBD3-3F6C-B7581CB93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774" y="5344583"/>
            <a:ext cx="448969" cy="458612"/>
          </a:xfrm>
          <a:prstGeom prst="rect">
            <a:avLst/>
          </a:prstGeom>
        </p:spPr>
      </p:pic>
      <p:pic>
        <p:nvPicPr>
          <p:cNvPr id="31" name="Grafik 30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344866DF-B9C9-2B1B-E4C1-DF27E8F9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885" y="4695471"/>
            <a:ext cx="448969" cy="458612"/>
          </a:xfrm>
          <a:prstGeom prst="rect">
            <a:avLst/>
          </a:prstGeom>
        </p:spPr>
      </p:pic>
      <p:pic>
        <p:nvPicPr>
          <p:cNvPr id="32" name="Grafik 31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1B2B33D5-06A0-8636-9363-11775C4D6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852" y="3358689"/>
            <a:ext cx="448969" cy="458612"/>
          </a:xfrm>
          <a:prstGeom prst="rect">
            <a:avLst/>
          </a:prstGeom>
        </p:spPr>
      </p:pic>
      <p:pic>
        <p:nvPicPr>
          <p:cNvPr id="33" name="Grafik 32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4ECFE192-E7DA-3C8B-7736-43219BC00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922" y="4695471"/>
            <a:ext cx="448969" cy="458612"/>
          </a:xfrm>
          <a:prstGeom prst="rect">
            <a:avLst/>
          </a:prstGeom>
        </p:spPr>
      </p:pic>
      <p:pic>
        <p:nvPicPr>
          <p:cNvPr id="34" name="Grafik 33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A0980702-D02D-1FAC-1659-184AFA0BB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996" y="5344582"/>
            <a:ext cx="448969" cy="458612"/>
          </a:xfrm>
          <a:prstGeom prst="rect">
            <a:avLst/>
          </a:prstGeom>
        </p:spPr>
      </p:pic>
      <p:pic>
        <p:nvPicPr>
          <p:cNvPr id="38" name="Grafik 37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C0799FEF-FFEA-C03A-AF59-93751E51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33" y="3999324"/>
            <a:ext cx="448969" cy="458612"/>
          </a:xfrm>
          <a:prstGeom prst="rect">
            <a:avLst/>
          </a:prstGeom>
        </p:spPr>
      </p:pic>
      <p:pic>
        <p:nvPicPr>
          <p:cNvPr id="39" name="Grafik 38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39BDFC4C-60BE-5B34-5695-77C4CF1BF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33" y="5344583"/>
            <a:ext cx="448969" cy="458612"/>
          </a:xfrm>
          <a:prstGeom prst="rect">
            <a:avLst/>
          </a:prstGeom>
        </p:spPr>
      </p:pic>
      <p:pic>
        <p:nvPicPr>
          <p:cNvPr id="24" name="Grafik 23" descr="Ein Bild, das Kreis enthält.&#10;&#10;Beschreibung automatisch generiert.">
            <a:extLst>
              <a:ext uri="{FF2B5EF4-FFF2-40B4-BE49-F238E27FC236}">
                <a16:creationId xmlns:a16="http://schemas.microsoft.com/office/drawing/2014/main" id="{F28B0F2A-FB62-5DFB-97BA-ACA2B98D1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946" y="2004836"/>
            <a:ext cx="458847" cy="458847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17AB1BE7-605E-2B46-500E-13BF914AFBE5}"/>
              </a:ext>
            </a:extLst>
          </p:cNvPr>
          <p:cNvSpPr/>
          <p:nvPr/>
        </p:nvSpPr>
        <p:spPr>
          <a:xfrm>
            <a:off x="4455699" y="3953177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7" name="Pfeil: nach links 6">
            <a:extLst>
              <a:ext uri="{FF2B5EF4-FFF2-40B4-BE49-F238E27FC236}">
                <a16:creationId xmlns:a16="http://schemas.microsoft.com/office/drawing/2014/main" id="{084046B4-B6A7-1A43-15CB-D99E41717514}"/>
              </a:ext>
            </a:extLst>
          </p:cNvPr>
          <p:cNvSpPr/>
          <p:nvPr/>
        </p:nvSpPr>
        <p:spPr>
          <a:xfrm rot="18840000">
            <a:off x="4613868" y="3399692"/>
            <a:ext cx="1482131" cy="38518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49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014F2F-2118-2763-9302-A3FC32E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091" y="3327174"/>
            <a:ext cx="4410860" cy="1435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err="1">
                <a:solidFill>
                  <a:srgbClr val="FFFFFF"/>
                </a:solidFill>
              </a:rPr>
              <a:t>Spielverlauf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 descr="Schachbrett - einebinsenweisheit">
            <a:extLst>
              <a:ext uri="{FF2B5EF4-FFF2-40B4-BE49-F238E27FC236}">
                <a16:creationId xmlns:a16="http://schemas.microsoft.com/office/drawing/2014/main" id="{5B023945-2FDC-4013-C13E-AE1A9913C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662" y="484632"/>
            <a:ext cx="5882248" cy="58822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Kreis enthält.&#10;&#10;Beschreibung automatisch generiert.">
            <a:extLst>
              <a:ext uri="{FF2B5EF4-FFF2-40B4-BE49-F238E27FC236}">
                <a16:creationId xmlns:a16="http://schemas.microsoft.com/office/drawing/2014/main" id="{F05805AF-5128-E424-4F41-12133DB2E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466" y="1355725"/>
            <a:ext cx="458847" cy="458847"/>
          </a:xfrm>
          <a:prstGeom prst="rect">
            <a:avLst/>
          </a:prstGeom>
        </p:spPr>
      </p:pic>
      <p:pic>
        <p:nvPicPr>
          <p:cNvPr id="6" name="Grafik 5" descr="Ein Bild, das Kreis enthält.&#10;&#10;Beschreibung automatisch generiert.">
            <a:extLst>
              <a:ext uri="{FF2B5EF4-FFF2-40B4-BE49-F238E27FC236}">
                <a16:creationId xmlns:a16="http://schemas.microsoft.com/office/drawing/2014/main" id="{E52F5B7D-8A2D-E799-F1D8-0F1468CF4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51" y="2004836"/>
            <a:ext cx="458847" cy="458847"/>
          </a:xfrm>
          <a:prstGeom prst="rect">
            <a:avLst/>
          </a:prstGeom>
        </p:spPr>
      </p:pic>
      <p:pic>
        <p:nvPicPr>
          <p:cNvPr id="8" name="Grafik 7" descr="Ein Bild, das Kreis enthält.&#10;&#10;Beschreibung automatisch generiert.">
            <a:extLst>
              <a:ext uri="{FF2B5EF4-FFF2-40B4-BE49-F238E27FC236}">
                <a16:creationId xmlns:a16="http://schemas.microsoft.com/office/drawing/2014/main" id="{F6AD66BF-46B6-6AE8-CB66-E4509C3D9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132" y="1355725"/>
            <a:ext cx="458847" cy="458847"/>
          </a:xfrm>
          <a:prstGeom prst="rect">
            <a:avLst/>
          </a:prstGeom>
        </p:spPr>
      </p:pic>
      <p:pic>
        <p:nvPicPr>
          <p:cNvPr id="10" name="Grafik 9" descr="Ein Bild, das Kreis enthält.&#10;&#10;Beschreibung automatisch generiert.">
            <a:extLst>
              <a:ext uri="{FF2B5EF4-FFF2-40B4-BE49-F238E27FC236}">
                <a16:creationId xmlns:a16="http://schemas.microsoft.com/office/drawing/2014/main" id="{B88FCFA2-E543-0AB4-090F-91788A0ED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354" y="1355725"/>
            <a:ext cx="458847" cy="458847"/>
          </a:xfrm>
          <a:prstGeom prst="rect">
            <a:avLst/>
          </a:prstGeom>
        </p:spPr>
      </p:pic>
      <p:pic>
        <p:nvPicPr>
          <p:cNvPr id="12" name="Grafik 11" descr="Ein Bild, das Kreis enthält.&#10;&#10;Beschreibung automatisch generiert.">
            <a:extLst>
              <a:ext uri="{FF2B5EF4-FFF2-40B4-BE49-F238E27FC236}">
                <a16:creationId xmlns:a16="http://schemas.microsoft.com/office/drawing/2014/main" id="{97BE763D-6063-2072-AEB1-B6C53643F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80" y="678391"/>
            <a:ext cx="458847" cy="458847"/>
          </a:xfrm>
          <a:prstGeom prst="rect">
            <a:avLst/>
          </a:prstGeom>
        </p:spPr>
      </p:pic>
      <p:pic>
        <p:nvPicPr>
          <p:cNvPr id="14" name="Grafik 13" descr="Ein Bild, das Kreis enthält.&#10;&#10;Beschreibung automatisch generiert.">
            <a:extLst>
              <a:ext uri="{FF2B5EF4-FFF2-40B4-BE49-F238E27FC236}">
                <a16:creationId xmlns:a16="http://schemas.microsoft.com/office/drawing/2014/main" id="{C6809C08-5C69-2DE4-1687-B2522DE0A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51" y="678391"/>
            <a:ext cx="458847" cy="458847"/>
          </a:xfrm>
          <a:prstGeom prst="rect">
            <a:avLst/>
          </a:prstGeom>
        </p:spPr>
      </p:pic>
      <p:pic>
        <p:nvPicPr>
          <p:cNvPr id="16" name="Grafik 15" descr="Ein Bild, das Kreis enthält.&#10;&#10;Beschreibung automatisch generiert.">
            <a:extLst>
              <a:ext uri="{FF2B5EF4-FFF2-40B4-BE49-F238E27FC236}">
                <a16:creationId xmlns:a16="http://schemas.microsoft.com/office/drawing/2014/main" id="{10B946A7-03E7-9409-1F7E-60400B7F3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76" y="678391"/>
            <a:ext cx="458847" cy="458847"/>
          </a:xfrm>
          <a:prstGeom prst="rect">
            <a:avLst/>
          </a:prstGeom>
        </p:spPr>
      </p:pic>
      <p:pic>
        <p:nvPicPr>
          <p:cNvPr id="18" name="Grafik 17" descr="Ein Bild, das Kreis enthält.&#10;&#10;Beschreibung automatisch generiert.">
            <a:extLst>
              <a:ext uri="{FF2B5EF4-FFF2-40B4-BE49-F238E27FC236}">
                <a16:creationId xmlns:a16="http://schemas.microsoft.com/office/drawing/2014/main" id="{CC61FFE9-68FD-D45B-B0A7-CEE0D4EDF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947" y="678391"/>
            <a:ext cx="458847" cy="458847"/>
          </a:xfrm>
          <a:prstGeom prst="rect">
            <a:avLst/>
          </a:prstGeom>
        </p:spPr>
      </p:pic>
      <p:pic>
        <p:nvPicPr>
          <p:cNvPr id="19" name="Grafik 18" descr="Ein Bild, das Kreis enthält.&#10;&#10;Beschreibung automatisch generiert.">
            <a:extLst>
              <a:ext uri="{FF2B5EF4-FFF2-40B4-BE49-F238E27FC236}">
                <a16:creationId xmlns:a16="http://schemas.microsoft.com/office/drawing/2014/main" id="{1D51BF13-0A19-EF8D-26B1-93304B4DF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92" y="1355725"/>
            <a:ext cx="458847" cy="458847"/>
          </a:xfrm>
          <a:prstGeom prst="rect">
            <a:avLst/>
          </a:prstGeom>
        </p:spPr>
      </p:pic>
      <p:pic>
        <p:nvPicPr>
          <p:cNvPr id="20" name="Grafik 19" descr="Ein Bild, das Kreis enthält.&#10;&#10;Beschreibung automatisch generiert.">
            <a:extLst>
              <a:ext uri="{FF2B5EF4-FFF2-40B4-BE49-F238E27FC236}">
                <a16:creationId xmlns:a16="http://schemas.microsoft.com/office/drawing/2014/main" id="{03D3BC2F-D174-AAFF-CD26-201D6FDCE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24" y="2641232"/>
            <a:ext cx="458847" cy="458847"/>
          </a:xfrm>
          <a:prstGeom prst="rect">
            <a:avLst/>
          </a:prstGeom>
        </p:spPr>
      </p:pic>
      <p:pic>
        <p:nvPicPr>
          <p:cNvPr id="21" name="Grafik 20" descr="Ein Bild, das Kreis enthält.&#10;&#10;Beschreibung automatisch generiert.">
            <a:extLst>
              <a:ext uri="{FF2B5EF4-FFF2-40B4-BE49-F238E27FC236}">
                <a16:creationId xmlns:a16="http://schemas.microsoft.com/office/drawing/2014/main" id="{B2FE1479-1C29-BAEF-C2B4-9042301D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951" y="2004836"/>
            <a:ext cx="458847" cy="458847"/>
          </a:xfrm>
          <a:prstGeom prst="rect">
            <a:avLst/>
          </a:prstGeom>
        </p:spPr>
      </p:pic>
      <p:pic>
        <p:nvPicPr>
          <p:cNvPr id="22" name="Grafik 21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4FBDD589-95A3-DFFF-BF7B-A94C5C1B1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182" y="4667250"/>
            <a:ext cx="448969" cy="458612"/>
          </a:xfrm>
          <a:prstGeom prst="rect">
            <a:avLst/>
          </a:prstGeom>
        </p:spPr>
      </p:pic>
      <p:pic>
        <p:nvPicPr>
          <p:cNvPr id="26" name="Grafik 25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2D2CDBA7-70CC-95E4-DBCC-74FAE6005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530" y="3325195"/>
            <a:ext cx="448969" cy="458612"/>
          </a:xfrm>
          <a:prstGeom prst="rect">
            <a:avLst/>
          </a:prstGeom>
        </p:spPr>
      </p:pic>
      <p:pic>
        <p:nvPicPr>
          <p:cNvPr id="27" name="Grafik 26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E3237AC8-ADAC-76D6-7338-B6A02482E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700" y="3999324"/>
            <a:ext cx="448969" cy="458612"/>
          </a:xfrm>
          <a:prstGeom prst="rect">
            <a:avLst/>
          </a:prstGeom>
        </p:spPr>
      </p:pic>
      <p:pic>
        <p:nvPicPr>
          <p:cNvPr id="28" name="Grafik 27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1A4CB4B6-3C50-B023-7E80-AAFEE1204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108" y="5316361"/>
            <a:ext cx="448969" cy="458612"/>
          </a:xfrm>
          <a:prstGeom prst="rect">
            <a:avLst/>
          </a:prstGeom>
        </p:spPr>
      </p:pic>
      <p:pic>
        <p:nvPicPr>
          <p:cNvPr id="29" name="Grafik 28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93982387-C21F-808B-9718-112F63E28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219" y="4667249"/>
            <a:ext cx="448969" cy="458612"/>
          </a:xfrm>
          <a:prstGeom prst="rect">
            <a:avLst/>
          </a:prstGeom>
        </p:spPr>
      </p:pic>
      <p:pic>
        <p:nvPicPr>
          <p:cNvPr id="30" name="Grafik 29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844C18FC-EC25-BBD3-3F6C-B7581CB93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774" y="5344583"/>
            <a:ext cx="448969" cy="458612"/>
          </a:xfrm>
          <a:prstGeom prst="rect">
            <a:avLst/>
          </a:prstGeom>
        </p:spPr>
      </p:pic>
      <p:pic>
        <p:nvPicPr>
          <p:cNvPr id="31" name="Grafik 30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344866DF-B9C9-2B1B-E4C1-DF27E8F9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885" y="4695471"/>
            <a:ext cx="448969" cy="458612"/>
          </a:xfrm>
          <a:prstGeom prst="rect">
            <a:avLst/>
          </a:prstGeom>
        </p:spPr>
      </p:pic>
      <p:pic>
        <p:nvPicPr>
          <p:cNvPr id="32" name="Grafik 31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1B2B33D5-06A0-8636-9363-11775C4D6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852" y="3358689"/>
            <a:ext cx="448969" cy="458612"/>
          </a:xfrm>
          <a:prstGeom prst="rect">
            <a:avLst/>
          </a:prstGeom>
        </p:spPr>
      </p:pic>
      <p:pic>
        <p:nvPicPr>
          <p:cNvPr id="33" name="Grafik 32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4ECFE192-E7DA-3C8B-7736-43219BC00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922" y="4695471"/>
            <a:ext cx="448969" cy="458612"/>
          </a:xfrm>
          <a:prstGeom prst="rect">
            <a:avLst/>
          </a:prstGeom>
        </p:spPr>
      </p:pic>
      <p:pic>
        <p:nvPicPr>
          <p:cNvPr id="34" name="Grafik 33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A0980702-D02D-1FAC-1659-184AFA0BB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996" y="5344582"/>
            <a:ext cx="448969" cy="458612"/>
          </a:xfrm>
          <a:prstGeom prst="rect">
            <a:avLst/>
          </a:prstGeom>
        </p:spPr>
      </p:pic>
      <p:pic>
        <p:nvPicPr>
          <p:cNvPr id="38" name="Grafik 37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C0799FEF-FFEA-C03A-AF59-93751E51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33" y="3999324"/>
            <a:ext cx="448969" cy="458612"/>
          </a:xfrm>
          <a:prstGeom prst="rect">
            <a:avLst/>
          </a:prstGeom>
        </p:spPr>
      </p:pic>
      <p:pic>
        <p:nvPicPr>
          <p:cNvPr id="39" name="Grafik 38" descr="Ein Bild, das Platte, Kreis, Serviergeschirr, Geschirr enthält.&#10;&#10;Beschreibung automatisch generiert.">
            <a:extLst>
              <a:ext uri="{FF2B5EF4-FFF2-40B4-BE49-F238E27FC236}">
                <a16:creationId xmlns:a16="http://schemas.microsoft.com/office/drawing/2014/main" id="{39BDFC4C-60BE-5B34-5695-77C4CF1BF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33" y="5344583"/>
            <a:ext cx="448969" cy="458612"/>
          </a:xfrm>
          <a:prstGeom prst="rect">
            <a:avLst/>
          </a:prstGeom>
        </p:spPr>
      </p:pic>
      <p:pic>
        <p:nvPicPr>
          <p:cNvPr id="24" name="Grafik 23" descr="Ein Bild, das Kreis enthält.&#10;&#10;Beschreibung automatisch generiert.">
            <a:extLst>
              <a:ext uri="{FF2B5EF4-FFF2-40B4-BE49-F238E27FC236}">
                <a16:creationId xmlns:a16="http://schemas.microsoft.com/office/drawing/2014/main" id="{F28B0F2A-FB62-5DFB-97BA-ACA2B98D1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946" y="2004836"/>
            <a:ext cx="458847" cy="458847"/>
          </a:xfrm>
          <a:prstGeom prst="rect">
            <a:avLst/>
          </a:prstGeom>
        </p:spPr>
      </p:pic>
      <p:pic>
        <p:nvPicPr>
          <p:cNvPr id="3" name="Grafik 2" descr="Ein Bild, das Kreis enthält.&#10;&#10;Beschreibung automatisch generiert.">
            <a:extLst>
              <a:ext uri="{FF2B5EF4-FFF2-40B4-BE49-F238E27FC236}">
                <a16:creationId xmlns:a16="http://schemas.microsoft.com/office/drawing/2014/main" id="{E713DE56-AE28-8E1C-602F-9C650DCF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169" y="4001468"/>
            <a:ext cx="458847" cy="458847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17AB1BE7-605E-2B46-500E-13BF914AFBE5}"/>
              </a:ext>
            </a:extLst>
          </p:cNvPr>
          <p:cNvSpPr/>
          <p:nvPr/>
        </p:nvSpPr>
        <p:spPr>
          <a:xfrm>
            <a:off x="4447326" y="3953177"/>
            <a:ext cx="564443" cy="545628"/>
          </a:xfrm>
          <a:prstGeom prst="rect">
            <a:avLst/>
          </a:prstGeom>
          <a:solidFill>
            <a:srgbClr val="FF0000">
              <a:alpha val="67000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7" name="Pfeil: nach links 6">
            <a:extLst>
              <a:ext uri="{FF2B5EF4-FFF2-40B4-BE49-F238E27FC236}">
                <a16:creationId xmlns:a16="http://schemas.microsoft.com/office/drawing/2014/main" id="{084046B4-B6A7-1A43-15CB-D99E41717514}"/>
              </a:ext>
            </a:extLst>
          </p:cNvPr>
          <p:cNvSpPr/>
          <p:nvPr/>
        </p:nvSpPr>
        <p:spPr>
          <a:xfrm rot="18840000">
            <a:off x="4613868" y="3399692"/>
            <a:ext cx="1482131" cy="38518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60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55604-8DD6-A1B1-DD76-A0CAE080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de-DE" dirty="0"/>
              <a:t>Dame Anwendungsanalyse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E3A9D6D-D33D-8323-9EF2-0D796C9C6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8815409"/>
              </p:ext>
            </p:extLst>
          </p:nvPr>
        </p:nvGraphicFramePr>
        <p:xfrm>
          <a:off x="693319" y="1507086"/>
          <a:ext cx="9936864" cy="5084726"/>
        </p:xfrm>
        <a:graphic>
          <a:graphicData uri="http://schemas.openxmlformats.org/drawingml/2006/table">
            <a:tbl>
              <a:tblPr/>
              <a:tblGrid>
                <a:gridCol w="29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Geschäftsprozess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 eröffnen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Ziel, Ergebnisse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hat nächsten Zug gemacht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Akteure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Vorbedingungen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ist eingeloggt, Spieler nimmt an Spiel teil, Spieler ist an der Reihe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Auslösendes Ereignis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ruft Spiel 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Erfolg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Nächster Spieler ist an der Reihe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Nachbedingung bei Fehlschlag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Spieler ist immer noch an der Reihe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Eingehende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Letzte durchgeführter Spielzug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Ausgehende Daten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i="1" strike="noStrike" spc="-1" dirty="0">
                          <a:solidFill>
                            <a:srgbClr val="333399"/>
                          </a:solidFill>
                          <a:latin typeface="Arial"/>
                          <a:ea typeface="Times New Roman"/>
                        </a:rPr>
                        <a:t>-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3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Ablauf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ruft Spiel auf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Spieler mit weißen Figuren bewegt Figur als erstes</a:t>
                      </a:r>
                      <a:endParaRPr lang="de-DE" sz="1000" b="0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System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checkt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Regelwerk</a:t>
                      </a:r>
                      <a:endParaRPr lang="de-DE" sz="1000" b="0" strike="noStrike" spc="-1" dirty="0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System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wendet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Regelwerk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an</a:t>
                      </a: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Nächster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Spieler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ist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dran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7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Erweiterungen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latin typeface="Arial"/>
                        </a:rPr>
                        <a:t>-</a:t>
                      </a: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4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Alternativen</a:t>
                      </a:r>
                      <a:endParaRPr lang="de-DE" sz="1000" b="0" strike="noStrike" spc="-1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0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lang="de-DE" sz="1000" b="0" strike="noStrike" spc="-1" dirty="0">
                        <a:latin typeface="Arial"/>
                      </a:endParaRPr>
                    </a:p>
                  </a:txBody>
                  <a:tcPr marL="52704" marR="52704" marT="54864" marB="54864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750748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736</Words>
  <Application>Microsoft Office PowerPoint</Application>
  <PresentationFormat>Breitbild</PresentationFormat>
  <Paragraphs>166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Schoolbook</vt:lpstr>
      <vt:lpstr>StarSymbol</vt:lpstr>
      <vt:lpstr>Times New Roman</vt:lpstr>
      <vt:lpstr>Wingdings 2</vt:lpstr>
      <vt:lpstr>Aussicht</vt:lpstr>
      <vt:lpstr>Brettspiel Dame</vt:lpstr>
      <vt:lpstr>   </vt:lpstr>
      <vt:lpstr>   </vt:lpstr>
      <vt:lpstr>Funktion  Wie bewegt sich die Dame</vt:lpstr>
      <vt:lpstr>Spielverlauf</vt:lpstr>
      <vt:lpstr>Spielverlauf</vt:lpstr>
      <vt:lpstr>Spielverlauf</vt:lpstr>
      <vt:lpstr>Spielverlauf</vt:lpstr>
      <vt:lpstr>Dame Anwendungsanalyse</vt:lpstr>
      <vt:lpstr>Dame Anwendungsanalyse</vt:lpstr>
      <vt:lpstr>Dame Anwendungsanalyse</vt:lpstr>
      <vt:lpstr>Dame Anwendungsanalyse</vt:lpstr>
      <vt:lpstr>Data Dictionaries </vt:lpstr>
      <vt:lpstr>Klassendiagram</vt:lpstr>
      <vt:lpstr>Sequenzdiagramm 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Brettspiel Dame</dc:title>
  <dc:creator>Oktay Durur</dc:creator>
  <cp:lastModifiedBy>Oktay Durur</cp:lastModifiedBy>
  <cp:revision>309</cp:revision>
  <dcterms:created xsi:type="dcterms:W3CDTF">2023-11-06T14:13:21Z</dcterms:created>
  <dcterms:modified xsi:type="dcterms:W3CDTF">2023-11-13T09:27:17Z</dcterms:modified>
</cp:coreProperties>
</file>