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1"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1" d="100"/>
          <a:sy n="91" d="100"/>
        </p:scale>
        <p:origin x="84" y="1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92628-8EA8-4C73-B794-636182DE10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F801BEB-547F-4E19-9B81-3DAD3C63716C}">
      <dgm:prSet/>
      <dgm:spPr/>
      <dgm:t>
        <a:bodyPr/>
        <a:lstStyle/>
        <a:p>
          <a:r>
            <a:rPr lang="en-GB"/>
            <a:t>The purpose of this project was to segment the different neighbourhoods of London by the different types of crime which occur. This would be of use to:</a:t>
          </a:r>
          <a:endParaRPr lang="en-US"/>
        </a:p>
      </dgm:t>
    </dgm:pt>
    <dgm:pt modelId="{F6FEBC23-CE76-4FB2-BFDD-853859E59138}" type="parTrans" cxnId="{D06168A3-AD19-4659-8862-C60E054D0B20}">
      <dgm:prSet/>
      <dgm:spPr/>
      <dgm:t>
        <a:bodyPr/>
        <a:lstStyle/>
        <a:p>
          <a:endParaRPr lang="en-US"/>
        </a:p>
      </dgm:t>
    </dgm:pt>
    <dgm:pt modelId="{8FF2937A-1845-43DB-B049-54B57763BCD3}" type="sibTrans" cxnId="{D06168A3-AD19-4659-8862-C60E054D0B20}">
      <dgm:prSet/>
      <dgm:spPr/>
      <dgm:t>
        <a:bodyPr/>
        <a:lstStyle/>
        <a:p>
          <a:endParaRPr lang="en-US"/>
        </a:p>
      </dgm:t>
    </dgm:pt>
    <dgm:pt modelId="{FEBCB5BE-002F-4EF1-9F87-B6ECA579BD67}">
      <dgm:prSet/>
      <dgm:spPr/>
      <dgm:t>
        <a:bodyPr/>
        <a:lstStyle/>
        <a:p>
          <a:r>
            <a:rPr lang="en-GB"/>
            <a:t>Residents of London - So they can protect themselves of such crimes.</a:t>
          </a:r>
          <a:endParaRPr lang="en-US"/>
        </a:p>
      </dgm:t>
    </dgm:pt>
    <dgm:pt modelId="{216C7CD7-B801-4438-9EB5-359755122808}" type="parTrans" cxnId="{FF5E260E-4A79-4CBC-97F4-E6256FD0BEBF}">
      <dgm:prSet/>
      <dgm:spPr/>
      <dgm:t>
        <a:bodyPr/>
        <a:lstStyle/>
        <a:p>
          <a:endParaRPr lang="en-US"/>
        </a:p>
      </dgm:t>
    </dgm:pt>
    <dgm:pt modelId="{D98BA5C9-B863-47C8-BB4B-83E5B79D6C02}" type="sibTrans" cxnId="{FF5E260E-4A79-4CBC-97F4-E6256FD0BEBF}">
      <dgm:prSet/>
      <dgm:spPr/>
      <dgm:t>
        <a:bodyPr/>
        <a:lstStyle/>
        <a:p>
          <a:endParaRPr lang="en-US"/>
        </a:p>
      </dgm:t>
    </dgm:pt>
    <dgm:pt modelId="{A358C1BA-61B5-4BE3-AFB9-9B94834D49B9}">
      <dgm:prSet/>
      <dgm:spPr/>
      <dgm:t>
        <a:bodyPr/>
        <a:lstStyle/>
        <a:p>
          <a:r>
            <a:rPr lang="en-GB"/>
            <a:t>Tourists - As above and for an awareness of what crimes to expect in different areas.</a:t>
          </a:r>
          <a:endParaRPr lang="en-US"/>
        </a:p>
      </dgm:t>
    </dgm:pt>
    <dgm:pt modelId="{24633B4F-EA5B-42DE-8037-8A94066482F0}" type="parTrans" cxnId="{2A1774FD-BB3E-421B-8055-505A66050538}">
      <dgm:prSet/>
      <dgm:spPr/>
      <dgm:t>
        <a:bodyPr/>
        <a:lstStyle/>
        <a:p>
          <a:endParaRPr lang="en-US"/>
        </a:p>
      </dgm:t>
    </dgm:pt>
    <dgm:pt modelId="{8D8D4A17-3B1E-4BE0-B175-9716E4FB6F47}" type="sibTrans" cxnId="{2A1774FD-BB3E-421B-8055-505A66050538}">
      <dgm:prSet/>
      <dgm:spPr/>
      <dgm:t>
        <a:bodyPr/>
        <a:lstStyle/>
        <a:p>
          <a:endParaRPr lang="en-US"/>
        </a:p>
      </dgm:t>
    </dgm:pt>
    <dgm:pt modelId="{125F1FA9-1C0F-4EC2-84E8-BE6D3DACD035}">
      <dgm:prSet/>
      <dgm:spPr/>
      <dgm:t>
        <a:bodyPr/>
        <a:lstStyle/>
        <a:p>
          <a:r>
            <a:rPr lang="en-GB"/>
            <a:t>Businesses - As above and so they can take out appropriate insurance.</a:t>
          </a:r>
          <a:endParaRPr lang="en-US"/>
        </a:p>
      </dgm:t>
    </dgm:pt>
    <dgm:pt modelId="{BA8338D9-3F45-4CD2-B82F-3DDBEAC4E904}" type="parTrans" cxnId="{799E663B-46A8-47E9-B846-73FD010E68E5}">
      <dgm:prSet/>
      <dgm:spPr/>
      <dgm:t>
        <a:bodyPr/>
        <a:lstStyle/>
        <a:p>
          <a:endParaRPr lang="en-US"/>
        </a:p>
      </dgm:t>
    </dgm:pt>
    <dgm:pt modelId="{472A9B5D-10DF-429F-B524-601CF21E9A8B}" type="sibTrans" cxnId="{799E663B-46A8-47E9-B846-73FD010E68E5}">
      <dgm:prSet/>
      <dgm:spPr/>
      <dgm:t>
        <a:bodyPr/>
        <a:lstStyle/>
        <a:p>
          <a:endParaRPr lang="en-US"/>
        </a:p>
      </dgm:t>
    </dgm:pt>
    <dgm:pt modelId="{C1953404-6A37-42EC-B76D-F22C5E53ABB5}">
      <dgm:prSet/>
      <dgm:spPr/>
      <dgm:t>
        <a:bodyPr/>
        <a:lstStyle/>
        <a:p>
          <a:r>
            <a:rPr lang="en-GB"/>
            <a:t>Insurance companies - Can set insurance premiums taking into consideration the prevalence of crime in a certain neighbourhood.</a:t>
          </a:r>
          <a:endParaRPr lang="en-US"/>
        </a:p>
      </dgm:t>
    </dgm:pt>
    <dgm:pt modelId="{FE725F47-58E5-4DDF-9B97-5272035B7162}" type="parTrans" cxnId="{BFE68EB0-C11B-4737-B7D9-411B78ABAFF4}">
      <dgm:prSet/>
      <dgm:spPr/>
      <dgm:t>
        <a:bodyPr/>
        <a:lstStyle/>
        <a:p>
          <a:endParaRPr lang="en-US"/>
        </a:p>
      </dgm:t>
    </dgm:pt>
    <dgm:pt modelId="{22451361-13D9-4455-9A34-6AF2026793CD}" type="sibTrans" cxnId="{BFE68EB0-C11B-4737-B7D9-411B78ABAFF4}">
      <dgm:prSet/>
      <dgm:spPr/>
      <dgm:t>
        <a:bodyPr/>
        <a:lstStyle/>
        <a:p>
          <a:endParaRPr lang="en-US"/>
        </a:p>
      </dgm:t>
    </dgm:pt>
    <dgm:pt modelId="{F1C290A1-41FD-4111-98D2-B7494B5859FE}">
      <dgm:prSet/>
      <dgm:spPr/>
      <dgm:t>
        <a:bodyPr/>
        <a:lstStyle/>
        <a:p>
          <a:r>
            <a:rPr lang="en-GB"/>
            <a:t>London was also be segmented by venues (from the Foursquare API) to see if there was a link to crime.</a:t>
          </a:r>
          <a:endParaRPr lang="en-US"/>
        </a:p>
      </dgm:t>
    </dgm:pt>
    <dgm:pt modelId="{EB202FA5-0E08-4CCF-8FB4-F9F07AC06781}" type="parTrans" cxnId="{B35047C2-DD52-4AAB-8185-35F22EEC3665}">
      <dgm:prSet/>
      <dgm:spPr/>
      <dgm:t>
        <a:bodyPr/>
        <a:lstStyle/>
        <a:p>
          <a:endParaRPr lang="en-US"/>
        </a:p>
      </dgm:t>
    </dgm:pt>
    <dgm:pt modelId="{D503EF52-4278-444C-A085-E9F26476293D}" type="sibTrans" cxnId="{B35047C2-DD52-4AAB-8185-35F22EEC3665}">
      <dgm:prSet/>
      <dgm:spPr/>
      <dgm:t>
        <a:bodyPr/>
        <a:lstStyle/>
        <a:p>
          <a:endParaRPr lang="en-US"/>
        </a:p>
      </dgm:t>
    </dgm:pt>
    <dgm:pt modelId="{E2F0F489-9E9B-40F0-80A4-76794162A82D}" type="pres">
      <dgm:prSet presAssocID="{82992628-8EA8-4C73-B794-636182DE1001}" presName="linear" presStyleCnt="0">
        <dgm:presLayoutVars>
          <dgm:animLvl val="lvl"/>
          <dgm:resizeHandles val="exact"/>
        </dgm:presLayoutVars>
      </dgm:prSet>
      <dgm:spPr/>
    </dgm:pt>
    <dgm:pt modelId="{C70CF65E-2435-498F-9BAF-F78665265834}" type="pres">
      <dgm:prSet presAssocID="{9F801BEB-547F-4E19-9B81-3DAD3C63716C}" presName="parentText" presStyleLbl="node1" presStyleIdx="0" presStyleCnt="2">
        <dgm:presLayoutVars>
          <dgm:chMax val="0"/>
          <dgm:bulletEnabled val="1"/>
        </dgm:presLayoutVars>
      </dgm:prSet>
      <dgm:spPr/>
    </dgm:pt>
    <dgm:pt modelId="{AFB96FF1-BC9C-4432-9024-F0AC00910B37}" type="pres">
      <dgm:prSet presAssocID="{9F801BEB-547F-4E19-9B81-3DAD3C63716C}" presName="childText" presStyleLbl="revTx" presStyleIdx="0" presStyleCnt="1">
        <dgm:presLayoutVars>
          <dgm:bulletEnabled val="1"/>
        </dgm:presLayoutVars>
      </dgm:prSet>
      <dgm:spPr/>
    </dgm:pt>
    <dgm:pt modelId="{6AB04E9D-43E2-4334-8380-BB3825EEAE81}" type="pres">
      <dgm:prSet presAssocID="{F1C290A1-41FD-4111-98D2-B7494B5859FE}" presName="parentText" presStyleLbl="node1" presStyleIdx="1" presStyleCnt="2">
        <dgm:presLayoutVars>
          <dgm:chMax val="0"/>
          <dgm:bulletEnabled val="1"/>
        </dgm:presLayoutVars>
      </dgm:prSet>
      <dgm:spPr/>
    </dgm:pt>
  </dgm:ptLst>
  <dgm:cxnLst>
    <dgm:cxn modelId="{DED2E304-D64C-410A-B2BD-14527778295A}" type="presOf" srcId="{C1953404-6A37-42EC-B76D-F22C5E53ABB5}" destId="{AFB96FF1-BC9C-4432-9024-F0AC00910B37}" srcOrd="0" destOrd="3" presId="urn:microsoft.com/office/officeart/2005/8/layout/vList2"/>
    <dgm:cxn modelId="{FF5E260E-4A79-4CBC-97F4-E6256FD0BEBF}" srcId="{9F801BEB-547F-4E19-9B81-3DAD3C63716C}" destId="{FEBCB5BE-002F-4EF1-9F87-B6ECA579BD67}" srcOrd="0" destOrd="0" parTransId="{216C7CD7-B801-4438-9EB5-359755122808}" sibTransId="{D98BA5C9-B863-47C8-BB4B-83E5B79D6C02}"/>
    <dgm:cxn modelId="{3D1E9C29-7256-45EE-9388-A4F75895D4E0}" type="presOf" srcId="{FEBCB5BE-002F-4EF1-9F87-B6ECA579BD67}" destId="{AFB96FF1-BC9C-4432-9024-F0AC00910B37}" srcOrd="0" destOrd="0" presId="urn:microsoft.com/office/officeart/2005/8/layout/vList2"/>
    <dgm:cxn modelId="{53318D39-6437-44FE-BF5D-D3E35538AA35}" type="presOf" srcId="{82992628-8EA8-4C73-B794-636182DE1001}" destId="{E2F0F489-9E9B-40F0-80A4-76794162A82D}" srcOrd="0" destOrd="0" presId="urn:microsoft.com/office/officeart/2005/8/layout/vList2"/>
    <dgm:cxn modelId="{799E663B-46A8-47E9-B846-73FD010E68E5}" srcId="{9F801BEB-547F-4E19-9B81-3DAD3C63716C}" destId="{125F1FA9-1C0F-4EC2-84E8-BE6D3DACD035}" srcOrd="2" destOrd="0" parTransId="{BA8338D9-3F45-4CD2-B82F-3DDBEAC4E904}" sibTransId="{472A9B5D-10DF-429F-B524-601CF21E9A8B}"/>
    <dgm:cxn modelId="{85C4363C-CA90-4011-8548-2AAA7DC80457}" type="presOf" srcId="{9F801BEB-547F-4E19-9B81-3DAD3C63716C}" destId="{C70CF65E-2435-498F-9BAF-F78665265834}" srcOrd="0" destOrd="0" presId="urn:microsoft.com/office/officeart/2005/8/layout/vList2"/>
    <dgm:cxn modelId="{D06168A3-AD19-4659-8862-C60E054D0B20}" srcId="{82992628-8EA8-4C73-B794-636182DE1001}" destId="{9F801BEB-547F-4E19-9B81-3DAD3C63716C}" srcOrd="0" destOrd="0" parTransId="{F6FEBC23-CE76-4FB2-BFDD-853859E59138}" sibTransId="{8FF2937A-1845-43DB-B049-54B57763BCD3}"/>
    <dgm:cxn modelId="{BFE68EB0-C11B-4737-B7D9-411B78ABAFF4}" srcId="{9F801BEB-547F-4E19-9B81-3DAD3C63716C}" destId="{C1953404-6A37-42EC-B76D-F22C5E53ABB5}" srcOrd="3" destOrd="0" parTransId="{FE725F47-58E5-4DDF-9B97-5272035B7162}" sibTransId="{22451361-13D9-4455-9A34-6AF2026793CD}"/>
    <dgm:cxn modelId="{B35047C2-DD52-4AAB-8185-35F22EEC3665}" srcId="{82992628-8EA8-4C73-B794-636182DE1001}" destId="{F1C290A1-41FD-4111-98D2-B7494B5859FE}" srcOrd="1" destOrd="0" parTransId="{EB202FA5-0E08-4CCF-8FB4-F9F07AC06781}" sibTransId="{D503EF52-4278-444C-A085-E9F26476293D}"/>
    <dgm:cxn modelId="{ADED18D3-62B6-4888-94D6-C19F89351ED4}" type="presOf" srcId="{F1C290A1-41FD-4111-98D2-B7494B5859FE}" destId="{6AB04E9D-43E2-4334-8380-BB3825EEAE81}" srcOrd="0" destOrd="0" presId="urn:microsoft.com/office/officeart/2005/8/layout/vList2"/>
    <dgm:cxn modelId="{2E29CAF4-B631-4FC7-8032-873B7CD88FF0}" type="presOf" srcId="{A358C1BA-61B5-4BE3-AFB9-9B94834D49B9}" destId="{AFB96FF1-BC9C-4432-9024-F0AC00910B37}" srcOrd="0" destOrd="1" presId="urn:microsoft.com/office/officeart/2005/8/layout/vList2"/>
    <dgm:cxn modelId="{2A1774FD-BB3E-421B-8055-505A66050538}" srcId="{9F801BEB-547F-4E19-9B81-3DAD3C63716C}" destId="{A358C1BA-61B5-4BE3-AFB9-9B94834D49B9}" srcOrd="1" destOrd="0" parTransId="{24633B4F-EA5B-42DE-8037-8A94066482F0}" sibTransId="{8D8D4A17-3B1E-4BE0-B175-9716E4FB6F47}"/>
    <dgm:cxn modelId="{F342F5FD-9650-48A2-8761-05C4EB537A89}" type="presOf" srcId="{125F1FA9-1C0F-4EC2-84E8-BE6D3DACD035}" destId="{AFB96FF1-BC9C-4432-9024-F0AC00910B37}" srcOrd="0" destOrd="2" presId="urn:microsoft.com/office/officeart/2005/8/layout/vList2"/>
    <dgm:cxn modelId="{66D7A413-8A52-4FB5-90B5-6891D67F5B3C}" type="presParOf" srcId="{E2F0F489-9E9B-40F0-80A4-76794162A82D}" destId="{C70CF65E-2435-498F-9BAF-F78665265834}" srcOrd="0" destOrd="0" presId="urn:microsoft.com/office/officeart/2005/8/layout/vList2"/>
    <dgm:cxn modelId="{6756C85C-392E-4FC5-9AFF-EA8E6539D9E5}" type="presParOf" srcId="{E2F0F489-9E9B-40F0-80A4-76794162A82D}" destId="{AFB96FF1-BC9C-4432-9024-F0AC00910B37}" srcOrd="1" destOrd="0" presId="urn:microsoft.com/office/officeart/2005/8/layout/vList2"/>
    <dgm:cxn modelId="{A6EC5004-1C0C-465D-B8EE-85C8F0866A6D}" type="presParOf" srcId="{E2F0F489-9E9B-40F0-80A4-76794162A82D}" destId="{6AB04E9D-43E2-4334-8380-BB3825EEAE8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8E07AF-D73A-48A5-9299-DEF847C3FB0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2E272A56-8399-49A1-9FDC-FAA76D4B1ECE}">
      <dgm:prSet/>
      <dgm:spPr/>
      <dgm:t>
        <a:bodyPr/>
        <a:lstStyle/>
        <a:p>
          <a:r>
            <a:rPr lang="en-GB"/>
            <a:t>For this project we looked to segment the different neighbourhoods of London by the most prevalent crime in that area.</a:t>
          </a:r>
          <a:endParaRPr lang="en-US"/>
        </a:p>
      </dgm:t>
    </dgm:pt>
    <dgm:pt modelId="{9D38B303-DA05-4203-A710-DD3749AAA417}" type="parTrans" cxnId="{7908B898-9E7A-4D01-9014-04A3E4E9D149}">
      <dgm:prSet/>
      <dgm:spPr/>
      <dgm:t>
        <a:bodyPr/>
        <a:lstStyle/>
        <a:p>
          <a:endParaRPr lang="en-US"/>
        </a:p>
      </dgm:t>
    </dgm:pt>
    <dgm:pt modelId="{72BD444E-47F4-4241-B06E-BD0D64391A5D}" type="sibTrans" cxnId="{7908B898-9E7A-4D01-9014-04A3E4E9D149}">
      <dgm:prSet/>
      <dgm:spPr/>
      <dgm:t>
        <a:bodyPr/>
        <a:lstStyle/>
        <a:p>
          <a:endParaRPr lang="en-US"/>
        </a:p>
      </dgm:t>
    </dgm:pt>
    <dgm:pt modelId="{D5FFCCE3-8A0A-4BF2-AC63-E4D25C7F7B13}">
      <dgm:prSet/>
      <dgm:spPr/>
      <dgm:t>
        <a:bodyPr/>
        <a:lstStyle/>
        <a:p>
          <a:r>
            <a:rPr lang="en-GB"/>
            <a:t>In the first step we collected the crime data from the Metropolitan police and cleaned this data for crime that only occurred in London.</a:t>
          </a:r>
          <a:endParaRPr lang="en-US"/>
        </a:p>
      </dgm:t>
    </dgm:pt>
    <dgm:pt modelId="{6CD9198C-6312-4BC2-B4D0-CEF47B089D44}" type="parTrans" cxnId="{3DEA44E6-CF10-4028-AD93-9A1AA4D47C7D}">
      <dgm:prSet/>
      <dgm:spPr/>
      <dgm:t>
        <a:bodyPr/>
        <a:lstStyle/>
        <a:p>
          <a:endParaRPr lang="en-US"/>
        </a:p>
      </dgm:t>
    </dgm:pt>
    <dgm:pt modelId="{9684F3F1-7038-4508-85E9-B3C2ACD7CA99}" type="sibTrans" cxnId="{3DEA44E6-CF10-4028-AD93-9A1AA4D47C7D}">
      <dgm:prSet/>
      <dgm:spPr/>
      <dgm:t>
        <a:bodyPr/>
        <a:lstStyle/>
        <a:p>
          <a:endParaRPr lang="en-US"/>
        </a:p>
      </dgm:t>
    </dgm:pt>
    <dgm:pt modelId="{6F828311-91E9-42F4-B905-331B455DDC05}">
      <dgm:prSet/>
      <dgm:spPr/>
      <dgm:t>
        <a:bodyPr/>
        <a:lstStyle/>
        <a:p>
          <a:r>
            <a:rPr lang="en-GB"/>
            <a:t>In the second step, we clustered the neighbourhoods by the most prevalent crimes in the area.</a:t>
          </a:r>
          <a:endParaRPr lang="en-US"/>
        </a:p>
      </dgm:t>
    </dgm:pt>
    <dgm:pt modelId="{80AE212D-3F29-4A1C-8909-36EF88B3BCF8}" type="parTrans" cxnId="{5CC9035E-C289-4110-B571-D1B82183DCB5}">
      <dgm:prSet/>
      <dgm:spPr/>
      <dgm:t>
        <a:bodyPr/>
        <a:lstStyle/>
        <a:p>
          <a:endParaRPr lang="en-US"/>
        </a:p>
      </dgm:t>
    </dgm:pt>
    <dgm:pt modelId="{7582E4F9-1FB9-4E7E-BB58-265325078737}" type="sibTrans" cxnId="{5CC9035E-C289-4110-B571-D1B82183DCB5}">
      <dgm:prSet/>
      <dgm:spPr/>
      <dgm:t>
        <a:bodyPr/>
        <a:lstStyle/>
        <a:p>
          <a:endParaRPr lang="en-US"/>
        </a:p>
      </dgm:t>
    </dgm:pt>
    <dgm:pt modelId="{C30E42CD-C900-472B-AEF1-11F97802A237}">
      <dgm:prSet/>
      <dgm:spPr/>
      <dgm:t>
        <a:bodyPr/>
        <a:lstStyle/>
        <a:p>
          <a:r>
            <a:rPr lang="en-GB"/>
            <a:t>In the third step, we obtained venue data from the Foursquare API for venues near each neighbourhood centroid.</a:t>
          </a:r>
          <a:endParaRPr lang="en-US"/>
        </a:p>
      </dgm:t>
    </dgm:pt>
    <dgm:pt modelId="{7179B99D-F861-4190-B8A9-78988EBCB2DA}" type="parTrans" cxnId="{302F83ED-4674-4567-B33E-0EF220DC35A6}">
      <dgm:prSet/>
      <dgm:spPr/>
      <dgm:t>
        <a:bodyPr/>
        <a:lstStyle/>
        <a:p>
          <a:endParaRPr lang="en-US"/>
        </a:p>
      </dgm:t>
    </dgm:pt>
    <dgm:pt modelId="{5C8F259B-4BF9-4776-985E-B720DF33F78C}" type="sibTrans" cxnId="{302F83ED-4674-4567-B33E-0EF220DC35A6}">
      <dgm:prSet/>
      <dgm:spPr/>
      <dgm:t>
        <a:bodyPr/>
        <a:lstStyle/>
        <a:p>
          <a:endParaRPr lang="en-US"/>
        </a:p>
      </dgm:t>
    </dgm:pt>
    <dgm:pt modelId="{EFF47C01-903A-4C02-ADDC-B962DD054A03}">
      <dgm:prSet/>
      <dgm:spPr/>
      <dgm:t>
        <a:bodyPr/>
        <a:lstStyle/>
        <a:p>
          <a:r>
            <a:rPr lang="en-GB"/>
            <a:t>In the fourth step, we clustered the neighbourhood by the most prevalent venues.</a:t>
          </a:r>
          <a:endParaRPr lang="en-US"/>
        </a:p>
      </dgm:t>
    </dgm:pt>
    <dgm:pt modelId="{EA7FC3C2-333D-4528-8539-8F960BD4C40F}" type="parTrans" cxnId="{9854077B-007B-4CD5-B49D-B5ED4C7F9000}">
      <dgm:prSet/>
      <dgm:spPr/>
      <dgm:t>
        <a:bodyPr/>
        <a:lstStyle/>
        <a:p>
          <a:endParaRPr lang="en-US"/>
        </a:p>
      </dgm:t>
    </dgm:pt>
    <dgm:pt modelId="{D56AA3D3-0842-4B7F-A94D-0008AAF8B782}" type="sibTrans" cxnId="{9854077B-007B-4CD5-B49D-B5ED4C7F9000}">
      <dgm:prSet/>
      <dgm:spPr/>
      <dgm:t>
        <a:bodyPr/>
        <a:lstStyle/>
        <a:p>
          <a:endParaRPr lang="en-US"/>
        </a:p>
      </dgm:t>
    </dgm:pt>
    <dgm:pt modelId="{8B8F4DE0-89C0-41B0-AA11-715A592733D3}">
      <dgm:prSet/>
      <dgm:spPr/>
      <dgm:t>
        <a:bodyPr/>
        <a:lstStyle/>
        <a:p>
          <a:r>
            <a:rPr lang="en-GB"/>
            <a:t>In the fifth and final step, we compared the crime and venue clustered neighbourhoods to see if there is any similarity.</a:t>
          </a:r>
          <a:endParaRPr lang="en-US"/>
        </a:p>
      </dgm:t>
    </dgm:pt>
    <dgm:pt modelId="{80059319-100B-47C4-B3B0-532304601167}" type="parTrans" cxnId="{98CE6CBD-C782-4BD3-8967-290A4608F826}">
      <dgm:prSet/>
      <dgm:spPr/>
      <dgm:t>
        <a:bodyPr/>
        <a:lstStyle/>
        <a:p>
          <a:endParaRPr lang="en-US"/>
        </a:p>
      </dgm:t>
    </dgm:pt>
    <dgm:pt modelId="{D55C97A3-9629-4B16-9F17-A06B6948363E}" type="sibTrans" cxnId="{98CE6CBD-C782-4BD3-8967-290A4608F826}">
      <dgm:prSet/>
      <dgm:spPr/>
      <dgm:t>
        <a:bodyPr/>
        <a:lstStyle/>
        <a:p>
          <a:endParaRPr lang="en-US"/>
        </a:p>
      </dgm:t>
    </dgm:pt>
    <dgm:pt modelId="{DD19CAA2-1E49-41A0-A64F-1E417B80C6FD}" type="pres">
      <dgm:prSet presAssocID="{DD8E07AF-D73A-48A5-9299-DEF847C3FB0A}" presName="diagram" presStyleCnt="0">
        <dgm:presLayoutVars>
          <dgm:dir/>
          <dgm:resizeHandles val="exact"/>
        </dgm:presLayoutVars>
      </dgm:prSet>
      <dgm:spPr/>
    </dgm:pt>
    <dgm:pt modelId="{59EFBBB5-0B25-407C-98D1-67C8EAAFB05A}" type="pres">
      <dgm:prSet presAssocID="{2E272A56-8399-49A1-9FDC-FAA76D4B1ECE}" presName="node" presStyleLbl="node1" presStyleIdx="0" presStyleCnt="6">
        <dgm:presLayoutVars>
          <dgm:bulletEnabled val="1"/>
        </dgm:presLayoutVars>
      </dgm:prSet>
      <dgm:spPr/>
    </dgm:pt>
    <dgm:pt modelId="{6C10E48D-848A-4823-B62D-1813CFA9B766}" type="pres">
      <dgm:prSet presAssocID="{72BD444E-47F4-4241-B06E-BD0D64391A5D}" presName="sibTrans" presStyleCnt="0"/>
      <dgm:spPr/>
    </dgm:pt>
    <dgm:pt modelId="{95D97821-0C6C-44E5-A908-B0BABC605789}" type="pres">
      <dgm:prSet presAssocID="{D5FFCCE3-8A0A-4BF2-AC63-E4D25C7F7B13}" presName="node" presStyleLbl="node1" presStyleIdx="1" presStyleCnt="6">
        <dgm:presLayoutVars>
          <dgm:bulletEnabled val="1"/>
        </dgm:presLayoutVars>
      </dgm:prSet>
      <dgm:spPr/>
    </dgm:pt>
    <dgm:pt modelId="{39D72A35-7084-4018-BE34-087E093E4382}" type="pres">
      <dgm:prSet presAssocID="{9684F3F1-7038-4508-85E9-B3C2ACD7CA99}" presName="sibTrans" presStyleCnt="0"/>
      <dgm:spPr/>
    </dgm:pt>
    <dgm:pt modelId="{9226431F-E636-4F90-97E7-2476F2434E5B}" type="pres">
      <dgm:prSet presAssocID="{6F828311-91E9-42F4-B905-331B455DDC05}" presName="node" presStyleLbl="node1" presStyleIdx="2" presStyleCnt="6">
        <dgm:presLayoutVars>
          <dgm:bulletEnabled val="1"/>
        </dgm:presLayoutVars>
      </dgm:prSet>
      <dgm:spPr/>
    </dgm:pt>
    <dgm:pt modelId="{FF3A2D1A-A209-4B76-B86F-E81D886E17B7}" type="pres">
      <dgm:prSet presAssocID="{7582E4F9-1FB9-4E7E-BB58-265325078737}" presName="sibTrans" presStyleCnt="0"/>
      <dgm:spPr/>
    </dgm:pt>
    <dgm:pt modelId="{C4627BC9-D1D9-41DD-BE1D-9CE9F28B63D7}" type="pres">
      <dgm:prSet presAssocID="{C30E42CD-C900-472B-AEF1-11F97802A237}" presName="node" presStyleLbl="node1" presStyleIdx="3" presStyleCnt="6">
        <dgm:presLayoutVars>
          <dgm:bulletEnabled val="1"/>
        </dgm:presLayoutVars>
      </dgm:prSet>
      <dgm:spPr/>
    </dgm:pt>
    <dgm:pt modelId="{8AB00287-D581-476C-AEFB-8A7536DE9143}" type="pres">
      <dgm:prSet presAssocID="{5C8F259B-4BF9-4776-985E-B720DF33F78C}" presName="sibTrans" presStyleCnt="0"/>
      <dgm:spPr/>
    </dgm:pt>
    <dgm:pt modelId="{B28811D2-192C-425D-891D-E980F3CD2A7D}" type="pres">
      <dgm:prSet presAssocID="{EFF47C01-903A-4C02-ADDC-B962DD054A03}" presName="node" presStyleLbl="node1" presStyleIdx="4" presStyleCnt="6">
        <dgm:presLayoutVars>
          <dgm:bulletEnabled val="1"/>
        </dgm:presLayoutVars>
      </dgm:prSet>
      <dgm:spPr/>
    </dgm:pt>
    <dgm:pt modelId="{5BF43E74-7856-42FE-88BF-03F4B2928EA0}" type="pres">
      <dgm:prSet presAssocID="{D56AA3D3-0842-4B7F-A94D-0008AAF8B782}" presName="sibTrans" presStyleCnt="0"/>
      <dgm:spPr/>
    </dgm:pt>
    <dgm:pt modelId="{0348C7CD-6FA4-494F-BD65-8571F03C21C6}" type="pres">
      <dgm:prSet presAssocID="{8B8F4DE0-89C0-41B0-AA11-715A592733D3}" presName="node" presStyleLbl="node1" presStyleIdx="5" presStyleCnt="6">
        <dgm:presLayoutVars>
          <dgm:bulletEnabled val="1"/>
        </dgm:presLayoutVars>
      </dgm:prSet>
      <dgm:spPr/>
    </dgm:pt>
  </dgm:ptLst>
  <dgm:cxnLst>
    <dgm:cxn modelId="{5C7C3715-9E8D-4670-92B3-4CD959A7B7F6}" type="presOf" srcId="{6F828311-91E9-42F4-B905-331B455DDC05}" destId="{9226431F-E636-4F90-97E7-2476F2434E5B}" srcOrd="0" destOrd="0" presId="urn:microsoft.com/office/officeart/2005/8/layout/default"/>
    <dgm:cxn modelId="{0FD55B1F-E3A7-429F-9A31-6756DC8365D4}" type="presOf" srcId="{EFF47C01-903A-4C02-ADDC-B962DD054A03}" destId="{B28811D2-192C-425D-891D-E980F3CD2A7D}" srcOrd="0" destOrd="0" presId="urn:microsoft.com/office/officeart/2005/8/layout/default"/>
    <dgm:cxn modelId="{92E4D727-ED7D-4C45-B7B9-78BC70754F58}" type="presOf" srcId="{2E272A56-8399-49A1-9FDC-FAA76D4B1ECE}" destId="{59EFBBB5-0B25-407C-98D1-67C8EAAFB05A}" srcOrd="0" destOrd="0" presId="urn:microsoft.com/office/officeart/2005/8/layout/default"/>
    <dgm:cxn modelId="{5CC9035E-C289-4110-B571-D1B82183DCB5}" srcId="{DD8E07AF-D73A-48A5-9299-DEF847C3FB0A}" destId="{6F828311-91E9-42F4-B905-331B455DDC05}" srcOrd="2" destOrd="0" parTransId="{80AE212D-3F29-4A1C-8909-36EF88B3BCF8}" sibTransId="{7582E4F9-1FB9-4E7E-BB58-265325078737}"/>
    <dgm:cxn modelId="{E612D455-02CC-436F-9E15-7A162422D3A2}" type="presOf" srcId="{D5FFCCE3-8A0A-4BF2-AC63-E4D25C7F7B13}" destId="{95D97821-0C6C-44E5-A908-B0BABC605789}" srcOrd="0" destOrd="0" presId="urn:microsoft.com/office/officeart/2005/8/layout/default"/>
    <dgm:cxn modelId="{BC63AD78-1662-495E-85DB-FAAE07D63392}" type="presOf" srcId="{C30E42CD-C900-472B-AEF1-11F97802A237}" destId="{C4627BC9-D1D9-41DD-BE1D-9CE9F28B63D7}" srcOrd="0" destOrd="0" presId="urn:microsoft.com/office/officeart/2005/8/layout/default"/>
    <dgm:cxn modelId="{3DCC5F7A-E3A6-4BAF-ACD7-42195B9DB367}" type="presOf" srcId="{DD8E07AF-D73A-48A5-9299-DEF847C3FB0A}" destId="{DD19CAA2-1E49-41A0-A64F-1E417B80C6FD}" srcOrd="0" destOrd="0" presId="urn:microsoft.com/office/officeart/2005/8/layout/default"/>
    <dgm:cxn modelId="{9854077B-007B-4CD5-B49D-B5ED4C7F9000}" srcId="{DD8E07AF-D73A-48A5-9299-DEF847C3FB0A}" destId="{EFF47C01-903A-4C02-ADDC-B962DD054A03}" srcOrd="4" destOrd="0" parTransId="{EA7FC3C2-333D-4528-8539-8F960BD4C40F}" sibTransId="{D56AA3D3-0842-4B7F-A94D-0008AAF8B782}"/>
    <dgm:cxn modelId="{4A4C1B91-A954-4596-A989-A7DBD1682F6E}" type="presOf" srcId="{8B8F4DE0-89C0-41B0-AA11-715A592733D3}" destId="{0348C7CD-6FA4-494F-BD65-8571F03C21C6}" srcOrd="0" destOrd="0" presId="urn:microsoft.com/office/officeart/2005/8/layout/default"/>
    <dgm:cxn modelId="{7908B898-9E7A-4D01-9014-04A3E4E9D149}" srcId="{DD8E07AF-D73A-48A5-9299-DEF847C3FB0A}" destId="{2E272A56-8399-49A1-9FDC-FAA76D4B1ECE}" srcOrd="0" destOrd="0" parTransId="{9D38B303-DA05-4203-A710-DD3749AAA417}" sibTransId="{72BD444E-47F4-4241-B06E-BD0D64391A5D}"/>
    <dgm:cxn modelId="{98CE6CBD-C782-4BD3-8967-290A4608F826}" srcId="{DD8E07AF-D73A-48A5-9299-DEF847C3FB0A}" destId="{8B8F4DE0-89C0-41B0-AA11-715A592733D3}" srcOrd="5" destOrd="0" parTransId="{80059319-100B-47C4-B3B0-532304601167}" sibTransId="{D55C97A3-9629-4B16-9F17-A06B6948363E}"/>
    <dgm:cxn modelId="{3DEA44E6-CF10-4028-AD93-9A1AA4D47C7D}" srcId="{DD8E07AF-D73A-48A5-9299-DEF847C3FB0A}" destId="{D5FFCCE3-8A0A-4BF2-AC63-E4D25C7F7B13}" srcOrd="1" destOrd="0" parTransId="{6CD9198C-6312-4BC2-B4D0-CEF47B089D44}" sibTransId="{9684F3F1-7038-4508-85E9-B3C2ACD7CA99}"/>
    <dgm:cxn modelId="{302F83ED-4674-4567-B33E-0EF220DC35A6}" srcId="{DD8E07AF-D73A-48A5-9299-DEF847C3FB0A}" destId="{C30E42CD-C900-472B-AEF1-11F97802A237}" srcOrd="3" destOrd="0" parTransId="{7179B99D-F861-4190-B8A9-78988EBCB2DA}" sibTransId="{5C8F259B-4BF9-4776-985E-B720DF33F78C}"/>
    <dgm:cxn modelId="{C47BAB03-C8B3-4A62-940A-12F04F095491}" type="presParOf" srcId="{DD19CAA2-1E49-41A0-A64F-1E417B80C6FD}" destId="{59EFBBB5-0B25-407C-98D1-67C8EAAFB05A}" srcOrd="0" destOrd="0" presId="urn:microsoft.com/office/officeart/2005/8/layout/default"/>
    <dgm:cxn modelId="{1BFE525F-39E0-4C9A-A0C0-AA2C1E40C885}" type="presParOf" srcId="{DD19CAA2-1E49-41A0-A64F-1E417B80C6FD}" destId="{6C10E48D-848A-4823-B62D-1813CFA9B766}" srcOrd="1" destOrd="0" presId="urn:microsoft.com/office/officeart/2005/8/layout/default"/>
    <dgm:cxn modelId="{A467B7FD-BF6B-488C-9A13-093F6505EE80}" type="presParOf" srcId="{DD19CAA2-1E49-41A0-A64F-1E417B80C6FD}" destId="{95D97821-0C6C-44E5-A908-B0BABC605789}" srcOrd="2" destOrd="0" presId="urn:microsoft.com/office/officeart/2005/8/layout/default"/>
    <dgm:cxn modelId="{8ABAAB17-78E8-4EE4-A6C2-61656A4D6929}" type="presParOf" srcId="{DD19CAA2-1E49-41A0-A64F-1E417B80C6FD}" destId="{39D72A35-7084-4018-BE34-087E093E4382}" srcOrd="3" destOrd="0" presId="urn:microsoft.com/office/officeart/2005/8/layout/default"/>
    <dgm:cxn modelId="{1DA03192-C7C3-4001-8C28-8C2B32142383}" type="presParOf" srcId="{DD19CAA2-1E49-41A0-A64F-1E417B80C6FD}" destId="{9226431F-E636-4F90-97E7-2476F2434E5B}" srcOrd="4" destOrd="0" presId="urn:microsoft.com/office/officeart/2005/8/layout/default"/>
    <dgm:cxn modelId="{71A692FF-17D8-4F12-AE64-9359675F3CB3}" type="presParOf" srcId="{DD19CAA2-1E49-41A0-A64F-1E417B80C6FD}" destId="{FF3A2D1A-A209-4B76-B86F-E81D886E17B7}" srcOrd="5" destOrd="0" presId="urn:microsoft.com/office/officeart/2005/8/layout/default"/>
    <dgm:cxn modelId="{6B7B7108-2AF1-4CE1-AF33-8DC9675ED8A9}" type="presParOf" srcId="{DD19CAA2-1E49-41A0-A64F-1E417B80C6FD}" destId="{C4627BC9-D1D9-41DD-BE1D-9CE9F28B63D7}" srcOrd="6" destOrd="0" presId="urn:microsoft.com/office/officeart/2005/8/layout/default"/>
    <dgm:cxn modelId="{82F445BE-0F30-4B74-8B69-3725973998A3}" type="presParOf" srcId="{DD19CAA2-1E49-41A0-A64F-1E417B80C6FD}" destId="{8AB00287-D581-476C-AEFB-8A7536DE9143}" srcOrd="7" destOrd="0" presId="urn:microsoft.com/office/officeart/2005/8/layout/default"/>
    <dgm:cxn modelId="{BEDFF072-7764-4792-94A2-9E55DACF1334}" type="presParOf" srcId="{DD19CAA2-1E49-41A0-A64F-1E417B80C6FD}" destId="{B28811D2-192C-425D-891D-E980F3CD2A7D}" srcOrd="8" destOrd="0" presId="urn:microsoft.com/office/officeart/2005/8/layout/default"/>
    <dgm:cxn modelId="{185DBF87-3FBC-42BC-A527-5A5010158EEB}" type="presParOf" srcId="{DD19CAA2-1E49-41A0-A64F-1E417B80C6FD}" destId="{5BF43E74-7856-42FE-88BF-03F4B2928EA0}" srcOrd="9" destOrd="0" presId="urn:microsoft.com/office/officeart/2005/8/layout/default"/>
    <dgm:cxn modelId="{E4A129F2-C17F-4D81-9C51-E6726F22F287}" type="presParOf" srcId="{DD19CAA2-1E49-41A0-A64F-1E417B80C6FD}" destId="{0348C7CD-6FA4-494F-BD65-8571F03C21C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1E9C14-81D4-4696-B5A3-F983C23C4C5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C24D56F-DC9F-460E-97E8-5A352C3F7AF2}">
      <dgm:prSet/>
      <dgm:spPr/>
      <dgm:t>
        <a:bodyPr/>
        <a:lstStyle/>
        <a:p>
          <a:r>
            <a:rPr lang="en-GB"/>
            <a:t>From the mapped crime data we found that crime in London varies radially from the centre of London. With Central London being the centre of thefts and as you move outwards you will find anti-social behaviour morphing into more violent crime.</a:t>
          </a:r>
          <a:endParaRPr lang="en-US"/>
        </a:p>
      </dgm:t>
    </dgm:pt>
    <dgm:pt modelId="{94BE98B8-5B7E-462F-A07B-FC4AC67881C0}" type="parTrans" cxnId="{3208F776-EC12-410C-BF7E-AF8C461ACAA7}">
      <dgm:prSet/>
      <dgm:spPr/>
      <dgm:t>
        <a:bodyPr/>
        <a:lstStyle/>
        <a:p>
          <a:endParaRPr lang="en-US"/>
        </a:p>
      </dgm:t>
    </dgm:pt>
    <dgm:pt modelId="{747685AF-EF68-4509-8302-20308D475A1E}" type="sibTrans" cxnId="{3208F776-EC12-410C-BF7E-AF8C461ACAA7}">
      <dgm:prSet/>
      <dgm:spPr/>
      <dgm:t>
        <a:bodyPr/>
        <a:lstStyle/>
        <a:p>
          <a:endParaRPr lang="en-US"/>
        </a:p>
      </dgm:t>
    </dgm:pt>
    <dgm:pt modelId="{6425A9D4-4D11-4645-8A7B-83347D1B48F1}">
      <dgm:prSet/>
      <dgm:spPr/>
      <dgm:t>
        <a:bodyPr/>
        <a:lstStyle/>
        <a:p>
          <a:r>
            <a:rPr lang="en-GB"/>
            <a:t>Clustering and looking at venues near the crime centroids of each neighbourhood there was no clear linkage between the crime location clusters and venue clusters and so it is unlikely that the clustering of venues gives rise to crime but more the opportunity at a geographic location and the people who live and work there. </a:t>
          </a:r>
          <a:endParaRPr lang="en-US"/>
        </a:p>
      </dgm:t>
    </dgm:pt>
    <dgm:pt modelId="{82CFFF5D-3476-44BC-9B27-66EFFE0565E9}" type="parTrans" cxnId="{1AC5058E-3A47-4E4E-B32E-7FC0B3A7057D}">
      <dgm:prSet/>
      <dgm:spPr/>
      <dgm:t>
        <a:bodyPr/>
        <a:lstStyle/>
        <a:p>
          <a:endParaRPr lang="en-US"/>
        </a:p>
      </dgm:t>
    </dgm:pt>
    <dgm:pt modelId="{01FD3A94-C965-40A8-8820-FAF23DAF616F}" type="sibTrans" cxnId="{1AC5058E-3A47-4E4E-B32E-7FC0B3A7057D}">
      <dgm:prSet/>
      <dgm:spPr/>
      <dgm:t>
        <a:bodyPr/>
        <a:lstStyle/>
        <a:p>
          <a:endParaRPr lang="en-US"/>
        </a:p>
      </dgm:t>
    </dgm:pt>
    <dgm:pt modelId="{55E7444D-2440-4A22-8DD9-6602DF8CD4BB}">
      <dgm:prSet/>
      <dgm:spPr/>
      <dgm:t>
        <a:bodyPr/>
        <a:lstStyle/>
        <a:p>
          <a:r>
            <a:rPr lang="en-GB"/>
            <a:t>The venue data did however typically indicate pubs being the closest venue to the crime centroid of most neighbourhoods which makes sense as drinking does not lead to the best decisions.</a:t>
          </a:r>
          <a:endParaRPr lang="en-US"/>
        </a:p>
      </dgm:t>
    </dgm:pt>
    <dgm:pt modelId="{1392E12E-31B9-43F0-8E78-67DCB6997175}" type="parTrans" cxnId="{A14FF3CC-87B5-4A53-AE6D-C959AE0078D0}">
      <dgm:prSet/>
      <dgm:spPr/>
      <dgm:t>
        <a:bodyPr/>
        <a:lstStyle/>
        <a:p>
          <a:endParaRPr lang="en-US"/>
        </a:p>
      </dgm:t>
    </dgm:pt>
    <dgm:pt modelId="{645B421D-AE23-4CBB-BC62-50C0F7F27445}" type="sibTrans" cxnId="{A14FF3CC-87B5-4A53-AE6D-C959AE0078D0}">
      <dgm:prSet/>
      <dgm:spPr/>
      <dgm:t>
        <a:bodyPr/>
        <a:lstStyle/>
        <a:p>
          <a:endParaRPr lang="en-US"/>
        </a:p>
      </dgm:t>
    </dgm:pt>
    <dgm:pt modelId="{4BAB8CE8-D6C9-4FBE-B3AA-102365435417}">
      <dgm:prSet/>
      <dgm:spPr/>
      <dgm:t>
        <a:bodyPr/>
        <a:lstStyle/>
        <a:p>
          <a:r>
            <a:rPr lang="en-GB"/>
            <a:t>Therefore, stakeholders can conclude that crime will most likely increase around locations containing pubs and in order to compensate for this local government should ensure establishments have the correct licences in place in order to compensate for potentially higher insurance costs and the need for more police presence.</a:t>
          </a:r>
          <a:endParaRPr lang="en-US"/>
        </a:p>
      </dgm:t>
    </dgm:pt>
    <dgm:pt modelId="{0CF24CB9-2B71-42A6-A347-BA2858113D4D}" type="parTrans" cxnId="{A79D8EDF-F3FA-4DC5-9C3D-5B79BA389323}">
      <dgm:prSet/>
      <dgm:spPr/>
      <dgm:t>
        <a:bodyPr/>
        <a:lstStyle/>
        <a:p>
          <a:endParaRPr lang="en-US"/>
        </a:p>
      </dgm:t>
    </dgm:pt>
    <dgm:pt modelId="{FFC57654-F888-4BA5-9E62-DA853B60DB70}" type="sibTrans" cxnId="{A79D8EDF-F3FA-4DC5-9C3D-5B79BA389323}">
      <dgm:prSet/>
      <dgm:spPr/>
      <dgm:t>
        <a:bodyPr/>
        <a:lstStyle/>
        <a:p>
          <a:endParaRPr lang="en-US"/>
        </a:p>
      </dgm:t>
    </dgm:pt>
    <dgm:pt modelId="{CAAB4577-C4D9-4114-9A1A-E90D29346D7F}" type="pres">
      <dgm:prSet presAssocID="{291E9C14-81D4-4696-B5A3-F983C23C4C5F}" presName="vert0" presStyleCnt="0">
        <dgm:presLayoutVars>
          <dgm:dir/>
          <dgm:animOne val="branch"/>
          <dgm:animLvl val="lvl"/>
        </dgm:presLayoutVars>
      </dgm:prSet>
      <dgm:spPr/>
    </dgm:pt>
    <dgm:pt modelId="{1FCB196E-36D6-41E7-90A9-914BC4A81A89}" type="pres">
      <dgm:prSet presAssocID="{FC24D56F-DC9F-460E-97E8-5A352C3F7AF2}" presName="thickLine" presStyleLbl="alignNode1" presStyleIdx="0" presStyleCnt="4"/>
      <dgm:spPr/>
    </dgm:pt>
    <dgm:pt modelId="{9E656DA1-DE9F-4E81-AC03-7CCB5CA8882E}" type="pres">
      <dgm:prSet presAssocID="{FC24D56F-DC9F-460E-97E8-5A352C3F7AF2}" presName="horz1" presStyleCnt="0"/>
      <dgm:spPr/>
    </dgm:pt>
    <dgm:pt modelId="{6104789C-E9C1-44EB-9F55-F997C40D67FF}" type="pres">
      <dgm:prSet presAssocID="{FC24D56F-DC9F-460E-97E8-5A352C3F7AF2}" presName="tx1" presStyleLbl="revTx" presStyleIdx="0" presStyleCnt="4"/>
      <dgm:spPr/>
    </dgm:pt>
    <dgm:pt modelId="{1726255A-7297-4B99-9EA6-BC60A48D2D14}" type="pres">
      <dgm:prSet presAssocID="{FC24D56F-DC9F-460E-97E8-5A352C3F7AF2}" presName="vert1" presStyleCnt="0"/>
      <dgm:spPr/>
    </dgm:pt>
    <dgm:pt modelId="{DC576036-E67F-4A87-9F1F-2B6C51FF4B65}" type="pres">
      <dgm:prSet presAssocID="{6425A9D4-4D11-4645-8A7B-83347D1B48F1}" presName="thickLine" presStyleLbl="alignNode1" presStyleIdx="1" presStyleCnt="4"/>
      <dgm:spPr/>
    </dgm:pt>
    <dgm:pt modelId="{A0E40F1A-B876-47F1-A4D5-D1919A349857}" type="pres">
      <dgm:prSet presAssocID="{6425A9D4-4D11-4645-8A7B-83347D1B48F1}" presName="horz1" presStyleCnt="0"/>
      <dgm:spPr/>
    </dgm:pt>
    <dgm:pt modelId="{25A4DF50-11AB-422C-B893-4306BEC6AF0B}" type="pres">
      <dgm:prSet presAssocID="{6425A9D4-4D11-4645-8A7B-83347D1B48F1}" presName="tx1" presStyleLbl="revTx" presStyleIdx="1" presStyleCnt="4"/>
      <dgm:spPr/>
    </dgm:pt>
    <dgm:pt modelId="{58BDF849-3C5D-4255-9F3C-F9FF3AF5DD84}" type="pres">
      <dgm:prSet presAssocID="{6425A9D4-4D11-4645-8A7B-83347D1B48F1}" presName="vert1" presStyleCnt="0"/>
      <dgm:spPr/>
    </dgm:pt>
    <dgm:pt modelId="{98445E93-8E6C-478B-8568-03E280074464}" type="pres">
      <dgm:prSet presAssocID="{55E7444D-2440-4A22-8DD9-6602DF8CD4BB}" presName="thickLine" presStyleLbl="alignNode1" presStyleIdx="2" presStyleCnt="4"/>
      <dgm:spPr/>
    </dgm:pt>
    <dgm:pt modelId="{7054528A-C9B9-4196-BDA7-C52B8A857792}" type="pres">
      <dgm:prSet presAssocID="{55E7444D-2440-4A22-8DD9-6602DF8CD4BB}" presName="horz1" presStyleCnt="0"/>
      <dgm:spPr/>
    </dgm:pt>
    <dgm:pt modelId="{C0023DB0-20C6-4113-9F11-AB69F4617D19}" type="pres">
      <dgm:prSet presAssocID="{55E7444D-2440-4A22-8DD9-6602DF8CD4BB}" presName="tx1" presStyleLbl="revTx" presStyleIdx="2" presStyleCnt="4"/>
      <dgm:spPr/>
    </dgm:pt>
    <dgm:pt modelId="{C1D4A832-6602-4E08-9806-49642705418A}" type="pres">
      <dgm:prSet presAssocID="{55E7444D-2440-4A22-8DD9-6602DF8CD4BB}" presName="vert1" presStyleCnt="0"/>
      <dgm:spPr/>
    </dgm:pt>
    <dgm:pt modelId="{DF80724F-2175-417A-BAA8-384538794F6A}" type="pres">
      <dgm:prSet presAssocID="{4BAB8CE8-D6C9-4FBE-B3AA-102365435417}" presName="thickLine" presStyleLbl="alignNode1" presStyleIdx="3" presStyleCnt="4"/>
      <dgm:spPr/>
    </dgm:pt>
    <dgm:pt modelId="{3689EF38-5AF7-4F81-97C3-964F8B346CE9}" type="pres">
      <dgm:prSet presAssocID="{4BAB8CE8-D6C9-4FBE-B3AA-102365435417}" presName="horz1" presStyleCnt="0"/>
      <dgm:spPr/>
    </dgm:pt>
    <dgm:pt modelId="{D2ACCACB-6269-4DFB-AA4B-D12BFDADB344}" type="pres">
      <dgm:prSet presAssocID="{4BAB8CE8-D6C9-4FBE-B3AA-102365435417}" presName="tx1" presStyleLbl="revTx" presStyleIdx="3" presStyleCnt="4"/>
      <dgm:spPr/>
    </dgm:pt>
    <dgm:pt modelId="{9378B510-5A02-4558-A241-D380D205DB98}" type="pres">
      <dgm:prSet presAssocID="{4BAB8CE8-D6C9-4FBE-B3AA-102365435417}" presName="vert1" presStyleCnt="0"/>
      <dgm:spPr/>
    </dgm:pt>
  </dgm:ptLst>
  <dgm:cxnLst>
    <dgm:cxn modelId="{747C3531-97F5-4FBB-B4C8-C77495EC033F}" type="presOf" srcId="{291E9C14-81D4-4696-B5A3-F983C23C4C5F}" destId="{CAAB4577-C4D9-4114-9A1A-E90D29346D7F}" srcOrd="0" destOrd="0" presId="urn:microsoft.com/office/officeart/2008/layout/LinedList"/>
    <dgm:cxn modelId="{86E5B240-577B-46A5-97D6-A5F12F27E795}" type="presOf" srcId="{55E7444D-2440-4A22-8DD9-6602DF8CD4BB}" destId="{C0023DB0-20C6-4113-9F11-AB69F4617D19}" srcOrd="0" destOrd="0" presId="urn:microsoft.com/office/officeart/2008/layout/LinedList"/>
    <dgm:cxn modelId="{EDBF655F-C469-4591-9F71-E6DBF76CF6BF}" type="presOf" srcId="{FC24D56F-DC9F-460E-97E8-5A352C3F7AF2}" destId="{6104789C-E9C1-44EB-9F55-F997C40D67FF}" srcOrd="0" destOrd="0" presId="urn:microsoft.com/office/officeart/2008/layout/LinedList"/>
    <dgm:cxn modelId="{3208F776-EC12-410C-BF7E-AF8C461ACAA7}" srcId="{291E9C14-81D4-4696-B5A3-F983C23C4C5F}" destId="{FC24D56F-DC9F-460E-97E8-5A352C3F7AF2}" srcOrd="0" destOrd="0" parTransId="{94BE98B8-5B7E-462F-A07B-FC4AC67881C0}" sibTransId="{747685AF-EF68-4509-8302-20308D475A1E}"/>
    <dgm:cxn modelId="{1AC5058E-3A47-4E4E-B32E-7FC0B3A7057D}" srcId="{291E9C14-81D4-4696-B5A3-F983C23C4C5F}" destId="{6425A9D4-4D11-4645-8A7B-83347D1B48F1}" srcOrd="1" destOrd="0" parTransId="{82CFFF5D-3476-44BC-9B27-66EFFE0565E9}" sibTransId="{01FD3A94-C965-40A8-8820-FAF23DAF616F}"/>
    <dgm:cxn modelId="{24A6ACB3-60FA-4429-B31D-D8588D0DA46C}" type="presOf" srcId="{4BAB8CE8-D6C9-4FBE-B3AA-102365435417}" destId="{D2ACCACB-6269-4DFB-AA4B-D12BFDADB344}" srcOrd="0" destOrd="0" presId="urn:microsoft.com/office/officeart/2008/layout/LinedList"/>
    <dgm:cxn modelId="{A14FF3CC-87B5-4A53-AE6D-C959AE0078D0}" srcId="{291E9C14-81D4-4696-B5A3-F983C23C4C5F}" destId="{55E7444D-2440-4A22-8DD9-6602DF8CD4BB}" srcOrd="2" destOrd="0" parTransId="{1392E12E-31B9-43F0-8E78-67DCB6997175}" sibTransId="{645B421D-AE23-4CBB-BC62-50C0F7F27445}"/>
    <dgm:cxn modelId="{A79D8EDF-F3FA-4DC5-9C3D-5B79BA389323}" srcId="{291E9C14-81D4-4696-B5A3-F983C23C4C5F}" destId="{4BAB8CE8-D6C9-4FBE-B3AA-102365435417}" srcOrd="3" destOrd="0" parTransId="{0CF24CB9-2B71-42A6-A347-BA2858113D4D}" sibTransId="{FFC57654-F888-4BA5-9E62-DA853B60DB70}"/>
    <dgm:cxn modelId="{BDFEB6FB-6B51-47CC-AA31-262B921F7F52}" type="presOf" srcId="{6425A9D4-4D11-4645-8A7B-83347D1B48F1}" destId="{25A4DF50-11AB-422C-B893-4306BEC6AF0B}" srcOrd="0" destOrd="0" presId="urn:microsoft.com/office/officeart/2008/layout/LinedList"/>
    <dgm:cxn modelId="{A6B39FD6-0E26-4688-B406-8B07E3A023D4}" type="presParOf" srcId="{CAAB4577-C4D9-4114-9A1A-E90D29346D7F}" destId="{1FCB196E-36D6-41E7-90A9-914BC4A81A89}" srcOrd="0" destOrd="0" presId="urn:microsoft.com/office/officeart/2008/layout/LinedList"/>
    <dgm:cxn modelId="{786A4D6D-07C2-4E0D-9A34-937EE63391D7}" type="presParOf" srcId="{CAAB4577-C4D9-4114-9A1A-E90D29346D7F}" destId="{9E656DA1-DE9F-4E81-AC03-7CCB5CA8882E}" srcOrd="1" destOrd="0" presId="urn:microsoft.com/office/officeart/2008/layout/LinedList"/>
    <dgm:cxn modelId="{711B7DDF-9B5E-4F65-8FBF-80DA0584ED29}" type="presParOf" srcId="{9E656DA1-DE9F-4E81-AC03-7CCB5CA8882E}" destId="{6104789C-E9C1-44EB-9F55-F997C40D67FF}" srcOrd="0" destOrd="0" presId="urn:microsoft.com/office/officeart/2008/layout/LinedList"/>
    <dgm:cxn modelId="{C872B41A-53EC-4200-BB59-744796117C1A}" type="presParOf" srcId="{9E656DA1-DE9F-4E81-AC03-7CCB5CA8882E}" destId="{1726255A-7297-4B99-9EA6-BC60A48D2D14}" srcOrd="1" destOrd="0" presId="urn:microsoft.com/office/officeart/2008/layout/LinedList"/>
    <dgm:cxn modelId="{2C4D6A4B-0C2D-4D7C-A7F9-D79F5FA69572}" type="presParOf" srcId="{CAAB4577-C4D9-4114-9A1A-E90D29346D7F}" destId="{DC576036-E67F-4A87-9F1F-2B6C51FF4B65}" srcOrd="2" destOrd="0" presId="urn:microsoft.com/office/officeart/2008/layout/LinedList"/>
    <dgm:cxn modelId="{2DE08C90-6EDE-4E29-836A-B08BB4020B62}" type="presParOf" srcId="{CAAB4577-C4D9-4114-9A1A-E90D29346D7F}" destId="{A0E40F1A-B876-47F1-A4D5-D1919A349857}" srcOrd="3" destOrd="0" presId="urn:microsoft.com/office/officeart/2008/layout/LinedList"/>
    <dgm:cxn modelId="{FB2F3769-7EF7-4C3A-8C1E-C75F7E6D0751}" type="presParOf" srcId="{A0E40F1A-B876-47F1-A4D5-D1919A349857}" destId="{25A4DF50-11AB-422C-B893-4306BEC6AF0B}" srcOrd="0" destOrd="0" presId="urn:microsoft.com/office/officeart/2008/layout/LinedList"/>
    <dgm:cxn modelId="{2400D931-6453-4772-A21A-F36715454FDE}" type="presParOf" srcId="{A0E40F1A-B876-47F1-A4D5-D1919A349857}" destId="{58BDF849-3C5D-4255-9F3C-F9FF3AF5DD84}" srcOrd="1" destOrd="0" presId="urn:microsoft.com/office/officeart/2008/layout/LinedList"/>
    <dgm:cxn modelId="{975F2191-DF66-49A2-9788-096D8B72EBD1}" type="presParOf" srcId="{CAAB4577-C4D9-4114-9A1A-E90D29346D7F}" destId="{98445E93-8E6C-478B-8568-03E280074464}" srcOrd="4" destOrd="0" presId="urn:microsoft.com/office/officeart/2008/layout/LinedList"/>
    <dgm:cxn modelId="{221DB985-CE63-4E87-85D9-C932FF343AD6}" type="presParOf" srcId="{CAAB4577-C4D9-4114-9A1A-E90D29346D7F}" destId="{7054528A-C9B9-4196-BDA7-C52B8A857792}" srcOrd="5" destOrd="0" presId="urn:microsoft.com/office/officeart/2008/layout/LinedList"/>
    <dgm:cxn modelId="{7C26307A-1BF1-4390-8971-BD8E9765DB11}" type="presParOf" srcId="{7054528A-C9B9-4196-BDA7-C52B8A857792}" destId="{C0023DB0-20C6-4113-9F11-AB69F4617D19}" srcOrd="0" destOrd="0" presId="urn:microsoft.com/office/officeart/2008/layout/LinedList"/>
    <dgm:cxn modelId="{03D7FF51-FF87-4418-B3D2-B127DD6B05CB}" type="presParOf" srcId="{7054528A-C9B9-4196-BDA7-C52B8A857792}" destId="{C1D4A832-6602-4E08-9806-49642705418A}" srcOrd="1" destOrd="0" presId="urn:microsoft.com/office/officeart/2008/layout/LinedList"/>
    <dgm:cxn modelId="{FEFA9202-4312-4B96-B60E-C5D1CB397E1B}" type="presParOf" srcId="{CAAB4577-C4D9-4114-9A1A-E90D29346D7F}" destId="{DF80724F-2175-417A-BAA8-384538794F6A}" srcOrd="6" destOrd="0" presId="urn:microsoft.com/office/officeart/2008/layout/LinedList"/>
    <dgm:cxn modelId="{EC2D32A0-F7ED-4DD5-9CCC-B4B9AA881B82}" type="presParOf" srcId="{CAAB4577-C4D9-4114-9A1A-E90D29346D7F}" destId="{3689EF38-5AF7-4F81-97C3-964F8B346CE9}" srcOrd="7" destOrd="0" presId="urn:microsoft.com/office/officeart/2008/layout/LinedList"/>
    <dgm:cxn modelId="{E3B164E3-B38D-4D4C-926A-A04C1D12A549}" type="presParOf" srcId="{3689EF38-5AF7-4F81-97C3-964F8B346CE9}" destId="{D2ACCACB-6269-4DFB-AA4B-D12BFDADB344}" srcOrd="0" destOrd="0" presId="urn:microsoft.com/office/officeart/2008/layout/LinedList"/>
    <dgm:cxn modelId="{E3F67275-8EF6-40F2-B8F1-7E55B2D359D8}" type="presParOf" srcId="{3689EF38-5AF7-4F81-97C3-964F8B346CE9}" destId="{9378B510-5A02-4558-A241-D380D205DB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CF65E-2435-498F-9BAF-F78665265834}">
      <dsp:nvSpPr>
        <dsp:cNvPr id="0" name=""/>
        <dsp:cNvSpPr/>
      </dsp:nvSpPr>
      <dsp:spPr>
        <a:xfrm>
          <a:off x="0" y="445712"/>
          <a:ext cx="7812562" cy="1319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The purpose of this project was to segment the different neighbourhoods of London by the different types of crime which occur. This would be of use to:</a:t>
          </a:r>
          <a:endParaRPr lang="en-US" sz="2400" kern="1200"/>
        </a:p>
      </dsp:txBody>
      <dsp:txXfrm>
        <a:off x="64425" y="510137"/>
        <a:ext cx="7683712" cy="1190909"/>
      </dsp:txXfrm>
    </dsp:sp>
    <dsp:sp modelId="{AFB96FF1-BC9C-4432-9024-F0AC00910B37}">
      <dsp:nvSpPr>
        <dsp:cNvPr id="0" name=""/>
        <dsp:cNvSpPr/>
      </dsp:nvSpPr>
      <dsp:spPr>
        <a:xfrm>
          <a:off x="0" y="1765472"/>
          <a:ext cx="7812562" cy="263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04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a:t>Residents of London - So they can protect themselves of such crimes.</a:t>
          </a:r>
          <a:endParaRPr lang="en-US" sz="1900" kern="1200"/>
        </a:p>
        <a:p>
          <a:pPr marL="171450" lvl="1" indent="-171450" algn="l" defTabSz="844550">
            <a:lnSpc>
              <a:spcPct val="90000"/>
            </a:lnSpc>
            <a:spcBef>
              <a:spcPct val="0"/>
            </a:spcBef>
            <a:spcAft>
              <a:spcPct val="20000"/>
            </a:spcAft>
            <a:buChar char="•"/>
          </a:pPr>
          <a:r>
            <a:rPr lang="en-GB" sz="1900" kern="1200"/>
            <a:t>Tourists - As above and for an awareness of what crimes to expect in different areas.</a:t>
          </a:r>
          <a:endParaRPr lang="en-US" sz="1900" kern="1200"/>
        </a:p>
        <a:p>
          <a:pPr marL="171450" lvl="1" indent="-171450" algn="l" defTabSz="844550">
            <a:lnSpc>
              <a:spcPct val="90000"/>
            </a:lnSpc>
            <a:spcBef>
              <a:spcPct val="0"/>
            </a:spcBef>
            <a:spcAft>
              <a:spcPct val="20000"/>
            </a:spcAft>
            <a:buChar char="•"/>
          </a:pPr>
          <a:r>
            <a:rPr lang="en-GB" sz="1900" kern="1200"/>
            <a:t>Businesses - As above and so they can take out appropriate insurance.</a:t>
          </a:r>
          <a:endParaRPr lang="en-US" sz="1900" kern="1200"/>
        </a:p>
        <a:p>
          <a:pPr marL="171450" lvl="1" indent="-171450" algn="l" defTabSz="844550">
            <a:lnSpc>
              <a:spcPct val="90000"/>
            </a:lnSpc>
            <a:spcBef>
              <a:spcPct val="0"/>
            </a:spcBef>
            <a:spcAft>
              <a:spcPct val="20000"/>
            </a:spcAft>
            <a:buChar char="•"/>
          </a:pPr>
          <a:r>
            <a:rPr lang="en-GB" sz="1900" kern="1200"/>
            <a:t>Insurance companies - Can set insurance premiums taking into consideration the prevalence of crime in a certain neighbourhood.</a:t>
          </a:r>
          <a:endParaRPr lang="en-US" sz="1900" kern="1200"/>
        </a:p>
      </dsp:txBody>
      <dsp:txXfrm>
        <a:off x="0" y="1765472"/>
        <a:ext cx="7812562" cy="2633040"/>
      </dsp:txXfrm>
    </dsp:sp>
    <dsp:sp modelId="{6AB04E9D-43E2-4334-8380-BB3825EEAE81}">
      <dsp:nvSpPr>
        <dsp:cNvPr id="0" name=""/>
        <dsp:cNvSpPr/>
      </dsp:nvSpPr>
      <dsp:spPr>
        <a:xfrm>
          <a:off x="0" y="4398513"/>
          <a:ext cx="7812562" cy="1319759"/>
        </a:xfrm>
        <a:prstGeom prst="roundRect">
          <a:avLst/>
        </a:prstGeom>
        <a:solidFill>
          <a:schemeClr val="accent5">
            <a:hueOff val="1484309"/>
            <a:satOff val="-6355"/>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London was also be segmented by venues (from the Foursquare API) to see if there was a link to crime.</a:t>
          </a:r>
          <a:endParaRPr lang="en-US" sz="2400" kern="1200"/>
        </a:p>
      </dsp:txBody>
      <dsp:txXfrm>
        <a:off x="64425" y="4462938"/>
        <a:ext cx="7683712" cy="1190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FBBB5-0B25-407C-98D1-67C8EAAFB05A}">
      <dsp:nvSpPr>
        <dsp:cNvPr id="0" name=""/>
        <dsp:cNvSpPr/>
      </dsp:nvSpPr>
      <dsp:spPr>
        <a:xfrm>
          <a:off x="862660" y="2365"/>
          <a:ext cx="3055254" cy="1833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For this project we looked to segment the different neighbourhoods of London by the most prevalent crime in that area.</a:t>
          </a:r>
          <a:endParaRPr lang="en-US" sz="1900" kern="1200"/>
        </a:p>
      </dsp:txBody>
      <dsp:txXfrm>
        <a:off x="862660" y="2365"/>
        <a:ext cx="3055254" cy="1833152"/>
      </dsp:txXfrm>
    </dsp:sp>
    <dsp:sp modelId="{95D97821-0C6C-44E5-A908-B0BABC605789}">
      <dsp:nvSpPr>
        <dsp:cNvPr id="0" name=""/>
        <dsp:cNvSpPr/>
      </dsp:nvSpPr>
      <dsp:spPr>
        <a:xfrm>
          <a:off x="4223440" y="2365"/>
          <a:ext cx="3055254" cy="1833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In the first step we collected the crime data from the Metropolitan police and cleaned this data for crime that only occurred in London.</a:t>
          </a:r>
          <a:endParaRPr lang="en-US" sz="1900" kern="1200"/>
        </a:p>
      </dsp:txBody>
      <dsp:txXfrm>
        <a:off x="4223440" y="2365"/>
        <a:ext cx="3055254" cy="1833152"/>
      </dsp:txXfrm>
    </dsp:sp>
    <dsp:sp modelId="{9226431F-E636-4F90-97E7-2476F2434E5B}">
      <dsp:nvSpPr>
        <dsp:cNvPr id="0" name=""/>
        <dsp:cNvSpPr/>
      </dsp:nvSpPr>
      <dsp:spPr>
        <a:xfrm>
          <a:off x="7584220" y="2365"/>
          <a:ext cx="3055254" cy="1833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In the second step, we clustered the neighbourhoods by the most prevalent crimes in the area.</a:t>
          </a:r>
          <a:endParaRPr lang="en-US" sz="1900" kern="1200"/>
        </a:p>
      </dsp:txBody>
      <dsp:txXfrm>
        <a:off x="7584220" y="2365"/>
        <a:ext cx="3055254" cy="1833152"/>
      </dsp:txXfrm>
    </dsp:sp>
    <dsp:sp modelId="{C4627BC9-D1D9-41DD-BE1D-9CE9F28B63D7}">
      <dsp:nvSpPr>
        <dsp:cNvPr id="0" name=""/>
        <dsp:cNvSpPr/>
      </dsp:nvSpPr>
      <dsp:spPr>
        <a:xfrm>
          <a:off x="862660" y="2141043"/>
          <a:ext cx="3055254" cy="183315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In the third step, we obtained venue data from the Foursquare API for venues near each neighbourhood centroid.</a:t>
          </a:r>
          <a:endParaRPr lang="en-US" sz="1900" kern="1200"/>
        </a:p>
      </dsp:txBody>
      <dsp:txXfrm>
        <a:off x="862660" y="2141043"/>
        <a:ext cx="3055254" cy="1833152"/>
      </dsp:txXfrm>
    </dsp:sp>
    <dsp:sp modelId="{B28811D2-192C-425D-891D-E980F3CD2A7D}">
      <dsp:nvSpPr>
        <dsp:cNvPr id="0" name=""/>
        <dsp:cNvSpPr/>
      </dsp:nvSpPr>
      <dsp:spPr>
        <a:xfrm>
          <a:off x="4223440" y="2141043"/>
          <a:ext cx="3055254" cy="183315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In the fourth step, we clustered the neighbourhood by the most prevalent venues.</a:t>
          </a:r>
          <a:endParaRPr lang="en-US" sz="1900" kern="1200"/>
        </a:p>
      </dsp:txBody>
      <dsp:txXfrm>
        <a:off x="4223440" y="2141043"/>
        <a:ext cx="3055254" cy="1833152"/>
      </dsp:txXfrm>
    </dsp:sp>
    <dsp:sp modelId="{0348C7CD-6FA4-494F-BD65-8571F03C21C6}">
      <dsp:nvSpPr>
        <dsp:cNvPr id="0" name=""/>
        <dsp:cNvSpPr/>
      </dsp:nvSpPr>
      <dsp:spPr>
        <a:xfrm>
          <a:off x="7584220" y="2141043"/>
          <a:ext cx="3055254" cy="1833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In the fifth and final step, we compared the crime and venue clustered neighbourhoods to see if there is any similarity.</a:t>
          </a:r>
          <a:endParaRPr lang="en-US" sz="1900" kern="1200"/>
        </a:p>
      </dsp:txBody>
      <dsp:txXfrm>
        <a:off x="7584220" y="2141043"/>
        <a:ext cx="3055254" cy="1833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B196E-36D6-41E7-90A9-914BC4A81A89}">
      <dsp:nvSpPr>
        <dsp:cNvPr id="0" name=""/>
        <dsp:cNvSpPr/>
      </dsp:nvSpPr>
      <dsp:spPr>
        <a:xfrm>
          <a:off x="0" y="0"/>
          <a:ext cx="57931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4789C-E9C1-44EB-9F55-F997C40D67FF}">
      <dsp:nvSpPr>
        <dsp:cNvPr id="0" name=""/>
        <dsp:cNvSpPr/>
      </dsp:nvSpPr>
      <dsp:spPr>
        <a:xfrm>
          <a:off x="0" y="0"/>
          <a:ext cx="5793159"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From the mapped crime data we found that crime in London varies radially from the centre of London. With Central London being the centre of thefts and as you move outwards you will find anti-social behaviour morphing into more violent crime.</a:t>
          </a:r>
          <a:endParaRPr lang="en-US" sz="1600" kern="1200"/>
        </a:p>
      </dsp:txBody>
      <dsp:txXfrm>
        <a:off x="0" y="0"/>
        <a:ext cx="5793159" cy="1523137"/>
      </dsp:txXfrm>
    </dsp:sp>
    <dsp:sp modelId="{DC576036-E67F-4A87-9F1F-2B6C51FF4B65}">
      <dsp:nvSpPr>
        <dsp:cNvPr id="0" name=""/>
        <dsp:cNvSpPr/>
      </dsp:nvSpPr>
      <dsp:spPr>
        <a:xfrm>
          <a:off x="0" y="1523137"/>
          <a:ext cx="57931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4DF50-11AB-422C-B893-4306BEC6AF0B}">
      <dsp:nvSpPr>
        <dsp:cNvPr id="0" name=""/>
        <dsp:cNvSpPr/>
      </dsp:nvSpPr>
      <dsp:spPr>
        <a:xfrm>
          <a:off x="0" y="1523137"/>
          <a:ext cx="5793159"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Clustering and looking at venues near the crime centroids of each neighbourhood there was no clear linkage between the crime location clusters and venue clusters and so it is unlikely that the clustering of venues gives rise to crime but more the opportunity at a geographic location and the people who live and work there. </a:t>
          </a:r>
          <a:endParaRPr lang="en-US" sz="1600" kern="1200"/>
        </a:p>
      </dsp:txBody>
      <dsp:txXfrm>
        <a:off x="0" y="1523137"/>
        <a:ext cx="5793159" cy="1523137"/>
      </dsp:txXfrm>
    </dsp:sp>
    <dsp:sp modelId="{98445E93-8E6C-478B-8568-03E280074464}">
      <dsp:nvSpPr>
        <dsp:cNvPr id="0" name=""/>
        <dsp:cNvSpPr/>
      </dsp:nvSpPr>
      <dsp:spPr>
        <a:xfrm>
          <a:off x="0" y="3046274"/>
          <a:ext cx="57931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23DB0-20C6-4113-9F11-AB69F4617D19}">
      <dsp:nvSpPr>
        <dsp:cNvPr id="0" name=""/>
        <dsp:cNvSpPr/>
      </dsp:nvSpPr>
      <dsp:spPr>
        <a:xfrm>
          <a:off x="0" y="3046274"/>
          <a:ext cx="5793159"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The venue data did however typically indicate pubs being the closest venue to the crime centroid of most neighbourhoods which makes sense as drinking does not lead to the best decisions.</a:t>
          </a:r>
          <a:endParaRPr lang="en-US" sz="1600" kern="1200"/>
        </a:p>
      </dsp:txBody>
      <dsp:txXfrm>
        <a:off x="0" y="3046274"/>
        <a:ext cx="5793159" cy="1523137"/>
      </dsp:txXfrm>
    </dsp:sp>
    <dsp:sp modelId="{DF80724F-2175-417A-BAA8-384538794F6A}">
      <dsp:nvSpPr>
        <dsp:cNvPr id="0" name=""/>
        <dsp:cNvSpPr/>
      </dsp:nvSpPr>
      <dsp:spPr>
        <a:xfrm>
          <a:off x="0" y="4569411"/>
          <a:ext cx="579315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CCACB-6269-4DFB-AA4B-D12BFDADB344}">
      <dsp:nvSpPr>
        <dsp:cNvPr id="0" name=""/>
        <dsp:cNvSpPr/>
      </dsp:nvSpPr>
      <dsp:spPr>
        <a:xfrm>
          <a:off x="0" y="4569411"/>
          <a:ext cx="5793159"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Therefore, stakeholders can conclude that crime will most likely increase around locations containing pubs and in order to compensate for this local government should ensure establishments have the correct licences in place in order to compensate for potentially higher insurance costs and the need for more police presence.</a:t>
          </a:r>
          <a:endParaRPr lang="en-US" sz="1600" kern="1200"/>
        </a:p>
      </dsp:txBody>
      <dsp:txXfrm>
        <a:off x="0" y="4569411"/>
        <a:ext cx="5793159" cy="15231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4/24/2021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0882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4/24/2021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553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4/24/2021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769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4/24/2021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0396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4/24/2021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4347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4/24/2021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309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4/24/2021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1503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4/24/2021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082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4/24/2021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8085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4/24/2021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6909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4/24/2021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6517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4/24/2021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73126144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police-api-client-python.readthedocs.io/en/latest/" TargetMode="External"/><Relationship Id="rId2" Type="http://schemas.openxmlformats.org/officeDocument/2006/relationships/hyperlink" Target="https://data.police.uk/docs/" TargetMode="External"/><Relationship Id="rId1" Type="http://schemas.openxmlformats.org/officeDocument/2006/relationships/slideLayout" Target="../slideLayouts/slideLayout2.xml"/><Relationship Id="rId4" Type="http://schemas.openxmlformats.org/officeDocument/2006/relationships/hyperlink" Target="https://data.police.uk/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5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B750AAF-0F41-4B90-B419-A6988CFE11B1}"/>
              </a:ext>
            </a:extLst>
          </p:cNvPr>
          <p:cNvSpPr>
            <a:spLocks noGrp="1"/>
          </p:cNvSpPr>
          <p:nvPr>
            <p:ph type="ctrTitle"/>
          </p:nvPr>
        </p:nvSpPr>
        <p:spPr>
          <a:xfrm>
            <a:off x="453142" y="725467"/>
            <a:ext cx="5414255" cy="2784496"/>
          </a:xfrm>
        </p:spPr>
        <p:txBody>
          <a:bodyPr>
            <a:normAutofit/>
          </a:bodyPr>
          <a:lstStyle/>
          <a:p>
            <a:pPr algn="l"/>
            <a:r>
              <a:rPr lang="en-GB">
                <a:solidFill>
                  <a:schemeClr val="tx2">
                    <a:alpha val="80000"/>
                  </a:schemeClr>
                </a:solidFill>
              </a:rPr>
              <a:t>Clustering of London’s Crime Areas</a:t>
            </a:r>
          </a:p>
        </p:txBody>
      </p:sp>
      <p:sp>
        <p:nvSpPr>
          <p:cNvPr id="3" name="Subtitle 2">
            <a:extLst>
              <a:ext uri="{FF2B5EF4-FFF2-40B4-BE49-F238E27FC236}">
                <a16:creationId xmlns:a16="http://schemas.microsoft.com/office/drawing/2014/main" id="{327BBF4E-27FB-4BAF-ADCF-8D56114B8B6F}"/>
              </a:ext>
            </a:extLst>
          </p:cNvPr>
          <p:cNvSpPr>
            <a:spLocks noGrp="1"/>
          </p:cNvSpPr>
          <p:nvPr>
            <p:ph type="subTitle" idx="1"/>
          </p:nvPr>
        </p:nvSpPr>
        <p:spPr>
          <a:xfrm>
            <a:off x="453142" y="3602038"/>
            <a:ext cx="5414255" cy="1560594"/>
          </a:xfrm>
        </p:spPr>
        <p:txBody>
          <a:bodyPr>
            <a:normAutofit/>
          </a:bodyPr>
          <a:lstStyle/>
          <a:p>
            <a:pPr algn="l"/>
            <a:r>
              <a:rPr lang="en-GB">
                <a:solidFill>
                  <a:schemeClr val="tx2">
                    <a:alpha val="80000"/>
                  </a:schemeClr>
                </a:solidFill>
              </a:rPr>
              <a:t>By Alom Miah</a:t>
            </a:r>
          </a:p>
          <a:p>
            <a:pPr algn="l"/>
            <a:r>
              <a:rPr lang="en-GB">
                <a:solidFill>
                  <a:schemeClr val="tx2">
                    <a:alpha val="80000"/>
                  </a:schemeClr>
                </a:solidFill>
              </a:rPr>
              <a:t>24 April 2021</a:t>
            </a:r>
          </a:p>
        </p:txBody>
      </p:sp>
      <p:pic>
        <p:nvPicPr>
          <p:cNvPr id="4" name="Picture 3" descr="Sea of buildings at twilight">
            <a:extLst>
              <a:ext uri="{FF2B5EF4-FFF2-40B4-BE49-F238E27FC236}">
                <a16:creationId xmlns:a16="http://schemas.microsoft.com/office/drawing/2014/main" id="{6490F736-6F35-4ED1-8113-EB8C3DC80E33}"/>
              </a:ext>
            </a:extLst>
          </p:cNvPr>
          <p:cNvPicPr>
            <a:picLocks noChangeAspect="1"/>
          </p:cNvPicPr>
          <p:nvPr/>
        </p:nvPicPr>
        <p:blipFill rotWithShape="1">
          <a:blip r:embed="rId2"/>
          <a:srcRect l="13645" r="26720"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55132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9053C35-E944-419C-8ABD-4B36E28AD242}"/>
              </a:ext>
            </a:extLst>
          </p:cNvPr>
          <p:cNvSpPr>
            <a:spLocks noGrp="1"/>
          </p:cNvSpPr>
          <p:nvPr>
            <p:ph type="title"/>
          </p:nvPr>
        </p:nvSpPr>
        <p:spPr>
          <a:xfrm>
            <a:off x="457200" y="720772"/>
            <a:ext cx="3718767" cy="5531079"/>
          </a:xfrm>
        </p:spPr>
        <p:txBody>
          <a:bodyPr>
            <a:normAutofit/>
          </a:bodyPr>
          <a:lstStyle/>
          <a:p>
            <a:r>
              <a:rPr lang="en-GB">
                <a:solidFill>
                  <a:schemeClr val="tx2">
                    <a:alpha val="80000"/>
                  </a:schemeClr>
                </a:solidFill>
              </a:rPr>
              <a:t>Getting to know London </a:t>
            </a: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BAE38563-4590-43A9-BE74-276A188192C4}"/>
              </a:ext>
            </a:extLst>
          </p:cNvPr>
          <p:cNvGraphicFramePr>
            <a:graphicFrameLocks noGrp="1"/>
          </p:cNvGraphicFramePr>
          <p:nvPr>
            <p:ph idx="1"/>
            <p:extLst>
              <p:ext uri="{D42A27DB-BD31-4B8C-83A1-F6EECF244321}">
                <p14:modId xmlns:p14="http://schemas.microsoft.com/office/powerpoint/2010/main" val="4192265921"/>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64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A5C718-23E2-4124-A7A0-34EF43ABCD07}"/>
              </a:ext>
            </a:extLst>
          </p:cNvPr>
          <p:cNvSpPr>
            <a:spLocks noGrp="1"/>
          </p:cNvSpPr>
          <p:nvPr>
            <p:ph type="title"/>
          </p:nvPr>
        </p:nvSpPr>
        <p:spPr>
          <a:xfrm>
            <a:off x="457201" y="728906"/>
            <a:ext cx="4712534" cy="5516051"/>
          </a:xfrm>
        </p:spPr>
        <p:txBody>
          <a:bodyPr anchor="t">
            <a:normAutofit/>
          </a:bodyPr>
          <a:lstStyle/>
          <a:p>
            <a:r>
              <a:rPr lang="en-GB">
                <a:solidFill>
                  <a:schemeClr val="tx2"/>
                </a:solidFill>
              </a:rPr>
              <a:t>Data acqustion and cleaning</a:t>
            </a:r>
          </a:p>
        </p:txBody>
      </p:sp>
      <p:sp>
        <p:nvSpPr>
          <p:cNvPr id="3" name="Content Placeholder 2">
            <a:extLst>
              <a:ext uri="{FF2B5EF4-FFF2-40B4-BE49-F238E27FC236}">
                <a16:creationId xmlns:a16="http://schemas.microsoft.com/office/drawing/2014/main" id="{ACFE763F-E76B-4617-8AAF-A8EDDFF64FC6}"/>
              </a:ext>
            </a:extLst>
          </p:cNvPr>
          <p:cNvSpPr>
            <a:spLocks noGrp="1"/>
          </p:cNvSpPr>
          <p:nvPr>
            <p:ph idx="1"/>
          </p:nvPr>
        </p:nvSpPr>
        <p:spPr>
          <a:xfrm>
            <a:off x="5388459" y="728906"/>
            <a:ext cx="5813687" cy="5545420"/>
          </a:xfrm>
        </p:spPr>
        <p:txBody>
          <a:bodyPr anchor="ctr">
            <a:normAutofit/>
          </a:bodyPr>
          <a:lstStyle/>
          <a:p>
            <a:pPr marL="0" indent="0">
              <a:lnSpc>
                <a:spcPct val="100000"/>
              </a:lnSpc>
              <a:buNone/>
            </a:pPr>
            <a:r>
              <a:rPr lang="en-GB" sz="1300" b="1" kern="1800">
                <a:solidFill>
                  <a:schemeClr val="tx2"/>
                </a:solidFill>
                <a:effectLst/>
                <a:latin typeface="Helvetica" panose="020B0604020202020204" pitchFamily="34" charset="0"/>
                <a:ea typeface="Times New Roman" panose="02020603050405020304" pitchFamily="18" charset="0"/>
              </a:rPr>
              <a:t>The Crime Data</a:t>
            </a:r>
          </a:p>
          <a:p>
            <a:pPr>
              <a:lnSpc>
                <a:spcPct val="100000"/>
              </a:lnSpc>
              <a:spcAft>
                <a:spcPts val="800"/>
              </a:spcAft>
            </a:pP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rPr>
              <a:t>Crime data was obtained using the UK Police's API/Crime Data, filtering the data from crimes in 2019 (to exclude impacts of Covid-19) by the Metropolitan Police Service which is London's police force. The crime data came as monthly csv files which was combined for the year of 2019.</a:t>
            </a:r>
          </a:p>
          <a:p>
            <a:pPr>
              <a:lnSpc>
                <a:spcPct val="100000"/>
              </a:lnSpc>
              <a:spcAft>
                <a:spcPts val="800"/>
              </a:spcAft>
            </a:pP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rPr>
              <a:t>Documentation on the API can be found on: </a:t>
            </a: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https://data.police.uk/docs/</a:t>
            </a: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rPr>
              <a:t> and </a:t>
            </a: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https://police-api-client-python.readthedocs.io/en/latest/</a:t>
            </a: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rPr>
              <a:t> and Crime Data from </a:t>
            </a: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https://data.police.uk/data/</a:t>
            </a:r>
            <a:endPar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endParaRPr>
          </a:p>
          <a:p>
            <a:pPr>
              <a:lnSpc>
                <a:spcPct val="100000"/>
              </a:lnSpc>
              <a:spcAft>
                <a:spcPts val="800"/>
              </a:spcAft>
            </a:pP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rPr>
              <a:t>The crime data had to be cleaned as there were 1,108,042 reported crime incidents to the Metropolitan Police in 2019 but only 1,093,359 reported crime incidents actually took place in London .</a:t>
            </a:r>
          </a:p>
          <a:p>
            <a:pPr marL="0" indent="0">
              <a:lnSpc>
                <a:spcPct val="100000"/>
              </a:lnSpc>
              <a:spcAft>
                <a:spcPts val="800"/>
              </a:spcAft>
              <a:buNone/>
            </a:pPr>
            <a:r>
              <a:rPr lang="en-GB" sz="1300" b="1" kern="1800">
                <a:solidFill>
                  <a:schemeClr val="tx2"/>
                </a:solidFill>
                <a:effectLst/>
                <a:latin typeface="Helvetica" panose="020B0604020202020204" pitchFamily="34" charset="0"/>
                <a:ea typeface="Times New Roman" panose="02020603050405020304" pitchFamily="18" charset="0"/>
              </a:rPr>
              <a:t>Foursquare Data</a:t>
            </a:r>
          </a:p>
          <a:p>
            <a:pPr>
              <a:lnSpc>
                <a:spcPct val="100000"/>
              </a:lnSpc>
              <a:spcAft>
                <a:spcPts val="800"/>
              </a:spcAft>
            </a:pPr>
            <a:r>
              <a:rPr lang="en-GB" sz="1300">
                <a:solidFill>
                  <a:schemeClr val="tx2"/>
                </a:solidFill>
                <a:effectLst/>
                <a:latin typeface="Helvetica" panose="020B0604020202020204" pitchFamily="34" charset="0"/>
                <a:ea typeface="Calibri" panose="020F0502020204030204" pitchFamily="34" charset="0"/>
                <a:cs typeface="Arial" panose="020B0604020202020204" pitchFamily="34" charset="0"/>
              </a:rPr>
              <a:t>Using the crime Neighbourhood data the Foursquare API was be used to get info on venues in each neighbourhood.</a:t>
            </a:r>
          </a:p>
          <a:p>
            <a:pPr>
              <a:lnSpc>
                <a:spcPct val="100000"/>
              </a:lnSpc>
              <a:spcAft>
                <a:spcPts val="800"/>
              </a:spcAft>
            </a:pPr>
            <a:r>
              <a:rPr lang="en-GB" sz="1300">
                <a:solidFill>
                  <a:schemeClr val="tx2"/>
                </a:solidFill>
                <a:latin typeface="Helvetica" panose="020B0604020202020204" pitchFamily="34" charset="0"/>
                <a:cs typeface="Arial" panose="020B0604020202020204" pitchFamily="34" charset="0"/>
              </a:rPr>
              <a:t>The number of venues were found within a radius of 2km from each neighbourhood crime centroid. As we are looking at the crime centroid of each neighbourhood we want to see if nearby venues have an association with the crimes committed.</a:t>
            </a:r>
          </a:p>
          <a:p>
            <a:pPr>
              <a:lnSpc>
                <a:spcPct val="100000"/>
              </a:lnSpc>
            </a:pPr>
            <a:endParaRPr lang="en-GB" sz="1300">
              <a:solidFill>
                <a:schemeClr val="tx2"/>
              </a:solidFill>
            </a:endParaRPr>
          </a:p>
        </p:txBody>
      </p:sp>
    </p:spTree>
    <p:extLst>
      <p:ext uri="{BB962C8B-B14F-4D97-AF65-F5344CB8AC3E}">
        <p14:creationId xmlns:p14="http://schemas.microsoft.com/office/powerpoint/2010/main" val="348041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B4FF41-92CF-4FFA-95D9-7760340111B9}"/>
              </a:ext>
            </a:extLst>
          </p:cNvPr>
          <p:cNvSpPr>
            <a:spLocks noGrp="1"/>
          </p:cNvSpPr>
          <p:nvPr>
            <p:ph type="title"/>
          </p:nvPr>
        </p:nvSpPr>
        <p:spPr>
          <a:xfrm>
            <a:off x="418611" y="605761"/>
            <a:ext cx="11512406" cy="1272313"/>
          </a:xfrm>
        </p:spPr>
        <p:txBody>
          <a:bodyPr anchor="ctr">
            <a:normAutofit fontScale="90000"/>
          </a:bodyPr>
          <a:lstStyle/>
          <a:p>
            <a:r>
              <a:rPr lang="en-US" dirty="0">
                <a:solidFill>
                  <a:schemeClr val="tx2"/>
                </a:solidFill>
              </a:rPr>
              <a:t>Crime </a:t>
            </a:r>
            <a:r>
              <a:rPr lang="en-GB" dirty="0">
                <a:solidFill>
                  <a:schemeClr val="tx2"/>
                </a:solidFill>
              </a:rPr>
              <a:t>Neighbourhoods</a:t>
            </a:r>
            <a:r>
              <a:rPr lang="en-US" dirty="0">
                <a:solidFill>
                  <a:schemeClr val="tx2"/>
                </a:solidFill>
              </a:rPr>
              <a:t> Before Cleaning Data</a:t>
            </a:r>
            <a:endParaRPr lang="en-GB" dirty="0">
              <a:solidFill>
                <a:schemeClr val="tx2"/>
              </a:solidFill>
            </a:endParaRPr>
          </a:p>
        </p:txBody>
      </p:sp>
      <p:pic>
        <p:nvPicPr>
          <p:cNvPr id="4" name="Content Placeholder 3">
            <a:extLst>
              <a:ext uri="{FF2B5EF4-FFF2-40B4-BE49-F238E27FC236}">
                <a16:creationId xmlns:a16="http://schemas.microsoft.com/office/drawing/2014/main" id="{50497C7F-C499-4D5A-9EF3-47CD96DDEBA0}"/>
              </a:ext>
            </a:extLst>
          </p:cNvPr>
          <p:cNvPicPr>
            <a:picLocks/>
          </p:cNvPicPr>
          <p:nvPr/>
        </p:nvPicPr>
        <p:blipFill rotWithShape="1">
          <a:blip r:embed="rId2">
            <a:extLst>
              <a:ext uri="{28A0092B-C50C-407E-A947-70E740481C1C}">
                <a14:useLocalDpi xmlns:a14="http://schemas.microsoft.com/office/drawing/2010/main" val="0"/>
              </a:ext>
            </a:extLst>
          </a:blip>
          <a:srcRect l="1034" t="680" r="4864" b="3140"/>
          <a:stretch/>
        </p:blipFill>
        <p:spPr bwMode="auto">
          <a:xfrm>
            <a:off x="1158114" y="1671572"/>
            <a:ext cx="9534727" cy="4835006"/>
          </a:xfrm>
          <a:prstGeom prst="rect">
            <a:avLst/>
          </a:prstGeom>
          <a:noFill/>
        </p:spPr>
      </p:pic>
    </p:spTree>
    <p:extLst>
      <p:ext uri="{BB962C8B-B14F-4D97-AF65-F5344CB8AC3E}">
        <p14:creationId xmlns:p14="http://schemas.microsoft.com/office/powerpoint/2010/main" val="398498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7376238-3F17-46AB-B2F8-B2E5EB865254}"/>
              </a:ext>
            </a:extLst>
          </p:cNvPr>
          <p:cNvSpPr>
            <a:spLocks noGrp="1"/>
          </p:cNvSpPr>
          <p:nvPr>
            <p:ph type="title"/>
          </p:nvPr>
        </p:nvSpPr>
        <p:spPr>
          <a:xfrm>
            <a:off x="457199" y="567400"/>
            <a:ext cx="11352785" cy="599391"/>
          </a:xfrm>
        </p:spPr>
        <p:txBody>
          <a:bodyPr anchor="ctr">
            <a:normAutofit fontScale="90000"/>
          </a:bodyPr>
          <a:lstStyle/>
          <a:p>
            <a:r>
              <a:rPr lang="en-GB" dirty="0">
                <a:solidFill>
                  <a:schemeClr val="tx2"/>
                </a:solidFill>
              </a:rPr>
              <a:t>Crime Neighbourhoods After Cleaning Data</a:t>
            </a:r>
          </a:p>
        </p:txBody>
      </p:sp>
      <p:pic>
        <p:nvPicPr>
          <p:cNvPr id="5" name="Content Placeholder 4">
            <a:extLst>
              <a:ext uri="{FF2B5EF4-FFF2-40B4-BE49-F238E27FC236}">
                <a16:creationId xmlns:a16="http://schemas.microsoft.com/office/drawing/2014/main" id="{30E8979C-6539-4D27-9252-D4793F7F371D}"/>
              </a:ext>
            </a:extLst>
          </p:cNvPr>
          <p:cNvPicPr>
            <a:picLocks/>
          </p:cNvPicPr>
          <p:nvPr/>
        </p:nvPicPr>
        <p:blipFill>
          <a:blip r:embed="rId2"/>
          <a:stretch>
            <a:fillRect/>
          </a:stretch>
        </p:blipFill>
        <p:spPr>
          <a:xfrm>
            <a:off x="1392338" y="1211188"/>
            <a:ext cx="9182799" cy="5303358"/>
          </a:xfrm>
          <a:prstGeom prst="rect">
            <a:avLst/>
          </a:prstGeom>
        </p:spPr>
      </p:pic>
    </p:spTree>
    <p:extLst>
      <p:ext uri="{BB962C8B-B14F-4D97-AF65-F5344CB8AC3E}">
        <p14:creationId xmlns:p14="http://schemas.microsoft.com/office/powerpoint/2010/main" val="429427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C6164D0-7483-4510-96AB-BFE40E114807}"/>
              </a:ext>
            </a:extLst>
          </p:cNvPr>
          <p:cNvSpPr>
            <a:spLocks noGrp="1"/>
          </p:cNvSpPr>
          <p:nvPr>
            <p:ph type="title"/>
          </p:nvPr>
        </p:nvSpPr>
        <p:spPr>
          <a:xfrm>
            <a:off x="304804" y="339991"/>
            <a:ext cx="11502142" cy="1499851"/>
          </a:xfrm>
        </p:spPr>
        <p:txBody>
          <a:bodyPr>
            <a:normAutofit/>
          </a:bodyPr>
          <a:lstStyle/>
          <a:p>
            <a:pPr algn="ctr"/>
            <a:r>
              <a:rPr lang="en-GB">
                <a:solidFill>
                  <a:schemeClr val="tx2">
                    <a:alpha val="80000"/>
                  </a:schemeClr>
                </a:solidFill>
              </a:rPr>
              <a:t>Methodology</a:t>
            </a:r>
          </a:p>
        </p:txBody>
      </p:sp>
      <p:graphicFrame>
        <p:nvGraphicFramePr>
          <p:cNvPr id="53" name="Content Placeholder 2">
            <a:extLst>
              <a:ext uri="{FF2B5EF4-FFF2-40B4-BE49-F238E27FC236}">
                <a16:creationId xmlns:a16="http://schemas.microsoft.com/office/drawing/2014/main" id="{C6B6495A-4A30-4997-AE7F-A3324B81179C}"/>
              </a:ext>
            </a:extLst>
          </p:cNvPr>
          <p:cNvGraphicFramePr>
            <a:graphicFrameLocks noGrp="1"/>
          </p:cNvGraphicFramePr>
          <p:nvPr>
            <p:ph idx="1"/>
            <p:extLst>
              <p:ext uri="{D42A27DB-BD31-4B8C-83A1-F6EECF244321}">
                <p14:modId xmlns:p14="http://schemas.microsoft.com/office/powerpoint/2010/main" val="1215212030"/>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63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15B0F49-533C-4CD5-AA5E-E713B02AF6E1}"/>
              </a:ext>
            </a:extLst>
          </p:cNvPr>
          <p:cNvSpPr>
            <a:spLocks noGrp="1"/>
          </p:cNvSpPr>
          <p:nvPr>
            <p:ph type="title"/>
          </p:nvPr>
        </p:nvSpPr>
        <p:spPr>
          <a:xfrm>
            <a:off x="457201" y="732348"/>
            <a:ext cx="4419600" cy="2240735"/>
          </a:xfrm>
        </p:spPr>
        <p:txBody>
          <a:bodyPr>
            <a:normAutofit/>
          </a:bodyPr>
          <a:lstStyle/>
          <a:p>
            <a:r>
              <a:rPr lang="en-GB" dirty="0">
                <a:solidFill>
                  <a:schemeClr val="tx2"/>
                </a:solidFill>
              </a:rPr>
              <a:t>Results and discussion - Crime Data</a:t>
            </a:r>
          </a:p>
        </p:txBody>
      </p:sp>
      <p:sp>
        <p:nvSpPr>
          <p:cNvPr id="3" name="Content Placeholder 2">
            <a:extLst>
              <a:ext uri="{FF2B5EF4-FFF2-40B4-BE49-F238E27FC236}">
                <a16:creationId xmlns:a16="http://schemas.microsoft.com/office/drawing/2014/main" id="{ADDD3A3C-846E-477C-A705-03825AD8290A}"/>
              </a:ext>
            </a:extLst>
          </p:cNvPr>
          <p:cNvSpPr>
            <a:spLocks noGrp="1"/>
          </p:cNvSpPr>
          <p:nvPr>
            <p:ph idx="1"/>
          </p:nvPr>
        </p:nvSpPr>
        <p:spPr>
          <a:xfrm>
            <a:off x="457201" y="3264832"/>
            <a:ext cx="4419600" cy="2983568"/>
          </a:xfrm>
        </p:spPr>
        <p:txBody>
          <a:bodyPr>
            <a:normAutofit/>
          </a:bodyPr>
          <a:lstStyle/>
          <a:p>
            <a:pPr marL="0" indent="0">
              <a:buNone/>
            </a:pPr>
            <a:r>
              <a:rPr lang="en-GB" sz="1800" dirty="0">
                <a:solidFill>
                  <a:schemeClr val="tx1"/>
                </a:solidFill>
                <a:effectLst/>
                <a:latin typeface="Helvetica" panose="020B0604020202020204" pitchFamily="34" charset="0"/>
                <a:ea typeface="Calibri" panose="020F0502020204030204" pitchFamily="34" charset="0"/>
                <a:cs typeface="Arial" panose="020B0604020202020204" pitchFamily="34" charset="0"/>
              </a:rPr>
              <a:t>It appeared that the clusters for crime in London vary radially from the centre of London. </a:t>
            </a:r>
          </a:p>
          <a:p>
            <a:pPr marL="0" indent="0">
              <a:buNone/>
            </a:pPr>
            <a:r>
              <a:rPr lang="en-GB" sz="1800" dirty="0">
                <a:solidFill>
                  <a:schemeClr val="tx1"/>
                </a:solidFill>
                <a:effectLst/>
                <a:latin typeface="Helvetica" panose="020B0604020202020204" pitchFamily="34" charset="0"/>
                <a:ea typeface="Calibri" panose="020F0502020204030204" pitchFamily="34" charset="0"/>
                <a:cs typeface="Arial" panose="020B0604020202020204" pitchFamily="34" charset="0"/>
              </a:rPr>
              <a:t>With Central London being the centre of thefts and as you move outwards you find anti-social behaviour morphing into more violent crime.</a:t>
            </a:r>
            <a:endParaRPr lang="en-GB" sz="1800" dirty="0">
              <a:solidFill>
                <a:schemeClr val="tx1"/>
              </a:solidFill>
            </a:endParaRPr>
          </a:p>
        </p:txBody>
      </p:sp>
      <p:pic>
        <p:nvPicPr>
          <p:cNvPr id="4" name="Picture 3">
            <a:extLst>
              <a:ext uri="{FF2B5EF4-FFF2-40B4-BE49-F238E27FC236}">
                <a16:creationId xmlns:a16="http://schemas.microsoft.com/office/drawing/2014/main" id="{8E1D949B-C397-445C-9396-5FDBAC62F057}"/>
              </a:ext>
            </a:extLst>
          </p:cNvPr>
          <p:cNvPicPr/>
          <p:nvPr/>
        </p:nvPicPr>
        <p:blipFill rotWithShape="1">
          <a:blip r:embed="rId2">
            <a:extLst>
              <a:ext uri="{28A0092B-C50C-407E-A947-70E740481C1C}">
                <a14:useLocalDpi xmlns:a14="http://schemas.microsoft.com/office/drawing/2010/main" val="0"/>
              </a:ext>
            </a:extLst>
          </a:blip>
          <a:srcRect l="748" r="1863"/>
          <a:stretch/>
        </p:blipFill>
        <p:spPr bwMode="auto">
          <a:xfrm>
            <a:off x="5254634" y="1473119"/>
            <a:ext cx="6618228" cy="4060431"/>
          </a:xfrm>
          <a:prstGeom prst="rect">
            <a:avLst/>
          </a:prstGeom>
          <a:noFill/>
        </p:spPr>
      </p:pic>
    </p:spTree>
    <p:extLst>
      <p:ext uri="{BB962C8B-B14F-4D97-AF65-F5344CB8AC3E}">
        <p14:creationId xmlns:p14="http://schemas.microsoft.com/office/powerpoint/2010/main" val="244250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93E2B0-B6DD-427E-9E0C-D12266EADE7F}"/>
              </a:ext>
            </a:extLst>
          </p:cNvPr>
          <p:cNvSpPr>
            <a:spLocks noGrp="1"/>
          </p:cNvSpPr>
          <p:nvPr>
            <p:ph type="title"/>
          </p:nvPr>
        </p:nvSpPr>
        <p:spPr>
          <a:xfrm>
            <a:off x="457201" y="732348"/>
            <a:ext cx="4419600" cy="2240735"/>
          </a:xfrm>
        </p:spPr>
        <p:txBody>
          <a:bodyPr>
            <a:normAutofit/>
          </a:bodyPr>
          <a:lstStyle/>
          <a:p>
            <a:r>
              <a:rPr lang="en-GB" dirty="0">
                <a:solidFill>
                  <a:schemeClr val="tx2"/>
                </a:solidFill>
              </a:rPr>
              <a:t>Results and discussion - Venue Data</a:t>
            </a:r>
            <a:endParaRPr lang="en-GB">
              <a:solidFill>
                <a:schemeClr val="tx2"/>
              </a:solidFill>
            </a:endParaRPr>
          </a:p>
        </p:txBody>
      </p:sp>
      <p:sp>
        <p:nvSpPr>
          <p:cNvPr id="8" name="Content Placeholder 7">
            <a:extLst>
              <a:ext uri="{FF2B5EF4-FFF2-40B4-BE49-F238E27FC236}">
                <a16:creationId xmlns:a16="http://schemas.microsoft.com/office/drawing/2014/main" id="{563D4993-CE08-47D8-B5D8-38343EC3E83E}"/>
              </a:ext>
            </a:extLst>
          </p:cNvPr>
          <p:cNvSpPr>
            <a:spLocks noGrp="1"/>
          </p:cNvSpPr>
          <p:nvPr>
            <p:ph idx="1"/>
          </p:nvPr>
        </p:nvSpPr>
        <p:spPr>
          <a:xfrm>
            <a:off x="457201" y="3264832"/>
            <a:ext cx="4419600" cy="2983568"/>
          </a:xfrm>
        </p:spPr>
        <p:txBody>
          <a:bodyPr>
            <a:normAutofit/>
          </a:bodyPr>
          <a:lstStyle/>
          <a:p>
            <a:pPr marL="0" indent="0">
              <a:buNone/>
            </a:pPr>
            <a:r>
              <a:rPr lang="en-GB" sz="1800" dirty="0">
                <a:solidFill>
                  <a:schemeClr val="tx1"/>
                </a:solidFill>
                <a:effectLst/>
                <a:latin typeface="Helvetica" panose="020B0604020202020204" pitchFamily="34" charset="0"/>
                <a:ea typeface="Calibri" panose="020F0502020204030204" pitchFamily="34" charset="0"/>
                <a:cs typeface="Arial" panose="020B0604020202020204" pitchFamily="34" charset="0"/>
              </a:rPr>
              <a:t>It appeared that there was no clear geographic link between neighbourhood location in London and the clustering of venues. </a:t>
            </a:r>
            <a:endParaRPr lang="en-US" sz="1800" dirty="0">
              <a:solidFill>
                <a:schemeClr val="tx1"/>
              </a:solidFill>
            </a:endParaRPr>
          </a:p>
        </p:txBody>
      </p:sp>
      <p:pic>
        <p:nvPicPr>
          <p:cNvPr id="4" name="Content Placeholder 3" descr="Chart, surface chart&#10;&#10;Description automatically generated">
            <a:extLst>
              <a:ext uri="{FF2B5EF4-FFF2-40B4-BE49-F238E27FC236}">
                <a16:creationId xmlns:a16="http://schemas.microsoft.com/office/drawing/2014/main" id="{48635798-11DB-4BA6-97F6-1320F2763D6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203767" y="1447635"/>
            <a:ext cx="6795701" cy="4111399"/>
          </a:xfrm>
          <a:prstGeom prst="rect">
            <a:avLst/>
          </a:prstGeom>
          <a:noFill/>
        </p:spPr>
      </p:pic>
    </p:spTree>
    <p:extLst>
      <p:ext uri="{BB962C8B-B14F-4D97-AF65-F5344CB8AC3E}">
        <p14:creationId xmlns:p14="http://schemas.microsoft.com/office/powerpoint/2010/main" val="100947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70">
            <a:extLst>
              <a:ext uri="{FF2B5EF4-FFF2-40B4-BE49-F238E27FC236}">
                <a16:creationId xmlns:a16="http://schemas.microsoft.com/office/drawing/2014/main" id="{7FBED9C4-BC33-43BE-B249-F24C980C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Right Triangle 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588A0CF-3CBD-4BB3-B5AE-413518549F29}"/>
              </a:ext>
            </a:extLst>
          </p:cNvPr>
          <p:cNvSpPr>
            <a:spLocks noGrp="1"/>
          </p:cNvSpPr>
          <p:nvPr>
            <p:ph type="title"/>
          </p:nvPr>
        </p:nvSpPr>
        <p:spPr>
          <a:xfrm>
            <a:off x="457200" y="720772"/>
            <a:ext cx="5553737" cy="5531079"/>
          </a:xfrm>
        </p:spPr>
        <p:txBody>
          <a:bodyPr>
            <a:normAutofit/>
          </a:bodyPr>
          <a:lstStyle/>
          <a:p>
            <a:r>
              <a:rPr lang="en-GB">
                <a:solidFill>
                  <a:schemeClr val="tx2">
                    <a:alpha val="80000"/>
                  </a:schemeClr>
                </a:solidFill>
              </a:rPr>
              <a:t>Conclusion and suggestions</a:t>
            </a:r>
          </a:p>
        </p:txBody>
      </p:sp>
      <p:sp>
        <p:nvSpPr>
          <p:cNvPr id="112" name="Rectangle 105">
            <a:extLst>
              <a:ext uri="{FF2B5EF4-FFF2-40B4-BE49-F238E27FC236}">
                <a16:creationId xmlns:a16="http://schemas.microsoft.com/office/drawing/2014/main" id="{57C32FE0-E14A-4F1C-B5CD-173456FE4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156" y="168275"/>
            <a:ext cx="5821785" cy="60766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64" name="Content Placeholder 2">
            <a:extLst>
              <a:ext uri="{FF2B5EF4-FFF2-40B4-BE49-F238E27FC236}">
                <a16:creationId xmlns:a16="http://schemas.microsoft.com/office/drawing/2014/main" id="{1A22C8A0-4285-454A-A108-C656934779EB}"/>
              </a:ext>
            </a:extLst>
          </p:cNvPr>
          <p:cNvGraphicFramePr>
            <a:graphicFrameLocks noGrp="1"/>
          </p:cNvGraphicFramePr>
          <p:nvPr>
            <p:ph idx="1"/>
            <p:extLst>
              <p:ext uri="{D42A27DB-BD31-4B8C-83A1-F6EECF244321}">
                <p14:modId xmlns:p14="http://schemas.microsoft.com/office/powerpoint/2010/main" val="2272819068"/>
              </p:ext>
            </p:extLst>
          </p:nvPr>
        </p:nvGraphicFramePr>
        <p:xfrm>
          <a:off x="6203470" y="152400"/>
          <a:ext cx="5793159" cy="609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806682"/>
      </p:ext>
    </p:extLst>
  </p:cSld>
  <p:clrMapOvr>
    <a:masterClrMapping/>
  </p:clrMapOvr>
</p:sld>
</file>

<file path=ppt/theme/theme1.xml><?xml version="1.0" encoding="utf-8"?>
<a:theme xmlns:a="http://schemas.openxmlformats.org/drawingml/2006/main" name="SineVTI">
  <a:themeElements>
    <a:clrScheme name="AnalogousFromLightSeed_2SEEDS">
      <a:dk1>
        <a:srgbClr val="000000"/>
      </a:dk1>
      <a:lt1>
        <a:srgbClr val="FFFFFF"/>
      </a:lt1>
      <a:dk2>
        <a:srgbClr val="243241"/>
      </a:dk2>
      <a:lt2>
        <a:srgbClr val="E8E5E2"/>
      </a:lt2>
      <a:accent1>
        <a:srgbClr val="7F9ABA"/>
      </a:accent1>
      <a:accent2>
        <a:srgbClr val="80A8AE"/>
      </a:accent2>
      <a:accent3>
        <a:srgbClr val="9699C6"/>
      </a:accent3>
      <a:accent4>
        <a:srgbClr val="BA867F"/>
      </a:accent4>
      <a:accent5>
        <a:srgbClr val="B89D7C"/>
      </a:accent5>
      <a:accent6>
        <a:srgbClr val="A8A673"/>
      </a:accent6>
      <a:hlink>
        <a:srgbClr val="9A7E5D"/>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24</TotalTime>
  <Words>723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Helvetica</vt:lpstr>
      <vt:lpstr>Posterama</vt:lpstr>
      <vt:lpstr>SineVTI</vt:lpstr>
      <vt:lpstr>Clustering of London’s Crime Areas</vt:lpstr>
      <vt:lpstr>Getting to know London </vt:lpstr>
      <vt:lpstr>Data acqustion and cleaning</vt:lpstr>
      <vt:lpstr>Crime Neighbourhoods Before Cleaning Data</vt:lpstr>
      <vt:lpstr>Crime Neighbourhoods After Cleaning Data</vt:lpstr>
      <vt:lpstr>Methodology</vt:lpstr>
      <vt:lpstr>Results and discussion - Crime Data</vt:lpstr>
      <vt:lpstr>Results and discussion - Venue Data</vt:lpstr>
      <vt:lpstr>Conclusion and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London’s Crime Areas</dc:title>
  <dc:creator>Alomgir Miah</dc:creator>
  <cp:lastModifiedBy>Alomgir Miah</cp:lastModifiedBy>
  <cp:revision>6</cp:revision>
  <dcterms:created xsi:type="dcterms:W3CDTF">2021-04-24T13:24:07Z</dcterms:created>
  <dcterms:modified xsi:type="dcterms:W3CDTF">2021-04-24T13:48:23Z</dcterms:modified>
</cp:coreProperties>
</file>