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 id="263" r:id="rId7"/>
    <p:sldId id="259" r:id="rId8"/>
    <p:sldId id="270" r:id="rId9"/>
    <p:sldId id="271" r:id="rId10"/>
    <p:sldId id="272" r:id="rId11"/>
    <p:sldId id="273" r:id="rId12"/>
    <p:sldId id="274" r:id="rId13"/>
    <p:sldId id="257" r:id="rId14"/>
    <p:sldId id="268" r:id="rId15"/>
    <p:sldId id="269" r:id="rId16"/>
    <p:sldId id="265" r:id="rId17"/>
    <p:sldId id="266" r:id="rId18"/>
    <p:sldId id="264"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EF02E-618E-4004-9D28-EC5B4370C21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337444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F02E-618E-4004-9D28-EC5B4370C21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91697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F02E-618E-4004-9D28-EC5B4370C21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324800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F02E-618E-4004-9D28-EC5B4370C21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414935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7EF02E-618E-4004-9D28-EC5B4370C21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109486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7EF02E-618E-4004-9D28-EC5B4370C21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11948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7EF02E-618E-4004-9D28-EC5B4370C211}"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113342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EF02E-618E-4004-9D28-EC5B4370C211}"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175194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F02E-618E-4004-9D28-EC5B4370C211}"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5357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7EF02E-618E-4004-9D28-EC5B4370C21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29527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7EF02E-618E-4004-9D28-EC5B4370C21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B90C1-617B-41F0-83DB-DD05BA3E6F9B}" type="slidenum">
              <a:rPr lang="en-US" smtClean="0"/>
              <a:t>‹#›</a:t>
            </a:fld>
            <a:endParaRPr lang="en-US"/>
          </a:p>
        </p:txBody>
      </p:sp>
    </p:spTree>
    <p:extLst>
      <p:ext uri="{BB962C8B-B14F-4D97-AF65-F5344CB8AC3E}">
        <p14:creationId xmlns:p14="http://schemas.microsoft.com/office/powerpoint/2010/main" val="26924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F02E-618E-4004-9D28-EC5B4370C211}" type="datetimeFigureOut">
              <a:rPr lang="en-US" smtClean="0"/>
              <a:t>5/13/2019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B90C1-617B-41F0-83DB-DD05BA3E6F9B}" type="slidenum">
              <a:rPr lang="en-US" smtClean="0"/>
              <a:t>‹#›</a:t>
            </a:fld>
            <a:endParaRPr lang="en-US"/>
          </a:p>
        </p:txBody>
      </p:sp>
    </p:spTree>
    <p:extLst>
      <p:ext uri="{BB962C8B-B14F-4D97-AF65-F5344CB8AC3E}">
        <p14:creationId xmlns:p14="http://schemas.microsoft.com/office/powerpoint/2010/main" val="387278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link%20to%20code"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5752"/>
            <a:ext cx="3657600" cy="3206496"/>
          </a:xfrm>
          <a:prstGeom prst="rect">
            <a:avLst/>
          </a:prstGeom>
        </p:spPr>
      </p:pic>
    </p:spTree>
    <p:extLst>
      <p:ext uri="{BB962C8B-B14F-4D97-AF65-F5344CB8AC3E}">
        <p14:creationId xmlns:p14="http://schemas.microsoft.com/office/powerpoint/2010/main" val="16345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50" y="404812"/>
            <a:ext cx="4991100" cy="6048375"/>
          </a:xfrm>
          <a:prstGeom prst="rect">
            <a:avLst/>
          </a:prstGeom>
        </p:spPr>
      </p:pic>
    </p:spTree>
    <p:extLst>
      <p:ext uri="{BB962C8B-B14F-4D97-AF65-F5344CB8AC3E}">
        <p14:creationId xmlns:p14="http://schemas.microsoft.com/office/powerpoint/2010/main" val="2656392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124" y="1392963"/>
            <a:ext cx="6667500" cy="2295525"/>
          </a:xfrm>
          <a:prstGeom prst="rect">
            <a:avLst/>
          </a:prstGeom>
        </p:spPr>
      </p:pic>
    </p:spTree>
    <p:extLst>
      <p:ext uri="{BB962C8B-B14F-4D97-AF65-F5344CB8AC3E}">
        <p14:creationId xmlns:p14="http://schemas.microsoft.com/office/powerpoint/2010/main" val="70247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48" y="194174"/>
            <a:ext cx="9117058" cy="6844939"/>
          </a:xfrm>
          <a:prstGeom prst="rect">
            <a:avLst/>
          </a:prstGeom>
        </p:spPr>
      </p:pic>
    </p:spTree>
    <p:extLst>
      <p:ext uri="{BB962C8B-B14F-4D97-AF65-F5344CB8AC3E}">
        <p14:creationId xmlns:p14="http://schemas.microsoft.com/office/powerpoint/2010/main" val="1690803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938" y="526736"/>
            <a:ext cx="8691427" cy="2341926"/>
          </a:xfrm>
          <a:prstGeom prst="rect">
            <a:avLst/>
          </a:prstGeom>
        </p:spPr>
      </p:pic>
      <p:pic>
        <p:nvPicPr>
          <p:cNvPr id="3" name="Picture 2"/>
          <p:cNvPicPr>
            <a:picLocks noChangeAspect="1"/>
          </p:cNvPicPr>
          <p:nvPr/>
        </p:nvPicPr>
        <p:blipFill>
          <a:blip r:embed="rId3"/>
          <a:stretch>
            <a:fillRect/>
          </a:stretch>
        </p:blipFill>
        <p:spPr>
          <a:xfrm>
            <a:off x="112938" y="3010856"/>
            <a:ext cx="9344025" cy="3762375"/>
          </a:xfrm>
          <a:prstGeom prst="rect">
            <a:avLst/>
          </a:prstGeom>
        </p:spPr>
      </p:pic>
      <p:sp>
        <p:nvSpPr>
          <p:cNvPr id="4" name="Rectangle 3"/>
          <p:cNvSpPr/>
          <p:nvPr/>
        </p:nvSpPr>
        <p:spPr>
          <a:xfrm>
            <a:off x="4458651" y="149087"/>
            <a:ext cx="1928733" cy="369332"/>
          </a:xfrm>
          <a:prstGeom prst="rect">
            <a:avLst/>
          </a:prstGeom>
        </p:spPr>
        <p:txBody>
          <a:bodyPr wrap="none">
            <a:spAutoFit/>
          </a:bodyPr>
          <a:lstStyle/>
          <a:p>
            <a:r>
              <a:rPr lang="en-US" b="1" i="0" u="none" strike="noStrike" dirty="0" smtClean="0">
                <a:solidFill>
                  <a:srgbClr val="404040"/>
                </a:solidFill>
                <a:effectLst/>
                <a:latin typeface="Roboto Slab"/>
              </a:rPr>
              <a:t>TPOT with code</a:t>
            </a:r>
            <a:endParaRPr lang="en-US" dirty="0"/>
          </a:p>
        </p:txBody>
      </p:sp>
    </p:spTree>
    <p:extLst>
      <p:ext uri="{BB962C8B-B14F-4D97-AF65-F5344CB8AC3E}">
        <p14:creationId xmlns:p14="http://schemas.microsoft.com/office/powerpoint/2010/main" val="2809114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464" y="202746"/>
            <a:ext cx="11670302" cy="5747310"/>
          </a:xfrm>
          <a:prstGeom prst="rect">
            <a:avLst/>
          </a:prstGeom>
        </p:spPr>
      </p:pic>
    </p:spTree>
    <p:extLst>
      <p:ext uri="{BB962C8B-B14F-4D97-AF65-F5344CB8AC3E}">
        <p14:creationId xmlns:p14="http://schemas.microsoft.com/office/powerpoint/2010/main" val="187248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587" y="507682"/>
            <a:ext cx="11402922" cy="4773026"/>
          </a:xfrm>
          <a:prstGeom prst="rect">
            <a:avLst/>
          </a:prstGeom>
        </p:spPr>
      </p:pic>
    </p:spTree>
    <p:extLst>
      <p:ext uri="{BB962C8B-B14F-4D97-AF65-F5344CB8AC3E}">
        <p14:creationId xmlns:p14="http://schemas.microsoft.com/office/powerpoint/2010/main" val="3960764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8651" y="149087"/>
            <a:ext cx="1928733" cy="369332"/>
          </a:xfrm>
          <a:prstGeom prst="rect">
            <a:avLst/>
          </a:prstGeom>
        </p:spPr>
        <p:txBody>
          <a:bodyPr wrap="none">
            <a:spAutoFit/>
          </a:bodyPr>
          <a:lstStyle/>
          <a:p>
            <a:r>
              <a:rPr lang="en-US" b="1" i="0" u="none" strike="noStrike" dirty="0" smtClean="0">
                <a:solidFill>
                  <a:srgbClr val="404040"/>
                </a:solidFill>
                <a:effectLst/>
                <a:latin typeface="Roboto Slab"/>
              </a:rPr>
              <a:t>TPOT with code</a:t>
            </a:r>
            <a:endParaRPr lang="en-US" dirty="0"/>
          </a:p>
        </p:txBody>
      </p:sp>
      <p:pic>
        <p:nvPicPr>
          <p:cNvPr id="5" name="Picture 4"/>
          <p:cNvPicPr>
            <a:picLocks noChangeAspect="1"/>
          </p:cNvPicPr>
          <p:nvPr/>
        </p:nvPicPr>
        <p:blipFill>
          <a:blip r:embed="rId2"/>
          <a:stretch>
            <a:fillRect/>
          </a:stretch>
        </p:blipFill>
        <p:spPr>
          <a:xfrm>
            <a:off x="352561" y="931000"/>
            <a:ext cx="6810375" cy="2305050"/>
          </a:xfrm>
          <a:prstGeom prst="rect">
            <a:avLst/>
          </a:prstGeom>
        </p:spPr>
      </p:pic>
      <p:pic>
        <p:nvPicPr>
          <p:cNvPr id="6" name="Picture 5"/>
          <p:cNvPicPr>
            <a:picLocks noChangeAspect="1"/>
          </p:cNvPicPr>
          <p:nvPr/>
        </p:nvPicPr>
        <p:blipFill>
          <a:blip r:embed="rId3"/>
          <a:stretch>
            <a:fillRect/>
          </a:stretch>
        </p:blipFill>
        <p:spPr>
          <a:xfrm>
            <a:off x="352561" y="3236050"/>
            <a:ext cx="3762239" cy="415531"/>
          </a:xfrm>
          <a:prstGeom prst="rect">
            <a:avLst/>
          </a:prstGeom>
        </p:spPr>
      </p:pic>
      <p:pic>
        <p:nvPicPr>
          <p:cNvPr id="7" name="Picture 6"/>
          <p:cNvPicPr>
            <a:picLocks noChangeAspect="1"/>
          </p:cNvPicPr>
          <p:nvPr/>
        </p:nvPicPr>
        <p:blipFill>
          <a:blip r:embed="rId4"/>
          <a:stretch>
            <a:fillRect/>
          </a:stretch>
        </p:blipFill>
        <p:spPr>
          <a:xfrm>
            <a:off x="362085" y="3835172"/>
            <a:ext cx="6791325" cy="1800225"/>
          </a:xfrm>
          <a:prstGeom prst="rect">
            <a:avLst/>
          </a:prstGeom>
        </p:spPr>
      </p:pic>
    </p:spTree>
    <p:extLst>
      <p:ext uri="{BB962C8B-B14F-4D97-AF65-F5344CB8AC3E}">
        <p14:creationId xmlns:p14="http://schemas.microsoft.com/office/powerpoint/2010/main" val="4071035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8651" y="149087"/>
            <a:ext cx="1928733" cy="369332"/>
          </a:xfrm>
          <a:prstGeom prst="rect">
            <a:avLst/>
          </a:prstGeom>
        </p:spPr>
        <p:txBody>
          <a:bodyPr wrap="none">
            <a:spAutoFit/>
          </a:bodyPr>
          <a:lstStyle/>
          <a:p>
            <a:r>
              <a:rPr lang="en-US" b="1" i="0" u="none" strike="noStrike" dirty="0" smtClean="0">
                <a:solidFill>
                  <a:srgbClr val="404040"/>
                </a:solidFill>
                <a:effectLst/>
                <a:latin typeface="Roboto Slab"/>
              </a:rPr>
              <a:t>TPOT with code</a:t>
            </a:r>
            <a:endParaRPr lang="en-US" dirty="0"/>
          </a:p>
        </p:txBody>
      </p:sp>
      <p:pic>
        <p:nvPicPr>
          <p:cNvPr id="2" name="Picture 1"/>
          <p:cNvPicPr>
            <a:picLocks noChangeAspect="1"/>
          </p:cNvPicPr>
          <p:nvPr/>
        </p:nvPicPr>
        <p:blipFill>
          <a:blip r:embed="rId2"/>
          <a:stretch>
            <a:fillRect/>
          </a:stretch>
        </p:blipFill>
        <p:spPr>
          <a:xfrm>
            <a:off x="507410" y="852078"/>
            <a:ext cx="9138216" cy="2988401"/>
          </a:xfrm>
          <a:prstGeom prst="rect">
            <a:avLst/>
          </a:prstGeom>
        </p:spPr>
      </p:pic>
      <p:sp>
        <p:nvSpPr>
          <p:cNvPr id="3" name="Rectangle 2"/>
          <p:cNvSpPr/>
          <p:nvPr/>
        </p:nvSpPr>
        <p:spPr>
          <a:xfrm>
            <a:off x="690932" y="4354677"/>
            <a:ext cx="4050532" cy="369332"/>
          </a:xfrm>
          <a:prstGeom prst="rect">
            <a:avLst/>
          </a:prstGeom>
        </p:spPr>
        <p:txBody>
          <a:bodyPr wrap="none">
            <a:spAutoFit/>
          </a:bodyPr>
          <a:lstStyle/>
          <a:p>
            <a:r>
              <a:rPr lang="en-US" dirty="0" smtClean="0">
                <a:hlinkClick r:id="rId3" action="ppaction://hlinkfile"/>
              </a:rPr>
              <a:t>https://epistasislab.github.io/tpot/using/</a:t>
            </a:r>
            <a:endParaRPr lang="en-US" dirty="0"/>
          </a:p>
        </p:txBody>
      </p:sp>
    </p:spTree>
    <p:extLst>
      <p:ext uri="{BB962C8B-B14F-4D97-AF65-F5344CB8AC3E}">
        <p14:creationId xmlns:p14="http://schemas.microsoft.com/office/powerpoint/2010/main" val="4105792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1092" y="521289"/>
            <a:ext cx="10368205" cy="5696631"/>
          </a:xfrm>
          <a:prstGeom prst="rect">
            <a:avLst/>
          </a:prstGeom>
        </p:spPr>
      </p:pic>
      <p:sp>
        <p:nvSpPr>
          <p:cNvPr id="3" name="Rectangle 2"/>
          <p:cNvSpPr/>
          <p:nvPr/>
        </p:nvSpPr>
        <p:spPr>
          <a:xfrm>
            <a:off x="4458651" y="149087"/>
            <a:ext cx="1928733" cy="369332"/>
          </a:xfrm>
          <a:prstGeom prst="rect">
            <a:avLst/>
          </a:prstGeom>
        </p:spPr>
        <p:txBody>
          <a:bodyPr wrap="none">
            <a:spAutoFit/>
          </a:bodyPr>
          <a:lstStyle/>
          <a:p>
            <a:r>
              <a:rPr lang="en-US" b="1" i="0" u="none" strike="noStrike" dirty="0" smtClean="0">
                <a:solidFill>
                  <a:srgbClr val="404040"/>
                </a:solidFill>
                <a:effectLst/>
                <a:latin typeface="Roboto Slab"/>
              </a:rPr>
              <a:t>TPOT with code</a:t>
            </a:r>
            <a:endParaRPr lang="en-US" dirty="0"/>
          </a:p>
        </p:txBody>
      </p:sp>
    </p:spTree>
    <p:extLst>
      <p:ext uri="{BB962C8B-B14F-4D97-AF65-F5344CB8AC3E}">
        <p14:creationId xmlns:p14="http://schemas.microsoft.com/office/powerpoint/2010/main" val="3004257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076" y="281939"/>
            <a:ext cx="10051461" cy="6324515"/>
          </a:xfrm>
          <a:prstGeom prst="rect">
            <a:avLst/>
          </a:prstGeom>
        </p:spPr>
      </p:pic>
    </p:spTree>
    <p:extLst>
      <p:ext uri="{BB962C8B-B14F-4D97-AF65-F5344CB8AC3E}">
        <p14:creationId xmlns:p14="http://schemas.microsoft.com/office/powerpoint/2010/main" val="1177898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365556"/>
            <a:ext cx="11312434" cy="5380582"/>
          </a:xfrm>
          <a:prstGeom prst="rect">
            <a:avLst/>
          </a:prstGeom>
        </p:spPr>
      </p:pic>
      <p:pic>
        <p:nvPicPr>
          <p:cNvPr id="3" name="Picture 2"/>
          <p:cNvPicPr>
            <a:picLocks noChangeAspect="1"/>
          </p:cNvPicPr>
          <p:nvPr/>
        </p:nvPicPr>
        <p:blipFill>
          <a:blip r:embed="rId3"/>
          <a:stretch>
            <a:fillRect/>
          </a:stretch>
        </p:blipFill>
        <p:spPr>
          <a:xfrm>
            <a:off x="391886" y="447403"/>
            <a:ext cx="9277350" cy="685800"/>
          </a:xfrm>
          <a:prstGeom prst="rect">
            <a:avLst/>
          </a:prstGeom>
        </p:spPr>
      </p:pic>
      <p:pic>
        <p:nvPicPr>
          <p:cNvPr id="4" name="Picture 3"/>
          <p:cNvPicPr>
            <a:picLocks noChangeAspect="1"/>
          </p:cNvPicPr>
          <p:nvPr/>
        </p:nvPicPr>
        <p:blipFill>
          <a:blip r:embed="rId4"/>
          <a:stretch>
            <a:fillRect/>
          </a:stretch>
        </p:blipFill>
        <p:spPr>
          <a:xfrm>
            <a:off x="279355" y="6355613"/>
            <a:ext cx="3743325" cy="390525"/>
          </a:xfrm>
          <a:prstGeom prst="rect">
            <a:avLst/>
          </a:prstGeom>
        </p:spPr>
      </p:pic>
    </p:spTree>
    <p:extLst>
      <p:ext uri="{BB962C8B-B14F-4D97-AF65-F5344CB8AC3E}">
        <p14:creationId xmlns:p14="http://schemas.microsoft.com/office/powerpoint/2010/main" val="352186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93" y="1165418"/>
            <a:ext cx="10843887" cy="5101930"/>
          </a:xfrm>
          <a:prstGeom prst="rect">
            <a:avLst/>
          </a:prstGeom>
        </p:spPr>
      </p:pic>
      <p:pic>
        <p:nvPicPr>
          <p:cNvPr id="3" name="Picture 2"/>
          <p:cNvPicPr>
            <a:picLocks noChangeAspect="1"/>
          </p:cNvPicPr>
          <p:nvPr/>
        </p:nvPicPr>
        <p:blipFill>
          <a:blip r:embed="rId3"/>
          <a:stretch>
            <a:fillRect/>
          </a:stretch>
        </p:blipFill>
        <p:spPr>
          <a:xfrm>
            <a:off x="4744673" y="6267348"/>
            <a:ext cx="2676525" cy="371475"/>
          </a:xfrm>
          <a:prstGeom prst="rect">
            <a:avLst/>
          </a:prstGeom>
        </p:spPr>
      </p:pic>
      <p:pic>
        <p:nvPicPr>
          <p:cNvPr id="4" name="Picture 3"/>
          <p:cNvPicPr>
            <a:picLocks noChangeAspect="1"/>
          </p:cNvPicPr>
          <p:nvPr/>
        </p:nvPicPr>
        <p:blipFill>
          <a:blip r:embed="rId4"/>
          <a:stretch>
            <a:fillRect/>
          </a:stretch>
        </p:blipFill>
        <p:spPr>
          <a:xfrm>
            <a:off x="660993" y="288335"/>
            <a:ext cx="9267825" cy="638175"/>
          </a:xfrm>
          <a:prstGeom prst="rect">
            <a:avLst/>
          </a:prstGeom>
        </p:spPr>
      </p:pic>
    </p:spTree>
    <p:extLst>
      <p:ext uri="{BB962C8B-B14F-4D97-AF65-F5344CB8AC3E}">
        <p14:creationId xmlns:p14="http://schemas.microsoft.com/office/powerpoint/2010/main" val="181072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589" r="65252"/>
          <a:stretch/>
        </p:blipFill>
        <p:spPr>
          <a:xfrm>
            <a:off x="9508127" y="1003003"/>
            <a:ext cx="1595301" cy="2009503"/>
          </a:xfrm>
          <a:prstGeom prst="rect">
            <a:avLst/>
          </a:prstGeom>
        </p:spPr>
      </p:pic>
      <p:pic>
        <p:nvPicPr>
          <p:cNvPr id="3" name="Picture 2"/>
          <p:cNvPicPr>
            <a:picLocks noChangeAspect="1"/>
          </p:cNvPicPr>
          <p:nvPr/>
        </p:nvPicPr>
        <p:blipFill>
          <a:blip r:embed="rId3"/>
          <a:stretch>
            <a:fillRect/>
          </a:stretch>
        </p:blipFill>
        <p:spPr>
          <a:xfrm>
            <a:off x="2468063" y="426054"/>
            <a:ext cx="4591050" cy="491350"/>
          </a:xfrm>
          <a:prstGeom prst="rect">
            <a:avLst/>
          </a:prstGeom>
        </p:spPr>
      </p:pic>
      <p:pic>
        <p:nvPicPr>
          <p:cNvPr id="4" name="Picture 3"/>
          <p:cNvPicPr>
            <a:picLocks noChangeAspect="1"/>
          </p:cNvPicPr>
          <p:nvPr/>
        </p:nvPicPr>
        <p:blipFill>
          <a:blip r:embed="rId4"/>
          <a:stretch>
            <a:fillRect/>
          </a:stretch>
        </p:blipFill>
        <p:spPr>
          <a:xfrm>
            <a:off x="417195" y="972493"/>
            <a:ext cx="8032834" cy="1901329"/>
          </a:xfrm>
          <a:prstGeom prst="rect">
            <a:avLst/>
          </a:prstGeom>
        </p:spPr>
      </p:pic>
      <p:pic>
        <p:nvPicPr>
          <p:cNvPr id="5" name="Picture 4"/>
          <p:cNvPicPr>
            <a:picLocks noChangeAspect="1"/>
          </p:cNvPicPr>
          <p:nvPr/>
        </p:nvPicPr>
        <p:blipFill>
          <a:blip r:embed="rId5"/>
          <a:stretch>
            <a:fillRect/>
          </a:stretch>
        </p:blipFill>
        <p:spPr>
          <a:xfrm>
            <a:off x="417195" y="426054"/>
            <a:ext cx="1891665" cy="418647"/>
          </a:xfrm>
          <a:prstGeom prst="rect">
            <a:avLst/>
          </a:prstGeom>
        </p:spPr>
      </p:pic>
    </p:spTree>
    <p:extLst>
      <p:ext uri="{BB962C8B-B14F-4D97-AF65-F5344CB8AC3E}">
        <p14:creationId xmlns:p14="http://schemas.microsoft.com/office/powerpoint/2010/main" val="225673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898" y="357442"/>
            <a:ext cx="4326890" cy="369332"/>
          </a:xfrm>
          <a:prstGeom prst="rect">
            <a:avLst/>
          </a:prstGeom>
        </p:spPr>
        <p:txBody>
          <a:bodyPr wrap="none">
            <a:spAutoFit/>
          </a:bodyPr>
          <a:lstStyle/>
          <a:p>
            <a:r>
              <a:rPr lang="en-US" b="1" i="0" u="none" strike="noStrike" dirty="0" smtClean="0">
                <a:solidFill>
                  <a:srgbClr val="404040"/>
                </a:solidFill>
                <a:effectLst/>
                <a:latin typeface="Roboto Slab"/>
              </a:rPr>
              <a:t>What to expect from </a:t>
            </a:r>
            <a:r>
              <a:rPr lang="en-US" b="1" i="0" u="none" strike="noStrike" dirty="0" err="1" smtClean="0">
                <a:solidFill>
                  <a:srgbClr val="404040"/>
                </a:solidFill>
                <a:effectLst/>
                <a:latin typeface="Roboto Slab"/>
              </a:rPr>
              <a:t>AutoML</a:t>
            </a:r>
            <a:r>
              <a:rPr lang="en-US" b="1" i="0" u="none" strike="noStrike" dirty="0" smtClean="0">
                <a:solidFill>
                  <a:srgbClr val="404040"/>
                </a:solidFill>
                <a:effectLst/>
                <a:latin typeface="Roboto Slab"/>
              </a:rPr>
              <a:t> software</a:t>
            </a:r>
            <a:endParaRPr lang="en-US" dirty="0"/>
          </a:p>
        </p:txBody>
      </p:sp>
      <p:sp>
        <p:nvSpPr>
          <p:cNvPr id="5" name="Rectangle 4"/>
          <p:cNvSpPr/>
          <p:nvPr/>
        </p:nvSpPr>
        <p:spPr>
          <a:xfrm>
            <a:off x="605244" y="1120281"/>
            <a:ext cx="9662161" cy="5078313"/>
          </a:xfrm>
          <a:prstGeom prst="rect">
            <a:avLst/>
          </a:prstGeom>
        </p:spPr>
        <p:txBody>
          <a:bodyPr wrap="square">
            <a:spAutoFit/>
          </a:bodyPr>
          <a:lstStyle/>
          <a:p>
            <a:r>
              <a:rPr lang="en-US" b="1" dirty="0" err="1" smtClean="0"/>
              <a:t>AutoML</a:t>
            </a:r>
            <a:r>
              <a:rPr lang="en-US" b="1" dirty="0" smtClean="0"/>
              <a:t> </a:t>
            </a:r>
            <a:r>
              <a:rPr lang="en-US" b="1" dirty="0"/>
              <a:t>algorithms can take a long time to finish their </a:t>
            </a:r>
            <a:r>
              <a:rPr lang="en-US" b="1" dirty="0" smtClean="0"/>
              <a:t>search</a:t>
            </a:r>
          </a:p>
          <a:p>
            <a:r>
              <a:rPr lang="en-US" dirty="0" err="1"/>
              <a:t>AutoML</a:t>
            </a:r>
            <a:r>
              <a:rPr lang="en-US" dirty="0"/>
              <a:t> algorithms aren't as simple as fitting one model on the dataset; they are considering multiple machine learning algorithms (random forests, linear models, SVMs, etc.) in a pipeline with multiple preprocessing steps (missing value imputation, scaling, PCA, feature selection, etc.), the </a:t>
            </a:r>
            <a:r>
              <a:rPr lang="en-US" dirty="0" err="1"/>
              <a:t>hyperparameters</a:t>
            </a:r>
            <a:r>
              <a:rPr lang="en-US" dirty="0"/>
              <a:t> for all of the models and preprocessing steps, as well as multiple ways to ensemble or stack the algorithms within the pipeline</a:t>
            </a:r>
            <a:r>
              <a:rPr lang="en-US" dirty="0" smtClean="0"/>
              <a:t>.</a:t>
            </a:r>
          </a:p>
          <a:p>
            <a:endParaRPr lang="en-US" dirty="0" smtClean="0"/>
          </a:p>
          <a:p>
            <a:r>
              <a:rPr lang="en-US" dirty="0"/>
              <a:t>As such, TPOT will take a while to run on larger datasets, but it's important to realize why. With the default TPOT settings (100 generations with 100 population size), TPOT will evaluate 10,000 pipeline configurations before finishing. To put this number into context, think about a grid search of 10,000 </a:t>
            </a:r>
            <a:r>
              <a:rPr lang="en-US" dirty="0" err="1"/>
              <a:t>hyperparameter</a:t>
            </a:r>
            <a:r>
              <a:rPr lang="en-US" dirty="0"/>
              <a:t> combinations for a machine learning algorithm and how long that grid search will take. That is 10,000 model configurations to evaluate with 10-fold cross-validation, which means that roughly 100,000 models are fit and evaluated on the training data in one grid search. That's a time-consuming procedure, even for simpler models like decision trees</a:t>
            </a:r>
            <a:r>
              <a:rPr lang="en-US" dirty="0" smtClean="0"/>
              <a:t>.</a:t>
            </a:r>
          </a:p>
          <a:p>
            <a:endParaRPr lang="en-US" dirty="0"/>
          </a:p>
          <a:p>
            <a:r>
              <a:rPr lang="en-US" dirty="0" smtClean="0"/>
              <a:t>Typical TPOT runs will take hours to days to finish (unless it's a small dataset), but you can always interrupt the run partway through and see the best results so far. TPOT also provides a </a:t>
            </a:r>
            <a:r>
              <a:rPr lang="en-US" dirty="0" err="1" smtClean="0"/>
              <a:t>warm_start</a:t>
            </a:r>
            <a:r>
              <a:rPr lang="en-US" dirty="0" smtClean="0"/>
              <a:t> parameter that lets you restart a TPOT run from where it left off.</a:t>
            </a:r>
            <a:endParaRPr lang="en-US" dirty="0"/>
          </a:p>
        </p:txBody>
      </p:sp>
    </p:spTree>
    <p:extLst>
      <p:ext uri="{BB962C8B-B14F-4D97-AF65-F5344CB8AC3E}">
        <p14:creationId xmlns:p14="http://schemas.microsoft.com/office/powerpoint/2010/main" val="792042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898" y="357442"/>
            <a:ext cx="4326890" cy="369332"/>
          </a:xfrm>
          <a:prstGeom prst="rect">
            <a:avLst/>
          </a:prstGeom>
        </p:spPr>
        <p:txBody>
          <a:bodyPr wrap="none">
            <a:spAutoFit/>
          </a:bodyPr>
          <a:lstStyle/>
          <a:p>
            <a:r>
              <a:rPr lang="en-US" b="1" i="0" u="none" strike="noStrike" dirty="0" smtClean="0">
                <a:solidFill>
                  <a:srgbClr val="404040"/>
                </a:solidFill>
                <a:effectLst/>
                <a:latin typeface="Roboto Slab"/>
              </a:rPr>
              <a:t>What to expect from </a:t>
            </a:r>
            <a:r>
              <a:rPr lang="en-US" b="1" i="0" u="none" strike="noStrike" dirty="0" err="1" smtClean="0">
                <a:solidFill>
                  <a:srgbClr val="404040"/>
                </a:solidFill>
                <a:effectLst/>
                <a:latin typeface="Roboto Slab"/>
              </a:rPr>
              <a:t>AutoML</a:t>
            </a:r>
            <a:r>
              <a:rPr lang="en-US" b="1" i="0" u="none" strike="noStrike" dirty="0" smtClean="0">
                <a:solidFill>
                  <a:srgbClr val="404040"/>
                </a:solidFill>
                <a:effectLst/>
                <a:latin typeface="Roboto Slab"/>
              </a:rPr>
              <a:t> software</a:t>
            </a:r>
            <a:endParaRPr lang="en-US" dirty="0"/>
          </a:p>
        </p:txBody>
      </p:sp>
      <p:sp>
        <p:nvSpPr>
          <p:cNvPr id="5" name="Rectangle 4"/>
          <p:cNvSpPr/>
          <p:nvPr/>
        </p:nvSpPr>
        <p:spPr>
          <a:xfrm>
            <a:off x="605244" y="1120281"/>
            <a:ext cx="9662161" cy="2031325"/>
          </a:xfrm>
          <a:prstGeom prst="rect">
            <a:avLst/>
          </a:prstGeom>
        </p:spPr>
        <p:txBody>
          <a:bodyPr wrap="square">
            <a:spAutoFit/>
          </a:bodyPr>
          <a:lstStyle/>
          <a:p>
            <a:r>
              <a:rPr lang="en-US" b="1" dirty="0" err="1"/>
              <a:t>AutoML</a:t>
            </a:r>
            <a:r>
              <a:rPr lang="en-US" b="1" dirty="0"/>
              <a:t> algorithms can recommend different solutions for the same </a:t>
            </a:r>
            <a:r>
              <a:rPr lang="en-US" b="1" dirty="0" smtClean="0"/>
              <a:t>dataset</a:t>
            </a:r>
          </a:p>
          <a:p>
            <a:r>
              <a:rPr lang="en-US" dirty="0"/>
              <a:t>If you're working with a reasonably complex dataset or run TPOT for a short amount of time, different TPOT runs may result in different pipeline recommendations. TPOT's optimization algorithm is stochastic in nature, which means that it uses randomness (in part) to search the possible pipeline space. When two TPOT runs recommend different pipelines, this means that the TPOT runs didn't converge due to lack of time </a:t>
            </a:r>
            <a:r>
              <a:rPr lang="en-US" i="1" dirty="0"/>
              <a:t>or</a:t>
            </a:r>
            <a:r>
              <a:rPr lang="en-US" dirty="0"/>
              <a:t> that multiple pipelines perform more-or-less the same on your dataset.</a:t>
            </a:r>
            <a:endParaRPr lang="en-US" b="1" dirty="0" smtClean="0"/>
          </a:p>
        </p:txBody>
      </p:sp>
    </p:spTree>
    <p:extLst>
      <p:ext uri="{BB962C8B-B14F-4D97-AF65-F5344CB8AC3E}">
        <p14:creationId xmlns:p14="http://schemas.microsoft.com/office/powerpoint/2010/main" val="109641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000" y="274048"/>
            <a:ext cx="6810375" cy="5238750"/>
          </a:xfrm>
          <a:prstGeom prst="rect">
            <a:avLst/>
          </a:prstGeom>
        </p:spPr>
      </p:pic>
      <p:pic>
        <p:nvPicPr>
          <p:cNvPr id="3" name="Picture 2"/>
          <p:cNvPicPr>
            <a:picLocks noChangeAspect="1"/>
          </p:cNvPicPr>
          <p:nvPr/>
        </p:nvPicPr>
        <p:blipFill>
          <a:blip r:embed="rId3"/>
          <a:stretch>
            <a:fillRect/>
          </a:stretch>
        </p:blipFill>
        <p:spPr>
          <a:xfrm>
            <a:off x="470126" y="5447483"/>
            <a:ext cx="6743700" cy="1266825"/>
          </a:xfrm>
          <a:prstGeom prst="rect">
            <a:avLst/>
          </a:prstGeom>
        </p:spPr>
      </p:pic>
    </p:spTree>
    <p:extLst>
      <p:ext uri="{BB962C8B-B14F-4D97-AF65-F5344CB8AC3E}">
        <p14:creationId xmlns:p14="http://schemas.microsoft.com/office/powerpoint/2010/main" val="1765672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14" y="1456372"/>
            <a:ext cx="5715000" cy="37623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821" y="1594757"/>
            <a:ext cx="5295900" cy="3276600"/>
          </a:xfrm>
          <a:prstGeom prst="rect">
            <a:avLst/>
          </a:prstGeom>
        </p:spPr>
      </p:pic>
    </p:spTree>
    <p:extLst>
      <p:ext uri="{BB962C8B-B14F-4D97-AF65-F5344CB8AC3E}">
        <p14:creationId xmlns:p14="http://schemas.microsoft.com/office/powerpoint/2010/main" val="410476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6" y="223392"/>
            <a:ext cx="7143278" cy="55242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881" y="1204504"/>
            <a:ext cx="4591050" cy="3848100"/>
          </a:xfrm>
          <a:prstGeom prst="rect">
            <a:avLst/>
          </a:prstGeom>
        </p:spPr>
      </p:pic>
    </p:spTree>
    <p:extLst>
      <p:ext uri="{BB962C8B-B14F-4D97-AF65-F5344CB8AC3E}">
        <p14:creationId xmlns:p14="http://schemas.microsoft.com/office/powerpoint/2010/main" val="266715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382</Words>
  <Application>Microsoft Office PowerPoint</Application>
  <PresentationFormat>Widescreen</PresentationFormat>
  <Paragraphs>15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Badawy</dc:creator>
  <cp:lastModifiedBy>Hassan Badawy</cp:lastModifiedBy>
  <cp:revision>13</cp:revision>
  <dcterms:created xsi:type="dcterms:W3CDTF">2019-05-10T21:25:34Z</dcterms:created>
  <dcterms:modified xsi:type="dcterms:W3CDTF">2019-05-13T20:41:23Z</dcterms:modified>
</cp:coreProperties>
</file>