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92" r:id="rId13"/>
    <p:sldId id="269" r:id="rId14"/>
    <p:sldId id="270" r:id="rId15"/>
    <p:sldId id="271" r:id="rId16"/>
    <p:sldId id="272" r:id="rId17"/>
    <p:sldId id="291" r:id="rId18"/>
    <p:sldId id="273" r:id="rId19"/>
    <p:sldId id="290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93" r:id="rId28"/>
    <p:sldId id="300" r:id="rId29"/>
    <p:sldId id="294" r:id="rId30"/>
    <p:sldId id="295" r:id="rId31"/>
    <p:sldId id="296" r:id="rId32"/>
    <p:sldId id="301" r:id="rId33"/>
    <p:sldId id="297" r:id="rId34"/>
    <p:sldId id="298" r:id="rId35"/>
    <p:sldId id="299" r:id="rId36"/>
    <p:sldId id="302" r:id="rId37"/>
    <p:sldId id="303" r:id="rId38"/>
    <p:sldId id="304" r:id="rId39"/>
    <p:sldId id="305" r:id="rId40"/>
    <p:sldId id="306" r:id="rId41"/>
    <p:sldId id="307" r:id="rId42"/>
  </p:sldIdLst>
  <p:sldSz cx="9144000" cy="6858000" type="screen4x3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36A9C-B5C8-4208-867E-5B1D6B09E34F}" type="datetimeFigureOut">
              <a:rPr lang="lv-LV" smtClean="0"/>
              <a:pPr/>
              <a:t>2011.09.12.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8599A-64F7-4611-893D-E0E7E9EFCBE6}" type="slidenum">
              <a:rPr lang="lv-LV" smtClean="0"/>
              <a:pPr/>
              <a:t>‹#›</a:t>
            </a:fld>
            <a:endParaRPr 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lv-LV" smtClean="0"/>
              <a:t>L.Zaiceva. Programmēšanas valodas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lv-LV" smtClean="0"/>
              <a:t>Rīga, RTU, 2001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BA32F1-9A46-4A34-A005-31F014489E7E}" type="slidenum">
              <a:rPr lang="lv-LV" smtClean="0"/>
              <a:pPr/>
              <a:t>1</a:t>
            </a:fld>
            <a:endParaRPr lang="lv-LV" smtClean="0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lv-LV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lv-LV" dirty="0" smtClean="0"/>
              <a:t>Mašīnneatkarīgās ir augsta līmeņa valodas</a:t>
            </a:r>
          </a:p>
          <a:p>
            <a:r>
              <a:rPr lang="lv-LV" dirty="0" smtClean="0"/>
              <a:t>Mašīnatkarīgās</a:t>
            </a:r>
            <a:r>
              <a:rPr lang="lv-LV" baseline="0" dirty="0" smtClean="0"/>
              <a:t> ir zemā līmeņa valodas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lv-LV" smtClean="0"/>
              <a:t>L.Zaiceva. Programmēšanas valodas</a:t>
            </a:r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v-LV" smtClean="0"/>
              <a:t>Rīga, RTU, 2001</a:t>
            </a:r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081F6D-C966-4A30-8563-8EC34A3FC23D}" type="slidenum">
              <a:rPr lang="lv-LV" smtClean="0"/>
              <a:pPr>
                <a:defRPr/>
              </a:pPr>
              <a:t>12</a:t>
            </a:fld>
            <a:endParaRPr lang="lv-LV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lv-LV" smtClean="0"/>
          </a:p>
        </p:txBody>
      </p:sp>
      <p:sp>
        <p:nvSpPr>
          <p:cNvPr id="604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lv-LV" smtClean="0"/>
              <a:t>L.Zaiceva. Programmēšanas valodas</a:t>
            </a: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lv-LV" smtClean="0"/>
              <a:t>Rīga, RTU, 2001</a:t>
            </a:r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A783D6-1B6C-4076-A492-EFC2E9333421}" type="slidenum">
              <a:rPr lang="lv-LV" smtClean="0"/>
              <a:pPr/>
              <a:t>20</a:t>
            </a:fld>
            <a:endParaRPr lang="lv-LV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lv-LV" smtClean="0"/>
              <a:t>Lokālie mainīgie – mainīgie, kas var būt izmantoti tikai tajā funkcijā, kur tie tika definēti</a:t>
            </a:r>
          </a:p>
          <a:p>
            <a:r>
              <a:rPr lang="lv-LV" smtClean="0"/>
              <a:t>Darbību izpilde – vienai no darbībām vajadzētu būt informācijas lietotājam izvade par to, kas tagad notiks</a:t>
            </a:r>
          </a:p>
          <a:p>
            <a:r>
              <a:rPr lang="lv-LV" smtClean="0"/>
              <a:t>Programmas beigas – nav obligāts nekāds operators, var būt vienkārši sintaktiski realizēts</a:t>
            </a:r>
            <a:endParaRPr lang="en-US" smtClean="0"/>
          </a:p>
        </p:txBody>
      </p:sp>
      <p:sp>
        <p:nvSpPr>
          <p:cNvPr id="614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lv-LV" smtClean="0"/>
              <a:t>L.Zaiceva. Programmēšanas valodas</a:t>
            </a:r>
          </a:p>
        </p:txBody>
      </p:sp>
      <p:sp>
        <p:nvSpPr>
          <p:cNvPr id="6144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lv-LV" smtClean="0"/>
              <a:t>Rīga, RTU, 2001</a:t>
            </a:r>
          </a:p>
        </p:txBody>
      </p:sp>
      <p:sp>
        <p:nvSpPr>
          <p:cNvPr id="6144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AA622-A386-4EA3-A2B4-925D2537B08E}" type="slidenum">
              <a:rPr lang="lv-LV" smtClean="0"/>
              <a:pPr/>
              <a:t>22</a:t>
            </a:fld>
            <a:endParaRPr lang="lv-LV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lv-LV" smtClean="0"/>
              <a:t>L.Zaiceva. Programmēšanas valodas</a:t>
            </a:r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v-LV" smtClean="0"/>
              <a:t>Rīga, RTU, 2001</a:t>
            </a:r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081F6D-C966-4A30-8563-8EC34A3FC23D}" type="slidenum">
              <a:rPr lang="lv-LV" smtClean="0"/>
              <a:pPr>
                <a:defRPr/>
              </a:pPr>
              <a:t>33</a:t>
            </a:fld>
            <a:endParaRPr lang="lv-LV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lv-LV" dirty="0" smtClean="0"/>
              <a:t>Var būt gadījums, kad darbības netiks izpildītas nevienu</a:t>
            </a:r>
            <a:r>
              <a:rPr lang="lv-LV" baseline="0" dirty="0" smtClean="0"/>
              <a:t> reizi, jo sākumā pārbauda, vai tās ir jāpilda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lv-LV" smtClean="0"/>
              <a:t>L.Zaiceva. Programmēšanas valodas</a:t>
            </a:r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v-LV" smtClean="0"/>
              <a:t>Rīga, RTU, 2001</a:t>
            </a:r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081F6D-C966-4A30-8563-8EC34A3FC23D}" type="slidenum">
              <a:rPr lang="lv-LV" smtClean="0"/>
              <a:pPr>
                <a:defRPr/>
              </a:pPr>
              <a:t>34</a:t>
            </a:fld>
            <a:endParaRPr lang="lv-LV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lv-LV" dirty="0" smtClean="0"/>
              <a:t>Galvenā atšķirība no</a:t>
            </a:r>
            <a:r>
              <a:rPr lang="lv-LV" baseline="0" dirty="0" smtClean="0"/>
              <a:t> while cikla ir tāda, kā izpildīsies kaut vienu reizi, jo sākumā izpilda, pēc tam pārbauda, vai jāturpina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lv-LV" smtClean="0"/>
              <a:t>L.Zaiceva. Programmēšanas valodas</a:t>
            </a:r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v-LV" smtClean="0"/>
              <a:t>Rīga, RTU, 2001</a:t>
            </a:r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081F6D-C966-4A30-8563-8EC34A3FC23D}" type="slidenum">
              <a:rPr lang="lv-LV" smtClean="0"/>
              <a:pPr>
                <a:defRPr/>
              </a:pPr>
              <a:t>35</a:t>
            </a:fld>
            <a:endParaRPr lang="lv-LV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4BC4567-1656-4E63-9ED9-5196EE04AC12}" type="datetimeFigureOut">
              <a:rPr lang="lv-LV" smtClean="0"/>
              <a:pPr/>
              <a:t>2011.09.12.</a:t>
            </a:fld>
            <a:endParaRPr lang="lv-LV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lv-LV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2323051-F094-4EFE-B066-006EDA386120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4567-1656-4E63-9ED9-5196EE04AC12}" type="datetimeFigureOut">
              <a:rPr lang="lv-LV" smtClean="0"/>
              <a:pPr/>
              <a:t>2011.09.12.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3051-F094-4EFE-B066-006EDA386120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4567-1656-4E63-9ED9-5196EE04AC12}" type="datetimeFigureOut">
              <a:rPr lang="lv-LV" smtClean="0"/>
              <a:pPr/>
              <a:t>2011.09.12.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3051-F094-4EFE-B066-006EDA386120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BC4567-1656-4E63-9ED9-5196EE04AC12}" type="datetimeFigureOut">
              <a:rPr lang="lv-LV" smtClean="0"/>
              <a:pPr/>
              <a:t>2011.09.12.</a:t>
            </a:fld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2323051-F094-4EFE-B066-006EDA386120}" type="slidenum">
              <a:rPr lang="lv-LV" smtClean="0"/>
              <a:pPr/>
              <a:t>‹#›</a:t>
            </a:fld>
            <a:endParaRPr lang="lv-LV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lv-LV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4BC4567-1656-4E63-9ED9-5196EE04AC12}" type="datetimeFigureOut">
              <a:rPr lang="lv-LV" smtClean="0"/>
              <a:pPr/>
              <a:t>2011.09.12.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lv-LV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2323051-F094-4EFE-B066-006EDA386120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4567-1656-4E63-9ED9-5196EE04AC12}" type="datetimeFigureOut">
              <a:rPr lang="lv-LV" smtClean="0"/>
              <a:pPr/>
              <a:t>2011.09.12.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3051-F094-4EFE-B066-006EDA386120}" type="slidenum">
              <a:rPr lang="lv-LV" smtClean="0"/>
              <a:pPr/>
              <a:t>‹#›</a:t>
            </a:fld>
            <a:endParaRPr lang="lv-LV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4567-1656-4E63-9ED9-5196EE04AC12}" type="datetimeFigureOut">
              <a:rPr lang="lv-LV" smtClean="0"/>
              <a:pPr/>
              <a:t>2011.09.12.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3051-F094-4EFE-B066-006EDA386120}" type="slidenum">
              <a:rPr lang="lv-LV" smtClean="0"/>
              <a:pPr/>
              <a:t>‹#›</a:t>
            </a:fld>
            <a:endParaRPr lang="lv-LV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BC4567-1656-4E63-9ED9-5196EE04AC12}" type="datetimeFigureOut">
              <a:rPr lang="lv-LV" smtClean="0"/>
              <a:pPr/>
              <a:t>2011.09.12.</a:t>
            </a:fld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2323051-F094-4EFE-B066-006EDA386120}" type="slidenum">
              <a:rPr lang="lv-LV" smtClean="0"/>
              <a:pPr/>
              <a:t>‹#›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lv-LV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4567-1656-4E63-9ED9-5196EE04AC12}" type="datetimeFigureOut">
              <a:rPr lang="lv-LV" smtClean="0"/>
              <a:pPr/>
              <a:t>2011.09.12.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3051-F094-4EFE-B066-006EDA386120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BC4567-1656-4E63-9ED9-5196EE04AC12}" type="datetimeFigureOut">
              <a:rPr lang="lv-LV" smtClean="0"/>
              <a:pPr/>
              <a:t>2011.09.12.</a:t>
            </a:fld>
            <a:endParaRPr lang="lv-LV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2323051-F094-4EFE-B066-006EDA386120}" type="slidenum">
              <a:rPr lang="lv-LV" smtClean="0"/>
              <a:pPr/>
              <a:t>‹#›</a:t>
            </a:fld>
            <a:endParaRPr lang="lv-LV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lv-LV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BC4567-1656-4E63-9ED9-5196EE04AC12}" type="datetimeFigureOut">
              <a:rPr lang="lv-LV" smtClean="0"/>
              <a:pPr/>
              <a:t>2011.09.12.</a:t>
            </a:fld>
            <a:endParaRPr lang="lv-LV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2323051-F094-4EFE-B066-006EDA386120}" type="slidenum">
              <a:rPr lang="lv-LV" smtClean="0"/>
              <a:pPr/>
              <a:t>‹#›</a:t>
            </a:fld>
            <a:endParaRPr lang="lv-LV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lv-LV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BC4567-1656-4E63-9ED9-5196EE04AC12}" type="datetimeFigureOut">
              <a:rPr lang="lv-LV" smtClean="0"/>
              <a:pPr/>
              <a:t>2011.09.12.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lv-LV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2323051-F094-4EFE-B066-006EDA386120}" type="slidenum">
              <a:rPr lang="lv-LV" smtClean="0"/>
              <a:pPr/>
              <a:t>‹#›</a:t>
            </a:fld>
            <a:endParaRPr 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8813" y="1000125"/>
            <a:ext cx="6781800" cy="1295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lv-LV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Programmēšanas  valodas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>
            <a:normAutofit fontScale="92500" lnSpcReduction="20000"/>
          </a:bodyPr>
          <a:lstStyle/>
          <a:p>
            <a:pPr algn="ct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lv-LV" sz="3600" smtClean="0">
                <a:latin typeface="Times New Roman" pitchFamily="18" charset="0"/>
              </a:rPr>
              <a:t>Programming </a:t>
            </a:r>
            <a:r>
              <a:rPr lang="en-GB" sz="3600" dirty="0" smtClean="0">
                <a:latin typeface="Times New Roman" pitchFamily="18" charset="0"/>
              </a:rPr>
              <a:t>languages</a:t>
            </a:r>
            <a:endParaRPr lang="lv-LV" sz="3600" smtClean="0">
              <a:latin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lv-LV" smtClean="0">
              <a:latin typeface="Times New Roman" pitchFamily="18" charset="0"/>
            </a:endParaRPr>
          </a:p>
          <a:p>
            <a:pPr algn="ct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ru-RU" sz="3600" smtClean="0">
                <a:latin typeface="Times New Roman" pitchFamily="18" charset="0"/>
              </a:rPr>
              <a:t>Языки программирования</a:t>
            </a:r>
            <a:endParaRPr lang="lv-LV" sz="36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200329"/>
          </a:xfr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lv-LV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Programmēšanas  valodas </a:t>
            </a:r>
            <a:br>
              <a:rPr lang="lv-LV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lv-LV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Papildus iespējas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F072EEE-0D6C-44EB-8F1D-A4B235E3AD72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1071563" y="3000375"/>
            <a:ext cx="1600200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lv-LV" sz="2800">
                <a:latin typeface="Times New Roman" pitchFamily="18" charset="0"/>
                <a:cs typeface="Times New Roman" pitchFamily="18" charset="0"/>
              </a:rPr>
              <a:t>Papildus iespējas</a:t>
            </a:r>
            <a:endParaRPr lang="lv-LV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4271963" y="2466975"/>
            <a:ext cx="3581400" cy="1615827"/>
          </a:xfrm>
          <a:prstGeom prst="rect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lv-LV">
                <a:latin typeface="Times New Roman" pitchFamily="18" charset="0"/>
                <a:cs typeface="Times New Roman" pitchFamily="18" charset="0"/>
              </a:rPr>
              <a:t>Datņu (failu) apstrāde</a:t>
            </a:r>
          </a:p>
          <a:p>
            <a:pPr algn="l">
              <a:spcBef>
                <a:spcPct val="50000"/>
              </a:spcBef>
            </a:pPr>
            <a:r>
              <a:rPr lang="lv-LV">
                <a:latin typeface="Times New Roman" pitchFamily="18" charset="0"/>
                <a:cs typeface="Times New Roman" pitchFamily="18" charset="0"/>
              </a:rPr>
              <a:t>Ārkārtējo stāvokļu apstrāde</a:t>
            </a:r>
          </a:p>
          <a:p>
            <a:pPr algn="l">
              <a:spcBef>
                <a:spcPct val="50000"/>
              </a:spcBef>
            </a:pPr>
            <a:r>
              <a:rPr lang="lv-LV">
                <a:latin typeface="Times New Roman" pitchFamily="18" charset="0"/>
                <a:cs typeface="Times New Roman" pitchFamily="18" charset="0"/>
              </a:rPr>
              <a:t>Paralēlā apstrāde</a:t>
            </a:r>
          </a:p>
          <a:p>
            <a:pPr algn="l">
              <a:spcBef>
                <a:spcPct val="50000"/>
              </a:spcBef>
            </a:pPr>
            <a:r>
              <a:rPr lang="lv-LV">
                <a:latin typeface="Times New Roman" pitchFamily="18" charset="0"/>
                <a:cs typeface="Times New Roman" pitchFamily="18" charset="0"/>
              </a:rPr>
              <a:t>Makrokomandu apstrāde</a:t>
            </a:r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>
            <a:off x="2747963" y="3457575"/>
            <a:ext cx="1524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lv-LV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200329"/>
          </a:xfr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lv-LV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Programmēšanas  valodu klasifikācija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71563" y="1928813"/>
            <a:ext cx="6705600" cy="3810000"/>
          </a:xfrm>
        </p:spPr>
        <p:txBody>
          <a:bodyPr/>
          <a:lstStyle/>
          <a:p>
            <a:pPr marL="358775" indent="-358775" eaLnBrk="1" hangingPunct="1"/>
            <a:r>
              <a:rPr lang="lv-LV" sz="3200" smtClean="0">
                <a:latin typeface="Times New Roman" pitchFamily="18" charset="0"/>
              </a:rPr>
              <a:t>Piesaiste datora struktūrai</a:t>
            </a:r>
          </a:p>
          <a:p>
            <a:pPr marL="358775" indent="-358775" eaLnBrk="1" hangingPunct="1"/>
            <a:r>
              <a:rPr lang="lv-LV" sz="3200" smtClean="0">
                <a:latin typeface="Times New Roman" pitchFamily="18" charset="0"/>
              </a:rPr>
              <a:t>Lietojumsfēra</a:t>
            </a:r>
          </a:p>
          <a:p>
            <a:pPr marL="358775" indent="-358775" eaLnBrk="1" hangingPunct="1"/>
            <a:r>
              <a:rPr lang="lv-LV" sz="3200" smtClean="0">
                <a:latin typeface="Times New Roman" pitchFamily="18" charset="0"/>
              </a:rPr>
              <a:t>Funkcionēšanas vide</a:t>
            </a:r>
          </a:p>
          <a:p>
            <a:pPr marL="358775" indent="-358775" eaLnBrk="1" hangingPunct="1"/>
            <a:r>
              <a:rPr lang="lv-LV" sz="3200" smtClean="0">
                <a:latin typeface="Times New Roman" pitchFamily="18" charset="0"/>
              </a:rPr>
              <a:t>Valodas uzbūve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FCEFFA4-9383-4564-A5CE-6758AE070639}" type="slidenum">
              <a:rPr lang="en-US" smtClean="0"/>
              <a:pPr/>
              <a:t>11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2888"/>
            <a:ext cx="9144000" cy="1400162"/>
          </a:xfrm>
        </p:spPr>
        <p:txBody>
          <a:bodyPr vert="horz" anchor="b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lv-LV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Programmēšanas  valodu klasifikācija.</a:t>
            </a:r>
            <a:br>
              <a:rPr lang="lv-LV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lv-LV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piesaiste datora struktūrai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7F3A781-8BF5-468D-842D-4766D2FB77A3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5638800" y="3276600"/>
            <a:ext cx="2209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lv-LV"/>
          </a:p>
        </p:txBody>
      </p: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571472" y="2143116"/>
          <a:ext cx="7643865" cy="276352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2547955"/>
                <a:gridCol w="2095515"/>
                <a:gridCol w="3000395"/>
              </a:tblGrid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Grupa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Apakšgrupa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Piemērs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lv-LV" dirty="0" smtClean="0"/>
                        <a:t>Mašīnneatakrīgās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Fundamentālās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Fortran, Cobol, Algol, Basic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Strukturētās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PL/1, Ada, Pascal, 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Specializētās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APL, Forth, Lisp, Snobol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Tīmekļa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PHP, Java, RubyOnRails,</a:t>
                      </a:r>
                      <a:r>
                        <a:rPr lang="lv-LV" baseline="0" dirty="0" smtClean="0"/>
                        <a:t> AJAX, utt.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Mašīnatakrīgās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Mašīnkodi, Asembler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357188"/>
            <a:ext cx="7772400" cy="1200329"/>
          </a:xfr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lv-LV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Programmēšanas  valodas atkarībā no valodas uzbūves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00125" y="2143125"/>
            <a:ext cx="6781800" cy="3581400"/>
          </a:xfrm>
        </p:spPr>
        <p:txBody>
          <a:bodyPr/>
          <a:lstStyle/>
          <a:p>
            <a:pPr marL="358775" indent="-358775" eaLnBrk="1" hangingPunct="1"/>
            <a:r>
              <a:rPr lang="lv-LV" sz="3200" smtClean="0">
                <a:latin typeface="Times New Roman" pitchFamily="18" charset="0"/>
              </a:rPr>
              <a:t>Procedurālās valodas</a:t>
            </a:r>
          </a:p>
          <a:p>
            <a:pPr marL="358775" indent="-358775" eaLnBrk="1" hangingPunct="1"/>
            <a:r>
              <a:rPr lang="lv-LV" sz="3200" smtClean="0">
                <a:latin typeface="Times New Roman" pitchFamily="18" charset="0"/>
              </a:rPr>
              <a:t>Uz datiem orientētās valodas</a:t>
            </a:r>
          </a:p>
          <a:p>
            <a:pPr marL="358775" indent="-358775" eaLnBrk="1" hangingPunct="1"/>
            <a:r>
              <a:rPr lang="lv-LV" sz="3200" smtClean="0">
                <a:latin typeface="Times New Roman" pitchFamily="18" charset="0"/>
              </a:rPr>
              <a:t>Objektorientētās valodas</a:t>
            </a:r>
          </a:p>
          <a:p>
            <a:pPr marL="358775" indent="-358775" eaLnBrk="1" hangingPunct="1"/>
            <a:r>
              <a:rPr lang="lv-LV" sz="3200" smtClean="0">
                <a:latin typeface="Times New Roman" pitchFamily="18" charset="0"/>
              </a:rPr>
              <a:t> Neprocedurālās valodas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DF6E98C-4DAC-478A-A5F5-677D1C5292AE}" type="slidenum">
              <a:rPr lang="en-US" smtClean="0"/>
              <a:pPr/>
              <a:t>13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200329"/>
          </a:xfr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lv-LV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Vienkāršots  programmas veidošanas  process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FE7BE7E-2101-4F42-94E8-7E0FF840875A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857250" y="2009775"/>
            <a:ext cx="2743200" cy="476250"/>
          </a:xfrm>
          <a:prstGeom prst="rect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lv-LV">
                <a:cs typeface="Times New Roman" pitchFamily="18" charset="0"/>
              </a:rPr>
              <a:t>Programma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5048250" y="2085975"/>
            <a:ext cx="2438400" cy="841375"/>
          </a:xfrm>
          <a:prstGeom prst="rect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lv-LV">
                <a:cs typeface="Times New Roman" pitchFamily="18" charset="0"/>
              </a:rPr>
              <a:t>Teksta redaktors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lv-LV">
                <a:cs typeface="Times New Roman" pitchFamily="18" charset="0"/>
              </a:rPr>
              <a:t>(Text Editor)</a:t>
            </a: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857250" y="3000375"/>
            <a:ext cx="2743200" cy="841375"/>
          </a:xfrm>
          <a:prstGeom prst="rect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lv-LV">
                <a:cs typeface="Times New Roman" pitchFamily="18" charset="0"/>
              </a:rPr>
              <a:t>Programmas teksts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lv-LV">
                <a:cs typeface="Times New Roman" pitchFamily="18" charset="0"/>
              </a:rPr>
              <a:t>.pas .c .cpp .asm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5048250" y="3228975"/>
            <a:ext cx="2286000" cy="841375"/>
          </a:xfrm>
          <a:prstGeom prst="rect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lv-LV">
                <a:cs typeface="Times New Roman" pitchFamily="18" charset="0"/>
              </a:rPr>
              <a:t>Kompilators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lv-LV">
                <a:cs typeface="Times New Roman" pitchFamily="18" charset="0"/>
              </a:rPr>
              <a:t>(Compiler)</a:t>
            </a:r>
          </a:p>
        </p:txBody>
      </p:sp>
      <p:sp>
        <p:nvSpPr>
          <p:cNvPr id="21512" name="Text Box 9"/>
          <p:cNvSpPr txBox="1">
            <a:spLocks noChangeArrowheads="1"/>
          </p:cNvSpPr>
          <p:nvPr/>
        </p:nvSpPr>
        <p:spPr bwMode="auto">
          <a:xfrm>
            <a:off x="5048250" y="4524375"/>
            <a:ext cx="2362200" cy="841375"/>
          </a:xfrm>
          <a:prstGeom prst="rect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lv-LV">
                <a:cs typeface="Times New Roman" pitchFamily="18" charset="0"/>
              </a:rPr>
              <a:t>Ielādētājs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lv-LV">
                <a:cs typeface="Times New Roman" pitchFamily="18" charset="0"/>
              </a:rPr>
              <a:t>(Loader)</a:t>
            </a:r>
          </a:p>
        </p:txBody>
      </p:sp>
      <p:sp>
        <p:nvSpPr>
          <p:cNvPr id="21513" name="Text Box 11"/>
          <p:cNvSpPr txBox="1">
            <a:spLocks noChangeArrowheads="1"/>
          </p:cNvSpPr>
          <p:nvPr/>
        </p:nvSpPr>
        <p:spPr bwMode="auto">
          <a:xfrm>
            <a:off x="4895850" y="5895975"/>
            <a:ext cx="2743200" cy="463550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lv-LV">
                <a:cs typeface="Times New Roman" pitchFamily="18" charset="0"/>
              </a:rPr>
              <a:t>Programmas izpilde</a:t>
            </a:r>
          </a:p>
        </p:txBody>
      </p:sp>
      <p:sp>
        <p:nvSpPr>
          <p:cNvPr id="21514" name="Line 12"/>
          <p:cNvSpPr>
            <a:spLocks noChangeShapeType="1"/>
          </p:cNvSpPr>
          <p:nvPr/>
        </p:nvSpPr>
        <p:spPr bwMode="auto">
          <a:xfrm>
            <a:off x="3600450" y="2238375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lv-LV"/>
          </a:p>
        </p:txBody>
      </p:sp>
      <p:sp>
        <p:nvSpPr>
          <p:cNvPr id="21515" name="Line 13"/>
          <p:cNvSpPr>
            <a:spLocks noChangeShapeType="1"/>
          </p:cNvSpPr>
          <p:nvPr/>
        </p:nvSpPr>
        <p:spPr bwMode="auto">
          <a:xfrm flipH="1">
            <a:off x="3600450" y="2390775"/>
            <a:ext cx="14478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lv-LV"/>
          </a:p>
        </p:txBody>
      </p:sp>
      <p:sp>
        <p:nvSpPr>
          <p:cNvPr id="21516" name="Line 14"/>
          <p:cNvSpPr>
            <a:spLocks noChangeShapeType="1"/>
          </p:cNvSpPr>
          <p:nvPr/>
        </p:nvSpPr>
        <p:spPr bwMode="auto">
          <a:xfrm>
            <a:off x="3676650" y="3457575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lv-LV"/>
          </a:p>
        </p:txBody>
      </p:sp>
      <p:sp>
        <p:nvSpPr>
          <p:cNvPr id="21517" name="Line 19"/>
          <p:cNvSpPr>
            <a:spLocks noChangeShapeType="1"/>
          </p:cNvSpPr>
          <p:nvPr/>
        </p:nvSpPr>
        <p:spPr bwMode="auto">
          <a:xfrm>
            <a:off x="6267450" y="5362575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lv-LV"/>
          </a:p>
        </p:txBody>
      </p:sp>
      <p:sp>
        <p:nvSpPr>
          <p:cNvPr id="21518" name="Line 20"/>
          <p:cNvSpPr>
            <a:spLocks noChangeShapeType="1"/>
          </p:cNvSpPr>
          <p:nvPr/>
        </p:nvSpPr>
        <p:spPr bwMode="auto">
          <a:xfrm>
            <a:off x="6267450" y="4067175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lv-LV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200329"/>
          </a:xfr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lv-LV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Programmēšanas valodas C raksturīgas īpašības</a:t>
            </a:r>
          </a:p>
        </p:txBody>
      </p:sp>
      <p:sp>
        <p:nvSpPr>
          <p:cNvPr id="22531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F2A0CB8-DEE6-49B0-A61F-1391C43E1E4C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186613" cy="4572000"/>
          </a:xfrm>
        </p:spPr>
        <p:txBody>
          <a:bodyPr/>
          <a:lstStyle/>
          <a:p>
            <a:pPr marL="358775" indent="-358775" eaLnBrk="1" hangingPunct="1"/>
            <a:r>
              <a:rPr lang="lv-LV" sz="3200" smtClean="0">
                <a:latin typeface="Times New Roman" pitchFamily="18" charset="0"/>
              </a:rPr>
              <a:t>Universāla programmēšanas valoda</a:t>
            </a:r>
          </a:p>
          <a:p>
            <a:pPr marL="358775" indent="-358775" eaLnBrk="1" hangingPunct="1"/>
            <a:r>
              <a:rPr lang="lv-LV" sz="3200" smtClean="0">
                <a:latin typeface="Times New Roman" pitchFamily="18" charset="0"/>
              </a:rPr>
              <a:t>Kompakta un elastīga valoda</a:t>
            </a:r>
          </a:p>
          <a:p>
            <a:pPr marL="358775" indent="-358775" eaLnBrk="1" hangingPunct="1"/>
            <a:r>
              <a:rPr lang="lv-LV" sz="3200" smtClean="0">
                <a:latin typeface="Times New Roman" pitchFamily="18" charset="0"/>
              </a:rPr>
              <a:t>Strukturētās programmēšanas valoda</a:t>
            </a:r>
          </a:p>
          <a:p>
            <a:pPr marL="358775" indent="-358775" eaLnBrk="1" hangingPunct="1"/>
            <a:r>
              <a:rPr lang="lv-LV" sz="3200" smtClean="0">
                <a:latin typeface="Times New Roman" pitchFamily="18" charset="0"/>
              </a:rPr>
              <a:t>Vidēja līmeņa programmēšanas valoda</a:t>
            </a:r>
          </a:p>
          <a:p>
            <a:pPr marL="358775" indent="-358775" eaLnBrk="1" hangingPunct="1"/>
            <a:r>
              <a:rPr lang="lv-LV" sz="3200" smtClean="0">
                <a:latin typeface="Times New Roman" pitchFamily="18" charset="0"/>
              </a:rPr>
              <a:t>Efektīva valoda</a:t>
            </a:r>
          </a:p>
          <a:p>
            <a:pPr marL="358775" indent="-358775" eaLnBrk="1" hangingPunct="1"/>
            <a:r>
              <a:rPr lang="lv-LV" sz="3200" smtClean="0">
                <a:latin typeface="Times New Roman" pitchFamily="18" charset="0"/>
              </a:rPr>
              <a:t>Ļauj veidot pārnesamas programmas</a:t>
            </a:r>
          </a:p>
          <a:p>
            <a:pPr marL="358775" indent="-358775" eaLnBrk="1" hangingPunct="1"/>
            <a:endParaRPr lang="lv-LV" sz="32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46331"/>
          </a:xfr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lv-LV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Programmas struktūra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4C09FE8-1388-4F70-BBE3-A7C4280EDD94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857250" y="2071688"/>
            <a:ext cx="7848600" cy="2209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70000"/>
              </a:lnSpc>
              <a:spcBef>
                <a:spcPct val="50000"/>
              </a:spcBef>
              <a:buFontTx/>
              <a:buAutoNum type="arabicPeriod"/>
            </a:pPr>
            <a:r>
              <a:rPr lang="lv-LV" sz="3200" b="1" dirty="0" smtClean="0">
                <a:latin typeface="Times New Roman" pitchFamily="18" charset="0"/>
                <a:cs typeface="Times New Roman" pitchFamily="18" charset="0"/>
              </a:rPr>
              <a:t>Bibliotēkas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[,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konstantes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lv-LV" sz="32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lnSpc>
                <a:spcPct val="70000"/>
              </a:lnSpc>
              <a:spcBef>
                <a:spcPct val="50000"/>
              </a:spcBef>
              <a:buFontTx/>
              <a:buAutoNum type="arabicPeriod"/>
            </a:pPr>
            <a:r>
              <a:rPr lang="lv-LV" sz="3200" dirty="0">
                <a:latin typeface="Times New Roman" pitchFamily="18" charset="0"/>
                <a:cs typeface="Times New Roman" pitchFamily="18" charset="0"/>
              </a:rPr>
              <a:t>Globālo mainīgo definīcija</a:t>
            </a:r>
          </a:p>
          <a:p>
            <a:pPr marL="457200" indent="-457200" algn="l">
              <a:lnSpc>
                <a:spcPct val="70000"/>
              </a:lnSpc>
              <a:spcBef>
                <a:spcPct val="50000"/>
              </a:spcBef>
              <a:buFontTx/>
              <a:buAutoNum type="arabicPeriod"/>
            </a:pPr>
            <a:r>
              <a:rPr lang="lv-LV" sz="3200" b="1" dirty="0">
                <a:latin typeface="Times New Roman" pitchFamily="18" charset="0"/>
                <a:cs typeface="Times New Roman" pitchFamily="18" charset="0"/>
              </a:rPr>
              <a:t>Galvenā programma</a:t>
            </a:r>
          </a:p>
          <a:p>
            <a:pPr marL="457200" indent="-457200" algn="l">
              <a:lnSpc>
                <a:spcPct val="70000"/>
              </a:lnSpc>
              <a:spcBef>
                <a:spcPct val="50000"/>
              </a:spcBef>
              <a:buFontTx/>
              <a:buAutoNum type="arabicPeriod"/>
            </a:pPr>
            <a:r>
              <a:rPr lang="lv-LV" sz="3200" dirty="0">
                <a:latin typeface="Times New Roman" pitchFamily="18" charset="0"/>
                <a:cs typeface="Times New Roman" pitchFamily="18" charset="0"/>
              </a:rPr>
              <a:t>Apakšprogrammas (funkcijas)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46331"/>
          </a:xfr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lv-LV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Bibliotēkas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3198782-8D46-48D5-8F6C-751D40CA7608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500034" y="1285860"/>
            <a:ext cx="7848600" cy="220983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457200" indent="-457200" algn="l">
              <a:lnSpc>
                <a:spcPct val="70000"/>
              </a:lnSpc>
              <a:spcBef>
                <a:spcPct val="50000"/>
              </a:spcBef>
            </a:pPr>
            <a:r>
              <a:rPr lang="lv-LV" sz="3200" dirty="0" smtClean="0">
                <a:latin typeface="Times New Roman" pitchFamily="18" charset="0"/>
                <a:cs typeface="Times New Roman" pitchFamily="18" charset="0"/>
              </a:rPr>
              <a:t>#include &lt;{bibliotēkas nosaukums}.h&gt;</a:t>
            </a:r>
          </a:p>
          <a:p>
            <a:pPr marL="457200" indent="-457200" algn="l">
              <a:lnSpc>
                <a:spcPct val="70000"/>
              </a:lnSpc>
              <a:spcBef>
                <a:spcPct val="50000"/>
              </a:spcBef>
            </a:pPr>
            <a:endParaRPr lang="lv-LV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lnSpc>
                <a:spcPct val="70000"/>
              </a:lnSpc>
              <a:spcBef>
                <a:spcPct val="50000"/>
              </a:spcBef>
            </a:pPr>
            <a:r>
              <a:rPr lang="lv-LV" sz="3200" dirty="0" smtClean="0">
                <a:latin typeface="Times New Roman" pitchFamily="18" charset="0"/>
                <a:cs typeface="Times New Roman" pitchFamily="18" charset="0"/>
              </a:rPr>
              <a:t>Piemērs,</a:t>
            </a:r>
          </a:p>
          <a:p>
            <a:pPr marL="457200" indent="-457200" algn="l">
              <a:lnSpc>
                <a:spcPct val="70000"/>
              </a:lnSpc>
              <a:spcBef>
                <a:spcPct val="50000"/>
              </a:spcBef>
            </a:pPr>
            <a:r>
              <a:rPr lang="lv-LV" sz="3200" dirty="0" smtClean="0">
                <a:latin typeface="Times New Roman" pitchFamily="18" charset="0"/>
                <a:cs typeface="Times New Roman" pitchFamily="18" charset="0"/>
              </a:rPr>
              <a:t>#include &lt;stdio.h&gt;</a:t>
            </a:r>
            <a:endParaRPr lang="lv-LV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46331"/>
          </a:xfr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lv-LV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Bibliotēkas (pamata)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3198782-8D46-48D5-8F6C-751D40CA7608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500034" y="1285860"/>
            <a:ext cx="7848600" cy="46820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457200" indent="-457200" algn="l">
              <a:lnSpc>
                <a:spcPct val="70000"/>
              </a:lnSpc>
              <a:spcBef>
                <a:spcPct val="50000"/>
              </a:spcBef>
            </a:pPr>
            <a:r>
              <a:rPr lang="lv-LV" sz="3200" dirty="0" smtClean="0">
                <a:latin typeface="Times New Roman" pitchFamily="18" charset="0"/>
                <a:cs typeface="Times New Roman" pitchFamily="18" charset="0"/>
              </a:rPr>
              <a:t>stdio </a:t>
            </a:r>
            <a:r>
              <a:rPr lang="lv-LV" sz="3200" dirty="0">
                <a:latin typeface="Times New Roman" pitchFamily="18" charset="0"/>
                <a:cs typeface="Times New Roman" pitchFamily="18" charset="0"/>
              </a:rPr>
              <a:t>– Standard input/output</a:t>
            </a:r>
          </a:p>
          <a:p>
            <a:pPr marL="457200" indent="-457200" algn="l">
              <a:lnSpc>
                <a:spcPct val="70000"/>
              </a:lnSpc>
              <a:spcBef>
                <a:spcPct val="50000"/>
              </a:spcBef>
            </a:pPr>
            <a:r>
              <a:rPr lang="lv-LV" sz="3200" dirty="0">
                <a:latin typeface="Times New Roman" pitchFamily="18" charset="0"/>
                <a:cs typeface="Times New Roman" pitchFamily="18" charset="0"/>
              </a:rPr>
              <a:t>stdlib – Standard library (gadījumskaitļi, exit)</a:t>
            </a:r>
          </a:p>
          <a:p>
            <a:pPr marL="457200" indent="-457200" algn="l">
              <a:lnSpc>
                <a:spcPct val="70000"/>
              </a:lnSpc>
              <a:spcBef>
                <a:spcPct val="50000"/>
              </a:spcBef>
            </a:pPr>
            <a:r>
              <a:rPr lang="lv-LV" sz="3200" dirty="0">
                <a:latin typeface="Times New Roman" pitchFamily="18" charset="0"/>
                <a:cs typeface="Times New Roman" pitchFamily="18" charset="0"/>
              </a:rPr>
              <a:t>conio – console input/output (ekrāna attīrīšana, aizture</a:t>
            </a:r>
            <a:r>
              <a:rPr lang="lv-LV" sz="3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 algn="l">
              <a:lnSpc>
                <a:spcPct val="70000"/>
              </a:lnSpc>
              <a:spcBef>
                <a:spcPct val="50000"/>
              </a:spcBef>
            </a:pPr>
            <a:r>
              <a:rPr lang="lv-LV" sz="3200" dirty="0" smtClean="0">
                <a:latin typeface="Times New Roman" pitchFamily="18" charset="0"/>
                <a:cs typeface="Times New Roman" pitchFamily="18" charset="0"/>
              </a:rPr>
              <a:t>windows – darbības ar ekrānu </a:t>
            </a:r>
            <a:endParaRPr lang="lv-LV" sz="3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lnSpc>
                <a:spcPct val="70000"/>
              </a:lnSpc>
              <a:spcBef>
                <a:spcPct val="50000"/>
              </a:spcBef>
            </a:pPr>
            <a:r>
              <a:rPr lang="lv-LV" sz="3200" dirty="0">
                <a:latin typeface="Times New Roman" pitchFamily="18" charset="0"/>
                <a:cs typeface="Times New Roman" pitchFamily="18" charset="0"/>
              </a:rPr>
              <a:t>string – simbolu virkņu apstrāde</a:t>
            </a:r>
          </a:p>
          <a:p>
            <a:pPr marL="457200" indent="-457200" algn="l">
              <a:lnSpc>
                <a:spcPct val="70000"/>
              </a:lnSpc>
              <a:spcBef>
                <a:spcPct val="50000"/>
              </a:spcBef>
            </a:pPr>
            <a:r>
              <a:rPr lang="lv-LV" sz="3200" dirty="0">
                <a:latin typeface="Times New Roman" pitchFamily="18" charset="0"/>
                <a:cs typeface="Times New Roman" pitchFamily="18" charset="0"/>
              </a:rPr>
              <a:t>math – matemātiskās darbības (trigonometriskās funkcijas, logaritmi, utt.)</a:t>
            </a:r>
          </a:p>
          <a:p>
            <a:pPr marL="457200" indent="-457200" algn="l">
              <a:lnSpc>
                <a:spcPct val="70000"/>
              </a:lnSpc>
              <a:spcBef>
                <a:spcPct val="50000"/>
              </a:spcBef>
            </a:pPr>
            <a:r>
              <a:rPr lang="lv-LV" sz="3200" dirty="0">
                <a:latin typeface="Times New Roman" pitchFamily="18" charset="0"/>
                <a:cs typeface="Times New Roman" pitchFamily="18" charset="0"/>
              </a:rPr>
              <a:t>graphics – grafiskie līdzekļi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46331"/>
          </a:xfr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lv-LV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Konstantes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#define </a:t>
            </a:r>
            <a:r>
              <a:rPr lang="lv-LV" dirty="0" smtClean="0"/>
              <a:t>{</a:t>
            </a:r>
            <a:r>
              <a:rPr lang="en-US" dirty="0" smtClean="0"/>
              <a:t>NOSAUKUMS</a:t>
            </a:r>
            <a:r>
              <a:rPr lang="lv-LV" dirty="0" smtClean="0"/>
              <a:t>}</a:t>
            </a:r>
            <a:r>
              <a:rPr lang="en-US" dirty="0" smtClean="0"/>
              <a:t> {v</a:t>
            </a:r>
            <a:r>
              <a:rPr lang="lv-LV" dirty="0" smtClean="0"/>
              <a:t>ērtība</a:t>
            </a:r>
            <a:r>
              <a:rPr lang="en-US" dirty="0" smtClean="0"/>
              <a:t>}</a:t>
            </a:r>
            <a:endParaRPr lang="lv-LV" dirty="0" smtClean="0"/>
          </a:p>
          <a:p>
            <a:pPr>
              <a:buNone/>
            </a:pPr>
            <a:endParaRPr lang="lv-LV" dirty="0" smtClean="0"/>
          </a:p>
          <a:p>
            <a:pPr>
              <a:buNone/>
            </a:pPr>
            <a:r>
              <a:rPr lang="lv-LV" dirty="0" smtClean="0"/>
              <a:t>Piemērs,</a:t>
            </a:r>
          </a:p>
          <a:p>
            <a:pPr>
              <a:buNone/>
            </a:pPr>
            <a:r>
              <a:rPr lang="lv-LV" dirty="0" smtClean="0"/>
              <a:t>#define N 10</a:t>
            </a:r>
          </a:p>
          <a:p>
            <a:pPr>
              <a:buNone/>
            </a:pPr>
            <a:r>
              <a:rPr lang="lv-LV" dirty="0" smtClean="0"/>
              <a:t>#define konst 14.3</a:t>
            </a:r>
          </a:p>
          <a:p>
            <a:pPr>
              <a:buNone/>
            </a:pPr>
            <a:r>
              <a:rPr lang="lv-LV" dirty="0" smtClean="0"/>
              <a:t>#define simbols ‘a’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lv-LV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Definīcijas</a:t>
            </a:r>
            <a:br>
              <a:rPr lang="lv-LV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</a:br>
            <a:r>
              <a:rPr lang="lv-LV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Programmēšanas valoda ir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488"/>
            <a:ext cx="7829550" cy="4759337"/>
          </a:xfrm>
        </p:spPr>
        <p:txBody>
          <a:bodyPr/>
          <a:lstStyle/>
          <a:p>
            <a:pPr marL="358775" indent="-358775" algn="just" eaLnBrk="1" hangingPunct="1"/>
            <a:r>
              <a:rPr lang="lv-LV" sz="3200" dirty="0" smtClean="0">
                <a:latin typeface="Times New Roman" pitchFamily="18" charset="0"/>
              </a:rPr>
              <a:t>Formālā valoda, kas kalpo datora programmu aprakstam  (Formālā valoda ir simbolu secību kopa, ko apraksta ar precīzi formulētu sintakses likumu kopu…)</a:t>
            </a:r>
          </a:p>
          <a:p>
            <a:pPr marL="358775" indent="-358775" algn="just" eaLnBrk="1" hangingPunct="1"/>
            <a:r>
              <a:rPr lang="lv-LV" sz="3200" dirty="0" smtClean="0">
                <a:latin typeface="Times New Roman" pitchFamily="18" charset="0"/>
              </a:rPr>
              <a:t>Zīmju sistēma, kas nodrošina lietotāja saskarsmi ar datoru dažādu problēmu risināšanā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F9851F4-6D59-4E31-AE24-9DDD5CCBF555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46112"/>
          </a:xfr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lv-LV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Mainīgo tipi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>
          <a:xfrm>
            <a:off x="428625" y="1357313"/>
            <a:ext cx="7467600" cy="4873625"/>
          </a:xfrm>
        </p:spPr>
        <p:txBody>
          <a:bodyPr>
            <a:normAutofit/>
          </a:bodyPr>
          <a:lstStyle/>
          <a:p>
            <a:r>
              <a:rPr lang="lv-LV" dirty="0" smtClean="0">
                <a:latin typeface="Times New Roman" pitchFamily="18" charset="0"/>
                <a:cs typeface="Times New Roman" pitchFamily="18" charset="0"/>
              </a:rPr>
              <a:t>Skaitliskie</a:t>
            </a:r>
          </a:p>
          <a:p>
            <a:pPr lvl="1"/>
            <a:r>
              <a:rPr lang="lv-LV" dirty="0" smtClean="0">
                <a:latin typeface="Times New Roman" pitchFamily="18" charset="0"/>
                <a:cs typeface="Times New Roman" pitchFamily="18" charset="0"/>
              </a:rPr>
              <a:t>Vesels skaitlis – int</a:t>
            </a:r>
          </a:p>
          <a:p>
            <a:pPr lvl="1"/>
            <a:r>
              <a:rPr lang="lv-LV" dirty="0" smtClean="0">
                <a:latin typeface="Times New Roman" pitchFamily="18" charset="0"/>
                <a:cs typeface="Times New Roman" pitchFamily="18" charset="0"/>
              </a:rPr>
              <a:t>Reāls – float, double</a:t>
            </a:r>
          </a:p>
          <a:p>
            <a:r>
              <a:rPr lang="lv-LV" dirty="0" smtClean="0">
                <a:latin typeface="Times New Roman" pitchFamily="18" charset="0"/>
                <a:cs typeface="Times New Roman" pitchFamily="18" charset="0"/>
              </a:rPr>
              <a:t>Simboliskie</a:t>
            </a:r>
          </a:p>
          <a:p>
            <a:pPr lvl="1"/>
            <a:r>
              <a:rPr lang="lv-LV" dirty="0" smtClean="0">
                <a:latin typeface="Times New Roman" pitchFamily="18" charset="0"/>
                <a:cs typeface="Times New Roman" pitchFamily="18" charset="0"/>
              </a:rPr>
              <a:t>Simbols vai simbolu virkne – char </a:t>
            </a:r>
          </a:p>
          <a:p>
            <a:r>
              <a:rPr lang="lv-LV" dirty="0" smtClean="0">
                <a:latin typeface="Times New Roman" pitchFamily="18" charset="0"/>
                <a:cs typeface="Times New Roman" pitchFamily="18" charset="0"/>
              </a:rPr>
              <a:t>Funkciju</a:t>
            </a:r>
          </a:p>
          <a:p>
            <a:pPr lvl="1"/>
            <a:r>
              <a:rPr lang="lv-LV" dirty="0" smtClean="0">
                <a:latin typeface="Times New Roman" pitchFamily="18" charset="0"/>
                <a:cs typeface="Times New Roman" pitchFamily="18" charset="0"/>
              </a:rPr>
              <a:t>Ja atgriež vērtību, tad tips atbilst atgriežamajai vērtībai (int, float, utt.)</a:t>
            </a:r>
          </a:p>
          <a:p>
            <a:pPr lvl="1"/>
            <a:r>
              <a:rPr lang="lv-LV" dirty="0" smtClean="0">
                <a:latin typeface="Times New Roman" pitchFamily="18" charset="0"/>
                <a:cs typeface="Times New Roman" pitchFamily="18" charset="0"/>
              </a:rPr>
              <a:t>Ja neatgriež, tad void (Galvenajai funkcijai vienmēr ir void)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F665715-F131-4505-BAA8-784BD06450D4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46112"/>
          </a:xfr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lv-LV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Skaitlisko mainīgo veidi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AAF6F7C-C1BF-4CCA-A028-F192A72E934A}" type="slidenum">
              <a:rPr lang="en-US" smtClean="0"/>
              <a:pPr/>
              <a:t>21</a:t>
            </a:fld>
            <a:endParaRPr 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4313" y="1071563"/>
          <a:ext cx="8072463" cy="5249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  <a:gridCol w="1876743"/>
                <a:gridCol w="3195324"/>
                <a:gridCol w="1785950"/>
              </a:tblGrid>
              <a:tr h="753101"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Veids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Apakšveids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Pieraksts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Piemērs</a:t>
                      </a:r>
                      <a:endParaRPr lang="en-US" dirty="0"/>
                    </a:p>
                  </a:txBody>
                  <a:tcPr/>
                </a:tc>
              </a:tr>
              <a:tr h="1104288">
                <a:tc>
                  <a:txBody>
                    <a:bodyPr/>
                    <a:lstStyle/>
                    <a:p>
                      <a:r>
                        <a:rPr lang="lv-LV" dirty="0" smtClean="0"/>
                        <a:t>Parastais skaitlis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dirty="0" smtClean="0"/>
                        <a:t>tips nosaukums;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r>
                        <a:rPr lang="lv-LV" dirty="0" smtClean="0"/>
                        <a:t>int a;</a:t>
                      </a:r>
                    </a:p>
                    <a:p>
                      <a:r>
                        <a:rPr lang="lv-LV" dirty="0" smtClean="0"/>
                        <a:t>float</a:t>
                      </a:r>
                      <a:r>
                        <a:rPr lang="lv-LV" baseline="0" dirty="0" smtClean="0"/>
                        <a:t> b;</a:t>
                      </a:r>
                    </a:p>
                    <a:p>
                      <a:r>
                        <a:rPr lang="lv-LV" baseline="0" dirty="0" smtClean="0"/>
                        <a:t>double z;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 sz="1600" dirty="0" smtClean="0"/>
                    </a:p>
                    <a:p>
                      <a:endParaRPr lang="lv-LV" sz="1600" dirty="0" smtClean="0"/>
                    </a:p>
                    <a:p>
                      <a:r>
                        <a:rPr lang="lv-LV" sz="1600" dirty="0" smtClean="0"/>
                        <a:t>a=10</a:t>
                      </a:r>
                    </a:p>
                    <a:p>
                      <a:r>
                        <a:rPr lang="lv-LV" sz="1600" dirty="0" smtClean="0"/>
                        <a:t>b=5.2</a:t>
                      </a:r>
                    </a:p>
                    <a:p>
                      <a:r>
                        <a:rPr lang="lv-LV" sz="1600" dirty="0" smtClean="0"/>
                        <a:t>z=3.4</a:t>
                      </a:r>
                      <a:endParaRPr lang="en-US" sz="1600" dirty="0"/>
                    </a:p>
                  </a:txBody>
                  <a:tcPr/>
                </a:tc>
              </a:tr>
              <a:tr h="9912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dirty="0" smtClean="0"/>
                        <a:t>Masīvs (skaitļu)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Viendimensijas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tips nosaukums[izmērs];</a:t>
                      </a:r>
                    </a:p>
                    <a:p>
                      <a:endParaRPr lang="lv-LV" dirty="0" smtClean="0"/>
                    </a:p>
                    <a:p>
                      <a:r>
                        <a:rPr lang="lv-LV" dirty="0" smtClean="0"/>
                        <a:t>int array[4];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1600" dirty="0" smtClean="0"/>
                        <a:t>array={1, 2, 3, 4}</a:t>
                      </a:r>
                      <a:endParaRPr lang="en-US" sz="1600" dirty="0"/>
                    </a:p>
                  </a:txBody>
                  <a:tcPr/>
                </a:tc>
              </a:tr>
              <a:tr h="9912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Divdimensiju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tips nosaukums[izmērs1]</a:t>
                      </a:r>
                      <a:r>
                        <a:rPr lang="en-US" dirty="0" smtClean="0"/>
                        <a:t> </a:t>
                      </a:r>
                      <a:r>
                        <a:rPr lang="lv-LV" dirty="0" smtClean="0"/>
                        <a:t>[izmērs2];</a:t>
                      </a:r>
                    </a:p>
                    <a:p>
                      <a:endParaRPr lang="lv-LV" dirty="0" smtClean="0"/>
                    </a:p>
                    <a:p>
                      <a:r>
                        <a:rPr lang="lv-LV" dirty="0" smtClean="0"/>
                        <a:t>float mas[3][3];</a:t>
                      </a:r>
                    </a:p>
                    <a:p>
                      <a:r>
                        <a:rPr lang="lv-LV" dirty="0" smtClean="0"/>
                        <a:t>int masivs[3][2];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1600" dirty="0" smtClean="0"/>
                        <a:t>mas:</a:t>
                      </a:r>
                    </a:p>
                    <a:p>
                      <a:r>
                        <a:rPr lang="lv-LV" sz="1600" dirty="0" smtClean="0"/>
                        <a:t>1.1,</a:t>
                      </a:r>
                      <a:r>
                        <a:rPr lang="lv-LV" sz="1600" baseline="0" dirty="0" smtClean="0"/>
                        <a:t> 2.2, 3.3</a:t>
                      </a:r>
                    </a:p>
                    <a:p>
                      <a:r>
                        <a:rPr lang="lv-LV" sz="1600" baseline="0" dirty="0" smtClean="0"/>
                        <a:t>4.4, 5.4, 6.5</a:t>
                      </a:r>
                    </a:p>
                    <a:p>
                      <a:r>
                        <a:rPr lang="lv-LV" sz="1600" baseline="0" dirty="0" smtClean="0"/>
                        <a:t>1.2, 2.2, 3.2</a:t>
                      </a:r>
                    </a:p>
                    <a:p>
                      <a:endParaRPr lang="lv-LV" sz="1600" baseline="0" dirty="0" smtClean="0"/>
                    </a:p>
                    <a:p>
                      <a:r>
                        <a:rPr lang="lv-LV" sz="1600" baseline="0" dirty="0" smtClean="0"/>
                        <a:t>masivs:</a:t>
                      </a:r>
                    </a:p>
                    <a:p>
                      <a:r>
                        <a:rPr lang="lv-LV" sz="1600" baseline="0" dirty="0" smtClean="0"/>
                        <a:t>1, 2, 3</a:t>
                      </a:r>
                    </a:p>
                    <a:p>
                      <a:r>
                        <a:rPr lang="lv-LV" sz="1600" baseline="0" dirty="0" smtClean="0"/>
                        <a:t>4, 5,6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200150"/>
          </a:xfr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lv-LV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Galvenā funkcija – main. Struktūra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85938"/>
            <a:ext cx="7467600" cy="4687887"/>
          </a:xfrm>
        </p:spPr>
        <p:txBody>
          <a:bodyPr/>
          <a:lstStyle/>
          <a:p>
            <a:r>
              <a:rPr lang="lv-LV" sz="3000" smtClean="0"/>
              <a:t>Lokālo mainīgo definēšana</a:t>
            </a:r>
          </a:p>
          <a:p>
            <a:r>
              <a:rPr lang="lv-LV" sz="3000" smtClean="0"/>
              <a:t>Darbību izpilde</a:t>
            </a:r>
          </a:p>
          <a:p>
            <a:r>
              <a:rPr lang="lv-LV" sz="3000" smtClean="0"/>
              <a:t>Programmas beigas</a:t>
            </a:r>
            <a:endParaRPr lang="en-US" sz="3000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4FDE19-2E5B-414F-A946-FA6198E93AAE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646331"/>
          </a:xfr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lv-LV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Vienkāršas programmas piemērs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48DC5A1-7674-4D99-84EA-78610A0293D7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500063" y="1643063"/>
            <a:ext cx="7848600" cy="5466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 smtClean="0">
                <a:cs typeface="Times New Roman" pitchFamily="18" charset="0"/>
              </a:rPr>
              <a:t>//       </a:t>
            </a:r>
            <a:r>
              <a:rPr lang="lv-LV" dirty="0">
                <a:cs typeface="Times New Roman" pitchFamily="18" charset="0"/>
              </a:rPr>
              <a:t>Pārveidošana </a:t>
            </a:r>
            <a:r>
              <a:rPr lang="lv-LV" b="1" dirty="0">
                <a:cs typeface="Times New Roman" pitchFamily="18" charset="0"/>
              </a:rPr>
              <a:t>grādi -&gt; radiāni         </a:t>
            </a:r>
            <a:endParaRPr lang="lv-LV" dirty="0">
              <a:cs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 smtClean="0">
                <a:cs typeface="Times New Roman" pitchFamily="18" charset="0"/>
              </a:rPr>
              <a:t>#include </a:t>
            </a:r>
            <a:r>
              <a:rPr lang="lv-LV" dirty="0">
                <a:cs typeface="Times New Roman" pitchFamily="18" charset="0"/>
              </a:rPr>
              <a:t>&lt;stdio.h</a:t>
            </a:r>
            <a:r>
              <a:rPr lang="lv-LV" dirty="0" smtClean="0">
                <a:cs typeface="Times New Roman" pitchFamily="18" charset="0"/>
              </a:rPr>
              <a:t>&gt;  //standarta ievad/izvades bibliotēka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 smtClean="0">
                <a:cs typeface="Times New Roman" pitchFamily="18" charset="0"/>
              </a:rPr>
              <a:t>#include &lt;windows.h&gt;  //darbības ar ekrānu</a:t>
            </a:r>
            <a:endParaRPr lang="lv-LV" dirty="0">
              <a:cs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>
                <a:cs typeface="Times New Roman" pitchFamily="18" charset="0"/>
              </a:rPr>
              <a:t># define PI </a:t>
            </a:r>
            <a:r>
              <a:rPr lang="lv-LV" dirty="0" smtClean="0">
                <a:cs typeface="Times New Roman" pitchFamily="18" charset="0"/>
              </a:rPr>
              <a:t>3.14159   //konstante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endParaRPr lang="lv-LV" dirty="0">
              <a:cs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 smtClean="0">
                <a:cs typeface="Times New Roman" pitchFamily="18" charset="0"/>
              </a:rPr>
              <a:t>int main</a:t>
            </a:r>
            <a:r>
              <a:rPr lang="lv-LV" dirty="0">
                <a:cs typeface="Times New Roman" pitchFamily="18" charset="0"/>
              </a:rPr>
              <a:t>()	</a:t>
            </a:r>
            <a:r>
              <a:rPr lang="lv-LV" dirty="0" smtClean="0">
                <a:cs typeface="Times New Roman" pitchFamily="18" charset="0"/>
              </a:rPr>
              <a:t>/*   int </a:t>
            </a:r>
            <a:r>
              <a:rPr lang="lv-LV" dirty="0">
                <a:cs typeface="Times New Roman" pitchFamily="18" charset="0"/>
              </a:rPr>
              <a:t>main (void</a:t>
            </a:r>
            <a:r>
              <a:rPr lang="lv-LV" dirty="0" smtClean="0">
                <a:cs typeface="Times New Roman" pitchFamily="18" charset="0"/>
              </a:rPr>
              <a:t>) – galvenā funkcija  </a:t>
            </a:r>
            <a:r>
              <a:rPr lang="lv-LV" dirty="0">
                <a:cs typeface="Times New Roman" pitchFamily="18" charset="0"/>
              </a:rPr>
              <a:t>*/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>
                <a:cs typeface="Times New Roman" pitchFamily="18" charset="0"/>
              </a:rPr>
              <a:t>     {  </a:t>
            </a:r>
            <a:endParaRPr lang="lv-LV" dirty="0" smtClean="0">
              <a:cs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 smtClean="0">
                <a:cs typeface="Times New Roman" pitchFamily="18" charset="0"/>
              </a:rPr>
              <a:t>         float </a:t>
            </a:r>
            <a:r>
              <a:rPr lang="lv-LV" dirty="0">
                <a:cs typeface="Times New Roman" pitchFamily="18" charset="0"/>
              </a:rPr>
              <a:t>grad, rad</a:t>
            </a:r>
            <a:r>
              <a:rPr lang="lv-LV" dirty="0" smtClean="0">
                <a:cs typeface="Times New Roman" pitchFamily="18" charset="0"/>
              </a:rPr>
              <a:t>;          //lokālo mainīgo definēšana</a:t>
            </a:r>
            <a:endParaRPr lang="lv-LV" dirty="0">
              <a:cs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>
                <a:cs typeface="Times New Roman" pitchFamily="18" charset="0"/>
              </a:rPr>
              <a:t>         </a:t>
            </a:r>
            <a:endParaRPr lang="lv-LV" dirty="0" smtClean="0">
              <a:cs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 smtClean="0">
                <a:cs typeface="Times New Roman" pitchFamily="18" charset="0"/>
              </a:rPr>
              <a:t>         grad </a:t>
            </a:r>
            <a:r>
              <a:rPr lang="lv-LV" dirty="0">
                <a:cs typeface="Times New Roman" pitchFamily="18" charset="0"/>
              </a:rPr>
              <a:t>= 65.0;		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>
                <a:cs typeface="Times New Roman" pitchFamily="18" charset="0"/>
              </a:rPr>
              <a:t>         rad = ( PI * grad ) / 180.0;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>
                <a:cs typeface="Times New Roman" pitchFamily="18" charset="0"/>
              </a:rPr>
              <a:t>         printf ( “Vērtība grādos %4.0f \n”, grad );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>
                <a:cs typeface="Times New Roman" pitchFamily="18" charset="0"/>
              </a:rPr>
              <a:t>         printf ( “%8.5f </a:t>
            </a:r>
            <a:r>
              <a:rPr lang="lv-LV" dirty="0" smtClean="0">
                <a:cs typeface="Times New Roman" pitchFamily="18" charset="0"/>
              </a:rPr>
              <a:t>- </a:t>
            </a:r>
            <a:r>
              <a:rPr lang="lv-LV" dirty="0">
                <a:cs typeface="Times New Roman" pitchFamily="18" charset="0"/>
              </a:rPr>
              <a:t>vērtība radiānos\n”, rad</a:t>
            </a:r>
            <a:r>
              <a:rPr lang="lv-LV" dirty="0" smtClean="0">
                <a:cs typeface="Times New Roman" pitchFamily="18" charset="0"/>
              </a:rPr>
              <a:t>);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 smtClean="0">
                <a:cs typeface="Times New Roman" pitchFamily="18" charset="0"/>
              </a:rPr>
              <a:t>         system(“pause”);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 smtClean="0">
                <a:cs typeface="Times New Roman" pitchFamily="18" charset="0"/>
              </a:rPr>
              <a:t>         return 0;</a:t>
            </a:r>
            <a:endParaRPr lang="lv-LV" dirty="0">
              <a:cs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>
                <a:cs typeface="Times New Roman" pitchFamily="18" charset="0"/>
              </a:rPr>
              <a:t>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200329"/>
          </a:xfr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lv-LV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Vienkāršas programmas piemērs (turpinājums)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CFBA8D1-ECB2-4D3A-B8E4-D6092695F9DF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571500" y="1857375"/>
            <a:ext cx="7848600" cy="28622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lv-LV">
                <a:cs typeface="Times New Roman" pitchFamily="18" charset="0"/>
              </a:rPr>
              <a:t>Programmas rezultāts:    </a:t>
            </a:r>
            <a:r>
              <a:rPr lang="lv-LV" b="1">
                <a:cs typeface="Times New Roman" pitchFamily="18" charset="0"/>
              </a:rPr>
              <a:t>Vērtība grādos  65.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lv-LV" b="1">
                <a:cs typeface="Times New Roman" pitchFamily="18" charset="0"/>
              </a:rPr>
              <a:t>                                       1.13446 - vērtība radiānos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lv-LV" b="1">
                <a:cs typeface="Times New Roman" pitchFamily="18" charset="0"/>
              </a:rPr>
              <a:t> Cits printf:</a:t>
            </a:r>
            <a:endParaRPr lang="lv-LV">
              <a:cs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lv-LV">
                <a:cs typeface="Times New Roman" pitchFamily="18" charset="0"/>
              </a:rPr>
              <a:t>printf ( “%4.0f grad = %8.5f rad\n”, grad, rad);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>
                <a:cs typeface="Times New Roman" pitchFamily="18" charset="0"/>
              </a:rPr>
              <a:t>		Rezultāts: </a:t>
            </a:r>
            <a:r>
              <a:rPr lang="lv-LV" b="1">
                <a:cs typeface="Times New Roman" pitchFamily="18" charset="0"/>
              </a:rPr>
              <a:t>65. grad =  1.13446 rad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endParaRPr lang="lv-LV" b="1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46331"/>
          </a:xfr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lv-LV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Ievades operators</a:t>
            </a:r>
          </a:p>
        </p:txBody>
      </p:sp>
      <p:sp>
        <p:nvSpPr>
          <p:cNvPr id="3072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26822D1-59FD-4A09-9F9D-A3B604232EF1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571500" y="1857375"/>
            <a:ext cx="6072188" cy="401539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lv-LV" sz="2800" b="1" dirty="0">
                <a:cs typeface="Times New Roman" pitchFamily="18" charset="0"/>
              </a:rPr>
              <a:t>scanf(“%</a:t>
            </a:r>
            <a:r>
              <a:rPr lang="lv-LV" sz="2800" b="1" u="sng" dirty="0">
                <a:cs typeface="Times New Roman" pitchFamily="18" charset="0"/>
              </a:rPr>
              <a:t>d</a:t>
            </a:r>
            <a:r>
              <a:rPr lang="lv-LV" sz="2800" b="1" dirty="0">
                <a:cs typeface="Times New Roman" pitchFamily="18" charset="0"/>
              </a:rPr>
              <a:t>”, </a:t>
            </a:r>
            <a:r>
              <a:rPr lang="lv-LV" sz="2800" b="1" u="sng" dirty="0">
                <a:cs typeface="Times New Roman" pitchFamily="18" charset="0"/>
              </a:rPr>
              <a:t>&amp;x</a:t>
            </a:r>
            <a:r>
              <a:rPr lang="lv-LV" sz="2800" b="1" dirty="0">
                <a:cs typeface="Times New Roman" pitchFamily="18" charset="0"/>
              </a:rPr>
              <a:t>);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endParaRPr lang="lv-LV" sz="2800" dirty="0">
              <a:cs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endParaRPr lang="lv-LV" sz="2800" dirty="0">
              <a:cs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sz="2800" dirty="0">
                <a:cs typeface="Times New Roman" pitchFamily="18" charset="0"/>
              </a:rPr>
              <a:t>Tipa burts: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sz="2800" dirty="0">
                <a:cs typeface="Times New Roman" pitchFamily="18" charset="0"/>
              </a:rPr>
              <a:t>	vesels skaitlis (int) – </a:t>
            </a:r>
            <a:r>
              <a:rPr lang="lv-LV" sz="2800" dirty="0" smtClean="0">
                <a:cs typeface="Times New Roman" pitchFamily="18" charset="0"/>
              </a:rPr>
              <a:t>d, i</a:t>
            </a:r>
            <a:endParaRPr lang="lv-LV" sz="2800" dirty="0">
              <a:cs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sz="2800" dirty="0">
                <a:cs typeface="Times New Roman" pitchFamily="18" charset="0"/>
              </a:rPr>
              <a:t>	daļskaitlis (float, double) – f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sz="2800" dirty="0">
                <a:cs typeface="Times New Roman" pitchFamily="18" charset="0"/>
              </a:rPr>
              <a:t>	simbols (char) – </a:t>
            </a:r>
            <a:r>
              <a:rPr lang="lv-LV" sz="2800" dirty="0" smtClean="0">
                <a:cs typeface="Times New Roman" pitchFamily="18" charset="0"/>
              </a:rPr>
              <a:t>c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sz="2800" dirty="0" smtClean="0">
                <a:cs typeface="Times New Roman" pitchFamily="18" charset="0"/>
              </a:rPr>
              <a:t>	simbolu virkne – s </a:t>
            </a:r>
            <a:endParaRPr lang="lv-LV" sz="2800" dirty="0">
              <a:cs typeface="Times New Roman" pitchFamily="18" charset="0"/>
            </a:endParaRPr>
          </a:p>
        </p:txBody>
      </p:sp>
      <p:sp>
        <p:nvSpPr>
          <p:cNvPr id="30725" name="TextBox 4"/>
          <p:cNvSpPr txBox="1">
            <a:spLocks noChangeArrowheads="1"/>
          </p:cNvSpPr>
          <p:nvPr/>
        </p:nvSpPr>
        <p:spPr bwMode="auto">
          <a:xfrm>
            <a:off x="4929188" y="2571750"/>
            <a:ext cx="27542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lv-LV" sz="2800" dirty="0"/>
              <a:t>Mainīgā adrese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500188" y="2214563"/>
            <a:ext cx="2286000" cy="1000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4500563" y="2214563"/>
            <a:ext cx="1071562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46331"/>
          </a:xfr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lv-LV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Izvades operators</a:t>
            </a:r>
          </a:p>
        </p:txBody>
      </p:sp>
      <p:sp>
        <p:nvSpPr>
          <p:cNvPr id="31747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A8D3638-3CD4-4E3B-9529-53806701FD0A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571500" y="1857375"/>
            <a:ext cx="7215188" cy="37973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lv-LV" sz="2800" b="1">
                <a:cs typeface="Times New Roman" pitchFamily="18" charset="0"/>
              </a:rPr>
              <a:t>printf(“Teksts”);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endParaRPr lang="lv-LV" sz="2800" b="1">
              <a:cs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lv-LV" sz="2800" b="1">
                <a:cs typeface="Times New Roman" pitchFamily="18" charset="0"/>
              </a:rPr>
              <a:t>printf(“Mainīgā vērtības izvade, %d”, x);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endParaRPr lang="lv-LV" sz="2800" b="1">
              <a:cs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lv-LV" sz="2800" b="1">
                <a:cs typeface="Times New Roman" pitchFamily="18" charset="0"/>
              </a:rPr>
              <a:t>printf(“Vairāki mainīgie: pirmais %d, otrais %f, trešais %d”, a, b, c);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endParaRPr lang="lv-LV" sz="2800">
              <a:cs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endParaRPr lang="lv-LV" sz="280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200329"/>
          </a:xfr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lv-LV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Matematisko darbību pieraksts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571472" y="2285992"/>
          <a:ext cx="7467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0354"/>
                <a:gridCol w="2078046"/>
                <a:gridCol w="248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Darbība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Pieraksta iespējas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Saskaitīšana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baseline="0" dirty="0" smtClean="0"/>
                        <a:t>y = y + a;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y +=</a:t>
                      </a:r>
                      <a:r>
                        <a:rPr lang="lv-LV" baseline="0" dirty="0" smtClean="0"/>
                        <a:t> a;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Atņemšana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baseline="0" dirty="0" smtClean="0"/>
                        <a:t>y = y - a;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y -=</a:t>
                      </a:r>
                      <a:r>
                        <a:rPr lang="lv-LV" baseline="0" dirty="0" smtClean="0"/>
                        <a:t> a;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Reizināšana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baseline="0" dirty="0" smtClean="0"/>
                        <a:t>y = y * a;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y *=</a:t>
                      </a:r>
                      <a:r>
                        <a:rPr lang="lv-LV" baseline="0" dirty="0" smtClean="0"/>
                        <a:t> a;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Dalīšana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baseline="0" dirty="0" smtClean="0"/>
                        <a:t>y = y / a;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y /=</a:t>
                      </a:r>
                      <a:r>
                        <a:rPr lang="lv-LV" baseline="0" dirty="0" smtClean="0"/>
                        <a:t> a;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Palielināšana par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mtClean="0"/>
                        <a:t>y = y + 1; y += 1;</a:t>
                      </a:r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y++;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Samazināšana par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smtClean="0"/>
                        <a:t>y = y - 1; y -= 1;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y--;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E1F93FC-C6D4-4F83-8D23-C260FDCDF99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28794" y="1714488"/>
            <a:ext cx="4184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mtClean="0"/>
              <a:t>Vienā mainīgā vērtības izmaiņas</a:t>
            </a:r>
            <a:endParaRPr lang="lv-LV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200329"/>
          </a:xfr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lv-LV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Programmēšanas valodas C nosacījuma operators   if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C895970-1A60-4AAA-B835-70F2D49FF2EE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923925" y="4084638"/>
            <a:ext cx="1524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lv-LV">
                <a:cs typeface="Times New Roman" pitchFamily="18" charset="0"/>
              </a:rPr>
              <a:t>Izteiksme</a:t>
            </a:r>
          </a:p>
        </p:txBody>
      </p:sp>
      <p:sp>
        <p:nvSpPr>
          <p:cNvPr id="32773" name="Line 4"/>
          <p:cNvSpPr>
            <a:spLocks noChangeShapeType="1"/>
          </p:cNvSpPr>
          <p:nvPr/>
        </p:nvSpPr>
        <p:spPr bwMode="auto">
          <a:xfrm flipV="1">
            <a:off x="771525" y="3779838"/>
            <a:ext cx="8382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lv-LV"/>
          </a:p>
        </p:txBody>
      </p:sp>
      <p:sp>
        <p:nvSpPr>
          <p:cNvPr id="32774" name="Line 5"/>
          <p:cNvSpPr>
            <a:spLocks noChangeShapeType="1"/>
          </p:cNvSpPr>
          <p:nvPr/>
        </p:nvSpPr>
        <p:spPr bwMode="auto">
          <a:xfrm>
            <a:off x="771525" y="4313238"/>
            <a:ext cx="8382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lv-LV"/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>
            <a:off x="1609725" y="3779838"/>
            <a:ext cx="9144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lv-LV"/>
          </a:p>
        </p:txBody>
      </p:sp>
      <p:sp>
        <p:nvSpPr>
          <p:cNvPr id="32776" name="Line 7"/>
          <p:cNvSpPr>
            <a:spLocks noChangeShapeType="1"/>
          </p:cNvSpPr>
          <p:nvPr/>
        </p:nvSpPr>
        <p:spPr bwMode="auto">
          <a:xfrm flipV="1">
            <a:off x="1685925" y="4313238"/>
            <a:ext cx="8382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lv-LV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 flipH="1">
            <a:off x="238125" y="4313238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lv-LV"/>
          </a:p>
        </p:txBody>
      </p:sp>
      <p:sp>
        <p:nvSpPr>
          <p:cNvPr id="32778" name="Text Box 11"/>
          <p:cNvSpPr txBox="1">
            <a:spLocks noChangeArrowheads="1"/>
          </p:cNvSpPr>
          <p:nvPr/>
        </p:nvSpPr>
        <p:spPr bwMode="auto">
          <a:xfrm>
            <a:off x="1914525" y="2941638"/>
            <a:ext cx="1676400" cy="4699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lv-LV">
                <a:cs typeface="Times New Roman" pitchFamily="18" charset="0"/>
              </a:rPr>
              <a:t>Operators 1</a:t>
            </a:r>
          </a:p>
        </p:txBody>
      </p:sp>
      <p:sp>
        <p:nvSpPr>
          <p:cNvPr id="32779" name="Text Box 13"/>
          <p:cNvSpPr txBox="1">
            <a:spLocks noChangeArrowheads="1"/>
          </p:cNvSpPr>
          <p:nvPr/>
        </p:nvSpPr>
        <p:spPr bwMode="auto">
          <a:xfrm>
            <a:off x="1990725" y="5151438"/>
            <a:ext cx="1676400" cy="4699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lv-LV">
                <a:cs typeface="Times New Roman" pitchFamily="18" charset="0"/>
              </a:rPr>
              <a:t>Operators 2</a:t>
            </a:r>
          </a:p>
        </p:txBody>
      </p:sp>
      <p:sp>
        <p:nvSpPr>
          <p:cNvPr id="32780" name="Line 14"/>
          <p:cNvSpPr>
            <a:spLocks noChangeShapeType="1"/>
          </p:cNvSpPr>
          <p:nvPr/>
        </p:nvSpPr>
        <p:spPr bwMode="auto">
          <a:xfrm>
            <a:off x="1609725" y="4846638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lv-LV"/>
          </a:p>
        </p:txBody>
      </p:sp>
      <p:sp>
        <p:nvSpPr>
          <p:cNvPr id="32781" name="Line 15"/>
          <p:cNvSpPr>
            <a:spLocks noChangeShapeType="1"/>
          </p:cNvSpPr>
          <p:nvPr/>
        </p:nvSpPr>
        <p:spPr bwMode="auto">
          <a:xfrm>
            <a:off x="1609725" y="538003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lv-LV"/>
          </a:p>
        </p:txBody>
      </p:sp>
      <p:sp>
        <p:nvSpPr>
          <p:cNvPr id="32782" name="Line 16"/>
          <p:cNvSpPr>
            <a:spLocks noChangeShapeType="1"/>
          </p:cNvSpPr>
          <p:nvPr/>
        </p:nvSpPr>
        <p:spPr bwMode="auto">
          <a:xfrm flipV="1">
            <a:off x="1609725" y="3170238"/>
            <a:ext cx="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lv-LV"/>
          </a:p>
        </p:txBody>
      </p:sp>
      <p:sp>
        <p:nvSpPr>
          <p:cNvPr id="32783" name="Line 17"/>
          <p:cNvSpPr>
            <a:spLocks noChangeShapeType="1"/>
          </p:cNvSpPr>
          <p:nvPr/>
        </p:nvSpPr>
        <p:spPr bwMode="auto">
          <a:xfrm>
            <a:off x="1609725" y="3170238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lv-LV"/>
          </a:p>
        </p:txBody>
      </p:sp>
      <p:sp>
        <p:nvSpPr>
          <p:cNvPr id="32784" name="Line 18"/>
          <p:cNvSpPr>
            <a:spLocks noChangeShapeType="1"/>
          </p:cNvSpPr>
          <p:nvPr/>
        </p:nvSpPr>
        <p:spPr bwMode="auto">
          <a:xfrm>
            <a:off x="3819525" y="3246438"/>
            <a:ext cx="0" cy="2209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lv-LV"/>
          </a:p>
        </p:txBody>
      </p:sp>
      <p:sp>
        <p:nvSpPr>
          <p:cNvPr id="32785" name="Line 19"/>
          <p:cNvSpPr>
            <a:spLocks noChangeShapeType="1"/>
          </p:cNvSpPr>
          <p:nvPr/>
        </p:nvSpPr>
        <p:spPr bwMode="auto">
          <a:xfrm>
            <a:off x="3590925" y="3246438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lv-LV"/>
          </a:p>
        </p:txBody>
      </p:sp>
      <p:sp>
        <p:nvSpPr>
          <p:cNvPr id="32786" name="Line 20"/>
          <p:cNvSpPr>
            <a:spLocks noChangeShapeType="1"/>
          </p:cNvSpPr>
          <p:nvPr/>
        </p:nvSpPr>
        <p:spPr bwMode="auto">
          <a:xfrm>
            <a:off x="3667125" y="5456238"/>
            <a:ext cx="152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lv-LV"/>
          </a:p>
        </p:txBody>
      </p:sp>
      <p:sp>
        <p:nvSpPr>
          <p:cNvPr id="32787" name="Line 21"/>
          <p:cNvSpPr>
            <a:spLocks noChangeShapeType="1"/>
          </p:cNvSpPr>
          <p:nvPr/>
        </p:nvSpPr>
        <p:spPr bwMode="auto">
          <a:xfrm>
            <a:off x="3819525" y="431323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lv-LV"/>
          </a:p>
        </p:txBody>
      </p:sp>
      <p:sp>
        <p:nvSpPr>
          <p:cNvPr id="32788" name="Text Box 22"/>
          <p:cNvSpPr txBox="1">
            <a:spLocks noChangeArrowheads="1"/>
          </p:cNvSpPr>
          <p:nvPr/>
        </p:nvSpPr>
        <p:spPr bwMode="auto">
          <a:xfrm>
            <a:off x="1152525" y="3322638"/>
            <a:ext cx="304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lv-LV">
                <a:cs typeface="Times New Roman" pitchFamily="18" charset="0"/>
              </a:rPr>
              <a:t>1</a:t>
            </a:r>
          </a:p>
        </p:txBody>
      </p:sp>
      <p:sp>
        <p:nvSpPr>
          <p:cNvPr id="32789" name="Text Box 23"/>
          <p:cNvSpPr txBox="1">
            <a:spLocks noChangeArrowheads="1"/>
          </p:cNvSpPr>
          <p:nvPr/>
        </p:nvSpPr>
        <p:spPr bwMode="auto">
          <a:xfrm>
            <a:off x="1152525" y="4846638"/>
            <a:ext cx="381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lv-LV">
                <a:cs typeface="Times New Roman" pitchFamily="18" charset="0"/>
              </a:rPr>
              <a:t>0</a:t>
            </a:r>
          </a:p>
        </p:txBody>
      </p:sp>
      <p:sp>
        <p:nvSpPr>
          <p:cNvPr id="32790" name="Text Box 24"/>
          <p:cNvSpPr txBox="1">
            <a:spLocks noChangeArrowheads="1"/>
          </p:cNvSpPr>
          <p:nvPr/>
        </p:nvSpPr>
        <p:spPr bwMode="auto">
          <a:xfrm>
            <a:off x="1000125" y="1646238"/>
            <a:ext cx="71628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lv-LV" sz="2800" b="1" dirty="0">
                <a:cs typeface="Times New Roman" pitchFamily="18" charset="0"/>
              </a:rPr>
              <a:t>if (</a:t>
            </a:r>
            <a:r>
              <a:rPr lang="lv-LV" sz="2800" dirty="0">
                <a:cs typeface="Times New Roman" pitchFamily="18" charset="0"/>
              </a:rPr>
              <a:t>izteiksme</a:t>
            </a:r>
            <a:r>
              <a:rPr lang="lv-LV" sz="2800" b="1" dirty="0">
                <a:cs typeface="Times New Roman" pitchFamily="18" charset="0"/>
              </a:rPr>
              <a:t>) </a:t>
            </a:r>
            <a:r>
              <a:rPr lang="lv-LV" sz="2800" dirty="0">
                <a:cs typeface="Times New Roman" pitchFamily="18" charset="0"/>
              </a:rPr>
              <a:t>operators1</a:t>
            </a:r>
            <a:r>
              <a:rPr lang="lv-LV" sz="2800" b="1" dirty="0">
                <a:cs typeface="Times New Roman" pitchFamily="18" charset="0"/>
              </a:rPr>
              <a:t>; else  </a:t>
            </a:r>
            <a:r>
              <a:rPr lang="lv-LV" sz="2800" dirty="0">
                <a:cs typeface="Times New Roman" pitchFamily="18" charset="0"/>
              </a:rPr>
              <a:t>operators1</a:t>
            </a:r>
            <a:r>
              <a:rPr lang="lv-LV" sz="2800" b="1" dirty="0">
                <a:cs typeface="Times New Roman" pitchFamily="18" charset="0"/>
              </a:rPr>
              <a:t>; </a:t>
            </a:r>
          </a:p>
        </p:txBody>
      </p:sp>
      <p:sp>
        <p:nvSpPr>
          <p:cNvPr id="32791" name="Text Box 25"/>
          <p:cNvSpPr txBox="1">
            <a:spLocks noChangeArrowheads="1"/>
          </p:cNvSpPr>
          <p:nvPr/>
        </p:nvSpPr>
        <p:spPr bwMode="auto">
          <a:xfrm>
            <a:off x="4110038" y="2928934"/>
            <a:ext cx="4662487" cy="394261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>
                <a:cs typeface="Times New Roman" pitchFamily="18" charset="0"/>
              </a:rPr>
              <a:t># include &lt;stdio.h&gt;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 smtClean="0">
                <a:cs typeface="Times New Roman" pitchFamily="18" charset="0"/>
              </a:rPr>
              <a:t>int main</a:t>
            </a:r>
            <a:r>
              <a:rPr lang="lv-LV" dirty="0">
                <a:cs typeface="Times New Roman" pitchFamily="18" charset="0"/>
              </a:rPr>
              <a:t>()	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>
                <a:cs typeface="Times New Roman" pitchFamily="18" charset="0"/>
              </a:rPr>
              <a:t> { </a:t>
            </a:r>
            <a:endParaRPr lang="lv-LV" dirty="0" smtClean="0">
              <a:cs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 smtClean="0">
                <a:cs typeface="Times New Roman" pitchFamily="18" charset="0"/>
              </a:rPr>
              <a:t>    float </a:t>
            </a:r>
            <a:r>
              <a:rPr lang="lv-LV" dirty="0">
                <a:cs typeface="Times New Roman" pitchFamily="18" charset="0"/>
              </a:rPr>
              <a:t>grad, rad;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>
                <a:cs typeface="Times New Roman" pitchFamily="18" charset="0"/>
              </a:rPr>
              <a:t>    scanf (“%f”, &amp;grad);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>
                <a:cs typeface="Times New Roman" pitchFamily="18" charset="0"/>
              </a:rPr>
              <a:t>    rad = ( 3.14 * grad ) / 180;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>
                <a:cs typeface="Times New Roman" pitchFamily="18" charset="0"/>
              </a:rPr>
              <a:t>    printf ( “%2.0f %f\n”, grad, rad );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>
                <a:cs typeface="Times New Roman" pitchFamily="18" charset="0"/>
              </a:rPr>
              <a:t>    if (grad &lt; 90)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>
                <a:cs typeface="Times New Roman" pitchFamily="18" charset="0"/>
              </a:rPr>
              <a:t>        printf (“ Ass leņķis \n”);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>
                <a:cs typeface="Times New Roman" pitchFamily="18" charset="0"/>
              </a:rPr>
              <a:t>   else printf (“ Neass leņķis \n”); </a:t>
            </a:r>
            <a:endParaRPr lang="lv-LV" dirty="0" smtClean="0">
              <a:cs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 smtClean="0">
                <a:cs typeface="Times New Roman" pitchFamily="18" charset="0"/>
              </a:rPr>
              <a:t>   return 0;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 smtClean="0">
                <a:cs typeface="Times New Roman" pitchFamily="18" charset="0"/>
              </a:rPr>
              <a:t>}</a:t>
            </a:r>
            <a:endParaRPr lang="lv-LV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28596" y="0"/>
            <a:ext cx="7467600" cy="1200329"/>
          </a:xfr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lv-LV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nosacījuma operatora IF piemēri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1500174"/>
            <a:ext cx="7467600" cy="5143536"/>
          </a:xfrm>
        </p:spPr>
        <p:txBody>
          <a:bodyPr/>
          <a:lstStyle/>
          <a:p>
            <a:r>
              <a:rPr lang="lv-LV" dirty="0" smtClean="0"/>
              <a:t>Vairāku nosacījumu apvienošana</a:t>
            </a:r>
          </a:p>
          <a:p>
            <a:pPr>
              <a:buNone/>
            </a:pPr>
            <a:r>
              <a:rPr lang="lv-LV" dirty="0" smtClean="0"/>
              <a:t>if (x&gt;0 &amp;&amp; y&gt;0) </a:t>
            </a:r>
          </a:p>
          <a:p>
            <a:pPr>
              <a:buNone/>
            </a:pPr>
            <a:r>
              <a:rPr lang="lv-LV" dirty="0" smtClean="0"/>
              <a:t>  printf(“Pie pozitīvas ievades pozitīvs rezultāts”);</a:t>
            </a:r>
          </a:p>
          <a:p>
            <a:pPr>
              <a:buNone/>
            </a:pPr>
            <a:r>
              <a:rPr lang="lv-LV" dirty="0" smtClean="0"/>
              <a:t> </a:t>
            </a:r>
          </a:p>
          <a:p>
            <a:r>
              <a:rPr lang="lv-LV" dirty="0" smtClean="0"/>
              <a:t>Vairāku darbību izpilde pie viena nosacījuma</a:t>
            </a:r>
          </a:p>
          <a:p>
            <a:pPr>
              <a:buNone/>
            </a:pPr>
            <a:r>
              <a:rPr lang="lv-LV" dirty="0" smtClean="0"/>
              <a:t>if (x&lt;0)</a:t>
            </a:r>
          </a:p>
          <a:p>
            <a:pPr>
              <a:buNone/>
            </a:pPr>
            <a:r>
              <a:rPr lang="lv-LV" dirty="0" smtClean="0"/>
              <a:t>   {</a:t>
            </a:r>
          </a:p>
          <a:p>
            <a:pPr>
              <a:buNone/>
            </a:pPr>
            <a:r>
              <a:rPr lang="lv-LV" dirty="0" smtClean="0"/>
              <a:t>      x = x * (-1);</a:t>
            </a:r>
          </a:p>
          <a:p>
            <a:pPr>
              <a:buNone/>
            </a:pPr>
            <a:r>
              <a:rPr lang="lv-LV" dirty="0" smtClean="0"/>
              <a:t>      y = x * 12.5;</a:t>
            </a:r>
          </a:p>
          <a:p>
            <a:pPr>
              <a:buNone/>
            </a:pPr>
            <a:r>
              <a:rPr lang="lv-LV" dirty="0" smtClean="0"/>
              <a:t>   }</a:t>
            </a:r>
          </a:p>
          <a:p>
            <a:pPr>
              <a:buNone/>
            </a:pPr>
            <a:r>
              <a:rPr lang="lv-LV" dirty="0" smtClean="0"/>
              <a:t>    </a:t>
            </a:r>
            <a:endParaRPr lang="en-US" dirty="0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F2F350A-405A-4031-AED7-D7C77713F1AD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anchor="b">
            <a:noAutofit/>
          </a:bodyPr>
          <a:lstStyle/>
          <a:p>
            <a:pPr algn="ctr">
              <a:defRPr/>
            </a:pPr>
            <a:r>
              <a:rPr lang="lv-LV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Definīcijas</a:t>
            </a:r>
            <a:br>
              <a:rPr lang="lv-LV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</a:br>
            <a:r>
              <a:rPr lang="lv-LV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Programmēšanas valoda ir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857364"/>
            <a:ext cx="7467600" cy="4616461"/>
          </a:xfrm>
        </p:spPr>
        <p:txBody>
          <a:bodyPr/>
          <a:lstStyle/>
          <a:p>
            <a:pPr marL="358775" indent="-358775" algn="just" eaLnBrk="1" hangingPunct="1"/>
            <a:r>
              <a:rPr lang="lv-LV" sz="3200" dirty="0" smtClean="0">
                <a:latin typeface="Times New Roman" pitchFamily="18" charset="0"/>
              </a:rPr>
              <a:t>Simbolu secība kādam alfabētam, kas apmierina sintakses likumus un uzdod izskaitļojumu secību ar semantikas likumiem</a:t>
            </a:r>
          </a:p>
          <a:p>
            <a:pPr marL="358775" indent="-358775" algn="just" eaLnBrk="1" hangingPunct="1"/>
            <a:r>
              <a:rPr lang="lv-LV" sz="3200" dirty="0" smtClean="0">
                <a:latin typeface="Times New Roman" pitchFamily="18" charset="0"/>
              </a:rPr>
              <a:t>Algoritmiska valoda uzdevumu risināšanas procesu formalizētam pierakstam programmu veidā</a:t>
            </a:r>
          </a:p>
          <a:p>
            <a:pPr marL="358775" indent="-358775" algn="just" eaLnBrk="1" hangingPunct="1"/>
            <a:endParaRPr lang="lv-LV" sz="3200" dirty="0" smtClean="0">
              <a:latin typeface="Times New Roman" pitchFamily="18" charset="0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49445BB-64A9-40B1-9CB6-448779A0041A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28596" y="0"/>
            <a:ext cx="7467600" cy="1200329"/>
          </a:xfr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lv-LV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nosacījuma operatora IF piemēri (2)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1500174"/>
            <a:ext cx="7467600" cy="5143536"/>
          </a:xfrm>
        </p:spPr>
        <p:txBody>
          <a:bodyPr/>
          <a:lstStyle/>
          <a:p>
            <a:r>
              <a:rPr lang="lv-LV" dirty="0" smtClean="0"/>
              <a:t>Pakāpeniskie nosacījumi</a:t>
            </a:r>
          </a:p>
          <a:p>
            <a:pPr>
              <a:buNone/>
            </a:pPr>
            <a:r>
              <a:rPr lang="lv-LV" dirty="0" smtClean="0"/>
              <a:t>if (x != 0) </a:t>
            </a:r>
          </a:p>
          <a:p>
            <a:pPr>
              <a:buNone/>
            </a:pPr>
            <a:r>
              <a:rPr lang="lv-LV" dirty="0" smtClean="0"/>
              <a:t>   if (x&lt;0)</a:t>
            </a:r>
          </a:p>
          <a:p>
            <a:pPr>
              <a:buNone/>
            </a:pPr>
            <a:r>
              <a:rPr lang="lv-LV" dirty="0" smtClean="0"/>
              <a:t>     {</a:t>
            </a:r>
          </a:p>
          <a:p>
            <a:pPr>
              <a:buNone/>
            </a:pPr>
            <a:r>
              <a:rPr lang="lv-LV" dirty="0" smtClean="0"/>
              <a:t>        x = x * (-1);</a:t>
            </a:r>
          </a:p>
          <a:p>
            <a:pPr>
              <a:buNone/>
            </a:pPr>
            <a:r>
              <a:rPr lang="lv-LV" dirty="0" smtClean="0"/>
              <a:t>        y = x * 12.5;</a:t>
            </a:r>
          </a:p>
          <a:p>
            <a:pPr>
              <a:buNone/>
            </a:pPr>
            <a:r>
              <a:rPr lang="lv-LV" dirty="0" smtClean="0"/>
              <a:t>        printf(“Rezultāts ir %f”, y);</a:t>
            </a:r>
          </a:p>
          <a:p>
            <a:pPr>
              <a:buNone/>
            </a:pPr>
            <a:r>
              <a:rPr lang="lv-LV" dirty="0" smtClean="0"/>
              <a:t>      }</a:t>
            </a:r>
          </a:p>
          <a:p>
            <a:pPr>
              <a:buNone/>
            </a:pPr>
            <a:r>
              <a:rPr lang="lv-LV" dirty="0" smtClean="0"/>
              <a:t>else</a:t>
            </a:r>
          </a:p>
          <a:p>
            <a:pPr>
              <a:buNone/>
            </a:pPr>
            <a:r>
              <a:rPr lang="lv-LV" dirty="0" smtClean="0"/>
              <a:t>   printf(“Jūs ievadījāt negatīvo skaitli”);</a:t>
            </a:r>
          </a:p>
          <a:p>
            <a:pPr>
              <a:buNone/>
            </a:pPr>
            <a:r>
              <a:rPr lang="lv-LV" dirty="0" smtClean="0"/>
              <a:t>    </a:t>
            </a:r>
            <a:endParaRPr lang="en-US" dirty="0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F2F350A-405A-4031-AED7-D7C77713F1AD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200329"/>
          </a:xfr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lv-LV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Nosacījuma operatora IF salīdzināšanas operācijas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785786" y="1643050"/>
          <a:ext cx="7072362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60"/>
                <a:gridCol w="56436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Operācija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Apraksts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Vai ir lielāks (a &gt; 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Vai ir mazāks (a &lt; 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Vai ir lielāks vai vienāds (a &gt;=</a:t>
                      </a:r>
                      <a:r>
                        <a:rPr lang="lv-LV" baseline="0" dirty="0" smtClean="0"/>
                        <a:t> b</a:t>
                      </a:r>
                      <a:r>
                        <a:rPr lang="lv-LV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dirty="0" smtClean="0"/>
                        <a:t>Vai ir mazāks vai vienāds (a &lt;=</a:t>
                      </a:r>
                      <a:r>
                        <a:rPr lang="lv-LV" baseline="0" dirty="0" smtClean="0"/>
                        <a:t> b</a:t>
                      </a:r>
                      <a:r>
                        <a:rPr lang="lv-LV" dirty="0" smtClean="0"/>
                        <a:t>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Vai ir vienāds (a==b)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Vai nav vienāds (a!=b)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Loģiskais “un” (a&gt;0 &amp;&amp; b&gt;0). Lai viss nosacījums tiktu uzskatīts</a:t>
                      </a:r>
                      <a:r>
                        <a:rPr lang="lv-LV" baseline="0" dirty="0" smtClean="0"/>
                        <a:t> par patiesu, jaizpildās abiem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Loģiskais “vai” (a&gt;0 ||b&gt;0). Lai viss nosacījums tiktu uzskatīts</a:t>
                      </a:r>
                      <a:r>
                        <a:rPr lang="lv-LV" baseline="0" dirty="0" smtClean="0"/>
                        <a:t> par patiesu, jaizpildās vismaz vienam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E1F93FC-C6D4-4F83-8D23-C260FDCDF99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85720" y="142852"/>
            <a:ext cx="8458200" cy="1200329"/>
          </a:xfr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lv-LV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Nosacījuma operators if (turpinājums)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CB01BC8-718E-4963-A642-8BD8DF087748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3796" name="Text Box 1027"/>
          <p:cNvSpPr txBox="1">
            <a:spLocks noChangeArrowheads="1"/>
          </p:cNvSpPr>
          <p:nvPr/>
        </p:nvSpPr>
        <p:spPr bwMode="auto">
          <a:xfrm>
            <a:off x="428625" y="1714500"/>
            <a:ext cx="8077200" cy="33609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lv-LV" u="sng" dirty="0">
                <a:latin typeface="Times New Roman" pitchFamily="18" charset="0"/>
                <a:cs typeface="Times New Roman" pitchFamily="18" charset="0"/>
              </a:rPr>
              <a:t>Piemēri</a:t>
            </a:r>
            <a:endParaRPr lang="lv-LV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lv-LV" u="sng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lv-LV" dirty="0">
                <a:latin typeface="Times New Roman" pitchFamily="18" charset="0"/>
                <a:cs typeface="Times New Roman" pitchFamily="18" charset="0"/>
              </a:rPr>
              <a:t>.  if ( gads % 4 == 0 &amp;&amp; gads % 100 != 0 || gads % 400 == 0 ) 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lv-LV" dirty="0">
                <a:latin typeface="Times New Roman" pitchFamily="18" charset="0"/>
                <a:cs typeface="Times New Roman" pitchFamily="18" charset="0"/>
              </a:rPr>
              <a:t>          printf ( “ %d - garais gads.\n”, gads</a:t>
            </a:r>
            <a:r>
              <a:rPr lang="lv-LV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endParaRPr lang="lv-LV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lv-LV" u="sng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lv-LV" dirty="0">
                <a:latin typeface="Times New Roman" pitchFamily="18" charset="0"/>
                <a:cs typeface="Times New Roman" pitchFamily="18" charset="0"/>
              </a:rPr>
              <a:t>.   if ( x &lt;= 0)                      </a:t>
            </a:r>
            <a:r>
              <a:rPr lang="lv-LV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lv-LV" u="sng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lv-LV" dirty="0">
                <a:latin typeface="Times New Roman" pitchFamily="18" charset="0"/>
                <a:cs typeface="Times New Roman" pitchFamily="18" charset="0"/>
              </a:rPr>
              <a:t>.   if ( a== b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>
                <a:latin typeface="Times New Roman" pitchFamily="18" charset="0"/>
                <a:cs typeface="Times New Roman" pitchFamily="18" charset="0"/>
              </a:rPr>
              <a:t>         {y =  x;                                 if ( b == c )  k = 1;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>
                <a:latin typeface="Times New Roman" pitchFamily="18" charset="0"/>
                <a:cs typeface="Times New Roman" pitchFamily="18" charset="0"/>
              </a:rPr>
              <a:t>             z = -x;  }			      else   k = 2;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>
                <a:latin typeface="Times New Roman" pitchFamily="18" charset="0"/>
                <a:cs typeface="Times New Roman" pitchFamily="18" charset="0"/>
              </a:rPr>
              <a:t>      else                                      else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>
                <a:latin typeface="Times New Roman" pitchFamily="18" charset="0"/>
                <a:cs typeface="Times New Roman" pitchFamily="18" charset="0"/>
              </a:rPr>
              <a:t>          { y = 1 / x;                            if ( a == c )  k = 3;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>
                <a:latin typeface="Times New Roman" pitchFamily="18" charset="0"/>
                <a:cs typeface="Times New Roman" pitchFamily="18" charset="0"/>
              </a:rPr>
              <a:t>             z = sqrt (x); }                      else  k = 4;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1678770" y="4321966"/>
            <a:ext cx="27876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28596" y="2928934"/>
            <a:ext cx="8215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46331"/>
          </a:xfr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lv-LV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Cikla operatori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lv-LV" sz="3000" dirty="0" smtClean="0"/>
              <a:t>while</a:t>
            </a:r>
          </a:p>
          <a:p>
            <a:r>
              <a:rPr lang="lv-LV" sz="3000" dirty="0" smtClean="0"/>
              <a:t>do-while</a:t>
            </a:r>
          </a:p>
          <a:p>
            <a:r>
              <a:rPr lang="lv-LV" sz="3000" dirty="0" smtClean="0"/>
              <a:t>for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E1F93FC-C6D4-4F83-8D23-C260FDCDF99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646331"/>
          </a:xfr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lv-LV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cikla operators WHILE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4E75D86-72E1-44ED-B97D-36B20E8DB08C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1766" name="Text Box 21"/>
          <p:cNvSpPr txBox="1">
            <a:spLocks noChangeArrowheads="1"/>
          </p:cNvSpPr>
          <p:nvPr/>
        </p:nvSpPr>
        <p:spPr bwMode="auto">
          <a:xfrm>
            <a:off x="71406" y="3000372"/>
            <a:ext cx="2714644" cy="80021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lv-LV" sz="2300" b="1" dirty="0">
                <a:latin typeface="+mn-lt"/>
                <a:cs typeface="Times New Roman" pitchFamily="18" charset="0"/>
              </a:rPr>
              <a:t>while (</a:t>
            </a:r>
            <a:r>
              <a:rPr lang="lv-LV" sz="2300" dirty="0">
                <a:latin typeface="+mn-lt"/>
                <a:cs typeface="Times New Roman" pitchFamily="18" charset="0"/>
              </a:rPr>
              <a:t>izteiksme</a:t>
            </a:r>
            <a:r>
              <a:rPr lang="lv-LV" sz="2300" b="1" dirty="0">
                <a:latin typeface="+mn-lt"/>
                <a:cs typeface="Times New Roman" pitchFamily="18" charset="0"/>
              </a:rPr>
              <a:t>) </a:t>
            </a:r>
            <a:endParaRPr lang="lv-LV" sz="2300" b="1" dirty="0" smtClean="0">
              <a:latin typeface="+mn-lt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lv-LV" sz="2300" dirty="0" smtClean="0">
                <a:latin typeface="+mn-lt"/>
                <a:cs typeface="Times New Roman" pitchFamily="18" charset="0"/>
              </a:rPr>
              <a:t>    operators</a:t>
            </a:r>
            <a:r>
              <a:rPr lang="lv-LV" sz="2300" b="1" dirty="0">
                <a:latin typeface="+mn-lt"/>
                <a:cs typeface="Times New Roman" pitchFamily="18" charset="0"/>
              </a:rPr>
              <a:t>;</a:t>
            </a:r>
            <a:endParaRPr lang="lv-LV" sz="2300" dirty="0">
              <a:latin typeface="+mn-lt"/>
              <a:cs typeface="Times New Roman" pitchFamily="18" charset="0"/>
            </a:endParaRPr>
          </a:p>
        </p:txBody>
      </p:sp>
      <p:sp>
        <p:nvSpPr>
          <p:cNvPr id="31767" name="Text Box 22"/>
          <p:cNvSpPr txBox="1">
            <a:spLocks noChangeArrowheads="1"/>
          </p:cNvSpPr>
          <p:nvPr/>
        </p:nvSpPr>
        <p:spPr bwMode="auto">
          <a:xfrm>
            <a:off x="2928926" y="1571612"/>
            <a:ext cx="5105400" cy="410881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>
                <a:cs typeface="Times New Roman" pitchFamily="18" charset="0"/>
              </a:rPr>
              <a:t># include &lt;stdio.h&gt;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 smtClean="0">
                <a:cs typeface="Times New Roman" pitchFamily="18" charset="0"/>
              </a:rPr>
              <a:t>int main</a:t>
            </a:r>
            <a:r>
              <a:rPr lang="lv-LV" dirty="0">
                <a:cs typeface="Times New Roman" pitchFamily="18" charset="0"/>
              </a:rPr>
              <a:t>()	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>
                <a:cs typeface="Times New Roman" pitchFamily="18" charset="0"/>
              </a:rPr>
              <a:t>  { </a:t>
            </a:r>
            <a:endParaRPr lang="lv-LV" dirty="0" smtClean="0">
              <a:cs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 smtClean="0">
                <a:cs typeface="Times New Roman" pitchFamily="18" charset="0"/>
              </a:rPr>
              <a:t>     float x, y;</a:t>
            </a:r>
            <a:endParaRPr lang="lv-LV" dirty="0">
              <a:cs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>
                <a:cs typeface="Times New Roman" pitchFamily="18" charset="0"/>
              </a:rPr>
              <a:t>     </a:t>
            </a:r>
            <a:r>
              <a:rPr lang="lv-LV" dirty="0" smtClean="0">
                <a:cs typeface="Times New Roman" pitchFamily="18" charset="0"/>
              </a:rPr>
              <a:t>x = 10</a:t>
            </a:r>
            <a:r>
              <a:rPr lang="lv-LV" dirty="0">
                <a:cs typeface="Times New Roman" pitchFamily="18" charset="0"/>
              </a:rPr>
              <a:t>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>
                <a:cs typeface="Times New Roman" pitchFamily="18" charset="0"/>
              </a:rPr>
              <a:t>     while ( </a:t>
            </a:r>
            <a:r>
              <a:rPr lang="lv-LV" dirty="0" smtClean="0">
                <a:cs typeface="Times New Roman" pitchFamily="18" charset="0"/>
              </a:rPr>
              <a:t>y &gt;=0 </a:t>
            </a:r>
            <a:r>
              <a:rPr lang="lv-LV" dirty="0">
                <a:cs typeface="Times New Roman" pitchFamily="18" charset="0"/>
              </a:rPr>
              <a:t>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>
                <a:cs typeface="Times New Roman" pitchFamily="18" charset="0"/>
              </a:rPr>
              <a:t>        { </a:t>
            </a:r>
            <a:endParaRPr lang="lv-LV" dirty="0" smtClean="0">
              <a:cs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 smtClean="0">
                <a:cs typeface="Times New Roman" pitchFamily="18" charset="0"/>
              </a:rPr>
              <a:t>           y= x * 12.5;</a:t>
            </a:r>
            <a:endParaRPr lang="lv-LV" dirty="0">
              <a:cs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>
                <a:cs typeface="Times New Roman" pitchFamily="18" charset="0"/>
              </a:rPr>
              <a:t>          </a:t>
            </a:r>
            <a:r>
              <a:rPr lang="lv-LV" dirty="0" smtClean="0">
                <a:cs typeface="Times New Roman" pitchFamily="18" charset="0"/>
              </a:rPr>
              <a:t> printf </a:t>
            </a:r>
            <a:r>
              <a:rPr lang="lv-LV" dirty="0">
                <a:cs typeface="Times New Roman" pitchFamily="18" charset="0"/>
              </a:rPr>
              <a:t>( </a:t>
            </a:r>
            <a:r>
              <a:rPr lang="lv-LV" dirty="0" smtClean="0">
                <a:cs typeface="Times New Roman" pitchFamily="18" charset="0"/>
              </a:rPr>
              <a:t>“%3.1f %.2f\n</a:t>
            </a:r>
            <a:r>
              <a:rPr lang="lv-LV" dirty="0">
                <a:cs typeface="Times New Roman" pitchFamily="18" charset="0"/>
              </a:rPr>
              <a:t>”, </a:t>
            </a:r>
            <a:r>
              <a:rPr lang="lv-LV" dirty="0" smtClean="0">
                <a:cs typeface="Times New Roman" pitchFamily="18" charset="0"/>
              </a:rPr>
              <a:t>x, y);</a:t>
            </a:r>
            <a:endParaRPr lang="lv-LV" dirty="0">
              <a:cs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>
                <a:cs typeface="Times New Roman" pitchFamily="18" charset="0"/>
              </a:rPr>
              <a:t>           </a:t>
            </a:r>
            <a:r>
              <a:rPr lang="lv-LV" dirty="0" smtClean="0">
                <a:cs typeface="Times New Roman" pitchFamily="18" charset="0"/>
              </a:rPr>
              <a:t>x = x - 2.5;    </a:t>
            </a:r>
            <a:endParaRPr lang="lv-LV" dirty="0">
              <a:cs typeface="Times New Roman" pitchFamily="18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lv-LV" dirty="0">
                <a:cs typeface="Times New Roman" pitchFamily="18" charset="0"/>
              </a:rPr>
              <a:t>       </a:t>
            </a:r>
            <a:r>
              <a:rPr lang="lv-LV" dirty="0" smtClean="0">
                <a:cs typeface="Times New Roman" pitchFamily="18" charset="0"/>
              </a:rPr>
              <a:t>}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lv-LV" dirty="0" smtClean="0">
                <a:cs typeface="Times New Roman" pitchFamily="18" charset="0"/>
              </a:rPr>
              <a:t>     return 0;</a:t>
            </a:r>
            <a:endParaRPr lang="lv-LV" dirty="0">
              <a:cs typeface="Times New Roman" pitchFamily="18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lv-LV" dirty="0">
                <a:cs typeface="Times New Roman" pitchFamily="18" charset="0"/>
              </a:rPr>
              <a:t>  }</a:t>
            </a:r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250795" y="4107661"/>
            <a:ext cx="50720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654032"/>
          </a:xfr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lv-LV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cikla operators DO-WHILE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E4A68AB-4F36-4CB6-A915-20B953844B74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32785" name="Text Box 21"/>
          <p:cNvSpPr txBox="1">
            <a:spLocks noChangeArrowheads="1"/>
          </p:cNvSpPr>
          <p:nvPr/>
        </p:nvSpPr>
        <p:spPr bwMode="auto">
          <a:xfrm>
            <a:off x="214282" y="2285992"/>
            <a:ext cx="3214710" cy="115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lv-LV" sz="2300" b="1" dirty="0" smtClean="0">
                <a:latin typeface="+mn-lt"/>
              </a:rPr>
              <a:t>do </a:t>
            </a:r>
          </a:p>
          <a:p>
            <a:pPr algn="just">
              <a:spcBef>
                <a:spcPts val="0"/>
              </a:spcBef>
            </a:pPr>
            <a:r>
              <a:rPr lang="lv-LV" sz="2300" dirty="0" smtClean="0">
                <a:latin typeface="+mn-lt"/>
              </a:rPr>
              <a:t>      operators</a:t>
            </a:r>
            <a:r>
              <a:rPr lang="lv-LV" sz="2300" b="1" dirty="0" smtClean="0">
                <a:latin typeface="+mn-lt"/>
              </a:rPr>
              <a:t> </a:t>
            </a:r>
          </a:p>
          <a:p>
            <a:pPr algn="just">
              <a:spcBef>
                <a:spcPts val="0"/>
              </a:spcBef>
            </a:pPr>
            <a:r>
              <a:rPr lang="lv-LV" sz="2300" b="1" dirty="0" smtClean="0">
                <a:latin typeface="+mn-lt"/>
              </a:rPr>
              <a:t>while </a:t>
            </a:r>
            <a:r>
              <a:rPr lang="lv-LV" sz="2300" b="1" dirty="0">
                <a:latin typeface="+mn-lt"/>
              </a:rPr>
              <a:t>(</a:t>
            </a:r>
            <a:r>
              <a:rPr lang="lv-LV" sz="2300" dirty="0">
                <a:latin typeface="+mn-lt"/>
              </a:rPr>
              <a:t>izteiksme</a:t>
            </a:r>
            <a:r>
              <a:rPr lang="lv-LV" sz="2300" b="1" dirty="0">
                <a:latin typeface="+mn-lt"/>
              </a:rPr>
              <a:t>);</a:t>
            </a:r>
          </a:p>
        </p:txBody>
      </p:sp>
      <p:sp>
        <p:nvSpPr>
          <p:cNvPr id="32786" name="Text Box 22"/>
          <p:cNvSpPr txBox="1">
            <a:spLocks noChangeArrowheads="1"/>
          </p:cNvSpPr>
          <p:nvPr/>
        </p:nvSpPr>
        <p:spPr bwMode="auto">
          <a:xfrm>
            <a:off x="3500430" y="1071546"/>
            <a:ext cx="5105400" cy="427501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>
                <a:cs typeface="Times New Roman" pitchFamily="18" charset="0"/>
              </a:rPr>
              <a:t># include &lt;stdio.h&gt;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 smtClean="0">
                <a:cs typeface="Times New Roman" pitchFamily="18" charset="0"/>
              </a:rPr>
              <a:t>int main</a:t>
            </a:r>
            <a:r>
              <a:rPr lang="lv-LV" dirty="0">
                <a:cs typeface="Times New Roman" pitchFamily="18" charset="0"/>
              </a:rPr>
              <a:t>()	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>
                <a:cs typeface="Times New Roman" pitchFamily="18" charset="0"/>
              </a:rPr>
              <a:t>  { float </a:t>
            </a:r>
            <a:r>
              <a:rPr lang="lv-LV" dirty="0" smtClean="0">
                <a:cs typeface="Times New Roman" pitchFamily="18" charset="0"/>
              </a:rPr>
              <a:t>x, y;</a:t>
            </a:r>
            <a:endParaRPr lang="lv-LV" dirty="0">
              <a:cs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>
                <a:cs typeface="Times New Roman" pitchFamily="18" charset="0"/>
              </a:rPr>
              <a:t>     </a:t>
            </a:r>
            <a:r>
              <a:rPr lang="lv-LV" dirty="0" smtClean="0">
                <a:cs typeface="Times New Roman" pitchFamily="18" charset="0"/>
              </a:rPr>
              <a:t>x = </a:t>
            </a:r>
            <a:r>
              <a:rPr lang="lv-LV" dirty="0">
                <a:cs typeface="Times New Roman" pitchFamily="18" charset="0"/>
              </a:rPr>
              <a:t>5</a:t>
            </a:r>
            <a:r>
              <a:rPr lang="lv-LV" dirty="0" smtClean="0">
                <a:cs typeface="Times New Roman" pitchFamily="18" charset="0"/>
              </a:rPr>
              <a:t>;</a:t>
            </a:r>
            <a:endParaRPr lang="lv-LV" dirty="0">
              <a:cs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>
                <a:cs typeface="Times New Roman" pitchFamily="18" charset="0"/>
              </a:rPr>
              <a:t>     do </a:t>
            </a:r>
            <a:endParaRPr lang="lv-LV" dirty="0" smtClean="0">
              <a:cs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 smtClean="0">
                <a:cs typeface="Times New Roman" pitchFamily="18" charset="0"/>
              </a:rPr>
              <a:t>        {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 smtClean="0">
                <a:cs typeface="Times New Roman" pitchFamily="18" charset="0"/>
              </a:rPr>
              <a:t>           y= x * 12.5;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 smtClean="0">
                <a:cs typeface="Times New Roman" pitchFamily="18" charset="0"/>
              </a:rPr>
              <a:t>           printf ( “%3.1f %.2f\n”, x, y);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 smtClean="0">
                <a:cs typeface="Times New Roman" pitchFamily="18" charset="0"/>
              </a:rPr>
              <a:t>           x = x - 2.5;       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 smtClean="0">
                <a:cs typeface="Times New Roman" pitchFamily="18" charset="0"/>
              </a:rPr>
              <a:t>       }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 smtClean="0">
                <a:cs typeface="Times New Roman" pitchFamily="18" charset="0"/>
              </a:rPr>
              <a:t>     while </a:t>
            </a:r>
            <a:r>
              <a:rPr lang="lv-LV" dirty="0">
                <a:cs typeface="Times New Roman" pitchFamily="18" charset="0"/>
              </a:rPr>
              <a:t>( </a:t>
            </a:r>
            <a:r>
              <a:rPr lang="lv-LV" dirty="0" smtClean="0">
                <a:cs typeface="Times New Roman" pitchFamily="18" charset="0"/>
              </a:rPr>
              <a:t>y &gt;=0); 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 smtClean="0">
                <a:cs typeface="Times New Roman" pitchFamily="18" charset="0"/>
              </a:rPr>
              <a:t>     return 0;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 smtClean="0">
                <a:cs typeface="Times New Roman" pitchFamily="18" charset="0"/>
              </a:rPr>
              <a:t>}</a:t>
            </a:r>
            <a:endParaRPr lang="lv-LV" dirty="0"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607191" y="3821909"/>
            <a:ext cx="56436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Programmas piemēr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(1/6)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lv-LV" b="1" dirty="0" smtClean="0"/>
              <a:t>Uzdevums.</a:t>
            </a:r>
            <a:endParaRPr lang="lv-LV" dirty="0" smtClean="0"/>
          </a:p>
          <a:p>
            <a:pPr>
              <a:buNone/>
            </a:pPr>
            <a:endParaRPr lang="lv-LV" b="1" dirty="0" smtClean="0"/>
          </a:p>
          <a:p>
            <a:pPr>
              <a:buNone/>
            </a:pPr>
            <a:r>
              <a:rPr lang="lv-LV" b="1" dirty="0" smtClean="0"/>
              <a:t> </a:t>
            </a:r>
          </a:p>
          <a:p>
            <a:pPr>
              <a:buNone/>
            </a:pPr>
            <a:endParaRPr lang="lv-LV" b="1" dirty="0" smtClean="0"/>
          </a:p>
          <a:p>
            <a:pPr>
              <a:buNone/>
            </a:pPr>
            <a:endParaRPr lang="lv-LV" b="1" dirty="0" smtClean="0"/>
          </a:p>
          <a:p>
            <a:pPr>
              <a:buNone/>
            </a:pPr>
            <a:endParaRPr lang="en-US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68413" y="2251075"/>
          <a:ext cx="4249737" cy="1357313"/>
        </p:xfrm>
        <a:graphic>
          <a:graphicData uri="http://schemas.openxmlformats.org/presentationml/2006/ole">
            <p:oleObj spid="_x0000_s1026" name="Equation" r:id="rId3" imgW="1511280" imgH="4824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357290" y="4071942"/>
          <a:ext cx="2341579" cy="714380"/>
        </p:xfrm>
        <a:graphic>
          <a:graphicData uri="http://schemas.openxmlformats.org/presentationml/2006/ole">
            <p:oleObj spid="_x0000_s1027" name="Equation" r:id="rId4" imgW="749160" imgH="22860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357290" y="5214950"/>
          <a:ext cx="1500198" cy="538532"/>
        </p:xfrm>
        <a:graphic>
          <a:graphicData uri="http://schemas.openxmlformats.org/presentationml/2006/ole">
            <p:oleObj spid="_x0000_s1028" name="Equation" r:id="rId5" imgW="495000" imgH="177480" progId="Equation.3">
              <p:embed/>
            </p:oleObj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Programmas piemēr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(2/6)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lv-LV" b="1" dirty="0" smtClean="0"/>
              <a:t>Risinājums</a:t>
            </a:r>
          </a:p>
          <a:p>
            <a:r>
              <a:rPr lang="lv-LV" dirty="0" smtClean="0"/>
              <a:t>Ierobežojumi dēļ funkcijām:</a:t>
            </a:r>
          </a:p>
          <a:p>
            <a:pPr lvl="1"/>
            <a:r>
              <a:rPr lang="lv-LV" dirty="0" smtClean="0"/>
              <a:t>Kvadrātskane – x&gt;=-10</a:t>
            </a:r>
          </a:p>
          <a:p>
            <a:pPr lvl="1"/>
            <a:r>
              <a:rPr lang="lv-LV" dirty="0" smtClean="0"/>
              <a:t>Naturālais logaritms – x ≠ 0, </a:t>
            </a:r>
            <a:r>
              <a:rPr lang="lv-LV" dirty="0" smtClean="0"/>
              <a:t>x ≠ </a:t>
            </a:r>
            <a:r>
              <a:rPr lang="lv-LV" dirty="0" smtClean="0"/>
              <a:t>1, x &gt; 0</a:t>
            </a:r>
          </a:p>
          <a:p>
            <a:r>
              <a:rPr lang="lv-LV" dirty="0" smtClean="0"/>
              <a:t>Matemātisko funkciju pieraksts:</a:t>
            </a:r>
          </a:p>
          <a:p>
            <a:pPr lvl="1"/>
            <a:r>
              <a:rPr lang="lv-LV" dirty="0" smtClean="0"/>
              <a:t>Kvadrātsakne – sqrt(x)</a:t>
            </a:r>
          </a:p>
          <a:p>
            <a:pPr lvl="1"/>
            <a:r>
              <a:rPr lang="lv-LV" dirty="0" smtClean="0"/>
              <a:t>Naturālais logaritms – log(x)</a:t>
            </a:r>
          </a:p>
          <a:p>
            <a:pPr lvl="1"/>
            <a:r>
              <a:rPr lang="lv-LV" dirty="0" smtClean="0"/>
              <a:t>Eksponente – exp(x)</a:t>
            </a:r>
          </a:p>
          <a:p>
            <a:pPr lvl="1"/>
            <a:r>
              <a:rPr lang="lv-LV" dirty="0" smtClean="0"/>
              <a:t>Kāpināšana – pow(x, y)</a:t>
            </a:r>
          </a:p>
          <a:p>
            <a:r>
              <a:rPr lang="lv-LV" dirty="0" smtClean="0"/>
              <a:t>Nepieciešamas bibliotēkas:</a:t>
            </a:r>
            <a:endParaRPr lang="lv-LV" dirty="0" smtClean="0"/>
          </a:p>
          <a:p>
            <a:pPr lvl="1"/>
            <a:r>
              <a:rPr lang="lv-LV" dirty="0" smtClean="0"/>
              <a:t>stdio – standarta ievad/izvades bibliotēka</a:t>
            </a:r>
            <a:endParaRPr lang="lv-LV" dirty="0" smtClean="0"/>
          </a:p>
          <a:p>
            <a:pPr lvl="1"/>
            <a:r>
              <a:rPr lang="lv-LV" dirty="0" smtClean="0"/>
              <a:t>windows – ekrāna attīrīšana, pauze (aizturēšana)</a:t>
            </a:r>
            <a:endParaRPr lang="lv-LV" dirty="0" smtClean="0"/>
          </a:p>
          <a:p>
            <a:pPr lvl="1"/>
            <a:r>
              <a:rPr lang="lv-LV" dirty="0" smtClean="0"/>
              <a:t>math – matemātiskā (sqrt, log</a:t>
            </a:r>
            <a:r>
              <a:rPr lang="lv-LV" smtClean="0"/>
              <a:t>, exp, pow)</a:t>
            </a:r>
            <a:endParaRPr lang="en-US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Programmas piemēr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(3/6)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lv-LV" b="1" dirty="0" smtClean="0"/>
              <a:t>Programma</a:t>
            </a:r>
          </a:p>
          <a:p>
            <a:pPr>
              <a:buNone/>
            </a:pPr>
            <a:r>
              <a:rPr lang="lv-LV" dirty="0" smtClean="0"/>
              <a:t>#include &lt;stdio.h&gt;</a:t>
            </a:r>
          </a:p>
          <a:p>
            <a:pPr>
              <a:buNone/>
            </a:pPr>
            <a:r>
              <a:rPr lang="lv-LV" dirty="0" smtClean="0"/>
              <a:t>#include &lt;windows.h&gt;</a:t>
            </a:r>
          </a:p>
          <a:p>
            <a:pPr>
              <a:buNone/>
            </a:pPr>
            <a:r>
              <a:rPr lang="lv-LV" dirty="0" smtClean="0"/>
              <a:t>#include &lt;math.h&gt;</a:t>
            </a:r>
          </a:p>
          <a:p>
            <a:pPr>
              <a:buNone/>
            </a:pPr>
            <a:endParaRPr lang="lv-LV" dirty="0" smtClean="0"/>
          </a:p>
          <a:p>
            <a:pPr>
              <a:buNone/>
            </a:pPr>
            <a:r>
              <a:rPr lang="lv-LV" dirty="0" smtClean="0"/>
              <a:t>int main()</a:t>
            </a:r>
          </a:p>
          <a:p>
            <a:pPr>
              <a:buNone/>
            </a:pPr>
            <a:r>
              <a:rPr lang="lv-LV" dirty="0" smtClean="0"/>
              <a:t>{</a:t>
            </a:r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smtClean="0"/>
              <a:t>float x, a, b, y;</a:t>
            </a:r>
          </a:p>
          <a:p>
            <a:pPr>
              <a:buNone/>
            </a:pPr>
            <a:endParaRPr lang="lv-LV" dirty="0" smtClean="0"/>
          </a:p>
          <a:p>
            <a:pPr>
              <a:buNone/>
            </a:pPr>
            <a:r>
              <a:rPr lang="lv-LV" dirty="0" smtClean="0"/>
              <a:t>	do</a:t>
            </a:r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smtClean="0"/>
              <a:t>  {</a:t>
            </a:r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smtClean="0"/>
              <a:t>     system(“cls”);    //ekrāna attīrīšana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Programmas piemēr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(4/6)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lv-LV" dirty="0" smtClean="0"/>
              <a:t>	printf(“Ievadi x: ”);</a:t>
            </a:r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smtClean="0"/>
              <a:t>scanf(“%f”, &amp;x);</a:t>
            </a:r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smtClean="0"/>
              <a:t>if(x &lt;= 0 || x == 1)</a:t>
            </a:r>
          </a:p>
          <a:p>
            <a:pPr>
              <a:buNone/>
            </a:pPr>
            <a:r>
              <a:rPr lang="lv-LV" dirty="0" smtClean="0"/>
              <a:t> </a:t>
            </a:r>
            <a:r>
              <a:rPr lang="lv-LV" dirty="0" smtClean="0"/>
              <a:t>      {</a:t>
            </a:r>
          </a:p>
          <a:p>
            <a:pPr>
              <a:buNone/>
            </a:pPr>
            <a:r>
              <a:rPr lang="lv-LV" dirty="0" smtClean="0"/>
              <a:t> </a:t>
            </a:r>
            <a:r>
              <a:rPr lang="lv-LV" dirty="0" smtClean="0"/>
              <a:t>        printf(“Nepareiza x vērtība!!!</a:t>
            </a:r>
            <a:r>
              <a:rPr lang="en-US" dirty="0" smtClean="0"/>
              <a:t>\</a:t>
            </a:r>
            <a:r>
              <a:rPr lang="lv-LV" dirty="0" smtClean="0"/>
              <a:t>n”);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      system(“pause”);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}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else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{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a = </a:t>
            </a:r>
            <a:r>
              <a:rPr lang="en-US" dirty="0" err="1" smtClean="0"/>
              <a:t>sqrt</a:t>
            </a:r>
            <a:r>
              <a:rPr lang="en-US" dirty="0" smtClean="0"/>
              <a:t>(x + 10);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b</a:t>
            </a:r>
            <a:r>
              <a:rPr lang="en-US" dirty="0" smtClean="0"/>
              <a:t> </a:t>
            </a:r>
            <a:r>
              <a:rPr lang="en-US" dirty="0" smtClean="0"/>
              <a:t>= log(x);</a:t>
            </a:r>
            <a:endParaRPr lang="lv-LV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0"/>
            <a:ext cx="7467600" cy="1143000"/>
          </a:xfrm>
        </p:spPr>
        <p:txBody>
          <a:bodyPr vert="horz" anchor="b">
            <a:noAutofit/>
          </a:bodyPr>
          <a:lstStyle/>
          <a:p>
            <a:pPr algn="ctr">
              <a:defRPr/>
            </a:pPr>
            <a:r>
              <a:rPr lang="lv-LV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Secinājumi no definīcijām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514350" indent="-514350" eaLnBrk="1" hangingPunct="1">
              <a:buFont typeface="Century Schoolbook"/>
              <a:buAutoNum type="arabicPeriod"/>
            </a:pPr>
            <a:r>
              <a:rPr lang="lv-LV" sz="3200" smtClean="0">
                <a:latin typeface="Times New Roman" pitchFamily="18" charset="0"/>
              </a:rPr>
              <a:t>Programmēšanas valodas ir vajadzīgas, lai risinātu dažādas problēmas ar datoru</a:t>
            </a:r>
          </a:p>
          <a:p>
            <a:pPr marL="514350" indent="-514350" eaLnBrk="1" hangingPunct="1">
              <a:buFont typeface="Century Schoolbook"/>
              <a:buAutoNum type="arabicPeriod"/>
            </a:pPr>
            <a:r>
              <a:rPr lang="lv-LV" sz="3200" smtClean="0">
                <a:latin typeface="Times New Roman" pitchFamily="18" charset="0"/>
              </a:rPr>
              <a:t>Programmēšanas valodas  lieto programmu (un algoritmu) pierakstam</a:t>
            </a:r>
          </a:p>
          <a:p>
            <a:pPr marL="514350" indent="-514350" eaLnBrk="1" hangingPunct="1">
              <a:buFont typeface="Century Schoolbook"/>
              <a:buAutoNum type="arabicPeriod"/>
            </a:pPr>
            <a:r>
              <a:rPr lang="lv-LV" sz="3200" smtClean="0">
                <a:latin typeface="Times New Roman" pitchFamily="18" charset="0"/>
              </a:rPr>
              <a:t>Programmēšanas valoda ir formāla valoda, kas ietver:</a:t>
            </a:r>
          </a:p>
          <a:p>
            <a:pPr marL="725488" lvl="1" indent="-358775" eaLnBrk="1" hangingPunct="1">
              <a:buFont typeface="Arial" pitchFamily="34" charset="0"/>
              <a:buChar char="•"/>
            </a:pPr>
            <a:r>
              <a:rPr lang="lv-LV" sz="2900" smtClean="0">
                <a:latin typeface="Times New Roman" pitchFamily="18" charset="0"/>
              </a:rPr>
              <a:t>simbolu secību (alfabēts);</a:t>
            </a:r>
          </a:p>
          <a:p>
            <a:pPr marL="725488" lvl="1" indent="-358775" eaLnBrk="1" hangingPunct="1">
              <a:buFont typeface="Arial" pitchFamily="34" charset="0"/>
              <a:buChar char="•"/>
            </a:pPr>
            <a:r>
              <a:rPr lang="lv-LV" sz="2900" smtClean="0">
                <a:latin typeface="Times New Roman" pitchFamily="18" charset="0"/>
              </a:rPr>
              <a:t>likumu kopu (uzdod sintaksi un semantiku)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ACD92FE-4E8C-4AFC-9F63-B1D8C4451BCC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Programmas piemēr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lv-LV" dirty="0" smtClean="0"/>
              <a:t>	</a:t>
            </a:r>
            <a:r>
              <a:rPr lang="en-US" dirty="0" smtClean="0"/>
              <a:t>if(a&gt;b)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{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y = 2*</a:t>
            </a:r>
            <a:r>
              <a:rPr lang="en-US" dirty="0" err="1" smtClean="0"/>
              <a:t>pow</a:t>
            </a:r>
            <a:r>
              <a:rPr lang="en-US" dirty="0" smtClean="0"/>
              <a:t>(a, 3) - 5*b;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(“</a:t>
            </a:r>
            <a:r>
              <a:rPr lang="en-US" dirty="0" err="1" smtClean="0"/>
              <a:t>Tika</a:t>
            </a:r>
            <a:r>
              <a:rPr lang="en-US" dirty="0" smtClean="0"/>
              <a:t> </a:t>
            </a:r>
            <a:r>
              <a:rPr lang="en-US" dirty="0" err="1" smtClean="0"/>
              <a:t>izmantots</a:t>
            </a:r>
            <a:r>
              <a:rPr lang="en-US" dirty="0" smtClean="0"/>
              <a:t> 1. </a:t>
            </a:r>
            <a:r>
              <a:rPr lang="en-US" dirty="0" err="1" smtClean="0"/>
              <a:t>zars</a:t>
            </a:r>
            <a:r>
              <a:rPr lang="en-US" dirty="0" smtClean="0"/>
              <a:t>\n”);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}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else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{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y = </a:t>
            </a:r>
            <a:r>
              <a:rPr lang="en-US" dirty="0" smtClean="0"/>
              <a:t>a*exp(2)*b;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printf</a:t>
            </a:r>
            <a:r>
              <a:rPr lang="en-US" dirty="0" smtClean="0"/>
              <a:t>(“</a:t>
            </a:r>
            <a:r>
              <a:rPr lang="en-US" dirty="0" err="1" smtClean="0"/>
              <a:t>Tika</a:t>
            </a:r>
            <a:r>
              <a:rPr lang="en-US" dirty="0" smtClean="0"/>
              <a:t> </a:t>
            </a:r>
            <a:r>
              <a:rPr lang="en-US" dirty="0" err="1" smtClean="0"/>
              <a:t>izmantots</a:t>
            </a:r>
            <a:r>
              <a:rPr lang="en-US" dirty="0" smtClean="0"/>
              <a:t> </a:t>
            </a:r>
            <a:r>
              <a:rPr lang="en-US" dirty="0" smtClean="0"/>
              <a:t>2. </a:t>
            </a:r>
            <a:r>
              <a:rPr lang="en-US" dirty="0" err="1" smtClean="0"/>
              <a:t>zars</a:t>
            </a:r>
            <a:r>
              <a:rPr lang="en-US" dirty="0" smtClean="0"/>
              <a:t>\n”);</a:t>
            </a:r>
          </a:p>
          <a:p>
            <a:pPr>
              <a:buNone/>
            </a:pPr>
            <a:r>
              <a:rPr lang="en-US" dirty="0" smtClean="0"/>
              <a:t>       }</a:t>
            </a:r>
            <a:endParaRPr lang="lv-LV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Programmas piemēr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lv-LV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(“x = %f, a = %f, b = %f, y = %f\n”, x, a, b, y);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system(“pause”);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lv-LV" dirty="0" smtClean="0"/>
              <a:t> </a:t>
            </a:r>
            <a:r>
              <a:rPr lang="en-US" dirty="0" smtClean="0"/>
              <a:t> } //</a:t>
            </a:r>
            <a:r>
              <a:rPr lang="en-US" dirty="0" err="1" smtClean="0"/>
              <a:t>Liel</a:t>
            </a:r>
            <a:r>
              <a:rPr lang="lv-LV" dirty="0" smtClean="0"/>
              <a:t>ā </a:t>
            </a:r>
            <a:r>
              <a:rPr lang="en-US" dirty="0" smtClean="0"/>
              <a:t>else </a:t>
            </a:r>
            <a:r>
              <a:rPr lang="en-US" dirty="0" err="1" smtClean="0"/>
              <a:t>beigas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 } //do beigas</a:t>
            </a:r>
          </a:p>
          <a:p>
            <a:pPr>
              <a:buNone/>
            </a:pPr>
            <a:r>
              <a:rPr lang="lv-LV" dirty="0" smtClean="0"/>
              <a:t>while(x&lt;=0 || x==1);</a:t>
            </a:r>
          </a:p>
          <a:p>
            <a:pPr>
              <a:buNone/>
            </a:pPr>
            <a:r>
              <a:rPr lang="lv-LV" dirty="0" smtClean="0"/>
              <a:t>return 0;</a:t>
            </a:r>
          </a:p>
          <a:p>
            <a:pPr>
              <a:buNone/>
            </a:pPr>
            <a:r>
              <a:rPr lang="lv-LV" dirty="0" smtClean="0"/>
              <a:t>} // main beigas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</a:t>
            </a:r>
          </a:p>
          <a:p>
            <a:pPr>
              <a:buNone/>
            </a:pPr>
            <a:endParaRPr lang="lv-LV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0"/>
            <a:ext cx="8629650" cy="1524000"/>
          </a:xfrm>
        </p:spPr>
        <p:txBody>
          <a:bodyPr vert="horz" anchor="b">
            <a:noAutofit/>
          </a:bodyPr>
          <a:lstStyle/>
          <a:p>
            <a:pPr algn="ctr">
              <a:defRPr/>
            </a:pPr>
            <a:r>
              <a:rPr lang="lv-LV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Programmēšanas  valodu raksturīgas īpašības</a:t>
            </a:r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4903D78-4682-4F5D-8F1E-44570E607E2C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219200" y="1857375"/>
            <a:ext cx="4191000" cy="4479925"/>
          </a:xfrm>
        </p:spPr>
        <p:txBody>
          <a:bodyPr/>
          <a:lstStyle/>
          <a:p>
            <a:pPr marL="358775" indent="-358775" eaLnBrk="1" hangingPunct="1"/>
            <a:r>
              <a:rPr lang="lv-LV" sz="2800" smtClean="0">
                <a:latin typeface="Times New Roman" pitchFamily="18" charset="0"/>
              </a:rPr>
              <a:t>Līmenis</a:t>
            </a:r>
          </a:p>
          <a:p>
            <a:pPr marL="358775" indent="-358775" eaLnBrk="1" hangingPunct="1"/>
            <a:r>
              <a:rPr lang="lv-LV" sz="2800" smtClean="0">
                <a:latin typeface="Times New Roman" pitchFamily="18" charset="0"/>
              </a:rPr>
              <a:t>Drošums</a:t>
            </a:r>
          </a:p>
          <a:p>
            <a:pPr marL="358775" indent="-358775" eaLnBrk="1" hangingPunct="1"/>
            <a:r>
              <a:rPr lang="lv-LV" sz="2800" smtClean="0">
                <a:latin typeface="Times New Roman" pitchFamily="18" charset="0"/>
              </a:rPr>
              <a:t>Lasamība</a:t>
            </a:r>
          </a:p>
          <a:p>
            <a:pPr marL="358775" indent="-358775" eaLnBrk="1" hangingPunct="1"/>
            <a:r>
              <a:rPr lang="lv-LV" sz="2800" smtClean="0">
                <a:latin typeface="Times New Roman" pitchFamily="18" charset="0"/>
              </a:rPr>
              <a:t>Pilnība</a:t>
            </a:r>
          </a:p>
          <a:p>
            <a:pPr marL="358775" indent="-358775" eaLnBrk="1" hangingPunct="1"/>
            <a:r>
              <a:rPr lang="lv-LV" sz="2800" smtClean="0">
                <a:latin typeface="Times New Roman" pitchFamily="18" charset="0"/>
              </a:rPr>
              <a:t>Elastīgums</a:t>
            </a:r>
          </a:p>
          <a:p>
            <a:pPr marL="358775" indent="-358775" eaLnBrk="1" hangingPunct="1"/>
            <a:r>
              <a:rPr lang="lv-LV" sz="2800" smtClean="0">
                <a:latin typeface="Times New Roman" pitchFamily="18" charset="0"/>
              </a:rPr>
              <a:t>Vienkāršums</a:t>
            </a:r>
          </a:p>
          <a:p>
            <a:pPr marL="358775" indent="-358775" eaLnBrk="1" hangingPunct="1"/>
            <a:r>
              <a:rPr lang="lv-LV" sz="2800" smtClean="0">
                <a:latin typeface="Times New Roman" pitchFamily="18" charset="0"/>
              </a:rPr>
              <a:t>Pārnesamība</a:t>
            </a:r>
          </a:p>
          <a:p>
            <a:pPr marL="358775" indent="-358775" eaLnBrk="1" hangingPunct="1">
              <a:buFont typeface="Wingdings" pitchFamily="2" charset="2"/>
              <a:buNone/>
            </a:pPr>
            <a:endParaRPr lang="lv-LV" sz="2800" smtClean="0">
              <a:latin typeface="Times New Roman" pitchFamily="18" charset="0"/>
            </a:endParaRPr>
          </a:p>
          <a:p>
            <a:pPr marL="358775" indent="-358775" eaLnBrk="1" hangingPunct="1"/>
            <a:endParaRPr lang="lv-LV" sz="28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anchor="b">
            <a:noAutofit/>
          </a:bodyPr>
          <a:lstStyle/>
          <a:p>
            <a:pPr algn="ctr">
              <a:defRPr/>
            </a:pPr>
            <a:r>
              <a:rPr lang="lv-LV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Programmēšanas  valodu pamatjēdzieni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6BEE6FC-EC8E-4A68-B4D8-FEE60CC39B0A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428625" y="1857375"/>
            <a:ext cx="8001000" cy="9540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lv-LV" sz="2800" u="sng">
                <a:latin typeface="Times New Roman" pitchFamily="18" charset="0"/>
                <a:cs typeface="Times New Roman" pitchFamily="18" charset="0"/>
              </a:rPr>
              <a:t>Alfabēts</a:t>
            </a:r>
            <a:r>
              <a:rPr lang="lv-LV" sz="2800">
                <a:latin typeface="Times New Roman" pitchFamily="18" charset="0"/>
                <a:cs typeface="Times New Roman" pitchFamily="18" charset="0"/>
              </a:rPr>
              <a:t>  –  rakstzīmju kopa, kas parasti ietver burtus, ciparus un speciālās zīmes 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428625" y="2924175"/>
            <a:ext cx="8077200" cy="13843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lv-LV" sz="2800" u="sng">
                <a:latin typeface="Times New Roman" pitchFamily="18" charset="0"/>
                <a:cs typeface="Times New Roman" pitchFamily="18" charset="0"/>
              </a:rPr>
              <a:t>Sintakse</a:t>
            </a:r>
            <a:r>
              <a:rPr lang="lv-LV" sz="2800">
                <a:latin typeface="Times New Roman" pitchFamily="18" charset="0"/>
                <a:cs typeface="Times New Roman" pitchFamily="18" charset="0"/>
              </a:rPr>
              <a:t> – noteikumi, kas nosaka atļauto konstrukciju              izveidošanu, kā arī rakstzīmju izvietojumu secību programmā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1143000" y="4419600"/>
            <a:ext cx="8001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lv-LV"/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419100" y="4371975"/>
            <a:ext cx="8153400" cy="13843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lv-LV" sz="2800" u="sng">
                <a:latin typeface="Times New Roman" pitchFamily="18" charset="0"/>
                <a:cs typeface="Times New Roman" pitchFamily="18" charset="0"/>
              </a:rPr>
              <a:t>Semantika</a:t>
            </a:r>
            <a:r>
              <a:rPr lang="lv-LV" sz="2800">
                <a:latin typeface="Times New Roman" pitchFamily="18" charset="0"/>
                <a:cs typeface="Times New Roman" pitchFamily="18" charset="0"/>
              </a:rPr>
              <a:t> – noteikumi, kas nosaka kādas operācijas un kādā secībā datoram jāizpilda, strādājot pēc     programmas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642938" y="428625"/>
            <a:ext cx="7772400" cy="1143000"/>
          </a:xfrm>
        </p:spPr>
        <p:txBody>
          <a:bodyPr vert="horz" anchor="b">
            <a:noAutofit/>
          </a:bodyPr>
          <a:lstStyle/>
          <a:p>
            <a:pPr algn="ctr">
              <a:defRPr/>
            </a:pPr>
            <a:r>
              <a:rPr lang="lv-LV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Programmēšanas  valodu semantika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7FBDC51-71D8-4FC2-8812-8DC4BABF0F09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5662613" y="2590800"/>
            <a:ext cx="2667000" cy="1477328"/>
          </a:xfrm>
          <a:prstGeom prst="rect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lv-LV">
                <a:latin typeface="Times New Roman" pitchFamily="18" charset="0"/>
                <a:cs typeface="Times New Roman" pitchFamily="18" charset="0"/>
              </a:rPr>
              <a:t>Datu apraksta pamatlīdzekļi</a:t>
            </a:r>
          </a:p>
          <a:p>
            <a:pPr algn="l">
              <a:spcBef>
                <a:spcPct val="50000"/>
              </a:spcBef>
            </a:pPr>
            <a:r>
              <a:rPr lang="lv-LV">
                <a:latin typeface="Times New Roman" pitchFamily="18" charset="0"/>
                <a:cs typeface="Times New Roman" pitchFamily="18" charset="0"/>
              </a:rPr>
              <a:t>Datu abstraktie tipi</a:t>
            </a:r>
          </a:p>
          <a:p>
            <a:pPr algn="l">
              <a:spcBef>
                <a:spcPct val="50000"/>
              </a:spcBef>
            </a:pPr>
            <a:r>
              <a:rPr lang="lv-LV">
                <a:latin typeface="Times New Roman" pitchFamily="18" charset="0"/>
                <a:cs typeface="Times New Roman" pitchFamily="18" charset="0"/>
              </a:rPr>
              <a:t>Papildus iespējas</a:t>
            </a:r>
          </a:p>
        </p:txBody>
      </p:sp>
      <p:sp>
        <p:nvSpPr>
          <p:cNvPr id="14341" name="Text Box 7"/>
          <p:cNvSpPr txBox="1">
            <a:spLocks noChangeArrowheads="1"/>
          </p:cNvSpPr>
          <p:nvPr/>
        </p:nvSpPr>
        <p:spPr bwMode="auto">
          <a:xfrm>
            <a:off x="5662613" y="4800600"/>
            <a:ext cx="2667000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lv-LV">
                <a:latin typeface="Times New Roman" pitchFamily="18" charset="0"/>
                <a:cs typeface="Times New Roman" pitchFamily="18" charset="0"/>
              </a:rPr>
              <a:t>Darbību apraksta pamatlīdzekļi</a:t>
            </a:r>
          </a:p>
        </p:txBody>
      </p:sp>
      <p:sp>
        <p:nvSpPr>
          <p:cNvPr id="14342" name="Text Box 9"/>
          <p:cNvSpPr txBox="1">
            <a:spLocks noChangeArrowheads="1"/>
          </p:cNvSpPr>
          <p:nvPr/>
        </p:nvSpPr>
        <p:spPr bwMode="auto">
          <a:xfrm>
            <a:off x="3200400" y="2743200"/>
            <a:ext cx="2057400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lv-LV" b="1">
                <a:latin typeface="Times New Roman" pitchFamily="18" charset="0"/>
                <a:cs typeface="Times New Roman" pitchFamily="18" charset="0"/>
              </a:rPr>
              <a:t>Datu apraksta līdzekļi</a:t>
            </a:r>
          </a:p>
        </p:txBody>
      </p:sp>
      <p:sp>
        <p:nvSpPr>
          <p:cNvPr id="14343" name="Text Box 10"/>
          <p:cNvSpPr txBox="1">
            <a:spLocks noChangeArrowheads="1"/>
          </p:cNvSpPr>
          <p:nvPr/>
        </p:nvSpPr>
        <p:spPr bwMode="auto">
          <a:xfrm>
            <a:off x="3352800" y="4038600"/>
            <a:ext cx="1600200" cy="9233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lv-LV" b="1">
                <a:latin typeface="Times New Roman" pitchFamily="18" charset="0"/>
                <a:cs typeface="Times New Roman" pitchFamily="18" charset="0"/>
              </a:rPr>
              <a:t>Darbību apraksta līdzekļi</a:t>
            </a:r>
          </a:p>
        </p:txBody>
      </p:sp>
      <p:sp>
        <p:nvSpPr>
          <p:cNvPr id="14344" name="Rectangle 11"/>
          <p:cNvSpPr>
            <a:spLocks noChangeArrowheads="1"/>
          </p:cNvSpPr>
          <p:nvPr/>
        </p:nvSpPr>
        <p:spPr bwMode="auto">
          <a:xfrm>
            <a:off x="2928938" y="2286000"/>
            <a:ext cx="5715000" cy="3505200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lv-LV"/>
          </a:p>
        </p:txBody>
      </p:sp>
      <p:sp>
        <p:nvSpPr>
          <p:cNvPr id="14345" name="Line 12"/>
          <p:cNvSpPr>
            <a:spLocks noChangeShapeType="1"/>
          </p:cNvSpPr>
          <p:nvPr/>
        </p:nvSpPr>
        <p:spPr bwMode="auto">
          <a:xfrm>
            <a:off x="5000625" y="3214688"/>
            <a:ext cx="685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lv-LV"/>
          </a:p>
        </p:txBody>
      </p:sp>
      <p:sp>
        <p:nvSpPr>
          <p:cNvPr id="14346" name="Rectangle 13"/>
          <p:cNvSpPr>
            <a:spLocks noChangeArrowheads="1"/>
          </p:cNvSpPr>
          <p:nvPr/>
        </p:nvSpPr>
        <p:spPr bwMode="auto">
          <a:xfrm>
            <a:off x="5357813" y="3581400"/>
            <a:ext cx="3124200" cy="20574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lv-LV"/>
          </a:p>
        </p:txBody>
      </p:sp>
      <p:sp>
        <p:nvSpPr>
          <p:cNvPr id="14347" name="Line 14"/>
          <p:cNvSpPr>
            <a:spLocks noChangeShapeType="1"/>
          </p:cNvSpPr>
          <p:nvPr/>
        </p:nvSpPr>
        <p:spPr bwMode="auto">
          <a:xfrm>
            <a:off x="4643438" y="4572000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lv-LV"/>
          </a:p>
        </p:txBody>
      </p:sp>
      <p:sp>
        <p:nvSpPr>
          <p:cNvPr id="14348" name="Text Box 15"/>
          <p:cNvSpPr txBox="1">
            <a:spLocks noChangeArrowheads="1"/>
          </p:cNvSpPr>
          <p:nvPr/>
        </p:nvSpPr>
        <p:spPr bwMode="auto">
          <a:xfrm>
            <a:off x="795338" y="3276600"/>
            <a:ext cx="1676400" cy="13731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lv-LV" sz="2800">
                <a:latin typeface="Times New Roman" pitchFamily="18" charset="0"/>
                <a:cs typeface="Times New Roman" pitchFamily="18" charset="0"/>
              </a:rPr>
              <a:t>Program-mēšanas valoda</a:t>
            </a:r>
          </a:p>
        </p:txBody>
      </p:sp>
      <p:sp>
        <p:nvSpPr>
          <p:cNvPr id="14349" name="Line 16"/>
          <p:cNvSpPr>
            <a:spLocks noChangeShapeType="1"/>
          </p:cNvSpPr>
          <p:nvPr/>
        </p:nvSpPr>
        <p:spPr bwMode="auto">
          <a:xfrm>
            <a:off x="2357438" y="4000500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lv-LV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C0152B0-BB63-4FA8-9844-D436D91BE9E6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428625" y="3714750"/>
            <a:ext cx="1876425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lv-LV">
                <a:latin typeface="Times New Roman" pitchFamily="18" charset="0"/>
                <a:cs typeface="Times New Roman" pitchFamily="18" charset="0"/>
              </a:rPr>
              <a:t>Datu apraksta pamatlīdzekļi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6781800" y="2438400"/>
            <a:ext cx="1447800" cy="1200329"/>
          </a:xfrm>
          <a:prstGeom prst="rect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lv-LV">
                <a:latin typeface="Times New Roman" pitchFamily="18" charset="0"/>
                <a:cs typeface="Times New Roman" pitchFamily="18" charset="0"/>
              </a:rPr>
              <a:t>Loģisks</a:t>
            </a:r>
          </a:p>
          <a:p>
            <a:pPr algn="l">
              <a:spcBef>
                <a:spcPct val="50000"/>
              </a:spcBef>
            </a:pPr>
            <a:r>
              <a:rPr lang="lv-LV">
                <a:latin typeface="Times New Roman" pitchFamily="18" charset="0"/>
                <a:cs typeface="Times New Roman" pitchFamily="18" charset="0"/>
              </a:rPr>
              <a:t>Simbolu</a:t>
            </a:r>
          </a:p>
          <a:p>
            <a:pPr algn="l">
              <a:spcBef>
                <a:spcPct val="50000"/>
              </a:spcBef>
            </a:pPr>
            <a:r>
              <a:rPr lang="lv-LV">
                <a:latin typeface="Times New Roman" pitchFamily="18" charset="0"/>
                <a:cs typeface="Times New Roman" pitchFamily="18" charset="0"/>
              </a:rPr>
              <a:t>Lietotāja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6781800" y="4267200"/>
            <a:ext cx="1447800" cy="784830"/>
          </a:xfrm>
          <a:prstGeom prst="rect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lv-LV">
                <a:latin typeface="Times New Roman" pitchFamily="18" charset="0"/>
                <a:cs typeface="Times New Roman" pitchFamily="18" charset="0"/>
              </a:rPr>
              <a:t>Vesels</a:t>
            </a:r>
          </a:p>
          <a:p>
            <a:pPr algn="l">
              <a:spcBef>
                <a:spcPct val="50000"/>
              </a:spcBef>
            </a:pPr>
            <a:r>
              <a:rPr lang="lv-LV">
                <a:latin typeface="Times New Roman" pitchFamily="18" charset="0"/>
                <a:cs typeface="Times New Roman" pitchFamily="18" charset="0"/>
              </a:rPr>
              <a:t>Reāls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5181600" y="4343400"/>
            <a:ext cx="990600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lv-LV" b="1">
                <a:latin typeface="Times New Roman" pitchFamily="18" charset="0"/>
                <a:cs typeface="Times New Roman" pitchFamily="18" charset="0"/>
              </a:rPr>
              <a:t>Skait-liskie</a:t>
            </a:r>
            <a:endParaRPr lang="lv-LV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5105400" y="2590800"/>
            <a:ext cx="1143000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lv-LV" b="1">
                <a:latin typeface="Times New Roman" pitchFamily="18" charset="0"/>
                <a:cs typeface="Times New Roman" pitchFamily="18" charset="0"/>
              </a:rPr>
              <a:t>Uzskaitāmie </a:t>
            </a:r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5029200" y="2286000"/>
            <a:ext cx="3352800" cy="3124200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lv-LV"/>
          </a:p>
        </p:txBody>
      </p:sp>
      <p:sp>
        <p:nvSpPr>
          <p:cNvPr id="15369" name="Line 8"/>
          <p:cNvSpPr>
            <a:spLocks noChangeShapeType="1"/>
          </p:cNvSpPr>
          <p:nvPr/>
        </p:nvSpPr>
        <p:spPr bwMode="auto">
          <a:xfrm>
            <a:off x="6172200" y="3048000"/>
            <a:ext cx="609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lv-LV"/>
          </a:p>
        </p:txBody>
      </p:sp>
      <p:sp>
        <p:nvSpPr>
          <p:cNvPr id="15370" name="Line 9"/>
          <p:cNvSpPr>
            <a:spLocks noChangeShapeType="1"/>
          </p:cNvSpPr>
          <p:nvPr/>
        </p:nvSpPr>
        <p:spPr bwMode="auto">
          <a:xfrm>
            <a:off x="6096000" y="4724400"/>
            <a:ext cx="685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lv-LV"/>
          </a:p>
        </p:txBody>
      </p:sp>
      <p:sp>
        <p:nvSpPr>
          <p:cNvPr id="15371" name="Text Box 10"/>
          <p:cNvSpPr txBox="1">
            <a:spLocks noChangeArrowheads="1"/>
          </p:cNvSpPr>
          <p:nvPr/>
        </p:nvSpPr>
        <p:spPr bwMode="auto">
          <a:xfrm>
            <a:off x="3276600" y="2971800"/>
            <a:ext cx="1066800" cy="9233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lv-LV" b="1">
                <a:latin typeface="Times New Roman" pitchFamily="18" charset="0"/>
                <a:cs typeface="Times New Roman" pitchFamily="18" charset="0"/>
              </a:rPr>
              <a:t>Vien-kāršie datu tipi</a:t>
            </a:r>
          </a:p>
        </p:txBody>
      </p:sp>
      <p:sp>
        <p:nvSpPr>
          <p:cNvPr id="15372" name="Line 11"/>
          <p:cNvSpPr>
            <a:spLocks noChangeShapeType="1"/>
          </p:cNvSpPr>
          <p:nvPr/>
        </p:nvSpPr>
        <p:spPr bwMode="auto">
          <a:xfrm>
            <a:off x="4343400" y="3733800"/>
            <a:ext cx="685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lv-LV"/>
          </a:p>
        </p:txBody>
      </p:sp>
      <p:sp>
        <p:nvSpPr>
          <p:cNvPr id="15373" name="Text Box 12"/>
          <p:cNvSpPr txBox="1">
            <a:spLocks noChangeArrowheads="1"/>
          </p:cNvSpPr>
          <p:nvPr/>
        </p:nvSpPr>
        <p:spPr bwMode="auto">
          <a:xfrm>
            <a:off x="5410200" y="5562600"/>
            <a:ext cx="2971800" cy="369332"/>
          </a:xfrm>
          <a:prstGeom prst="rect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lv-LV">
                <a:latin typeface="Times New Roman" pitchFamily="18" charset="0"/>
                <a:cs typeface="Times New Roman" pitchFamily="18" charset="0"/>
              </a:rPr>
              <a:t>Masīvi,   Ieraksti, Apvienības</a:t>
            </a:r>
          </a:p>
        </p:txBody>
      </p:sp>
      <p:sp>
        <p:nvSpPr>
          <p:cNvPr id="15374" name="Rectangle 13"/>
          <p:cNvSpPr>
            <a:spLocks noChangeArrowheads="1"/>
          </p:cNvSpPr>
          <p:nvPr/>
        </p:nvSpPr>
        <p:spPr bwMode="auto">
          <a:xfrm>
            <a:off x="2971800" y="2057400"/>
            <a:ext cx="5638800" cy="4572000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lv-LV"/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3048000" y="5562600"/>
            <a:ext cx="1905000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lv-LV" b="1">
                <a:latin typeface="Times New Roman" pitchFamily="18" charset="0"/>
                <a:cs typeface="Times New Roman" pitchFamily="18" charset="0"/>
              </a:rPr>
              <a:t>Strukturētie datu tipi</a:t>
            </a:r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4648200" y="6096000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lv-LV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2286000" y="4267200"/>
            <a:ext cx="685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lv-LV"/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357158" y="285728"/>
            <a:ext cx="8429625" cy="120032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lv-LV" sz="3600" b="1" cap="sm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Programmēšanas  </a:t>
            </a:r>
            <a:r>
              <a:rPr lang="lv-LV" sz="3600" b="1" cap="small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valodas              Datu </a:t>
            </a:r>
            <a:r>
              <a:rPr lang="lv-LV" sz="3600" b="1" cap="sm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apraksta pamatlīdzekļi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200329"/>
          </a:xfr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lv-LV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Programmēšanas  valodas </a:t>
            </a:r>
            <a:br>
              <a:rPr lang="lv-LV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lv-LV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Darbību apraksta pamatlīdzekļi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0694F6E-6657-4F27-AD46-04F834DEB7AA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5638800" y="2667000"/>
            <a:ext cx="2895600" cy="1200329"/>
          </a:xfrm>
          <a:prstGeom prst="rect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lv-LV">
                <a:latin typeface="Times New Roman" pitchFamily="18" charset="0"/>
                <a:cs typeface="Times New Roman" pitchFamily="18" charset="0"/>
              </a:rPr>
              <a:t>Pārejas operators</a:t>
            </a:r>
          </a:p>
          <a:p>
            <a:pPr algn="l">
              <a:spcBef>
                <a:spcPct val="50000"/>
              </a:spcBef>
            </a:pPr>
            <a:r>
              <a:rPr lang="lv-LV">
                <a:latin typeface="Times New Roman" pitchFamily="18" charset="0"/>
                <a:cs typeface="Times New Roman" pitchFamily="18" charset="0"/>
              </a:rPr>
              <a:t>Nosacījuma operatori</a:t>
            </a:r>
          </a:p>
          <a:p>
            <a:pPr algn="l">
              <a:spcBef>
                <a:spcPct val="50000"/>
              </a:spcBef>
            </a:pPr>
            <a:r>
              <a:rPr lang="lv-LV">
                <a:latin typeface="Times New Roman" pitchFamily="18" charset="0"/>
                <a:cs typeface="Times New Roman" pitchFamily="18" charset="0"/>
              </a:rPr>
              <a:t>Cikla operatori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6248400" y="4495800"/>
            <a:ext cx="2209800" cy="784830"/>
          </a:xfrm>
          <a:prstGeom prst="rect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lv-LV">
                <a:latin typeface="Times New Roman" pitchFamily="18" charset="0"/>
                <a:cs typeface="Times New Roman" pitchFamily="18" charset="0"/>
              </a:rPr>
              <a:t>Procedūras</a:t>
            </a:r>
          </a:p>
          <a:p>
            <a:pPr algn="l">
              <a:spcBef>
                <a:spcPct val="50000"/>
              </a:spcBef>
            </a:pPr>
            <a:r>
              <a:rPr lang="lv-LV">
                <a:latin typeface="Times New Roman" pitchFamily="18" charset="0"/>
                <a:cs typeface="Times New Roman" pitchFamily="18" charset="0"/>
              </a:rPr>
              <a:t>Funkcijas</a:t>
            </a: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2819400" y="2514600"/>
            <a:ext cx="2514600" cy="244682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lv-LV">
                <a:latin typeface="Times New Roman" pitchFamily="18" charset="0"/>
                <a:cs typeface="Times New Roman" pitchFamily="18" charset="0"/>
              </a:rPr>
              <a:t>Izteiksmes</a:t>
            </a:r>
          </a:p>
          <a:p>
            <a:pPr algn="l">
              <a:spcBef>
                <a:spcPct val="50000"/>
              </a:spcBef>
            </a:pPr>
            <a:r>
              <a:rPr lang="lv-LV">
                <a:latin typeface="Times New Roman" pitchFamily="18" charset="0"/>
                <a:cs typeface="Times New Roman" pitchFamily="18" charset="0"/>
              </a:rPr>
              <a:t>Piešķires operatori</a:t>
            </a:r>
          </a:p>
          <a:p>
            <a:pPr algn="l">
              <a:spcBef>
                <a:spcPct val="50000"/>
              </a:spcBef>
            </a:pPr>
            <a:r>
              <a:rPr lang="lv-LV">
                <a:latin typeface="Times New Roman" pitchFamily="18" charset="0"/>
                <a:cs typeface="Times New Roman" pitchFamily="18" charset="0"/>
              </a:rPr>
              <a:t>Vadības operatori</a:t>
            </a:r>
          </a:p>
          <a:p>
            <a:pPr algn="l">
              <a:spcBef>
                <a:spcPct val="50000"/>
              </a:spcBef>
            </a:pPr>
            <a:r>
              <a:rPr lang="lv-LV">
                <a:latin typeface="Times New Roman" pitchFamily="18" charset="0"/>
                <a:cs typeface="Times New Roman" pitchFamily="18" charset="0"/>
              </a:rPr>
              <a:t>Bloki</a:t>
            </a:r>
          </a:p>
          <a:p>
            <a:pPr algn="l">
              <a:spcBef>
                <a:spcPct val="50000"/>
              </a:spcBef>
            </a:pPr>
            <a:r>
              <a:rPr lang="lv-LV">
                <a:latin typeface="Times New Roman" pitchFamily="18" charset="0"/>
                <a:cs typeface="Times New Roman" pitchFamily="18" charset="0"/>
              </a:rPr>
              <a:t>Apakšprogrammas</a:t>
            </a:r>
          </a:p>
          <a:p>
            <a:pPr algn="l">
              <a:spcBef>
                <a:spcPct val="50000"/>
              </a:spcBef>
            </a:pPr>
            <a:r>
              <a:rPr lang="lv-LV">
                <a:latin typeface="Times New Roman" pitchFamily="18" charset="0"/>
                <a:cs typeface="Times New Roman" pitchFamily="18" charset="0"/>
              </a:rPr>
              <a:t>Pakotnes </a:t>
            </a:r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>
            <a:off x="5105400" y="3886200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lv-LV"/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>
            <a:off x="5334000" y="4953000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lv-LV"/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auto">
          <a:xfrm>
            <a:off x="2743200" y="2209800"/>
            <a:ext cx="6096000" cy="426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lv-LV"/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990600" y="3505200"/>
            <a:ext cx="1371600" cy="120032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lv-LV">
                <a:latin typeface="Times New Roman" pitchFamily="18" charset="0"/>
                <a:cs typeface="Times New Roman" pitchFamily="18" charset="0"/>
              </a:rPr>
              <a:t>Darbību apraksta pamat-līdzekļi</a:t>
            </a:r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2286000" y="4267200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lv-LV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65</TotalTime>
  <Words>1572</Words>
  <Application>Microsoft Office PowerPoint</Application>
  <PresentationFormat>On-screen Show (4:3)</PresentationFormat>
  <Paragraphs>480</Paragraphs>
  <Slides>41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Oriel</vt:lpstr>
      <vt:lpstr>Microsoft Equation 3.0</vt:lpstr>
      <vt:lpstr>Programmēšanas  valodas</vt:lpstr>
      <vt:lpstr>Definīcijas Programmēšanas valoda ir</vt:lpstr>
      <vt:lpstr>Definīcijas Programmēšanas valoda ir</vt:lpstr>
      <vt:lpstr>Secinājumi no definīcijām</vt:lpstr>
      <vt:lpstr>Programmēšanas  valodu raksturīgas īpašības</vt:lpstr>
      <vt:lpstr>Programmēšanas  valodu pamatjēdzieni</vt:lpstr>
      <vt:lpstr>Programmēšanas  valodu semantika</vt:lpstr>
      <vt:lpstr>Slide 8</vt:lpstr>
      <vt:lpstr>Programmēšanas  valodas  Darbību apraksta pamatlīdzekļi</vt:lpstr>
      <vt:lpstr>Programmēšanas  valodas  Papildus iespējas</vt:lpstr>
      <vt:lpstr>Programmēšanas  valodu klasifikācija</vt:lpstr>
      <vt:lpstr>Programmēšanas  valodu klasifikācija.  piesaiste datora struktūrai</vt:lpstr>
      <vt:lpstr>Programmēšanas  valodas atkarībā no valodas uzbūves</vt:lpstr>
      <vt:lpstr>Vienkāršots  programmas veidošanas  process</vt:lpstr>
      <vt:lpstr>Programmēšanas valodas C raksturīgas īpašības</vt:lpstr>
      <vt:lpstr>Programmas struktūra</vt:lpstr>
      <vt:lpstr>Bibliotēkas</vt:lpstr>
      <vt:lpstr>Bibliotēkas (pamata)</vt:lpstr>
      <vt:lpstr>Konstantes</vt:lpstr>
      <vt:lpstr>Mainīgo tipi</vt:lpstr>
      <vt:lpstr>Skaitlisko mainīgo veidi</vt:lpstr>
      <vt:lpstr>Galvenā funkcija – main. Struktūra</vt:lpstr>
      <vt:lpstr>Vienkāršas programmas piemērs</vt:lpstr>
      <vt:lpstr>Vienkāršas programmas piemērs (turpinājums)</vt:lpstr>
      <vt:lpstr>Ievades operators</vt:lpstr>
      <vt:lpstr>Izvades operators</vt:lpstr>
      <vt:lpstr>Matematisko darbību pieraksts</vt:lpstr>
      <vt:lpstr>Programmēšanas valodas C nosacījuma operators   if</vt:lpstr>
      <vt:lpstr>nosacījuma operatora IF piemēri</vt:lpstr>
      <vt:lpstr>nosacījuma operatora IF piemēri (2)</vt:lpstr>
      <vt:lpstr>Nosacījuma operatora IF salīdzināšanas operācijas</vt:lpstr>
      <vt:lpstr>Nosacījuma operators if (turpinājums)</vt:lpstr>
      <vt:lpstr>Cikla operatori</vt:lpstr>
      <vt:lpstr>cikla operators WHILE</vt:lpstr>
      <vt:lpstr>cikla operators DO-WHILE</vt:lpstr>
      <vt:lpstr>Programmas piemērs (1/6)</vt:lpstr>
      <vt:lpstr>Programmas piemērs (2/6)</vt:lpstr>
      <vt:lpstr>Programmas piemērs (3/6)</vt:lpstr>
      <vt:lpstr>Programmas piemērs (4/6)</vt:lpstr>
      <vt:lpstr>Programmas piemērs (5/6)</vt:lpstr>
      <vt:lpstr>Programmas piemērs (6/6)</vt:lpstr>
    </vt:vector>
  </TitlesOfParts>
  <Company>RTU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Programmēšanas  valodas</dc:title>
  <dc:creator>PIT</dc:creator>
  <cp:lastModifiedBy>kate</cp:lastModifiedBy>
  <cp:revision>32</cp:revision>
  <dcterms:created xsi:type="dcterms:W3CDTF">2010-09-17T08:06:30Z</dcterms:created>
  <dcterms:modified xsi:type="dcterms:W3CDTF">2011-09-12T17:49:51Z</dcterms:modified>
</cp:coreProperties>
</file>