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7" r:id="rId4"/>
    <p:sldId id="258" r:id="rId5"/>
    <p:sldId id="281" r:id="rId6"/>
    <p:sldId id="282" r:id="rId7"/>
    <p:sldId id="283" r:id="rId8"/>
    <p:sldId id="285" r:id="rId9"/>
    <p:sldId id="284" r:id="rId10"/>
    <p:sldId id="259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CE2A6E-84FC-40E7-B6B3-B6B5B49B0CC2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5CB319-9D1F-4D22-9BCE-4EC871E07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</a:rPr>
              <a:t>C</a:t>
            </a:r>
            <a:r>
              <a:rPr lang="lv-LV" sz="3600" dirty="0" smtClean="0">
                <a:latin typeface="Times New Roman" pitchFamily="18" charset="0"/>
              </a:rPr>
              <a:t>ikla operators   while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68AA4EE-8F6C-4EFB-B799-317531AB683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557213" y="2438400"/>
            <a:ext cx="1981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Izteiksme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633413" y="2133600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1547813" y="2133600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1547813" y="26670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633413" y="26670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633413" y="3657600"/>
            <a:ext cx="1905000" cy="36933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Operators</a:t>
            </a: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1571625" y="314325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1547813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547813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52413" y="1905000"/>
            <a:ext cx="0" cy="2590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H="1">
            <a:off x="252413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 flipV="1">
            <a:off x="252413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2500313" y="2714625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843213" y="2667000"/>
            <a:ext cx="0" cy="2209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H="1">
            <a:off x="1547813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1547813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1471613" y="31242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1</a:t>
            </a:r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2462213" y="220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0</a:t>
            </a:r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2614613" y="1600200"/>
            <a:ext cx="5105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b="1">
                <a:cs typeface="Times New Roman" pitchFamily="18" charset="0"/>
              </a:rPr>
              <a:t>while (</a:t>
            </a:r>
            <a:r>
              <a:rPr lang="lv-LV" sz="2800">
                <a:cs typeface="Times New Roman" pitchFamily="18" charset="0"/>
              </a:rPr>
              <a:t>izteiksme</a:t>
            </a:r>
            <a:r>
              <a:rPr lang="lv-LV" sz="2800" b="1">
                <a:cs typeface="Times New Roman" pitchFamily="18" charset="0"/>
              </a:rPr>
              <a:t>) </a:t>
            </a:r>
            <a:r>
              <a:rPr lang="lv-LV" sz="2800">
                <a:cs typeface="Times New Roman" pitchFamily="18" charset="0"/>
              </a:rPr>
              <a:t>operators</a:t>
            </a:r>
            <a:r>
              <a:rPr lang="lv-LV" sz="2800" b="1">
                <a:cs typeface="Times New Roman" pitchFamily="18" charset="0"/>
              </a:rPr>
              <a:t>;</a:t>
            </a:r>
            <a:endParaRPr lang="lv-LV" sz="2800">
              <a:cs typeface="Times New Roman" pitchFamily="18" charset="0"/>
            </a:endParaRP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071813" y="2286000"/>
            <a:ext cx="5105400" cy="456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# include &lt;stdio.h&gt;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int main()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{ float grad, rad;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 grad = 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 while ( grad &lt;= 90 )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    { rad = ( 3.14 * grad ) / 180;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      printf ( “%2.0f %f\n”, grad, rad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       grad +=5;    /*grad=grad+5;*/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   }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  return 0;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  }</a:t>
            </a:r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3071813" y="2214563"/>
            <a:ext cx="487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7924800" cy="7143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err="1" smtClean="0">
                <a:latin typeface="Times New Roman" pitchFamily="18" charset="0"/>
              </a:rPr>
              <a:t>Mas</a:t>
            </a:r>
            <a:r>
              <a:rPr lang="lv-LV" sz="3600" dirty="0" smtClean="0">
                <a:latin typeface="Times New Roman" pitchFamily="18" charset="0"/>
              </a:rPr>
              <a:t>īvu apstrādes piemērs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510D58-0D6E-42C5-B9EB-DA4806B9D6C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7848600" cy="5139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#include &lt;stdio.h&gt;</a:t>
            </a: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#include &lt;conio.h&gt;</a:t>
            </a: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#include </a:t>
            </a:r>
            <a:r>
              <a:rPr lang="lv-LV" sz="1600" dirty="0" smtClean="0">
                <a:cs typeface="Times New Roman" pitchFamily="18" charset="0"/>
              </a:rPr>
              <a:t>&lt;time.h&gt;</a:t>
            </a:r>
            <a:endParaRPr lang="en-US" sz="1600" dirty="0" smtClean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cs typeface="Times New Roman" pitchFamily="18" charset="0"/>
              </a:rPr>
              <a:t>#include &lt;</a:t>
            </a:r>
            <a:r>
              <a:rPr lang="en-US" sz="1600" dirty="0" err="1" smtClean="0">
                <a:cs typeface="Times New Roman" pitchFamily="18" charset="0"/>
              </a:rPr>
              <a:t>windows.h</a:t>
            </a:r>
            <a:r>
              <a:rPr lang="en-US" sz="1600" dirty="0" smtClean="0">
                <a:cs typeface="Times New Roman" pitchFamily="18" charset="0"/>
              </a:rPr>
              <a:t>&gt;</a:t>
            </a:r>
            <a:endParaRPr lang="lv-LV" sz="1600" dirty="0" smtClean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endParaRPr lang="lv-LV" sz="16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#define N 10    //konstantes definēšana</a:t>
            </a:r>
          </a:p>
          <a:p>
            <a:pPr algn="l">
              <a:spcBef>
                <a:spcPct val="50000"/>
              </a:spcBef>
            </a:pPr>
            <a:endParaRPr lang="lv-LV" sz="16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dirty="0" err="1" smtClean="0">
                <a:cs typeface="Times New Roman" pitchFamily="18" charset="0"/>
              </a:rPr>
              <a:t>int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lv-LV" sz="1600" dirty="0" smtClean="0">
                <a:cs typeface="Times New Roman" pitchFamily="18" charset="0"/>
              </a:rPr>
              <a:t>main</a:t>
            </a:r>
            <a:r>
              <a:rPr lang="lv-LV" sz="1600" dirty="0">
                <a:cs typeface="Times New Roman" pitchFamily="18" charset="0"/>
              </a:rPr>
              <a:t>()</a:t>
            </a: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   int vektors[N], matrica[N][N], i, j;</a:t>
            </a:r>
          </a:p>
          <a:p>
            <a:pPr algn="l">
              <a:spcBef>
                <a:spcPct val="50000"/>
              </a:spcBef>
            </a:pPr>
            <a:endParaRPr lang="lv-LV" sz="16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   </a:t>
            </a:r>
            <a:r>
              <a:rPr lang="en-US" sz="1600" dirty="0" smtClean="0">
                <a:cs typeface="Times New Roman" pitchFamily="18" charset="0"/>
              </a:rPr>
              <a:t>system</a:t>
            </a:r>
            <a:r>
              <a:rPr lang="lv-LV" sz="1600" dirty="0" smtClean="0">
                <a:cs typeface="Times New Roman" pitchFamily="18" charset="0"/>
              </a:rPr>
              <a:t>(</a:t>
            </a:r>
            <a:r>
              <a:rPr lang="en-US" sz="1600" dirty="0" smtClean="0">
                <a:cs typeface="Times New Roman" pitchFamily="18" charset="0"/>
              </a:rPr>
              <a:t>“</a:t>
            </a:r>
            <a:r>
              <a:rPr lang="en-US" sz="1600" dirty="0" err="1" smtClean="0">
                <a:cs typeface="Times New Roman" pitchFamily="18" charset="0"/>
              </a:rPr>
              <a:t>cls</a:t>
            </a:r>
            <a:r>
              <a:rPr lang="en-US" sz="1600" dirty="0" smtClean="0">
                <a:cs typeface="Times New Roman" pitchFamily="18" charset="0"/>
              </a:rPr>
              <a:t>”</a:t>
            </a:r>
            <a:r>
              <a:rPr lang="lv-LV" sz="1600" dirty="0" smtClean="0">
                <a:cs typeface="Times New Roman" pitchFamily="18" charset="0"/>
              </a:rPr>
              <a:t>);</a:t>
            </a:r>
            <a:endParaRPr lang="lv-LV" sz="16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   </a:t>
            </a:r>
            <a:r>
              <a:rPr lang="en-US" sz="1600" dirty="0" smtClean="0">
                <a:cs typeface="Times New Roman" pitchFamily="18" charset="0"/>
              </a:rPr>
              <a:t>s</a:t>
            </a:r>
            <a:r>
              <a:rPr lang="lv-LV" sz="1600" dirty="0" smtClean="0">
                <a:cs typeface="Times New Roman" pitchFamily="18" charset="0"/>
              </a:rPr>
              <a:t>rand(</a:t>
            </a:r>
            <a:r>
              <a:rPr lang="en-US" sz="1600" dirty="0" smtClean="0">
                <a:cs typeface="Times New Roman" pitchFamily="18" charset="0"/>
              </a:rPr>
              <a:t>time(NULL)</a:t>
            </a:r>
            <a:r>
              <a:rPr lang="lv-LV" sz="1600" dirty="0" smtClean="0">
                <a:cs typeface="Times New Roman" pitchFamily="18" charset="0"/>
              </a:rPr>
              <a:t>);</a:t>
            </a:r>
            <a:endParaRPr lang="lv-LV" sz="16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lv-LV" sz="1600" dirty="0">
                <a:cs typeface="Times New Roman" pitchFamily="18" charset="0"/>
              </a:rPr>
              <a:t>   printf(“Masivi:\nViendimensijas masivs\n</a:t>
            </a:r>
            <a:r>
              <a:rPr lang="lv-LV" sz="1600" dirty="0" smtClean="0">
                <a:cs typeface="Times New Roman" pitchFamily="18" charset="0"/>
              </a:rPr>
              <a:t>”);</a:t>
            </a:r>
            <a:endParaRPr lang="lv-LV" sz="16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9248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err="1" smtClean="0">
                <a:latin typeface="Times New Roman" pitchFamily="18" charset="0"/>
              </a:rPr>
              <a:t>Mas</a:t>
            </a:r>
            <a:r>
              <a:rPr lang="lv-LV" sz="3600" dirty="0" smtClean="0">
                <a:latin typeface="Times New Roman" pitchFamily="18" charset="0"/>
              </a:rPr>
              <a:t>īvu apstrādes piemērs </a:t>
            </a:r>
            <a:r>
              <a:rPr lang="lv-LV" sz="3600" dirty="0" smtClean="0">
                <a:latin typeface="Times New Roman" pitchFamily="18" charset="0"/>
              </a:rPr>
              <a:t>(turpinājums)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BF3F19-EAB4-4D44-B1C0-EF3D7AAF141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14375" y="1214438"/>
            <a:ext cx="7848600" cy="5478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for(i=0; i&lt;N; i++)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{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vektors[i]=</a:t>
            </a:r>
            <a:r>
              <a:rPr lang="lv-LV" sz="1400" dirty="0" smtClean="0">
                <a:cs typeface="Times New Roman" pitchFamily="18" charset="0"/>
              </a:rPr>
              <a:t>rand</a:t>
            </a:r>
            <a:r>
              <a:rPr lang="en-US" sz="1400" dirty="0" smtClean="0">
                <a:cs typeface="Times New Roman" pitchFamily="18" charset="0"/>
              </a:rPr>
              <a:t>(</a:t>
            </a:r>
            <a:r>
              <a:rPr lang="lv-LV" sz="1400" dirty="0" smtClean="0">
                <a:cs typeface="Times New Roman" pitchFamily="18" charset="0"/>
              </a:rPr>
              <a:t>)</a:t>
            </a:r>
            <a:r>
              <a:rPr lang="en-US" sz="1400" dirty="0" smtClean="0">
                <a:cs typeface="Times New Roman" pitchFamily="18" charset="0"/>
              </a:rPr>
              <a:t>%20</a:t>
            </a:r>
            <a:r>
              <a:rPr lang="lv-LV" sz="1400" dirty="0" smtClean="0">
                <a:cs typeface="Times New Roman" pitchFamily="18" charset="0"/>
              </a:rPr>
              <a:t>; </a:t>
            </a:r>
            <a:r>
              <a:rPr lang="lv-LV" sz="1400" dirty="0">
                <a:cs typeface="Times New Roman" pitchFamily="18" charset="0"/>
              </a:rPr>
              <a:t>// skaitļu diapazons ir 0-19, veseli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printf(“%4d”, vektors[i]);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}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printf(“\n\nDivdimensiju masivs\n”);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for(i=0; i&lt;N; i++)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{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for (j=0; j&lt;N; j++)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 {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    matrica[i][j]=</a:t>
            </a:r>
            <a:r>
              <a:rPr lang="lv-LV" sz="1400" dirty="0" smtClean="0">
                <a:cs typeface="Times New Roman" pitchFamily="18" charset="0"/>
              </a:rPr>
              <a:t>rand()</a:t>
            </a:r>
            <a:r>
              <a:rPr lang="en-US" sz="1400" dirty="0" smtClean="0">
                <a:cs typeface="Times New Roman" pitchFamily="18" charset="0"/>
              </a:rPr>
              <a:t>%10</a:t>
            </a:r>
            <a:r>
              <a:rPr lang="lv-LV" sz="1400" dirty="0" smtClean="0">
                <a:cs typeface="Times New Roman" pitchFamily="18" charset="0"/>
              </a:rPr>
              <a:t>; </a:t>
            </a:r>
            <a:r>
              <a:rPr lang="lv-LV" sz="1400" dirty="0">
                <a:cs typeface="Times New Roman" pitchFamily="18" charset="0"/>
              </a:rPr>
              <a:t>// skaitļu diapazons ir 0-9, veseli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    printf(“%4d”, matrica[i][j]);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  }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   printf(“\n”);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    }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  getch();</a:t>
            </a:r>
          </a:p>
          <a:p>
            <a:pPr algn="l">
              <a:spcBef>
                <a:spcPct val="50000"/>
              </a:spcBef>
            </a:pPr>
            <a:r>
              <a:rPr lang="lv-LV" sz="1400" dirty="0">
                <a:cs typeface="Times New Roman" pitchFamily="18" charset="0"/>
              </a:rPr>
              <a:t> } // main beigas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>
              <a:defRPr/>
            </a:pPr>
            <a:r>
              <a:rPr lang="lv-LV" smtClean="0"/>
              <a:t>Masīvu apstrāde ar rādītājiem</a:t>
            </a:r>
            <a:endParaRPr lang="lv-LV"/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lv-LV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Masīvu apstrāde ar rādītājiem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mtClean="0"/>
              <a:t>Masīvu definēšana: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&lt;tips&gt; *&lt;nosaukums&gt;;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int *mas;</a:t>
            </a:r>
          </a:p>
          <a:p>
            <a:pPr>
              <a:buFont typeface="Wingdings" pitchFamily="2" charset="2"/>
              <a:buNone/>
              <a:defRPr/>
            </a:pPr>
            <a:endParaRPr lang="lv-LV" smtClean="0"/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*mas ≡ mas[0] vai mas[0][0]</a:t>
            </a:r>
          </a:p>
          <a:p>
            <a:pPr>
              <a:buFont typeface="Wingdings" pitchFamily="2" charset="2"/>
              <a:buNone/>
              <a:defRPr/>
            </a:pPr>
            <a:endParaRPr lang="lv-LV" smtClean="0"/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Piemēram,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mas[] = {1, 2, 5, 3, 6} =&gt;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*mas = 1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*(mas+1) = 2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*(mas+2) = 5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*(mas+3) = 3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*(mas+4) =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Masīvu apstrāde ar rādītājiem (2)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mtClean="0"/>
              <a:t>Divdimensiju masīvam: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mas[R][K] = {{1, 2, 5}, {3, 6, 8}, {7, 4, 10}} =&gt;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*mas = 1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*(mas+1) = 2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*(mas+2) = 5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*(mas+3) = 3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*(mas+4) = 6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...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*(mas+9) = 10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=&gt;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 + &lt;rindas indekss&gt;*K + &lt;kolonas indekss&gt;)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vai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*(*(mas + &lt;rindas indekss&gt;) + &lt;kolonas indekss&gt;)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Atmiņas atvēlēšana masīvam</a:t>
            </a:r>
            <a:endParaRPr lang="lv-LV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lv-LV" dirty="0" smtClean="0"/>
              <a:t>Funkcijas malloc vai calloc</a:t>
            </a:r>
            <a:endParaRPr lang="lv-LV" dirty="0" smtClean="0"/>
          </a:p>
          <a:p>
            <a:r>
              <a:rPr lang="lv-LV" dirty="0" smtClean="0"/>
              <a:t>Viendimensijas masīvam</a:t>
            </a:r>
          </a:p>
          <a:p>
            <a:pPr lvl="1"/>
            <a:r>
              <a:rPr lang="lv-LV" dirty="0" smtClean="0"/>
              <a:t>malloc(&lt;izmērs&gt; * sizeof(&lt;tips&gt; </a:t>
            </a:r>
            <a:r>
              <a:rPr lang="lv-LV" dirty="0" smtClean="0"/>
              <a:t>*));</a:t>
            </a:r>
          </a:p>
          <a:p>
            <a:pPr lvl="1"/>
            <a:r>
              <a:rPr lang="lv-LV" dirty="0" smtClean="0"/>
              <a:t>calloc</a:t>
            </a:r>
            <a:r>
              <a:rPr lang="lv-LV" dirty="0" smtClean="0"/>
              <a:t>(&lt;izmērs&gt; * sizeof(&lt;tips&gt; *))</a:t>
            </a:r>
            <a:endParaRPr lang="lv-LV" dirty="0" smtClean="0"/>
          </a:p>
          <a:p>
            <a:r>
              <a:rPr lang="lv-LV" dirty="0" smtClean="0"/>
              <a:t>Divdimensiju masīvam</a:t>
            </a:r>
          </a:p>
          <a:p>
            <a:pPr lvl="1"/>
            <a:r>
              <a:rPr lang="lv-LV" dirty="0" smtClean="0"/>
              <a:t>malloc(&lt;rindu skaits&gt; * &lt;kolonu skaits&gt; * sizeof(&lt;tips&gt; </a:t>
            </a:r>
            <a:r>
              <a:rPr lang="lv-LV" dirty="0" smtClean="0"/>
              <a:t>*));</a:t>
            </a:r>
          </a:p>
          <a:p>
            <a:pPr lvl="1"/>
            <a:r>
              <a:rPr lang="lv-LV" dirty="0" smtClean="0"/>
              <a:t>calloc</a:t>
            </a:r>
            <a:r>
              <a:rPr lang="lv-LV" dirty="0" smtClean="0"/>
              <a:t>(&lt;rindu skaits&gt; * &lt;kolonu skaits&gt; * sizeof(&lt;tips&gt; </a:t>
            </a:r>
            <a:r>
              <a:rPr lang="lv-LV" dirty="0" smtClean="0"/>
              <a:t>*))</a:t>
            </a:r>
            <a:endParaRPr lang="lv-LV" dirty="0" smtClean="0"/>
          </a:p>
          <a:p>
            <a:pPr lvl="1"/>
            <a:endParaRPr lang="lv-LV" dirty="0" smtClean="0"/>
          </a:p>
          <a:p>
            <a:pPr lvl="1"/>
            <a:endParaRPr lang="lv-LV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Atmiņas atvēlēšana. Piemērs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500188"/>
            <a:ext cx="8215313" cy="48736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#include &lt;stdio.h&gt;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#include &lt;conio.h&gt;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#include &lt;windows.h&gt;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#define K 5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#define R 5</a:t>
            </a:r>
          </a:p>
          <a:p>
            <a:pPr>
              <a:buFont typeface="Wingdings" pitchFamily="2" charset="2"/>
              <a:buNone/>
              <a:defRPr/>
            </a:pPr>
            <a:endParaRPr lang="lv-LV" sz="1400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int main()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int *mas, i, j;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mas = (int *)malloc(K * R * sizeof(int));  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if(!mas)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  printf("Kluda");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else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  printf(“Viss kartiba");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 getch();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400" dirty="0" smtClean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lv-LV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lv-LV" dirty="0" smtClean="0"/>
              <a:t>Masīvu apstrāde ar rādītājiem.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38" cy="48736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#include &lt;</a:t>
            </a:r>
            <a:r>
              <a:rPr lang="lv-LV" dirty="0" smtClean="0"/>
              <a:t>windows</a:t>
            </a:r>
            <a:r>
              <a:rPr lang="en-US" dirty="0" smtClean="0"/>
              <a:t>.h&gt;</a:t>
            </a: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#include &lt;time.h&gt;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#define RINDAS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#define KOLONAS 5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int</a:t>
            </a:r>
            <a:r>
              <a:rPr lang="en-US" dirty="0" smtClean="0"/>
              <a:t> 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/>
              <a:t> int *mas, *vector, rez, i, j;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system(“cls”);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lv-LV" dirty="0" smtClean="0"/>
              <a:t>s</a:t>
            </a:r>
            <a:r>
              <a:rPr lang="en-US" dirty="0" smtClean="0"/>
              <a:t>rand(</a:t>
            </a:r>
            <a:r>
              <a:rPr lang="lv-LV" dirty="0" smtClean="0"/>
              <a:t>time(NULL)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vector = (int *)malloc(RINDAS * sizeof(int *));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mas = (int *)malloc(RINDAS * KOLONAS * sizeof(int *));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Sakummasivi</a:t>
            </a:r>
            <a:r>
              <a:rPr lang="en-US" dirty="0" smtClean="0"/>
              <a:t>\</a:t>
            </a:r>
            <a:r>
              <a:rPr lang="en-US" dirty="0" err="1" smtClean="0"/>
              <a:t>nVektors</a:t>
            </a:r>
            <a:r>
              <a:rPr lang="en-US" dirty="0" smtClean="0"/>
              <a:t>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&lt;KOLONAS;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("%3d", *(</a:t>
            </a:r>
            <a:r>
              <a:rPr lang="en-US" dirty="0" err="1" smtClean="0"/>
              <a:t>vector+i</a:t>
            </a:r>
            <a:r>
              <a:rPr lang="en-US" dirty="0" smtClean="0"/>
              <a:t>)=rand</a:t>
            </a:r>
            <a:r>
              <a:rPr lang="lv-LV" dirty="0" smtClean="0"/>
              <a:t>(</a:t>
            </a:r>
            <a:r>
              <a:rPr lang="en-US" dirty="0" smtClean="0"/>
              <a:t>)</a:t>
            </a:r>
            <a:r>
              <a:rPr lang="lv-LV" dirty="0" smtClean="0"/>
              <a:t>%5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lv-LV" dirty="0" smtClean="0"/>
              <a:t>Masīvu apstrāde ar rādītājiem. Piemērs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lv-LV" dirty="0" smtClean="0"/>
              <a:t>turpinājums</a:t>
            </a:r>
            <a:r>
              <a:rPr lang="en-US" dirty="0" smtClean="0"/>
              <a:t>)</a:t>
            </a:r>
            <a:endParaRPr lang="lv-LV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38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printf("\n\nDivdimensiju masivs\n");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for(i=0; i&lt;RINDAS; i++)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for(j=0; j&lt;KOLONAS; j++)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printf("%3d", *(mas+i*KOLONAS+j)=rand()</a:t>
            </a:r>
            <a:r>
              <a:rPr lang="lv-LV" smtClean="0"/>
              <a:t>%5</a:t>
            </a:r>
            <a:r>
              <a:rPr lang="en-US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printf("\n");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}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lv-LV" dirty="0" smtClean="0"/>
              <a:t>Masīvu apstrāde ar rādītājiem. Piemērs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lv-LV" smtClean="0"/>
              <a:t>turpinājums</a:t>
            </a:r>
            <a:r>
              <a:rPr lang="en-US" smtClean="0"/>
              <a:t>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38" cy="48736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("\n\</a:t>
            </a:r>
            <a:r>
              <a:rPr lang="en-US" dirty="0" err="1" smtClean="0"/>
              <a:t>nReizinasanas</a:t>
            </a:r>
            <a:r>
              <a:rPr lang="en-US" dirty="0" smtClean="0"/>
              <a:t> </a:t>
            </a:r>
            <a:r>
              <a:rPr lang="en-US" dirty="0" err="1" smtClean="0"/>
              <a:t>rezultats</a:t>
            </a:r>
            <a:r>
              <a:rPr lang="en-US" dirty="0" smtClean="0"/>
              <a:t>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&lt;RINDAS;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rez</a:t>
            </a:r>
            <a:r>
              <a:rPr lang="en-US" dirty="0" smtClean="0"/>
              <a:t>=0;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for(j=0; j&lt;KOLONAS; j++)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err="1" smtClean="0"/>
              <a:t>rez</a:t>
            </a:r>
            <a:r>
              <a:rPr lang="en-US" dirty="0" smtClean="0"/>
              <a:t>+=*(</a:t>
            </a:r>
            <a:r>
              <a:rPr lang="en-US" dirty="0" err="1" smtClean="0"/>
              <a:t>vector+i</a:t>
            </a:r>
            <a:r>
              <a:rPr lang="en-US" dirty="0" smtClean="0"/>
              <a:t>) * *(</a:t>
            </a:r>
            <a:r>
              <a:rPr lang="en-US" dirty="0" err="1" smtClean="0"/>
              <a:t>mas+i</a:t>
            </a:r>
            <a:r>
              <a:rPr lang="en-US" dirty="0" smtClean="0"/>
              <a:t>*</a:t>
            </a:r>
            <a:r>
              <a:rPr lang="en-US" dirty="0" err="1" smtClean="0"/>
              <a:t>KOLONAS+j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("%5d", </a:t>
            </a:r>
            <a:r>
              <a:rPr lang="en-US" dirty="0" err="1" smtClean="0"/>
              <a:t>rez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return 0;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</a:rPr>
              <a:t>C</a:t>
            </a:r>
            <a:r>
              <a:rPr lang="lv-LV" sz="3600" dirty="0" smtClean="0">
                <a:latin typeface="Times New Roman" pitchFamily="18" charset="0"/>
              </a:rPr>
              <a:t>ikla operators do-while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65C94E-9328-43F3-9D4E-23750CF9F13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524000" y="4572000"/>
            <a:ext cx="1981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Izteiksme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 flipV="1">
            <a:off x="1600200" y="4267200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2514600" y="4267200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2514600" y="48006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600200" y="48006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600200" y="3200400"/>
            <a:ext cx="1905000" cy="36933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Operators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2514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V="1">
            <a:off x="2514600" y="2590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1219200" y="2819400"/>
            <a:ext cx="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 flipV="1">
            <a:off x="12192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8"/>
          <p:cNvSpPr>
            <a:spLocks noChangeShapeType="1"/>
          </p:cNvSpPr>
          <p:nvPr/>
        </p:nvSpPr>
        <p:spPr bwMode="auto">
          <a:xfrm>
            <a:off x="2514600" y="5257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Text Box 19"/>
          <p:cNvSpPr txBox="1">
            <a:spLocks noChangeArrowheads="1"/>
          </p:cNvSpPr>
          <p:nvPr/>
        </p:nvSpPr>
        <p:spPr bwMode="auto">
          <a:xfrm>
            <a:off x="1219200" y="43434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1</a:t>
            </a:r>
          </a:p>
        </p:txBody>
      </p:sp>
      <p:sp>
        <p:nvSpPr>
          <p:cNvPr id="39952" name="Text Box 20"/>
          <p:cNvSpPr txBox="1">
            <a:spLocks noChangeArrowheads="1"/>
          </p:cNvSpPr>
          <p:nvPr/>
        </p:nvSpPr>
        <p:spPr bwMode="auto">
          <a:xfrm>
            <a:off x="2514600" y="51816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0</a:t>
            </a:r>
          </a:p>
        </p:txBody>
      </p:sp>
      <p:sp>
        <p:nvSpPr>
          <p:cNvPr id="39953" name="Text Box 21"/>
          <p:cNvSpPr txBox="1">
            <a:spLocks noChangeArrowheads="1"/>
          </p:cNvSpPr>
          <p:nvPr/>
        </p:nvSpPr>
        <p:spPr bwMode="auto">
          <a:xfrm>
            <a:off x="1571625" y="1571625"/>
            <a:ext cx="594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b="1">
                <a:cs typeface="Times New Roman" pitchFamily="18" charset="0"/>
              </a:rPr>
              <a:t>do </a:t>
            </a:r>
            <a:r>
              <a:rPr lang="lv-LV" sz="2800">
                <a:cs typeface="Times New Roman" pitchFamily="18" charset="0"/>
              </a:rPr>
              <a:t>operators</a:t>
            </a:r>
            <a:r>
              <a:rPr lang="lv-LV" sz="2800" b="1">
                <a:cs typeface="Times New Roman" pitchFamily="18" charset="0"/>
              </a:rPr>
              <a:t> while (</a:t>
            </a:r>
            <a:r>
              <a:rPr lang="lv-LV" sz="2800">
                <a:cs typeface="Times New Roman" pitchFamily="18" charset="0"/>
              </a:rPr>
              <a:t>izteiksme</a:t>
            </a:r>
            <a:r>
              <a:rPr lang="lv-LV" sz="2800" b="1">
                <a:cs typeface="Times New Roman" pitchFamily="18" charset="0"/>
              </a:rPr>
              <a:t>);</a:t>
            </a:r>
            <a:endParaRPr lang="lv-LV" b="1">
              <a:cs typeface="Times New Roman" pitchFamily="18" charset="0"/>
            </a:endParaRPr>
          </a:p>
        </p:txBody>
      </p:sp>
      <p:sp>
        <p:nvSpPr>
          <p:cNvPr id="39954" name="Text Box 22"/>
          <p:cNvSpPr txBox="1">
            <a:spLocks noChangeArrowheads="1"/>
          </p:cNvSpPr>
          <p:nvPr/>
        </p:nvSpPr>
        <p:spPr bwMode="auto">
          <a:xfrm>
            <a:off x="3571875" y="2286000"/>
            <a:ext cx="5105400" cy="434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# include &lt;stdio.h&gt;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int main()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  { float grad, rad;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     grad = 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     do { rad = ( 3.14 * grad ) / 180;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          printf ( “%2.0f %f\n”, grad, rad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           grad +=5;  </a:t>
            </a:r>
            <a:r>
              <a:rPr lang="lv-LV">
                <a:latin typeface="Tahoma" pitchFamily="34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latin typeface="Tahoma" pitchFamily="34" charset="0"/>
              </a:rPr>
              <a:t>    </a:t>
            </a:r>
            <a:r>
              <a:rPr lang="lv-LV"/>
              <a:t>while ( grad &lt;= 90 );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/>
              <a:t>     return 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>
                <a:latin typeface="Tahoma" pitchFamily="34" charset="0"/>
              </a:rPr>
              <a:t>  }</a:t>
            </a:r>
          </a:p>
        </p:txBody>
      </p:sp>
      <p:sp>
        <p:nvSpPr>
          <p:cNvPr id="39955" name="Line 23"/>
          <p:cNvSpPr>
            <a:spLocks noChangeShapeType="1"/>
          </p:cNvSpPr>
          <p:nvPr/>
        </p:nvSpPr>
        <p:spPr bwMode="auto">
          <a:xfrm flipH="1">
            <a:off x="1219200" y="480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4"/>
          <p:cNvSpPr>
            <a:spLocks noChangeShapeType="1"/>
          </p:cNvSpPr>
          <p:nvPr/>
        </p:nvSpPr>
        <p:spPr bwMode="auto">
          <a:xfrm>
            <a:off x="1785938" y="2071688"/>
            <a:ext cx="586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>
              <a:defRPr/>
            </a:pPr>
            <a:r>
              <a:rPr lang="lv-LV" smtClean="0"/>
              <a:t>Apakšfunkcijas</a:t>
            </a:r>
            <a:endParaRPr lang="lv-LV"/>
          </a:p>
        </p:txBody>
      </p:sp>
      <p:sp>
        <p:nvSpPr>
          <p:cNvPr id="4915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lv-LV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Funkcijas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u="sng" dirty="0" err="1" smtClean="0"/>
              <a:t>Deklar</a:t>
            </a:r>
            <a:r>
              <a:rPr lang="lv-LV" b="1" u="sng" dirty="0" smtClean="0"/>
              <a:t>ēšana: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tips nosaukums(tips1 arg1, tips2 arg2, ...);</a:t>
            </a:r>
          </a:p>
          <a:p>
            <a:pPr>
              <a:buFont typeface="Wingdings" pitchFamily="2" charset="2"/>
              <a:buNone/>
              <a:defRPr/>
            </a:pP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b="1" u="sng" dirty="0" smtClean="0"/>
              <a:t>Izsaukšana: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int main()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 nosaukums(mainīgais1, mainīgais2, ...);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b="1" u="sng" dirty="0" smtClean="0"/>
              <a:t>Prototips: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tips nosaukums(tips1 arg1, tips2 arg2, ...)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  //darbības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Funkciju deklarēšanas piemēri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lv-LV" smtClean="0"/>
              <a:t>void funkcija();</a:t>
            </a:r>
          </a:p>
          <a:p>
            <a:r>
              <a:rPr lang="lv-LV" smtClean="0"/>
              <a:t>void function(int a, int b);</a:t>
            </a:r>
          </a:p>
          <a:p>
            <a:r>
              <a:rPr lang="lv-LV" smtClean="0"/>
              <a:t>int vesels();</a:t>
            </a:r>
          </a:p>
          <a:p>
            <a:pPr>
              <a:buFont typeface="Wingdings" pitchFamily="2" charset="2"/>
              <a:buNone/>
            </a:pPr>
            <a:r>
              <a:rPr lang="lv-LV" sz="1800" u="sng" smtClean="0"/>
              <a:t>Izsaukšana: 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  int a;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  a = vesels();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  return 0; 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}</a:t>
            </a:r>
          </a:p>
          <a:p>
            <a:r>
              <a:rPr lang="lv-LV" smtClean="0"/>
              <a:t>float reals(float x, int y);</a:t>
            </a:r>
          </a:p>
          <a:p>
            <a:endParaRPr lang="lv-LV" smtClean="0"/>
          </a:p>
          <a:p>
            <a:endParaRPr lang="en-US" smtClean="0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714875" y="2928938"/>
            <a:ext cx="27146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lv-LV" u="sng"/>
              <a:t>Prototips:</a:t>
            </a:r>
          </a:p>
          <a:p>
            <a:pPr algn="just"/>
            <a:r>
              <a:rPr lang="lv-LV"/>
              <a:t>int vesels()</a:t>
            </a:r>
          </a:p>
          <a:p>
            <a:pPr algn="just"/>
            <a:r>
              <a:rPr lang="lv-LV"/>
              <a:t>{</a:t>
            </a:r>
          </a:p>
          <a:p>
            <a:pPr algn="just"/>
            <a:r>
              <a:rPr lang="lv-LV"/>
              <a:t>   int b;</a:t>
            </a:r>
          </a:p>
          <a:p>
            <a:pPr algn="just"/>
            <a:r>
              <a:rPr lang="lv-LV"/>
              <a:t>   return b;</a:t>
            </a:r>
          </a:p>
          <a:p>
            <a:pPr algn="just"/>
            <a:r>
              <a:rPr lang="lv-LV"/>
              <a:t>}</a:t>
            </a: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Piemērs. Funkcijas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#include &lt;</a:t>
            </a:r>
            <a:r>
              <a:rPr lang="lv-LV" dirty="0" smtClean="0"/>
              <a:t>time</a:t>
            </a:r>
            <a:r>
              <a:rPr lang="en-US" dirty="0" smtClean="0"/>
              <a:t>.h&gt;</a:t>
            </a: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#include &lt;windows.h&gt;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#define RINDAS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#define KOLONAS 5</a:t>
            </a:r>
          </a:p>
          <a:p>
            <a:pPr>
              <a:buFont typeface="Wingdings" pitchFamily="2" charset="2"/>
              <a:buNone/>
              <a:defRPr/>
            </a:pP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//apakšfunkciju deklarēšana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900" dirty="0" smtClean="0"/>
              <a:t>void </a:t>
            </a:r>
            <a:r>
              <a:rPr lang="en-US" sz="2900" dirty="0" err="1" smtClean="0"/>
              <a:t>reizinasana_point</a:t>
            </a:r>
            <a:r>
              <a:rPr lang="en-US" sz="2900" dirty="0" smtClean="0"/>
              <a:t>(</a:t>
            </a:r>
            <a:r>
              <a:rPr lang="en-US" sz="2900" dirty="0" err="1" smtClean="0"/>
              <a:t>int</a:t>
            </a:r>
            <a:r>
              <a:rPr lang="en-US" sz="2900" dirty="0" smtClean="0"/>
              <a:t> *</a:t>
            </a:r>
            <a:r>
              <a:rPr lang="en-US" sz="2900" dirty="0" err="1" smtClean="0"/>
              <a:t>masivs</a:t>
            </a:r>
            <a:r>
              <a:rPr lang="en-US" sz="2900" dirty="0" smtClean="0"/>
              <a:t>, </a:t>
            </a:r>
            <a:r>
              <a:rPr lang="en-US" sz="2900" dirty="0" err="1" smtClean="0"/>
              <a:t>int</a:t>
            </a:r>
            <a:r>
              <a:rPr lang="en-US" sz="2900" dirty="0" smtClean="0"/>
              <a:t> *</a:t>
            </a:r>
            <a:r>
              <a:rPr lang="en-US" sz="2900" dirty="0" err="1" smtClean="0"/>
              <a:t>vektors</a:t>
            </a:r>
            <a:r>
              <a:rPr lang="en-US" sz="2900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900" dirty="0" smtClean="0"/>
              <a:t>void </a:t>
            </a:r>
            <a:r>
              <a:rPr lang="en-US" sz="2900" dirty="0" err="1" smtClean="0"/>
              <a:t>reizinasana_ind</a:t>
            </a:r>
            <a:r>
              <a:rPr lang="en-US" sz="2900" dirty="0" smtClean="0"/>
              <a:t>(</a:t>
            </a:r>
            <a:r>
              <a:rPr lang="en-US" sz="2900" dirty="0" err="1" smtClean="0"/>
              <a:t>int</a:t>
            </a:r>
            <a:r>
              <a:rPr lang="en-US" sz="2900" dirty="0" smtClean="0"/>
              <a:t> array[][KOLONAS], 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 smtClean="0"/>
              <a:t>vekt</a:t>
            </a:r>
            <a:r>
              <a:rPr lang="en-US" sz="2900" dirty="0" smtClean="0"/>
              <a:t>[]);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int</a:t>
            </a:r>
            <a:r>
              <a:rPr lang="en-US" dirty="0" smtClean="0"/>
              <a:t> 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vector[KOLONAS], </a:t>
            </a:r>
            <a:r>
              <a:rPr lang="en-US" dirty="0" err="1" smtClean="0"/>
              <a:t>i</a:t>
            </a:r>
            <a:r>
              <a:rPr lang="en-US" dirty="0" smtClean="0"/>
              <a:t>, j, </a:t>
            </a:r>
            <a:r>
              <a:rPr lang="en-US" dirty="0" err="1" smtClean="0"/>
              <a:t>arr</a:t>
            </a:r>
            <a:r>
              <a:rPr lang="en-US" dirty="0" smtClean="0"/>
              <a:t>[RINDAS][KOLONAS];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lv-LV" dirty="0" smtClean="0"/>
              <a:t>system(“cls”);</a:t>
            </a: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lv-LV" dirty="0" smtClean="0"/>
              <a:t>s</a:t>
            </a:r>
            <a:r>
              <a:rPr lang="en-US" dirty="0" smtClean="0"/>
              <a:t>rand(</a:t>
            </a:r>
            <a:r>
              <a:rPr lang="lv-LV" dirty="0" smtClean="0"/>
              <a:t>time(NULL)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Sakummasivi</a:t>
            </a:r>
            <a:r>
              <a:rPr lang="en-US" dirty="0" smtClean="0"/>
              <a:t>\</a:t>
            </a:r>
            <a:r>
              <a:rPr lang="en-US" dirty="0" err="1" smtClean="0"/>
              <a:t>nVektors</a:t>
            </a:r>
            <a:r>
              <a:rPr lang="en-US" dirty="0" smtClean="0"/>
              <a:t>\n");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Piemērs. Funkcijas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&lt;KOLONAS;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vector[</a:t>
            </a:r>
            <a:r>
              <a:rPr lang="en-US" dirty="0" err="1" smtClean="0"/>
              <a:t>i</a:t>
            </a:r>
            <a:r>
              <a:rPr lang="en-US" dirty="0" smtClean="0"/>
              <a:t>] = rand()</a:t>
            </a:r>
            <a:r>
              <a:rPr lang="lv-LV" dirty="0" smtClean="0"/>
              <a:t>%5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("%3d", vector[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("\n\</a:t>
            </a:r>
            <a:r>
              <a:rPr lang="en-US" dirty="0" err="1" smtClean="0"/>
              <a:t>nDivdimensiju</a:t>
            </a:r>
            <a:r>
              <a:rPr lang="en-US" dirty="0" smtClean="0"/>
              <a:t> </a:t>
            </a:r>
            <a:r>
              <a:rPr lang="en-US" dirty="0" err="1" smtClean="0"/>
              <a:t>masivs</a:t>
            </a:r>
            <a:r>
              <a:rPr lang="en-US" dirty="0" smtClean="0"/>
              <a:t>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&lt;RINDAS;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for(j=0; j&lt;KOLONAS; j++)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rand()</a:t>
            </a:r>
            <a:r>
              <a:rPr lang="lv-LV" dirty="0" smtClean="0"/>
              <a:t>%5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("%3d",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Piemērs. Funkcijas (3)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50" cy="48736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mtClean="0"/>
              <a:t>printf("\n\nReizinasanas rezultats ar raditajiem\n");</a:t>
            </a:r>
            <a:endParaRPr lang="lv-LV" smtClean="0"/>
          </a:p>
          <a:p>
            <a:pPr>
              <a:buFont typeface="Wingdings" pitchFamily="2" charset="2"/>
              <a:buNone/>
            </a:pPr>
            <a:r>
              <a:rPr lang="en-US" smtClean="0"/>
              <a:t>reizinasana_point(&amp;arr[0][0], &amp;vector[0]);</a:t>
            </a:r>
            <a:r>
              <a:rPr lang="lv-LV" smtClean="0"/>
              <a:t> </a:t>
            </a: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printf("\n\nReizinasanas rezultats ar indeksiem\n");</a:t>
            </a:r>
            <a:endParaRPr lang="lv-LV" smtClean="0"/>
          </a:p>
          <a:p>
            <a:pPr>
              <a:buFont typeface="Wingdings" pitchFamily="2" charset="2"/>
              <a:buNone/>
            </a:pPr>
            <a:r>
              <a:rPr lang="en-US" smtClean="0"/>
              <a:t>reizinasana_ind(arr, vector);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getch();</a:t>
            </a:r>
            <a:endParaRPr lang="lv-LV" smtClean="0"/>
          </a:p>
          <a:p>
            <a:pPr>
              <a:buFont typeface="Wingdings" pitchFamily="2" charset="2"/>
              <a:buNone/>
            </a:pPr>
            <a:r>
              <a:rPr lang="lv-LV" smtClean="0"/>
              <a:t> return 0;</a:t>
            </a: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Piemērs. Funkcijas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5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reizinasana_point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masivs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vektors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rez</a:t>
            </a:r>
            <a:r>
              <a:rPr lang="en-US" dirty="0" smtClean="0"/>
              <a:t>, j,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&lt;RINDAS;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rez</a:t>
            </a:r>
            <a:r>
              <a:rPr lang="en-US" dirty="0" smtClean="0"/>
              <a:t>=0;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for(j=0; j&lt;KOLONAS; </a:t>
            </a:r>
            <a:r>
              <a:rPr lang="en-US" smtClean="0"/>
              <a:t>j++)</a:t>
            </a:r>
            <a:endParaRPr lang="lv-LV" smtClean="0"/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        </a:t>
            </a:r>
            <a:r>
              <a:rPr lang="en-US" smtClean="0"/>
              <a:t>rez</a:t>
            </a:r>
            <a:r>
              <a:rPr lang="en-US" dirty="0" smtClean="0"/>
              <a:t>+=*(</a:t>
            </a:r>
            <a:r>
              <a:rPr lang="en-US" dirty="0" err="1" smtClean="0"/>
              <a:t>vektors+j</a:t>
            </a:r>
            <a:r>
              <a:rPr lang="en-US" dirty="0" smtClean="0"/>
              <a:t>) * *(</a:t>
            </a:r>
            <a:r>
              <a:rPr lang="en-US" dirty="0" err="1" smtClean="0"/>
              <a:t>masivs+i</a:t>
            </a:r>
            <a:r>
              <a:rPr lang="en-US" dirty="0" smtClean="0"/>
              <a:t>*</a:t>
            </a:r>
            <a:r>
              <a:rPr lang="en-US" dirty="0" err="1" smtClean="0"/>
              <a:t>KOLONAS+j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("%4d", </a:t>
            </a:r>
            <a:r>
              <a:rPr lang="en-US" dirty="0" err="1" smtClean="0"/>
              <a:t>rez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Piemērs. Funkcijas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5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reizinasana_ind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array[][KOLONAS],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vekt</a:t>
            </a:r>
            <a:r>
              <a:rPr lang="en-US" dirty="0" smtClean="0"/>
              <a:t>[])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rez</a:t>
            </a:r>
            <a:r>
              <a:rPr lang="en-US" dirty="0" smtClean="0"/>
              <a:t>, j,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&lt;RINDAS;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rez</a:t>
            </a:r>
            <a:r>
              <a:rPr lang="en-US" dirty="0" smtClean="0"/>
              <a:t>=0;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for(j=0; j&lt;KOLONAS; j++)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rez</a:t>
            </a:r>
            <a:r>
              <a:rPr lang="en-US" dirty="0" smtClean="0"/>
              <a:t>+=</a:t>
            </a:r>
            <a:r>
              <a:rPr lang="en-US" dirty="0" err="1" smtClean="0"/>
              <a:t>vekt</a:t>
            </a:r>
            <a:r>
              <a:rPr lang="en-US" dirty="0" smtClean="0"/>
              <a:t>[j] * array[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("%4d", </a:t>
            </a:r>
            <a:r>
              <a:rPr lang="en-US" dirty="0" err="1" smtClean="0"/>
              <a:t>rez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</a:rPr>
              <a:t>C</a:t>
            </a:r>
            <a:r>
              <a:rPr lang="lv-LV" sz="3600" dirty="0" smtClean="0">
                <a:latin typeface="Times New Roman" pitchFamily="18" charset="0"/>
              </a:rPr>
              <a:t>ikla operators for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F4BFF8-309A-4023-85DA-2A2BAE82842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524000" y="3429000"/>
            <a:ext cx="1981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Beigas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V="1">
            <a:off x="1600200" y="3124200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2514600" y="3124200"/>
            <a:ext cx="914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V="1">
            <a:off x="2514600" y="36576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600200" y="3657600"/>
            <a:ext cx="914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1600200" y="4495800"/>
            <a:ext cx="1905000" cy="36933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Darbība</a:t>
            </a: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H="1">
            <a:off x="25146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1219200" y="2971800"/>
            <a:ext cx="0" cy="304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12192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438400" y="4038600"/>
            <a:ext cx="609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/>
              <a:t>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3276600" y="3200400"/>
            <a:ext cx="457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dirty="0"/>
              <a:t>0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2743200" y="1600200"/>
            <a:ext cx="64008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b="1" dirty="0">
                <a:cs typeface="Times New Roman" pitchFamily="18" charset="0"/>
              </a:rPr>
              <a:t>for (</a:t>
            </a:r>
            <a:r>
              <a:rPr lang="lv-LV" sz="2800" dirty="0">
                <a:cs typeface="Times New Roman" pitchFamily="18" charset="0"/>
              </a:rPr>
              <a:t>sākums</a:t>
            </a:r>
            <a:r>
              <a:rPr lang="lv-LV" sz="2800" b="1" dirty="0">
                <a:cs typeface="Times New Roman" pitchFamily="18" charset="0"/>
              </a:rPr>
              <a:t>; </a:t>
            </a:r>
            <a:r>
              <a:rPr lang="lv-LV" sz="2800" dirty="0">
                <a:cs typeface="Times New Roman" pitchFamily="18" charset="0"/>
              </a:rPr>
              <a:t>beigas</a:t>
            </a:r>
            <a:r>
              <a:rPr lang="lv-LV" sz="2800" b="1" dirty="0">
                <a:cs typeface="Times New Roman" pitchFamily="18" charset="0"/>
              </a:rPr>
              <a:t>; </a:t>
            </a:r>
            <a:r>
              <a:rPr lang="lv-LV" sz="2800" dirty="0">
                <a:cs typeface="Times New Roman" pitchFamily="18" charset="0"/>
              </a:rPr>
              <a:t>solis</a:t>
            </a:r>
            <a:r>
              <a:rPr lang="lv-LV" sz="2800" b="1" dirty="0">
                <a:cs typeface="Times New Roman" pitchFamily="18" charset="0"/>
              </a:rPr>
              <a:t>) </a:t>
            </a:r>
            <a:r>
              <a:rPr lang="lv-LV" sz="2800" dirty="0">
                <a:cs typeface="Times New Roman" pitchFamily="18" charset="0"/>
              </a:rPr>
              <a:t>darbība</a:t>
            </a:r>
            <a:endParaRPr lang="lv-LV" b="1" dirty="0">
              <a:cs typeface="Times New Roman" pitchFamily="18" charset="0"/>
            </a:endParaRP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4038600" y="2819400"/>
            <a:ext cx="5105400" cy="2945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# include &lt;stdio.h&gt;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lv-LV" dirty="0" smtClean="0"/>
              <a:t>main</a:t>
            </a:r>
            <a:r>
              <a:rPr lang="lv-LV" dirty="0"/>
              <a:t>()	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  { float grad, rad;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     for (grad = 0; grad &lt;= 90; grad +=5)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       { rad = ( 3.14 * grad ) / 180;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          printf ( “%2.0f %f\n”, grad, rad 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        </a:t>
            </a:r>
            <a:r>
              <a:rPr lang="lv-LV" dirty="0" smtClean="0"/>
              <a:t>}</a:t>
            </a:r>
            <a:endParaRPr lang="en-US" dirty="0" smtClean="0"/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return 0;</a:t>
            </a:r>
            <a:endParaRPr lang="lv-LV" dirty="0"/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dirty="0"/>
              <a:t>  }</a:t>
            </a:r>
          </a:p>
        </p:txBody>
      </p:sp>
      <p:sp>
        <p:nvSpPr>
          <p:cNvPr id="34833" name="Line 18"/>
          <p:cNvSpPr>
            <a:spLocks noChangeShapeType="1"/>
          </p:cNvSpPr>
          <p:nvPr/>
        </p:nvSpPr>
        <p:spPr bwMode="auto">
          <a:xfrm flipH="1">
            <a:off x="1219200" y="6019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1524000" y="2362200"/>
            <a:ext cx="1905000" cy="36933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dirty="0">
                <a:cs typeface="Times New Roman" pitchFamily="18" charset="0"/>
              </a:rPr>
              <a:t>Sākums</a:t>
            </a:r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2514600" y="1905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600200" y="5249863"/>
            <a:ext cx="1905000" cy="36933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>
                <a:cs typeface="Times New Roman" pitchFamily="18" charset="0"/>
              </a:rPr>
              <a:t>Solis</a:t>
            </a:r>
          </a:p>
        </p:txBody>
      </p:sp>
      <p:sp>
        <p:nvSpPr>
          <p:cNvPr id="34837" name="Line 22"/>
          <p:cNvSpPr>
            <a:spLocks noChangeShapeType="1"/>
          </p:cNvSpPr>
          <p:nvPr/>
        </p:nvSpPr>
        <p:spPr bwMode="auto">
          <a:xfrm>
            <a:off x="25146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>
            <a:off x="2514600" y="4953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>
            <a:off x="2514600" y="571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>
            <a:off x="3429000" y="3657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>
            <a:off x="3733800" y="3657600"/>
            <a:ext cx="0" cy="2590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28"/>
          <p:cNvSpPr>
            <a:spLocks noChangeShapeType="1"/>
          </p:cNvSpPr>
          <p:nvPr/>
        </p:nvSpPr>
        <p:spPr bwMode="auto">
          <a:xfrm flipH="1">
            <a:off x="2514600" y="6248400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9"/>
          <p:cNvSpPr>
            <a:spLocks noChangeShapeType="1"/>
          </p:cNvSpPr>
          <p:nvPr/>
        </p:nvSpPr>
        <p:spPr bwMode="auto">
          <a:xfrm>
            <a:off x="2514600" y="624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</a:rPr>
              <a:t>C</a:t>
            </a:r>
            <a:r>
              <a:rPr lang="lv-LV" sz="3600" dirty="0" smtClean="0">
                <a:latin typeface="Times New Roman" pitchFamily="18" charset="0"/>
              </a:rPr>
              <a:t>ikla operator</a:t>
            </a:r>
            <a:r>
              <a:rPr lang="en-US" sz="3600" dirty="0" smtClean="0">
                <a:latin typeface="Times New Roman" pitchFamily="18" charset="0"/>
              </a:rPr>
              <a:t>a FOR </a:t>
            </a:r>
            <a:r>
              <a:rPr lang="lv-LV" sz="3600" dirty="0" smtClean="0">
                <a:latin typeface="Times New Roman" pitchFamily="18" charset="0"/>
              </a:rPr>
              <a:t>piemēri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D9DCFB2-C642-4527-9124-9B192ACAEE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14375" y="1714500"/>
            <a:ext cx="7848600" cy="43765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lv-LV" sz="2400" dirty="0" smtClean="0"/>
              <a:t>for </a:t>
            </a:r>
            <a:r>
              <a:rPr lang="lv-LV" sz="2400" dirty="0"/>
              <a:t>( k = 1; k &lt;= 10000; k</a:t>
            </a:r>
            <a:r>
              <a:rPr lang="lv-LV" sz="2400" dirty="0" smtClean="0"/>
              <a:t>++);</a:t>
            </a:r>
            <a:endParaRPr lang="en-US" sz="2400" dirty="0" smtClean="0"/>
          </a:p>
          <a:p>
            <a:pPr marL="457200" indent="-457200" algn="l">
              <a:spcBef>
                <a:spcPct val="50000"/>
              </a:spcBef>
            </a:pPr>
            <a:r>
              <a:rPr lang="en-US" sz="2400" i="1" dirty="0" smtClean="0"/>
              <a:t>	</a:t>
            </a:r>
            <a:r>
              <a:rPr lang="lv-LV" sz="2400" i="1" u="sng" dirty="0" smtClean="0"/>
              <a:t>Rezultāts</a:t>
            </a:r>
            <a:r>
              <a:rPr lang="lv-LV" sz="2400" i="1" dirty="0" smtClean="0"/>
              <a:t>: </a:t>
            </a:r>
            <a:r>
              <a:rPr lang="en-US" sz="2400" i="1" dirty="0" smtClean="0"/>
              <a:t>k = </a:t>
            </a:r>
            <a:r>
              <a:rPr lang="en-US" sz="2400" b="1" i="1" dirty="0" smtClean="0"/>
              <a:t>10001</a:t>
            </a:r>
            <a:r>
              <a:rPr lang="en-US" sz="2400" i="1" dirty="0" smtClean="0"/>
              <a:t>. </a:t>
            </a:r>
            <a:r>
              <a:rPr lang="en-US" sz="2400" i="1" dirty="0" err="1" smtClean="0"/>
              <a:t>Cikls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izpild</a:t>
            </a:r>
            <a:r>
              <a:rPr lang="lv-LV" sz="2400" i="1" dirty="0" smtClean="0"/>
              <a:t>ās </a:t>
            </a:r>
            <a:r>
              <a:rPr lang="lv-LV" sz="2400" b="1" i="1" dirty="0" smtClean="0"/>
              <a:t>10000</a:t>
            </a:r>
            <a:r>
              <a:rPr lang="lv-LV" sz="2400" i="1" dirty="0" smtClean="0"/>
              <a:t> reizes.</a:t>
            </a:r>
            <a:endParaRPr lang="lv-LV" sz="2400" i="1" dirty="0"/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  <a:buAutoNum type="arabicPeriod" startAt="2"/>
            </a:pPr>
            <a:r>
              <a:rPr lang="lv-LV" sz="2400" dirty="0" smtClean="0"/>
              <a:t>n </a:t>
            </a:r>
            <a:r>
              <a:rPr lang="lv-LV" sz="2400" dirty="0"/>
              <a:t>= 2; </a:t>
            </a:r>
            <a:endParaRPr lang="lv-LV" sz="2400" dirty="0" smtClean="0"/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</a:pPr>
            <a:r>
              <a:rPr lang="lv-LV" sz="2400" dirty="0" smtClean="0"/>
              <a:t>	</a:t>
            </a:r>
            <a:r>
              <a:rPr lang="lv-LV" sz="2400" dirty="0" smtClean="0"/>
              <a:t>for </a:t>
            </a:r>
            <a:r>
              <a:rPr lang="lv-LV" sz="2400" dirty="0"/>
              <a:t>( k = 5; n &lt; </a:t>
            </a:r>
            <a:r>
              <a:rPr lang="lv-LV" sz="2400" dirty="0" smtClean="0"/>
              <a:t>100; </a:t>
            </a:r>
            <a:r>
              <a:rPr lang="lv-LV" sz="2400" dirty="0"/>
              <a:t>)  </a:t>
            </a:r>
            <a:endParaRPr lang="en-US" sz="2400" dirty="0" smtClean="0"/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	</a:t>
            </a:r>
            <a:r>
              <a:rPr lang="lv-LV" sz="2400" dirty="0" smtClean="0"/>
              <a:t>	</a:t>
            </a:r>
            <a:r>
              <a:rPr lang="lv-LV" sz="2400" dirty="0" smtClean="0"/>
              <a:t>n </a:t>
            </a:r>
            <a:r>
              <a:rPr lang="lv-LV" sz="2400" dirty="0"/>
              <a:t>= n * k</a:t>
            </a:r>
            <a:r>
              <a:rPr lang="lv-LV" sz="2400" dirty="0" smtClean="0"/>
              <a:t>;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</a:pPr>
            <a:r>
              <a:rPr lang="lv-LV" sz="2400" i="1" dirty="0" smtClean="0"/>
              <a:t>	</a:t>
            </a:r>
            <a:r>
              <a:rPr lang="lv-LV" sz="2400" i="1" u="sng" dirty="0" smtClean="0"/>
              <a:t>Rezultāts:</a:t>
            </a:r>
            <a:endParaRPr lang="lv-LV" sz="2400" i="1" u="sng" dirty="0" smtClean="0"/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</a:pPr>
            <a:r>
              <a:rPr lang="lv-LV" sz="2400" dirty="0" smtClean="0"/>
              <a:t>	</a:t>
            </a:r>
            <a:r>
              <a:rPr lang="lv-LV" sz="2400" i="1" dirty="0" smtClean="0"/>
              <a:t>1. solis. n = 5*2 = 10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</a:pPr>
            <a:r>
              <a:rPr lang="lv-LV" sz="2400" i="1" dirty="0" smtClean="0"/>
              <a:t>	</a:t>
            </a:r>
            <a:r>
              <a:rPr lang="lv-LV" sz="2400" i="1" dirty="0" smtClean="0"/>
              <a:t>2. solis. n = 10*5 = 50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</a:pPr>
            <a:r>
              <a:rPr lang="lv-LV" sz="2400" i="1" dirty="0" smtClean="0"/>
              <a:t>	</a:t>
            </a:r>
            <a:r>
              <a:rPr lang="lv-LV" sz="2400" b="1" i="1" dirty="0" smtClean="0"/>
              <a:t>3</a:t>
            </a:r>
            <a:r>
              <a:rPr lang="lv-LV" sz="2400" i="1" dirty="0" smtClean="0"/>
              <a:t>. solis. n = 50*5 = </a:t>
            </a:r>
            <a:r>
              <a:rPr lang="lv-LV" sz="2400" b="1" i="1" dirty="0" smtClean="0"/>
              <a:t>250</a:t>
            </a:r>
            <a:endParaRPr lang="lv-LV" sz="2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</a:rPr>
              <a:t>C</a:t>
            </a:r>
            <a:r>
              <a:rPr lang="lv-LV" sz="3600" dirty="0" smtClean="0">
                <a:latin typeface="Times New Roman" pitchFamily="18" charset="0"/>
              </a:rPr>
              <a:t>ikla operator</a:t>
            </a:r>
            <a:r>
              <a:rPr lang="en-US" sz="3600" dirty="0" smtClean="0">
                <a:latin typeface="Times New Roman" pitchFamily="18" charset="0"/>
              </a:rPr>
              <a:t>a FOR </a:t>
            </a:r>
            <a:r>
              <a:rPr lang="lv-LV" sz="3600" dirty="0" smtClean="0">
                <a:latin typeface="Times New Roman" pitchFamily="18" charset="0"/>
              </a:rPr>
              <a:t>piemēri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D9DCFB2-C642-4527-9124-9B192ACAEEC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848600" cy="48567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lv-LV" sz="2400" dirty="0" smtClean="0"/>
              <a:t>3</a:t>
            </a:r>
            <a:r>
              <a:rPr lang="lv-LV" sz="2400" dirty="0"/>
              <a:t>.  for ( x=-1.5; x&lt;=</a:t>
            </a:r>
            <a:r>
              <a:rPr lang="lv-LV" sz="2400" dirty="0" smtClean="0"/>
              <a:t>1.0; </a:t>
            </a:r>
            <a:r>
              <a:rPr lang="lv-LV" sz="2400" dirty="0"/>
              <a:t>x</a:t>
            </a:r>
            <a:r>
              <a:rPr lang="lv-LV" sz="2400" dirty="0" smtClean="0"/>
              <a:t>+=0.5</a:t>
            </a:r>
            <a:r>
              <a:rPr lang="lv-LV" sz="2400" dirty="0"/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    for ( </a:t>
            </a:r>
            <a:r>
              <a:rPr lang="lv-LV" sz="2400" dirty="0" smtClean="0"/>
              <a:t>y=1.0; </a:t>
            </a:r>
            <a:r>
              <a:rPr lang="lv-LV" sz="2400" dirty="0"/>
              <a:t>y&lt;=</a:t>
            </a:r>
            <a:r>
              <a:rPr lang="lv-LV" sz="2400" dirty="0" smtClean="0"/>
              <a:t>2.0; </a:t>
            </a:r>
            <a:r>
              <a:rPr lang="lv-LV" sz="2400" dirty="0"/>
              <a:t>y</a:t>
            </a:r>
            <a:r>
              <a:rPr lang="lv-LV" sz="2400" dirty="0" smtClean="0"/>
              <a:t>+=0.5)</a:t>
            </a:r>
            <a:endParaRPr lang="lv-LV" sz="2400" dirty="0"/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        { z = x + y;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          printf (“%4.1f %4.1f %</a:t>
            </a:r>
            <a:r>
              <a:rPr lang="lv-LV" sz="2400" dirty="0" smtClean="0"/>
              <a:t>4.1f</a:t>
            </a:r>
            <a:r>
              <a:rPr lang="en-US" sz="2400" dirty="0" smtClean="0"/>
              <a:t>\</a:t>
            </a:r>
            <a:r>
              <a:rPr lang="lv-LV" sz="2400" dirty="0" smtClean="0"/>
              <a:t>n</a:t>
            </a:r>
            <a:r>
              <a:rPr lang="lv-LV" sz="2400" dirty="0"/>
              <a:t>”, x, y, z); </a:t>
            </a:r>
            <a:endParaRPr lang="lv-LV" sz="2400" dirty="0" smtClean="0"/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	</a:t>
            </a:r>
            <a:r>
              <a:rPr lang="lv-LV" sz="2400" dirty="0" smtClean="0"/>
              <a:t>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 </a:t>
            </a:r>
            <a:r>
              <a:rPr lang="lv-LV" sz="2400" i="1" u="sng" dirty="0" smtClean="0"/>
              <a:t>Rezultāts:</a:t>
            </a:r>
            <a:endParaRPr lang="lv-LV" sz="2400" dirty="0" smtClean="0"/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1. solis. </a:t>
            </a:r>
            <a:r>
              <a:rPr lang="lv-LV" sz="2400" dirty="0" smtClean="0"/>
              <a:t>x</a:t>
            </a:r>
            <a:r>
              <a:rPr lang="lv-LV" sz="2400" dirty="0" smtClean="0"/>
              <a:t> = -1.5, y = 1.0 =&gt; z = -0.5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2. solis. x = -1.5, y = 1.5 =&gt; z = 0.0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3. solis. x = -1.5, y = 2.0 =&gt; z = 0.5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4. solis. x = -1.0, y = 1.0 =&gt; z = 0.0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...</a:t>
            </a:r>
            <a:endParaRPr lang="en-US" sz="24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 smtClean="0"/>
              <a:t>18. </a:t>
            </a:r>
            <a:r>
              <a:rPr lang="en-US" sz="2400" dirty="0" err="1" smtClean="0"/>
              <a:t>solis</a:t>
            </a:r>
            <a:r>
              <a:rPr lang="en-US" sz="2400" dirty="0" smtClean="0"/>
              <a:t>. </a:t>
            </a:r>
            <a:r>
              <a:rPr lang="lv-LV" sz="2400" dirty="0" smtClean="0"/>
              <a:t>x = </a:t>
            </a:r>
            <a:r>
              <a:rPr lang="lv-LV" sz="2400" dirty="0" smtClean="0"/>
              <a:t>1.0</a:t>
            </a:r>
            <a:r>
              <a:rPr lang="lv-LV" sz="2400" dirty="0" smtClean="0"/>
              <a:t>, y = </a:t>
            </a:r>
            <a:r>
              <a:rPr lang="en-US" sz="2400" dirty="0" smtClean="0"/>
              <a:t>2</a:t>
            </a:r>
            <a:r>
              <a:rPr lang="lv-LV" sz="2400" dirty="0" smtClean="0"/>
              <a:t>.0 </a:t>
            </a:r>
            <a:r>
              <a:rPr lang="lv-LV" sz="2400" dirty="0" smtClean="0"/>
              <a:t>=&gt; z = </a:t>
            </a:r>
            <a:r>
              <a:rPr lang="en-US" sz="2400" dirty="0" smtClean="0"/>
              <a:t>3</a:t>
            </a:r>
            <a:r>
              <a:rPr lang="lv-LV" sz="2400" dirty="0" smtClean="0"/>
              <a:t>.0</a:t>
            </a:r>
            <a:endParaRPr lang="lv-LV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</a:rPr>
              <a:t>C</a:t>
            </a:r>
            <a:r>
              <a:rPr lang="lv-LV" sz="3600" dirty="0" smtClean="0">
                <a:latin typeface="Times New Roman" pitchFamily="18" charset="0"/>
              </a:rPr>
              <a:t>ikla operator</a:t>
            </a:r>
            <a:r>
              <a:rPr lang="en-US" sz="3600" dirty="0" smtClean="0">
                <a:latin typeface="Times New Roman" pitchFamily="18" charset="0"/>
              </a:rPr>
              <a:t>a FOR </a:t>
            </a:r>
            <a:r>
              <a:rPr lang="lv-LV" sz="3600" dirty="0" smtClean="0">
                <a:latin typeface="Times New Roman" pitchFamily="18" charset="0"/>
              </a:rPr>
              <a:t>piemēri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D9DCFB2-C642-4527-9124-9B192ACAEEC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14375" y="1714500"/>
            <a:ext cx="7848600" cy="32316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lv-LV" sz="2400" dirty="0" smtClean="0"/>
              <a:t>4</a:t>
            </a:r>
            <a:r>
              <a:rPr lang="lv-LV" sz="2400" dirty="0"/>
              <a:t>. for ( x=-1.5, </a:t>
            </a:r>
            <a:r>
              <a:rPr lang="lv-LV" sz="2400" dirty="0" smtClean="0"/>
              <a:t>y=1</a:t>
            </a:r>
            <a:r>
              <a:rPr lang="en-US" sz="2400" dirty="0" smtClean="0"/>
              <a:t>.0</a:t>
            </a:r>
            <a:r>
              <a:rPr lang="lv-LV" sz="2400" dirty="0" smtClean="0"/>
              <a:t>; </a:t>
            </a:r>
            <a:r>
              <a:rPr lang="lv-LV" sz="2400" dirty="0"/>
              <a:t>x&lt;=</a:t>
            </a:r>
            <a:r>
              <a:rPr lang="lv-LV" sz="2400" dirty="0" smtClean="0"/>
              <a:t>1</a:t>
            </a:r>
            <a:r>
              <a:rPr lang="en-US" sz="2400" dirty="0" smtClean="0"/>
              <a:t>.0</a:t>
            </a:r>
            <a:r>
              <a:rPr lang="lv-LV" sz="2400" dirty="0" smtClean="0"/>
              <a:t>, </a:t>
            </a:r>
            <a:r>
              <a:rPr lang="lv-LV" sz="2400" dirty="0"/>
              <a:t>y&lt;=</a:t>
            </a:r>
            <a:r>
              <a:rPr lang="lv-LV" sz="2400" dirty="0" smtClean="0"/>
              <a:t>2</a:t>
            </a:r>
            <a:r>
              <a:rPr lang="en-US" sz="2400" dirty="0" smtClean="0"/>
              <a:t>.0</a:t>
            </a:r>
            <a:r>
              <a:rPr lang="lv-LV" sz="2400" dirty="0" smtClean="0"/>
              <a:t>; </a:t>
            </a:r>
            <a:r>
              <a:rPr lang="lv-LV" sz="2400" dirty="0"/>
              <a:t>x</a:t>
            </a:r>
            <a:r>
              <a:rPr lang="lv-LV" sz="2400" dirty="0" smtClean="0"/>
              <a:t>+=</a:t>
            </a:r>
            <a:r>
              <a:rPr lang="en-US" sz="2400" dirty="0" smtClean="0"/>
              <a:t>0</a:t>
            </a:r>
            <a:r>
              <a:rPr lang="lv-LV" sz="2400" dirty="0" smtClean="0"/>
              <a:t>.5</a:t>
            </a:r>
            <a:r>
              <a:rPr lang="lv-LV" sz="2400" dirty="0"/>
              <a:t>, y</a:t>
            </a:r>
            <a:r>
              <a:rPr lang="lv-LV" sz="2400" dirty="0" smtClean="0"/>
              <a:t>+=</a:t>
            </a:r>
            <a:r>
              <a:rPr lang="en-US" sz="2400" dirty="0" smtClean="0"/>
              <a:t>0</a:t>
            </a:r>
            <a:r>
              <a:rPr lang="lv-LV" sz="2400" dirty="0" smtClean="0"/>
              <a:t>.</a:t>
            </a:r>
            <a:r>
              <a:rPr lang="en-US" sz="2400" dirty="0" smtClean="0"/>
              <a:t>5</a:t>
            </a:r>
            <a:r>
              <a:rPr lang="lv-LV" sz="2400" dirty="0" smtClean="0"/>
              <a:t>)</a:t>
            </a:r>
            <a:endParaRPr lang="lv-LV" sz="2400" dirty="0"/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    { z = x + y;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      printf (“%4.1f %4.1f %4.1f/n”, x, y, z);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lv-LV" sz="2400" dirty="0"/>
              <a:t>       </a:t>
            </a:r>
            <a:r>
              <a:rPr lang="lv-LV" sz="2400" dirty="0" smtClean="0"/>
              <a:t>}</a:t>
            </a:r>
            <a:endParaRPr lang="en-US" sz="24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i="1" u="sng" dirty="0" smtClean="0"/>
              <a:t>Rezultāts:</a:t>
            </a:r>
            <a:endParaRPr lang="lv-LV" sz="24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1. solis. x = -1.5, y = 1.0 =&gt; z = -0.5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2. solis. x = -</a:t>
            </a:r>
            <a:r>
              <a:rPr lang="lv-LV" sz="2400" dirty="0" smtClean="0"/>
              <a:t>1.</a:t>
            </a:r>
            <a:r>
              <a:rPr lang="en-US" sz="2400" dirty="0" smtClean="0"/>
              <a:t>0</a:t>
            </a:r>
            <a:r>
              <a:rPr lang="lv-LV" sz="2400" dirty="0" smtClean="0"/>
              <a:t>, </a:t>
            </a:r>
            <a:r>
              <a:rPr lang="lv-LV" sz="2400" dirty="0" smtClean="0"/>
              <a:t>y = 1.5 =&gt; z = </a:t>
            </a:r>
            <a:r>
              <a:rPr lang="lv-LV" sz="2400" dirty="0" smtClean="0"/>
              <a:t>0.</a:t>
            </a:r>
            <a:r>
              <a:rPr lang="en-US" sz="2400" dirty="0" smtClean="0"/>
              <a:t>5</a:t>
            </a:r>
            <a:endParaRPr lang="lv-LV" sz="24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3. solis. x = </a:t>
            </a:r>
            <a:r>
              <a:rPr lang="lv-LV" sz="2400" dirty="0" smtClean="0"/>
              <a:t>-</a:t>
            </a:r>
            <a:r>
              <a:rPr lang="en-US" sz="2400" dirty="0" smtClean="0"/>
              <a:t>0</a:t>
            </a:r>
            <a:r>
              <a:rPr lang="lv-LV" sz="2400" dirty="0" smtClean="0"/>
              <a:t>.5</a:t>
            </a:r>
            <a:r>
              <a:rPr lang="lv-LV" sz="2400" dirty="0" smtClean="0"/>
              <a:t>, y = 2.0 =&gt; z = </a:t>
            </a:r>
            <a:r>
              <a:rPr lang="en-US" sz="2400" dirty="0" smtClean="0"/>
              <a:t>1</a:t>
            </a:r>
            <a:r>
              <a:rPr lang="lv-LV" sz="2400" dirty="0" smtClean="0"/>
              <a:t>.5</a:t>
            </a:r>
            <a:endParaRPr lang="lv-LV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0A5-B64E-44EF-A6BF-5FA5DCE98934}" type="slidenum">
              <a:rPr 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/>
              <a:t>Masīvu apraksts</a:t>
            </a:r>
            <a:br>
              <a:rPr lang="lv-LV" b="1"/>
            </a:br>
            <a:r>
              <a:rPr lang="lv-LV" b="1"/>
              <a:t> programmēšanas valodā C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488238" cy="3714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/>
              <a:t>int a[10];  		       a</a:t>
            </a:r>
            <a:r>
              <a:rPr lang="lv-LV" sz="2400" baseline="-18000" dirty="0"/>
              <a:t>0</a:t>
            </a:r>
            <a:r>
              <a:rPr lang="lv-LV" sz="2400" dirty="0"/>
              <a:t>   a</a:t>
            </a:r>
            <a:r>
              <a:rPr lang="lv-LV" sz="2400" baseline="-18000" dirty="0"/>
              <a:t>1</a:t>
            </a:r>
            <a:r>
              <a:rPr lang="lv-LV" sz="2400" dirty="0"/>
              <a:t>   a</a:t>
            </a:r>
            <a:r>
              <a:rPr lang="lv-LV" sz="2400" baseline="-18000" dirty="0"/>
              <a:t>2</a:t>
            </a:r>
            <a:r>
              <a:rPr lang="lv-LV" sz="2400" dirty="0"/>
              <a:t>    ...    a</a:t>
            </a:r>
            <a:r>
              <a:rPr lang="lv-LV" sz="2400" baseline="-18000" dirty="0"/>
              <a:t>9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0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double x[5</a:t>
            </a:r>
            <a:r>
              <a:rPr lang="lv-LV" sz="2400" dirty="0"/>
              <a:t>], y [21];     </a:t>
            </a:r>
          </a:p>
          <a:p>
            <a:pPr>
              <a:spcBef>
                <a:spcPct val="50000"/>
              </a:spcBef>
            </a:pPr>
            <a:endParaRPr lang="en-US" sz="10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float d[</a:t>
            </a:r>
            <a:r>
              <a:rPr lang="en-US" sz="2400" dirty="0" smtClean="0"/>
              <a:t>4</a:t>
            </a:r>
            <a:r>
              <a:rPr lang="lv-LV" sz="2400" dirty="0" smtClean="0"/>
              <a:t>] </a:t>
            </a:r>
            <a:r>
              <a:rPr lang="lv-LV" sz="2400" dirty="0"/>
              <a:t>= {1.5, -2.4, .8, 12</a:t>
            </a:r>
            <a:r>
              <a:rPr lang="lv-LV" sz="2400" dirty="0" smtClean="0"/>
              <a:t>};</a:t>
            </a: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lv-LV" sz="2400" i="1" dirty="0" smtClean="0"/>
              <a:t>d[0</a:t>
            </a:r>
            <a:r>
              <a:rPr lang="lv-LV" sz="2400" i="1" dirty="0"/>
              <a:t>] =1.5; d[1] =2.4; d[2] = 0.8; d[3] = 12.0;</a:t>
            </a:r>
          </a:p>
          <a:p>
            <a:pPr>
              <a:spcBef>
                <a:spcPct val="50000"/>
              </a:spcBef>
            </a:pPr>
            <a:endParaRPr lang="en-US" sz="10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int </a:t>
            </a:r>
            <a:r>
              <a:rPr lang="lv-LV" sz="2400" dirty="0"/>
              <a:t>m[ ] = {1, 3, 5, 7, 9</a:t>
            </a:r>
            <a:r>
              <a:rPr lang="lv-LV" sz="2400" dirty="0" smtClean="0"/>
              <a:t>};</a:t>
            </a: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en-US" sz="2400" i="1" dirty="0" smtClean="0"/>
              <a:t>m[0]=1; m[1]=3, m[2]=5; m[3]=7; m[4]=9</a:t>
            </a:r>
            <a:endParaRPr lang="lv-LV" sz="2400" i="1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86200" y="2286000"/>
            <a:ext cx="2952750" cy="503238"/>
            <a:chOff x="3560" y="1480"/>
            <a:chExt cx="1860" cy="317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3560" y="1480"/>
              <a:ext cx="1860" cy="31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923" y="1480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4241" y="1480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>
              <a:off x="4604" y="1480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5057" y="1480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2000" y="1600200"/>
            <a:ext cx="6911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z="2800" u="sng" dirty="0"/>
              <a:t>Masīvs ir vienāda tipa datu kopa</a:t>
            </a:r>
            <a:endParaRPr lang="en-US" sz="2800" u="sng" dirty="0"/>
          </a:p>
        </p:txBody>
      </p:sp>
      <p:cxnSp>
        <p:nvCxnSpPr>
          <p:cNvPr id="14" name="Straight Arrow Connector 13"/>
          <p:cNvCxnSpPr>
            <a:endCxn id="56325" idx="1"/>
          </p:cNvCxnSpPr>
          <p:nvPr/>
        </p:nvCxnSpPr>
        <p:spPr>
          <a:xfrm>
            <a:off x="2057400" y="2514600"/>
            <a:ext cx="1828800" cy="23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90A5-B64E-44EF-A6BF-5FA5DCE989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/>
              <a:t>Masīvu apraksts</a:t>
            </a:r>
            <a:br>
              <a:rPr lang="lv-LV" b="1"/>
            </a:br>
            <a:r>
              <a:rPr lang="lv-LV" b="1"/>
              <a:t> programmēšanas valodā C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488238" cy="3157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lv-LV" sz="2400" dirty="0" smtClean="0"/>
              <a:t>float c[3</a:t>
            </a:r>
            <a:r>
              <a:rPr lang="lv-LV" sz="2400" dirty="0"/>
              <a:t>][4</a:t>
            </a:r>
            <a:r>
              <a:rPr lang="lv-LV" sz="2400" dirty="0" smtClean="0"/>
              <a:t>];</a:t>
            </a:r>
            <a:endParaRPr lang="en-US" sz="24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24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 err="1" smtClean="0"/>
              <a:t>rindas</a:t>
            </a:r>
            <a:r>
              <a:rPr lang="en-US" sz="2400" dirty="0" smtClean="0"/>
              <a:t>		</a:t>
            </a:r>
            <a:r>
              <a:rPr lang="en-US" sz="2400" dirty="0" err="1" smtClean="0"/>
              <a:t>kolonas</a:t>
            </a:r>
            <a:endParaRPr lang="lv-LV" sz="2400" dirty="0"/>
          </a:p>
          <a:p>
            <a:pPr>
              <a:spcBef>
                <a:spcPct val="50000"/>
              </a:spcBef>
            </a:pP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lv-LV" sz="2400" dirty="0" smtClean="0"/>
              <a:t>char </a:t>
            </a:r>
            <a:r>
              <a:rPr lang="lv-LV" sz="2400" dirty="0"/>
              <a:t>virkne[ ] = “Tā ir virkne</a:t>
            </a:r>
            <a:r>
              <a:rPr lang="lv-LV" sz="2400" dirty="0" smtClean="0"/>
              <a:t>”;</a:t>
            </a: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en-US" sz="2400" dirty="0" err="1" smtClean="0"/>
              <a:t>virkne</a:t>
            </a:r>
            <a:r>
              <a:rPr lang="en-US" sz="2400" dirty="0" smtClean="0"/>
              <a:t>[0]=‘T’, </a:t>
            </a:r>
            <a:r>
              <a:rPr lang="en-US" sz="2400" dirty="0" err="1" smtClean="0"/>
              <a:t>virkne</a:t>
            </a:r>
            <a:r>
              <a:rPr lang="en-US" sz="2400" dirty="0" smtClean="0"/>
              <a:t>[1]=‘</a:t>
            </a:r>
            <a:r>
              <a:rPr lang="lv-LV" sz="2400" dirty="0" smtClean="0"/>
              <a:t>ā</a:t>
            </a:r>
            <a:r>
              <a:rPr lang="en-US" sz="2400" dirty="0" smtClean="0"/>
              <a:t>’</a:t>
            </a:r>
            <a:r>
              <a:rPr lang="lv-LV" sz="2400" dirty="0" smtClean="0"/>
              <a:t>, virkne[2]=’ ’, ..., virkne[11]=‘e’</a:t>
            </a:r>
            <a:endParaRPr lang="lv-LV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143000" y="19812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133600" y="19812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2400" y="1752600"/>
            <a:ext cx="3310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0.0	0.1	0.2	0.3</a:t>
            </a:r>
          </a:p>
          <a:p>
            <a:r>
              <a:rPr lang="en-US" sz="2000" dirty="0" smtClean="0"/>
              <a:t>1.0	1.1	1.2	1.3</a:t>
            </a:r>
          </a:p>
          <a:p>
            <a:r>
              <a:rPr lang="en-US" sz="2000" dirty="0" smtClean="0"/>
              <a:t>2.0	2.1	2.2	2.3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9B30-0B2C-45C3-825B-12EF8598F9FC}" type="slidenum">
              <a:rPr lang="en-US"/>
              <a:pPr/>
              <a:t>9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lv-LV" b="1" dirty="0" smtClean="0"/>
              <a:t>Masīvi rogrammēšanas </a:t>
            </a:r>
            <a:r>
              <a:rPr lang="lv-LV" b="1" dirty="0"/>
              <a:t>valodā C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001000" cy="548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#include &lt;stdio.h&gt;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int dienas[12] = {31,28,31,30,31,30,31,31,30,31,30,31};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 smtClean="0"/>
              <a:t>int main </a:t>
            </a:r>
            <a:r>
              <a:rPr lang="lv-LV" sz="2400" dirty="0"/>
              <a:t>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   {  int num, i, d = 0;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       printf (“Ievadiet mēneša numuru: “);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       scanf (“%d”, &amp;num);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       for ( i =0; i &lt; num-1; i++)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	 d += </a:t>
            </a:r>
            <a:r>
              <a:rPr lang="lv-LV" sz="2400" dirty="0" smtClean="0"/>
              <a:t>dienas[i</a:t>
            </a:r>
            <a:r>
              <a:rPr lang="lv-LV" sz="2400" dirty="0"/>
              <a:t>];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       printf (“%d dienas </a:t>
            </a:r>
            <a:r>
              <a:rPr lang="lv-LV" sz="2400" dirty="0" smtClean="0"/>
              <a:t>no gada sākuma līdz </a:t>
            </a:r>
            <a:r>
              <a:rPr lang="lv-LV" sz="2400" dirty="0"/>
              <a:t>%d mēnesim\n”, d, num); </a:t>
            </a:r>
            <a:endParaRPr lang="lv-LV" sz="2400" dirty="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 smtClean="0"/>
              <a:t>       return 0;</a:t>
            </a:r>
            <a:endParaRPr lang="lv-LV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lv-LV" sz="2400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1503</Words>
  <Application>Microsoft Office PowerPoint</Application>
  <PresentationFormat>On-screen Show (4:3)</PresentationFormat>
  <Paragraphs>361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Cikla operators   while</vt:lpstr>
      <vt:lpstr>Cikla operators do-while</vt:lpstr>
      <vt:lpstr>Cikla operators for</vt:lpstr>
      <vt:lpstr>Cikla operatora FOR piemēri</vt:lpstr>
      <vt:lpstr>Cikla operatora FOR piemēri</vt:lpstr>
      <vt:lpstr>Cikla operatora FOR piemēri</vt:lpstr>
      <vt:lpstr>Masīvu apraksts  programmēšanas valodā C</vt:lpstr>
      <vt:lpstr>Masīvu apraksts  programmēšanas valodā C</vt:lpstr>
      <vt:lpstr>Masīvi rogrammēšanas valodā C</vt:lpstr>
      <vt:lpstr>Masīvu apstrādes piemērs</vt:lpstr>
      <vt:lpstr>Masīvu apstrādes piemērs (turpinājums)</vt:lpstr>
      <vt:lpstr>Masīvu apstrāde ar rādītājiem</vt:lpstr>
      <vt:lpstr>Masīvu apstrāde ar rādītājiem</vt:lpstr>
      <vt:lpstr>Masīvu apstrāde ar rādītājiem (2)</vt:lpstr>
      <vt:lpstr>Atmiņas atvēlēšana masīvam</vt:lpstr>
      <vt:lpstr>Atmiņas atvēlēšana. Piemērs</vt:lpstr>
      <vt:lpstr>Masīvu apstrāde ar rādītājiem. Piemērs</vt:lpstr>
      <vt:lpstr>Masīvu apstrāde ar rādītājiem. Piemērs (turpinājums)</vt:lpstr>
      <vt:lpstr>Masīvu apstrāde ar rādītājiem. Piemērs (turpinājums)</vt:lpstr>
      <vt:lpstr>Apakšfunkcijas</vt:lpstr>
      <vt:lpstr>Funkcijas</vt:lpstr>
      <vt:lpstr>Funkciju deklarēšanas piemēri</vt:lpstr>
      <vt:lpstr>Piemērs. Funkcijas</vt:lpstr>
      <vt:lpstr>Piemērs. Funkcijas (2)</vt:lpstr>
      <vt:lpstr>Piemērs. Funkcijas (3)</vt:lpstr>
      <vt:lpstr>Piemērs. Funkcijas (4)</vt:lpstr>
      <vt:lpstr>Piemērs. Funkcijas (5)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Cikla operators for</dc:title>
  <dc:creator>kate</dc:creator>
  <cp:lastModifiedBy>kate</cp:lastModifiedBy>
  <cp:revision>28</cp:revision>
  <dcterms:created xsi:type="dcterms:W3CDTF">2011-09-19T18:21:00Z</dcterms:created>
  <dcterms:modified xsi:type="dcterms:W3CDTF">2011-09-26T19:30:11Z</dcterms:modified>
</cp:coreProperties>
</file>