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91" r:id="rId3"/>
    <p:sldId id="292" r:id="rId4"/>
    <p:sldId id="293" r:id="rId5"/>
    <p:sldId id="294" r:id="rId6"/>
    <p:sldId id="256" r:id="rId7"/>
    <p:sldId id="257" r:id="rId8"/>
    <p:sldId id="258" r:id="rId9"/>
    <p:sldId id="274" r:id="rId10"/>
    <p:sldId id="259" r:id="rId11"/>
    <p:sldId id="275" r:id="rId12"/>
    <p:sldId id="278" r:id="rId13"/>
    <p:sldId id="260" r:id="rId14"/>
    <p:sldId id="261" r:id="rId15"/>
    <p:sldId id="271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99" r:id="rId24"/>
    <p:sldId id="300" r:id="rId25"/>
    <p:sldId id="262" r:id="rId26"/>
    <p:sldId id="263" r:id="rId27"/>
    <p:sldId id="273" r:id="rId28"/>
    <p:sldId id="272" r:id="rId29"/>
    <p:sldId id="268" r:id="rId30"/>
    <p:sldId id="269" r:id="rId31"/>
    <p:sldId id="270" r:id="rId32"/>
    <p:sldId id="284" r:id="rId33"/>
    <p:sldId id="285" r:id="rId34"/>
    <p:sldId id="286" r:id="rId35"/>
    <p:sldId id="287" r:id="rId36"/>
    <p:sldId id="288" r:id="rId37"/>
    <p:sldId id="289" r:id="rId38"/>
    <p:sldId id="298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69" d="100"/>
          <a:sy n="69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lv-LV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lv-LV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7FF4FD-ED2A-41B6-AB34-C6E160CA7DED}" type="datetimeFigureOut">
              <a:rPr lang="lv-LV" smtClean="0"/>
              <a:pPr/>
              <a:t>25.10.2011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lv-LV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937E9A-19ED-4CB2-A045-C7DC163137FE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>
              <a:defRPr/>
            </a:pPr>
            <a:r>
              <a:rPr lang="lv-LV" smtClean="0"/>
              <a:t>Pārejas operators SWITCH</a:t>
            </a:r>
            <a:endParaRPr lang="lv-LV"/>
          </a:p>
        </p:txBody>
      </p:sp>
      <p:sp>
        <p:nvSpPr>
          <p:cNvPr id="57347" name="Subtitle 4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endParaRPr lang="lv-LV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Virkņu apstrāde (3/5)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lv-LV" smtClean="0"/>
              <a:t>strcmp – salīdzina 2 virknes: </a:t>
            </a:r>
          </a:p>
          <a:p>
            <a:pPr>
              <a:buNone/>
            </a:pPr>
            <a:r>
              <a:rPr lang="lv-LV" smtClean="0"/>
              <a:t>    int res = strcmp(</a:t>
            </a:r>
            <a:r>
              <a:rPr lang="lv-LV" i="1" smtClean="0"/>
              <a:t>text1</a:t>
            </a:r>
            <a:r>
              <a:rPr lang="lv-LV" smtClean="0"/>
              <a:t>,</a:t>
            </a:r>
            <a:r>
              <a:rPr lang="lv-LV" i="1" smtClean="0"/>
              <a:t> text2</a:t>
            </a:r>
            <a:r>
              <a:rPr lang="lv-LV" smtClean="0"/>
              <a:t>); </a:t>
            </a:r>
          </a:p>
          <a:p>
            <a:pPr lvl="1"/>
            <a:r>
              <a:rPr lang="lv-LV" smtClean="0"/>
              <a:t>res=0, ja virknes vienādas; </a:t>
            </a:r>
          </a:p>
          <a:p>
            <a:pPr lvl="1"/>
            <a:r>
              <a:rPr lang="lv-LV" smtClean="0"/>
              <a:t>res&gt;0, ja </a:t>
            </a:r>
            <a:r>
              <a:rPr lang="lv-LV" i="1" smtClean="0"/>
              <a:t>text1</a:t>
            </a:r>
            <a:r>
              <a:rPr lang="lv-LV" smtClean="0"/>
              <a:t>&gt;</a:t>
            </a:r>
            <a:r>
              <a:rPr lang="lv-LV" i="1" smtClean="0"/>
              <a:t>text2 </a:t>
            </a:r>
            <a:r>
              <a:rPr lang="lv-LV" smtClean="0"/>
              <a:t>(“ab”, “aa”); </a:t>
            </a:r>
          </a:p>
          <a:p>
            <a:pPr lvl="1"/>
            <a:r>
              <a:rPr lang="lv-LV" smtClean="0"/>
              <a:t>res&lt;0, ja </a:t>
            </a:r>
            <a:r>
              <a:rPr lang="lv-LV" i="1" smtClean="0"/>
              <a:t>text1</a:t>
            </a:r>
            <a:r>
              <a:rPr lang="lv-LV" smtClean="0"/>
              <a:t>&lt;</a:t>
            </a:r>
            <a:r>
              <a:rPr lang="lv-LV" i="1" smtClean="0"/>
              <a:t>text2</a:t>
            </a:r>
            <a:r>
              <a:rPr lang="lv-LV" smtClean="0"/>
              <a:t> (“aa”, “bb”).</a:t>
            </a:r>
          </a:p>
          <a:p>
            <a:r>
              <a:rPr lang="lv-LV" smtClean="0"/>
              <a:t>strncmp – salīdzina pirmos n simbolus. Sintakse – int res = strncmp(text1, text2, n);</a:t>
            </a:r>
          </a:p>
          <a:p>
            <a:r>
              <a:rPr lang="lv-LV" smtClean="0"/>
              <a:t>strstr – meklē otro virkni pirmajā un atgriež pozīciju, kur sākās otrā virkne. Sintakse – int res = strstr(text1, text2);</a:t>
            </a:r>
          </a:p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Virkņu apstrāde (4/5)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lv-LV" smtClean="0"/>
              <a:t>strcpy – iekopē otro virkni pirmajā. Sintakse strcpy(</a:t>
            </a:r>
            <a:r>
              <a:rPr lang="lv-LV" i="1" smtClean="0"/>
              <a:t>text1</a:t>
            </a:r>
            <a:r>
              <a:rPr lang="lv-LV" smtClean="0"/>
              <a:t>, </a:t>
            </a:r>
            <a:r>
              <a:rPr lang="lv-LV" i="1" smtClean="0"/>
              <a:t>text2</a:t>
            </a:r>
            <a:r>
              <a:rPr lang="lv-LV" smtClean="0"/>
              <a:t>);</a:t>
            </a:r>
          </a:p>
          <a:p>
            <a:r>
              <a:rPr lang="lv-LV" smtClean="0"/>
              <a:t>strncpy – kopē pirmos n simbolus no otrās virknes pirmajā. Sintakse – strcpy(text1, text2, n);</a:t>
            </a:r>
          </a:p>
          <a:p>
            <a:r>
              <a:rPr lang="lv-LV" smtClean="0"/>
              <a:t>strtok – sadala virkni uz daļām atbilstoši norādītajiem sadalītājiem. Sintakse – strtok(text, “,.?!-”)</a:t>
            </a:r>
          </a:p>
          <a:p>
            <a:endParaRPr lang="lv-LV" smtClean="0"/>
          </a:p>
          <a:p>
            <a:endParaRPr lang="lv-LV" smtClean="0"/>
          </a:p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Virkņu apstrāde (5/5)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7467600" cy="4873752"/>
          </a:xfrm>
        </p:spPr>
        <p:txBody>
          <a:bodyPr>
            <a:normAutofit/>
          </a:bodyPr>
          <a:lstStyle/>
          <a:p>
            <a:r>
              <a:rPr lang="lv-LV" dirty="0" smtClean="0"/>
              <a:t>ato{ilf} – pārveido tekstu skaitliskajā vērtībā. Sintakse: </a:t>
            </a:r>
          </a:p>
          <a:p>
            <a:pPr lvl="1"/>
            <a:r>
              <a:rPr lang="lv-LV" dirty="0" smtClean="0"/>
              <a:t>int res = atoi(text);</a:t>
            </a:r>
          </a:p>
          <a:p>
            <a:pPr lvl="1"/>
            <a:r>
              <a:rPr lang="lv-LV" dirty="0" smtClean="0"/>
              <a:t>float res = atof(text);</a:t>
            </a:r>
          </a:p>
          <a:p>
            <a:pPr lvl="1"/>
            <a:r>
              <a:rPr lang="lv-LV" dirty="0" smtClean="0"/>
              <a:t>long res = atol(text);</a:t>
            </a:r>
          </a:p>
          <a:p>
            <a:r>
              <a:rPr lang="lv-LV" dirty="0" smtClean="0"/>
              <a:t>isdigit – pārbauda vai ievadītais simbols ir skaitlis. Sintakse – isdigit(simbols);</a:t>
            </a:r>
          </a:p>
          <a:p>
            <a:r>
              <a:rPr lang="lv-LV" dirty="0" smtClean="0"/>
              <a:t>isalnum – pārbauda vai ievadītais simbols ir </a:t>
            </a:r>
            <a:r>
              <a:rPr lang="lv-LV" dirty="0" smtClean="0"/>
              <a:t>burts vai skaitlis</a:t>
            </a:r>
            <a:r>
              <a:rPr lang="lv-LV" dirty="0" smtClean="0"/>
              <a:t>. Sintakse – isalnum(simbols);</a:t>
            </a:r>
          </a:p>
          <a:p>
            <a:r>
              <a:rPr lang="lv-LV" dirty="0" smtClean="0"/>
              <a:t>isalpha – pārbauda vai ievadītais simbols ir </a:t>
            </a:r>
            <a:r>
              <a:rPr lang="lv-LV" dirty="0" smtClean="0"/>
              <a:t>burts. </a:t>
            </a:r>
            <a:r>
              <a:rPr lang="lv-LV" dirty="0" smtClean="0"/>
              <a:t>Sintakse – isalpha(simbols);</a:t>
            </a:r>
          </a:p>
          <a:p>
            <a:endParaRPr lang="lv-LV" dirty="0" smtClean="0"/>
          </a:p>
          <a:p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1. (1/3)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lv-LV" b="1" smtClean="0"/>
              <a:t>Uzdevums</a:t>
            </a:r>
            <a:r>
              <a:rPr lang="lv-LV" smtClean="0"/>
              <a:t>. Lietotājs ievada tekstu. Jāizvada katrs vārds jaunajā rindiņā uz ekrāna un vārdu skaits. Apstrāde pa vienam simbolam.</a:t>
            </a:r>
          </a:p>
          <a:p>
            <a:pPr algn="just">
              <a:buNone/>
            </a:pPr>
            <a:endParaRPr lang="lv-LV" smtClean="0"/>
          </a:p>
          <a:p>
            <a:pPr algn="just">
              <a:buNone/>
            </a:pPr>
            <a:r>
              <a:rPr lang="lv-LV" b="1" smtClean="0"/>
              <a:t>Programma</a:t>
            </a:r>
            <a:r>
              <a:rPr lang="lv-LV" i="1" smtClean="0"/>
              <a:t>.</a:t>
            </a:r>
          </a:p>
          <a:p>
            <a:pPr>
              <a:buNone/>
            </a:pPr>
            <a:r>
              <a:rPr lang="lv-LV" smtClean="0"/>
              <a:t>#include &lt;stdio.h&gt;</a:t>
            </a:r>
          </a:p>
          <a:p>
            <a:pPr>
              <a:buNone/>
            </a:pPr>
            <a:r>
              <a:rPr lang="lv-LV" smtClean="0"/>
              <a:t>#include &lt;conio.h&gt;</a:t>
            </a:r>
          </a:p>
          <a:p>
            <a:pPr>
              <a:buNone/>
            </a:pPr>
            <a:r>
              <a:rPr lang="lv-LV" smtClean="0"/>
              <a:t>#include &lt;string.h&gt;</a:t>
            </a:r>
          </a:p>
          <a:p>
            <a:pPr>
              <a:buNone/>
            </a:pPr>
            <a:r>
              <a:rPr lang="lv-LV" smtClean="0"/>
              <a:t>#include &lt;windows.h&gt;</a:t>
            </a:r>
          </a:p>
          <a:p>
            <a:pPr>
              <a:buNone/>
            </a:pPr>
            <a:r>
              <a:rPr lang="lv-LV" smtClean="0"/>
              <a:t> </a:t>
            </a:r>
          </a:p>
          <a:p>
            <a:pPr>
              <a:buNone/>
            </a:pPr>
            <a:r>
              <a:rPr lang="lv-LV" smtClean="0"/>
              <a:t>int main()</a:t>
            </a:r>
          </a:p>
          <a:p>
            <a:pPr>
              <a:buNone/>
            </a:pPr>
            <a:r>
              <a:rPr lang="lv-LV" smtClean="0"/>
              <a:t> {</a:t>
            </a:r>
          </a:p>
          <a:p>
            <a:pPr>
              <a:buNone/>
            </a:pPr>
            <a:r>
              <a:rPr lang="lv-LV" smtClean="0"/>
              <a:t>   char text[200];</a:t>
            </a:r>
          </a:p>
          <a:p>
            <a:pPr>
              <a:buNone/>
            </a:pPr>
            <a:r>
              <a:rPr lang="lv-LV" smtClean="0"/>
              <a:t>   int i, length, count=0;</a:t>
            </a:r>
          </a:p>
          <a:p>
            <a:pPr algn="just">
              <a:buNone/>
            </a:pPr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1143000"/>
          </a:xfrm>
        </p:spPr>
        <p:txBody>
          <a:bodyPr/>
          <a:lstStyle/>
          <a:p>
            <a:r>
              <a:rPr lang="lv-LV" smtClean="0"/>
              <a:t>Piemērs 1. (2/3)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686800" cy="5286412"/>
          </a:xfrm>
        </p:spPr>
        <p:txBody>
          <a:bodyPr numCol="1">
            <a:normAutofit lnSpcReduction="10000"/>
          </a:bodyPr>
          <a:lstStyle/>
          <a:p>
            <a:pPr>
              <a:buNone/>
            </a:pPr>
            <a:r>
              <a:rPr lang="lv-LV" smtClean="0"/>
              <a:t>  system(“cls”);</a:t>
            </a:r>
          </a:p>
          <a:p>
            <a:pPr>
              <a:buNone/>
            </a:pPr>
            <a:r>
              <a:rPr lang="lv-LV" smtClean="0"/>
              <a:t>  printf(“Ievadiet tekstu\n”);</a:t>
            </a:r>
          </a:p>
          <a:p>
            <a:pPr>
              <a:buNone/>
            </a:pPr>
            <a:r>
              <a:rPr lang="lv-LV" smtClean="0"/>
              <a:t>  gets(text);</a:t>
            </a:r>
          </a:p>
          <a:p>
            <a:pPr>
              <a:buNone/>
            </a:pPr>
            <a:r>
              <a:rPr lang="lv-LV" smtClean="0"/>
              <a:t> </a:t>
            </a:r>
          </a:p>
          <a:p>
            <a:pPr>
              <a:buNone/>
            </a:pPr>
            <a:r>
              <a:rPr lang="lv-LV" smtClean="0"/>
              <a:t>  length=strlen(text);</a:t>
            </a:r>
          </a:p>
          <a:p>
            <a:pPr>
              <a:buNone/>
            </a:pPr>
            <a:r>
              <a:rPr lang="lv-LV" smtClean="0"/>
              <a:t>  for(i=0; i&lt;length; i++)</a:t>
            </a:r>
          </a:p>
          <a:p>
            <a:pPr>
              <a:buNone/>
            </a:pPr>
            <a:r>
              <a:rPr lang="lv-LV" smtClean="0"/>
              <a:t>    {</a:t>
            </a:r>
          </a:p>
          <a:p>
            <a:pPr>
              <a:buNone/>
            </a:pPr>
            <a:r>
              <a:rPr lang="lv-LV" smtClean="0"/>
              <a:t>       if(text[i]!=' ' &amp;&amp; text[i]!='.' &amp;&amp; text[i]!=',')</a:t>
            </a:r>
          </a:p>
          <a:p>
            <a:pPr>
              <a:buNone/>
            </a:pPr>
            <a:r>
              <a:rPr lang="lv-LV" smtClean="0"/>
              <a:t>          {</a:t>
            </a:r>
          </a:p>
          <a:p>
            <a:pPr>
              <a:buNone/>
            </a:pPr>
            <a:r>
              <a:rPr lang="lv-LV" smtClean="0"/>
              <a:t>            printf("%c", text[i]);</a:t>
            </a:r>
          </a:p>
          <a:p>
            <a:pPr>
              <a:buNone/>
            </a:pPr>
            <a:r>
              <a:rPr lang="lv-LV" smtClean="0"/>
              <a:t>	         if (text[i+1]=='\0') </a:t>
            </a:r>
          </a:p>
          <a:p>
            <a:pPr>
              <a:buNone/>
            </a:pPr>
            <a:r>
              <a:rPr lang="lv-LV" smtClean="0"/>
              <a:t> </a:t>
            </a:r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1143000"/>
          </a:xfrm>
        </p:spPr>
        <p:txBody>
          <a:bodyPr/>
          <a:lstStyle/>
          <a:p>
            <a:r>
              <a:rPr lang="lv-LV" smtClean="0"/>
              <a:t>Piemērs 1. (3/3)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686800" cy="5286412"/>
          </a:xfrm>
        </p:spPr>
        <p:txBody>
          <a:bodyPr numCol="1">
            <a:normAutofit fontScale="92500" lnSpcReduction="20000"/>
          </a:bodyPr>
          <a:lstStyle/>
          <a:p>
            <a:pPr>
              <a:buNone/>
            </a:pPr>
            <a:r>
              <a:rPr lang="lv-LV" smtClean="0"/>
              <a:t>           count++;</a:t>
            </a:r>
          </a:p>
          <a:p>
            <a:pPr>
              <a:buNone/>
            </a:pPr>
            <a:r>
              <a:rPr lang="lv-LV" smtClean="0"/>
              <a:t>          }</a:t>
            </a:r>
          </a:p>
          <a:p>
            <a:pPr>
              <a:buNone/>
            </a:pPr>
            <a:r>
              <a:rPr lang="lv-LV" smtClean="0"/>
              <a:t>       else</a:t>
            </a:r>
          </a:p>
          <a:p>
            <a:pPr>
              <a:buNone/>
            </a:pPr>
            <a:r>
              <a:rPr lang="lv-LV" smtClean="0"/>
              <a:t>         {</a:t>
            </a:r>
          </a:p>
          <a:p>
            <a:pPr>
              <a:buNone/>
            </a:pPr>
            <a:r>
              <a:rPr lang="lv-LV" smtClean="0"/>
              <a:t>           </a:t>
            </a:r>
            <a:r>
              <a:rPr lang="en-US" smtClean="0"/>
              <a:t> if(text[i-1]!=' ' &amp;&amp; text[i-1]!='.' &amp;&amp; text[i-1]!=',')</a:t>
            </a:r>
          </a:p>
          <a:p>
            <a:pPr>
              <a:buNone/>
            </a:pPr>
            <a:r>
              <a:rPr lang="lv-LV" smtClean="0"/>
              <a:t>              </a:t>
            </a:r>
            <a:r>
              <a:rPr lang="en-US" smtClean="0"/>
              <a:t>{</a:t>
            </a:r>
            <a:endParaRPr lang="lv-LV" smtClean="0"/>
          </a:p>
          <a:p>
            <a:pPr>
              <a:buNone/>
            </a:pPr>
            <a:r>
              <a:rPr lang="en-US" smtClean="0"/>
              <a:t>           </a:t>
            </a:r>
            <a:r>
              <a:rPr lang="lv-LV" smtClean="0"/>
              <a:t>      </a:t>
            </a:r>
            <a:r>
              <a:rPr lang="en-US" smtClean="0"/>
              <a:t>count++;</a:t>
            </a:r>
          </a:p>
          <a:p>
            <a:pPr>
              <a:buNone/>
            </a:pPr>
            <a:r>
              <a:rPr lang="en-US" smtClean="0"/>
              <a:t>           </a:t>
            </a:r>
            <a:r>
              <a:rPr lang="lv-LV" smtClean="0"/>
              <a:t>     </a:t>
            </a:r>
            <a:r>
              <a:rPr lang="en-US" smtClean="0"/>
              <a:t>printf("\n");</a:t>
            </a:r>
          </a:p>
          <a:p>
            <a:pPr>
              <a:buNone/>
            </a:pPr>
            <a:r>
              <a:rPr lang="en-US" smtClean="0"/>
              <a:t> </a:t>
            </a:r>
            <a:r>
              <a:rPr lang="lv-LV" smtClean="0"/>
              <a:t>             </a:t>
            </a:r>
            <a:r>
              <a:rPr lang="en-US" smtClean="0"/>
              <a:t>} </a:t>
            </a:r>
            <a:r>
              <a:rPr lang="lv-LV" smtClean="0"/>
              <a:t>         </a:t>
            </a:r>
          </a:p>
          <a:p>
            <a:pPr>
              <a:buNone/>
            </a:pPr>
            <a:r>
              <a:rPr lang="lv-LV" smtClean="0"/>
              <a:t>         }</a:t>
            </a:r>
          </a:p>
          <a:p>
            <a:pPr>
              <a:buNone/>
            </a:pPr>
            <a:r>
              <a:rPr lang="lv-LV" smtClean="0"/>
              <a:t>    }</a:t>
            </a:r>
          </a:p>
          <a:p>
            <a:pPr>
              <a:buNone/>
            </a:pPr>
            <a:r>
              <a:rPr lang="lv-LV" smtClean="0"/>
              <a:t>   </a:t>
            </a:r>
            <a:r>
              <a:rPr lang="en-US" smtClean="0"/>
              <a:t>printf("\n</a:t>
            </a:r>
            <a:r>
              <a:rPr lang="lv-LV" smtClean="0"/>
              <a:t>Tekstā ir</a:t>
            </a:r>
            <a:r>
              <a:rPr lang="en-US" smtClean="0"/>
              <a:t> %d</a:t>
            </a:r>
            <a:r>
              <a:rPr lang="lv-LV" smtClean="0"/>
              <a:t> vārdi</a:t>
            </a:r>
            <a:r>
              <a:rPr lang="en-US" smtClean="0"/>
              <a:t>", count);</a:t>
            </a:r>
            <a:endParaRPr lang="lv-LV" smtClean="0"/>
          </a:p>
          <a:p>
            <a:pPr>
              <a:buNone/>
            </a:pPr>
            <a:r>
              <a:rPr lang="lv-LV" smtClean="0"/>
              <a:t>   getch();</a:t>
            </a:r>
          </a:p>
          <a:p>
            <a:pPr>
              <a:buNone/>
            </a:pPr>
            <a:r>
              <a:rPr lang="lv-LV" smtClean="0"/>
              <a:t>   return 0;</a:t>
            </a:r>
          </a:p>
          <a:p>
            <a:pPr>
              <a:buNone/>
            </a:pPr>
            <a:r>
              <a:rPr lang="lv-LV" smtClean="0"/>
              <a:t> }</a:t>
            </a:r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2. (1/2)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lv-LV" b="1" smtClean="0"/>
              <a:t>Uzdevums</a:t>
            </a:r>
            <a:r>
              <a:rPr lang="lv-LV" smtClean="0"/>
              <a:t>. Lietotājs ievada tekstu. Jāizvada katrs vārds jaunajā rindiņā uz ekrāna un vārdu skaits. Apstrāde ar strtok funkciju</a:t>
            </a:r>
          </a:p>
          <a:p>
            <a:pPr algn="just">
              <a:buNone/>
            </a:pPr>
            <a:endParaRPr lang="lv-LV" smtClean="0"/>
          </a:p>
          <a:p>
            <a:pPr algn="just">
              <a:buNone/>
            </a:pPr>
            <a:r>
              <a:rPr lang="lv-LV" b="1" smtClean="0"/>
              <a:t>Programma</a:t>
            </a:r>
            <a:r>
              <a:rPr lang="lv-LV" i="1" smtClean="0"/>
              <a:t>.</a:t>
            </a:r>
          </a:p>
          <a:p>
            <a:pPr>
              <a:buNone/>
            </a:pPr>
            <a:r>
              <a:rPr lang="lv-LV" smtClean="0"/>
              <a:t>#include &lt;stdio.h&gt;</a:t>
            </a:r>
          </a:p>
          <a:p>
            <a:pPr>
              <a:buNone/>
            </a:pPr>
            <a:r>
              <a:rPr lang="lv-LV" smtClean="0"/>
              <a:t>#include &lt;conio.h&gt;</a:t>
            </a:r>
          </a:p>
          <a:p>
            <a:pPr>
              <a:buNone/>
            </a:pPr>
            <a:r>
              <a:rPr lang="lv-LV" smtClean="0"/>
              <a:t>#include &lt;string.h&gt;</a:t>
            </a:r>
          </a:p>
          <a:p>
            <a:pPr>
              <a:buNone/>
            </a:pPr>
            <a:r>
              <a:rPr lang="lv-LV" smtClean="0"/>
              <a:t>#include &lt;windows.h&gt;</a:t>
            </a:r>
          </a:p>
          <a:p>
            <a:pPr>
              <a:buNone/>
            </a:pPr>
            <a:r>
              <a:rPr lang="lv-LV" smtClean="0"/>
              <a:t> </a:t>
            </a:r>
          </a:p>
          <a:p>
            <a:pPr>
              <a:buNone/>
            </a:pPr>
            <a:r>
              <a:rPr lang="lv-LV" smtClean="0"/>
              <a:t>int main()</a:t>
            </a:r>
          </a:p>
          <a:p>
            <a:pPr>
              <a:buNone/>
            </a:pPr>
            <a:r>
              <a:rPr lang="lv-LV" smtClean="0"/>
              <a:t> {</a:t>
            </a:r>
          </a:p>
          <a:p>
            <a:pPr>
              <a:buNone/>
            </a:pPr>
            <a:r>
              <a:rPr lang="lv-LV" smtClean="0"/>
              <a:t>   char text[200], *sadale;</a:t>
            </a:r>
          </a:p>
          <a:p>
            <a:pPr>
              <a:buNone/>
            </a:pPr>
            <a:r>
              <a:rPr lang="lv-LV" smtClean="0"/>
              <a:t>   int count=0;</a:t>
            </a:r>
          </a:p>
          <a:p>
            <a:pPr>
              <a:buNone/>
            </a:pPr>
            <a:r>
              <a:rPr lang="lv-LV" smtClean="0"/>
              <a:t>  </a:t>
            </a:r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1143000"/>
          </a:xfrm>
        </p:spPr>
        <p:txBody>
          <a:bodyPr/>
          <a:lstStyle/>
          <a:p>
            <a:r>
              <a:rPr lang="lv-LV" smtClean="0"/>
              <a:t>Piemērs 2. (2/2)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686800" cy="5286412"/>
          </a:xfrm>
        </p:spPr>
        <p:txBody>
          <a:bodyPr numCol="1">
            <a:normAutofit fontScale="85000" lnSpcReduction="20000"/>
          </a:bodyPr>
          <a:lstStyle/>
          <a:p>
            <a:pPr>
              <a:buNone/>
            </a:pPr>
            <a:r>
              <a:rPr lang="lv-LV" smtClean="0"/>
              <a:t>  system(“cls”);</a:t>
            </a:r>
          </a:p>
          <a:p>
            <a:pPr>
              <a:buNone/>
            </a:pPr>
            <a:r>
              <a:rPr lang="lv-LV" smtClean="0"/>
              <a:t>  printf(“Ievadiet tekstu\n”);</a:t>
            </a:r>
          </a:p>
          <a:p>
            <a:pPr>
              <a:buNone/>
            </a:pPr>
            <a:r>
              <a:rPr lang="lv-LV" smtClean="0"/>
              <a:t>  gets(text);</a:t>
            </a:r>
          </a:p>
          <a:p>
            <a:pPr>
              <a:buNone/>
            </a:pPr>
            <a:r>
              <a:rPr lang="lv-LV" smtClean="0"/>
              <a:t> </a:t>
            </a:r>
          </a:p>
          <a:p>
            <a:pPr>
              <a:buNone/>
            </a:pPr>
            <a:r>
              <a:rPr lang="lv-LV" smtClean="0"/>
              <a:t> sadale=strtok(text, " ,.!?");</a:t>
            </a:r>
          </a:p>
          <a:p>
            <a:pPr>
              <a:buNone/>
            </a:pPr>
            <a:r>
              <a:rPr lang="lv-LV" smtClean="0"/>
              <a:t> while(sadale!=0)</a:t>
            </a:r>
          </a:p>
          <a:p>
            <a:pPr>
              <a:buNone/>
            </a:pPr>
            <a:r>
              <a:rPr lang="lv-LV" smtClean="0"/>
              <a:t>  {</a:t>
            </a:r>
          </a:p>
          <a:p>
            <a:pPr>
              <a:buNone/>
            </a:pPr>
            <a:r>
              <a:rPr lang="lv-LV" smtClean="0"/>
              <a:t>    printf("%s\n", sadale);</a:t>
            </a:r>
          </a:p>
          <a:p>
            <a:pPr>
              <a:buNone/>
            </a:pPr>
            <a:r>
              <a:rPr lang="lv-LV" smtClean="0"/>
              <a:t>    sadale=strtok(NULL, " ,.!?");</a:t>
            </a:r>
          </a:p>
          <a:p>
            <a:pPr>
              <a:buNone/>
            </a:pPr>
            <a:r>
              <a:rPr lang="lv-LV" smtClean="0"/>
              <a:t>    count++;</a:t>
            </a:r>
          </a:p>
          <a:p>
            <a:pPr>
              <a:buNone/>
            </a:pPr>
            <a:r>
              <a:rPr lang="lv-LV" smtClean="0"/>
              <a:t>  }</a:t>
            </a:r>
          </a:p>
          <a:p>
            <a:pPr>
              <a:buNone/>
            </a:pPr>
            <a:endParaRPr lang="lv-LV" smtClean="0"/>
          </a:p>
          <a:p>
            <a:pPr>
              <a:buNone/>
            </a:pPr>
            <a:r>
              <a:rPr lang="lv-LV" smtClean="0"/>
              <a:t> </a:t>
            </a:r>
            <a:r>
              <a:rPr lang="en-US" smtClean="0"/>
              <a:t>printf("\n</a:t>
            </a:r>
            <a:r>
              <a:rPr lang="lv-LV" smtClean="0"/>
              <a:t>Vārdu skaits ir</a:t>
            </a:r>
            <a:r>
              <a:rPr lang="en-US" smtClean="0"/>
              <a:t> %d", count);</a:t>
            </a:r>
          </a:p>
          <a:p>
            <a:pPr>
              <a:buNone/>
            </a:pPr>
            <a:r>
              <a:rPr lang="en-US" smtClean="0"/>
              <a:t> getch();</a:t>
            </a:r>
          </a:p>
          <a:p>
            <a:pPr>
              <a:buNone/>
            </a:pPr>
            <a:r>
              <a:rPr lang="en-US" smtClean="0"/>
              <a:t> return 0;</a:t>
            </a:r>
          </a:p>
          <a:p>
            <a:pPr>
              <a:buNone/>
            </a:pPr>
            <a:r>
              <a:rPr lang="en-US" smtClean="0"/>
              <a:t>}</a:t>
            </a:r>
            <a:r>
              <a:rPr lang="lv-LV" smtClean="0"/>
              <a:t> </a:t>
            </a:r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3. (1/3)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lv-LV" b="1" smtClean="0"/>
              <a:t>Uzdevums</a:t>
            </a:r>
            <a:r>
              <a:rPr lang="lv-LV" smtClean="0"/>
              <a:t>. Pābaudīt lietotāja ievadi uz korektumu (jāievada vienciparu skaitlis)</a:t>
            </a:r>
          </a:p>
          <a:p>
            <a:pPr algn="just">
              <a:buNone/>
            </a:pPr>
            <a:endParaRPr lang="lv-LV" smtClean="0"/>
          </a:p>
          <a:p>
            <a:pPr algn="just">
              <a:buNone/>
            </a:pPr>
            <a:r>
              <a:rPr lang="lv-LV" b="1" smtClean="0"/>
              <a:t>Programma</a:t>
            </a:r>
            <a:r>
              <a:rPr lang="lv-LV" i="1" smtClean="0"/>
              <a:t>.</a:t>
            </a:r>
          </a:p>
          <a:p>
            <a:pPr>
              <a:buNone/>
            </a:pPr>
            <a:r>
              <a:rPr lang="lv-LV" smtClean="0"/>
              <a:t>#include &lt;stdio.h&gt;</a:t>
            </a:r>
          </a:p>
          <a:p>
            <a:pPr>
              <a:buNone/>
            </a:pPr>
            <a:r>
              <a:rPr lang="lv-LV" smtClean="0"/>
              <a:t>#include &lt;conio.h&gt;</a:t>
            </a:r>
          </a:p>
          <a:p>
            <a:pPr>
              <a:buNone/>
            </a:pPr>
            <a:r>
              <a:rPr lang="lv-LV" smtClean="0"/>
              <a:t>#include &lt;string.h&gt;</a:t>
            </a:r>
          </a:p>
          <a:p>
            <a:pPr>
              <a:buNone/>
            </a:pPr>
            <a:r>
              <a:rPr lang="lv-LV" smtClean="0"/>
              <a:t>#include &lt;windows.h&gt;</a:t>
            </a:r>
          </a:p>
          <a:p>
            <a:pPr>
              <a:buNone/>
            </a:pPr>
            <a:r>
              <a:rPr lang="lv-LV" smtClean="0"/>
              <a:t>#include &lt;ctype.h&gt; //isdigit</a:t>
            </a:r>
          </a:p>
          <a:p>
            <a:pPr>
              <a:buNone/>
            </a:pPr>
            <a:r>
              <a:rPr lang="lv-LV" smtClean="0"/>
              <a:t> </a:t>
            </a:r>
          </a:p>
          <a:p>
            <a:pPr>
              <a:buNone/>
            </a:pPr>
            <a:r>
              <a:rPr lang="lv-LV" smtClean="0"/>
              <a:t>int main()</a:t>
            </a:r>
          </a:p>
          <a:p>
            <a:pPr>
              <a:buNone/>
            </a:pPr>
            <a:r>
              <a:rPr lang="lv-LV" smtClean="0"/>
              <a:t> {</a:t>
            </a:r>
          </a:p>
          <a:p>
            <a:pPr>
              <a:buNone/>
            </a:pPr>
            <a:r>
              <a:rPr lang="lv-LV" smtClean="0"/>
              <a:t>   char izv;</a:t>
            </a:r>
          </a:p>
          <a:p>
            <a:pPr>
              <a:buNone/>
            </a:pPr>
            <a:r>
              <a:rPr lang="lv-LV" smtClean="0"/>
              <a:t>     </a:t>
            </a:r>
          </a:p>
          <a:p>
            <a:pPr>
              <a:buNone/>
            </a:pPr>
            <a:r>
              <a:rPr lang="lv-LV" smtClean="0"/>
              <a:t>   do</a:t>
            </a:r>
          </a:p>
          <a:p>
            <a:pPr>
              <a:buNone/>
            </a:pPr>
            <a:r>
              <a:rPr lang="lv-LV" smtClean="0"/>
              <a:t>     {</a:t>
            </a:r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1143000"/>
          </a:xfrm>
        </p:spPr>
        <p:txBody>
          <a:bodyPr/>
          <a:lstStyle/>
          <a:p>
            <a:r>
              <a:rPr lang="lv-LV" smtClean="0"/>
              <a:t>Piemērs 3. (2/3)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686800" cy="5286412"/>
          </a:xfrm>
        </p:spPr>
        <p:txBody>
          <a:bodyPr numCol="1">
            <a:normAutofit lnSpcReduction="10000"/>
          </a:bodyPr>
          <a:lstStyle/>
          <a:p>
            <a:pPr>
              <a:buNone/>
            </a:pPr>
            <a:r>
              <a:rPr lang="lv-LV" smtClean="0"/>
              <a:t>  system(“cls”);</a:t>
            </a:r>
          </a:p>
          <a:p>
            <a:pPr>
              <a:buNone/>
            </a:pPr>
            <a:r>
              <a:rPr lang="lv-LV" smtClean="0"/>
              <a:t>  printf(“Izvēlne\n”);</a:t>
            </a:r>
          </a:p>
          <a:p>
            <a:pPr>
              <a:buNone/>
            </a:pPr>
            <a:r>
              <a:rPr lang="lv-LV" smtClean="0"/>
              <a:t>  printf(“1. Informācija\n2. Uzdevums\n. Izeja”);</a:t>
            </a:r>
          </a:p>
          <a:p>
            <a:pPr>
              <a:buNone/>
            </a:pPr>
            <a:r>
              <a:rPr lang="lv-LV" smtClean="0"/>
              <a:t>  printf(“Jūsu izvēle: ”);</a:t>
            </a:r>
          </a:p>
          <a:p>
            <a:pPr>
              <a:buNone/>
            </a:pPr>
            <a:r>
              <a:rPr lang="lv-LV" smtClean="0"/>
              <a:t>  izv = getche();</a:t>
            </a:r>
          </a:p>
          <a:p>
            <a:pPr>
              <a:buNone/>
            </a:pPr>
            <a:r>
              <a:rPr lang="lv-LV" smtClean="0"/>
              <a:t> </a:t>
            </a:r>
          </a:p>
          <a:p>
            <a:pPr>
              <a:buNone/>
            </a:pPr>
            <a:r>
              <a:rPr lang="lv-LV" smtClean="0"/>
              <a:t>  if(isdigit(izv) == 0)</a:t>
            </a:r>
          </a:p>
          <a:p>
            <a:pPr>
              <a:buNone/>
            </a:pPr>
            <a:r>
              <a:rPr lang="lv-LV" smtClean="0"/>
              <a:t>   {</a:t>
            </a:r>
          </a:p>
          <a:p>
            <a:pPr>
              <a:buNone/>
            </a:pPr>
            <a:r>
              <a:rPr lang="lv-LV" smtClean="0"/>
              <a:t>     printf(“Jāievada cipars no 1 līdz 3”);  </a:t>
            </a:r>
          </a:p>
          <a:p>
            <a:pPr>
              <a:buNone/>
            </a:pPr>
            <a:r>
              <a:rPr lang="lv-LV" smtClean="0"/>
              <a:t>     getch();</a:t>
            </a:r>
          </a:p>
          <a:p>
            <a:pPr>
              <a:buNone/>
            </a:pPr>
            <a:r>
              <a:rPr lang="lv-LV" smtClean="0"/>
              <a:t>   }</a:t>
            </a:r>
          </a:p>
          <a:p>
            <a:pPr>
              <a:buNone/>
            </a:pPr>
            <a:r>
              <a:rPr lang="lv-LV" smtClean="0"/>
              <a:t>  else</a:t>
            </a:r>
          </a:p>
          <a:p>
            <a:pPr>
              <a:buNone/>
            </a:pPr>
            <a:r>
              <a:rPr lang="lv-LV" smtClean="0"/>
              <a:t>  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Pārejas operators SWITCH. Sintakse</a:t>
            </a:r>
            <a:endParaRPr lang="lv-LV"/>
          </a:p>
        </p:txBody>
      </p:sp>
      <p:sp>
        <p:nvSpPr>
          <p:cNvPr id="5837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lv-LV" smtClean="0"/>
              <a:t>switch (mainīgais)</a:t>
            </a:r>
          </a:p>
          <a:p>
            <a:pPr algn="just">
              <a:buFont typeface="Wingdings" pitchFamily="2" charset="2"/>
              <a:buNone/>
            </a:pPr>
            <a:r>
              <a:rPr lang="lv-LV" smtClean="0"/>
              <a:t> {</a:t>
            </a:r>
          </a:p>
          <a:p>
            <a:pPr algn="just">
              <a:buFont typeface="Wingdings" pitchFamily="2" charset="2"/>
              <a:buNone/>
            </a:pPr>
            <a:r>
              <a:rPr lang="lv-LV" smtClean="0"/>
              <a:t>    case </a:t>
            </a:r>
            <a:r>
              <a:rPr lang="lv-LV" i="1" smtClean="0"/>
              <a:t>vērtība1</a:t>
            </a:r>
            <a:r>
              <a:rPr lang="lv-LV" smtClean="0"/>
              <a:t>: //darbības</a:t>
            </a:r>
          </a:p>
          <a:p>
            <a:pPr algn="just">
              <a:buFont typeface="Wingdings" pitchFamily="2" charset="2"/>
              <a:buNone/>
            </a:pPr>
            <a:r>
              <a:rPr lang="lv-LV" i="1" smtClean="0"/>
              <a:t>                          </a:t>
            </a:r>
            <a:r>
              <a:rPr lang="lv-LV" smtClean="0"/>
              <a:t>  break;</a:t>
            </a:r>
          </a:p>
          <a:p>
            <a:pPr algn="just">
              <a:buFont typeface="Wingdings" pitchFamily="2" charset="2"/>
              <a:buNone/>
            </a:pPr>
            <a:r>
              <a:rPr lang="lv-LV" smtClean="0"/>
              <a:t>    case </a:t>
            </a:r>
            <a:r>
              <a:rPr lang="lv-LV" i="1" smtClean="0"/>
              <a:t>vērtība2</a:t>
            </a:r>
            <a:r>
              <a:rPr lang="lv-LV" smtClean="0"/>
              <a:t>: //darbības</a:t>
            </a:r>
          </a:p>
          <a:p>
            <a:pPr algn="just">
              <a:buFont typeface="Wingdings" pitchFamily="2" charset="2"/>
              <a:buNone/>
            </a:pPr>
            <a:r>
              <a:rPr lang="lv-LV" i="1" smtClean="0"/>
              <a:t>                          </a:t>
            </a:r>
            <a:r>
              <a:rPr lang="lv-LV" smtClean="0"/>
              <a:t>  break; </a:t>
            </a:r>
          </a:p>
          <a:p>
            <a:pPr algn="just">
              <a:buFont typeface="Wingdings" pitchFamily="2" charset="2"/>
              <a:buNone/>
            </a:pPr>
            <a:r>
              <a:rPr lang="lv-LV" smtClean="0"/>
              <a:t>    case </a:t>
            </a:r>
            <a:r>
              <a:rPr lang="lv-LV" i="1" smtClean="0"/>
              <a:t>vērtīban</a:t>
            </a:r>
            <a:r>
              <a:rPr lang="lv-LV" smtClean="0"/>
              <a:t>: //darbības</a:t>
            </a:r>
          </a:p>
          <a:p>
            <a:pPr algn="just">
              <a:buFont typeface="Wingdings" pitchFamily="2" charset="2"/>
              <a:buNone/>
            </a:pPr>
            <a:r>
              <a:rPr lang="lv-LV" i="1" smtClean="0"/>
              <a:t>                          </a:t>
            </a:r>
            <a:r>
              <a:rPr lang="lv-LV" smtClean="0"/>
              <a:t>  break;</a:t>
            </a:r>
          </a:p>
          <a:p>
            <a:pPr algn="just">
              <a:buFont typeface="Wingdings" pitchFamily="2" charset="2"/>
              <a:buNone/>
            </a:pPr>
            <a:r>
              <a:rPr lang="lv-LV" smtClean="0"/>
              <a:t>     default: //darbības</a:t>
            </a:r>
          </a:p>
          <a:p>
            <a:pPr algn="just">
              <a:buFont typeface="Wingdings" pitchFamily="2" charset="2"/>
              <a:buNone/>
            </a:pPr>
            <a:r>
              <a:rPr lang="lv-LV" smtClean="0"/>
              <a:t> }</a:t>
            </a:r>
          </a:p>
        </p:txBody>
      </p:sp>
      <p:sp>
        <p:nvSpPr>
          <p:cNvPr id="58372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9EA5E7E-6411-46EB-B866-A7AD6FF2877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1143000"/>
          </a:xfrm>
        </p:spPr>
        <p:txBody>
          <a:bodyPr/>
          <a:lstStyle/>
          <a:p>
            <a:r>
              <a:rPr lang="lv-LV" smtClean="0"/>
              <a:t>Piemērs 3. (3/3)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686800" cy="5286412"/>
          </a:xfrm>
        </p:spPr>
        <p:txBody>
          <a:bodyPr numCol="1">
            <a:normAutofit fontScale="62500" lnSpcReduction="20000"/>
          </a:bodyPr>
          <a:lstStyle/>
          <a:p>
            <a:pPr>
              <a:buNone/>
            </a:pPr>
            <a:r>
              <a:rPr lang="lv-LV" smtClean="0"/>
              <a:t>  izv -= 48;  </a:t>
            </a:r>
          </a:p>
          <a:p>
            <a:pPr>
              <a:buNone/>
            </a:pPr>
            <a:r>
              <a:rPr lang="lv-LV" smtClean="0"/>
              <a:t>  switch(izv)</a:t>
            </a:r>
          </a:p>
          <a:p>
            <a:pPr>
              <a:buNone/>
            </a:pPr>
            <a:r>
              <a:rPr lang="lv-LV" smtClean="0"/>
              <a:t>   {</a:t>
            </a:r>
          </a:p>
          <a:p>
            <a:pPr>
              <a:buNone/>
            </a:pPr>
            <a:r>
              <a:rPr lang="lv-LV" smtClean="0"/>
              <a:t>      case 1: system(“cls”);</a:t>
            </a:r>
          </a:p>
          <a:p>
            <a:pPr>
              <a:buNone/>
            </a:pPr>
            <a:r>
              <a:rPr lang="lv-LV" smtClean="0"/>
              <a:t>                   printf(“Piemērs ar isdigit() funkciju”);</a:t>
            </a:r>
          </a:p>
          <a:p>
            <a:pPr>
              <a:buNone/>
            </a:pPr>
            <a:r>
              <a:rPr lang="lv-LV" smtClean="0"/>
              <a:t>                   getch();</a:t>
            </a:r>
          </a:p>
          <a:p>
            <a:pPr>
              <a:buNone/>
            </a:pPr>
            <a:r>
              <a:rPr lang="lv-LV" smtClean="0"/>
              <a:t>                   break;</a:t>
            </a:r>
          </a:p>
          <a:p>
            <a:pPr>
              <a:buNone/>
            </a:pPr>
            <a:r>
              <a:rPr lang="lv-LV" smtClean="0"/>
              <a:t>      case 2: system(“cls”);</a:t>
            </a:r>
          </a:p>
          <a:p>
            <a:pPr>
              <a:buNone/>
            </a:pPr>
            <a:r>
              <a:rPr lang="lv-LV" smtClean="0"/>
              <a:t>                   printf(“Tika ievadīts cipars”);</a:t>
            </a:r>
          </a:p>
          <a:p>
            <a:pPr>
              <a:buNone/>
            </a:pPr>
            <a:r>
              <a:rPr lang="lv-LV" smtClean="0"/>
              <a:t>                   getch();</a:t>
            </a:r>
          </a:p>
          <a:p>
            <a:pPr>
              <a:buNone/>
            </a:pPr>
            <a:r>
              <a:rPr lang="lv-LV" smtClean="0"/>
              <a:t>                   break;   </a:t>
            </a:r>
          </a:p>
          <a:p>
            <a:pPr>
              <a:buNone/>
            </a:pPr>
            <a:r>
              <a:rPr lang="lv-LV" smtClean="0"/>
              <a:t>      case 3: break;</a:t>
            </a:r>
          </a:p>
          <a:p>
            <a:pPr>
              <a:buNone/>
            </a:pPr>
            <a:r>
              <a:rPr lang="lv-LV" smtClean="0"/>
              <a:t>      default: printf(“Kļūda”);</a:t>
            </a:r>
          </a:p>
          <a:p>
            <a:pPr>
              <a:buNone/>
            </a:pPr>
            <a:r>
              <a:rPr lang="lv-LV" smtClean="0"/>
              <a:t>                   getch();</a:t>
            </a:r>
          </a:p>
          <a:p>
            <a:pPr>
              <a:buNone/>
            </a:pPr>
            <a:r>
              <a:rPr lang="lv-LV" smtClean="0"/>
              <a:t>   }</a:t>
            </a:r>
          </a:p>
          <a:p>
            <a:pPr>
              <a:buNone/>
            </a:pPr>
            <a:r>
              <a:rPr lang="lv-LV" smtClean="0"/>
              <a:t> }</a:t>
            </a:r>
          </a:p>
          <a:p>
            <a:pPr>
              <a:buNone/>
            </a:pPr>
            <a:r>
              <a:rPr lang="lv-LV" smtClean="0"/>
              <a:t> while(izv!=3);</a:t>
            </a:r>
          </a:p>
          <a:p>
            <a:pPr>
              <a:buNone/>
            </a:pPr>
            <a:r>
              <a:rPr lang="lv-LV" smtClean="0"/>
              <a:t>return 0;</a:t>
            </a:r>
          </a:p>
          <a:p>
            <a:pPr>
              <a:buNone/>
            </a:pPr>
            <a:r>
              <a:rPr lang="lv-LV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4. (1/2)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lv-LV" b="1" smtClean="0"/>
              <a:t>Uzdevums</a:t>
            </a:r>
            <a:r>
              <a:rPr lang="lv-LV" smtClean="0"/>
              <a:t>. Pābaudīt lietotāja ievadi uz korektumu (jāievada vesels skaitlis)</a:t>
            </a:r>
          </a:p>
          <a:p>
            <a:pPr algn="just">
              <a:buNone/>
            </a:pPr>
            <a:endParaRPr lang="lv-LV" smtClean="0"/>
          </a:p>
          <a:p>
            <a:pPr algn="just">
              <a:buNone/>
            </a:pPr>
            <a:r>
              <a:rPr lang="lv-LV" b="1" smtClean="0"/>
              <a:t>Programma</a:t>
            </a:r>
            <a:r>
              <a:rPr lang="lv-LV" i="1" smtClean="0"/>
              <a:t>.</a:t>
            </a:r>
          </a:p>
          <a:p>
            <a:pPr>
              <a:buNone/>
            </a:pPr>
            <a:r>
              <a:rPr lang="lv-LV" smtClean="0"/>
              <a:t>#include &lt;stdio.h&gt;</a:t>
            </a:r>
          </a:p>
          <a:p>
            <a:pPr>
              <a:buNone/>
            </a:pPr>
            <a:r>
              <a:rPr lang="lv-LV" smtClean="0"/>
              <a:t>#include &lt;conio.h&gt;</a:t>
            </a:r>
          </a:p>
          <a:p>
            <a:pPr>
              <a:buNone/>
            </a:pPr>
            <a:r>
              <a:rPr lang="lv-LV" smtClean="0"/>
              <a:t>#include &lt;string.h&gt;</a:t>
            </a:r>
          </a:p>
          <a:p>
            <a:pPr>
              <a:buNone/>
            </a:pPr>
            <a:r>
              <a:rPr lang="lv-LV" smtClean="0"/>
              <a:t>#include &lt;windows.h&gt;</a:t>
            </a:r>
          </a:p>
          <a:p>
            <a:pPr>
              <a:buNone/>
            </a:pPr>
            <a:r>
              <a:rPr lang="lv-LV" smtClean="0"/>
              <a:t>#include &lt;ctype.h&gt; //isdigit</a:t>
            </a:r>
          </a:p>
          <a:p>
            <a:pPr>
              <a:buNone/>
            </a:pPr>
            <a:r>
              <a:rPr lang="lv-LV" smtClean="0"/>
              <a:t> </a:t>
            </a:r>
          </a:p>
          <a:p>
            <a:pPr>
              <a:buNone/>
            </a:pPr>
            <a:r>
              <a:rPr lang="lv-LV" smtClean="0"/>
              <a:t>int main()</a:t>
            </a:r>
          </a:p>
          <a:p>
            <a:pPr>
              <a:buNone/>
            </a:pPr>
            <a:r>
              <a:rPr lang="lv-LV" smtClean="0"/>
              <a:t> {</a:t>
            </a:r>
          </a:p>
          <a:p>
            <a:pPr>
              <a:buNone/>
            </a:pPr>
            <a:r>
              <a:rPr lang="lv-LV" smtClean="0"/>
              <a:t>   char *ievade;</a:t>
            </a:r>
          </a:p>
          <a:p>
            <a:pPr>
              <a:buNone/>
            </a:pPr>
            <a:r>
              <a:rPr lang="lv-LV" smtClean="0"/>
              <a:t>   int skaitlis;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1143000"/>
          </a:xfrm>
        </p:spPr>
        <p:txBody>
          <a:bodyPr/>
          <a:lstStyle/>
          <a:p>
            <a:r>
              <a:rPr lang="lv-LV" smtClean="0"/>
              <a:t>Piemērs 3. (2/2)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686800" cy="5286412"/>
          </a:xfrm>
        </p:spPr>
        <p:txBody>
          <a:bodyPr numCol="1">
            <a:normAutofit lnSpcReduction="10000"/>
          </a:bodyPr>
          <a:lstStyle/>
          <a:p>
            <a:pPr>
              <a:buNone/>
            </a:pPr>
            <a:r>
              <a:rPr lang="lv-LV" smtClean="0"/>
              <a:t>  system(“cls”);</a:t>
            </a:r>
          </a:p>
          <a:p>
            <a:pPr>
              <a:buNone/>
            </a:pPr>
            <a:r>
              <a:rPr lang="lv-LV" smtClean="0"/>
              <a:t>  printf(“Ievadiet skaitli: ”);</a:t>
            </a:r>
          </a:p>
          <a:p>
            <a:pPr>
              <a:buNone/>
            </a:pPr>
            <a:r>
              <a:rPr lang="lv-LV" smtClean="0"/>
              <a:t>  gets(ievade);</a:t>
            </a:r>
          </a:p>
          <a:p>
            <a:pPr>
              <a:buNone/>
            </a:pPr>
            <a:r>
              <a:rPr lang="lv-LV" smtClean="0"/>
              <a:t>  skaitlis = atoi(ievade);</a:t>
            </a:r>
          </a:p>
          <a:p>
            <a:pPr>
              <a:buNone/>
            </a:pPr>
            <a:endParaRPr lang="lv-LV" smtClean="0"/>
          </a:p>
          <a:p>
            <a:pPr>
              <a:buNone/>
            </a:pPr>
            <a:r>
              <a:rPr lang="lv-LV" smtClean="0"/>
              <a:t>  if(isdigit(ievade[0]) == 0)</a:t>
            </a:r>
          </a:p>
          <a:p>
            <a:pPr>
              <a:buNone/>
            </a:pPr>
            <a:r>
              <a:rPr lang="lv-LV" smtClean="0"/>
              <a:t>    printf(“Jāievada skaitlis”);  </a:t>
            </a:r>
          </a:p>
          <a:p>
            <a:pPr>
              <a:buNone/>
            </a:pPr>
            <a:r>
              <a:rPr lang="lv-LV" smtClean="0"/>
              <a:t>  else</a:t>
            </a:r>
          </a:p>
          <a:p>
            <a:pPr>
              <a:buNone/>
            </a:pPr>
            <a:r>
              <a:rPr lang="lv-LV" smtClean="0"/>
              <a:t>    printf(“%d”, skaitlis);</a:t>
            </a:r>
          </a:p>
          <a:p>
            <a:pPr>
              <a:buNone/>
            </a:pPr>
            <a:r>
              <a:rPr lang="lv-LV" smtClean="0"/>
              <a:t>  getch();</a:t>
            </a:r>
          </a:p>
          <a:p>
            <a:pPr>
              <a:buNone/>
            </a:pPr>
            <a:r>
              <a:rPr lang="lv-LV" smtClean="0"/>
              <a:t>  return 0;</a:t>
            </a:r>
          </a:p>
          <a:p>
            <a:pPr>
              <a:buNone/>
            </a:pPr>
            <a:r>
              <a:rPr lang="lv-LV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 4.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endParaRPr lang="lv-LV" dirty="0" smtClean="0"/>
          </a:p>
          <a:p>
            <a:pPr algn="just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 </a:t>
            </a:r>
          </a:p>
          <a:p>
            <a:pPr algn="just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windows.h</a:t>
            </a:r>
            <a:r>
              <a:rPr lang="en-US" dirty="0" smtClean="0"/>
              <a:t>&gt;</a:t>
            </a:r>
          </a:p>
          <a:p>
            <a:pPr algn="just">
              <a:buNone/>
            </a:pPr>
            <a:endParaRPr lang="lv-LV" dirty="0" smtClean="0"/>
          </a:p>
          <a:p>
            <a:pPr algn="just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 </a:t>
            </a:r>
            <a:endParaRPr lang="lv-LV" dirty="0" smtClean="0"/>
          </a:p>
          <a:p>
            <a:pPr algn="just">
              <a:buNone/>
            </a:pPr>
            <a:r>
              <a:rPr lang="lv-LV" dirty="0" smtClean="0"/>
              <a:t>  </a:t>
            </a:r>
            <a:r>
              <a:rPr lang="en-US" dirty="0" smtClean="0"/>
              <a:t>{ </a:t>
            </a:r>
            <a:endParaRPr lang="lv-LV" dirty="0" smtClean="0"/>
          </a:p>
          <a:p>
            <a:pPr algn="just">
              <a:buNone/>
            </a:pPr>
            <a:r>
              <a:rPr lang="lv-LV" dirty="0" smtClean="0"/>
              <a:t>     </a:t>
            </a:r>
            <a:r>
              <a:rPr lang="en-US" dirty="0" smtClean="0"/>
              <a:t>char </a:t>
            </a:r>
            <a:r>
              <a:rPr lang="lv-LV" dirty="0" smtClean="0"/>
              <a:t>mycol</a:t>
            </a:r>
            <a:r>
              <a:rPr lang="en-US" dirty="0" smtClean="0"/>
              <a:t>[] = “</a:t>
            </a:r>
            <a:r>
              <a:rPr lang="lv-LV" dirty="0" smtClean="0"/>
              <a:t>dzeltens</a:t>
            </a:r>
            <a:r>
              <a:rPr lang="en-US" dirty="0" smtClean="0"/>
              <a:t>"; </a:t>
            </a:r>
            <a:endParaRPr lang="lv-LV" dirty="0" smtClean="0"/>
          </a:p>
          <a:p>
            <a:pPr algn="just">
              <a:buNone/>
            </a:pPr>
            <a:r>
              <a:rPr lang="lv-LV" dirty="0" smtClean="0"/>
              <a:t>     </a:t>
            </a:r>
            <a:r>
              <a:rPr lang="en-US" dirty="0" smtClean="0"/>
              <a:t>char </a:t>
            </a:r>
            <a:r>
              <a:rPr lang="lv-LV" dirty="0" smtClean="0"/>
              <a:t>col</a:t>
            </a:r>
            <a:r>
              <a:rPr lang="en-US" dirty="0" smtClean="0"/>
              <a:t>[80]; </a:t>
            </a:r>
            <a:endParaRPr lang="lv-LV" dirty="0" smtClean="0"/>
          </a:p>
          <a:p>
            <a:pPr algn="just">
              <a:buNone/>
            </a:pPr>
            <a:r>
              <a:rPr lang="lv-LV" dirty="0" smtClean="0"/>
              <a:t>     int res, meg = 0;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  </a:t>
            </a:r>
            <a:r>
              <a:rPr lang="lv-LV" dirty="0" smtClean="0"/>
              <a:t>system(</a:t>
            </a:r>
            <a:r>
              <a:rPr lang="en-US" dirty="0" smtClean="0"/>
              <a:t>“</a:t>
            </a:r>
            <a:r>
              <a:rPr lang="en-US" dirty="0" err="1" smtClean="0"/>
              <a:t>cls</a:t>
            </a:r>
            <a:r>
              <a:rPr lang="en-US" dirty="0" smtClean="0"/>
              <a:t>”</a:t>
            </a:r>
            <a:r>
              <a:rPr lang="lv-LV" dirty="0" smtClean="0"/>
              <a:t>);</a:t>
            </a:r>
          </a:p>
          <a:p>
            <a:pPr algn="just">
              <a:buNone/>
            </a:pPr>
            <a:r>
              <a:rPr lang="lv-LV" dirty="0" smtClean="0"/>
              <a:t>     </a:t>
            </a:r>
            <a:r>
              <a:rPr lang="en-US" dirty="0" smtClean="0"/>
              <a:t>do </a:t>
            </a:r>
            <a:endParaRPr lang="lv-LV" dirty="0" smtClean="0"/>
          </a:p>
          <a:p>
            <a:pPr algn="just">
              <a:buNone/>
            </a:pPr>
            <a:r>
              <a:rPr lang="lv-LV" dirty="0" smtClean="0"/>
              <a:t>        </a:t>
            </a:r>
            <a:r>
              <a:rPr lang="en-US" dirty="0" smtClean="0"/>
              <a:t>{ </a:t>
            </a: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 4.</a:t>
            </a:r>
            <a:r>
              <a:rPr lang="en-US" dirty="0" smtClean="0"/>
              <a:t> (2/2)</a:t>
            </a:r>
            <a:r>
              <a:rPr lang="lv-LV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 (“</a:t>
            </a:r>
            <a:r>
              <a:rPr lang="lv-LV" dirty="0" smtClean="0"/>
              <a:t>Atmini krāsu: </a:t>
            </a:r>
            <a:r>
              <a:rPr lang="en-US" dirty="0" smtClean="0"/>
              <a:t>"); </a:t>
            </a:r>
            <a:endParaRPr lang="lv-LV" dirty="0" smtClean="0"/>
          </a:p>
          <a:p>
            <a:pPr algn="just">
              <a:buNone/>
            </a:pPr>
            <a:r>
              <a:rPr lang="lv-LV" dirty="0" smtClean="0"/>
              <a:t>          </a:t>
            </a:r>
            <a:r>
              <a:rPr lang="en-US" dirty="0" smtClean="0"/>
              <a:t>gets (</a:t>
            </a:r>
            <a:r>
              <a:rPr lang="lv-LV" dirty="0" smtClean="0"/>
              <a:t>col</a:t>
            </a:r>
            <a:r>
              <a:rPr lang="en-US" dirty="0" smtClean="0"/>
              <a:t>); </a:t>
            </a:r>
            <a:endParaRPr lang="lv-LV" dirty="0" smtClean="0"/>
          </a:p>
          <a:p>
            <a:pPr algn="just">
              <a:buNone/>
            </a:pPr>
            <a:r>
              <a:rPr lang="lv-LV" dirty="0" smtClean="0"/>
              <a:t>          res = </a:t>
            </a:r>
            <a:r>
              <a:rPr lang="en-US" dirty="0" err="1" smtClean="0"/>
              <a:t>strcmp</a:t>
            </a:r>
            <a:r>
              <a:rPr lang="en-US" dirty="0" smtClean="0"/>
              <a:t> (</a:t>
            </a:r>
            <a:r>
              <a:rPr lang="lv-LV" dirty="0" smtClean="0"/>
              <a:t>mycol</a:t>
            </a:r>
            <a:r>
              <a:rPr lang="en-US" dirty="0" smtClean="0"/>
              <a:t>,</a:t>
            </a:r>
            <a:r>
              <a:rPr lang="lv-LV" dirty="0" smtClean="0"/>
              <a:t> col</a:t>
            </a:r>
            <a:r>
              <a:rPr lang="en-US" dirty="0" smtClean="0"/>
              <a:t>)</a:t>
            </a:r>
            <a:r>
              <a:rPr lang="lv-LV" dirty="0" smtClean="0"/>
              <a:t>;</a:t>
            </a:r>
          </a:p>
          <a:p>
            <a:pPr algn="just">
              <a:buNone/>
            </a:pPr>
            <a:r>
              <a:rPr lang="lv-LV" dirty="0" smtClean="0"/>
              <a:t>          meg++;</a:t>
            </a:r>
          </a:p>
          <a:p>
            <a:pPr algn="just">
              <a:buNone/>
            </a:pPr>
            <a:r>
              <a:rPr lang="lv-LV" dirty="0" smtClean="0"/>
              <a:t>         </a:t>
            </a:r>
            <a:r>
              <a:rPr lang="en-US" dirty="0" smtClean="0"/>
              <a:t>} while (</a:t>
            </a:r>
            <a:r>
              <a:rPr lang="lv-LV" dirty="0" smtClean="0"/>
              <a:t>res</a:t>
            </a:r>
            <a:r>
              <a:rPr lang="en-US" dirty="0" smtClean="0"/>
              <a:t> != 0</a:t>
            </a:r>
            <a:r>
              <a:rPr lang="lv-LV" dirty="0" smtClean="0"/>
              <a:t> || col&lt;=10</a:t>
            </a:r>
            <a:r>
              <a:rPr lang="en-US" dirty="0" smtClean="0"/>
              <a:t>); </a:t>
            </a:r>
            <a:endParaRPr lang="lv-LV" dirty="0" smtClean="0"/>
          </a:p>
          <a:p>
            <a:pPr algn="just">
              <a:buNone/>
            </a:pPr>
            <a:r>
              <a:rPr lang="lv-LV" dirty="0" smtClean="0"/>
              <a:t>      if(col&lt;=10 &amp;&amp; res == 0)</a:t>
            </a:r>
          </a:p>
          <a:p>
            <a:pPr algn="just">
              <a:buNone/>
            </a:pPr>
            <a:r>
              <a:rPr lang="lv-LV" dirty="0" smtClean="0"/>
              <a:t>          </a:t>
            </a:r>
            <a:r>
              <a:rPr lang="en-US" dirty="0" smtClean="0"/>
              <a:t>puts (“</a:t>
            </a:r>
            <a:r>
              <a:rPr lang="lv-LV" dirty="0" smtClean="0"/>
              <a:t>Malacis</a:t>
            </a:r>
            <a:r>
              <a:rPr lang="en-US" dirty="0" smtClean="0"/>
              <a:t>!\</a:t>
            </a:r>
            <a:r>
              <a:rPr lang="lv-LV" dirty="0" smtClean="0"/>
              <a:t>n</a:t>
            </a:r>
            <a:r>
              <a:rPr lang="en-US" dirty="0" smtClean="0"/>
              <a:t>"); </a:t>
            </a:r>
            <a:endParaRPr lang="lv-LV" dirty="0" smtClean="0"/>
          </a:p>
          <a:p>
            <a:pPr algn="just">
              <a:buNone/>
            </a:pPr>
            <a:r>
              <a:rPr lang="lv-LV" dirty="0" smtClean="0"/>
              <a:t>      else</a:t>
            </a:r>
          </a:p>
          <a:p>
            <a:pPr algn="just">
              <a:buNone/>
            </a:pPr>
            <a:r>
              <a:rPr lang="lv-LV" dirty="0" smtClean="0"/>
              <a:t>           printf(“Atminesi nakamreiz</a:t>
            </a:r>
            <a:r>
              <a:rPr lang="en-US" dirty="0" smtClean="0"/>
              <a:t>\n</a:t>
            </a:r>
            <a:r>
              <a:rPr lang="lv-LV" dirty="0" smtClean="0"/>
              <a:t>”);</a:t>
            </a:r>
          </a:p>
          <a:p>
            <a:pPr algn="just">
              <a:buNone/>
            </a:pPr>
            <a:r>
              <a:rPr lang="lv-LV" dirty="0" smtClean="0"/>
              <a:t>      system(</a:t>
            </a:r>
            <a:r>
              <a:rPr lang="en-US" dirty="0" smtClean="0"/>
              <a:t>“pause”</a:t>
            </a:r>
            <a:r>
              <a:rPr lang="lv-LV" dirty="0" smtClean="0"/>
              <a:t>);</a:t>
            </a:r>
          </a:p>
          <a:p>
            <a:pPr algn="just">
              <a:buNone/>
            </a:pPr>
            <a:r>
              <a:rPr lang="lv-LV" dirty="0" smtClean="0"/>
              <a:t>      </a:t>
            </a:r>
            <a:r>
              <a:rPr lang="en-US" dirty="0" smtClean="0"/>
              <a:t>return 0; </a:t>
            </a:r>
            <a:endParaRPr lang="lv-LV" dirty="0" smtClean="0"/>
          </a:p>
          <a:p>
            <a:pPr algn="just">
              <a:buNone/>
            </a:pPr>
            <a:r>
              <a:rPr lang="lv-LV" dirty="0" smtClean="0"/>
              <a:t>  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Struktūras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Struktūras. Definēšana (1/2)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lv-LV" smtClean="0"/>
              <a:t>Definēšana</a:t>
            </a:r>
          </a:p>
          <a:p>
            <a:pPr>
              <a:buNone/>
            </a:pPr>
            <a:r>
              <a:rPr lang="lv-LV" smtClean="0"/>
              <a:t>struct saraksts</a:t>
            </a:r>
          </a:p>
          <a:p>
            <a:pPr>
              <a:buNone/>
            </a:pPr>
            <a:r>
              <a:rPr lang="lv-LV" smtClean="0"/>
              <a:t>   {</a:t>
            </a:r>
          </a:p>
          <a:p>
            <a:pPr>
              <a:buNone/>
            </a:pPr>
            <a:r>
              <a:rPr lang="lv-LV" smtClean="0"/>
              <a:t>      int nr;</a:t>
            </a:r>
          </a:p>
          <a:p>
            <a:pPr>
              <a:buNone/>
            </a:pPr>
            <a:r>
              <a:rPr lang="lv-LV" smtClean="0"/>
              <a:t>      char vards[20], uzvards[20], apl_nr[9];</a:t>
            </a:r>
          </a:p>
          <a:p>
            <a:pPr>
              <a:buNone/>
            </a:pPr>
            <a:r>
              <a:rPr lang="lv-LV" smtClean="0"/>
              <a:t>      float atz;</a:t>
            </a:r>
          </a:p>
          <a:p>
            <a:pPr>
              <a:buNone/>
            </a:pPr>
            <a:r>
              <a:rPr lang="lv-LV" smtClean="0"/>
              <a:t>   } students[25];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4942" y="12858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mtClean="0"/>
              <a:t>Saraksts</a:t>
            </a:r>
            <a:endParaRPr lang="lv-LV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28992" y="1643050"/>
          <a:ext cx="485778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"/>
                <a:gridCol w="856942"/>
                <a:gridCol w="1143008"/>
                <a:gridCol w="1357322"/>
                <a:gridCol w="1000132"/>
              </a:tblGrid>
              <a:tr h="553018">
                <a:tc>
                  <a:txBody>
                    <a:bodyPr/>
                    <a:lstStyle/>
                    <a:p>
                      <a:pPr algn="ctr"/>
                      <a:r>
                        <a:rPr lang="lv-LV" sz="1600" smtClean="0"/>
                        <a:t>Nr</a:t>
                      </a:r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600" smtClean="0"/>
                        <a:t>Vārds</a:t>
                      </a:r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600" smtClean="0"/>
                        <a:t>Uzvārds</a:t>
                      </a:r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600" smtClean="0"/>
                        <a:t>Apliecības nr</a:t>
                      </a:r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600" smtClean="0"/>
                        <a:t>Atzīme</a:t>
                      </a:r>
                      <a:endParaRPr lang="lv-LV" sz="1600"/>
                    </a:p>
                  </a:txBody>
                  <a:tcPr/>
                </a:tc>
              </a:tr>
              <a:tr h="320168">
                <a:tc>
                  <a:txBody>
                    <a:bodyPr/>
                    <a:lstStyle/>
                    <a:p>
                      <a:pPr algn="ctr"/>
                      <a:r>
                        <a:rPr lang="lv-LV" sz="1600" smtClean="0"/>
                        <a:t>1</a:t>
                      </a:r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600" smtClean="0"/>
                        <a:t>Jānis</a:t>
                      </a:r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600" smtClean="0"/>
                        <a:t>Ozols</a:t>
                      </a:r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600" smtClean="0"/>
                        <a:t>123456789</a:t>
                      </a:r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600" smtClean="0"/>
                        <a:t>10</a:t>
                      </a:r>
                      <a:endParaRPr lang="lv-LV" sz="1600"/>
                    </a:p>
                  </a:txBody>
                  <a:tcPr/>
                </a:tc>
              </a:tr>
              <a:tr h="320168">
                <a:tc>
                  <a:txBody>
                    <a:bodyPr/>
                    <a:lstStyle/>
                    <a:p>
                      <a:pPr algn="ctr"/>
                      <a:r>
                        <a:rPr lang="lv-LV" sz="1600" smtClean="0"/>
                        <a:t>...</a:t>
                      </a:r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1600"/>
                    </a:p>
                  </a:txBody>
                  <a:tcPr/>
                </a:tc>
              </a:tr>
              <a:tr h="320168">
                <a:tc>
                  <a:txBody>
                    <a:bodyPr/>
                    <a:lstStyle/>
                    <a:p>
                      <a:pPr algn="ctr"/>
                      <a:r>
                        <a:rPr lang="lv-LV" sz="1600" smtClean="0"/>
                        <a:t>25</a:t>
                      </a:r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v-LV" sz="1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571736" y="2143116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Struktūras. Definēšana (2/2)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lv-LV" smtClean="0"/>
              <a:t>Definēšana</a:t>
            </a:r>
          </a:p>
          <a:p>
            <a:pPr>
              <a:buNone/>
            </a:pPr>
            <a:r>
              <a:rPr lang="lv-LV" smtClean="0"/>
              <a:t>struct saraksts</a:t>
            </a:r>
          </a:p>
          <a:p>
            <a:pPr>
              <a:buNone/>
            </a:pPr>
            <a:r>
              <a:rPr lang="lv-LV" smtClean="0"/>
              <a:t>   {</a:t>
            </a:r>
          </a:p>
          <a:p>
            <a:pPr>
              <a:buNone/>
            </a:pPr>
            <a:r>
              <a:rPr lang="lv-LV" smtClean="0"/>
              <a:t>      int nr;</a:t>
            </a:r>
          </a:p>
          <a:p>
            <a:pPr>
              <a:buNone/>
            </a:pPr>
            <a:r>
              <a:rPr lang="lv-LV" smtClean="0"/>
              <a:t>      char vards[20], uzvards[20], apl_nr[9];</a:t>
            </a:r>
          </a:p>
          <a:p>
            <a:pPr>
              <a:buNone/>
            </a:pPr>
            <a:r>
              <a:rPr lang="lv-LV" smtClean="0"/>
              <a:t>      float atz;</a:t>
            </a:r>
          </a:p>
          <a:p>
            <a:pPr>
              <a:buNone/>
            </a:pPr>
            <a:r>
              <a:rPr lang="lv-LV" smtClean="0"/>
              <a:t>   };</a:t>
            </a:r>
          </a:p>
          <a:p>
            <a:pPr>
              <a:buNone/>
            </a:pPr>
            <a:endParaRPr lang="lv-LV" smtClean="0"/>
          </a:p>
          <a:p>
            <a:pPr>
              <a:buNone/>
            </a:pPr>
            <a:r>
              <a:rPr lang="lv-LV" smtClean="0"/>
              <a:t>struct saraksts students[25], *studenti;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Struktūras. Lietošana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lv-LV" smtClean="0"/>
              <a:t>Griešanās pie lauka (ja definēts masīvs)</a:t>
            </a:r>
          </a:p>
          <a:p>
            <a:pPr>
              <a:buNone/>
            </a:pPr>
            <a:r>
              <a:rPr lang="lv-LV" smtClean="0"/>
              <a:t>	students[0].vards = Jānis</a:t>
            </a:r>
          </a:p>
          <a:p>
            <a:pPr>
              <a:buNone/>
            </a:pPr>
            <a:r>
              <a:rPr lang="lv-LV" smtClean="0"/>
              <a:t>	students[0].uzvards = Ozols</a:t>
            </a:r>
          </a:p>
          <a:p>
            <a:pPr>
              <a:buNone/>
            </a:pPr>
            <a:r>
              <a:rPr lang="lv-LV" smtClean="0"/>
              <a:t>	students[0].atz = 10</a:t>
            </a:r>
          </a:p>
          <a:p>
            <a:r>
              <a:rPr lang="lv-LV" smtClean="0"/>
              <a:t>Griešanās pie lauka (ja definēts rādītājs)</a:t>
            </a:r>
            <a:br>
              <a:rPr lang="lv-LV" smtClean="0"/>
            </a:br>
            <a:r>
              <a:rPr lang="lv-LV" smtClean="0"/>
              <a:t>studenti-&gt;vards = Ainars</a:t>
            </a:r>
          </a:p>
          <a:p>
            <a:pPr>
              <a:buNone/>
            </a:pPr>
            <a:r>
              <a:rPr lang="lv-LV" smtClean="0"/>
              <a:t>	studenti-&gt;uzvards = Ozols</a:t>
            </a:r>
          </a:p>
          <a:p>
            <a:pPr>
              <a:buNone/>
            </a:pPr>
            <a:r>
              <a:rPr lang="lv-LV" smtClean="0"/>
              <a:t>	studenti-&gt;atz = 10</a:t>
            </a:r>
          </a:p>
          <a:p>
            <a:pPr>
              <a:buNone/>
            </a:pPr>
            <a:endParaRPr lang="lv-LV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1. (1/3)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lv-LV" b="1" u="sng" smtClean="0"/>
              <a:t>Uzdevums</a:t>
            </a:r>
            <a:r>
              <a:rPr lang="lv-LV" smtClean="0"/>
              <a:t>: Izvadīt informāciju par studentiem, kuru uzvārds satur lietotāja ievadīto simbolu virkni</a:t>
            </a:r>
          </a:p>
          <a:p>
            <a:pPr marL="0" indent="0">
              <a:buNone/>
            </a:pPr>
            <a:endParaRPr lang="lv-LV" smtClean="0"/>
          </a:p>
          <a:p>
            <a:pPr marL="0" indent="0">
              <a:buNone/>
            </a:pPr>
            <a:r>
              <a:rPr lang="lv-LV" b="1" u="sng" smtClean="0"/>
              <a:t>Programma:</a:t>
            </a:r>
          </a:p>
          <a:p>
            <a:pPr>
              <a:buNone/>
            </a:pPr>
            <a:r>
              <a:rPr lang="lv-LV" smtClean="0"/>
              <a:t>#include &lt;stdio.h&gt;</a:t>
            </a:r>
          </a:p>
          <a:p>
            <a:pPr>
              <a:buNone/>
            </a:pPr>
            <a:r>
              <a:rPr lang="lv-LV" smtClean="0"/>
              <a:t>#include &lt;conio.h&gt;</a:t>
            </a:r>
          </a:p>
          <a:p>
            <a:pPr>
              <a:buNone/>
            </a:pPr>
            <a:r>
              <a:rPr lang="lv-LV" smtClean="0"/>
              <a:t>#include &lt;string.h&gt;</a:t>
            </a:r>
          </a:p>
          <a:p>
            <a:pPr>
              <a:buNone/>
            </a:pPr>
            <a:r>
              <a:rPr lang="lv-LV" smtClean="0"/>
              <a:t>#include &lt;windows.h&gt;</a:t>
            </a:r>
          </a:p>
          <a:p>
            <a:pPr>
              <a:buNone/>
            </a:pPr>
            <a:r>
              <a:rPr lang="lv-LV" smtClean="0"/>
              <a:t>#define N 5</a:t>
            </a:r>
          </a:p>
          <a:p>
            <a:pPr>
              <a:buNone/>
            </a:pPr>
            <a:endParaRPr lang="lv-LV" smtClean="0"/>
          </a:p>
          <a:p>
            <a:pPr>
              <a:buNone/>
            </a:pPr>
            <a:r>
              <a:rPr lang="lv-LV" smtClean="0"/>
              <a:t>int main()</a:t>
            </a:r>
          </a:p>
          <a:p>
            <a:pPr>
              <a:buNone/>
            </a:pPr>
            <a:r>
              <a:rPr lang="lv-LV" smtClean="0"/>
              <a:t>{</a:t>
            </a:r>
          </a:p>
          <a:p>
            <a:pPr>
              <a:buNone/>
            </a:pPr>
            <a:r>
              <a:rPr lang="lv-LV" smtClean="0"/>
              <a:t>  struct studenti</a:t>
            </a:r>
          </a:p>
          <a:p>
            <a:pPr>
              <a:buNone/>
            </a:pPr>
            <a:r>
              <a:rPr lang="lv-LV" smtClean="0"/>
              <a:t>   {</a:t>
            </a:r>
          </a:p>
          <a:p>
            <a:pPr>
              <a:buNone/>
            </a:pPr>
            <a:r>
              <a:rPr lang="lv-LV" smtClean="0"/>
              <a:t>     int Nr;</a:t>
            </a:r>
          </a:p>
          <a:p>
            <a:pPr>
              <a:buNone/>
            </a:pPr>
            <a:r>
              <a:rPr lang="lv-LV" smtClean="0"/>
              <a:t>     char vards[25], uzvards[25], apl_nr[9];</a:t>
            </a:r>
          </a:p>
          <a:p>
            <a:pPr>
              <a:buNone/>
            </a:pPr>
            <a:r>
              <a:rPr lang="lv-LV" smtClean="0"/>
              <a:t>   } students[N];</a:t>
            </a:r>
          </a:p>
          <a:p>
            <a:pPr>
              <a:buNone/>
            </a:pPr>
            <a:r>
              <a:rPr lang="lv-LV" smtClean="0"/>
              <a:t> int i, j;</a:t>
            </a:r>
          </a:p>
          <a:p>
            <a:pPr>
              <a:buNone/>
            </a:pPr>
            <a:r>
              <a:rPr lang="lv-LV" smtClean="0"/>
              <a:t> char uzv[25];</a:t>
            </a:r>
          </a:p>
          <a:p>
            <a:pPr>
              <a:buNone/>
            </a:pPr>
            <a:endParaRPr lang="lv-LV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Pārejas operators SWITCH. Piemērs (1/3)</a:t>
            </a:r>
            <a:endParaRPr lang="lv-LV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63" cy="48736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#include &lt;stdio.h&gt;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#include &lt;conio.h&gt;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#include &lt;windows.h&gt;</a:t>
            </a:r>
          </a:p>
          <a:p>
            <a:pPr>
              <a:buFont typeface="Wingdings" pitchFamily="2" charset="2"/>
              <a:buNone/>
              <a:defRPr/>
            </a:pPr>
            <a:endParaRPr lang="lv-LV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int main()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   int choice, x, y;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   do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       {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          system(“cls”);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      printf("Izvēlne\n");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      printf("1. Informācija par programmu\n2. Saskaitīšana\n3. Izeja");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      printf("\nJūsu izvēle: ");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      scanf("%d", &amp;choice); 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A76919-930C-460E-B312-8E1F6EAF275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1. (2/3)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v-LV" smtClean="0"/>
              <a:t> system("cls");</a:t>
            </a:r>
          </a:p>
          <a:p>
            <a:pPr marL="0" indent="0">
              <a:buNone/>
            </a:pPr>
            <a:r>
              <a:rPr lang="lv-LV" smtClean="0"/>
              <a:t> printf("Aizpildiet, ludzu, sarakstu\n");</a:t>
            </a:r>
          </a:p>
          <a:p>
            <a:pPr marL="0" indent="0">
              <a:buNone/>
            </a:pPr>
            <a:r>
              <a:rPr lang="lv-LV" smtClean="0"/>
              <a:t> for(i=0; i&lt;N; i++)</a:t>
            </a:r>
          </a:p>
          <a:p>
            <a:pPr marL="0" indent="0">
              <a:buNone/>
            </a:pPr>
            <a:r>
              <a:rPr lang="lv-LV" smtClean="0"/>
              <a:t>   {</a:t>
            </a:r>
          </a:p>
          <a:p>
            <a:pPr marL="0" indent="0">
              <a:buNone/>
            </a:pPr>
            <a:r>
              <a:rPr lang="lv-LV" smtClean="0"/>
              <a:t>    students[i].Nr = i+1;</a:t>
            </a:r>
          </a:p>
          <a:p>
            <a:pPr marL="0" indent="0">
              <a:buNone/>
            </a:pPr>
            <a:r>
              <a:rPr lang="lv-LV" smtClean="0"/>
              <a:t>    printf("\nIevadiet %d. studenta informaciju\n", i+1);</a:t>
            </a:r>
          </a:p>
          <a:p>
            <a:pPr marL="0" indent="0">
              <a:buNone/>
            </a:pPr>
            <a:r>
              <a:rPr lang="lv-LV" smtClean="0"/>
              <a:t>    printf("Vards: ");</a:t>
            </a:r>
          </a:p>
          <a:p>
            <a:pPr marL="0" indent="0">
              <a:buNone/>
            </a:pPr>
            <a:r>
              <a:rPr lang="lv-LV" smtClean="0"/>
              <a:t>    gets(students[i].vards);</a:t>
            </a:r>
          </a:p>
          <a:p>
            <a:pPr marL="0" indent="0">
              <a:buNone/>
            </a:pPr>
            <a:r>
              <a:rPr lang="lv-LV" smtClean="0"/>
              <a:t>    printf("Uzvards: ");</a:t>
            </a:r>
          </a:p>
          <a:p>
            <a:pPr marL="0" indent="0">
              <a:buNone/>
            </a:pPr>
            <a:r>
              <a:rPr lang="lv-LV" smtClean="0"/>
              <a:t>    gets(students[i].uzvards);</a:t>
            </a:r>
          </a:p>
          <a:p>
            <a:pPr marL="0" indent="0">
              <a:buNone/>
            </a:pPr>
            <a:r>
              <a:rPr lang="lv-LV" smtClean="0"/>
              <a:t>    printf("Apliecibas numurs: ");</a:t>
            </a:r>
          </a:p>
          <a:p>
            <a:pPr marL="0" indent="0">
              <a:buNone/>
            </a:pPr>
            <a:r>
              <a:rPr lang="lv-LV" smtClean="0"/>
              <a:t>    gets(students[i].apl_nr);</a:t>
            </a:r>
          </a:p>
          <a:p>
            <a:pPr marL="0" indent="0">
              <a:buNone/>
            </a:pPr>
            <a:r>
              <a:rPr lang="lv-LV" smtClean="0"/>
              <a:t>   }</a:t>
            </a:r>
          </a:p>
          <a:p>
            <a:pPr marL="0" indent="0">
              <a:buNone/>
            </a:pPr>
            <a:endParaRPr lang="lv-LV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1. (3/3)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lv-LV" smtClean="0"/>
              <a:t> system("cls");</a:t>
            </a:r>
          </a:p>
          <a:p>
            <a:pPr>
              <a:buNone/>
            </a:pPr>
            <a:r>
              <a:rPr lang="lv-LV" smtClean="0"/>
              <a:t> printf("Studentu saraksts\n");</a:t>
            </a:r>
          </a:p>
          <a:p>
            <a:pPr>
              <a:buNone/>
            </a:pPr>
            <a:r>
              <a:rPr lang="lv-LV" smtClean="0"/>
              <a:t> for(i=0; i&lt;N; i++)</a:t>
            </a:r>
          </a:p>
          <a:p>
            <a:pPr>
              <a:buNone/>
            </a:pPr>
            <a:r>
              <a:rPr lang="lv-LV" smtClean="0"/>
              <a:t>    printf("%2d%15s%15s%10s\n", students[i].Nr, students[i].vards, students[i].uzvards, students[i].apl_nr);</a:t>
            </a:r>
          </a:p>
          <a:p>
            <a:pPr>
              <a:buNone/>
            </a:pPr>
            <a:endParaRPr lang="lv-LV" smtClean="0"/>
          </a:p>
          <a:p>
            <a:pPr>
              <a:buNone/>
            </a:pPr>
            <a:r>
              <a:rPr lang="lv-LV" smtClean="0"/>
              <a:t> printf("\n\nIevadiet uzvardu: ");</a:t>
            </a:r>
          </a:p>
          <a:p>
            <a:pPr>
              <a:buNone/>
            </a:pPr>
            <a:r>
              <a:rPr lang="lv-LV" smtClean="0"/>
              <a:t> gets(uzv);</a:t>
            </a:r>
          </a:p>
          <a:p>
            <a:pPr>
              <a:buNone/>
            </a:pPr>
            <a:r>
              <a:rPr lang="lv-LV" smtClean="0"/>
              <a:t> </a:t>
            </a:r>
          </a:p>
          <a:p>
            <a:pPr>
              <a:buNone/>
            </a:pPr>
            <a:r>
              <a:rPr lang="lv-LV" smtClean="0"/>
              <a:t> for(i=0; i&lt;N; i++)</a:t>
            </a:r>
          </a:p>
          <a:p>
            <a:pPr>
              <a:buNone/>
            </a:pPr>
            <a:r>
              <a:rPr lang="lv-LV" smtClean="0"/>
              <a:t>   if(strstr(students[i].uzvards, uzv)!=0)</a:t>
            </a:r>
          </a:p>
          <a:p>
            <a:pPr>
              <a:buNone/>
            </a:pPr>
            <a:r>
              <a:rPr lang="lv-LV" smtClean="0"/>
              <a:t>    printf("%2d%15s%15s%10s\n", students[i].Nr, students[i].vards, students[i].uzvards, students[i].apl_nr);</a:t>
            </a:r>
          </a:p>
          <a:p>
            <a:pPr>
              <a:buNone/>
            </a:pPr>
            <a:r>
              <a:rPr lang="lv-LV" smtClean="0"/>
              <a:t> </a:t>
            </a:r>
          </a:p>
          <a:p>
            <a:pPr>
              <a:buNone/>
            </a:pPr>
            <a:r>
              <a:rPr lang="lv-LV" smtClean="0"/>
              <a:t> getch();</a:t>
            </a:r>
          </a:p>
          <a:p>
            <a:pPr>
              <a:buNone/>
            </a:pPr>
            <a:r>
              <a:rPr lang="lv-LV" smtClean="0"/>
              <a:t> </a:t>
            </a:r>
          </a:p>
          <a:p>
            <a:pPr>
              <a:buNone/>
            </a:pPr>
            <a:r>
              <a:rPr lang="lv-LV" smtClean="0"/>
              <a:t> return 0;</a:t>
            </a:r>
          </a:p>
          <a:p>
            <a:pPr>
              <a:buNone/>
            </a:pPr>
            <a:r>
              <a:rPr lang="lv-LV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2. (1/3)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7467600" cy="50452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v-LV" b="1" u="sng" dirty="0" smtClean="0"/>
              <a:t>Uzdevums</a:t>
            </a:r>
            <a:r>
              <a:rPr lang="lv-LV" dirty="0" smtClean="0"/>
              <a:t>: Saskaitīt grupas vidējo atzīmi priekšmetā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b="1" u="sng" dirty="0" smtClean="0"/>
              <a:t>Programma:</a:t>
            </a:r>
          </a:p>
          <a:p>
            <a:pPr>
              <a:buNone/>
            </a:pPr>
            <a:r>
              <a:rPr lang="lv-LV" dirty="0" smtClean="0"/>
              <a:t>#include &lt;stdio.h&gt;</a:t>
            </a:r>
          </a:p>
          <a:p>
            <a:pPr>
              <a:buNone/>
            </a:pPr>
            <a:r>
              <a:rPr lang="lv-LV" dirty="0" smtClean="0"/>
              <a:t>#include &lt;string.h&gt;</a:t>
            </a:r>
          </a:p>
          <a:p>
            <a:pPr>
              <a:buNone/>
            </a:pPr>
            <a:r>
              <a:rPr lang="lv-LV" dirty="0" smtClean="0"/>
              <a:t>#include &lt;windows.h&gt;</a:t>
            </a:r>
          </a:p>
          <a:p>
            <a:pPr>
              <a:buNone/>
            </a:pPr>
            <a:r>
              <a:rPr lang="lv-LV" dirty="0" smtClean="0"/>
              <a:t>#define N 25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int main()</a:t>
            </a:r>
          </a:p>
          <a:p>
            <a:pPr>
              <a:buNone/>
            </a:pPr>
            <a:r>
              <a:rPr lang="lv-LV" dirty="0" smtClean="0"/>
              <a:t>{</a:t>
            </a:r>
          </a:p>
          <a:p>
            <a:pPr>
              <a:buNone/>
            </a:pPr>
            <a:r>
              <a:rPr lang="lv-LV" dirty="0" smtClean="0"/>
              <a:t>  struct studenti</a:t>
            </a:r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 int Nr, atz;</a:t>
            </a:r>
          </a:p>
          <a:p>
            <a:pPr>
              <a:buNone/>
            </a:pPr>
            <a:r>
              <a:rPr lang="lv-LV" dirty="0" smtClean="0"/>
              <a:t>     char vards[25], uzvards[25];</a:t>
            </a:r>
          </a:p>
          <a:p>
            <a:pPr>
              <a:buNone/>
            </a:pPr>
            <a:r>
              <a:rPr lang="lv-LV" dirty="0" smtClean="0"/>
              <a:t>   } students[N];</a:t>
            </a:r>
          </a:p>
          <a:p>
            <a:pPr>
              <a:buNone/>
            </a:pPr>
            <a:r>
              <a:rPr lang="lv-LV" dirty="0" smtClean="0"/>
              <a:t> int i;</a:t>
            </a:r>
          </a:p>
          <a:p>
            <a:pPr>
              <a:buNone/>
            </a:pPr>
            <a:r>
              <a:rPr lang="lv-LV" dirty="0" smtClean="0"/>
              <a:t> float videja=0;</a:t>
            </a:r>
          </a:p>
          <a:p>
            <a:pPr>
              <a:buNone/>
            </a:pP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2. (2/3)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v-LV" dirty="0" smtClean="0"/>
              <a:t> system("cls");</a:t>
            </a:r>
          </a:p>
          <a:p>
            <a:pPr marL="0" indent="0">
              <a:buNone/>
            </a:pPr>
            <a:r>
              <a:rPr lang="lv-LV" dirty="0" smtClean="0"/>
              <a:t> printf("Aizpildiet, ludzu, sarakstu\n");</a:t>
            </a:r>
          </a:p>
          <a:p>
            <a:pPr marL="0" indent="0">
              <a:buNone/>
            </a:pPr>
            <a:r>
              <a:rPr lang="lv-LV" dirty="0" smtClean="0"/>
              <a:t> for(i=0; i&lt;N; i++)</a:t>
            </a:r>
          </a:p>
          <a:p>
            <a:pPr marL="0" indent="0">
              <a:buNone/>
            </a:pPr>
            <a:r>
              <a:rPr lang="lv-LV" dirty="0" smtClean="0"/>
              <a:t>   {</a:t>
            </a:r>
          </a:p>
          <a:p>
            <a:pPr marL="0" indent="0">
              <a:buNone/>
            </a:pPr>
            <a:r>
              <a:rPr lang="lv-LV" dirty="0" smtClean="0"/>
              <a:t>    students[i].Nr = i+1;</a:t>
            </a:r>
          </a:p>
          <a:p>
            <a:pPr marL="0" indent="0">
              <a:buNone/>
            </a:pPr>
            <a:r>
              <a:rPr lang="lv-LV" dirty="0" smtClean="0"/>
              <a:t>    printf("\nIevadiet %d. studenta informaciju\n", i+1);</a:t>
            </a:r>
          </a:p>
          <a:p>
            <a:pPr marL="0" indent="0">
              <a:buNone/>
            </a:pPr>
            <a:r>
              <a:rPr lang="lv-LV" dirty="0" smtClean="0"/>
              <a:t>    printf("Vards: ");</a:t>
            </a:r>
          </a:p>
          <a:p>
            <a:pPr marL="0" indent="0">
              <a:buNone/>
            </a:pPr>
            <a:r>
              <a:rPr lang="lv-LV" dirty="0" smtClean="0"/>
              <a:t>    gets(students[i].vards);</a:t>
            </a:r>
          </a:p>
          <a:p>
            <a:pPr marL="0" indent="0">
              <a:buNone/>
            </a:pPr>
            <a:r>
              <a:rPr lang="lv-LV" dirty="0" smtClean="0"/>
              <a:t>    printf("Uzvards: ");</a:t>
            </a:r>
          </a:p>
          <a:p>
            <a:pPr marL="0" indent="0">
              <a:buNone/>
            </a:pPr>
            <a:r>
              <a:rPr lang="lv-LV" dirty="0" smtClean="0"/>
              <a:t>    gets(students[i].uzvards);</a:t>
            </a:r>
          </a:p>
          <a:p>
            <a:pPr marL="0" indent="0">
              <a:buNone/>
            </a:pPr>
            <a:r>
              <a:rPr lang="lv-LV" dirty="0" smtClean="0"/>
              <a:t>    printf(“Atzīme: ");</a:t>
            </a:r>
          </a:p>
          <a:p>
            <a:pPr marL="0" indent="0">
              <a:buNone/>
            </a:pPr>
            <a:r>
              <a:rPr lang="lv-LV" dirty="0" smtClean="0"/>
              <a:t>    scanf(“%d”, students[i].atz);</a:t>
            </a:r>
          </a:p>
          <a:p>
            <a:pPr marL="0" indent="0">
              <a:buNone/>
            </a:pPr>
            <a:r>
              <a:rPr lang="lv-LV" dirty="0" smtClean="0"/>
              <a:t>    videja += students[i].atz;</a:t>
            </a:r>
          </a:p>
          <a:p>
            <a:pPr marL="0" indent="0">
              <a:buNone/>
            </a:pPr>
            <a:r>
              <a:rPr lang="lv-LV" dirty="0" smtClean="0"/>
              <a:t>   }</a:t>
            </a:r>
          </a:p>
          <a:p>
            <a:pPr marL="0" indent="0">
              <a:buNone/>
            </a:pPr>
            <a:endParaRPr lang="lv-LV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2. (3/3)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lv-LV" dirty="0" smtClean="0"/>
              <a:t>videja = videja/N; </a:t>
            </a:r>
          </a:p>
          <a:p>
            <a:pPr>
              <a:buNone/>
            </a:pPr>
            <a:r>
              <a:rPr lang="lv-LV" dirty="0" smtClean="0"/>
              <a:t>system("cls");</a:t>
            </a:r>
          </a:p>
          <a:p>
            <a:pPr>
              <a:buNone/>
            </a:pPr>
            <a:r>
              <a:rPr lang="lv-LV" dirty="0" smtClean="0"/>
              <a:t> printf("Studentu saraksts\n");</a:t>
            </a:r>
          </a:p>
          <a:p>
            <a:pPr>
              <a:buNone/>
            </a:pPr>
            <a:r>
              <a:rPr lang="lv-LV" dirty="0" smtClean="0"/>
              <a:t> for(i=0; i&lt;N; i++)</a:t>
            </a:r>
          </a:p>
          <a:p>
            <a:pPr>
              <a:buNone/>
            </a:pPr>
            <a:r>
              <a:rPr lang="lv-LV" dirty="0" smtClean="0"/>
              <a:t>    printf("%2d%15s%15s%3d\n", students[i].Nr, students[i].vards, students[i].uzvards, students[i].atz);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 printf(“\n\nVideja atzīme grupai ir %4.2f</a:t>
            </a:r>
            <a:r>
              <a:rPr lang="en-US" dirty="0" smtClean="0"/>
              <a:t>\n\n</a:t>
            </a:r>
            <a:r>
              <a:rPr lang="lv-LV" dirty="0" smtClean="0"/>
              <a:t>”, videja);</a:t>
            </a:r>
          </a:p>
          <a:p>
            <a:pPr>
              <a:buNone/>
            </a:pPr>
            <a:r>
              <a:rPr lang="lv-LV" dirty="0" smtClean="0"/>
              <a:t> </a:t>
            </a:r>
            <a:r>
              <a:rPr lang="en-US" dirty="0" smtClean="0"/>
              <a:t>system</a:t>
            </a:r>
            <a:r>
              <a:rPr lang="lv-LV" dirty="0" smtClean="0"/>
              <a:t>(</a:t>
            </a:r>
            <a:r>
              <a:rPr lang="en-US" dirty="0" smtClean="0"/>
              <a:t>“pause”</a:t>
            </a:r>
            <a:r>
              <a:rPr lang="lv-LV" dirty="0" smtClean="0"/>
              <a:t>);</a:t>
            </a:r>
          </a:p>
          <a:p>
            <a:pPr>
              <a:buNone/>
            </a:pPr>
            <a:r>
              <a:rPr lang="lv-LV" dirty="0" smtClean="0"/>
              <a:t> </a:t>
            </a:r>
          </a:p>
          <a:p>
            <a:pPr>
              <a:buNone/>
            </a:pPr>
            <a:r>
              <a:rPr lang="lv-LV" dirty="0" smtClean="0"/>
              <a:t> return 0;</a:t>
            </a:r>
          </a:p>
          <a:p>
            <a:pPr>
              <a:buNone/>
            </a:pPr>
            <a:r>
              <a:rPr lang="lv-LV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3. (1/3)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5618"/>
            <a:ext cx="7467600" cy="50452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lv-LV" b="1" u="sng" dirty="0" smtClean="0"/>
              <a:t>Uzdevums</a:t>
            </a:r>
            <a:r>
              <a:rPr lang="lv-LV" dirty="0" smtClean="0"/>
              <a:t>: Izvadīt katra studenta vidējo atzīmi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b="1" u="sng" dirty="0" smtClean="0"/>
              <a:t>Programma:</a:t>
            </a:r>
          </a:p>
          <a:p>
            <a:pPr>
              <a:buNone/>
            </a:pPr>
            <a:r>
              <a:rPr lang="lv-LV" dirty="0" smtClean="0"/>
              <a:t>#include &lt;stdio.h&gt;</a:t>
            </a:r>
          </a:p>
          <a:p>
            <a:pPr>
              <a:buNone/>
            </a:pPr>
            <a:r>
              <a:rPr lang="lv-LV" dirty="0" smtClean="0"/>
              <a:t>#include &lt;string.h&gt;</a:t>
            </a:r>
          </a:p>
          <a:p>
            <a:pPr>
              <a:buNone/>
            </a:pPr>
            <a:r>
              <a:rPr lang="lv-LV" dirty="0" smtClean="0"/>
              <a:t>#include &lt;windows.h&gt;</a:t>
            </a:r>
          </a:p>
          <a:p>
            <a:pPr>
              <a:buNone/>
            </a:pPr>
            <a:r>
              <a:rPr lang="lv-LV" dirty="0" smtClean="0"/>
              <a:t>#define N 25</a:t>
            </a:r>
          </a:p>
          <a:p>
            <a:pPr>
              <a:buNone/>
            </a:pPr>
            <a:r>
              <a:rPr lang="lv-LV" dirty="0" smtClean="0"/>
              <a:t>#define M 5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int main()</a:t>
            </a:r>
          </a:p>
          <a:p>
            <a:pPr>
              <a:buNone/>
            </a:pPr>
            <a:r>
              <a:rPr lang="lv-LV" dirty="0" smtClean="0"/>
              <a:t>{</a:t>
            </a:r>
          </a:p>
          <a:p>
            <a:pPr>
              <a:buNone/>
            </a:pPr>
            <a:r>
              <a:rPr lang="lv-LV" dirty="0" smtClean="0"/>
              <a:t>  struct studenti</a:t>
            </a:r>
          </a:p>
          <a:p>
            <a:pPr>
              <a:buNone/>
            </a:pPr>
            <a:r>
              <a:rPr lang="lv-LV" dirty="0" smtClean="0"/>
              <a:t>   {</a:t>
            </a:r>
          </a:p>
          <a:p>
            <a:pPr>
              <a:buNone/>
            </a:pPr>
            <a:r>
              <a:rPr lang="lv-LV" dirty="0" smtClean="0"/>
              <a:t>     int Nr, atz[M];</a:t>
            </a:r>
          </a:p>
          <a:p>
            <a:pPr>
              <a:buNone/>
            </a:pPr>
            <a:r>
              <a:rPr lang="lv-LV" dirty="0" smtClean="0"/>
              <a:t>     char vards[25], uzvards[25];</a:t>
            </a:r>
          </a:p>
          <a:p>
            <a:pPr>
              <a:buNone/>
            </a:pPr>
            <a:r>
              <a:rPr lang="lv-LV" dirty="0" smtClean="0"/>
              <a:t>     float vid;</a:t>
            </a:r>
          </a:p>
          <a:p>
            <a:pPr>
              <a:buNone/>
            </a:pPr>
            <a:r>
              <a:rPr lang="lv-LV" dirty="0" smtClean="0"/>
              <a:t>   } students[N];</a:t>
            </a:r>
          </a:p>
          <a:p>
            <a:pPr>
              <a:buNone/>
            </a:pPr>
            <a:r>
              <a:rPr lang="lv-LV" dirty="0" smtClean="0"/>
              <a:t> int i, j;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3. (2/3)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v-LV" smtClean="0"/>
              <a:t> system("cls");</a:t>
            </a:r>
          </a:p>
          <a:p>
            <a:pPr marL="0" indent="0">
              <a:buNone/>
            </a:pPr>
            <a:r>
              <a:rPr lang="lv-LV" smtClean="0"/>
              <a:t> printf("Aizpildiet, ludzu, sarakstu\n");</a:t>
            </a:r>
          </a:p>
          <a:p>
            <a:pPr marL="0" indent="0">
              <a:buNone/>
            </a:pPr>
            <a:r>
              <a:rPr lang="lv-LV" smtClean="0"/>
              <a:t> for(i=0; i&lt;N; i++)</a:t>
            </a:r>
          </a:p>
          <a:p>
            <a:pPr marL="0" indent="0">
              <a:buNone/>
            </a:pPr>
            <a:r>
              <a:rPr lang="lv-LV" smtClean="0"/>
              <a:t>   {</a:t>
            </a:r>
          </a:p>
          <a:p>
            <a:pPr marL="0" indent="0">
              <a:buNone/>
            </a:pPr>
            <a:r>
              <a:rPr lang="lv-LV" smtClean="0"/>
              <a:t>    students[i].Nr = i+1;</a:t>
            </a:r>
          </a:p>
          <a:p>
            <a:pPr marL="0" indent="0">
              <a:buNone/>
            </a:pPr>
            <a:r>
              <a:rPr lang="lv-LV" smtClean="0"/>
              <a:t>    printf("\nIevadiet %d. studenta informaciju\n", i+1);</a:t>
            </a:r>
          </a:p>
          <a:p>
            <a:pPr marL="0" indent="0">
              <a:buNone/>
            </a:pPr>
            <a:r>
              <a:rPr lang="lv-LV" smtClean="0"/>
              <a:t>    printf("Vards: ");</a:t>
            </a:r>
          </a:p>
          <a:p>
            <a:pPr marL="0" indent="0">
              <a:buNone/>
            </a:pPr>
            <a:r>
              <a:rPr lang="lv-LV" smtClean="0"/>
              <a:t>    gets(students[i].vards);</a:t>
            </a:r>
          </a:p>
          <a:p>
            <a:pPr marL="0" indent="0">
              <a:buNone/>
            </a:pPr>
            <a:r>
              <a:rPr lang="lv-LV" smtClean="0"/>
              <a:t>    printf("Uzvards: ");</a:t>
            </a:r>
          </a:p>
          <a:p>
            <a:pPr marL="0" indent="0">
              <a:buNone/>
            </a:pPr>
            <a:r>
              <a:rPr lang="lv-LV" smtClean="0"/>
              <a:t>    gets(students[i].uzvards);</a:t>
            </a:r>
          </a:p>
          <a:p>
            <a:pPr marL="0" indent="0">
              <a:buNone/>
            </a:pPr>
            <a:r>
              <a:rPr lang="lv-LV" smtClean="0"/>
              <a:t>    printf(“Atzīmes:\n");</a:t>
            </a:r>
          </a:p>
          <a:p>
            <a:pPr marL="0" indent="0">
              <a:buNone/>
            </a:pPr>
            <a:r>
              <a:rPr lang="lv-LV" smtClean="0"/>
              <a:t>    students[i].vid = 0;</a:t>
            </a:r>
          </a:p>
          <a:p>
            <a:pPr marL="0" indent="0">
              <a:buNone/>
            </a:pPr>
            <a:r>
              <a:rPr lang="lv-LV" smtClean="0"/>
              <a:t>    for(j=0; j&lt;M; j++) </a:t>
            </a:r>
          </a:p>
          <a:p>
            <a:pPr marL="0" indent="0">
              <a:buNone/>
            </a:pPr>
            <a:r>
              <a:rPr lang="lv-LV" smtClean="0"/>
              <a:t>       {</a:t>
            </a:r>
          </a:p>
          <a:p>
            <a:pPr marL="0" indent="0">
              <a:buNone/>
            </a:pPr>
            <a:r>
              <a:rPr lang="lv-LV" smtClean="0"/>
              <a:t>         scanf(“%d”, students[i].atz[j]);</a:t>
            </a:r>
          </a:p>
          <a:p>
            <a:pPr marL="0" indent="0">
              <a:buNone/>
            </a:pPr>
            <a:r>
              <a:rPr lang="lv-LV" smtClean="0"/>
              <a:t>         students[i].vid += students[i].atz[j];</a:t>
            </a:r>
          </a:p>
          <a:p>
            <a:pPr marL="0" indent="0">
              <a:buNone/>
            </a:pPr>
            <a:r>
              <a:rPr lang="lv-LV" smtClean="0"/>
              <a:t>       }</a:t>
            </a:r>
          </a:p>
          <a:p>
            <a:pPr marL="0" indent="0">
              <a:buNone/>
            </a:pPr>
            <a:endParaRPr lang="lv-LV" smtClean="0"/>
          </a:p>
          <a:p>
            <a:pPr marL="0" indent="0">
              <a:buNone/>
            </a:pPr>
            <a:endParaRPr lang="lv-LV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Piemērs 3. (3/3)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lv-LV" dirty="0" smtClean="0"/>
              <a:t>      students[i].vid = students[i].vid/M;</a:t>
            </a:r>
          </a:p>
          <a:p>
            <a:pPr>
              <a:buNone/>
            </a:pPr>
            <a:r>
              <a:rPr lang="lv-LV" dirty="0" smtClean="0"/>
              <a:t>    } 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 smtClean="0"/>
              <a:t> system("cls");</a:t>
            </a:r>
          </a:p>
          <a:p>
            <a:pPr>
              <a:buNone/>
            </a:pPr>
            <a:r>
              <a:rPr lang="lv-LV" dirty="0" smtClean="0"/>
              <a:t> printf("Studentu saraksts\n");</a:t>
            </a:r>
          </a:p>
          <a:p>
            <a:pPr>
              <a:buNone/>
            </a:pPr>
            <a:r>
              <a:rPr lang="lv-LV" dirty="0" smtClean="0"/>
              <a:t> for(i=0; i&lt;N; i++)</a:t>
            </a:r>
          </a:p>
          <a:p>
            <a:pPr>
              <a:buNone/>
            </a:pPr>
            <a:r>
              <a:rPr lang="lv-LV" dirty="0" smtClean="0"/>
              <a:t>    printf("%2d%15s%15s%4.2f\n", students[i].Nr, students[i].vards, students[i].uzvards, students[i].vid);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(“\n\n”);</a:t>
            </a:r>
            <a:endParaRPr lang="lv-LV" dirty="0" smtClean="0"/>
          </a:p>
          <a:p>
            <a:pPr>
              <a:buNone/>
            </a:pPr>
            <a:r>
              <a:rPr lang="lv-LV" dirty="0" smtClean="0"/>
              <a:t> </a:t>
            </a:r>
            <a:r>
              <a:rPr lang="en-US" dirty="0" smtClean="0"/>
              <a:t>system</a:t>
            </a:r>
            <a:r>
              <a:rPr lang="lv-LV" dirty="0" smtClean="0"/>
              <a:t>(</a:t>
            </a:r>
            <a:r>
              <a:rPr lang="en-US" dirty="0" smtClean="0"/>
              <a:t>“pause”</a:t>
            </a:r>
            <a:r>
              <a:rPr lang="lv-LV" dirty="0" smtClean="0"/>
              <a:t>);</a:t>
            </a:r>
          </a:p>
          <a:p>
            <a:pPr>
              <a:buNone/>
            </a:pPr>
            <a:r>
              <a:rPr lang="lv-LV" dirty="0" smtClean="0"/>
              <a:t> return 0;</a:t>
            </a:r>
          </a:p>
          <a:p>
            <a:pPr>
              <a:buNone/>
            </a:pPr>
            <a:r>
              <a:rPr lang="lv-LV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>
              <a:defRPr/>
            </a:pPr>
            <a:r>
              <a:rPr lang="lv-LV" dirty="0" smtClean="0"/>
              <a:t>Programmēšanas Stils</a:t>
            </a:r>
            <a:endParaRPr lang="lv-LV" dirty="0"/>
          </a:p>
        </p:txBody>
      </p:sp>
      <p:sp>
        <p:nvSpPr>
          <p:cNvPr id="57347" name="Subtitle 4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endParaRPr lang="lv-LV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smtClean="0"/>
              <a:t>Programmēšanas stils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lv-LV" dirty="0" smtClean="0"/>
              <a:t>Viens operators rindā</a:t>
            </a:r>
          </a:p>
          <a:p>
            <a:r>
              <a:rPr lang="lv-LV" dirty="0" smtClean="0"/>
              <a:t>Komentāru lietošana</a:t>
            </a:r>
          </a:p>
          <a:p>
            <a:r>
              <a:rPr lang="lv-LV" dirty="0" smtClean="0"/>
              <a:t>Atkāpes (cikla, nosacījumu, pārejas, </a:t>
            </a:r>
            <a:r>
              <a:rPr lang="lv-LV" dirty="0" err="1" smtClean="0"/>
              <a:t>utt</a:t>
            </a:r>
            <a:r>
              <a:rPr lang="lv-LV" dirty="0" smtClean="0"/>
              <a:t>.)</a:t>
            </a:r>
          </a:p>
          <a:p>
            <a:r>
              <a:rPr lang="lv-LV" dirty="0" smtClean="0"/>
              <a:t>Atstarpes</a:t>
            </a:r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F88786D-6440-4FA9-BA16-2AD64E9B28C8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Pārejas operators SWITCH. Piemērs (2/3)</a:t>
            </a:r>
            <a:endParaRPr lang="lv-LV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63" cy="48736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   switch(choice)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{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    case 1: system(“cls”);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		printf("Do-while cikla piemērs");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		 getch();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		 break;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    case 2: system(“cls”);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		 printf("Ievadi x un y");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		 scanf("%d", &amp;x);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		 scanf("%d", &amp;y);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		 printf("Rezultāts x+y ir %d", x+y);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		 getch();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		 break;</a:t>
            </a:r>
          </a:p>
          <a:p>
            <a:pPr>
              <a:buFont typeface="Wingdings" pitchFamily="2" charset="2"/>
              <a:buNone/>
              <a:defRPr/>
            </a:pPr>
            <a:r>
              <a:rPr lang="lv-LV" sz="1800" dirty="0" smtClean="0"/>
              <a:t>				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18DB5D3-EEE5-45B2-BB6E-D556B59CE10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smtClean="0"/>
              <a:t>Programmēšanas stils (2)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186613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lv-LV" sz="2000" smtClean="0"/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lv-LV" sz="2000" smtClean="0"/>
              <a:t>#include &lt;windows.h&gt;</a:t>
            </a:r>
          </a:p>
          <a:p>
            <a:pPr>
              <a:buFont typeface="Wingdings" pitchFamily="2" charset="2"/>
              <a:buNone/>
            </a:pPr>
            <a:endParaRPr lang="lv-LV" sz="2000" smtClean="0"/>
          </a:p>
          <a:p>
            <a:pPr>
              <a:buFont typeface="Wingdings" pitchFamily="2" charset="2"/>
              <a:buNone/>
            </a:pPr>
            <a:r>
              <a:rPr lang="lv-LV" sz="2000" smtClean="0"/>
              <a:t>int main() {</a:t>
            </a:r>
          </a:p>
          <a:p>
            <a:pPr>
              <a:buFont typeface="Wingdings" pitchFamily="2" charset="2"/>
              <a:buNone/>
            </a:pPr>
            <a:r>
              <a:rPr lang="lv-LV" sz="2000" smtClean="0"/>
              <a:t>int a, b;</a:t>
            </a:r>
          </a:p>
          <a:p>
            <a:pPr>
              <a:buFont typeface="Wingdings" pitchFamily="2" charset="2"/>
              <a:buNone/>
            </a:pPr>
            <a:r>
              <a:rPr lang="lv-LV" sz="2000" smtClean="0"/>
              <a:t>system(“cls”); </a:t>
            </a:r>
          </a:p>
          <a:p>
            <a:pPr>
              <a:buFont typeface="Wingdings" pitchFamily="2" charset="2"/>
              <a:buNone/>
            </a:pPr>
            <a:r>
              <a:rPr lang="lv-LV" sz="2000" smtClean="0"/>
              <a:t>scanf(“%d”,&amp;a); </a:t>
            </a:r>
          </a:p>
          <a:p>
            <a:pPr>
              <a:buFont typeface="Wingdings" pitchFamily="2" charset="2"/>
              <a:buNone/>
            </a:pPr>
            <a:r>
              <a:rPr lang="lv-LV" sz="2000" smtClean="0"/>
              <a:t>if(a&gt;0) {b=a/10;printf(“%d”,b);}</a:t>
            </a:r>
          </a:p>
          <a:p>
            <a:pPr>
              <a:buFont typeface="Wingdings" pitchFamily="2" charset="2"/>
              <a:buNone/>
            </a:pPr>
            <a:r>
              <a:rPr lang="lv-LV" sz="2000" smtClean="0"/>
              <a:t>else {b=a*10;printf(“%d”,b);}</a:t>
            </a:r>
          </a:p>
          <a:p>
            <a:pPr>
              <a:buFont typeface="Wingdings" pitchFamily="2" charset="2"/>
              <a:buNone/>
            </a:pPr>
            <a:r>
              <a:rPr lang="lv-LV" sz="2000" smtClean="0"/>
              <a:t>return 0;</a:t>
            </a:r>
          </a:p>
          <a:p>
            <a:pPr>
              <a:buFont typeface="Wingdings" pitchFamily="2" charset="2"/>
              <a:buNone/>
            </a:pPr>
            <a:r>
              <a:rPr lang="lv-LV" sz="2000" smtClean="0"/>
              <a:t>}</a:t>
            </a:r>
            <a:endParaRPr lang="en-US" sz="200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47C440B-7C0A-4A0E-8391-C7C28FCEF42C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smtClean="0"/>
              <a:t>Programmēšanas stils (3)</a:t>
            </a:r>
            <a:endParaRPr lang="en-US" dirty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6F60AA-203A-499F-8211-B2BD458F318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472" y="1500174"/>
            <a:ext cx="7429552" cy="487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/>
          <a:lstStyle/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#include &lt;stdio.h&gt;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#include &lt;windows.h&gt;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lv-LV" sz="2000" dirty="0">
              <a:latin typeface="+mn-lt"/>
            </a:endParaRP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int main() 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{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int a, b;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system(“cls”); 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scanf(“%d”,&amp;a); 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if(a&gt;0) 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  {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    b=a/10;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    printf(“%d”,b);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  }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else 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  {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    b=a*10;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    printf(“%d”,b);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   }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  return 0;</a:t>
            </a:r>
          </a:p>
          <a:p>
            <a:pPr marL="273050" indent="-273050" algn="l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lv-LV" sz="2000" dirty="0">
                <a:latin typeface="+mn-lt"/>
              </a:rPr>
              <a:t> }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1357313" y="3929063"/>
            <a:ext cx="4929187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Pārejas operators SWITCH. Piemērs (3/3)</a:t>
            </a:r>
            <a:endParaRPr lang="lv-LV"/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63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lv-LV" sz="1800" smtClean="0"/>
              <a:t>                    	    case 3: break;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			    default: printf("Nepareiza izvēle");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				   getch();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	       } // switch beigas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         } // do beigas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      while (choice!=3);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} // main beigas</a:t>
            </a:r>
          </a:p>
          <a:p>
            <a:pPr>
              <a:buFont typeface="Wingdings" pitchFamily="2" charset="2"/>
              <a:buNone/>
            </a:pPr>
            <a:r>
              <a:rPr lang="lv-LV" sz="1800" smtClean="0"/>
              <a:t> 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2559010-5353-4E97-8D2A-F23FF136A97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Simbolu virk</a:t>
            </a:r>
            <a:r>
              <a:rPr lang="lv-LV" smtClean="0"/>
              <a:t>ņu apstrāde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Simboliskie mainīgie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lv-LV" dirty="0" smtClean="0"/>
              <a:t>char simbols, virkne[100], vardi[100][20];</a:t>
            </a:r>
          </a:p>
          <a:p>
            <a:pPr>
              <a:buNone/>
            </a:pPr>
            <a:r>
              <a:rPr lang="lv-LV" dirty="0" smtClean="0"/>
              <a:t>char simbolu_masivs[] = {‘a’, ‘b’, ‘c’, ‘d’};</a:t>
            </a:r>
          </a:p>
          <a:p>
            <a:pPr>
              <a:buNone/>
            </a:pPr>
            <a:r>
              <a:rPr lang="lv-LV" dirty="0" smtClean="0"/>
              <a:t>char virkne[] = “</a:t>
            </a:r>
            <a:r>
              <a:rPr lang="en-US" dirty="0" smtClean="0"/>
              <a:t>Si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virkne</a:t>
            </a:r>
            <a:r>
              <a:rPr lang="lv-LV" dirty="0" smtClean="0"/>
              <a:t>”;</a:t>
            </a:r>
          </a:p>
          <a:p>
            <a:pPr>
              <a:buNone/>
            </a:pPr>
            <a:r>
              <a:rPr lang="lv-LV" dirty="0" smtClean="0"/>
              <a:t> </a:t>
            </a:r>
          </a:p>
          <a:p>
            <a:pPr lvl="0"/>
            <a:r>
              <a:rPr lang="lv-LV" dirty="0" smtClean="0"/>
              <a:t>simbols – viens simbols (piemēram, ‘a’);</a:t>
            </a:r>
          </a:p>
          <a:p>
            <a:pPr lvl="0"/>
            <a:r>
              <a:rPr lang="lv-LV" dirty="0" smtClean="0"/>
              <a:t>virkne[100] – simbolu virkne ar maksimālo garumu 100 simboli (“Es mācos RTU”);</a:t>
            </a:r>
          </a:p>
          <a:p>
            <a:pPr lvl="0"/>
            <a:r>
              <a:rPr lang="lv-LV" dirty="0" smtClean="0"/>
              <a:t>vardi[100][20] – vārdu kopa, kas sastāv no 20 vārdiem, katra vārda max garums ir 100 simboli (“Es mācos”, “Rīgas Tehniskā Universitāte”).</a:t>
            </a:r>
          </a:p>
          <a:p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Virkņu apstrāde (1/5)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u="sng" dirty="0" smtClean="0"/>
              <a:t>Papildus bibliotēka</a:t>
            </a:r>
            <a:r>
              <a:rPr lang="lv-LV" dirty="0" smtClean="0"/>
              <a:t> – string.h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u="sng" dirty="0" smtClean="0"/>
              <a:t>Simbolu virkņu ievade/izvade</a:t>
            </a:r>
            <a:r>
              <a:rPr lang="lv-LV" dirty="0" smtClean="0"/>
              <a:t>:</a:t>
            </a:r>
          </a:p>
          <a:p>
            <a:r>
              <a:rPr lang="lv-LV" dirty="0" smtClean="0"/>
              <a:t>gets – nolasa virkni. Sintakse – gets(</a:t>
            </a:r>
            <a:r>
              <a:rPr lang="lv-LV" i="1" dirty="0" smtClean="0"/>
              <a:t>text</a:t>
            </a:r>
            <a:r>
              <a:rPr lang="lv-LV" dirty="0" smtClean="0"/>
              <a:t>);</a:t>
            </a:r>
          </a:p>
          <a:p>
            <a:pPr lvl="1"/>
            <a:r>
              <a:rPr lang="lv-LV" dirty="0" smtClean="0"/>
              <a:t>scanf: tipa burts </a:t>
            </a:r>
            <a:r>
              <a:rPr lang="lv-LV" i="1" dirty="0" smtClean="0"/>
              <a:t>c</a:t>
            </a:r>
            <a:r>
              <a:rPr lang="lv-LV" dirty="0" smtClean="0"/>
              <a:t> vai </a:t>
            </a:r>
            <a:r>
              <a:rPr lang="lv-LV" i="1" dirty="0" smtClean="0"/>
              <a:t>s</a:t>
            </a:r>
            <a:r>
              <a:rPr lang="lv-LV" dirty="0" smtClean="0"/>
              <a:t> (scanf(“%s”, &amp;virkne);) – </a:t>
            </a:r>
            <a:r>
              <a:rPr lang="lv-LV" i="1" dirty="0" smtClean="0"/>
              <a:t>nolasa līdz pirmajai tukšumzīmei</a:t>
            </a:r>
            <a:r>
              <a:rPr lang="lv-LV" dirty="0" smtClean="0"/>
              <a:t> </a:t>
            </a:r>
          </a:p>
          <a:p>
            <a:pPr lvl="1"/>
            <a:r>
              <a:rPr lang="lv-LV" dirty="0" smtClean="0"/>
              <a:t>getch(); - nolasa vienu simbolu</a:t>
            </a:r>
          </a:p>
          <a:p>
            <a:pPr lvl="1"/>
            <a:r>
              <a:rPr lang="lv-LV" dirty="0" smtClean="0"/>
              <a:t>getchar(); - nolasa vienu simbolu</a:t>
            </a:r>
          </a:p>
          <a:p>
            <a:pPr lvl="1"/>
            <a:r>
              <a:rPr lang="lv-LV" dirty="0" smtClean="0"/>
              <a:t>getche(); - nolasa vienu simbolu un izvada to uz ekrānu</a:t>
            </a:r>
          </a:p>
          <a:p>
            <a:r>
              <a:rPr lang="lv-LV" dirty="0" smtClean="0"/>
              <a:t>puts – izvada virkni. Sintakse – puts(</a:t>
            </a:r>
            <a:r>
              <a:rPr lang="lv-LV" i="1" dirty="0" smtClean="0"/>
              <a:t>text</a:t>
            </a:r>
            <a:r>
              <a:rPr lang="lv-LV" dirty="0" smtClean="0"/>
              <a:t>);</a:t>
            </a:r>
          </a:p>
          <a:p>
            <a:pPr lvl="1"/>
            <a:r>
              <a:rPr lang="lv-LV" dirty="0" smtClean="0"/>
              <a:t>printf: tipa burts </a:t>
            </a:r>
            <a:r>
              <a:rPr lang="lv-LV" i="1" dirty="0" smtClean="0"/>
              <a:t>c</a:t>
            </a:r>
            <a:r>
              <a:rPr lang="lv-LV" dirty="0" smtClean="0"/>
              <a:t> vai </a:t>
            </a:r>
            <a:r>
              <a:rPr lang="lv-LV" i="1" dirty="0" smtClean="0"/>
              <a:t>s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lv-LV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Virkņu apstrāde (2/5)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lv-LV" smtClean="0"/>
              <a:t>strlen – nosaka ievadītās virknes garumu: </a:t>
            </a:r>
          </a:p>
          <a:p>
            <a:pPr>
              <a:buNone/>
            </a:pPr>
            <a:r>
              <a:rPr lang="lv-LV" smtClean="0"/>
              <a:t>    int length; </a:t>
            </a:r>
          </a:p>
          <a:p>
            <a:pPr>
              <a:buNone/>
            </a:pPr>
            <a:r>
              <a:rPr lang="lv-LV" smtClean="0"/>
              <a:t>    length=strlen(</a:t>
            </a:r>
            <a:r>
              <a:rPr lang="lv-LV" i="1" smtClean="0"/>
              <a:t>text</a:t>
            </a:r>
            <a:r>
              <a:rPr lang="lv-LV" smtClean="0"/>
              <a:t>);</a:t>
            </a:r>
          </a:p>
          <a:p>
            <a:r>
              <a:rPr lang="lv-LV" smtClean="0"/>
              <a:t>strcat – pievieno otro virkni pirmās virknes beigās. Sinatkse – strcat(</a:t>
            </a:r>
            <a:r>
              <a:rPr lang="lv-LV" i="1" smtClean="0"/>
              <a:t>text1</a:t>
            </a:r>
            <a:r>
              <a:rPr lang="lv-LV" smtClean="0"/>
              <a:t>, </a:t>
            </a:r>
            <a:r>
              <a:rPr lang="lv-LV" i="1" smtClean="0"/>
              <a:t>text2</a:t>
            </a:r>
            <a:r>
              <a:rPr lang="lv-LV" smtClean="0"/>
              <a:t>);</a:t>
            </a:r>
          </a:p>
          <a:p>
            <a:pPr lvl="1"/>
            <a:r>
              <a:rPr lang="lv-LV" smtClean="0"/>
              <a:t>strncat – pievieno pirmajai virknei pirmos otrās virknes n simbolus. Sintakse – strncat(text1, text2, n);</a:t>
            </a:r>
          </a:p>
          <a:p>
            <a:endParaRPr lang="lv-LV" smtClean="0"/>
          </a:p>
          <a:p>
            <a:endParaRPr lang="lv-LV" smtClean="0"/>
          </a:p>
          <a:p>
            <a:endParaRPr lang="lv-LV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288</TotalTime>
  <Words>2144</Words>
  <Application>Microsoft Office PowerPoint</Application>
  <PresentationFormat>On-screen Show (4:3)</PresentationFormat>
  <Paragraphs>509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Oriel</vt:lpstr>
      <vt:lpstr>Pārejas operators SWITCH</vt:lpstr>
      <vt:lpstr>Pārejas operators SWITCH. Sintakse</vt:lpstr>
      <vt:lpstr>Pārejas operators SWITCH. Piemērs (1/3)</vt:lpstr>
      <vt:lpstr>Pārejas operators SWITCH. Piemērs (2/3)</vt:lpstr>
      <vt:lpstr>Pārejas operators SWITCH. Piemērs (3/3)</vt:lpstr>
      <vt:lpstr>Simbolu virkņu apstrāde</vt:lpstr>
      <vt:lpstr>Simboliskie mainīgie</vt:lpstr>
      <vt:lpstr>Virkņu apstrāde (1/5)</vt:lpstr>
      <vt:lpstr>Virkņu apstrāde (2/5)</vt:lpstr>
      <vt:lpstr>Virkņu apstrāde (3/5)</vt:lpstr>
      <vt:lpstr>Virkņu apstrāde (4/5)</vt:lpstr>
      <vt:lpstr>Virkņu apstrāde (5/5)</vt:lpstr>
      <vt:lpstr>Piemērs 1. (1/3)</vt:lpstr>
      <vt:lpstr>Piemērs 1. (2/3)</vt:lpstr>
      <vt:lpstr>Piemērs 1. (3/3)</vt:lpstr>
      <vt:lpstr>Piemērs 2. (1/2)</vt:lpstr>
      <vt:lpstr>Piemērs 2. (2/2)</vt:lpstr>
      <vt:lpstr>Piemērs 3. (1/3)</vt:lpstr>
      <vt:lpstr>Piemērs 3. (2/3)</vt:lpstr>
      <vt:lpstr>Piemērs 3. (3/3)</vt:lpstr>
      <vt:lpstr>Piemērs 4. (1/2)</vt:lpstr>
      <vt:lpstr>Piemērs 3. (2/2)</vt:lpstr>
      <vt:lpstr>Piemērs 4. (1/2)</vt:lpstr>
      <vt:lpstr>Piemērs 4. (2/2) </vt:lpstr>
      <vt:lpstr>Struktūras</vt:lpstr>
      <vt:lpstr>Struktūras. Definēšana (1/2)</vt:lpstr>
      <vt:lpstr>Struktūras. Definēšana (2/2)</vt:lpstr>
      <vt:lpstr>Struktūras. Lietošana</vt:lpstr>
      <vt:lpstr>Piemērs 1. (1/3)</vt:lpstr>
      <vt:lpstr>Piemērs 1. (2/3)</vt:lpstr>
      <vt:lpstr>Piemērs 1. (3/3)</vt:lpstr>
      <vt:lpstr>Piemērs 2. (1/3)</vt:lpstr>
      <vt:lpstr>Piemērs 2. (2/3)</vt:lpstr>
      <vt:lpstr>Piemērs 2. (3/3)</vt:lpstr>
      <vt:lpstr>Piemērs 3. (1/3)</vt:lpstr>
      <vt:lpstr>Piemērs 3. (2/3)</vt:lpstr>
      <vt:lpstr>Piemērs 3. (3/3)</vt:lpstr>
      <vt:lpstr>Programmēšanas Stils</vt:lpstr>
      <vt:lpstr>Programmēšanas stils</vt:lpstr>
      <vt:lpstr>Programmēšanas stils (2)</vt:lpstr>
      <vt:lpstr>Programmēšanas stils (3)</vt:lpstr>
    </vt:vector>
  </TitlesOfParts>
  <Company>RTU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Simbolu virkņu apstrāde</dc:title>
  <dc:creator>PIT</dc:creator>
  <cp:lastModifiedBy>Lietotajs</cp:lastModifiedBy>
  <cp:revision>68</cp:revision>
  <dcterms:created xsi:type="dcterms:W3CDTF">2009-11-11T16:00:48Z</dcterms:created>
  <dcterms:modified xsi:type="dcterms:W3CDTF">2011-10-25T08:36:41Z</dcterms:modified>
</cp:coreProperties>
</file>