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5" r:id="rId9"/>
    <p:sldId id="262" r:id="rId10"/>
    <p:sldId id="276" r:id="rId11"/>
    <p:sldId id="263" r:id="rId12"/>
    <p:sldId id="264" r:id="rId13"/>
    <p:sldId id="277" r:id="rId14"/>
    <p:sldId id="265" r:id="rId15"/>
    <p:sldId id="279" r:id="rId16"/>
    <p:sldId id="266" r:id="rId17"/>
    <p:sldId id="278" r:id="rId18"/>
    <p:sldId id="269" r:id="rId19"/>
    <p:sldId id="280" r:id="rId20"/>
    <p:sldId id="281" r:id="rId21"/>
    <p:sldId id="270" r:id="rId22"/>
    <p:sldId id="271" r:id="rId23"/>
    <p:sldId id="272" r:id="rId24"/>
    <p:sldId id="295" r:id="rId25"/>
    <p:sldId id="296" r:id="rId26"/>
    <p:sldId id="282" r:id="rId27"/>
    <p:sldId id="283" r:id="rId28"/>
    <p:sldId id="284" r:id="rId29"/>
    <p:sldId id="285" r:id="rId30"/>
    <p:sldId id="286" r:id="rId31"/>
    <p:sldId id="293" r:id="rId32"/>
    <p:sldId id="287" r:id="rId33"/>
    <p:sldId id="291" r:id="rId34"/>
    <p:sldId id="290" r:id="rId35"/>
    <p:sldId id="292" r:id="rId36"/>
    <p:sldId id="288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96" autoAdjust="0"/>
    <p:restoredTop sz="94660"/>
  </p:normalViewPr>
  <p:slideViewPr>
    <p:cSldViewPr>
      <p:cViewPr varScale="1">
        <p:scale>
          <a:sx n="69" d="100"/>
          <a:sy n="69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F793224-F4F1-434C-98EF-177F1DF14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029294-00BB-45E0-924D-908FCDC63EC5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0D9D8A-A174-4B1F-A69C-1074E175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operācija programmēšanas 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3E12C-FC07-4E58-8554-D9974FFDA498}" type="slidenum">
              <a:rPr lang="en-US"/>
              <a:pPr/>
              <a:t>1</a:t>
            </a:fld>
            <a:endParaRPr lang="en-US"/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24622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z="2800" b="1" dirty="0" smtClean="0"/>
              <a:t>izteiksme1  </a:t>
            </a:r>
            <a:r>
              <a:rPr lang="lv-LV" sz="2800" b="1" dirty="0"/>
              <a:t>?  izteiksme2   :  </a:t>
            </a:r>
            <a:r>
              <a:rPr lang="lv-LV" sz="2800" b="1" dirty="0" smtClean="0"/>
              <a:t>izteiksme3</a:t>
            </a:r>
          </a:p>
          <a:p>
            <a:pPr>
              <a:spcBef>
                <a:spcPct val="50000"/>
              </a:spcBef>
            </a:pPr>
            <a:r>
              <a:rPr lang="lv-LV" sz="2800" dirty="0" smtClean="0"/>
              <a:t>izteiksme1 – nosacījums</a:t>
            </a:r>
          </a:p>
          <a:p>
            <a:pPr>
              <a:spcBef>
                <a:spcPct val="50000"/>
              </a:spcBef>
            </a:pPr>
            <a:r>
              <a:rPr lang="lv-LV" sz="2800" dirty="0" smtClean="0"/>
              <a:t>izteiksme2 – nosacījuma izpildes gadījums</a:t>
            </a:r>
          </a:p>
          <a:p>
            <a:pPr>
              <a:spcBef>
                <a:spcPct val="50000"/>
              </a:spcBef>
            </a:pPr>
            <a:r>
              <a:rPr lang="lv-LV" sz="2800" dirty="0" smtClean="0"/>
              <a:t>izteiksme3 – pretējais gadījums (else daļa)</a:t>
            </a:r>
            <a:endParaRPr lang="lv-LV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Atmiņas iedalīšana apvienībām programmēšanas 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4C09D-86C7-4C5F-92C6-86495F49F975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133600"/>
          <a:ext cx="66294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/>
                        <a:t>Apvienība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/>
                        <a:t>Atmiņas izmērs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union piemers a;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8 baiti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union piemers b[10];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80 baiti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union piemers *p;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800" dirty="0" smtClean="0"/>
                        <a:t>8 baiti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Apvienību piemēri programmēšanas valodā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68488-9366-4CA0-B9E1-5237DB6B2397}" type="slidenum">
              <a:rPr lang="en-US"/>
              <a:pPr/>
              <a:t>11</a:t>
            </a:fld>
            <a:endParaRPr lang="en-US"/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75687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dirty="0"/>
              <a:t>  union piemers 		</a:t>
            </a:r>
          </a:p>
          <a:p>
            <a:r>
              <a:rPr lang="lv-LV" sz="2800" dirty="0"/>
              <a:t>       { </a:t>
            </a:r>
            <a:endParaRPr lang="lv-LV" sz="2800" dirty="0" smtClean="0"/>
          </a:p>
          <a:p>
            <a:r>
              <a:rPr lang="lv-LV" sz="2800" dirty="0"/>
              <a:t> </a:t>
            </a:r>
            <a:r>
              <a:rPr lang="lv-LV" sz="2800" dirty="0" smtClean="0"/>
              <a:t>         int </a:t>
            </a:r>
            <a:r>
              <a:rPr lang="lv-LV" sz="2800" dirty="0"/>
              <a:t>skaits; </a:t>
            </a:r>
          </a:p>
          <a:p>
            <a:r>
              <a:rPr lang="lv-LV" sz="2800" dirty="0"/>
              <a:t>          double sum;</a:t>
            </a:r>
          </a:p>
          <a:p>
            <a:r>
              <a:rPr lang="lv-LV" sz="2800" dirty="0"/>
              <a:t>          char *virkne; </a:t>
            </a:r>
            <a:endParaRPr lang="lv-LV" sz="2800" dirty="0" smtClean="0"/>
          </a:p>
          <a:p>
            <a:r>
              <a:rPr lang="lv-LV" sz="2800" dirty="0"/>
              <a:t> </a:t>
            </a:r>
            <a:r>
              <a:rPr lang="lv-LV" sz="2800" dirty="0" smtClean="0"/>
              <a:t>       } </a:t>
            </a:r>
            <a:r>
              <a:rPr lang="lv-LV" sz="2800" dirty="0"/>
              <a:t>a; </a:t>
            </a:r>
          </a:p>
          <a:p>
            <a:pPr>
              <a:buClr>
                <a:srgbClr val="9E9A00"/>
              </a:buClr>
            </a:pPr>
            <a:endParaRPr lang="lv-LV" sz="2800" dirty="0" smtClean="0"/>
          </a:p>
          <a:p>
            <a:pPr>
              <a:buClr>
                <a:srgbClr val="9E9A00"/>
              </a:buClr>
            </a:pPr>
            <a:r>
              <a:rPr lang="lv-LV" sz="2800" dirty="0" smtClean="0"/>
              <a:t>a.skaits </a:t>
            </a:r>
            <a:r>
              <a:rPr lang="lv-LV" sz="2800" dirty="0"/>
              <a:t>= 0; 		</a:t>
            </a:r>
          </a:p>
          <a:p>
            <a:pPr>
              <a:buClr>
                <a:srgbClr val="9E9A00"/>
              </a:buClr>
            </a:pPr>
            <a:r>
              <a:rPr lang="lv-LV" sz="2800" dirty="0"/>
              <a:t>a.sum = 28.5; 		</a:t>
            </a:r>
          </a:p>
          <a:p>
            <a:pPr>
              <a:buClr>
                <a:srgbClr val="9E9A00"/>
              </a:buClr>
            </a:pPr>
            <a:r>
              <a:rPr lang="lv-LV" sz="2800" dirty="0"/>
              <a:t>a.virkne = “Piemērs”; 	</a:t>
            </a:r>
          </a:p>
          <a:p>
            <a:pPr>
              <a:buClr>
                <a:srgbClr val="9E9A00"/>
              </a:buClr>
            </a:pPr>
            <a:r>
              <a:rPr lang="lv-LV" sz="2800" dirty="0"/>
              <a:t>Y = 2 * a.sum; 		</a:t>
            </a:r>
            <a:r>
              <a:rPr lang="lv-LV" sz="2800" dirty="0" smtClean="0"/>
              <a:t>// Kļūda</a:t>
            </a:r>
          </a:p>
          <a:p>
            <a:pPr>
              <a:buClr>
                <a:srgbClr val="9E9A00"/>
              </a:buClr>
            </a:pPr>
            <a:r>
              <a:rPr lang="lv-LV" sz="2800" dirty="0" smtClean="0"/>
              <a:t>puts </a:t>
            </a:r>
            <a:r>
              <a:rPr lang="lv-LV" sz="2800" dirty="0"/>
              <a:t>(a.virkne); 		</a:t>
            </a:r>
            <a:r>
              <a:rPr lang="lv-LV" sz="2800" dirty="0" smtClean="0"/>
              <a:t>// </a:t>
            </a:r>
            <a:r>
              <a:rPr lang="lv-LV" sz="2800" dirty="0"/>
              <a:t>izvadīts: </a:t>
            </a:r>
            <a:r>
              <a:rPr lang="lv-LV" sz="2800" dirty="0" smtClean="0"/>
              <a:t>Piemērs</a:t>
            </a:r>
            <a:endParaRPr lang="lv-LV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Uzskaitījumi programmēšanas 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valodā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49DE1-84A9-4D96-AE7F-E45C8EF39E27}" type="slidenum">
              <a:rPr lang="en-US"/>
              <a:pPr/>
              <a:t>12</a:t>
            </a:fld>
            <a:endParaRPr lang="en-US"/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7489825" cy="37548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800" b="1" dirty="0" smtClean="0"/>
              <a:t>Uzskaitījums</a:t>
            </a:r>
            <a:r>
              <a:rPr lang="lv-LV" sz="2800" dirty="0" smtClean="0"/>
              <a:t> </a:t>
            </a:r>
            <a:r>
              <a:rPr lang="lv-LV" sz="2800" dirty="0"/>
              <a:t>ir datu tips, kas ļauj uzdot vērtības, kuras var piešķirt šāda tipa objektiem </a:t>
            </a:r>
          </a:p>
          <a:p>
            <a:pPr algn="just">
              <a:spcBef>
                <a:spcPct val="50000"/>
              </a:spcBef>
              <a:buClr>
                <a:srgbClr val="9E9A00"/>
              </a:buClr>
            </a:pPr>
            <a:endParaRPr lang="lv-LV" sz="2800" b="1" dirty="0" smtClean="0"/>
          </a:p>
          <a:p>
            <a:pPr algn="just">
              <a:spcBef>
                <a:spcPct val="50000"/>
              </a:spcBef>
              <a:buClr>
                <a:srgbClr val="9E9A00"/>
              </a:buClr>
            </a:pPr>
            <a:r>
              <a:rPr lang="lv-LV" sz="2800" b="1" dirty="0" smtClean="0"/>
              <a:t>Uzskaitāmā </a:t>
            </a:r>
            <a:r>
              <a:rPr lang="lv-LV" sz="2800" b="1" dirty="0"/>
              <a:t>tipa </a:t>
            </a:r>
            <a:r>
              <a:rPr lang="lv-LV" sz="2800" b="1" dirty="0" smtClean="0"/>
              <a:t>apraksts</a:t>
            </a:r>
          </a:p>
          <a:p>
            <a:pPr algn="just">
              <a:spcBef>
                <a:spcPct val="50000"/>
              </a:spcBef>
              <a:buClr>
                <a:srgbClr val="9E9A00"/>
              </a:buClr>
            </a:pPr>
            <a:r>
              <a:rPr lang="lv-LV" sz="2800" dirty="0" smtClean="0"/>
              <a:t>Nosaka </a:t>
            </a:r>
            <a:r>
              <a:rPr lang="lv-LV" sz="2800" dirty="0"/>
              <a:t>vērtības (identifikatorus), kuras var būt piešķirtas </a:t>
            </a:r>
            <a:r>
              <a:rPr lang="lv-LV" sz="2800" dirty="0" smtClean="0"/>
              <a:t>objektiem</a:t>
            </a:r>
            <a:endParaRPr lang="lv-LV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Uzskaitījumi programmēšanas 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49DE1-84A9-4D96-AE7F-E45C8EF39E27}" type="slidenum">
              <a:rPr lang="en-US"/>
              <a:pPr/>
              <a:t>13</a:t>
            </a:fld>
            <a:endParaRPr lang="en-US"/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696200" cy="40564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 dirty="0" smtClean="0"/>
              <a:t>Uzskaitāmā </a:t>
            </a:r>
            <a:r>
              <a:rPr lang="lv-LV" sz="2800" b="1" dirty="0"/>
              <a:t>tipa apraksts</a:t>
            </a:r>
          </a:p>
          <a:p>
            <a:pPr>
              <a:lnSpc>
                <a:spcPct val="120000"/>
              </a:lnSpc>
            </a:pPr>
            <a:r>
              <a:rPr lang="lv-LV" sz="2800" dirty="0" smtClean="0"/>
              <a:t>enum </a:t>
            </a:r>
            <a:r>
              <a:rPr lang="lv-LV" sz="2800" dirty="0"/>
              <a:t>varaviksne 		</a:t>
            </a:r>
          </a:p>
          <a:p>
            <a:r>
              <a:rPr lang="lv-LV" sz="2800" dirty="0"/>
              <a:t> </a:t>
            </a:r>
            <a:r>
              <a:rPr lang="lv-LV" sz="2800" dirty="0" smtClean="0"/>
              <a:t>    {red</a:t>
            </a:r>
            <a:r>
              <a:rPr lang="lv-LV" sz="2800" dirty="0"/>
              <a:t>, orange, yellow, green, blue, </a:t>
            </a:r>
            <a:r>
              <a:rPr lang="lv-LV" sz="2800" dirty="0" smtClean="0"/>
              <a:t>violet}; </a:t>
            </a:r>
            <a:endParaRPr lang="lv-LV" sz="2800" dirty="0"/>
          </a:p>
          <a:p>
            <a:pPr>
              <a:lnSpc>
                <a:spcPct val="150000"/>
              </a:lnSpc>
              <a:buClr>
                <a:srgbClr val="9E9A00"/>
              </a:buClr>
            </a:pPr>
            <a:endParaRPr lang="lv-LV" sz="2800" b="1" dirty="0" smtClean="0"/>
          </a:p>
          <a:p>
            <a:pPr>
              <a:lnSpc>
                <a:spcPct val="150000"/>
              </a:lnSpc>
              <a:buClr>
                <a:srgbClr val="9E9A00"/>
              </a:buClr>
            </a:pPr>
            <a:r>
              <a:rPr lang="lv-LV" sz="2800" b="1" dirty="0" smtClean="0"/>
              <a:t>Uzkaitījuma </a:t>
            </a:r>
            <a:r>
              <a:rPr lang="lv-LV" sz="2800" b="1" dirty="0"/>
              <a:t>apraksts</a:t>
            </a:r>
          </a:p>
          <a:p>
            <a:r>
              <a:rPr lang="lv-LV" sz="2800" dirty="0" smtClean="0"/>
              <a:t>Uzskaitāmā </a:t>
            </a:r>
            <a:r>
              <a:rPr lang="lv-LV" sz="2800" dirty="0"/>
              <a:t>tipa objektam tiek iedalīta vieta atmiņā</a:t>
            </a:r>
          </a:p>
          <a:p>
            <a:r>
              <a:rPr lang="lv-LV" sz="2800" dirty="0"/>
              <a:t>	</a:t>
            </a:r>
            <a:r>
              <a:rPr lang="lv-LV" sz="2800" dirty="0" smtClean="0"/>
              <a:t>enum </a:t>
            </a:r>
            <a:r>
              <a:rPr lang="lv-LV" sz="2800" dirty="0"/>
              <a:t>varaviksne krasa;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2BFDA-17C1-4E6C-9CC5-3BE17321810B}" type="slidenum">
              <a:rPr lang="en-US"/>
              <a:pPr/>
              <a:t>14</a:t>
            </a:fld>
            <a:endParaRPr lang="en-US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/>
              <a:t>enum </a:t>
            </a:r>
            <a:r>
              <a:rPr lang="lv-LV" sz="2400" dirty="0"/>
              <a:t>varaviksne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   </a:t>
            </a:r>
            <a:r>
              <a:rPr lang="lv-LV" sz="2400" dirty="0" smtClean="0"/>
              <a:t>{red</a:t>
            </a:r>
            <a:r>
              <a:rPr lang="lv-LV" sz="2400" dirty="0"/>
              <a:t>, orange, yellow, green, blue, </a:t>
            </a:r>
            <a:r>
              <a:rPr lang="lv-LV" sz="2400" dirty="0" smtClean="0"/>
              <a:t>violet}; </a:t>
            </a:r>
            <a:endParaRPr lang="lv-LV" sz="2400" dirty="0"/>
          </a:p>
          <a:p>
            <a:pPr>
              <a:lnSpc>
                <a:spcPct val="140000"/>
              </a:lnSpc>
            </a:pPr>
            <a:r>
              <a:rPr lang="lv-LV" sz="2400" dirty="0" smtClean="0"/>
              <a:t>Pēc noklusēšanas vērtības </a:t>
            </a:r>
            <a:r>
              <a:rPr lang="lv-LV" sz="2400" dirty="0"/>
              <a:t>sarakstā </a:t>
            </a:r>
            <a:r>
              <a:rPr lang="lv-LV" sz="2400" dirty="0" smtClean="0"/>
              <a:t>ir: </a:t>
            </a:r>
            <a:r>
              <a:rPr lang="lv-LV" sz="2400" dirty="0"/>
              <a:t>red = 0, orange = 1, yellow = 2</a:t>
            </a:r>
            <a:r>
              <a:rPr lang="lv-LV" sz="2400" dirty="0" smtClean="0"/>
              <a:t>, ... 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enum </a:t>
            </a:r>
            <a:r>
              <a:rPr lang="lv-LV" sz="2400" dirty="0"/>
              <a:t>m_dzivnieki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   </a:t>
            </a:r>
            <a:r>
              <a:rPr lang="lv-LV" sz="2400" dirty="0" smtClean="0"/>
              <a:t>{govs=100</a:t>
            </a:r>
            <a:r>
              <a:rPr lang="lv-LV" sz="2400" dirty="0"/>
              <a:t>, zirgs=200, kaza=500, </a:t>
            </a:r>
            <a:r>
              <a:rPr lang="lv-LV" sz="2400" dirty="0" smtClean="0"/>
              <a:t>suns=400}; </a:t>
            </a:r>
            <a:endParaRPr lang="lv-LV" sz="2400" dirty="0"/>
          </a:p>
          <a:p>
            <a:pPr>
              <a:lnSpc>
                <a:spcPct val="140000"/>
              </a:lnSpc>
            </a:pPr>
            <a:endParaRPr lang="lv-LV" sz="2400" dirty="0" smtClean="0"/>
          </a:p>
          <a:p>
            <a:pPr>
              <a:lnSpc>
                <a:spcPct val="140000"/>
              </a:lnSpc>
            </a:pPr>
            <a:r>
              <a:rPr lang="lv-LV" sz="2400" dirty="0" smtClean="0"/>
              <a:t>enum </a:t>
            </a:r>
            <a:r>
              <a:rPr lang="lv-LV" sz="2400" dirty="0"/>
              <a:t>varaviksne krasa;</a:t>
            </a:r>
          </a:p>
          <a:p>
            <a:r>
              <a:rPr lang="lv-LV" sz="2400" dirty="0" smtClean="0"/>
              <a:t>enum </a:t>
            </a:r>
            <a:r>
              <a:rPr lang="lv-LV" sz="2400" dirty="0"/>
              <a:t>m_dzivnieki ferma[20</a:t>
            </a:r>
            <a:r>
              <a:rPr lang="lv-LV" sz="2400" dirty="0" smtClean="0"/>
              <a:t>]; </a:t>
            </a:r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2BFDA-17C1-4E6C-9CC5-3BE17321810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r>
              <a:rPr lang="lv-LV" sz="2400" dirty="0" smtClean="0"/>
              <a:t>enum </a:t>
            </a:r>
            <a:r>
              <a:rPr lang="lv-LV" sz="2400" dirty="0"/>
              <a:t>dzivnieki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{alnis=50, briedis, lauva, zilonis, krokodils, krauklis, kaija};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alnis = 50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briedis = 51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lauva = 52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...</a:t>
            </a:r>
          </a:p>
          <a:p>
            <a:pPr>
              <a:lnSpc>
                <a:spcPct val="140000"/>
              </a:lnSpc>
            </a:pPr>
            <a:endParaRPr lang="lv-LV" sz="2400" dirty="0"/>
          </a:p>
          <a:p>
            <a:r>
              <a:rPr lang="lv-LV" sz="2400" dirty="0"/>
              <a:t>enum dzivnieki zoo[150</a:t>
            </a:r>
            <a:r>
              <a:rPr lang="lv-LV" sz="2400" dirty="0" smtClean="0"/>
              <a:t>];</a:t>
            </a:r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 (3)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D8FE4-AE33-49A4-A826-A07BFF1495B3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pPr>
              <a:spcBef>
                <a:spcPct val="50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{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 </a:t>
            </a:r>
            <a:r>
              <a:rPr lang="en-US" sz="2400" dirty="0" err="1" smtClean="0"/>
              <a:t>enum</a:t>
            </a:r>
            <a:r>
              <a:rPr lang="en-US" sz="2400" dirty="0" smtClean="0"/>
              <a:t> D</a:t>
            </a:r>
            <a:r>
              <a:rPr lang="lv-LV" sz="2400" dirty="0" smtClean="0"/>
              <a:t>ienas </a:t>
            </a:r>
            <a:r>
              <a:rPr lang="en-US" sz="2400" dirty="0" smtClean="0"/>
              <a:t>{</a:t>
            </a:r>
            <a:r>
              <a:rPr lang="lv-LV" sz="2400" dirty="0" smtClean="0"/>
              <a:t>Pirmdiena</a:t>
            </a:r>
            <a:r>
              <a:rPr lang="en-US" sz="2400" dirty="0" smtClean="0"/>
              <a:t>,</a:t>
            </a:r>
            <a:r>
              <a:rPr lang="lv-LV" sz="2400" dirty="0" smtClean="0"/>
              <a:t> Otrdiena, Tresdiena, Ceturtdiena, Piektdiena, Sestdiena, Svetdiena</a:t>
            </a:r>
            <a:r>
              <a:rPr lang="en-US" sz="2400" dirty="0" smtClean="0"/>
              <a:t>};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</a:t>
            </a:r>
            <a:r>
              <a:rPr lang="en-US" sz="2400" dirty="0" smtClean="0"/>
              <a:t>D</a:t>
            </a:r>
            <a:r>
              <a:rPr lang="lv-LV" sz="2400" dirty="0" smtClean="0"/>
              <a:t>ienas</a:t>
            </a:r>
            <a:r>
              <a:rPr lang="en-US" sz="2400" dirty="0" smtClean="0"/>
              <a:t> </a:t>
            </a:r>
            <a:r>
              <a:rPr lang="lv-LV" sz="2400" dirty="0" smtClean="0"/>
              <a:t>sodien</a:t>
            </a:r>
            <a:r>
              <a:rPr lang="en-US" sz="2400" dirty="0" smtClean="0"/>
              <a:t>;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0;</a:t>
            </a:r>
          </a:p>
          <a:p>
            <a:pPr>
              <a:spcBef>
                <a:spcPct val="50000"/>
              </a:spcBef>
            </a:pPr>
            <a:endParaRPr lang="lv-LV" sz="2400" dirty="0" smtClean="0"/>
          </a:p>
          <a:p>
            <a:pPr>
              <a:spcBef>
                <a:spcPct val="50000"/>
              </a:spcBef>
            </a:pPr>
            <a:r>
              <a:rPr lang="lv-LV" sz="2400" dirty="0"/>
              <a:t> </a:t>
            </a:r>
            <a:r>
              <a:rPr lang="lv-LV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lv-LV" sz="2400" dirty="0" smtClean="0"/>
              <a:t>Ievadi</a:t>
            </a:r>
            <a:r>
              <a:rPr lang="en-US" sz="2400" dirty="0" smtClean="0"/>
              <a:t> </a:t>
            </a:r>
            <a:r>
              <a:rPr lang="lv-LV" sz="2400" dirty="0" smtClean="0"/>
              <a:t>nedēļas dienu: </a:t>
            </a:r>
            <a:r>
              <a:rPr lang="en-US" sz="2400" dirty="0" smtClean="0"/>
              <a:t>");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("%d",</a:t>
            </a:r>
            <a:r>
              <a:rPr lang="lv-LV" sz="2400" dirty="0" smtClean="0"/>
              <a:t> </a:t>
            </a:r>
            <a:r>
              <a:rPr lang="en-US" sz="2400" dirty="0" smtClean="0"/>
              <a:t>&amp;j);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 (4)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D8FE4-AE33-49A4-A826-A07BFF1495B3}" type="slidenum">
              <a:rPr lang="en-US"/>
              <a:pPr/>
              <a:t>17</a:t>
            </a:fld>
            <a:endParaRPr lang="en-US"/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/>
              <a:t>   sodien</a:t>
            </a:r>
            <a:r>
              <a:rPr lang="en-US" sz="2400" dirty="0" smtClean="0"/>
              <a:t> = D</a:t>
            </a:r>
            <a:r>
              <a:rPr lang="lv-LV" sz="2400" dirty="0" smtClean="0"/>
              <a:t>ienas</a:t>
            </a:r>
            <a:r>
              <a:rPr lang="en-US" sz="2400" dirty="0" smtClean="0"/>
              <a:t>(j);</a:t>
            </a:r>
            <a:endParaRPr lang="lv-LV" sz="24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   </a:t>
            </a:r>
            <a:r>
              <a:rPr lang="en-US" sz="2400" dirty="0" smtClean="0"/>
              <a:t>if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lv-LV" sz="2400" dirty="0" smtClean="0"/>
              <a:t>sodien</a:t>
            </a:r>
            <a:r>
              <a:rPr lang="en-US" sz="2400" dirty="0" smtClean="0"/>
              <a:t> == </a:t>
            </a:r>
            <a:r>
              <a:rPr lang="lv-LV" sz="2400" dirty="0" smtClean="0"/>
              <a:t>Sestdiena</a:t>
            </a:r>
            <a:r>
              <a:rPr lang="en-US" sz="2400" dirty="0" smtClean="0"/>
              <a:t> || </a:t>
            </a:r>
            <a:r>
              <a:rPr lang="lv-LV" sz="2400" dirty="0" smtClean="0"/>
              <a:t>sodien</a:t>
            </a:r>
            <a:r>
              <a:rPr lang="en-US" sz="2400" dirty="0" smtClean="0"/>
              <a:t> </a:t>
            </a:r>
            <a:r>
              <a:rPr lang="en-US" sz="2400" smtClean="0"/>
              <a:t>== </a:t>
            </a:r>
            <a:r>
              <a:rPr lang="lv-LV" sz="2400" smtClean="0"/>
              <a:t>6</a:t>
            </a:r>
            <a:r>
              <a:rPr lang="en-US" sz="2400" smtClean="0"/>
              <a:t>)</a:t>
            </a: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lv-LV" sz="2400" dirty="0" smtClean="0"/>
              <a:t>Šodien ir brīvdiena</a:t>
            </a:r>
            <a:r>
              <a:rPr lang="en-US" sz="2400" dirty="0" smtClean="0"/>
              <a:t>\n");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 </a:t>
            </a:r>
            <a:r>
              <a:rPr lang="en-US" sz="2400" dirty="0" smtClean="0"/>
              <a:t>else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lv-LV" sz="2400" dirty="0" smtClean="0"/>
              <a:t>Šodien ir darba diena</a:t>
            </a:r>
            <a:r>
              <a:rPr lang="en-US" sz="2400" dirty="0" smtClean="0"/>
              <a:t>\n");</a:t>
            </a:r>
          </a:p>
          <a:p>
            <a:pPr>
              <a:spcBef>
                <a:spcPct val="50000"/>
              </a:spcBef>
            </a:pP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    </a:t>
            </a:r>
            <a:r>
              <a:rPr lang="en-US" sz="2400" dirty="0" smtClean="0"/>
              <a:t>return 0;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}</a:t>
            </a:r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8DCA6-938D-4987-AF88-9A6FCEEADCF0}" type="slidenum">
              <a:rPr lang="en-US"/>
              <a:pPr/>
              <a:t>18</a:t>
            </a:fld>
            <a:endParaRPr lang="en-US"/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8497887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z="2800" dirty="0"/>
              <a:t>printf </a:t>
            </a:r>
            <a:r>
              <a:rPr lang="lv-LV" sz="2800" dirty="0" smtClean="0"/>
              <a:t>(&lt;formāta </a:t>
            </a:r>
            <a:r>
              <a:rPr lang="lv-LV" sz="2800" dirty="0"/>
              <a:t>virkne&gt;, &lt;argumentu saraksts&gt;);</a:t>
            </a:r>
          </a:p>
          <a:p>
            <a:pPr>
              <a:spcBef>
                <a:spcPct val="50000"/>
              </a:spcBef>
            </a:pPr>
            <a:r>
              <a:rPr lang="lv-LV" sz="2800" dirty="0"/>
              <a:t>Formāta virkne: parastie simboli, vadības simboli (\n, \t utt.), </a:t>
            </a:r>
            <a:r>
              <a:rPr lang="lv-LV" sz="2800" dirty="0" smtClean="0"/>
              <a:t>pārveidošanas </a:t>
            </a:r>
            <a:r>
              <a:rPr lang="lv-LV" sz="2800" dirty="0"/>
              <a:t>specifikācija </a:t>
            </a:r>
            <a:r>
              <a:rPr lang="lv-LV" sz="2800" dirty="0" smtClean="0"/>
              <a:t>(%)</a:t>
            </a:r>
          </a:p>
          <a:p>
            <a:pPr>
              <a:spcBef>
                <a:spcPct val="50000"/>
              </a:spcBef>
            </a:pPr>
            <a:endParaRPr lang="lv-LV" sz="2800" dirty="0" smtClean="0"/>
          </a:p>
          <a:p>
            <a:pPr>
              <a:spcBef>
                <a:spcPct val="50000"/>
              </a:spcBef>
            </a:pPr>
            <a:r>
              <a:rPr lang="lv-LV" sz="2800" b="1" dirty="0" smtClean="0"/>
              <a:t>Pārveidošanas specifikācija</a:t>
            </a:r>
            <a:endParaRPr lang="lv-LV" sz="2800" b="1" dirty="0"/>
          </a:p>
          <a:p>
            <a:pPr algn="ctr">
              <a:spcBef>
                <a:spcPct val="50000"/>
              </a:spcBef>
            </a:pPr>
            <a:r>
              <a:rPr lang="lv-LV" sz="2800" dirty="0" smtClean="0"/>
              <a:t>% [-][+][&lt;garums&gt;][</a:t>
            </a:r>
            <a:r>
              <a:rPr lang="lv-LV" sz="2800" b="1" dirty="0" smtClean="0"/>
              <a:t>.</a:t>
            </a:r>
            <a:r>
              <a:rPr lang="lv-LV" sz="2800" dirty="0" smtClean="0"/>
              <a:t>&lt;precizitāte&gt;]&lt;pārveidošanas simbols&gt; </a:t>
            </a: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8DCA6-938D-4987-AF88-9A6FCEEADCF0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828800"/>
          <a:ext cx="7696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80"/>
                <a:gridCol w="4617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400" dirty="0" smtClean="0"/>
                        <a:t>Parametrs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400" dirty="0" smtClean="0"/>
                        <a:t>Paskaidrojums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izlīdzināšana pa kreisi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zīmes “+” izvade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&lt;garums&gt;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izvades lauka garums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&lt;precizitāte&gt;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ciparu skaitu aiz punkta formātiem f, e, 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400" dirty="0" smtClean="0"/>
                        <a:t>izvadāmo simbolu skaitu formātam 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nozīmīgo ciparu skaitu formātiem</a:t>
                      </a:r>
                      <a:r>
                        <a:rPr lang="lv-LV" sz="2400" dirty="0" smtClean="0">
                          <a:solidFill>
                            <a:srgbClr val="626000"/>
                          </a:solidFill>
                        </a:rPr>
                        <a:t> </a:t>
                      </a:r>
                      <a:r>
                        <a:rPr lang="lv-LV" sz="2400" dirty="0" smtClean="0"/>
                        <a:t>g, 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operācija programmēšanas 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3E12C-FC07-4E58-8554-D9974FFDA498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3416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b="1" u="sng" dirty="0" smtClean="0"/>
              <a:t>Piemēri</a:t>
            </a:r>
            <a:r>
              <a:rPr lang="lv-LV" sz="2400" b="1" u="sng" dirty="0"/>
              <a:t>: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 smtClean="0"/>
              <a:t>1. </a:t>
            </a:r>
            <a:r>
              <a:rPr lang="lv-LV" sz="2800" dirty="0" smtClean="0"/>
              <a:t>z ir lielākais starp x un y</a:t>
            </a:r>
          </a:p>
          <a:p>
            <a:pPr>
              <a:spcBef>
                <a:spcPct val="50000"/>
              </a:spcBef>
            </a:pPr>
            <a:r>
              <a:rPr lang="lv-LV" sz="2800" dirty="0" smtClean="0"/>
              <a:t>z </a:t>
            </a:r>
            <a:r>
              <a:rPr lang="lv-LV" sz="2800" dirty="0"/>
              <a:t>= </a:t>
            </a:r>
            <a:r>
              <a:rPr lang="lv-LV" sz="2800" dirty="0" smtClean="0"/>
              <a:t>(x </a:t>
            </a:r>
            <a:r>
              <a:rPr lang="lv-LV" sz="2800" dirty="0"/>
              <a:t>&gt; </a:t>
            </a:r>
            <a:r>
              <a:rPr lang="lv-LV" sz="2800" dirty="0" smtClean="0"/>
              <a:t>y) </a:t>
            </a:r>
            <a:r>
              <a:rPr lang="lv-LV" sz="2800" dirty="0"/>
              <a:t>? x : y;   </a:t>
            </a:r>
            <a:r>
              <a:rPr lang="lv-LV" sz="2800" dirty="0" smtClean="0"/>
              <a:t>      </a:t>
            </a:r>
            <a:endParaRPr lang="lv-LV" sz="2800" dirty="0"/>
          </a:p>
          <a:p>
            <a:pPr>
              <a:spcBef>
                <a:spcPct val="50000"/>
              </a:spcBef>
            </a:pPr>
            <a:r>
              <a:rPr lang="lv-LV" sz="2400" dirty="0"/>
              <a:t>2. </a:t>
            </a:r>
            <a:r>
              <a:rPr lang="lv-LV" sz="2400" dirty="0" smtClean="0"/>
              <a:t>Diskriminantas noteikšana   </a:t>
            </a:r>
          </a:p>
          <a:p>
            <a:pPr>
              <a:spcBef>
                <a:spcPct val="50000"/>
              </a:spcBef>
            </a:pPr>
            <a:r>
              <a:rPr lang="lv-LV" sz="2400" u="sng" dirty="0" smtClean="0"/>
              <a:t>D = (b*b – 4*a*c) &gt; 0 ? (b*b – 4*a*c) : 0;</a:t>
            </a:r>
          </a:p>
          <a:p>
            <a:pPr>
              <a:spcBef>
                <a:spcPct val="50000"/>
              </a:spcBef>
            </a:pPr>
            <a:endParaRPr lang="lv-LV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362200"/>
            <a:ext cx="1162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(x &gt; y)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z = x;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    z = y;</a:t>
            </a:r>
            <a:endParaRPr lang="en-US" sz="2000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505200" y="3023920"/>
            <a:ext cx="2743200" cy="25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5029200"/>
            <a:ext cx="2669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(</a:t>
            </a:r>
            <a:r>
              <a:rPr lang="lv-LV" sz="2000" dirty="0" smtClean="0"/>
              <a:t>(b*b – 4*a*c) &gt; 0 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D = </a:t>
            </a:r>
            <a:r>
              <a:rPr lang="lv-LV" sz="2000" dirty="0" smtClean="0"/>
              <a:t>b*b – 4*a*c 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    D = 0;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095500" y="46101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(3)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8DCA6-938D-4987-AF88-9A6FCEEADCF0}" type="slidenum">
              <a:rPr lang="en-US"/>
              <a:pPr/>
              <a:t>20</a:t>
            </a:fld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8305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/>
              <a:t>&lt;</a:t>
            </a:r>
            <a:r>
              <a:rPr lang="lv-LV" sz="2400" b="1" dirty="0"/>
              <a:t>pārveidošanas</a:t>
            </a:r>
            <a:r>
              <a:rPr lang="lv-LV" sz="2400" dirty="0"/>
              <a:t> </a:t>
            </a:r>
            <a:r>
              <a:rPr lang="lv-LV" sz="2400" b="1" dirty="0"/>
              <a:t>simbols</a:t>
            </a:r>
            <a:r>
              <a:rPr lang="lv-LV" sz="2400" dirty="0"/>
              <a:t>&gt;</a:t>
            </a:r>
          </a:p>
          <a:p>
            <a:pPr>
              <a:lnSpc>
                <a:spcPct val="125000"/>
              </a:lnSpc>
            </a:pPr>
            <a:r>
              <a:rPr lang="lv-LV" sz="2400" b="1" dirty="0"/>
              <a:t>d</a:t>
            </a:r>
            <a:r>
              <a:rPr lang="lv-LV" sz="2400" dirty="0"/>
              <a:t>, </a:t>
            </a:r>
            <a:r>
              <a:rPr lang="lv-LV" sz="2400" b="1" dirty="0"/>
              <a:t>i</a:t>
            </a:r>
            <a:r>
              <a:rPr lang="lv-LV" sz="2400" dirty="0"/>
              <a:t> – vesels decimāls skaitlis</a:t>
            </a:r>
          </a:p>
          <a:p>
            <a:r>
              <a:rPr lang="lv-LV" sz="2400" b="1" dirty="0"/>
              <a:t>c</a:t>
            </a:r>
            <a:r>
              <a:rPr lang="lv-LV" sz="2400" dirty="0"/>
              <a:t> – viens simbols (rakstzīme)</a:t>
            </a:r>
          </a:p>
          <a:p>
            <a:r>
              <a:rPr lang="lv-LV" sz="2400" b="1" dirty="0"/>
              <a:t>s</a:t>
            </a:r>
            <a:r>
              <a:rPr lang="lv-LV" sz="2400" dirty="0"/>
              <a:t> – simbolu virkne</a:t>
            </a:r>
          </a:p>
          <a:p>
            <a:r>
              <a:rPr lang="lv-LV" sz="2400" b="1" dirty="0"/>
              <a:t>f</a:t>
            </a:r>
            <a:r>
              <a:rPr lang="lv-LV" sz="2400" dirty="0"/>
              <a:t> – decimāls skaitlis ar fiksētu punktu ( [-]xx...x</a:t>
            </a:r>
            <a:r>
              <a:rPr lang="lv-LV" sz="2400" b="1" dirty="0"/>
              <a:t>.</a:t>
            </a:r>
            <a:r>
              <a:rPr lang="lv-LV" sz="2400" dirty="0"/>
              <a:t>xxxxxx )</a:t>
            </a:r>
          </a:p>
          <a:p>
            <a:r>
              <a:rPr lang="lv-LV" sz="2400" b="1" dirty="0"/>
              <a:t>E</a:t>
            </a:r>
            <a:r>
              <a:rPr lang="lv-LV" sz="2400" dirty="0"/>
              <a:t>, </a:t>
            </a:r>
            <a:r>
              <a:rPr lang="lv-LV" sz="2400" b="1" dirty="0"/>
              <a:t>e</a:t>
            </a:r>
            <a:r>
              <a:rPr lang="lv-LV" sz="2400" dirty="0"/>
              <a:t> – decimāls skaitlis ar peldošu punktu ( </a:t>
            </a:r>
            <a:r>
              <a:rPr lang="lv-LV" sz="2400" dirty="0" smtClean="0"/>
              <a:t>[-]</a:t>
            </a:r>
            <a:r>
              <a:rPr lang="lv-LV" sz="2400" dirty="0"/>
              <a:t>x</a:t>
            </a:r>
            <a:r>
              <a:rPr lang="lv-LV" sz="2400" b="1" dirty="0"/>
              <a:t>.</a:t>
            </a:r>
            <a:r>
              <a:rPr lang="lv-LV" sz="2400" dirty="0"/>
              <a:t>xxxxxxE</a:t>
            </a:r>
            <a:r>
              <a:rPr lang="en-US" sz="2400" dirty="0"/>
              <a:t>±</a:t>
            </a:r>
            <a:r>
              <a:rPr lang="lv-LV" sz="2400" dirty="0"/>
              <a:t>xx )</a:t>
            </a:r>
          </a:p>
          <a:p>
            <a:r>
              <a:rPr lang="lv-LV" sz="2400" b="1" dirty="0"/>
              <a:t>G</a:t>
            </a:r>
            <a:r>
              <a:rPr lang="lv-LV" sz="2400" dirty="0"/>
              <a:t>, </a:t>
            </a:r>
            <a:r>
              <a:rPr lang="lv-LV" sz="2400" b="1" dirty="0"/>
              <a:t>g</a:t>
            </a:r>
            <a:r>
              <a:rPr lang="lv-LV" sz="2400" dirty="0"/>
              <a:t> – īsākais no formātiem f, e, E</a:t>
            </a:r>
          </a:p>
          <a:p>
            <a:r>
              <a:rPr lang="lv-LV" sz="2400" b="1" dirty="0"/>
              <a:t>u</a:t>
            </a:r>
            <a:r>
              <a:rPr lang="lv-LV" sz="2400" dirty="0"/>
              <a:t> (h) – vesels decimāls skaitlis bez </a:t>
            </a:r>
            <a:r>
              <a:rPr lang="lv-LV" sz="2400" dirty="0" smtClean="0"/>
              <a:t>zīmes</a:t>
            </a:r>
          </a:p>
          <a:p>
            <a:r>
              <a:rPr lang="lv-LV" sz="2400" b="1" dirty="0" smtClean="0"/>
              <a:t>o</a:t>
            </a:r>
            <a:r>
              <a:rPr lang="lv-LV" sz="2400" dirty="0" smtClean="0"/>
              <a:t> – vesels astotnieku skaitlis bez zīmes</a:t>
            </a:r>
            <a:endParaRPr lang="en-US" sz="2400" dirty="0" smtClean="0"/>
          </a:p>
          <a:p>
            <a:r>
              <a:rPr lang="lv-LV" sz="2400" b="1" dirty="0" smtClean="0"/>
              <a:t>x</a:t>
            </a:r>
            <a:r>
              <a:rPr lang="lv-LV" sz="2400" dirty="0" smtClean="0"/>
              <a:t>, </a:t>
            </a:r>
            <a:r>
              <a:rPr lang="lv-LV" sz="2400" b="1" dirty="0" smtClean="0"/>
              <a:t>X</a:t>
            </a:r>
            <a:r>
              <a:rPr lang="lv-LV" sz="2400" dirty="0" smtClean="0"/>
              <a:t> – vesels sešpadsmitnieku skaitlis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(3)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EEA72-1A62-4DD4-85CC-2BE95AE3C8D4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762000" y="1600200"/>
            <a:ext cx="6162675" cy="4893647"/>
            <a:chOff x="762000" y="1600200"/>
            <a:chExt cx="6162675" cy="4893647"/>
          </a:xfrm>
        </p:grpSpPr>
        <p:sp>
          <p:nvSpPr>
            <p:cNvPr id="194563" name="Text Box 3"/>
            <p:cNvSpPr txBox="1">
              <a:spLocks noChangeArrowheads="1"/>
            </p:cNvSpPr>
            <p:nvPr/>
          </p:nvSpPr>
          <p:spPr bwMode="auto">
            <a:xfrm>
              <a:off x="762000" y="1600200"/>
              <a:ext cx="3889375" cy="4893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lv-LV" sz="2400" dirty="0"/>
                <a:t>int m = 125;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(“%d\n”, m); 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(“%2d\n”, m);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(“%10d\n”, m);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(“%-10d\n”, m);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(“%+d\n”, m);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(“%-+10d\n”, m);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(“%d\n”, ‘A</a:t>
              </a:r>
              <a:r>
                <a:rPr lang="lv-LV" sz="2400" dirty="0" smtClean="0"/>
                <a:t>’);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 smtClean="0"/>
                <a:t>printf(“%05d</a:t>
              </a:r>
              <a:r>
                <a:rPr lang="en-US" sz="2400" dirty="0" smtClean="0"/>
                <a:t>\</a:t>
              </a:r>
              <a:r>
                <a:rPr lang="lv-LV" sz="2400" dirty="0" smtClean="0"/>
                <a:t>n”, m);</a:t>
              </a:r>
              <a:endParaRPr lang="en-US" sz="2400" dirty="0"/>
            </a:p>
          </p:txBody>
        </p:sp>
        <p:sp>
          <p:nvSpPr>
            <p:cNvPr id="194564" name="Text Box 4"/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863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/>
                <a:t>125</a:t>
              </a:r>
            </a:p>
            <a:p>
              <a:pPr>
                <a:spcBef>
                  <a:spcPct val="50000"/>
                </a:spcBef>
              </a:pPr>
              <a:r>
                <a:rPr lang="lv-LV" sz="2400" dirty="0"/>
                <a:t>125    </a:t>
              </a:r>
              <a:endParaRPr lang="en-US" sz="2400" dirty="0"/>
            </a:p>
          </p:txBody>
        </p:sp>
        <p:sp>
          <p:nvSpPr>
            <p:cNvPr id="194602" name="Text Box 42"/>
            <p:cNvSpPr txBox="1">
              <a:spLocks noChangeArrowheads="1"/>
            </p:cNvSpPr>
            <p:nvPr/>
          </p:nvSpPr>
          <p:spPr bwMode="auto">
            <a:xfrm>
              <a:off x="5095876" y="3286125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_______125</a:t>
              </a:r>
              <a:endParaRPr lang="en-US" sz="2400" dirty="0"/>
            </a:p>
          </p:txBody>
        </p:sp>
        <p:sp>
          <p:nvSpPr>
            <p:cNvPr id="194640" name="Text Box 80"/>
            <p:cNvSpPr txBox="1">
              <a:spLocks noChangeArrowheads="1"/>
            </p:cNvSpPr>
            <p:nvPr/>
          </p:nvSpPr>
          <p:spPr bwMode="auto">
            <a:xfrm>
              <a:off x="5095875" y="3903662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125_______</a:t>
              </a:r>
              <a:endParaRPr lang="en-US" sz="2400" dirty="0"/>
            </a:p>
          </p:txBody>
        </p:sp>
        <p:sp>
          <p:nvSpPr>
            <p:cNvPr id="194673" name="Text Box 113"/>
            <p:cNvSpPr txBox="1">
              <a:spLocks noChangeArrowheads="1"/>
            </p:cNvSpPr>
            <p:nvPr/>
          </p:nvSpPr>
          <p:spPr bwMode="auto">
            <a:xfrm>
              <a:off x="5095875" y="5013325"/>
              <a:ext cx="1828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/>
                <a:t>+</a:t>
              </a:r>
              <a:r>
                <a:rPr lang="lv-LV" sz="2400" dirty="0" smtClean="0"/>
                <a:t>125_______</a:t>
              </a:r>
              <a:endParaRPr lang="en-US" sz="2400" dirty="0"/>
            </a:p>
          </p:txBody>
        </p:sp>
        <p:sp>
          <p:nvSpPr>
            <p:cNvPr id="194674" name="Text Box 114"/>
            <p:cNvSpPr txBox="1">
              <a:spLocks noChangeArrowheads="1"/>
            </p:cNvSpPr>
            <p:nvPr/>
          </p:nvSpPr>
          <p:spPr bwMode="auto">
            <a:xfrm>
              <a:off x="5324475" y="5518150"/>
              <a:ext cx="503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/>
                <a:t>65</a:t>
              </a:r>
              <a:endParaRPr lang="en-US" sz="2400"/>
            </a:p>
          </p:txBody>
        </p:sp>
        <p:sp>
          <p:nvSpPr>
            <p:cNvPr id="194675" name="Text Box 115"/>
            <p:cNvSpPr txBox="1">
              <a:spLocks noChangeArrowheads="1"/>
            </p:cNvSpPr>
            <p:nvPr/>
          </p:nvSpPr>
          <p:spPr bwMode="auto">
            <a:xfrm>
              <a:off x="5095875" y="4437062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+125</a:t>
              </a:r>
              <a:endParaRPr lang="en-US" sz="2400" dirty="0"/>
            </a:p>
          </p:txBody>
        </p:sp>
        <p:sp>
          <p:nvSpPr>
            <p:cNvPr id="117" name="Text Box 115"/>
            <p:cNvSpPr txBox="1">
              <a:spLocks noChangeArrowheads="1"/>
            </p:cNvSpPr>
            <p:nvPr/>
          </p:nvSpPr>
          <p:spPr bwMode="auto">
            <a:xfrm>
              <a:off x="5095875" y="6037262"/>
              <a:ext cx="1066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00125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764B-B9DB-4CBD-9F74-4D2C4C36FC53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0" y="1752600"/>
            <a:ext cx="6985000" cy="4339650"/>
            <a:chOff x="762000" y="1752600"/>
            <a:chExt cx="6985000" cy="4339650"/>
          </a:xfrm>
        </p:grpSpPr>
        <p:sp>
          <p:nvSpPr>
            <p:cNvPr id="195587" name="Text Box 3"/>
            <p:cNvSpPr txBox="1">
              <a:spLocks noChangeArrowheads="1"/>
            </p:cNvSpPr>
            <p:nvPr/>
          </p:nvSpPr>
          <p:spPr bwMode="auto">
            <a:xfrm>
              <a:off x="762000" y="1752600"/>
              <a:ext cx="3889375" cy="433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lv-LV" sz="2400" dirty="0"/>
                <a:t>float x = 1234.56;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(“%f\n”, x); 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(“%e\n”, x);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(“%5.2f\n”, x);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(“%3.1f\n”, x);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(“%10.3f\n”, x);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(“%10.3e\n”, x);</a:t>
              </a:r>
            </a:p>
            <a:p>
              <a:pPr marL="342900" indent="-342900">
                <a:spcBef>
                  <a:spcPct val="50000"/>
                </a:spcBef>
                <a:buClr>
                  <a:schemeClr val="tx2"/>
                </a:buClr>
                <a:buSzPct val="90000"/>
                <a:buFontTx/>
                <a:buAutoNum type="arabicParenR"/>
              </a:pPr>
              <a:r>
                <a:rPr lang="lv-LV" sz="2400" dirty="0"/>
                <a:t>printf (“%g\n”, x);</a:t>
              </a:r>
              <a:endParaRPr lang="en-US" sz="2400" dirty="0"/>
            </a:p>
          </p:txBody>
        </p:sp>
        <p:sp>
          <p:nvSpPr>
            <p:cNvPr id="195588" name="Text Box 4"/>
            <p:cNvSpPr txBox="1">
              <a:spLocks noChangeArrowheads="1"/>
            </p:cNvSpPr>
            <p:nvPr/>
          </p:nvSpPr>
          <p:spPr bwMode="auto">
            <a:xfrm>
              <a:off x="5154612" y="2257425"/>
              <a:ext cx="25923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/>
                <a:t>1234.560000</a:t>
              </a:r>
            </a:p>
            <a:p>
              <a:pPr>
                <a:spcBef>
                  <a:spcPct val="50000"/>
                </a:spcBef>
              </a:pPr>
              <a:r>
                <a:rPr lang="lv-LV" sz="2400"/>
                <a:t>1.234560e+03    </a:t>
              </a:r>
              <a:endParaRPr lang="en-US" sz="2400"/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5334000" y="5181600"/>
              <a:ext cx="1720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_1.234e+03</a:t>
              </a:r>
              <a:endParaRPr lang="en-US" sz="2400" dirty="0"/>
            </a:p>
          </p:txBody>
        </p:sp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5297487" y="5641975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/>
                <a:t>1234.56</a:t>
              </a:r>
              <a:endParaRPr lang="en-US" sz="2400"/>
            </a:p>
          </p:txBody>
        </p:sp>
        <p:sp>
          <p:nvSpPr>
            <p:cNvPr id="195597" name="Text Box 13"/>
            <p:cNvSpPr txBox="1">
              <a:spLocks noChangeArrowheads="1"/>
            </p:cNvSpPr>
            <p:nvPr/>
          </p:nvSpPr>
          <p:spPr bwMode="auto">
            <a:xfrm>
              <a:off x="5154612" y="3409950"/>
              <a:ext cx="25923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/>
                <a:t>1234.56</a:t>
              </a:r>
            </a:p>
            <a:p>
              <a:pPr>
                <a:spcBef>
                  <a:spcPct val="50000"/>
                </a:spcBef>
              </a:pPr>
              <a:r>
                <a:rPr lang="lv-LV" sz="2400"/>
                <a:t>1234.6    </a:t>
              </a:r>
              <a:endParaRPr lang="en-US" sz="2400"/>
            </a:p>
          </p:txBody>
        </p:sp>
        <p:sp>
          <p:nvSpPr>
            <p:cNvPr id="195599" name="Text Box 15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1652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sz="2400" dirty="0" smtClean="0"/>
                <a:t>__1234.560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23</a:t>
            </a:fld>
            <a:endParaRPr lang="en-US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848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lv-LV" sz="2400" dirty="0"/>
              <a:t>int k = 336;</a:t>
            </a:r>
          </a:p>
          <a:p>
            <a:pPr marL="342900" indent="-342900"/>
            <a:r>
              <a:rPr lang="lv-LV" sz="2400" dirty="0"/>
              <a:t>char text[] = “Tabula”; 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(“%c\n”, ‘A’); </a:t>
            </a:r>
            <a:r>
              <a:rPr lang="lv-LV" sz="2400" dirty="0" smtClean="0"/>
              <a:t>                           A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(“%3c\n”, ‘A</a:t>
            </a:r>
            <a:r>
              <a:rPr lang="lv-LV" sz="2400" dirty="0" smtClean="0"/>
              <a:t>’);                          __A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(“%-3c\n”, ‘A</a:t>
            </a:r>
            <a:r>
              <a:rPr lang="lv-LV" sz="2400" dirty="0" smtClean="0"/>
              <a:t>’);                         A__</a:t>
            </a:r>
            <a:endParaRPr lang="lv-LV" sz="2400" dirty="0"/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(“%2s\n”, text</a:t>
            </a:r>
            <a:r>
              <a:rPr lang="lv-LV" sz="2400" dirty="0" smtClean="0"/>
              <a:t>);		          Tabula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(“%10s\n”, text</a:t>
            </a:r>
            <a:r>
              <a:rPr lang="lv-LV" sz="2400" dirty="0" smtClean="0"/>
              <a:t>);                      ____Tabula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(“%10.4s\n”, text</a:t>
            </a:r>
            <a:r>
              <a:rPr lang="lv-LV" sz="2400" dirty="0" smtClean="0"/>
              <a:t>);                   ______Tabu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(“%-10.4s\n”, text</a:t>
            </a:r>
            <a:r>
              <a:rPr lang="lv-LV" sz="2400" dirty="0" smtClean="0"/>
              <a:t>);                  Tabu______</a:t>
            </a:r>
            <a:endParaRPr lang="lv-LV" sz="2400" dirty="0"/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(“%d\n”, k</a:t>
            </a:r>
            <a:r>
              <a:rPr lang="lv-LV" sz="2400" dirty="0" smtClean="0"/>
              <a:t>);                              336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printf (“%o\n”, k</a:t>
            </a:r>
            <a:r>
              <a:rPr lang="lv-LV" sz="2400" dirty="0" smtClean="0"/>
              <a:t>);                              520</a:t>
            </a:r>
            <a:endParaRPr lang="lv-LV" sz="2400" dirty="0"/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 printf (“%x\n”, k</a:t>
            </a:r>
            <a:r>
              <a:rPr lang="lv-LV" sz="2400" dirty="0" smtClean="0"/>
              <a:t>);                            150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pārnosaukšana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4F372-5131-4C0C-B57C-1410F921E0A6}" type="slidenum">
              <a:rPr lang="en-US"/>
              <a:pPr/>
              <a:t>24</a:t>
            </a:fld>
            <a:endParaRPr lang="en-US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8064500" cy="4493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lv-LV" sz="2400" dirty="0"/>
              <a:t>  </a:t>
            </a:r>
            <a:r>
              <a:rPr lang="lv-LV" sz="2800" b="1" dirty="0"/>
              <a:t>typedef</a:t>
            </a:r>
            <a:r>
              <a:rPr lang="lv-LV" sz="2400" dirty="0"/>
              <a:t> &lt;vecs tips&gt; &lt;jauns tips&gt; </a:t>
            </a:r>
            <a:r>
              <a:rPr lang="lv-LV" sz="2400" b="1" dirty="0"/>
              <a:t>;</a:t>
            </a:r>
            <a:r>
              <a:rPr lang="lv-LV" sz="2400" dirty="0"/>
              <a:t> 		</a:t>
            </a:r>
          </a:p>
          <a:p>
            <a:pPr marL="342900" indent="-342900"/>
            <a:r>
              <a:rPr lang="lv-LV" sz="2400" dirty="0"/>
              <a:t>       </a:t>
            </a:r>
          </a:p>
          <a:p>
            <a:pPr marL="342900" indent="-342900">
              <a:lnSpc>
                <a:spcPct val="125000"/>
              </a:lnSpc>
            </a:pPr>
            <a:r>
              <a:rPr lang="lv-LV" sz="2400" u="sng" dirty="0"/>
              <a:t>Piemēri</a:t>
            </a:r>
            <a:r>
              <a:rPr lang="lv-LV" sz="2400" dirty="0"/>
              <a:t>. 		</a:t>
            </a:r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 typedef float REAL;</a:t>
            </a:r>
          </a:p>
          <a:p>
            <a:pPr marL="342900" indent="-342900">
              <a:buClr>
                <a:schemeClr val="tx2"/>
              </a:buClr>
              <a:buSzPct val="90000"/>
              <a:buFontTx/>
              <a:buAutoNum type="arabicParenR"/>
            </a:pPr>
            <a:r>
              <a:rPr lang="lv-LV" sz="2400" dirty="0"/>
              <a:t> typedef char* STRING;</a:t>
            </a:r>
          </a:p>
          <a:p>
            <a:pPr marL="342900" indent="-342900">
              <a:lnSpc>
                <a:spcPct val="150000"/>
              </a:lnSpc>
            </a:pPr>
            <a:r>
              <a:rPr lang="lv-LV" sz="2400" dirty="0"/>
              <a:t>REAL x, y[10], *p;		   </a:t>
            </a:r>
            <a:r>
              <a:rPr lang="lv-LV" sz="2000" dirty="0" smtClean="0"/>
              <a:t>// </a:t>
            </a:r>
            <a:r>
              <a:rPr lang="lv-LV" sz="2000" b="1" dirty="0"/>
              <a:t>float x, y[10], *p;</a:t>
            </a:r>
            <a:r>
              <a:rPr lang="lv-LV" sz="2000" dirty="0"/>
              <a:t> </a:t>
            </a:r>
          </a:p>
          <a:p>
            <a:pPr marL="342900" indent="-342900"/>
            <a:r>
              <a:rPr lang="lv-LV" sz="2400" dirty="0"/>
              <a:t>STRING uzvards, adrese;	   </a:t>
            </a:r>
            <a:r>
              <a:rPr lang="lv-LV" dirty="0" smtClean="0"/>
              <a:t>// </a:t>
            </a:r>
            <a:r>
              <a:rPr lang="lv-LV" b="1" dirty="0"/>
              <a:t>char *uzvards, *adrese;</a:t>
            </a:r>
            <a:r>
              <a:rPr lang="lv-LV" dirty="0"/>
              <a:t> </a:t>
            </a:r>
            <a:endParaRPr lang="lv-LV" dirty="0" smtClean="0"/>
          </a:p>
          <a:p>
            <a:pPr>
              <a:spcBef>
                <a:spcPct val="50000"/>
              </a:spcBef>
            </a:pPr>
            <a:r>
              <a:rPr lang="lv-LV" sz="2300" dirty="0" smtClean="0">
                <a:solidFill>
                  <a:schemeClr val="tx2"/>
                </a:solidFill>
              </a:rPr>
              <a:t>3)</a:t>
            </a:r>
            <a:r>
              <a:rPr lang="lv-LV" sz="2400" dirty="0" smtClean="0"/>
              <a:t> typedef struct {double re; double im;} COMPLEX;</a:t>
            </a:r>
          </a:p>
          <a:p>
            <a:pPr>
              <a:lnSpc>
                <a:spcPct val="150000"/>
              </a:lnSpc>
            </a:pPr>
            <a:r>
              <a:rPr lang="lv-LV" sz="2400" dirty="0" smtClean="0"/>
              <a:t>COMPLEX z, *zp;	  </a:t>
            </a:r>
            <a:r>
              <a:rPr lang="lv-LV" sz="2400" dirty="0" smtClean="0">
                <a:solidFill>
                  <a:schemeClr val="folHlink"/>
                </a:solidFill>
              </a:rPr>
              <a:t>/*</a:t>
            </a:r>
            <a:r>
              <a:rPr lang="lv-LV" sz="2400" b="1" dirty="0" smtClean="0">
                <a:solidFill>
                  <a:schemeClr val="folHlink"/>
                </a:solidFill>
              </a:rPr>
              <a:t> struct {double re; </a:t>
            </a:r>
          </a:p>
          <a:p>
            <a:r>
              <a:rPr lang="lv-LV" sz="2400" b="1" dirty="0" smtClean="0">
                <a:solidFill>
                  <a:schemeClr val="folHlink"/>
                </a:solidFill>
              </a:rPr>
              <a:t>	      			        double im;} z, *zp; </a:t>
            </a:r>
            <a:r>
              <a:rPr lang="lv-LV" sz="2400" dirty="0" smtClean="0">
                <a:solidFill>
                  <a:schemeClr val="folHlink"/>
                </a:solidFill>
              </a:rPr>
              <a:t>*/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 un #define atšķirības programmēšanas valodā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965-A5A9-4385-A194-23B8605FC1F1}" type="slidenum">
              <a:rPr lang="en-US"/>
              <a:pPr/>
              <a:t>25</a:t>
            </a:fld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4038600" cy="3413125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lv-LV" sz="2400" b="1" dirty="0"/>
              <a:t>typedef</a:t>
            </a:r>
            <a:r>
              <a:rPr lang="lv-LV" sz="2400" dirty="0"/>
              <a:t> nosaka tikai simboliskos nosaukumus un tikai datu tipiem</a:t>
            </a:r>
          </a:p>
          <a:p>
            <a:pPr>
              <a:buSzTx/>
              <a:buFontTx/>
              <a:buChar char="•"/>
            </a:pPr>
            <a:endParaRPr lang="lv-LV" sz="2400" dirty="0"/>
          </a:p>
          <a:p>
            <a:pPr>
              <a:buSzTx/>
              <a:buFontTx/>
              <a:buChar char="•"/>
            </a:pPr>
            <a:r>
              <a:rPr lang="lv-LV" sz="2400" b="1" dirty="0"/>
              <a:t>typedef</a:t>
            </a:r>
            <a:r>
              <a:rPr lang="lv-LV" sz="2400" dirty="0"/>
              <a:t> izpilda kompilators</a:t>
            </a:r>
          </a:p>
          <a:p>
            <a:pPr>
              <a:buSzTx/>
              <a:buFontTx/>
              <a:buChar char="•"/>
            </a:pPr>
            <a:r>
              <a:rPr lang="lv-LV" sz="2400" b="1" dirty="0"/>
              <a:t>typedef</a:t>
            </a:r>
            <a:r>
              <a:rPr lang="lv-LV" sz="2400" dirty="0"/>
              <a:t> var būt lokāls vai globāls </a:t>
            </a:r>
          </a:p>
          <a:p>
            <a:pPr>
              <a:buSzTx/>
              <a:buFontTx/>
              <a:buChar char="•"/>
            </a:pPr>
            <a:endParaRPr lang="en-US" sz="2400" dirty="0"/>
          </a:p>
        </p:txBody>
      </p:sp>
      <p:sp>
        <p:nvSpPr>
          <p:cNvPr id="19251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752600"/>
            <a:ext cx="4427537" cy="3413125"/>
          </a:xfrm>
          <a:noFill/>
        </p:spPr>
        <p:txBody>
          <a:bodyPr rIns="0"/>
          <a:lstStyle/>
          <a:p>
            <a:pPr>
              <a:buSzTx/>
              <a:buFontTx/>
              <a:buChar char="•"/>
            </a:pPr>
            <a:r>
              <a:rPr lang="lv-LV" sz="2400" b="1" dirty="0"/>
              <a:t>#define</a:t>
            </a:r>
            <a:r>
              <a:rPr lang="lv-LV" sz="2400" dirty="0"/>
              <a:t> var definēt ne tikai simboliskos nosaukumus jebkuram pirmkoda fragmentam</a:t>
            </a:r>
          </a:p>
          <a:p>
            <a:pPr>
              <a:buSzTx/>
              <a:buFontTx/>
              <a:buChar char="•"/>
            </a:pPr>
            <a:r>
              <a:rPr lang="lv-LV" sz="2400" b="1" dirty="0"/>
              <a:t>#define </a:t>
            </a:r>
            <a:r>
              <a:rPr lang="lv-LV" sz="2400" dirty="0"/>
              <a:t>izpilda makroprocesors</a:t>
            </a:r>
          </a:p>
          <a:p>
            <a:pPr>
              <a:buSzTx/>
              <a:buFontTx/>
              <a:buChar char="•"/>
            </a:pPr>
            <a:r>
              <a:rPr lang="lv-LV" sz="2400" b="1" dirty="0"/>
              <a:t>#define </a:t>
            </a:r>
            <a:r>
              <a:rPr lang="lv-LV" sz="2400" dirty="0"/>
              <a:t>darbības sfēra – viss pirmkods aiz tā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26</a:t>
            </a:fld>
            <a:endParaRPr lang="en-US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800" b="1" dirty="0" smtClean="0"/>
              <a:t>Preprocessors </a:t>
            </a:r>
            <a:r>
              <a:rPr lang="lv-LV" sz="2800" dirty="0" smtClean="0"/>
              <a:t>ir programma, kas apstrādā kodu pirms tas tiek nodots kompilatoram</a:t>
            </a:r>
          </a:p>
          <a:p>
            <a:pPr algn="just">
              <a:spcBef>
                <a:spcPct val="50000"/>
              </a:spcBef>
            </a:pPr>
            <a:endParaRPr lang="lv-LV" sz="2800" dirty="0"/>
          </a:p>
          <a:p>
            <a:pPr algn="just">
              <a:spcBef>
                <a:spcPct val="50000"/>
              </a:spcBef>
            </a:pPr>
            <a:r>
              <a:rPr lang="lv-LV" sz="2800" dirty="0" smtClean="0"/>
              <a:t>Preprocesora </a:t>
            </a:r>
            <a:r>
              <a:rPr lang="lv-LV" sz="2800" b="1" dirty="0" smtClean="0"/>
              <a:t>direktivas</a:t>
            </a:r>
            <a:r>
              <a:rPr lang="lv-LV" sz="2800" dirty="0" smtClean="0"/>
              <a:t> ievieto pirmkodā pirms galvenās programmas un raksta, lietojot speciālos sintaktiskos likumus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27</a:t>
            </a:fld>
            <a:endParaRPr lang="en-US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b="1" dirty="0" smtClean="0"/>
              <a:t>Pamatdirektivas</a:t>
            </a:r>
            <a:endParaRPr lang="lv-LV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133600"/>
          <a:ext cx="7391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420"/>
                <a:gridCol w="5173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Direktiva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Apraksts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makrosa aizvietojumu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#undef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Aizver makrosu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#include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iekļaujamu failu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makrosa noteikšanu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#endif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Aizver #if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#ifndef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vai makross nebija definēts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kompilēšanas nosacījumu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alternatīvas, ja #if pārbaudes rezultāts aplams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Makrosu aizvietojums</a:t>
            </a:r>
          </a:p>
          <a:p>
            <a:r>
              <a:rPr lang="lv-LV" sz="2800" dirty="0" smtClean="0"/>
              <a:t>Failu iekļaušana</a:t>
            </a:r>
          </a:p>
          <a:p>
            <a:r>
              <a:rPr lang="lv-LV" sz="2800" dirty="0" smtClean="0"/>
              <a:t>Kompilēšanas pārbaude</a:t>
            </a:r>
            <a:endParaRPr lang="en-US" sz="2800" dirty="0"/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(3)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800" b="1" dirty="0" smtClean="0"/>
              <a:t>Makrosa definēšana</a:t>
            </a:r>
          </a:p>
          <a:p>
            <a:pPr>
              <a:buNone/>
            </a:pPr>
            <a:r>
              <a:rPr lang="lv-LV" sz="2800" dirty="0" smtClean="0"/>
              <a:t>#define &lt;nosaukums&gt; &lt;vērtība&gt;</a:t>
            </a:r>
          </a:p>
          <a:p>
            <a:pPr>
              <a:buNone/>
            </a:pPr>
            <a:endParaRPr lang="lv-LV" sz="2800" dirty="0" smtClean="0"/>
          </a:p>
          <a:p>
            <a:pPr marL="514350" indent="-514350">
              <a:buAutoNum type="alphaLcParenR"/>
            </a:pPr>
            <a:r>
              <a:rPr lang="lv-LV" sz="2800" dirty="0" smtClean="0"/>
              <a:t>Vienkāršā azivietošana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Ar argumentiem (funkcijas)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Ligzdota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Uz vairākām rindiņām</a:t>
            </a: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Nosacījuma operācija programmēšanas 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(3)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3E12C-FC07-4E58-8554-D9974FFDA498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b="1" u="sng" dirty="0" smtClean="0"/>
              <a:t>Piemēri</a:t>
            </a:r>
            <a:r>
              <a:rPr lang="lv-LV" sz="2400" b="1" u="sng" dirty="0"/>
              <a:t>: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 smtClean="0"/>
              <a:t>3. Pakāpēniskais nosacījums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 smtClean="0"/>
              <a:t>if (x &gt; 0)		       z = x &gt; 0 ? (x &gt; y ? </a:t>
            </a:r>
            <a:r>
              <a:rPr lang="lv-LV" sz="2400" dirty="0"/>
              <a:t>x</a:t>
            </a:r>
            <a:r>
              <a:rPr lang="lv-LV" sz="2400" dirty="0" smtClean="0"/>
              <a:t> – y : x + y);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/>
              <a:t> </a:t>
            </a:r>
            <a:r>
              <a:rPr lang="lv-LV" sz="2400" dirty="0" smtClean="0"/>
              <a:t> if (x &gt; y)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/>
              <a:t> </a:t>
            </a:r>
            <a:r>
              <a:rPr lang="lv-LV" sz="2400" dirty="0" smtClean="0"/>
              <a:t>     z = x – y;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/>
              <a:t> </a:t>
            </a:r>
            <a:r>
              <a:rPr lang="lv-LV" sz="2400" dirty="0" smtClean="0"/>
              <a:t> else</a:t>
            </a:r>
          </a:p>
          <a:p>
            <a:pPr marL="457200" indent="-457200">
              <a:spcBef>
                <a:spcPct val="50000"/>
              </a:spcBef>
            </a:pPr>
            <a:r>
              <a:rPr lang="lv-LV" sz="2400" dirty="0"/>
              <a:t> </a:t>
            </a:r>
            <a:r>
              <a:rPr lang="lv-LV" sz="2400" dirty="0" smtClean="0"/>
              <a:t>    z = x + y;</a:t>
            </a:r>
            <a:endParaRPr lang="lv-LV" sz="2400" dirty="0"/>
          </a:p>
        </p:txBody>
      </p:sp>
      <p:sp>
        <p:nvSpPr>
          <p:cNvPr id="5" name="Right Arrow 4"/>
          <p:cNvSpPr/>
          <p:nvPr/>
        </p:nvSpPr>
        <p:spPr>
          <a:xfrm>
            <a:off x="2819400" y="30480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lv-LV" dirty="0" smtClean="0"/>
              <a:t>Vienkāršā aizvietošana</a:t>
            </a:r>
          </a:p>
          <a:p>
            <a:pPr lvl="1"/>
            <a:r>
              <a:rPr lang="lv-LV" dirty="0" smtClean="0"/>
              <a:t>#define N 10</a:t>
            </a:r>
          </a:p>
          <a:p>
            <a:pPr lvl="1"/>
            <a:r>
              <a:rPr lang="lv-LV" dirty="0" smtClean="0"/>
              <a:t>#define TXT “Šī ir simbolu virkne”</a:t>
            </a:r>
          </a:p>
          <a:p>
            <a:pPr lvl="1"/>
            <a:r>
              <a:rPr lang="lv-LV" dirty="0" smtClean="0"/>
              <a:t>#define SIMB ‘A’</a:t>
            </a:r>
          </a:p>
          <a:p>
            <a:r>
              <a:rPr lang="lv-LV" dirty="0" smtClean="0"/>
              <a:t>Ar argumentiem</a:t>
            </a:r>
          </a:p>
          <a:p>
            <a:pPr marL="0" lvl="1" indent="0">
              <a:buNone/>
            </a:pPr>
            <a:r>
              <a:rPr lang="lv-LV" sz="2400" dirty="0" smtClean="0"/>
              <a:t>#define &lt;nosaukums&gt;(arg1, arg2, ..., argn) &lt;virkne&gt;</a:t>
            </a:r>
          </a:p>
          <a:p>
            <a:pPr lvl="1"/>
            <a:r>
              <a:rPr lang="lv-LV" dirty="0" smtClean="0"/>
              <a:t>#define CUBE(x) (x*x*x)</a:t>
            </a:r>
          </a:p>
          <a:p>
            <a:pPr lvl="1">
              <a:buNone/>
            </a:pPr>
            <a:r>
              <a:rPr lang="lv-LV" dirty="0" smtClean="0"/>
              <a:t>    int k, b;</a:t>
            </a:r>
          </a:p>
          <a:p>
            <a:pPr lvl="1">
              <a:buNone/>
            </a:pPr>
            <a:r>
              <a:rPr lang="lv-LV" dirty="0" smtClean="0"/>
              <a:t>    b = CUBE(k);   //b = </a:t>
            </a:r>
            <a:r>
              <a:rPr lang="en-US" dirty="0" smtClean="0"/>
              <a:t>(</a:t>
            </a:r>
            <a:r>
              <a:rPr lang="lv-LV" dirty="0" smtClean="0"/>
              <a:t>k*k*k</a:t>
            </a:r>
            <a:r>
              <a:rPr lang="en-US" dirty="0" smtClean="0"/>
              <a:t>)</a:t>
            </a:r>
            <a:r>
              <a:rPr lang="lv-LV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873752"/>
          </a:xfrm>
        </p:spPr>
        <p:txBody>
          <a:bodyPr/>
          <a:lstStyle/>
          <a:p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argumentiem</a:t>
            </a:r>
            <a:endParaRPr lang="en-US" dirty="0" smtClean="0"/>
          </a:p>
          <a:p>
            <a:pPr lvl="1">
              <a:buNone/>
            </a:pPr>
            <a:r>
              <a:rPr lang="es-ES" dirty="0" smtClean="0"/>
              <a:t>#define MULT(x, y) x * y</a:t>
            </a:r>
          </a:p>
          <a:p>
            <a:pPr lvl="1">
              <a:buNone/>
            </a:pPr>
            <a:r>
              <a:rPr lang="pl-PL" dirty="0" smtClean="0"/>
              <a:t>int z = MULT(3 + 2, 4 + 2);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pl-PL" dirty="0" smtClean="0"/>
              <a:t>int z = 3 + 2 * 4 + 2</a:t>
            </a:r>
            <a:r>
              <a:rPr lang="en-US" dirty="0" smtClean="0"/>
              <a:t> = 13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#define ADD_FIVE(a) (a) + 5 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ADD_FIVE(3) * 3;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(3) + 5 * 3 = 18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984248"/>
            <a:ext cx="45720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MULT(x, y) (x) * (y)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z = MULT(3 + 2, 4 + 2);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z =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+ 2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+ 2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30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ADD_FIVE(a) ((a) + 5 )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ADD_FIVE(3) * 3;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((3) + 5) * 3 = 24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3" idx="1"/>
          </p:cNvCxnSpPr>
          <p:nvPr/>
        </p:nvCxnSpPr>
        <p:spPr>
          <a:xfrm rot="10800000" flipH="1" flipV="1">
            <a:off x="457200" y="4037076"/>
            <a:ext cx="8305800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qual 6"/>
          <p:cNvSpPr/>
          <p:nvPr/>
        </p:nvSpPr>
        <p:spPr>
          <a:xfrm>
            <a:off x="1981200" y="2895600"/>
            <a:ext cx="685800" cy="304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6324600" y="2819400"/>
            <a:ext cx="685800" cy="304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1905000" y="5181600"/>
            <a:ext cx="685800" cy="304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>
            <a:off x="6172200" y="5105400"/>
            <a:ext cx="685800" cy="304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1981200" y="4038600"/>
            <a:ext cx="510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lv-LV" dirty="0" smtClean="0"/>
              <a:t>Ligzdota</a:t>
            </a:r>
          </a:p>
          <a:p>
            <a:pPr lvl="1"/>
            <a:r>
              <a:rPr lang="it-IT" dirty="0" smtClean="0"/>
              <a:t>#define CUBE(x) (x*x*x)</a:t>
            </a:r>
          </a:p>
          <a:p>
            <a:pPr lvl="1">
              <a:buNone/>
            </a:pPr>
            <a:r>
              <a:rPr lang="lv-LV" dirty="0" smtClean="0"/>
              <a:t>    </a:t>
            </a:r>
            <a:r>
              <a:rPr lang="it-IT" dirty="0" smtClean="0"/>
              <a:t>#define SQUARE(x) (CUBE(x)*CUBE(x))</a:t>
            </a:r>
          </a:p>
          <a:p>
            <a:pPr lvl="1">
              <a:buNone/>
            </a:pPr>
            <a:r>
              <a:rPr lang="lv-LV" dirty="0" smtClean="0"/>
              <a:t>    int k, b;</a:t>
            </a:r>
          </a:p>
          <a:p>
            <a:pPr lvl="1">
              <a:buNone/>
            </a:pPr>
            <a:r>
              <a:rPr lang="lv-LV" dirty="0" smtClean="0"/>
              <a:t>    b = SQUARE(k);   //b = (k*k*k) * (k*k*k);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lv-LV" dirty="0" smtClean="0"/>
              <a:t>Uz vairākām rindiņām</a:t>
            </a:r>
          </a:p>
          <a:p>
            <a:pPr lvl="1"/>
            <a:r>
              <a:rPr lang="it-IT" dirty="0" smtClean="0"/>
              <a:t>#define </a:t>
            </a:r>
            <a:r>
              <a:rPr lang="lv-LV" dirty="0" smtClean="0"/>
              <a:t>&lt;nosaukums&gt;</a:t>
            </a:r>
            <a:r>
              <a:rPr lang="en-US" dirty="0" smtClean="0"/>
              <a:t> \</a:t>
            </a:r>
            <a:endParaRPr lang="it-IT" dirty="0" smtClean="0"/>
          </a:p>
          <a:p>
            <a:pPr lvl="1">
              <a:buNone/>
            </a:pPr>
            <a:r>
              <a:rPr lang="en-US" dirty="0" smtClean="0"/>
              <a:t>                       { \</a:t>
            </a:r>
          </a:p>
          <a:p>
            <a:pPr lvl="1">
              <a:buNone/>
            </a:pPr>
            <a:r>
              <a:rPr lang="en-US" dirty="0" smtClean="0"/>
              <a:t>                             &lt;</a:t>
            </a:r>
            <a:r>
              <a:rPr lang="en-US" dirty="0" err="1" smtClean="0"/>
              <a:t>kods</a:t>
            </a:r>
            <a:r>
              <a:rPr lang="en-US" dirty="0" smtClean="0"/>
              <a:t>&gt; \</a:t>
            </a:r>
          </a:p>
          <a:p>
            <a:pPr lvl="1">
              <a:buNone/>
            </a:pPr>
            <a:r>
              <a:rPr lang="en-US" dirty="0" smtClean="0"/>
              <a:t>			         &lt;</a:t>
            </a:r>
            <a:r>
              <a:rPr lang="en-US" dirty="0" err="1" smtClean="0"/>
              <a:t>kods</a:t>
            </a:r>
            <a:r>
              <a:rPr lang="en-US" dirty="0" smtClean="0"/>
              <a:t>&gt; \</a:t>
            </a:r>
          </a:p>
          <a:p>
            <a:pPr lvl="1">
              <a:buNone/>
            </a:pPr>
            <a:r>
              <a:rPr lang="en-US" dirty="0" smtClean="0"/>
              <a:t>			         &lt;…&gt; \</a:t>
            </a:r>
          </a:p>
          <a:p>
            <a:pPr lvl="1">
              <a:buNone/>
            </a:pPr>
            <a:r>
              <a:rPr lang="en-US" dirty="0" smtClean="0"/>
              <a:t>			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#define CUBE(x) (x*x*x)</a:t>
            </a:r>
          </a:p>
          <a:p>
            <a:pPr>
              <a:buNone/>
            </a:pPr>
            <a:r>
              <a:rPr lang="en-US" sz="2000" dirty="0" smtClean="0"/>
              <a:t>#define SQUARE(x) (CUBE(x)*CUBE(x))</a:t>
            </a:r>
          </a:p>
          <a:p>
            <a:pPr>
              <a:buNone/>
            </a:pPr>
            <a:r>
              <a:rPr lang="en-US" sz="2000" dirty="0" smtClean="0"/>
              <a:t>#define </a:t>
            </a:r>
            <a:r>
              <a:rPr lang="en-US" sz="2000" dirty="0" err="1" smtClean="0"/>
              <a:t>piesk</a:t>
            </a:r>
            <a:r>
              <a:rPr lang="en-US" sz="2000" dirty="0" smtClean="0"/>
              <a:t> \</a:t>
            </a:r>
          </a:p>
          <a:p>
            <a:pPr>
              <a:buNone/>
            </a:pPr>
            <a:r>
              <a:rPr lang="en-US" sz="2000" dirty="0" smtClean="0"/>
              <a:t>          {\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("%d\n", a = 5);\</a:t>
            </a:r>
          </a:p>
          <a:p>
            <a:pPr>
              <a:buNone/>
            </a:pPr>
            <a:r>
              <a:rPr lang="en-US" sz="2000" dirty="0" smtClean="0"/>
              <a:t>            c = 6;\</a:t>
            </a:r>
          </a:p>
          <a:p>
            <a:pPr>
              <a:buNone/>
            </a:pPr>
            <a:r>
              <a:rPr lang="en-US" sz="2000" dirty="0" smtClean="0"/>
              <a:t>         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k = 2, a, 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dirty="0" smtClean="0"/>
              <a:t>if(k == 2)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piesk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("%d\n", c);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("%d\n", CUBE(k));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("%d\n", SQUARE(k));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6600" y="1981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514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35280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</a:p>
          <a:p>
            <a:r>
              <a:rPr lang="en-US" sz="2400" dirty="0" smtClean="0"/>
              <a:t>64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rot="10800000" flipV="1">
            <a:off x="1676400" y="2212032"/>
            <a:ext cx="1600200" cy="739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>
            <a:off x="3124200" y="2743201"/>
            <a:ext cx="685800" cy="22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19600" y="35814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00600" y="39624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800" b="1" dirty="0" smtClean="0"/>
              <a:t>Makrosa aizveršana</a:t>
            </a:r>
          </a:p>
          <a:p>
            <a:pPr>
              <a:buNone/>
            </a:pPr>
            <a:r>
              <a:rPr lang="lv-LV" sz="2800" dirty="0" smtClean="0"/>
              <a:t>#undef &lt;nosaukums&gt; - ja ir nepieciešamība piesaistīt makrosu tikai programmas daļai</a:t>
            </a: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Skaitļu un virkņu nolasīšana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lv-LV" smtClean="0"/>
              <a:t>int x; char virkne[20];</a:t>
            </a:r>
          </a:p>
          <a:p>
            <a:pPr marL="457200" indent="-457200">
              <a:buNone/>
            </a:pPr>
            <a:r>
              <a:rPr lang="lv-LV" smtClean="0"/>
              <a:t>	scanf(“%d”, &amp;x);</a:t>
            </a:r>
          </a:p>
          <a:p>
            <a:pPr marL="457200" indent="-457200">
              <a:buNone/>
            </a:pPr>
            <a:r>
              <a:rPr lang="lv-LV" smtClean="0"/>
              <a:t>	gets(virkne);</a:t>
            </a:r>
          </a:p>
          <a:p>
            <a:pPr marL="457200" indent="-457200">
              <a:buNone/>
            </a:pPr>
            <a:r>
              <a:rPr lang="lv-LV" smtClean="0"/>
              <a:t>	gets(virkne);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lv-LV" smtClean="0"/>
              <a:t>char x[20], virkne[20];</a:t>
            </a:r>
          </a:p>
          <a:p>
            <a:pPr marL="457200" indent="-457200">
              <a:buNone/>
            </a:pPr>
            <a:r>
              <a:rPr lang="lv-LV" smtClean="0"/>
              <a:t>	int d;</a:t>
            </a:r>
          </a:p>
          <a:p>
            <a:pPr marL="457200" indent="-457200">
              <a:buNone/>
            </a:pPr>
            <a:r>
              <a:rPr lang="lv-LV" smtClean="0"/>
              <a:t>	gets(x);</a:t>
            </a:r>
          </a:p>
          <a:p>
            <a:pPr marL="457200" indent="-457200">
              <a:buNone/>
            </a:pPr>
            <a:r>
              <a:rPr lang="lv-LV" smtClean="0"/>
              <a:t>	d = atoi(x);</a:t>
            </a:r>
          </a:p>
          <a:p>
            <a:pPr marL="457200" indent="-457200">
              <a:buNone/>
            </a:pPr>
            <a:r>
              <a:rPr lang="lv-LV" smtClean="0"/>
              <a:t>	gets(virkne);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lv-LV" smtClean="0"/>
              <a:t>int x; char virkne[20];</a:t>
            </a:r>
          </a:p>
          <a:p>
            <a:pPr marL="457200" indent="-457200">
              <a:buNone/>
            </a:pPr>
            <a:r>
              <a:rPr lang="lv-LV" smtClean="0"/>
              <a:t>	scanf(“%d%*c”, &amp;x);</a:t>
            </a:r>
          </a:p>
          <a:p>
            <a:pPr marL="457200" indent="-457200">
              <a:buNone/>
            </a:pPr>
            <a:r>
              <a:rPr lang="lv-LV" smtClean="0"/>
              <a:t>	gets(virkne);</a:t>
            </a:r>
          </a:p>
          <a:p>
            <a:pPr marL="457200" indent="-457200">
              <a:buAutoNum type="arabicPeriod"/>
            </a:pP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2362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mtClean="0"/>
              <a:t>Divas reizes nolasīt virkni</a:t>
            </a:r>
            <a:endParaRPr lang="lv-LV"/>
          </a:p>
        </p:txBody>
      </p:sp>
      <p:sp>
        <p:nvSpPr>
          <p:cNvPr id="5" name="TextBox 4"/>
          <p:cNvSpPr txBox="1"/>
          <p:nvPr/>
        </p:nvSpPr>
        <p:spPr>
          <a:xfrm>
            <a:off x="4495800" y="3810000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mtClean="0"/>
              <a:t>Nolasīt visus mainīgos kā virknes </a:t>
            </a:r>
          </a:p>
          <a:p>
            <a:r>
              <a:rPr lang="lv-LV" smtClean="0"/>
              <a:t>un pārveidot skaitliskajā vērtībā</a:t>
            </a:r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4267200" y="533400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mtClean="0"/>
              <a:t>%*&lt;tipa burts&gt; - nosaka, ka norādītā tipa</a:t>
            </a:r>
          </a:p>
          <a:p>
            <a:r>
              <a:rPr lang="lv-LV" smtClean="0"/>
              <a:t>Vērtības netiks ņemtas vērā</a:t>
            </a:r>
            <a:endParaRPr lang="lv-LV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rot="10800000" flipV="1">
            <a:off x="2743200" y="2546866"/>
            <a:ext cx="1524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rot="10800000" flipV="1">
            <a:off x="2743200" y="2546866"/>
            <a:ext cx="15240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981200" y="39624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286000" y="4343400"/>
            <a:ext cx="2286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581400" y="5562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Atmiņas klases programmēšanas valodā C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0772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Pct val="120000"/>
              <a:buFontTx/>
              <a:buChar char="•"/>
            </a:pPr>
            <a:r>
              <a:rPr lang="lv-LV" dirty="0" smtClean="0"/>
              <a:t>auto (automatic – automātisks </a:t>
            </a:r>
            <a:r>
              <a:rPr lang="lv-LV" dirty="0"/>
              <a:t>)            </a:t>
            </a:r>
            <a:endParaRPr lang="lv-LV" dirty="0" smtClean="0"/>
          </a:p>
          <a:p>
            <a:pPr>
              <a:lnSpc>
                <a:spcPct val="80000"/>
              </a:lnSpc>
              <a:buSzPct val="120000"/>
              <a:buNone/>
            </a:pPr>
            <a:r>
              <a:rPr lang="lv-LV" dirty="0" smtClean="0"/>
              <a:t>   Atmiņa </a:t>
            </a:r>
            <a:r>
              <a:rPr lang="lv-LV" dirty="0"/>
              <a:t>tiek  iedalīta automātiski, kad funkcija sāk darbu, un tiek atbrīvota, funkcijai darbu beidzot</a:t>
            </a:r>
          </a:p>
          <a:p>
            <a:pPr>
              <a:lnSpc>
                <a:spcPct val="80000"/>
              </a:lnSpc>
              <a:buSzPct val="120000"/>
              <a:buFontTx/>
              <a:buChar char="•"/>
            </a:pPr>
            <a:r>
              <a:rPr lang="lv-LV" dirty="0" smtClean="0"/>
              <a:t>extern (external – ārējs)                             </a:t>
            </a:r>
          </a:p>
          <a:p>
            <a:pPr>
              <a:lnSpc>
                <a:spcPct val="80000"/>
              </a:lnSpc>
              <a:buSzPct val="120000"/>
              <a:buNone/>
            </a:pPr>
            <a:r>
              <a:rPr lang="lv-LV" dirty="0" smtClean="0"/>
              <a:t>   Atmiņa </a:t>
            </a:r>
            <a:r>
              <a:rPr lang="lv-LV" dirty="0"/>
              <a:t>tiek  iedalīta, kad programma sāk darbu, un tiek saglabāta līdz programmas nobeigumam</a:t>
            </a:r>
          </a:p>
          <a:p>
            <a:pPr>
              <a:lnSpc>
                <a:spcPct val="80000"/>
              </a:lnSpc>
              <a:buSzPct val="120000"/>
              <a:buFontTx/>
              <a:buChar char="•"/>
            </a:pPr>
            <a:r>
              <a:rPr lang="en-US" dirty="0" smtClean="0"/>
              <a:t>s</a:t>
            </a:r>
            <a:r>
              <a:rPr lang="lv-LV" dirty="0" smtClean="0"/>
              <a:t>tatic (statisks) </a:t>
            </a:r>
            <a:r>
              <a:rPr lang="lv-LV" dirty="0"/>
              <a:t>	                     </a:t>
            </a:r>
            <a:endParaRPr lang="lv-LV" dirty="0" smtClean="0"/>
          </a:p>
          <a:p>
            <a:pPr>
              <a:lnSpc>
                <a:spcPct val="80000"/>
              </a:lnSpc>
              <a:buSzPct val="120000"/>
              <a:buNone/>
            </a:pPr>
            <a:r>
              <a:rPr lang="lv-LV" dirty="0" smtClean="0"/>
              <a:t>   Atmiņa </a:t>
            </a:r>
            <a:r>
              <a:rPr lang="lv-LV" dirty="0"/>
              <a:t>tiek  iedalīta, kad tiek sasniegts objekta apraksts, un tiek saglabāta līdz programmas nobeigumam</a:t>
            </a:r>
          </a:p>
          <a:p>
            <a:pPr>
              <a:lnSpc>
                <a:spcPct val="80000"/>
              </a:lnSpc>
              <a:buSzPct val="120000"/>
              <a:buFontTx/>
              <a:buChar char="•"/>
            </a:pPr>
            <a:r>
              <a:rPr lang="lv-LV" dirty="0" smtClean="0"/>
              <a:t>register (reģistrs)                   </a:t>
            </a:r>
            <a:r>
              <a:rPr lang="lv-LV" dirty="0"/>
              <a:t>	     </a:t>
            </a:r>
            <a:endParaRPr lang="lv-LV" dirty="0" smtClean="0"/>
          </a:p>
          <a:p>
            <a:pPr>
              <a:lnSpc>
                <a:spcPct val="80000"/>
              </a:lnSpc>
              <a:buSzPct val="120000"/>
              <a:buNone/>
            </a:pPr>
            <a:r>
              <a:rPr lang="lv-LV" dirty="0" smtClean="0"/>
              <a:t>   Objekts </a:t>
            </a:r>
            <a:r>
              <a:rPr lang="lv-LV" dirty="0"/>
              <a:t>jāglabā kādā no procesora reģistriem nevis datora atmiņā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BFF552-94B9-44EE-A52E-FFC9B8EE64F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Aprakstu darbības sfēras programmēšanas valodā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735-3649-4A21-8A71-100ADA518027}" type="slidenum">
              <a:rPr lang="en-US"/>
              <a:pPr/>
              <a:t>5</a:t>
            </a:fld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8305800" cy="32316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lv-LV" sz="2400" u="sng" dirty="0">
                <a:solidFill>
                  <a:schemeClr val="folHlink"/>
                </a:solidFill>
              </a:rPr>
              <a:t>Atmiņas klase</a:t>
            </a:r>
            <a:r>
              <a:rPr kumimoji="1" lang="lv-LV" sz="2400" dirty="0">
                <a:solidFill>
                  <a:schemeClr val="folHlink"/>
                </a:solidFill>
              </a:rPr>
              <a:t>    </a:t>
            </a:r>
            <a:r>
              <a:rPr kumimoji="1" lang="lv-LV" sz="2400" u="sng" dirty="0" smtClean="0">
                <a:solidFill>
                  <a:schemeClr val="folHlink"/>
                </a:solidFill>
              </a:rPr>
              <a:t>Darbības </a:t>
            </a:r>
            <a:r>
              <a:rPr kumimoji="1" lang="lv-LV" sz="2400" u="sng" dirty="0">
                <a:solidFill>
                  <a:schemeClr val="folHlink"/>
                </a:solidFill>
              </a:rPr>
              <a:t>sfēra</a:t>
            </a:r>
            <a:r>
              <a:rPr kumimoji="1" lang="lv-LV" sz="2400" dirty="0">
                <a:solidFill>
                  <a:schemeClr val="folHlink"/>
                </a:solidFill>
              </a:rPr>
              <a:t>       </a:t>
            </a:r>
            <a:r>
              <a:rPr kumimoji="1" lang="lv-LV" sz="2400" dirty="0" smtClean="0">
                <a:solidFill>
                  <a:schemeClr val="folHlink"/>
                </a:solidFill>
              </a:rPr>
              <a:t>  </a:t>
            </a:r>
            <a:r>
              <a:rPr kumimoji="1" lang="lv-LV" sz="2400" u="sng" dirty="0" smtClean="0">
                <a:solidFill>
                  <a:schemeClr val="folHlink"/>
                </a:solidFill>
              </a:rPr>
              <a:t>Eksistēšanas </a:t>
            </a:r>
            <a:r>
              <a:rPr kumimoji="1" lang="lv-LV" sz="2400" u="sng" dirty="0">
                <a:solidFill>
                  <a:schemeClr val="folHlink"/>
                </a:solidFill>
              </a:rPr>
              <a:t>laiks</a:t>
            </a:r>
            <a:endParaRPr kumimoji="1" lang="lv-LV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lv-LV" sz="2400" b="1" dirty="0"/>
              <a:t>auto 			</a:t>
            </a:r>
            <a:r>
              <a:rPr kumimoji="1" lang="lv-LV" sz="2400" dirty="0"/>
              <a:t>lokāls			  </a:t>
            </a:r>
            <a:r>
              <a:rPr kumimoji="1" lang="lv-LV" sz="2400" dirty="0" smtClean="0"/>
              <a:t> īslaicīgs</a:t>
            </a:r>
            <a:r>
              <a:rPr kumimoji="1" lang="lv-LV" sz="2400" b="1" dirty="0" smtClean="0"/>
              <a:t>  </a:t>
            </a:r>
            <a:endParaRPr kumimoji="1" lang="lv-LV" sz="2400" b="1" dirty="0"/>
          </a:p>
          <a:p>
            <a:pPr>
              <a:spcBef>
                <a:spcPct val="50000"/>
              </a:spcBef>
            </a:pPr>
            <a:r>
              <a:rPr kumimoji="1" lang="en-US" sz="2400" b="1" dirty="0"/>
              <a:t>external</a:t>
            </a:r>
            <a:r>
              <a:rPr kumimoji="1" lang="lv-LV" sz="2400" b="1" dirty="0"/>
              <a:t> 		</a:t>
            </a:r>
            <a:r>
              <a:rPr kumimoji="1" lang="lv-LV" sz="2400" dirty="0"/>
              <a:t>globāls (visi faili</a:t>
            </a:r>
            <a:r>
              <a:rPr kumimoji="1" lang="lv-LV" sz="2400"/>
              <a:t>)      </a:t>
            </a:r>
            <a:r>
              <a:rPr kumimoji="1" lang="lv-LV" sz="2400" smtClean="0"/>
              <a:t>   pastāvīgs</a:t>
            </a:r>
            <a:endParaRPr kumimoji="1" lang="lv-LV" sz="2400" dirty="0"/>
          </a:p>
          <a:p>
            <a:pPr>
              <a:spcBef>
                <a:spcPct val="50000"/>
              </a:spcBef>
            </a:pPr>
            <a:r>
              <a:rPr kumimoji="1" lang="en-US" sz="2400" b="1" dirty="0" smtClean="0"/>
              <a:t>static </a:t>
            </a:r>
            <a:r>
              <a:rPr kumimoji="1" lang="lv-LV" sz="2400" dirty="0" smtClean="0"/>
              <a:t>(</a:t>
            </a:r>
            <a:r>
              <a:rPr kumimoji="1" lang="lv-LV" sz="2400" dirty="0"/>
              <a:t>iekšējs)	lokāls		          </a:t>
            </a:r>
            <a:r>
              <a:rPr kumimoji="1" lang="lv-LV" sz="2400" dirty="0" smtClean="0"/>
              <a:t>    pastāvīgs</a:t>
            </a:r>
            <a:endParaRPr kumimoji="1" lang="en-US" sz="2400" dirty="0"/>
          </a:p>
          <a:p>
            <a:pPr>
              <a:spcBef>
                <a:spcPct val="50000"/>
              </a:spcBef>
            </a:pPr>
            <a:r>
              <a:rPr kumimoji="1" lang="en-US" sz="2400" b="1" dirty="0" smtClean="0"/>
              <a:t>static </a:t>
            </a:r>
            <a:r>
              <a:rPr kumimoji="1" lang="lv-LV" sz="2400" dirty="0" smtClean="0"/>
              <a:t>(</a:t>
            </a:r>
            <a:r>
              <a:rPr kumimoji="1" lang="lv-LV" sz="2400" dirty="0"/>
              <a:t>ārējs)</a:t>
            </a:r>
            <a:r>
              <a:rPr kumimoji="1" lang="lv-LV" sz="2400"/>
              <a:t>	</a:t>
            </a:r>
            <a:r>
              <a:rPr kumimoji="1" lang="lv-LV" sz="2400" smtClean="0"/>
              <a:t>	globāls </a:t>
            </a:r>
            <a:r>
              <a:rPr kumimoji="1" lang="lv-LV" sz="2400" dirty="0"/>
              <a:t>(viens fails</a:t>
            </a:r>
            <a:r>
              <a:rPr kumimoji="1" lang="lv-LV" sz="2400"/>
              <a:t>)    </a:t>
            </a:r>
            <a:r>
              <a:rPr kumimoji="1" lang="lv-LV" sz="2400" smtClean="0"/>
              <a:t> pastāvīgs</a:t>
            </a:r>
            <a:endParaRPr kumimoji="1" lang="en-US" sz="2400" b="1" dirty="0"/>
          </a:p>
          <a:p>
            <a:pPr>
              <a:spcBef>
                <a:spcPct val="50000"/>
              </a:spcBef>
            </a:pPr>
            <a:r>
              <a:rPr kumimoji="1" lang="en-US" sz="2400" b="1" dirty="0"/>
              <a:t>register</a:t>
            </a:r>
            <a:r>
              <a:rPr kumimoji="1" lang="lv-LV" sz="2400" b="1" dirty="0"/>
              <a:t>		</a:t>
            </a:r>
            <a:r>
              <a:rPr kumimoji="1" lang="lv-LV" sz="2400" dirty="0"/>
              <a:t>lokāls			</a:t>
            </a:r>
            <a:r>
              <a:rPr kumimoji="1" lang="lv-LV" sz="2400"/>
              <a:t>  </a:t>
            </a:r>
            <a:r>
              <a:rPr kumimoji="1" lang="lv-LV" sz="2400" smtClean="0"/>
              <a:t> </a:t>
            </a:r>
            <a:r>
              <a:rPr kumimoji="1" lang="lv-LV" sz="2400" dirty="0" smtClean="0"/>
              <a:t>īslaicīgs </a:t>
            </a:r>
            <a:endParaRPr kumimoji="1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424863" cy="1341438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Aprakstu darbības sfēras piemēri 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1645D-659E-4E32-9EBF-2CF6F57CB447}" type="slidenum">
              <a:rPr lang="en-US"/>
              <a:pPr/>
              <a:t>6</a:t>
            </a:fld>
            <a:endParaRPr lang="en-US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458200" cy="467204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u="sng" dirty="0"/>
              <a:t>Fails prog.c</a:t>
            </a:r>
            <a:r>
              <a:rPr lang="lv-LV" sz="2400" dirty="0"/>
              <a:t>			         </a:t>
            </a:r>
            <a:r>
              <a:rPr lang="lv-LV" sz="2400" u="sng" dirty="0"/>
              <a:t>Fails fun5.c</a:t>
            </a:r>
          </a:p>
          <a:p>
            <a:pPr>
              <a:spcBef>
                <a:spcPct val="50000"/>
              </a:spcBef>
            </a:pPr>
            <a:r>
              <a:rPr lang="lv-LV" sz="2400" dirty="0"/>
              <a:t>#include&lt;stdio.h&gt;		         int fun5 (int a, int b)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int i, k = 0, sum;			 { extern int k;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main()					       . . .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{float x,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. . .     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float x;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int fun1 (int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{ static int  skaits = 0;   int i;  extern int k;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++skaits;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}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819400" y="2743200"/>
            <a:ext cx="2133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>
                <a:solidFill>
                  <a:schemeClr val="folHlink"/>
                </a:solidFill>
              </a:rPr>
              <a:t>globālie</a:t>
            </a:r>
            <a:r>
              <a:rPr lang="lv-LV" sz="2400" dirty="0">
                <a:solidFill>
                  <a:schemeClr val="folHlink"/>
                </a:solidFill>
              </a:rPr>
              <a:t>, ārējie</a:t>
            </a:r>
            <a:r>
              <a:rPr lang="lv-LV" sz="2400" dirty="0"/>
              <a:t> </a:t>
            </a:r>
            <a:endParaRPr lang="en-US" sz="2400" dirty="0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362200" y="3352800"/>
            <a:ext cx="3341687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>
                <a:solidFill>
                  <a:schemeClr val="folHlink"/>
                </a:solidFill>
              </a:rPr>
              <a:t>lokālie </a:t>
            </a:r>
            <a:r>
              <a:rPr lang="lv-LV" sz="2400" dirty="0">
                <a:solidFill>
                  <a:schemeClr val="folHlink"/>
                </a:solidFill>
              </a:rPr>
              <a:t>funkcijā main</a:t>
            </a:r>
            <a:r>
              <a:rPr lang="lv-LV" sz="2400" dirty="0">
                <a:solidFill>
                  <a:srgbClr val="00A800"/>
                </a:solidFill>
              </a:rPr>
              <a:t> </a:t>
            </a:r>
            <a:endParaRPr lang="en-US" sz="2400" dirty="0">
              <a:solidFill>
                <a:srgbClr val="00A800"/>
              </a:solidFill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905000" y="4038600"/>
            <a:ext cx="3532187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>
                <a:solidFill>
                  <a:schemeClr val="folHlink"/>
                </a:solidFill>
              </a:rPr>
              <a:t>globāls </a:t>
            </a:r>
            <a:r>
              <a:rPr lang="lv-LV" sz="2400" dirty="0">
                <a:solidFill>
                  <a:schemeClr val="folHlink"/>
                </a:solidFill>
              </a:rPr>
              <a:t>funkcijai fun1</a:t>
            </a:r>
            <a:r>
              <a:rPr lang="lv-LV" sz="2400" dirty="0"/>
              <a:t> </a:t>
            </a:r>
            <a:endParaRPr lang="en-US" sz="2400" dirty="0"/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2133600" y="5486400"/>
            <a:ext cx="1828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>
                <a:solidFill>
                  <a:schemeClr val="folHlink"/>
                </a:solidFill>
              </a:rPr>
              <a:t>iekšējs static</a:t>
            </a:r>
            <a:r>
              <a:rPr lang="lv-LV" sz="2400" dirty="0"/>
              <a:t> </a:t>
            </a:r>
            <a:endParaRPr lang="en-US" sz="2400" dirty="0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962400" y="6019800"/>
            <a:ext cx="305276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>
                <a:solidFill>
                  <a:schemeClr val="folHlink"/>
                </a:solidFill>
              </a:rPr>
              <a:t>lokāls funkcijā fun1</a:t>
            </a:r>
            <a:r>
              <a:rPr lang="lv-LV" sz="2400" dirty="0">
                <a:solidFill>
                  <a:srgbClr val="FFFF00"/>
                </a:solidFill>
              </a:rPr>
              <a:t> </a:t>
            </a:r>
            <a:endParaRPr lang="en-US" sz="2400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045325" y="3246437"/>
            <a:ext cx="113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5943600" y="3200400"/>
            <a:ext cx="2209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>
                <a:solidFill>
                  <a:schemeClr val="folHlink"/>
                </a:solidFill>
              </a:rPr>
              <a:t>no faila prog.c</a:t>
            </a:r>
            <a:r>
              <a:rPr lang="lv-LV" sz="2400" dirty="0">
                <a:solidFill>
                  <a:srgbClr val="00A800"/>
                </a:solidFill>
              </a:rPr>
              <a:t> </a:t>
            </a:r>
            <a:endParaRPr lang="en-US" sz="2400" dirty="0">
              <a:solidFill>
                <a:srgbClr val="00A8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819400" y="2590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05000" y="34290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1927" idx="1"/>
          </p:cNvCxnSpPr>
          <p:nvPr/>
        </p:nvCxnSpPr>
        <p:spPr>
          <a:xfrm rot="10800000">
            <a:off x="1524000" y="41910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1928" idx="0"/>
          </p:cNvCxnSpPr>
          <p:nvPr/>
        </p:nvCxnSpPr>
        <p:spPr>
          <a:xfrm rot="16200000" flipV="1">
            <a:off x="2667000" y="5105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1931" idx="0"/>
          </p:cNvCxnSpPr>
          <p:nvPr/>
        </p:nvCxnSpPr>
        <p:spPr>
          <a:xfrm rot="16200000" flipV="1">
            <a:off x="4496991" y="5028009"/>
            <a:ext cx="838200" cy="1145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1935" idx="0"/>
          </p:cNvCxnSpPr>
          <p:nvPr/>
        </p:nvCxnSpPr>
        <p:spPr>
          <a:xfrm rot="16200000" flipV="1">
            <a:off x="6724650" y="287655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Apvienības programmēšanas 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valodā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4D97E-A078-4BBA-9FD4-2FB6C84E396D}" type="slidenum">
              <a:rPr lang="en-US"/>
              <a:pPr/>
              <a:t>7</a:t>
            </a:fld>
            <a:endParaRPr lang="en-US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7924800" cy="3416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b="1" dirty="0" smtClean="0"/>
              <a:t>Apvienība</a:t>
            </a:r>
            <a:r>
              <a:rPr lang="lv-LV" sz="2400" dirty="0" smtClean="0"/>
              <a:t> ir objekts, kurā var saglabāt dažāda tipa datus (vienā atmiņas apgabalā var glabāt dažāda tipa datus)</a:t>
            </a:r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  <a:buClr>
                <a:srgbClr val="9E9A00"/>
              </a:buClr>
            </a:pPr>
            <a:r>
              <a:rPr lang="lv-LV" sz="2400" b="1" dirty="0" smtClean="0"/>
              <a:t>Apvienības tipa apraksts</a:t>
            </a:r>
          </a:p>
          <a:p>
            <a:pPr algn="just"/>
            <a:r>
              <a:rPr lang="lv-LV" sz="2400" dirty="0" smtClean="0"/>
              <a:t>Nosaka apvienības elementus, t.i., kāda tipa dati tiks glabāti vienā atmiņas apgabalā, bet vieta operatīvajā atmiņā tiem netiek iedalīta</a:t>
            </a:r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Apvienības programmēšanas 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valodā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4D97E-A078-4BBA-9FD4-2FB6C84E396D}" type="slidenum">
              <a:rPr lang="en-US"/>
              <a:pPr/>
              <a:t>8</a:t>
            </a:fld>
            <a:endParaRPr lang="en-US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57200" y="1410355"/>
            <a:ext cx="7924800" cy="461664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b="1" dirty="0" smtClean="0"/>
              <a:t>Apvienības </a:t>
            </a:r>
            <a:r>
              <a:rPr lang="lv-LV" sz="2400" b="1" dirty="0"/>
              <a:t>tipa apraksts</a:t>
            </a:r>
          </a:p>
          <a:p>
            <a:r>
              <a:rPr lang="lv-LV" sz="2400" dirty="0"/>
              <a:t>   	union piemers 		</a:t>
            </a:r>
          </a:p>
          <a:p>
            <a:r>
              <a:rPr lang="lv-LV" sz="2400" dirty="0"/>
              <a:t>     	     { </a:t>
            </a:r>
            <a:endParaRPr lang="lv-LV" sz="2400" dirty="0" smtClean="0"/>
          </a:p>
          <a:p>
            <a:r>
              <a:rPr lang="lv-LV" sz="2400" dirty="0"/>
              <a:t>	</a:t>
            </a:r>
            <a:r>
              <a:rPr lang="lv-LV" sz="2400" dirty="0" smtClean="0"/>
              <a:t>	int </a:t>
            </a:r>
            <a:r>
              <a:rPr lang="lv-LV" sz="2400" dirty="0"/>
              <a:t>skaits; </a:t>
            </a:r>
          </a:p>
          <a:p>
            <a:r>
              <a:rPr lang="lv-LV" sz="2400" dirty="0"/>
              <a:t>        	       </a:t>
            </a:r>
            <a:r>
              <a:rPr lang="lv-LV" sz="2400" dirty="0" smtClean="0"/>
              <a:t>    double </a:t>
            </a:r>
            <a:r>
              <a:rPr lang="lv-LV" sz="2400" dirty="0"/>
              <a:t>sum;</a:t>
            </a:r>
          </a:p>
          <a:p>
            <a:r>
              <a:rPr lang="lv-LV" sz="2400" dirty="0"/>
              <a:t>                 </a:t>
            </a:r>
            <a:r>
              <a:rPr lang="lv-LV" sz="2400" dirty="0" smtClean="0"/>
              <a:t>     char </a:t>
            </a:r>
            <a:r>
              <a:rPr lang="lv-LV" sz="2400" dirty="0"/>
              <a:t>*virkne; </a:t>
            </a:r>
            <a:endParaRPr lang="lv-LV" sz="2400" dirty="0" smtClean="0"/>
          </a:p>
          <a:p>
            <a:r>
              <a:rPr lang="lv-LV" sz="2400" dirty="0"/>
              <a:t>	</a:t>
            </a:r>
            <a:r>
              <a:rPr lang="lv-LV" sz="2400" dirty="0" smtClean="0"/>
              <a:t>      };</a:t>
            </a:r>
            <a:endParaRPr lang="lv-LV" sz="2400" dirty="0"/>
          </a:p>
          <a:p>
            <a:pPr>
              <a:lnSpc>
                <a:spcPct val="150000"/>
              </a:lnSpc>
              <a:buClr>
                <a:srgbClr val="9E9A00"/>
              </a:buClr>
            </a:pPr>
            <a:r>
              <a:rPr lang="lv-LV" sz="2400" b="1" dirty="0" smtClean="0"/>
              <a:t>Apvienības apraksts – </a:t>
            </a:r>
            <a:r>
              <a:rPr lang="lv-LV" sz="2400" dirty="0"/>
              <a:t>a</a:t>
            </a:r>
            <a:r>
              <a:rPr lang="lv-LV" sz="2400" dirty="0" smtClean="0"/>
              <a:t>pvienībai tiek iedalīta vieta atmiņā</a:t>
            </a:r>
            <a:endParaRPr lang="lv-LV" sz="2400" b="1" dirty="0"/>
          </a:p>
          <a:p>
            <a:r>
              <a:rPr lang="lv-LV" sz="2400" dirty="0" smtClean="0"/>
              <a:t>	union </a:t>
            </a:r>
            <a:r>
              <a:rPr lang="lv-LV" sz="2400" dirty="0"/>
              <a:t>piemers u; </a:t>
            </a:r>
            <a:endParaRPr lang="lv-LV" sz="2400" dirty="0" smtClean="0"/>
          </a:p>
          <a:p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Atmiņas iedalīšana apvienībām programmēšanas valodā 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4C09D-86C7-4C5F-92C6-86495F49F975}" type="slidenum">
              <a:rPr lang="en-US"/>
              <a:pPr/>
              <a:t>9</a:t>
            </a:fld>
            <a:endParaRPr 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28601" y="1447800"/>
            <a:ext cx="8229599" cy="44873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dirty="0"/>
              <a:t>  	    </a:t>
            </a:r>
            <a:r>
              <a:rPr lang="lv-LV" sz="2800" dirty="0" smtClean="0"/>
              <a:t> union </a:t>
            </a:r>
            <a:r>
              <a:rPr lang="lv-LV" sz="2800" dirty="0"/>
              <a:t>piemers 		</a:t>
            </a:r>
            <a:endParaRPr lang="lv-LV" sz="2800" dirty="0">
              <a:solidFill>
                <a:srgbClr val="FFFF00"/>
              </a:solidFill>
            </a:endParaRPr>
          </a:p>
          <a:p>
            <a:r>
              <a:rPr lang="lv-LV" sz="2800" dirty="0"/>
              <a:t>     	         { </a:t>
            </a:r>
            <a:endParaRPr lang="lv-LV" sz="2800" dirty="0" smtClean="0"/>
          </a:p>
          <a:p>
            <a:r>
              <a:rPr lang="lv-LV" sz="2800" dirty="0"/>
              <a:t>	</a:t>
            </a:r>
            <a:r>
              <a:rPr lang="lv-LV" sz="2800" dirty="0" smtClean="0"/>
              <a:t>	  int </a:t>
            </a:r>
            <a:r>
              <a:rPr lang="lv-LV" sz="2800" dirty="0"/>
              <a:t>skaits; </a:t>
            </a:r>
          </a:p>
          <a:p>
            <a:r>
              <a:rPr lang="lv-LV" sz="2800" dirty="0"/>
              <a:t>        	           </a:t>
            </a:r>
            <a:r>
              <a:rPr lang="lv-LV" sz="2800" dirty="0" smtClean="0"/>
              <a:t>double </a:t>
            </a:r>
            <a:r>
              <a:rPr lang="lv-LV" sz="2800" dirty="0"/>
              <a:t>sum;</a:t>
            </a:r>
          </a:p>
          <a:p>
            <a:r>
              <a:rPr lang="lv-LV" sz="2800" dirty="0"/>
              <a:t>                    char *virkne; </a:t>
            </a:r>
            <a:endParaRPr lang="lv-LV" sz="2800" dirty="0" smtClean="0"/>
          </a:p>
          <a:p>
            <a:r>
              <a:rPr lang="lv-LV" sz="2800" dirty="0"/>
              <a:t>	</a:t>
            </a:r>
            <a:r>
              <a:rPr lang="lv-LV" sz="2800" dirty="0" smtClean="0"/>
              <a:t>	};</a:t>
            </a:r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endParaRPr lang="lv-LV" sz="2800" dirty="0" smtClean="0"/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r>
              <a:rPr lang="lv-LV" sz="2800" dirty="0" smtClean="0"/>
              <a:t>Atmiņas izmērs = max(sizeof(skaits), sizeof(sum), sizeof(*virkne))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</TotalTime>
  <Words>1519</Words>
  <Application>Microsoft Office PowerPoint</Application>
  <PresentationFormat>On-screen Show (4:3)</PresentationFormat>
  <Paragraphs>415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Nosacījuma operācija programmēšanas valodā C </vt:lpstr>
      <vt:lpstr>Nosacījuma operācija programmēšanas valodā C (2)</vt:lpstr>
      <vt:lpstr>Nosacījuma operācija programmēšanas valodā C (3)</vt:lpstr>
      <vt:lpstr>Atmiņas klases programmēšanas valodā C </vt:lpstr>
      <vt:lpstr>Aprakstu darbības sfēras programmēšanas valodā C</vt:lpstr>
      <vt:lpstr>Aprakstu darbības sfēras piemēri </vt:lpstr>
      <vt:lpstr>Apvienības programmēšanas valodā C</vt:lpstr>
      <vt:lpstr>Apvienības programmēšanas valodā C (2)</vt:lpstr>
      <vt:lpstr>Atmiņas iedalīšana apvienībām programmēšanas valodā C</vt:lpstr>
      <vt:lpstr>Atmiņas iedalīšana apvienībām programmēšanas valodā C (2)</vt:lpstr>
      <vt:lpstr>Apvienību piemēri programmēšanas valodā C</vt:lpstr>
      <vt:lpstr>Uzskaitījumi programmēšanas valodā C</vt:lpstr>
      <vt:lpstr>Uzskaitījumi programmēšanas valodā C (2)</vt:lpstr>
      <vt:lpstr>Uzskaitījumu piemēri</vt:lpstr>
      <vt:lpstr>Uzskaitījumu piemēri (2)</vt:lpstr>
      <vt:lpstr>Uzskaitījumu piemēri (3)</vt:lpstr>
      <vt:lpstr>Uzskaitījumu piemēri (4)</vt:lpstr>
      <vt:lpstr>Izvades datu formatēšana</vt:lpstr>
      <vt:lpstr>Izvades datu formatēšana (2)</vt:lpstr>
      <vt:lpstr>Izvades datu formatēšana (3)</vt:lpstr>
      <vt:lpstr>Izvades datu formatēšana (3)</vt:lpstr>
      <vt:lpstr>Izvades datu formatēšana (4)</vt:lpstr>
      <vt:lpstr>Izvades datu formatēšana (5)</vt:lpstr>
      <vt:lpstr>Tipu pārnosaukšana</vt:lpstr>
      <vt:lpstr>typedef un #define atšķirības programmēšanas valodā C</vt:lpstr>
      <vt:lpstr>Preprocessors</vt:lpstr>
      <vt:lpstr>Preprocessora direktivas </vt:lpstr>
      <vt:lpstr>Preprocessora direktivas (2)</vt:lpstr>
      <vt:lpstr>Preprocessora direktivas (3)</vt:lpstr>
      <vt:lpstr>Preprocessora direktivas (4)</vt:lpstr>
      <vt:lpstr>Preprocessora direktivas (5)</vt:lpstr>
      <vt:lpstr>Preprocessora direktivas (6)</vt:lpstr>
      <vt:lpstr>Preprocessora direktivas (7)</vt:lpstr>
      <vt:lpstr>Preprocessora direktivas (8)</vt:lpstr>
      <vt:lpstr>Preprocessora direktivas (9)</vt:lpstr>
      <vt:lpstr>Preprocessora direktivas (10)</vt:lpstr>
      <vt:lpstr>Skaitļu un virkņu nolasīšana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Nosacījuma operācija programmēšanas valodā C</dc:title>
  <dc:creator>kate</dc:creator>
  <cp:lastModifiedBy>kate</cp:lastModifiedBy>
  <cp:revision>83</cp:revision>
  <dcterms:created xsi:type="dcterms:W3CDTF">2010-11-07T17:38:58Z</dcterms:created>
  <dcterms:modified xsi:type="dcterms:W3CDTF">2011-10-11T06:33:26Z</dcterms:modified>
</cp:coreProperties>
</file>