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3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76" r:id="rId18"/>
    <p:sldId id="277" r:id="rId19"/>
    <p:sldId id="301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22" autoAdjust="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E4F2C24-BB5C-4967-AD6B-8F1E41CC841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681FA5-FF66-46BC-944D-6872E48B7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Grafiskie līdzekļi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C9F62-A556-4906-981F-4D4760BD348D}" type="slidenum">
              <a:rPr lang="en-US"/>
              <a:pPr/>
              <a:t>1</a:t>
            </a:fld>
            <a:endParaRPr lang="en-US"/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848600" cy="4339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400" b="1" dirty="0">
                <a:cs typeface="Times New Roman" pitchFamily="18" charset="0"/>
              </a:rPr>
              <a:t>      Pikselis</a:t>
            </a:r>
            <a:r>
              <a:rPr lang="lv-LV" sz="2400" dirty="0">
                <a:cs typeface="Times New Roman" pitchFamily="18" charset="0"/>
              </a:rPr>
              <a:t> </a:t>
            </a:r>
            <a:r>
              <a:rPr lang="lv-LV" sz="2400" dirty="0" smtClean="0">
                <a:cs typeface="Times New Roman" pitchFamily="18" charset="0"/>
              </a:rPr>
              <a:t>ir </a:t>
            </a:r>
            <a:r>
              <a:rPr lang="lv-LV" sz="2400" dirty="0">
                <a:cs typeface="Times New Roman" pitchFamily="18" charset="0"/>
              </a:rPr>
              <a:t>“minimālais attēla elements, kam rastrgrafikā var tikt patstāvīgi piešķirti tādi raksturojumi, kā, piemēram, krāsa un spilgtums”</a:t>
            </a:r>
          </a:p>
          <a:p>
            <a:pPr algn="just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      Pikseļu skaits ekrānā nosaka grafiskās sistēmas izšķirtspēju </a:t>
            </a:r>
            <a:r>
              <a:rPr lang="lv-LV" sz="2400" b="1" dirty="0" smtClean="0">
                <a:cs typeface="Times New Roman" pitchFamily="18" charset="0"/>
              </a:rPr>
              <a:t>m</a:t>
            </a:r>
            <a:r>
              <a:rPr lang="lv-LV" sz="2400" dirty="0" smtClean="0">
                <a:cs typeface="Times New Roman" pitchFamily="18" charset="0"/>
              </a:rPr>
              <a:t> </a:t>
            </a:r>
            <a:r>
              <a:rPr lang="lv-LV" sz="2400" dirty="0">
                <a:cs typeface="Times New Roman" pitchFamily="18" charset="0"/>
              </a:rPr>
              <a:t>x </a:t>
            </a:r>
            <a:r>
              <a:rPr lang="lv-LV" sz="2400" b="1" dirty="0">
                <a:cs typeface="Times New Roman" pitchFamily="18" charset="0"/>
              </a:rPr>
              <a:t>n</a:t>
            </a:r>
            <a:r>
              <a:rPr lang="lv-LV" sz="2400" dirty="0">
                <a:cs typeface="Times New Roman" pitchFamily="18" charset="0"/>
              </a:rPr>
              <a:t>, </a:t>
            </a:r>
            <a:r>
              <a:rPr lang="lv-LV" sz="2400" dirty="0" smtClean="0">
                <a:cs typeface="Times New Roman" pitchFamily="18" charset="0"/>
              </a:rPr>
              <a:t>kur   </a:t>
            </a:r>
            <a:r>
              <a:rPr lang="lv-LV" sz="2400" b="1" dirty="0">
                <a:cs typeface="Times New Roman" pitchFamily="18" charset="0"/>
              </a:rPr>
              <a:t>m</a:t>
            </a:r>
            <a:r>
              <a:rPr lang="lv-LV" sz="2400" dirty="0">
                <a:cs typeface="Times New Roman" pitchFamily="18" charset="0"/>
              </a:rPr>
              <a:t> </a:t>
            </a:r>
            <a:r>
              <a:rPr lang="lv-LV" sz="2400" dirty="0" smtClean="0">
                <a:cs typeface="Times New Roman" pitchFamily="18" charset="0"/>
              </a:rPr>
              <a:t>– pikseļu </a:t>
            </a:r>
            <a:r>
              <a:rPr lang="lv-LV" sz="2400" dirty="0">
                <a:cs typeface="Times New Roman" pitchFamily="18" charset="0"/>
              </a:rPr>
              <a:t>skaits rindiņā; </a:t>
            </a:r>
            <a:r>
              <a:rPr lang="lv-LV" sz="2400" b="1" dirty="0">
                <a:cs typeface="Times New Roman" pitchFamily="18" charset="0"/>
              </a:rPr>
              <a:t> n</a:t>
            </a:r>
            <a:r>
              <a:rPr lang="lv-LV" sz="2400" dirty="0">
                <a:cs typeface="Times New Roman" pitchFamily="18" charset="0"/>
              </a:rPr>
              <a:t> </a:t>
            </a:r>
            <a:r>
              <a:rPr lang="lv-LV" sz="2400" dirty="0" smtClean="0">
                <a:cs typeface="Times New Roman" pitchFamily="18" charset="0"/>
              </a:rPr>
              <a:t>– pikseļu </a:t>
            </a:r>
            <a:r>
              <a:rPr lang="lv-LV" sz="2400" dirty="0">
                <a:cs typeface="Times New Roman" pitchFamily="18" charset="0"/>
              </a:rPr>
              <a:t>skaits stabiņā</a:t>
            </a:r>
          </a:p>
          <a:p>
            <a:pPr algn="just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      Pikseļu vērtības tiek glabātas videoatmiņā, kas ir displeja adaptera daļa. </a:t>
            </a:r>
          </a:p>
          <a:p>
            <a:pPr algn="just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      Videoatmiņa ietver vairākas lappuses, katrā var saglabāt kādu attēlu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7630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32316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lv-LV" sz="2400" dirty="0" smtClean="0"/>
              <a:t>Darbs ar pikseļiem</a:t>
            </a:r>
          </a:p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lv-LV" sz="2400" dirty="0" smtClean="0"/>
              <a:t>Darbs ar ģeometriskajām figūrām</a:t>
            </a:r>
          </a:p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lv-LV" sz="2400" dirty="0" smtClean="0"/>
              <a:t>Darbs ar bildēm</a:t>
            </a:r>
          </a:p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lv-LV" sz="2400" dirty="0" smtClean="0"/>
              <a:t>Darbs ar logu</a:t>
            </a:r>
          </a:p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lv-LV" sz="2400" dirty="0" smtClean="0"/>
              <a:t>Darbs ar peli</a:t>
            </a:r>
          </a:p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lv-LV" sz="2400" dirty="0" smtClean="0"/>
              <a:t>Darbs ar tekstu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2/20)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11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4524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lv-LV" sz="2400" dirty="0" smtClean="0"/>
              <a:t>Darbs ar pikseļiem</a:t>
            </a:r>
          </a:p>
          <a:p>
            <a:pPr algn="just">
              <a:spcBef>
                <a:spcPct val="50000"/>
              </a:spcBef>
            </a:pPr>
            <a:r>
              <a:rPr lang="de-DE" sz="2400" dirty="0"/>
              <a:t>int </a:t>
            </a:r>
            <a:r>
              <a:rPr lang="de-DE" sz="2400" b="1" dirty="0"/>
              <a:t>getpixel</a:t>
            </a:r>
            <a:r>
              <a:rPr lang="de-DE" sz="2400" dirty="0"/>
              <a:t> (int x, int y</a:t>
            </a:r>
            <a:r>
              <a:rPr lang="de-DE" sz="2400" dirty="0" smtClean="0"/>
              <a:t>);</a:t>
            </a:r>
            <a:r>
              <a:rPr lang="lv-LV" sz="2400" dirty="0" smtClean="0"/>
              <a:t> - nosaka pikseļa krāsu pozīcijā x, y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putpixel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</a:t>
            </a:r>
            <a:r>
              <a:rPr lang="en-US" sz="2400" dirty="0" err="1"/>
              <a:t>int</a:t>
            </a:r>
            <a:r>
              <a:rPr lang="en-US" sz="2400" dirty="0"/>
              <a:t> color</a:t>
            </a:r>
            <a:r>
              <a:rPr lang="en-US" sz="2400" dirty="0" smtClean="0"/>
              <a:t>);</a:t>
            </a:r>
            <a:r>
              <a:rPr lang="lv-LV" sz="2400" dirty="0" smtClean="0"/>
              <a:t> - izvada norādītas krāsas color pikseli pozīcijā x, y</a:t>
            </a:r>
          </a:p>
          <a:p>
            <a:pPr algn="just">
              <a:spcBef>
                <a:spcPct val="50000"/>
              </a:spcBef>
            </a:pPr>
            <a:endParaRPr lang="lv-LV" sz="2400" dirty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int color;</a:t>
            </a:r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color = getpixel(10, 10);</a:t>
            </a:r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putpixel(20, 20, color);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3/20)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12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2"/>
            </a:pPr>
            <a:r>
              <a:rPr lang="lv-LV" sz="2400" dirty="0" smtClean="0"/>
              <a:t>Darbs ar ģeometriskajām figūrām</a:t>
            </a:r>
          </a:p>
          <a:p>
            <a:pPr marL="914400" lvl="1" indent="-457200" algn="just">
              <a:spcBef>
                <a:spcPct val="50000"/>
              </a:spcBef>
              <a:buFont typeface="+mj-lt"/>
              <a:buAutoNum type="alphaLcPeriod"/>
            </a:pPr>
            <a:r>
              <a:rPr lang="lv-LV" sz="2400" dirty="0" smtClean="0"/>
              <a:t>Karkasa </a:t>
            </a:r>
          </a:p>
          <a:p>
            <a:pPr marL="914400" lvl="1" indent="-457200" algn="just">
              <a:spcBef>
                <a:spcPct val="50000"/>
              </a:spcBef>
              <a:buFont typeface="+mj-lt"/>
              <a:buAutoNum type="alphaLcPeriod"/>
            </a:pPr>
            <a:r>
              <a:rPr lang="lv-LV" sz="2400" dirty="0" smtClean="0"/>
              <a:t>Telpiskās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4/20)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13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34163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2"/>
            </a:pPr>
            <a:r>
              <a:rPr lang="lv-LV" sz="2400" dirty="0" smtClean="0"/>
              <a:t>Darbs ar karkasa ģeometriskajām figūrām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smtClean="0"/>
              <a:t>arc</a:t>
            </a:r>
            <a:r>
              <a:rPr lang="lv-LV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stangle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endangle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radius); 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fr-FR" sz="2400" dirty="0" err="1" smtClean="0"/>
              <a:t>void</a:t>
            </a:r>
            <a:r>
              <a:rPr lang="fr-FR" sz="2400" dirty="0" smtClean="0"/>
              <a:t> </a:t>
            </a:r>
            <a:r>
              <a:rPr lang="fr-FR" sz="2400" b="1" dirty="0"/>
              <a:t>circle</a:t>
            </a:r>
            <a:r>
              <a:rPr lang="fr-FR" sz="2400" dirty="0"/>
              <a:t> (</a:t>
            </a:r>
            <a:r>
              <a:rPr lang="fr-FR" sz="2400" dirty="0" err="1"/>
              <a:t>int</a:t>
            </a:r>
            <a:r>
              <a:rPr lang="fr-FR" sz="2400" dirty="0"/>
              <a:t> x, </a:t>
            </a:r>
            <a:r>
              <a:rPr lang="fr-FR" sz="2400" dirty="0" err="1"/>
              <a:t>int</a:t>
            </a:r>
            <a:r>
              <a:rPr lang="fr-FR" sz="2400" dirty="0"/>
              <a:t> y, </a:t>
            </a:r>
            <a:r>
              <a:rPr lang="fr-FR" sz="2400" dirty="0" err="1"/>
              <a:t>int</a:t>
            </a:r>
            <a:r>
              <a:rPr lang="fr-FR" sz="2400" dirty="0"/>
              <a:t> radius</a:t>
            </a:r>
            <a:r>
              <a:rPr lang="fr-FR" sz="2400" dirty="0" smtClean="0"/>
              <a:t>);</a:t>
            </a:r>
            <a:r>
              <a:rPr lang="lv-LV" sz="2400" dirty="0" smtClean="0"/>
              <a:t> </a:t>
            </a:r>
          </a:p>
          <a:p>
            <a:pPr algn="just">
              <a:spcBef>
                <a:spcPct val="50000"/>
              </a:spcBef>
            </a:pPr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b="1" dirty="0" smtClean="0"/>
              <a:t>ellipse</a:t>
            </a:r>
            <a:r>
              <a:rPr lang="lv-LV" sz="2400" dirty="0" smtClean="0"/>
              <a:t> </a:t>
            </a:r>
            <a:r>
              <a:rPr lang="fr-FR" sz="2400" dirty="0" smtClean="0"/>
              <a:t>(</a:t>
            </a:r>
            <a:r>
              <a:rPr lang="fr-FR" sz="2400" dirty="0" err="1"/>
              <a:t>int</a:t>
            </a:r>
            <a:r>
              <a:rPr lang="fr-FR" sz="2400" dirty="0"/>
              <a:t> x, </a:t>
            </a:r>
            <a:r>
              <a:rPr lang="fr-FR" sz="2400" dirty="0" err="1"/>
              <a:t>int</a:t>
            </a:r>
            <a:r>
              <a:rPr lang="fr-FR" sz="2400" dirty="0"/>
              <a:t> y,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stangle</a:t>
            </a:r>
            <a:r>
              <a:rPr lang="fr-FR" sz="2400" dirty="0"/>
              <a:t>,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endangle</a:t>
            </a:r>
            <a:r>
              <a:rPr lang="fr-FR" sz="2400" dirty="0"/>
              <a:t>,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xradius</a:t>
            </a:r>
            <a:r>
              <a:rPr lang="fr-FR" sz="2400" dirty="0"/>
              <a:t>,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yradius</a:t>
            </a:r>
            <a:r>
              <a:rPr lang="fr-FR" sz="2400" dirty="0"/>
              <a:t>);</a:t>
            </a:r>
            <a:endParaRPr lang="lv-LV" sz="2400" dirty="0" smtClean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124201" y="5105401"/>
            <a:ext cx="2679123" cy="1008063"/>
            <a:chOff x="3878" y="2568"/>
            <a:chExt cx="952" cy="635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878" y="2568"/>
              <a:ext cx="952" cy="627"/>
            </a:xfrm>
            <a:prstGeom prst="ellipse">
              <a:avLst/>
            </a:prstGeom>
            <a:noFill/>
            <a:ln w="28575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878" y="2886"/>
              <a:ext cx="95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377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447" y="2856"/>
              <a:ext cx="29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dirty="0" smtClean="0">
                  <a:latin typeface="Times New Roman" pitchFamily="18" charset="0"/>
                </a:rPr>
                <a:t>xradius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30" y="2568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dirty="0" smtClean="0">
                  <a:latin typeface="Times New Roman" pitchFamily="18" charset="0"/>
                </a:rPr>
                <a:t>yradius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34000" y="2667000"/>
            <a:ext cx="2819400" cy="1168029"/>
            <a:chOff x="5181600" y="2743200"/>
            <a:chExt cx="2819400" cy="1168029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81600" y="2743200"/>
              <a:ext cx="2819400" cy="1168029"/>
            </a:xfrm>
            <a:prstGeom prst="rect">
              <a:avLst/>
            </a:prstGeom>
            <a:noFill/>
          </p:spPr>
        </p:pic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324600" y="2971801"/>
              <a:ext cx="10191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dirty="0" smtClean="0">
                  <a:latin typeface="Times New Roman" pitchFamily="18" charset="0"/>
                </a:rPr>
                <a:t>endangle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7162800" y="3352800"/>
              <a:ext cx="7397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dirty="0">
                  <a:latin typeface="Times New Roman" pitchFamily="18" charset="0"/>
                </a:rPr>
                <a:t>s</a:t>
              </a:r>
              <a:r>
                <a:rPr lang="lv-LV" dirty="0" smtClean="0">
                  <a:latin typeface="Times New Roman" pitchFamily="18" charset="0"/>
                </a:rPr>
                <a:t>tangle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5410200" y="3276600"/>
              <a:ext cx="693738" cy="285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lv-LV" dirty="0" smtClean="0">
                  <a:latin typeface="Times New Roman" pitchFamily="18" charset="0"/>
                </a:rPr>
                <a:t>radius</a:t>
              </a:r>
              <a:endParaRPr lang="en-US" dirty="0">
                <a:latin typeface="Times New Roman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6477003" y="3276601"/>
              <a:ext cx="228597" cy="761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5/20)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14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26776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2"/>
            </a:pPr>
            <a:r>
              <a:rPr lang="lv-LV" sz="2400" dirty="0" smtClean="0"/>
              <a:t>Darbs ar karkasa ģeometriskajām figūrām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smtClean="0"/>
              <a:t>bar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left, </a:t>
            </a:r>
            <a:r>
              <a:rPr lang="en-US" sz="2400" dirty="0" err="1"/>
              <a:t>int</a:t>
            </a:r>
            <a:r>
              <a:rPr lang="en-US" sz="2400" dirty="0"/>
              <a:t> top, </a:t>
            </a:r>
            <a:r>
              <a:rPr lang="en-US" sz="2400" dirty="0" err="1"/>
              <a:t>int</a:t>
            </a:r>
            <a:r>
              <a:rPr lang="en-US" sz="2400" dirty="0"/>
              <a:t> right, </a:t>
            </a:r>
            <a:r>
              <a:rPr lang="en-US" sz="2400" dirty="0" err="1"/>
              <a:t>int</a:t>
            </a:r>
            <a:r>
              <a:rPr lang="en-US" sz="2400" dirty="0"/>
              <a:t> bottom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smtClean="0"/>
              <a:t>line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x1, </a:t>
            </a:r>
            <a:r>
              <a:rPr lang="en-US" sz="2400" dirty="0" err="1"/>
              <a:t>int</a:t>
            </a:r>
            <a:r>
              <a:rPr lang="en-US" sz="2400" dirty="0"/>
              <a:t> y1, </a:t>
            </a:r>
            <a:r>
              <a:rPr lang="en-US" sz="2400" dirty="0" err="1"/>
              <a:t>int</a:t>
            </a:r>
            <a:r>
              <a:rPr lang="en-US" sz="2400" dirty="0"/>
              <a:t> x2, </a:t>
            </a:r>
            <a:r>
              <a:rPr lang="en-US" sz="2400" dirty="0" err="1"/>
              <a:t>int</a:t>
            </a:r>
            <a:r>
              <a:rPr lang="en-US" sz="2400" dirty="0"/>
              <a:t> y2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lineto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linerel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dx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dy</a:t>
            </a:r>
            <a:r>
              <a:rPr lang="en-US" sz="2400" dirty="0"/>
              <a:t>);</a:t>
            </a:r>
            <a:endParaRPr lang="lv-LV" sz="240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4572000" y="4419600"/>
            <a:ext cx="990600" cy="457200"/>
            <a:chOff x="5551488" y="2852738"/>
            <a:chExt cx="990600" cy="457200"/>
          </a:xfrm>
        </p:grpSpPr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5551488" y="2852738"/>
              <a:ext cx="990600" cy="381000"/>
            </a:xfrm>
            <a:prstGeom prst="line">
              <a:avLst/>
            </a:prstGeom>
            <a:noFill/>
            <a:ln w="28575" cap="sq">
              <a:solidFill>
                <a:srgbClr val="FF66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5551488" y="28527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5551488" y="3309938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5551488" y="2852738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6542088" y="2852738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876800" y="4038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dx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14800" y="4419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6/20)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36009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2"/>
            </a:pPr>
            <a:r>
              <a:rPr lang="lv-LV" sz="2400" dirty="0" smtClean="0"/>
              <a:t>Darbs ar karkasa ģeometriskajām figūrām</a:t>
            </a:r>
          </a:p>
          <a:p>
            <a:pPr algn="just">
              <a:spcBef>
                <a:spcPct val="50000"/>
              </a:spcBef>
            </a:pPr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b="1" dirty="0" err="1" smtClean="0"/>
              <a:t>pieslice</a:t>
            </a:r>
            <a:r>
              <a:rPr lang="lv-LV" sz="2400" dirty="0" smtClean="0"/>
              <a:t> </a:t>
            </a:r>
            <a:r>
              <a:rPr lang="fr-FR" sz="2400" dirty="0" smtClean="0"/>
              <a:t>(</a:t>
            </a:r>
            <a:r>
              <a:rPr lang="fr-FR" sz="2400" dirty="0" err="1"/>
              <a:t>int</a:t>
            </a:r>
            <a:r>
              <a:rPr lang="fr-FR" sz="2400" dirty="0"/>
              <a:t> x, </a:t>
            </a:r>
            <a:r>
              <a:rPr lang="fr-FR" sz="2400" dirty="0" err="1"/>
              <a:t>int</a:t>
            </a:r>
            <a:r>
              <a:rPr lang="fr-FR" sz="2400" dirty="0"/>
              <a:t> y,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stangle</a:t>
            </a:r>
            <a:r>
              <a:rPr lang="fr-FR" sz="2400" dirty="0"/>
              <a:t>,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endangle</a:t>
            </a:r>
            <a:r>
              <a:rPr lang="fr-FR" sz="2400" dirty="0"/>
              <a:t>, </a:t>
            </a:r>
            <a:r>
              <a:rPr lang="fr-FR" sz="2400" dirty="0" err="1"/>
              <a:t>int</a:t>
            </a:r>
            <a:r>
              <a:rPr lang="fr-FR" sz="2400" dirty="0"/>
              <a:t> radius</a:t>
            </a:r>
            <a:r>
              <a:rPr lang="fr-FR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smtClean="0"/>
              <a:t>rectangle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left, </a:t>
            </a:r>
            <a:r>
              <a:rPr lang="en-US" sz="2400" dirty="0" err="1"/>
              <a:t>int</a:t>
            </a:r>
            <a:r>
              <a:rPr lang="en-US" sz="2400" dirty="0"/>
              <a:t> top, </a:t>
            </a:r>
            <a:r>
              <a:rPr lang="en-US" sz="2400" dirty="0" err="1"/>
              <a:t>int</a:t>
            </a:r>
            <a:r>
              <a:rPr lang="en-US" sz="2400" dirty="0"/>
              <a:t> right, </a:t>
            </a:r>
            <a:r>
              <a:rPr lang="en-US" sz="2400" dirty="0" err="1"/>
              <a:t>int</a:t>
            </a:r>
            <a:r>
              <a:rPr lang="en-US" sz="2400" dirty="0"/>
              <a:t> bottom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drawpoly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numpoints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polypoints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endParaRPr lang="lv-LV" sz="2400" dirty="0" smtClean="0"/>
          </a:p>
          <a:p>
            <a:pPr algn="just">
              <a:spcBef>
                <a:spcPct val="50000"/>
              </a:spcBef>
            </a:pP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7/20)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16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36009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2"/>
            </a:pPr>
            <a:r>
              <a:rPr lang="lv-LV" sz="2400" dirty="0" smtClean="0"/>
              <a:t>Darbs ar telpiskām ģeometriskajām figūrām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smtClean="0"/>
              <a:t>bar3d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left, </a:t>
            </a:r>
            <a:r>
              <a:rPr lang="en-US" sz="2400" dirty="0" err="1"/>
              <a:t>int</a:t>
            </a:r>
            <a:r>
              <a:rPr lang="en-US" sz="2400" dirty="0"/>
              <a:t> top, </a:t>
            </a:r>
            <a:r>
              <a:rPr lang="en-US" sz="2400" dirty="0" err="1"/>
              <a:t>int</a:t>
            </a:r>
            <a:r>
              <a:rPr lang="en-US" sz="2400" dirty="0"/>
              <a:t> right, </a:t>
            </a:r>
            <a:r>
              <a:rPr lang="en-US" sz="2400" dirty="0" err="1"/>
              <a:t>int</a:t>
            </a:r>
            <a:r>
              <a:rPr lang="en-US" sz="2400" dirty="0"/>
              <a:t> bottom, </a:t>
            </a:r>
            <a:r>
              <a:rPr lang="en-US" sz="2400" dirty="0" err="1"/>
              <a:t>int</a:t>
            </a:r>
            <a:r>
              <a:rPr lang="en-US" sz="2400" dirty="0"/>
              <a:t> depth,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topflag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smtClean="0"/>
              <a:t>left, top, right, bottom</a:t>
            </a:r>
            <a:r>
              <a:rPr lang="lv-LV" sz="2400" dirty="0" smtClean="0"/>
              <a:t> – koordinātes </a:t>
            </a:r>
            <a:r>
              <a:rPr lang="en-US" sz="2400" dirty="0" smtClean="0"/>
              <a:t> 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smtClean="0"/>
              <a:t>depth</a:t>
            </a:r>
            <a:r>
              <a:rPr lang="lv-LV" sz="2400" dirty="0" smtClean="0"/>
              <a:t> – dziļums </a:t>
            </a:r>
          </a:p>
          <a:p>
            <a:pPr algn="just">
              <a:spcBef>
                <a:spcPct val="50000"/>
              </a:spcBef>
            </a:pPr>
            <a:r>
              <a:rPr lang="en-US" sz="2400" dirty="0" err="1" smtClean="0"/>
              <a:t>topflag</a:t>
            </a:r>
            <a:r>
              <a:rPr lang="lv-LV" sz="2400" dirty="0" smtClean="0"/>
              <a:t> – norāda vai kubam ir augšējā plakne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8/20)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609600" y="1844675"/>
            <a:ext cx="8000999" cy="4339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/>
              <a:t>• fona krāsa  </a:t>
            </a:r>
            <a:r>
              <a:rPr lang="en-US" sz="2400" dirty="0"/>
              <a:t>void </a:t>
            </a:r>
            <a:r>
              <a:rPr lang="en-US" sz="2400" b="1" dirty="0" err="1" smtClean="0"/>
              <a:t>setbkcolor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color);</a:t>
            </a:r>
            <a:r>
              <a:rPr lang="lv-LV" sz="2400" b="1" dirty="0"/>
              <a:t>	</a:t>
            </a:r>
          </a:p>
          <a:p>
            <a:pPr>
              <a:spcBef>
                <a:spcPct val="50000"/>
              </a:spcBef>
            </a:pPr>
            <a:r>
              <a:rPr lang="lv-LV" sz="2400" dirty="0"/>
              <a:t>• līniju krāsa  </a:t>
            </a:r>
            <a:r>
              <a:rPr lang="en-US" sz="2400" dirty="0"/>
              <a:t>void </a:t>
            </a:r>
            <a:r>
              <a:rPr lang="en-US" sz="2400" b="1" dirty="0" err="1" smtClean="0"/>
              <a:t>setcolor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color);</a:t>
            </a:r>
            <a:r>
              <a:rPr lang="lv-LV" sz="2400" b="1" dirty="0"/>
              <a:t>	  </a:t>
            </a:r>
            <a:endParaRPr lang="lv-LV" sz="2400" dirty="0"/>
          </a:p>
          <a:p>
            <a:endParaRPr lang="lv-LV" sz="2400" b="1" dirty="0"/>
          </a:p>
          <a:p>
            <a:r>
              <a:rPr lang="lv-LV" sz="2400" dirty="0"/>
              <a:t>0  BLACK 	          	     8   DARKGRAY	  </a:t>
            </a:r>
          </a:p>
          <a:p>
            <a:r>
              <a:rPr lang="lv-LV" sz="2400" dirty="0"/>
              <a:t>1  BLUE    	          	     9   LIGHTBLUE	  </a:t>
            </a:r>
          </a:p>
          <a:p>
            <a:r>
              <a:rPr lang="lv-LV" sz="2400" dirty="0"/>
              <a:t>2  GREEN	        	   10   LIGHTGREEN  </a:t>
            </a:r>
          </a:p>
          <a:p>
            <a:r>
              <a:rPr lang="lv-LV" sz="2400" dirty="0"/>
              <a:t>3  CYAN	        	   11   LIGHTCYAN	  </a:t>
            </a:r>
          </a:p>
          <a:p>
            <a:r>
              <a:rPr lang="lv-LV" sz="2400" dirty="0"/>
              <a:t>4  RED	        	   12   LIGHTRED 	  </a:t>
            </a:r>
          </a:p>
          <a:p>
            <a:r>
              <a:rPr lang="lv-LV" sz="2400" dirty="0"/>
              <a:t>5  MAGENTA       	   13   LIGHTMAGENTA </a:t>
            </a:r>
          </a:p>
          <a:p>
            <a:r>
              <a:rPr lang="lv-LV" sz="2400" dirty="0"/>
              <a:t>6  BROWN	        	   14   YELLOW	  </a:t>
            </a:r>
          </a:p>
          <a:p>
            <a:r>
              <a:rPr lang="lv-LV" sz="2400" dirty="0"/>
              <a:t>7  LIGHTGRAY   	   15   WHITE	</a:t>
            </a:r>
            <a:endParaRPr lang="lv-LV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9/20)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28601" y="1773238"/>
            <a:ext cx="8915401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void </a:t>
            </a:r>
            <a:r>
              <a:rPr lang="en-US" sz="2400" b="1" dirty="0" err="1" smtClean="0"/>
              <a:t>setfillstyle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pattern, </a:t>
            </a:r>
            <a:r>
              <a:rPr lang="en-US" sz="2400" dirty="0" err="1"/>
              <a:t>int</a:t>
            </a:r>
            <a:r>
              <a:rPr lang="en-US" sz="2400" dirty="0"/>
              <a:t> color);</a:t>
            </a:r>
            <a:endParaRPr lang="lv-LV" sz="2400" dirty="0" smtClean="0"/>
          </a:p>
          <a:p>
            <a:pPr>
              <a:spcBef>
                <a:spcPct val="50000"/>
              </a:spcBef>
            </a:pPr>
            <a:r>
              <a:rPr lang="lv-LV" sz="2400" b="1" dirty="0"/>
              <a:t>	  </a:t>
            </a:r>
          </a:p>
          <a:p>
            <a:pPr>
              <a:lnSpc>
                <a:spcPct val="150000"/>
              </a:lnSpc>
            </a:pPr>
            <a:r>
              <a:rPr lang="lv-LV" sz="2400" u="sng" dirty="0"/>
              <a:t>Šabloni:</a:t>
            </a:r>
            <a:r>
              <a:rPr lang="lv-LV" sz="2400" dirty="0"/>
              <a:t> </a:t>
            </a:r>
            <a:r>
              <a:rPr lang="lv-LV" sz="2000" b="1" dirty="0"/>
              <a:t> </a:t>
            </a:r>
          </a:p>
          <a:p>
            <a:pPr>
              <a:lnSpc>
                <a:spcPct val="120000"/>
              </a:lnSpc>
            </a:pPr>
            <a:r>
              <a:rPr lang="lv-LV" sz="2000" dirty="0"/>
              <a:t>0 </a:t>
            </a:r>
            <a:r>
              <a:rPr lang="lv-LV" sz="2000" b="1" dirty="0"/>
              <a:t> </a:t>
            </a:r>
            <a:r>
              <a:rPr lang="lv-LV" sz="2000" dirty="0"/>
              <a:t>EMPTY_FILL 		    7  HATCH_FILL</a:t>
            </a:r>
          </a:p>
          <a:p>
            <a:r>
              <a:rPr lang="lv-LV" sz="2000" dirty="0"/>
              <a:t>1  SOLID_FILL 		 </a:t>
            </a:r>
            <a:r>
              <a:rPr lang="lv-LV" sz="2000" dirty="0" smtClean="0"/>
              <a:t>   </a:t>
            </a:r>
            <a:r>
              <a:rPr lang="lv-LV" sz="2000" dirty="0" smtClean="0"/>
              <a:t>8  </a:t>
            </a:r>
            <a:r>
              <a:rPr lang="lv-LV" sz="2000" dirty="0"/>
              <a:t>XHATCH_FILL</a:t>
            </a:r>
          </a:p>
          <a:p>
            <a:r>
              <a:rPr lang="lv-LV" sz="2000" dirty="0"/>
              <a:t>2  LINE_FILL 		    </a:t>
            </a:r>
            <a:r>
              <a:rPr lang="lv-LV" sz="2000" dirty="0" smtClean="0"/>
              <a:t>	    9  </a:t>
            </a:r>
            <a:r>
              <a:rPr lang="lv-LV" sz="2000" dirty="0"/>
              <a:t>INTERLEAVE_FILL</a:t>
            </a:r>
          </a:p>
          <a:p>
            <a:r>
              <a:rPr lang="lv-LV" sz="2000" dirty="0"/>
              <a:t>3  LTSLASH_FILL 	    </a:t>
            </a:r>
            <a:r>
              <a:rPr lang="lv-LV" sz="2000" dirty="0" smtClean="0"/>
              <a:t>	  10  </a:t>
            </a:r>
            <a:r>
              <a:rPr lang="lv-LV" sz="2000" dirty="0"/>
              <a:t>WIDE_DOT_FILL </a:t>
            </a:r>
          </a:p>
          <a:p>
            <a:r>
              <a:rPr lang="lv-LV" sz="2000" dirty="0"/>
              <a:t>4  SLASH_FILL 		 </a:t>
            </a:r>
            <a:r>
              <a:rPr lang="lv-LV" sz="2000" dirty="0" smtClean="0"/>
              <a:t> </a:t>
            </a:r>
            <a:r>
              <a:rPr lang="lv-LV" sz="2000" dirty="0" smtClean="0"/>
              <a:t>11  </a:t>
            </a:r>
            <a:r>
              <a:rPr lang="lv-LV" sz="2000" dirty="0"/>
              <a:t>CLOSE_DOT_FILL </a:t>
            </a:r>
          </a:p>
          <a:p>
            <a:r>
              <a:rPr lang="lv-LV" sz="2000" dirty="0"/>
              <a:t>5  BRSLASH_FILL 		  12  USER_FILL </a:t>
            </a:r>
          </a:p>
          <a:p>
            <a:r>
              <a:rPr lang="lv-LV" sz="2000" dirty="0"/>
              <a:t>6  LTBRSLASH_FILL	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352800" y="3352800"/>
            <a:ext cx="504825" cy="2045525"/>
            <a:chOff x="3352800" y="3276600"/>
            <a:chExt cx="504825" cy="2045525"/>
          </a:xfrm>
        </p:grpSpPr>
        <p:sp>
          <p:nvSpPr>
            <p:cNvPr id="179205" name="Rectangle 5"/>
            <p:cNvSpPr>
              <a:spLocks noChangeArrowheads="1"/>
            </p:cNvSpPr>
            <p:nvPr/>
          </p:nvSpPr>
          <p:spPr bwMode="auto">
            <a:xfrm>
              <a:off x="3352800" y="3276600"/>
              <a:ext cx="504825" cy="216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3352800" y="3581400"/>
              <a:ext cx="504825" cy="216725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7" name="Rectangle 7" descr="Light horizontal"/>
            <p:cNvSpPr>
              <a:spLocks noChangeArrowheads="1"/>
            </p:cNvSpPr>
            <p:nvPr/>
          </p:nvSpPr>
          <p:spPr bwMode="auto">
            <a:xfrm>
              <a:off x="3352800" y="3886200"/>
              <a:ext cx="504825" cy="216725"/>
            </a:xfrm>
            <a:prstGeom prst="rect">
              <a:avLst/>
            </a:prstGeom>
            <a:pattFill prst="ltHorz">
              <a:fgClr>
                <a:srgbClr val="00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8" name="Rectangle 8" descr="Light upward diagonal"/>
            <p:cNvSpPr>
              <a:spLocks noChangeArrowheads="1"/>
            </p:cNvSpPr>
            <p:nvPr/>
          </p:nvSpPr>
          <p:spPr bwMode="auto">
            <a:xfrm>
              <a:off x="3352800" y="4191000"/>
              <a:ext cx="504825" cy="216725"/>
            </a:xfrm>
            <a:prstGeom prst="rect">
              <a:avLst/>
            </a:prstGeom>
            <a:pattFill prst="ltUpDiag">
              <a:fgClr>
                <a:srgbClr val="00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0" name="Rectangle 10" descr="Dark downward diagonal"/>
            <p:cNvSpPr>
              <a:spLocks noChangeArrowheads="1"/>
            </p:cNvSpPr>
            <p:nvPr/>
          </p:nvSpPr>
          <p:spPr bwMode="auto">
            <a:xfrm>
              <a:off x="3352800" y="4800600"/>
              <a:ext cx="504825" cy="216725"/>
            </a:xfrm>
            <a:prstGeom prst="rect">
              <a:avLst/>
            </a:prstGeom>
            <a:pattFill prst="dkDnDiag">
              <a:fgClr>
                <a:srgbClr val="00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2" name="Rectangle 12" descr="Dark upward diagonal"/>
            <p:cNvSpPr>
              <a:spLocks noChangeArrowheads="1"/>
            </p:cNvSpPr>
            <p:nvPr/>
          </p:nvSpPr>
          <p:spPr bwMode="auto">
            <a:xfrm>
              <a:off x="3352800" y="4495800"/>
              <a:ext cx="504825" cy="216725"/>
            </a:xfrm>
            <a:prstGeom prst="rect">
              <a:avLst/>
            </a:prstGeom>
            <a:pattFill prst="dkUpDiag">
              <a:fgClr>
                <a:srgbClr val="00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3" name="Rectangle 13" descr="Light downward diagonal"/>
            <p:cNvSpPr>
              <a:spLocks noChangeArrowheads="1"/>
            </p:cNvSpPr>
            <p:nvPr/>
          </p:nvSpPr>
          <p:spPr bwMode="auto">
            <a:xfrm>
              <a:off x="3352800" y="5105400"/>
              <a:ext cx="504825" cy="216725"/>
            </a:xfrm>
            <a:prstGeom prst="rect">
              <a:avLst/>
            </a:prstGeom>
            <a:pattFill prst="ltDnDiag">
              <a:fgClr>
                <a:srgbClr val="00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67600" y="3352800"/>
            <a:ext cx="504825" cy="1435925"/>
            <a:chOff x="7467600" y="3276600"/>
            <a:chExt cx="504825" cy="1435925"/>
          </a:xfrm>
        </p:grpSpPr>
        <p:sp>
          <p:nvSpPr>
            <p:cNvPr id="179209" name="Rectangle 9" descr="5%"/>
            <p:cNvSpPr>
              <a:spLocks noChangeArrowheads="1"/>
            </p:cNvSpPr>
            <p:nvPr/>
          </p:nvSpPr>
          <p:spPr bwMode="auto">
            <a:xfrm>
              <a:off x="7467600" y="4191000"/>
              <a:ext cx="504825" cy="216725"/>
            </a:xfrm>
            <a:prstGeom prst="rect">
              <a:avLst/>
            </a:prstGeom>
            <a:pattFill prst="pct5">
              <a:fgClr>
                <a:srgbClr val="00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1" name="Rectangle 11" descr="10%"/>
            <p:cNvSpPr>
              <a:spLocks noChangeArrowheads="1"/>
            </p:cNvSpPr>
            <p:nvPr/>
          </p:nvSpPr>
          <p:spPr bwMode="auto">
            <a:xfrm>
              <a:off x="7467600" y="4495800"/>
              <a:ext cx="504825" cy="216725"/>
            </a:xfrm>
            <a:prstGeom prst="rect">
              <a:avLst/>
            </a:prstGeom>
            <a:pattFill prst="pct10">
              <a:fgClr>
                <a:srgbClr val="00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4" name="Rectangle 14" descr="Outlined diamond"/>
            <p:cNvSpPr>
              <a:spLocks noChangeArrowheads="1"/>
            </p:cNvSpPr>
            <p:nvPr/>
          </p:nvSpPr>
          <p:spPr bwMode="auto">
            <a:xfrm>
              <a:off x="7467600" y="3581400"/>
              <a:ext cx="504825" cy="216725"/>
            </a:xfrm>
            <a:prstGeom prst="rect">
              <a:avLst/>
            </a:prstGeom>
            <a:pattFill prst="openDmnd">
              <a:fgClr>
                <a:srgbClr val="00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5" name="Rectangle 15" descr="Small checker board"/>
            <p:cNvSpPr>
              <a:spLocks noChangeArrowheads="1"/>
            </p:cNvSpPr>
            <p:nvPr/>
          </p:nvSpPr>
          <p:spPr bwMode="auto">
            <a:xfrm>
              <a:off x="7467600" y="3886200"/>
              <a:ext cx="504825" cy="216725"/>
            </a:xfrm>
            <a:prstGeom prst="rect">
              <a:avLst/>
            </a:prstGeom>
            <a:pattFill prst="smCheck">
              <a:fgClr>
                <a:srgbClr val="00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6" name="Rectangle 16" descr="Dotted diamond"/>
            <p:cNvSpPr>
              <a:spLocks noChangeArrowheads="1"/>
            </p:cNvSpPr>
            <p:nvPr/>
          </p:nvSpPr>
          <p:spPr bwMode="auto">
            <a:xfrm>
              <a:off x="7467600" y="3276600"/>
              <a:ext cx="504825" cy="216725"/>
            </a:xfrm>
            <a:prstGeom prst="rect">
              <a:avLst/>
            </a:prstGeom>
            <a:pattFill prst="dotDmnd">
              <a:fgClr>
                <a:srgbClr val="00CC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10/20)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28601" y="1773238"/>
            <a:ext cx="8915401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setlinestyle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linestyle</a:t>
            </a:r>
            <a:r>
              <a:rPr lang="en-US" sz="2400" dirty="0"/>
              <a:t>, unsigned </a:t>
            </a:r>
            <a:r>
              <a:rPr lang="en-US" sz="2400" dirty="0" err="1"/>
              <a:t>upattern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thickness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>
              <a:spcBef>
                <a:spcPct val="50000"/>
              </a:spcBef>
            </a:pPr>
            <a:r>
              <a:rPr lang="lv-LV" sz="2400" b="1" dirty="0"/>
              <a:t>	  </a:t>
            </a:r>
          </a:p>
          <a:p>
            <a:pPr>
              <a:lnSpc>
                <a:spcPct val="150000"/>
              </a:lnSpc>
            </a:pPr>
            <a:r>
              <a:rPr lang="lv-LV" sz="2400" u="sng" dirty="0"/>
              <a:t>Šabloni:</a:t>
            </a:r>
            <a:r>
              <a:rPr lang="lv-LV" sz="2400" dirty="0"/>
              <a:t> </a:t>
            </a:r>
            <a:r>
              <a:rPr lang="lv-LV" sz="2000" b="1" dirty="0"/>
              <a:t> </a:t>
            </a:r>
            <a:r>
              <a:rPr lang="lv-LV" sz="2000" b="1" dirty="0" smtClean="0"/>
              <a:t>				</a:t>
            </a:r>
            <a:r>
              <a:rPr lang="lv-LV" sz="2400" u="sng" dirty="0" smtClean="0"/>
              <a:t>Biezums:</a:t>
            </a:r>
            <a:endParaRPr lang="lv-LV" sz="2400" b="1" dirty="0" smtClean="0"/>
          </a:p>
          <a:p>
            <a:pPr>
              <a:lnSpc>
                <a:spcPct val="120000"/>
              </a:lnSpc>
            </a:pPr>
            <a:r>
              <a:rPr lang="lv-LV" sz="2000" dirty="0" smtClean="0"/>
              <a:t>0  SOLID_LINE </a:t>
            </a:r>
            <a:r>
              <a:rPr lang="lv-LV" sz="2000" dirty="0"/>
              <a:t>	</a:t>
            </a:r>
            <a:r>
              <a:rPr lang="lv-LV" sz="2000" dirty="0" smtClean="0"/>
              <a:t>		1 NORM_WIDTH</a:t>
            </a:r>
            <a:r>
              <a:rPr lang="lv-LV" sz="2000" dirty="0"/>
              <a:t>	    </a:t>
            </a:r>
            <a:endParaRPr lang="lv-LV" sz="2000" dirty="0" smtClean="0"/>
          </a:p>
          <a:p>
            <a:pPr>
              <a:lnSpc>
                <a:spcPct val="120000"/>
              </a:lnSpc>
            </a:pPr>
            <a:r>
              <a:rPr lang="lv-LV" sz="2000" dirty="0" smtClean="0"/>
              <a:t>1 DOTTED_LINE			3 THICK_WIDTH</a:t>
            </a:r>
          </a:p>
          <a:p>
            <a:pPr>
              <a:lnSpc>
                <a:spcPct val="120000"/>
              </a:lnSpc>
            </a:pPr>
            <a:r>
              <a:rPr lang="lv-LV" sz="2000" dirty="0" smtClean="0"/>
              <a:t>2 CENTER_LINE</a:t>
            </a:r>
          </a:p>
          <a:p>
            <a:pPr>
              <a:lnSpc>
                <a:spcPct val="120000"/>
              </a:lnSpc>
            </a:pPr>
            <a:r>
              <a:rPr lang="lv-LV" sz="2000" dirty="0" smtClean="0"/>
              <a:t>3 DASHED_LINE</a:t>
            </a:r>
          </a:p>
          <a:p>
            <a:pPr>
              <a:lnSpc>
                <a:spcPct val="120000"/>
              </a:lnSpc>
            </a:pPr>
            <a:r>
              <a:rPr lang="lv-LV" sz="2000" dirty="0" smtClean="0"/>
              <a:t>4 USERBIT_LINE</a:t>
            </a:r>
          </a:p>
          <a:p>
            <a:pPr>
              <a:lnSpc>
                <a:spcPct val="120000"/>
              </a:lnSpc>
            </a:pPr>
            <a:endParaRPr lang="lv-LV" sz="20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590800" y="38862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953000"/>
            <a:ext cx="1066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572000"/>
            <a:ext cx="1066800" cy="158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267200"/>
            <a:ext cx="10668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Grafiskie adapteri (draiveri)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CE46C-5078-4C97-9421-7FEB64672B9E}" type="slidenum">
              <a:rPr lang="en-US"/>
              <a:pPr/>
              <a:t>2</a:t>
            </a:fld>
            <a:endParaRPr lang="en-US"/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7993062" cy="35825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 smtClean="0">
                <a:cs typeface="Times New Roman" pitchFamily="18" charset="0"/>
              </a:rPr>
              <a:t>Displeja </a:t>
            </a:r>
            <a:r>
              <a:rPr lang="lv-LV" sz="2400" dirty="0">
                <a:cs typeface="Times New Roman" pitchFamily="18" charset="0"/>
              </a:rPr>
              <a:t>adapters jeb videoadapters ir ierīce, kas vada monitora </a:t>
            </a:r>
            <a:r>
              <a:rPr lang="lv-LV" sz="2400" dirty="0" smtClean="0">
                <a:cs typeface="Times New Roman" pitchFamily="18" charset="0"/>
              </a:rPr>
              <a:t>darbu</a:t>
            </a:r>
            <a:endParaRPr lang="lv-LV" sz="24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Grafiskie videoadapteri: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lv-LV" sz="2400" b="1" dirty="0">
                <a:cs typeface="Times New Roman" pitchFamily="18" charset="0"/>
              </a:rPr>
              <a:t>CGA</a:t>
            </a:r>
            <a:r>
              <a:rPr lang="lv-LV" sz="2400" dirty="0">
                <a:cs typeface="Times New Roman" pitchFamily="18" charset="0"/>
              </a:rPr>
              <a:t> (</a:t>
            </a:r>
            <a:r>
              <a:rPr lang="en-GB" sz="2400" dirty="0" err="1">
                <a:cs typeface="Times New Roman" pitchFamily="18" charset="0"/>
              </a:rPr>
              <a:t>Color</a:t>
            </a:r>
            <a:r>
              <a:rPr lang="en-GB" sz="2400" dirty="0">
                <a:cs typeface="Times New Roman" pitchFamily="18" charset="0"/>
              </a:rPr>
              <a:t>/Graphics Adapter</a:t>
            </a:r>
            <a:r>
              <a:rPr lang="lv-LV" sz="2400" dirty="0">
                <a:cs typeface="Times New Roman" pitchFamily="18" charset="0"/>
              </a:rPr>
              <a:t>) - 640x200, </a:t>
            </a:r>
            <a:r>
              <a:rPr lang="lv-LV" sz="2000" dirty="0">
                <a:solidFill>
                  <a:srgbClr val="8E8B00"/>
                </a:solidFill>
                <a:cs typeface="Times New Roman" pitchFamily="18" charset="0"/>
              </a:rPr>
              <a:t>2-4 krāsas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lv-LV" sz="2400" b="1" dirty="0">
                <a:cs typeface="Times New Roman" pitchFamily="18" charset="0"/>
              </a:rPr>
              <a:t>EGA</a:t>
            </a:r>
            <a:r>
              <a:rPr lang="lv-LV" sz="2400" dirty="0">
                <a:cs typeface="Times New Roman" pitchFamily="18" charset="0"/>
              </a:rPr>
              <a:t> (</a:t>
            </a:r>
            <a:r>
              <a:rPr lang="en-GB" sz="2400" dirty="0">
                <a:cs typeface="Times New Roman" pitchFamily="18" charset="0"/>
              </a:rPr>
              <a:t>Enhanced</a:t>
            </a:r>
            <a:r>
              <a:rPr lang="lv-LV" sz="2400" dirty="0">
                <a:cs typeface="Times New Roman" pitchFamily="18" charset="0"/>
              </a:rPr>
              <a:t> </a:t>
            </a:r>
            <a:r>
              <a:rPr lang="en-GB" sz="2400" dirty="0">
                <a:cs typeface="Times New Roman" pitchFamily="18" charset="0"/>
              </a:rPr>
              <a:t>Graphics Adapter) - 640x350</a:t>
            </a:r>
            <a:r>
              <a:rPr lang="lv-LV" sz="2400" dirty="0">
                <a:cs typeface="Times New Roman" pitchFamily="18" charset="0"/>
              </a:rPr>
              <a:t>, </a:t>
            </a:r>
            <a:r>
              <a:rPr lang="lv-LV" sz="2000" dirty="0">
                <a:solidFill>
                  <a:srgbClr val="8E8B00"/>
                </a:solidFill>
                <a:cs typeface="Times New Roman" pitchFamily="18" charset="0"/>
              </a:rPr>
              <a:t>16 krāsas</a:t>
            </a:r>
            <a:endParaRPr lang="en-GB" sz="2000" dirty="0">
              <a:solidFill>
                <a:srgbClr val="8E8B00"/>
              </a:solidFill>
              <a:cs typeface="Times New Roman" pitchFamily="18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GB" sz="2400" b="1" dirty="0">
                <a:cs typeface="Times New Roman" pitchFamily="18" charset="0"/>
              </a:rPr>
              <a:t>VGA</a:t>
            </a:r>
            <a:r>
              <a:rPr lang="en-GB" sz="2400" dirty="0">
                <a:cs typeface="Times New Roman" pitchFamily="18" charset="0"/>
              </a:rPr>
              <a:t> (Video Graphics Array) - 640x480</a:t>
            </a:r>
            <a:r>
              <a:rPr lang="lv-LV" sz="2400" dirty="0">
                <a:cs typeface="Times New Roman" pitchFamily="18" charset="0"/>
              </a:rPr>
              <a:t>, </a:t>
            </a:r>
            <a:r>
              <a:rPr lang="lv-LV" sz="2000" dirty="0">
                <a:solidFill>
                  <a:srgbClr val="8E8B00"/>
                </a:solidFill>
                <a:cs typeface="Times New Roman" pitchFamily="18" charset="0"/>
              </a:rPr>
              <a:t>16-256 krāsas</a:t>
            </a:r>
            <a:endParaRPr lang="lv-LV" sz="2400" dirty="0">
              <a:solidFill>
                <a:srgbClr val="8E8B00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Grafiskie draiveri tiek glabāti failos ar paplašinājumu </a:t>
            </a:r>
            <a:r>
              <a:rPr lang="lv-LV" sz="2400" b="1" dirty="0">
                <a:solidFill>
                  <a:schemeClr val="folHlink"/>
                </a:solidFill>
                <a:cs typeface="Times New Roman" pitchFamily="18" charset="0"/>
              </a:rPr>
              <a:t>.BGI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11/20)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28601" y="1773238"/>
            <a:ext cx="8915401" cy="24929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setfillpattern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char *</a:t>
            </a:r>
            <a:r>
              <a:rPr lang="en-US" sz="2400" dirty="0" err="1"/>
              <a:t>upattern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color);</a:t>
            </a:r>
            <a:r>
              <a:rPr lang="lv-LV" sz="2400" b="1" dirty="0"/>
              <a:t>	  </a:t>
            </a:r>
            <a:endParaRPr lang="lv-LV" sz="2400" b="1" dirty="0" smtClean="0"/>
          </a:p>
          <a:p>
            <a:pPr>
              <a:spcBef>
                <a:spcPct val="50000"/>
              </a:spcBef>
            </a:pPr>
            <a:endParaRPr lang="lv-LV" sz="2400" b="1" dirty="0"/>
          </a:p>
          <a:p>
            <a:pPr>
              <a:spcBef>
                <a:spcPct val="50000"/>
              </a:spcBef>
            </a:pPr>
            <a:r>
              <a:rPr lang="sv-SE" sz="2400" dirty="0" smtClean="0"/>
              <a:t>char </a:t>
            </a:r>
            <a:r>
              <a:rPr lang="lv-LV" sz="2400" dirty="0" smtClean="0"/>
              <a:t>u</a:t>
            </a:r>
            <a:r>
              <a:rPr lang="sv-SE" sz="2400" dirty="0" smtClean="0"/>
              <a:t>pattern[8] = {0x10, 0x21, 0x32, 0x43, 0x54, 0x65, 0x76, 0x87};</a:t>
            </a:r>
            <a:endParaRPr lang="lv-LV" sz="2400" dirty="0" smtClean="0"/>
          </a:p>
          <a:p>
            <a:pPr>
              <a:spcBef>
                <a:spcPct val="50000"/>
              </a:spcBef>
            </a:pPr>
            <a:endParaRPr lang="lv-LV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05200"/>
            <a:ext cx="2667000" cy="270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12/20)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21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28623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3"/>
            </a:pPr>
            <a:r>
              <a:rPr lang="lv-LV" sz="2400" dirty="0" smtClean="0"/>
              <a:t>Darbs ar bildēm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getimage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left, </a:t>
            </a:r>
            <a:r>
              <a:rPr lang="en-US" sz="2400" dirty="0" err="1"/>
              <a:t>int</a:t>
            </a:r>
            <a:r>
              <a:rPr lang="en-US" sz="2400" dirty="0"/>
              <a:t> top, </a:t>
            </a:r>
            <a:r>
              <a:rPr lang="en-US" sz="2400" dirty="0" err="1"/>
              <a:t>int</a:t>
            </a:r>
            <a:r>
              <a:rPr lang="en-US" sz="2400" dirty="0"/>
              <a:t> right, </a:t>
            </a:r>
            <a:r>
              <a:rPr lang="en-US" sz="2400" dirty="0" err="1"/>
              <a:t>int</a:t>
            </a:r>
            <a:r>
              <a:rPr lang="en-US" sz="2400" dirty="0"/>
              <a:t> bottom, void *bitmap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unsigned </a:t>
            </a:r>
            <a:r>
              <a:rPr lang="en-US" sz="2400" b="1" dirty="0" err="1" smtClean="0"/>
              <a:t>imagesize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left, </a:t>
            </a:r>
            <a:r>
              <a:rPr lang="en-US" sz="2400" dirty="0" err="1"/>
              <a:t>int</a:t>
            </a:r>
            <a:r>
              <a:rPr lang="en-US" sz="2400" dirty="0"/>
              <a:t> top, </a:t>
            </a:r>
            <a:r>
              <a:rPr lang="en-US" sz="2400" dirty="0" err="1"/>
              <a:t>int</a:t>
            </a:r>
            <a:r>
              <a:rPr lang="en-US" sz="2400" dirty="0"/>
              <a:t> right, </a:t>
            </a:r>
            <a:r>
              <a:rPr lang="en-US" sz="2400" dirty="0" err="1"/>
              <a:t>int</a:t>
            </a:r>
            <a:r>
              <a:rPr lang="en-US" sz="2400" dirty="0"/>
              <a:t> bottom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putimage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left, </a:t>
            </a:r>
            <a:r>
              <a:rPr lang="en-US" sz="2400" dirty="0" err="1"/>
              <a:t>int</a:t>
            </a:r>
            <a:r>
              <a:rPr lang="en-US" sz="2400" dirty="0"/>
              <a:t> top, void *bitmap, </a:t>
            </a:r>
            <a:r>
              <a:rPr lang="en-US" sz="2400" dirty="0" err="1"/>
              <a:t>int</a:t>
            </a:r>
            <a:r>
              <a:rPr lang="en-US" sz="2400" dirty="0"/>
              <a:t> op</a:t>
            </a:r>
            <a:r>
              <a:rPr lang="en-US" sz="2400" dirty="0" smtClean="0"/>
              <a:t>);</a:t>
            </a: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13/20)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22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507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3"/>
            </a:pPr>
            <a:r>
              <a:rPr lang="lv-LV" sz="2400" dirty="0" smtClean="0"/>
              <a:t>Darbs ar bildēm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printimage</a:t>
            </a:r>
            <a:r>
              <a:rPr lang="lv-LV" sz="2400" dirty="0" smtClean="0"/>
              <a:t> </a:t>
            </a:r>
            <a:r>
              <a:rPr lang="en-US" sz="2400" dirty="0" smtClean="0"/>
              <a:t>(const </a:t>
            </a:r>
            <a:r>
              <a:rPr lang="en-US" sz="2400" dirty="0"/>
              <a:t>char* </a:t>
            </a:r>
            <a:r>
              <a:rPr lang="en-US" sz="2400" dirty="0" smtClean="0"/>
              <a:t>title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NULL</a:t>
            </a:r>
            <a:r>
              <a:rPr lang="en-US" sz="2400" dirty="0"/>
              <a:t>, double </a:t>
            </a:r>
            <a:r>
              <a:rPr lang="en-US" sz="2400" dirty="0" err="1" smtClean="0"/>
              <a:t>width_inches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7</a:t>
            </a:r>
            <a:r>
              <a:rPr lang="en-US" sz="2400" dirty="0"/>
              <a:t>, double </a:t>
            </a:r>
            <a:r>
              <a:rPr lang="en-US" sz="2400" dirty="0" err="1" smtClean="0"/>
              <a:t>border_left_inches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0.75</a:t>
            </a:r>
            <a:r>
              <a:rPr lang="en-US" sz="2400" dirty="0"/>
              <a:t>, double </a:t>
            </a:r>
            <a:r>
              <a:rPr lang="en-US" sz="2400" dirty="0" err="1" smtClean="0"/>
              <a:t>border_top_inches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0.75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left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right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right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INT_MAX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bottom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INT_MAX);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readimagefile</a:t>
            </a:r>
            <a:r>
              <a:rPr lang="lv-LV" sz="2400" dirty="0" smtClean="0"/>
              <a:t> </a:t>
            </a:r>
            <a:r>
              <a:rPr lang="en-US" sz="2400" dirty="0" smtClean="0"/>
              <a:t>(const </a:t>
            </a:r>
            <a:r>
              <a:rPr lang="en-US" sz="2400" dirty="0"/>
              <a:t>char* </a:t>
            </a:r>
            <a:r>
              <a:rPr lang="en-US" sz="2400" dirty="0" smtClean="0"/>
              <a:t>title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NULL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left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right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right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INT_MAX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bottom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INT_MAX);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writeimagefile</a:t>
            </a:r>
            <a:r>
              <a:rPr lang="lv-LV" sz="2400" dirty="0" smtClean="0"/>
              <a:t> </a:t>
            </a:r>
            <a:r>
              <a:rPr lang="en-US" sz="2400" dirty="0" smtClean="0"/>
              <a:t>(const </a:t>
            </a:r>
            <a:r>
              <a:rPr lang="en-US" sz="2400" dirty="0"/>
              <a:t>char* </a:t>
            </a:r>
            <a:r>
              <a:rPr lang="en-US" sz="2400" dirty="0" smtClean="0"/>
              <a:t>title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NULL</a:t>
            </a:r>
            <a:r>
              <a:rPr lang="en-US" sz="2400" dirty="0"/>
              <a:t>, double </a:t>
            </a:r>
            <a:r>
              <a:rPr lang="en-US" sz="2400" dirty="0" err="1" smtClean="0"/>
              <a:t>width_inches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7</a:t>
            </a:r>
            <a:r>
              <a:rPr lang="en-US" sz="2400" dirty="0"/>
              <a:t>, double </a:t>
            </a:r>
            <a:r>
              <a:rPr lang="en-US" sz="2400" dirty="0" err="1" smtClean="0"/>
              <a:t>border_left_inches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0.75</a:t>
            </a:r>
            <a:r>
              <a:rPr lang="en-US" sz="2400" dirty="0"/>
              <a:t>, double </a:t>
            </a:r>
            <a:r>
              <a:rPr lang="en-US" sz="2400" dirty="0" err="1" smtClean="0"/>
              <a:t>border_top_inches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0.75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left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right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0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right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INT_MAX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bottom</a:t>
            </a:r>
            <a:r>
              <a:rPr lang="lv-LV" sz="2400" dirty="0" smtClean="0"/>
              <a:t> </a:t>
            </a:r>
            <a:r>
              <a:rPr lang="en-US" sz="2400" dirty="0" smtClean="0"/>
              <a:t>=</a:t>
            </a:r>
            <a:r>
              <a:rPr lang="lv-LV" sz="2400" dirty="0" smtClean="0"/>
              <a:t> </a:t>
            </a:r>
            <a:r>
              <a:rPr lang="en-US" sz="2400" dirty="0" smtClean="0"/>
              <a:t>INT_MAX );</a:t>
            </a: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14/20)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23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47089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4"/>
            </a:pPr>
            <a:r>
              <a:rPr lang="lv-LV" sz="2400" dirty="0" smtClean="0"/>
              <a:t>Darbs ar logu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cleardevice</a:t>
            </a:r>
            <a:r>
              <a:rPr lang="lv-LV" sz="2400" dirty="0" smtClean="0"/>
              <a:t> </a:t>
            </a:r>
            <a:r>
              <a:rPr lang="en-US" sz="2400" dirty="0" smtClean="0"/>
              <a:t>();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clearviewport</a:t>
            </a:r>
            <a:r>
              <a:rPr lang="lv-LV" sz="2400" dirty="0" smtClean="0"/>
              <a:t> </a:t>
            </a:r>
            <a:r>
              <a:rPr lang="en-US" sz="2400" dirty="0" smtClean="0"/>
              <a:t>();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getcurrentwindow</a:t>
            </a:r>
            <a:r>
              <a:rPr lang="lv-LV" sz="2400" dirty="0" smtClean="0"/>
              <a:t> </a:t>
            </a:r>
            <a:r>
              <a:rPr lang="en-US" sz="2400" dirty="0" smtClean="0"/>
              <a:t>();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getmaxheight</a:t>
            </a:r>
            <a:r>
              <a:rPr lang="lv-LV" sz="2400" dirty="0" smtClean="0"/>
              <a:t> </a:t>
            </a:r>
            <a:r>
              <a:rPr lang="en-US" sz="2400" dirty="0" smtClean="0"/>
              <a:t>();</a:t>
            </a:r>
            <a:r>
              <a:rPr lang="lv-LV" sz="2400" dirty="0" smtClean="0"/>
              <a:t> //logam ar nosaukumu [initwindow]</a:t>
            </a:r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getmaxwidth</a:t>
            </a:r>
            <a:r>
              <a:rPr lang="lv-LV" sz="2400" dirty="0" smtClean="0"/>
              <a:t> </a:t>
            </a:r>
            <a:r>
              <a:rPr lang="en-US" sz="2400" dirty="0" smtClean="0"/>
              <a:t>();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getmaxx</a:t>
            </a:r>
            <a:r>
              <a:rPr lang="lv-LV" sz="2400" dirty="0" smtClean="0"/>
              <a:t> </a:t>
            </a:r>
            <a:r>
              <a:rPr lang="en-US" sz="2400" dirty="0" smtClean="0"/>
              <a:t>();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getmax</a:t>
            </a:r>
            <a:r>
              <a:rPr lang="lv-LV" sz="2400" dirty="0" smtClean="0"/>
              <a:t>y </a:t>
            </a:r>
            <a:r>
              <a:rPr lang="en-US" sz="2400" dirty="0" smtClean="0"/>
              <a:t>();</a:t>
            </a: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15/20)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24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3046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4"/>
            </a:pPr>
            <a:r>
              <a:rPr lang="lv-LV" sz="2400" dirty="0" smtClean="0"/>
              <a:t>Darbs ar logu</a:t>
            </a:r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getwindowheight</a:t>
            </a:r>
            <a:r>
              <a:rPr lang="lv-LV" sz="2400" dirty="0" smtClean="0"/>
              <a:t> </a:t>
            </a:r>
            <a:r>
              <a:rPr lang="en-US" sz="2400" dirty="0" smtClean="0"/>
              <a:t>();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getwindow</a:t>
            </a:r>
            <a:r>
              <a:rPr lang="lv-LV" sz="2400" b="1" dirty="0" smtClean="0"/>
              <a:t>width </a:t>
            </a:r>
            <a:r>
              <a:rPr lang="en-US" sz="2400" dirty="0" smtClean="0"/>
              <a:t>();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setviewport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left, </a:t>
            </a:r>
            <a:r>
              <a:rPr lang="en-US" sz="2400" dirty="0" err="1"/>
              <a:t>int</a:t>
            </a:r>
            <a:r>
              <a:rPr lang="en-US" sz="2400" dirty="0"/>
              <a:t> top, </a:t>
            </a:r>
            <a:r>
              <a:rPr lang="en-US" sz="2400" dirty="0" err="1"/>
              <a:t>int</a:t>
            </a:r>
            <a:r>
              <a:rPr lang="en-US" sz="2400" dirty="0"/>
              <a:t> right, </a:t>
            </a:r>
            <a:r>
              <a:rPr lang="en-US" sz="2400" dirty="0" err="1"/>
              <a:t>int</a:t>
            </a:r>
            <a:r>
              <a:rPr lang="en-US" sz="2400" dirty="0"/>
              <a:t> bottom, </a:t>
            </a:r>
            <a:r>
              <a:rPr lang="en-US" sz="2400" dirty="0" err="1"/>
              <a:t>int</a:t>
            </a:r>
            <a:r>
              <a:rPr lang="en-US" sz="2400" dirty="0"/>
              <a:t> clip);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16/20)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25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4339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5"/>
            </a:pPr>
            <a:r>
              <a:rPr lang="lv-LV" sz="2400" dirty="0" smtClean="0"/>
              <a:t>Darbs ar peli</a:t>
            </a:r>
          </a:p>
          <a:p>
            <a:pPr algn="just">
              <a:spcBef>
                <a:spcPct val="50000"/>
              </a:spcBef>
            </a:pPr>
            <a:r>
              <a:rPr lang="en-US" sz="2400" dirty="0" err="1" smtClean="0"/>
              <a:t>vo</a:t>
            </a:r>
            <a:r>
              <a:rPr lang="lv-LV" sz="2400" dirty="0" smtClean="0"/>
              <a:t>i</a:t>
            </a:r>
            <a:r>
              <a:rPr lang="en-US" sz="2400" dirty="0" smtClean="0"/>
              <a:t>d </a:t>
            </a:r>
            <a:r>
              <a:rPr lang="en-US" sz="2400" b="1" dirty="0" err="1" smtClean="0"/>
              <a:t>getmouseclick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kind, </a:t>
            </a:r>
            <a:r>
              <a:rPr lang="en-US" sz="2400" dirty="0" err="1"/>
              <a:t>int</a:t>
            </a:r>
            <a:r>
              <a:rPr lang="en-US" sz="2400" dirty="0"/>
              <a:t>&amp; x, </a:t>
            </a:r>
            <a:r>
              <a:rPr lang="en-US" sz="2400" dirty="0" err="1"/>
              <a:t>int</a:t>
            </a:r>
            <a:r>
              <a:rPr lang="en-US" sz="2400" dirty="0"/>
              <a:t>&amp; y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smtClean="0"/>
              <a:t>WM_MOUSEMOVE</a:t>
            </a:r>
            <a:r>
              <a:rPr lang="lv-LV" sz="2400" dirty="0" smtClean="0"/>
              <a:t>	   </a:t>
            </a:r>
            <a:r>
              <a:rPr lang="en-US" sz="2400" dirty="0" smtClean="0"/>
              <a:t>WM_MBUTTONDOWN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smtClean="0"/>
              <a:t>WM_LBUTTONDBLCLK</a:t>
            </a:r>
            <a:r>
              <a:rPr lang="lv-LV" sz="2400" dirty="0" smtClean="0"/>
              <a:t>	   </a:t>
            </a:r>
            <a:r>
              <a:rPr lang="en-US" sz="2400" dirty="0" smtClean="0"/>
              <a:t>WM_MBUTTONUP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smtClean="0"/>
              <a:t>WM_LBUTTONDOWN</a:t>
            </a:r>
            <a:r>
              <a:rPr lang="lv-LV" sz="2400" dirty="0" smtClean="0"/>
              <a:t>	   </a:t>
            </a:r>
            <a:r>
              <a:rPr lang="en-US" sz="2400" dirty="0" smtClean="0"/>
              <a:t>WM_RBUTTONDBLCLK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smtClean="0"/>
              <a:t>WM_LBUTTONUP</a:t>
            </a:r>
            <a:r>
              <a:rPr lang="lv-LV" sz="2400" dirty="0" smtClean="0"/>
              <a:t>	   </a:t>
            </a:r>
            <a:r>
              <a:rPr lang="en-US" sz="2400" dirty="0" smtClean="0"/>
              <a:t>WM_RBUTTONDOWN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smtClean="0"/>
              <a:t>WM_MBUTTONDBLCLK</a:t>
            </a:r>
            <a:r>
              <a:rPr lang="lv-LV" sz="2400" dirty="0"/>
              <a:t> </a:t>
            </a:r>
            <a:r>
              <a:rPr lang="lv-LV" sz="2400" dirty="0" smtClean="0"/>
              <a:t>     </a:t>
            </a:r>
            <a:r>
              <a:rPr lang="en-US" sz="2400" dirty="0" smtClean="0"/>
              <a:t>WM_RBUTTONUP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17/20)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26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21236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5"/>
            </a:pPr>
            <a:r>
              <a:rPr lang="lv-LV" sz="2400" dirty="0" smtClean="0"/>
              <a:t>Darbs ar peli</a:t>
            </a:r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b="1" dirty="0" err="1" smtClean="0"/>
              <a:t>ismouseclick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kind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mousex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void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smtClean="0"/>
              <a:t>mousey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void);</a:t>
            </a: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18/20)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27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26776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6"/>
            </a:pPr>
            <a:r>
              <a:rPr lang="lv-LV" sz="2400" dirty="0" smtClean="0"/>
              <a:t>Darbs ar tekstu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outtext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char *</a:t>
            </a:r>
            <a:r>
              <a:rPr lang="en-US" sz="2400" dirty="0" err="1"/>
              <a:t>textstring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outtextxy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char *</a:t>
            </a:r>
            <a:r>
              <a:rPr lang="en-US" sz="2400" dirty="0" err="1"/>
              <a:t>textstring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textheight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char *</a:t>
            </a:r>
            <a:r>
              <a:rPr lang="en-US" sz="2400" dirty="0" err="1"/>
              <a:t>textstring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/>
              <a:t>textwidth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char *</a:t>
            </a:r>
            <a:r>
              <a:rPr lang="en-US" sz="2400" dirty="0" err="1"/>
              <a:t>textstring</a:t>
            </a:r>
            <a:r>
              <a:rPr lang="en-US" sz="2400" dirty="0"/>
              <a:t>);</a:t>
            </a: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19/20)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28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6"/>
            </a:pPr>
            <a:r>
              <a:rPr lang="lv-LV" sz="2400" dirty="0" smtClean="0"/>
              <a:t>Darbs ar tekstu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settextjustify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horiz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vert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dirty="0" err="1"/>
              <a:t>horiz</a:t>
            </a:r>
            <a:r>
              <a:rPr lang="en-US" sz="2400" dirty="0"/>
              <a:t>   </a:t>
            </a:r>
            <a:r>
              <a:rPr lang="lv-LV" sz="2400" dirty="0" smtClean="0"/>
              <a:t>			</a:t>
            </a:r>
            <a:r>
              <a:rPr lang="en-US" sz="2400" dirty="0" err="1" smtClean="0"/>
              <a:t>vert</a:t>
            </a:r>
            <a:r>
              <a:rPr lang="en-US" sz="2400" dirty="0" smtClean="0"/>
              <a:t>   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0 </a:t>
            </a:r>
            <a:r>
              <a:rPr lang="en-US" sz="2400" dirty="0" smtClean="0"/>
              <a:t>LEFT_TEXT</a:t>
            </a:r>
            <a:r>
              <a:rPr lang="lv-LV" sz="2400" dirty="0" smtClean="0"/>
              <a:t>  		0 </a:t>
            </a:r>
            <a:r>
              <a:rPr lang="en-US" sz="2400" dirty="0" smtClean="0"/>
              <a:t>BOTTOM_TEXT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1 </a:t>
            </a:r>
            <a:r>
              <a:rPr lang="en-US" sz="2400" dirty="0" smtClean="0"/>
              <a:t>CENTER_TEXT</a:t>
            </a:r>
            <a:r>
              <a:rPr lang="lv-LV" sz="2400" dirty="0" smtClean="0"/>
              <a:t>		</a:t>
            </a:r>
            <a:r>
              <a:rPr lang="en-US" sz="2400" dirty="0" smtClean="0"/>
              <a:t>1</a:t>
            </a:r>
            <a:r>
              <a:rPr lang="lv-LV" sz="2400" dirty="0" smtClean="0"/>
              <a:t> </a:t>
            </a:r>
            <a:r>
              <a:rPr lang="en-US" sz="2400" dirty="0" smtClean="0"/>
              <a:t>CENTER_TEXT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2 </a:t>
            </a:r>
            <a:r>
              <a:rPr lang="en-US" sz="2400" dirty="0" smtClean="0"/>
              <a:t>RIGHT_TEXT</a:t>
            </a:r>
            <a:r>
              <a:rPr lang="lv-LV" sz="2400" dirty="0" smtClean="0"/>
              <a:t>		</a:t>
            </a:r>
            <a:r>
              <a:rPr lang="en-US" sz="2400" dirty="0" smtClean="0"/>
              <a:t>2</a:t>
            </a:r>
            <a:r>
              <a:rPr lang="lv-LV" sz="2400" dirty="0" smtClean="0"/>
              <a:t> </a:t>
            </a:r>
            <a:r>
              <a:rPr lang="en-US" sz="2400" dirty="0" smtClean="0"/>
              <a:t>TOP_TEXT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 režīma pamata funkcijas (III, 20/20)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29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4339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 startAt="6"/>
            </a:pPr>
            <a:r>
              <a:rPr lang="lv-LV" sz="2400" dirty="0" smtClean="0"/>
              <a:t>Darbs ar tekstu</a:t>
            </a:r>
          </a:p>
          <a:p>
            <a:pPr algn="just">
              <a:spcBef>
                <a:spcPct val="50000"/>
              </a:spcBef>
            </a:pPr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b="1" dirty="0" err="1" smtClean="0"/>
              <a:t>settextstyle</a:t>
            </a:r>
            <a:r>
              <a:rPr lang="lv-LV" sz="2400" dirty="0" smtClean="0"/>
              <a:t> </a:t>
            </a:r>
            <a:r>
              <a:rPr lang="fr-FR" sz="2400" dirty="0" smtClean="0"/>
              <a:t>(</a:t>
            </a:r>
            <a:r>
              <a:rPr lang="fr-FR" sz="2400" dirty="0" err="1"/>
              <a:t>int</a:t>
            </a:r>
            <a:r>
              <a:rPr lang="fr-FR" sz="2400" dirty="0"/>
              <a:t> font, </a:t>
            </a:r>
            <a:r>
              <a:rPr lang="fr-FR" sz="2400" dirty="0" err="1"/>
              <a:t>int</a:t>
            </a:r>
            <a:r>
              <a:rPr lang="fr-FR" sz="2400" dirty="0"/>
              <a:t> direction,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charsize</a:t>
            </a:r>
            <a:r>
              <a:rPr lang="fr-FR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0 </a:t>
            </a:r>
            <a:r>
              <a:rPr lang="en-US" sz="2400" dirty="0" smtClean="0"/>
              <a:t>DEFAULT_FONT</a:t>
            </a:r>
            <a:r>
              <a:rPr lang="lv-LV" sz="2400" dirty="0" smtClean="0"/>
              <a:t>	</a:t>
            </a:r>
            <a:r>
              <a:rPr lang="lv-LV" sz="2400" dirty="0" smtClean="0"/>
              <a:t>6 </a:t>
            </a:r>
            <a:r>
              <a:rPr lang="en-US" sz="2400" dirty="0" smtClean="0"/>
              <a:t>SIMPLEX_FONT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1 </a:t>
            </a:r>
            <a:r>
              <a:rPr lang="en-US" sz="2400" dirty="0" smtClean="0"/>
              <a:t>TRIPLEX_FONT</a:t>
            </a:r>
            <a:r>
              <a:rPr lang="lv-LV" sz="2400" dirty="0" smtClean="0"/>
              <a:t>		7 </a:t>
            </a:r>
            <a:r>
              <a:rPr lang="en-US" sz="2400" dirty="0" smtClean="0"/>
              <a:t>TRIPLEX_SCR_FONT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2 </a:t>
            </a:r>
            <a:r>
              <a:rPr lang="en-US" sz="2400" dirty="0" smtClean="0"/>
              <a:t>SMALL_FONT</a:t>
            </a:r>
            <a:r>
              <a:rPr lang="lv-LV" sz="2400" dirty="0" smtClean="0"/>
              <a:t>		8 </a:t>
            </a:r>
            <a:r>
              <a:rPr lang="en-US" sz="2400" dirty="0" smtClean="0"/>
              <a:t>COMPLEX_FONT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3 </a:t>
            </a:r>
            <a:r>
              <a:rPr lang="en-US" sz="2400" dirty="0" smtClean="0"/>
              <a:t>SANS_SERIF_FONT</a:t>
            </a:r>
            <a:r>
              <a:rPr lang="lv-LV" sz="2400" dirty="0" smtClean="0"/>
              <a:t>	9 </a:t>
            </a:r>
            <a:r>
              <a:rPr lang="en-US" sz="2400" dirty="0" smtClean="0"/>
              <a:t>EUROPEAN_FONT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4 </a:t>
            </a:r>
            <a:r>
              <a:rPr lang="en-US" sz="2400" dirty="0" smtClean="0"/>
              <a:t>GOTHIC_FONT</a:t>
            </a:r>
            <a:r>
              <a:rPr lang="lv-LV" sz="2400" dirty="0" smtClean="0"/>
              <a:t>		10 </a:t>
            </a:r>
            <a:r>
              <a:rPr lang="en-US" sz="2400" dirty="0" smtClean="0"/>
              <a:t>BOLD_FONT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5 </a:t>
            </a:r>
            <a:r>
              <a:rPr lang="en-US" sz="2400" dirty="0" smtClean="0"/>
              <a:t>SCRIPT_FONT</a:t>
            </a: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Grafiskās programmas struktūra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3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21236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romanUcPeriod"/>
            </a:pPr>
            <a:r>
              <a:rPr lang="lv-LV" sz="2400" dirty="0" smtClean="0">
                <a:cs typeface="Times New Roman" pitchFamily="18" charset="0"/>
              </a:rPr>
              <a:t>Bibliotēka</a:t>
            </a:r>
            <a:r>
              <a:rPr lang="lv-LV" sz="2400" dirty="0">
                <a:cs typeface="Times New Roman" pitchFamily="18" charset="0"/>
              </a:rPr>
              <a:t>		</a:t>
            </a:r>
          </a:p>
          <a:p>
            <a:pPr marL="514350" indent="-514350">
              <a:spcBef>
                <a:spcPct val="50000"/>
              </a:spcBef>
              <a:buFont typeface="+mj-lt"/>
              <a:buAutoNum type="romanUcPeriod"/>
            </a:pPr>
            <a:r>
              <a:rPr lang="lv-LV" sz="2400" dirty="0" smtClean="0">
                <a:cs typeface="Times New Roman" pitchFamily="18" charset="0"/>
              </a:rPr>
              <a:t>Grafiskās </a:t>
            </a:r>
            <a:r>
              <a:rPr lang="lv-LV" sz="2400" dirty="0">
                <a:cs typeface="Times New Roman" pitchFamily="18" charset="0"/>
              </a:rPr>
              <a:t>sistēmas inicializācija   			</a:t>
            </a:r>
            <a:endParaRPr lang="lv-LV" sz="2400" dirty="0" smtClean="0">
              <a:cs typeface="Times New Roman" pitchFamily="18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romanUcPeriod"/>
            </a:pPr>
            <a:r>
              <a:rPr lang="lv-LV" sz="2400" dirty="0" smtClean="0">
                <a:cs typeface="Times New Roman" pitchFamily="18" charset="0"/>
              </a:rPr>
              <a:t>Grafisko </a:t>
            </a:r>
            <a:r>
              <a:rPr lang="lv-LV" sz="2400" dirty="0">
                <a:cs typeface="Times New Roman" pitchFamily="18" charset="0"/>
              </a:rPr>
              <a:t>attēlu izveidošana un darbs ar tiem</a:t>
            </a:r>
          </a:p>
          <a:p>
            <a:pPr marL="514350" indent="-514350">
              <a:spcBef>
                <a:spcPct val="50000"/>
              </a:spcBef>
              <a:buFont typeface="+mj-lt"/>
              <a:buAutoNum type="romanUcPeriod"/>
            </a:pPr>
            <a:r>
              <a:rPr lang="lv-LV" sz="2400" dirty="0" smtClean="0">
                <a:cs typeface="Times New Roman" pitchFamily="18" charset="0"/>
              </a:rPr>
              <a:t>Grafiskās </a:t>
            </a:r>
            <a:r>
              <a:rPr lang="lv-LV" sz="2400" dirty="0">
                <a:cs typeface="Times New Roman" pitchFamily="18" charset="0"/>
              </a:rPr>
              <a:t>sistēmas </a:t>
            </a:r>
            <a:r>
              <a:rPr lang="lv-LV" sz="2400" dirty="0" smtClean="0">
                <a:cs typeface="Times New Roman" pitchFamily="18" charset="0"/>
              </a:rPr>
              <a:t>aizvēršana</a:t>
            </a:r>
            <a:endParaRPr lang="lv-LV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Grafiskās sistēmas aizvēršana (IV)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30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26776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2400" dirty="0"/>
              <a:t>void </a:t>
            </a:r>
            <a:r>
              <a:rPr lang="en-US" sz="2400" b="1" dirty="0" err="1" smtClean="0"/>
              <a:t>closegraph</a:t>
            </a:r>
            <a:r>
              <a:rPr lang="lv-LV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wid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marL="457200" indent="-457200" algn="just">
              <a:spcBef>
                <a:spcPct val="50000"/>
              </a:spcBef>
            </a:pPr>
            <a:endParaRPr lang="lv-LV" sz="2400" dirty="0"/>
          </a:p>
          <a:p>
            <a:pPr marL="457200" indent="-457200" algn="just">
              <a:spcBef>
                <a:spcPct val="50000"/>
              </a:spcBef>
            </a:pPr>
            <a:r>
              <a:rPr lang="lv-LV" sz="2400" dirty="0" smtClean="0"/>
              <a:t>wid</a:t>
            </a:r>
          </a:p>
          <a:p>
            <a:pPr marL="457200" indent="-457200" algn="just">
              <a:spcBef>
                <a:spcPct val="50000"/>
              </a:spcBef>
            </a:pPr>
            <a:r>
              <a:rPr lang="lv-LV" sz="2400" dirty="0" smtClean="0"/>
              <a:t>ALL_WINDOWS</a:t>
            </a:r>
          </a:p>
          <a:p>
            <a:pPr marL="457200" indent="-457200" algn="just">
              <a:spcBef>
                <a:spcPct val="50000"/>
              </a:spcBef>
            </a:pPr>
            <a:r>
              <a:rPr lang="lv-LV" sz="2400" dirty="0" smtClean="0"/>
              <a:t>CURRENT_WINDOW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dirty="0" smtClean="0"/>
              <a:t>Piemērs 1. getpixel, putpixel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dos.h</a:t>
            </a:r>
            <a:r>
              <a:rPr lang="en-US" dirty="0" smtClean="0"/>
              <a:t>&gt; 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#define PIXEL_COUNT 1000 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#define DELAY_TIME 100 </a:t>
            </a: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gdriver</a:t>
            </a:r>
            <a:r>
              <a:rPr lang="en-US" dirty="0" smtClean="0"/>
              <a:t> = DETECT, </a:t>
            </a:r>
            <a:r>
              <a:rPr lang="en-US" dirty="0" err="1" smtClean="0"/>
              <a:t>gmode</a:t>
            </a:r>
            <a:r>
              <a:rPr lang="en-US" dirty="0" smtClean="0"/>
              <a:t>, </a:t>
            </a:r>
            <a:r>
              <a:rPr lang="en-US" dirty="0" err="1" smtClean="0"/>
              <a:t>errorcode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x, y, color, </a:t>
            </a:r>
            <a:r>
              <a:rPr lang="en-US" dirty="0" err="1" smtClean="0"/>
              <a:t>maxx</a:t>
            </a:r>
            <a:r>
              <a:rPr lang="en-US" dirty="0" smtClean="0"/>
              <a:t>, </a:t>
            </a:r>
            <a:r>
              <a:rPr lang="en-US" dirty="0" err="1" smtClean="0"/>
              <a:t>maxy</a:t>
            </a:r>
            <a:r>
              <a:rPr lang="en-US" dirty="0" smtClean="0"/>
              <a:t>, </a:t>
            </a:r>
            <a:r>
              <a:rPr lang="en-US" dirty="0" err="1" smtClean="0"/>
              <a:t>maxcolor</a:t>
            </a:r>
            <a:r>
              <a:rPr lang="en-US" dirty="0" smtClean="0"/>
              <a:t>, seed; </a:t>
            </a: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(2/18)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initgraph(&amp;</a:t>
            </a:r>
            <a:r>
              <a:rPr lang="en-US" dirty="0" err="1" smtClean="0"/>
              <a:t>gdriver</a:t>
            </a:r>
            <a:r>
              <a:rPr lang="en-US" dirty="0" smtClean="0"/>
              <a:t>, &amp;</a:t>
            </a:r>
            <a:r>
              <a:rPr lang="en-US" dirty="0" err="1" smtClean="0"/>
              <a:t>gmode</a:t>
            </a:r>
            <a:r>
              <a:rPr lang="en-US" dirty="0" smtClean="0"/>
              <a:t>, "");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errorcode</a:t>
            </a:r>
            <a:r>
              <a:rPr lang="en-US" dirty="0" smtClean="0"/>
              <a:t> = </a:t>
            </a:r>
            <a:r>
              <a:rPr lang="en-US" dirty="0" err="1" smtClean="0"/>
              <a:t>graphresult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if (</a:t>
            </a:r>
            <a:r>
              <a:rPr lang="en-US" dirty="0" err="1" smtClean="0"/>
              <a:t>errorcode</a:t>
            </a:r>
            <a:r>
              <a:rPr lang="en-US" dirty="0" smtClean="0"/>
              <a:t> != </a:t>
            </a:r>
            <a:r>
              <a:rPr lang="en-US" dirty="0" err="1" smtClean="0"/>
              <a:t>grOk</a:t>
            </a:r>
            <a:r>
              <a:rPr lang="en-US" dirty="0" smtClean="0"/>
              <a:t>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lv-LV" dirty="0" smtClean="0"/>
              <a:t>Kļūda</a:t>
            </a:r>
            <a:r>
              <a:rPr lang="en-US" dirty="0" smtClean="0"/>
              <a:t>: %s\n", </a:t>
            </a:r>
            <a:r>
              <a:rPr lang="en-US" dirty="0" err="1" smtClean="0"/>
              <a:t>grapherrormsg</a:t>
            </a:r>
            <a:r>
              <a:rPr lang="en-US" dirty="0" smtClean="0"/>
              <a:t>(</a:t>
            </a:r>
            <a:r>
              <a:rPr lang="en-US" dirty="0" err="1" smtClean="0"/>
              <a:t>errorcode</a:t>
            </a:r>
            <a:r>
              <a:rPr lang="en-US" dirty="0" smtClean="0"/>
              <a:t>));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lv-LV" dirty="0" smtClean="0"/>
              <a:t>Nospiediet jebkuru taustiņu</a:t>
            </a:r>
            <a:r>
              <a:rPr lang="en-US" dirty="0" smtClean="0"/>
              <a:t>");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getch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smtClean="0"/>
              <a:t>exit(1);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} </a:t>
            </a: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(3/18)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dirty="0" smtClean="0"/>
              <a:t>      </a:t>
            </a:r>
            <a:r>
              <a:rPr lang="en-US" dirty="0" err="1" smtClean="0"/>
              <a:t>maxx</a:t>
            </a:r>
            <a:r>
              <a:rPr lang="en-US" dirty="0" smtClean="0"/>
              <a:t> = </a:t>
            </a:r>
            <a:r>
              <a:rPr lang="en-US" dirty="0" err="1" smtClean="0"/>
              <a:t>getmaxx</a:t>
            </a:r>
            <a:r>
              <a:rPr lang="en-US" dirty="0" smtClean="0"/>
              <a:t>() + 1;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</a:t>
            </a:r>
            <a:r>
              <a:rPr lang="en-US" dirty="0" err="1" smtClean="0"/>
              <a:t>maxy</a:t>
            </a:r>
            <a:r>
              <a:rPr lang="en-US" dirty="0" smtClean="0"/>
              <a:t> = </a:t>
            </a:r>
            <a:r>
              <a:rPr lang="en-US" dirty="0" err="1" smtClean="0"/>
              <a:t>getmaxy</a:t>
            </a:r>
            <a:r>
              <a:rPr lang="en-US" dirty="0" smtClean="0"/>
              <a:t>() + 1;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</a:t>
            </a:r>
            <a:r>
              <a:rPr lang="en-US" dirty="0" err="1" smtClean="0"/>
              <a:t>maxcolor</a:t>
            </a:r>
            <a:r>
              <a:rPr lang="en-US" dirty="0" smtClean="0"/>
              <a:t> = </a:t>
            </a:r>
            <a:r>
              <a:rPr lang="en-US" dirty="0" err="1" smtClean="0"/>
              <a:t>getmaxcolor</a:t>
            </a:r>
            <a:r>
              <a:rPr lang="en-US" dirty="0" smtClean="0"/>
              <a:t>() + 1;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</a:t>
            </a:r>
            <a:r>
              <a:rPr lang="en-US" dirty="0" smtClean="0"/>
              <a:t>while (!</a:t>
            </a:r>
            <a:r>
              <a:rPr lang="en-US" dirty="0" err="1" smtClean="0"/>
              <a:t>kbhit</a:t>
            </a:r>
            <a:r>
              <a:rPr lang="en-US" dirty="0" smtClean="0"/>
              <a:t>())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</a:t>
            </a:r>
            <a:r>
              <a:rPr lang="en-US" dirty="0" err="1" smtClean="0"/>
              <a:t>srand</a:t>
            </a:r>
            <a:r>
              <a:rPr lang="en-US" dirty="0" smtClean="0"/>
              <a:t>(</a:t>
            </a:r>
            <a:r>
              <a:rPr lang="lv-LV" dirty="0" err="1" smtClean="0"/>
              <a:t>time</a:t>
            </a:r>
            <a:r>
              <a:rPr lang="lv-LV" dirty="0" smtClean="0"/>
              <a:t>(NULL)</a:t>
            </a:r>
            <a:r>
              <a:rPr lang="en-US" dirty="0" smtClean="0"/>
              <a:t>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</a:t>
            </a: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&lt;PIXEL_COUNT;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   </a:t>
            </a:r>
            <a:r>
              <a:rPr lang="en-US" dirty="0" smtClean="0"/>
              <a:t>x = rand</a:t>
            </a:r>
            <a:r>
              <a:rPr lang="lv-LV" dirty="0" smtClean="0"/>
              <a:t>()%</a:t>
            </a:r>
            <a:r>
              <a:rPr lang="en-US" dirty="0" err="1" smtClean="0"/>
              <a:t>maxx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   </a:t>
            </a:r>
            <a:r>
              <a:rPr lang="en-US" dirty="0" smtClean="0"/>
              <a:t>y = rand(</a:t>
            </a:r>
            <a:r>
              <a:rPr lang="lv-LV" dirty="0" smtClean="0"/>
              <a:t>)%</a:t>
            </a:r>
            <a:r>
              <a:rPr lang="en-US" dirty="0" err="1" smtClean="0"/>
              <a:t>maxy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   </a:t>
            </a:r>
            <a:r>
              <a:rPr lang="en-US" dirty="0" smtClean="0"/>
              <a:t>color = rand(</a:t>
            </a:r>
            <a:r>
              <a:rPr lang="lv-LV" dirty="0" smtClean="0"/>
              <a:t>)%</a:t>
            </a:r>
            <a:r>
              <a:rPr lang="en-US" dirty="0" err="1" smtClean="0"/>
              <a:t>maxcolor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   </a:t>
            </a:r>
            <a:r>
              <a:rPr lang="en-US" dirty="0" err="1" smtClean="0"/>
              <a:t>putpixel</a:t>
            </a:r>
            <a:r>
              <a:rPr lang="en-US" dirty="0" smtClean="0"/>
              <a:t>(x, y, color);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 </a:t>
            </a:r>
            <a:r>
              <a:rPr lang="en-US" dirty="0" smtClean="0"/>
              <a:t>} </a:t>
            </a: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(4/18)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delay(DELAY_TIME);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srand</a:t>
            </a:r>
            <a:r>
              <a:rPr lang="en-US" dirty="0" smtClean="0"/>
              <a:t>(</a:t>
            </a:r>
            <a:r>
              <a:rPr lang="lv-LV" dirty="0" err="1" smtClean="0"/>
              <a:t>time</a:t>
            </a:r>
            <a:r>
              <a:rPr lang="lv-LV" dirty="0" smtClean="0"/>
              <a:t>(NULL)</a:t>
            </a:r>
            <a:r>
              <a:rPr lang="en-US" dirty="0" smtClean="0"/>
              <a:t>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&lt;PIXEL_COUNT;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 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</a:t>
            </a:r>
            <a:r>
              <a:rPr lang="en-US" dirty="0" smtClean="0"/>
              <a:t>x = rand(</a:t>
            </a:r>
            <a:r>
              <a:rPr lang="lv-LV" dirty="0" smtClean="0"/>
              <a:t>)%</a:t>
            </a:r>
            <a:r>
              <a:rPr lang="en-US" dirty="0" err="1" smtClean="0"/>
              <a:t>maxx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</a:t>
            </a:r>
            <a:r>
              <a:rPr lang="en-US" dirty="0" smtClean="0"/>
              <a:t>y = rand(</a:t>
            </a:r>
            <a:r>
              <a:rPr lang="lv-LV" dirty="0" smtClean="0"/>
              <a:t>)%m</a:t>
            </a:r>
            <a:r>
              <a:rPr lang="en-US" dirty="0" err="1" smtClean="0"/>
              <a:t>axy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</a:t>
            </a:r>
            <a:r>
              <a:rPr lang="en-US" dirty="0" smtClean="0"/>
              <a:t>color = rand(</a:t>
            </a:r>
            <a:r>
              <a:rPr lang="lv-LV" dirty="0" smtClean="0"/>
              <a:t>)%</a:t>
            </a:r>
            <a:r>
              <a:rPr lang="en-US" dirty="0" err="1" smtClean="0"/>
              <a:t>maxcolor</a:t>
            </a:r>
            <a:r>
              <a:rPr lang="en-US" dirty="0" smtClean="0"/>
              <a:t>;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</a:t>
            </a:r>
            <a:r>
              <a:rPr lang="en-US" dirty="0" smtClean="0"/>
              <a:t>if (color == </a:t>
            </a:r>
            <a:r>
              <a:rPr lang="en-US" dirty="0" err="1" smtClean="0"/>
              <a:t>getpixel</a:t>
            </a:r>
            <a:r>
              <a:rPr lang="en-US" dirty="0" smtClean="0"/>
              <a:t>(x, y))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      </a:t>
            </a:r>
            <a:r>
              <a:rPr lang="en-US" dirty="0" err="1" smtClean="0"/>
              <a:t>putpixel</a:t>
            </a:r>
            <a:r>
              <a:rPr lang="en-US" dirty="0" smtClean="0"/>
              <a:t>(x, y, 0);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</a:t>
            </a:r>
            <a:r>
              <a:rPr lang="en-US" dirty="0" smtClean="0"/>
              <a:t>}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</a:t>
            </a:r>
            <a:r>
              <a:rPr lang="en-US" dirty="0" smtClean="0"/>
              <a:t>}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err="1" smtClean="0"/>
              <a:t>getch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err="1" smtClean="0"/>
              <a:t>closegraph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smtClean="0"/>
              <a:t>return 0; 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(5/18)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v-LV" dirty="0" smtClean="0"/>
              <a:t>Piemērs 2. Apļi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dos.h</a:t>
            </a:r>
            <a:r>
              <a:rPr lang="en-US" dirty="0" smtClean="0"/>
              <a:t>&gt; </a:t>
            </a: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gdriver</a:t>
            </a:r>
            <a:r>
              <a:rPr lang="en-US" dirty="0" smtClean="0"/>
              <a:t> = DETECT, </a:t>
            </a:r>
            <a:r>
              <a:rPr lang="en-US" dirty="0" err="1" smtClean="0"/>
              <a:t>gmode</a:t>
            </a:r>
            <a:r>
              <a:rPr lang="en-US" dirty="0" smtClean="0"/>
              <a:t>, </a:t>
            </a:r>
            <a:r>
              <a:rPr lang="en-US" dirty="0" err="1" smtClean="0"/>
              <a:t>errorcode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lv-LV" dirty="0" smtClean="0"/>
              <a:t>, k</a:t>
            </a:r>
            <a:r>
              <a:rPr lang="en-US" dirty="0" smtClean="0"/>
              <a:t>; </a:t>
            </a: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(6/18)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initgraph(&amp;</a:t>
            </a:r>
            <a:r>
              <a:rPr lang="en-US" dirty="0" err="1" smtClean="0"/>
              <a:t>gdriver</a:t>
            </a:r>
            <a:r>
              <a:rPr lang="en-US" dirty="0" smtClean="0"/>
              <a:t>, &amp;</a:t>
            </a:r>
            <a:r>
              <a:rPr lang="en-US" dirty="0" err="1" smtClean="0"/>
              <a:t>gmode</a:t>
            </a:r>
            <a:r>
              <a:rPr lang="en-US" dirty="0" smtClean="0"/>
              <a:t>, "");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errorcode</a:t>
            </a:r>
            <a:r>
              <a:rPr lang="en-US" dirty="0" smtClean="0"/>
              <a:t> = </a:t>
            </a:r>
            <a:r>
              <a:rPr lang="en-US" dirty="0" err="1" smtClean="0"/>
              <a:t>graphresult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if (</a:t>
            </a:r>
            <a:r>
              <a:rPr lang="en-US" dirty="0" err="1" smtClean="0"/>
              <a:t>errorcode</a:t>
            </a:r>
            <a:r>
              <a:rPr lang="en-US" dirty="0" smtClean="0"/>
              <a:t> != </a:t>
            </a:r>
            <a:r>
              <a:rPr lang="en-US" dirty="0" err="1" smtClean="0"/>
              <a:t>grOk</a:t>
            </a:r>
            <a:r>
              <a:rPr lang="en-US" dirty="0" smtClean="0"/>
              <a:t>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lv-LV" dirty="0" smtClean="0"/>
              <a:t>Kļūda</a:t>
            </a:r>
            <a:r>
              <a:rPr lang="en-US" dirty="0" smtClean="0"/>
              <a:t>: %s\n", </a:t>
            </a:r>
            <a:r>
              <a:rPr lang="en-US" dirty="0" err="1" smtClean="0"/>
              <a:t>grapherrormsg</a:t>
            </a:r>
            <a:r>
              <a:rPr lang="en-US" dirty="0" smtClean="0"/>
              <a:t>(</a:t>
            </a:r>
            <a:r>
              <a:rPr lang="en-US" dirty="0" err="1" smtClean="0"/>
              <a:t>errorcode</a:t>
            </a:r>
            <a:r>
              <a:rPr lang="en-US" dirty="0" smtClean="0"/>
              <a:t>));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lv-LV" dirty="0" smtClean="0"/>
              <a:t>Nospiediet jebkuru taustiņu</a:t>
            </a:r>
            <a:r>
              <a:rPr lang="en-US" dirty="0" smtClean="0"/>
              <a:t>");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getch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smtClean="0"/>
              <a:t>exit(1);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} </a:t>
            </a: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(7/18)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   </a:t>
            </a:r>
            <a:r>
              <a:rPr lang="nn-NO" dirty="0" smtClean="0"/>
              <a:t>for(i=0; i&lt;10; i++)</a:t>
            </a:r>
          </a:p>
          <a:p>
            <a:pPr marL="0" indent="0">
              <a:buNone/>
            </a:pPr>
            <a:r>
              <a:rPr lang="nn-NO" dirty="0" smtClean="0"/>
              <a:t>       {</a:t>
            </a:r>
          </a:p>
          <a:p>
            <a:pPr marL="0" indent="0">
              <a:buNone/>
            </a:pPr>
            <a:r>
              <a:rPr lang="nn-NO" dirty="0" smtClean="0"/>
              <a:t>	setcolor(i+1);</a:t>
            </a:r>
          </a:p>
          <a:p>
            <a:pPr marL="0" indent="0">
              <a:buNone/>
            </a:pPr>
            <a:r>
              <a:rPr lang="nn-NO" dirty="0" smtClean="0"/>
              <a:t>	circle(30+i*10, 30+i*10, 15+i*5);</a:t>
            </a:r>
          </a:p>
          <a:p>
            <a:pPr marL="0" indent="0">
              <a:buNone/>
            </a:pPr>
            <a:r>
              <a:rPr lang="nn-NO" dirty="0" smtClean="0"/>
              <a:t>	delay(250);</a:t>
            </a:r>
          </a:p>
          <a:p>
            <a:pPr marL="0" indent="0">
              <a:buNone/>
            </a:pPr>
            <a:r>
              <a:rPr lang="nn-NO" dirty="0" smtClean="0"/>
              <a:t>       }</a:t>
            </a:r>
          </a:p>
          <a:p>
            <a:pPr marL="0" indent="0">
              <a:buNone/>
            </a:pPr>
            <a:r>
              <a:rPr lang="nn-NO" dirty="0" smtClean="0"/>
              <a:t>   getch();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962400"/>
            <a:ext cx="2590800" cy="24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(8/18)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dirty="0" smtClean="0"/>
              <a:t> for (int j=0; j&lt;6; j++)</a:t>
            </a:r>
          </a:p>
          <a:p>
            <a:pPr marL="0" indent="0">
              <a:buNone/>
            </a:pPr>
            <a:r>
              <a:rPr lang="lv-LV" dirty="0" smtClean="0"/>
              <a:t>  {</a:t>
            </a:r>
          </a:p>
          <a:p>
            <a:pPr marL="0" indent="0">
              <a:buNone/>
            </a:pPr>
            <a:r>
              <a:rPr lang="lv-LV" dirty="0" smtClean="0"/>
              <a:t>   for(i=0, k=10; i&lt;6; i++, k+=10)</a:t>
            </a:r>
          </a:p>
          <a:p>
            <a:pPr marL="0" indent="0">
              <a:buNone/>
            </a:pPr>
            <a:r>
              <a:rPr lang="lv-LV" dirty="0" smtClean="0"/>
              <a:t>    {</a:t>
            </a:r>
          </a:p>
          <a:p>
            <a:pPr marL="0" indent="0">
              <a:buNone/>
            </a:pPr>
            <a:r>
              <a:rPr lang="lv-LV" dirty="0" smtClean="0"/>
              <a:t>     setcolor(i+j);</a:t>
            </a:r>
          </a:p>
          <a:p>
            <a:pPr marL="0" indent="0">
              <a:buNone/>
            </a:pPr>
            <a:r>
              <a:rPr lang="lv-LV" dirty="0" smtClean="0"/>
              <a:t>     circle(getmaxx()/2, getmaxy()/2, k);</a:t>
            </a:r>
          </a:p>
          <a:p>
            <a:pPr marL="0" indent="0">
              <a:buNone/>
            </a:pPr>
            <a:r>
              <a:rPr lang="lv-LV" dirty="0" smtClean="0"/>
              <a:t>    }</a:t>
            </a:r>
          </a:p>
          <a:p>
            <a:pPr marL="0" indent="0">
              <a:buNone/>
            </a:pPr>
            <a:r>
              <a:rPr lang="lv-LV" dirty="0" smtClean="0"/>
              <a:t>   delay(500);</a:t>
            </a:r>
          </a:p>
          <a:p>
            <a:pPr marL="0" indent="0">
              <a:buNone/>
            </a:pPr>
            <a:r>
              <a:rPr lang="lv-LV" dirty="0" smtClean="0"/>
              <a:t>  }</a:t>
            </a:r>
          </a:p>
          <a:p>
            <a:pPr marL="0" indent="0">
              <a:buNone/>
            </a:pPr>
            <a:r>
              <a:rPr lang="nn-NO" dirty="0" smtClean="0"/>
              <a:t>   getch();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</a:t>
            </a:r>
            <a:r>
              <a:rPr lang="nn-NO" dirty="0" smtClean="0"/>
              <a:t>closegraph();</a:t>
            </a:r>
          </a:p>
          <a:p>
            <a:pPr marL="0" indent="0">
              <a:buNone/>
            </a:pPr>
            <a:r>
              <a:rPr lang="nn-NO" dirty="0" smtClean="0"/>
              <a:t> </a:t>
            </a:r>
            <a:r>
              <a:rPr lang="lv-LV" dirty="0" smtClean="0"/>
              <a:t> </a:t>
            </a:r>
            <a:r>
              <a:rPr lang="nn-NO" dirty="0" smtClean="0"/>
              <a:t>return 0;</a:t>
            </a:r>
          </a:p>
          <a:p>
            <a:pPr marL="0" indent="0">
              <a:buNone/>
            </a:pPr>
            <a:r>
              <a:rPr lang="nn-NO" dirty="0" smtClean="0"/>
              <a:t>}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143000"/>
            <a:ext cx="2438400" cy="240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(9/18)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dirty="0" smtClean="0"/>
              <a:t>Piemērs 3. Krāsainais teksts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dos.h</a:t>
            </a:r>
            <a:r>
              <a:rPr lang="en-US" dirty="0" smtClean="0"/>
              <a:t>&gt; </a:t>
            </a: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gdriver</a:t>
            </a:r>
            <a:r>
              <a:rPr lang="en-US" dirty="0" smtClean="0"/>
              <a:t> = DETECT, </a:t>
            </a:r>
            <a:r>
              <a:rPr lang="en-US" dirty="0" err="1" smtClean="0"/>
              <a:t>gmode</a:t>
            </a:r>
            <a:r>
              <a:rPr lang="en-US" dirty="0" smtClean="0"/>
              <a:t>, </a:t>
            </a:r>
            <a:r>
              <a:rPr lang="en-US" dirty="0" err="1" smtClean="0"/>
              <a:t>errorcode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lv-LV" dirty="0" smtClean="0"/>
              <a:t>color, x, y, maxcolor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char msg[100];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dirty="0" smtClean="0"/>
              <a:t>Grafiskās sistēmas bibliotēka (I)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4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400" dirty="0" smtClean="0">
                <a:cs typeface="Times New Roman" pitchFamily="18" charset="0"/>
              </a:rPr>
              <a:t>graphics.h (..</a:t>
            </a:r>
            <a:r>
              <a:rPr lang="en-US" sz="2400" dirty="0" smtClean="0">
                <a:cs typeface="Times New Roman" pitchFamily="18" charset="0"/>
              </a:rPr>
              <a:t>\</a:t>
            </a:r>
            <a:r>
              <a:rPr lang="lv-LV" sz="2400" dirty="0" smtClean="0">
                <a:cs typeface="Times New Roman" pitchFamily="18" charset="0"/>
              </a:rPr>
              <a:t>dev-cpp</a:t>
            </a:r>
            <a:r>
              <a:rPr lang="en-US" sz="2400" dirty="0" smtClean="0">
                <a:cs typeface="Times New Roman" pitchFamily="18" charset="0"/>
              </a:rPr>
              <a:t>\include</a:t>
            </a:r>
            <a:r>
              <a:rPr lang="lv-LV" sz="2400" dirty="0" smtClean="0">
                <a:cs typeface="Times New Roman" pitchFamily="18" charset="0"/>
              </a:rPr>
              <a:t>)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en-US" sz="2400" dirty="0" err="1" smtClean="0">
                <a:cs typeface="Times New Roman" pitchFamily="18" charset="0"/>
              </a:rPr>
              <a:t>apraksta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grafisk</a:t>
            </a:r>
            <a:r>
              <a:rPr lang="lv-LV" sz="2400" dirty="0" smtClean="0">
                <a:cs typeface="Times New Roman" pitchFamily="18" charset="0"/>
              </a:rPr>
              <a:t>ās sistēmas (režīma) funkcijas</a:t>
            </a:r>
            <a:endParaRPr lang="en-US" sz="2400" dirty="0" smtClean="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400" dirty="0" err="1" smtClean="0">
                <a:cs typeface="Times New Roman" pitchFamily="18" charset="0"/>
              </a:rPr>
              <a:t>libbgi.a</a:t>
            </a:r>
            <a:r>
              <a:rPr lang="en-US" sz="2400" dirty="0" smtClean="0">
                <a:cs typeface="Times New Roman" pitchFamily="18" charset="0"/>
              </a:rPr>
              <a:t> (..\dev-</a:t>
            </a:r>
            <a:r>
              <a:rPr lang="en-US" sz="2400" dirty="0" err="1" smtClean="0">
                <a:cs typeface="Times New Roman" pitchFamily="18" charset="0"/>
              </a:rPr>
              <a:t>cpp</a:t>
            </a:r>
            <a:r>
              <a:rPr lang="en-US" sz="2400" dirty="0" smtClean="0">
                <a:cs typeface="Times New Roman" pitchFamily="18" charset="0"/>
              </a:rPr>
              <a:t>\lib)</a:t>
            </a:r>
            <a:r>
              <a:rPr lang="lv-LV" sz="2400" dirty="0" smtClean="0">
                <a:cs typeface="Times New Roman" pitchFamily="18" charset="0"/>
              </a:rPr>
              <a:t> – nodrošina grafiskā režīma izmantošanas iespējas</a:t>
            </a:r>
          </a:p>
          <a:p>
            <a:pPr algn="just">
              <a:spcBef>
                <a:spcPct val="50000"/>
              </a:spcBef>
            </a:pPr>
            <a:endParaRPr lang="lv-LV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(10/18)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initgraph(&amp;</a:t>
            </a:r>
            <a:r>
              <a:rPr lang="en-US" dirty="0" err="1" smtClean="0"/>
              <a:t>gdriver</a:t>
            </a:r>
            <a:r>
              <a:rPr lang="en-US" dirty="0" smtClean="0"/>
              <a:t>, &amp;</a:t>
            </a:r>
            <a:r>
              <a:rPr lang="en-US" dirty="0" err="1" smtClean="0"/>
              <a:t>gmode</a:t>
            </a:r>
            <a:r>
              <a:rPr lang="en-US" dirty="0" smtClean="0"/>
              <a:t>, "");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errorcode</a:t>
            </a:r>
            <a:r>
              <a:rPr lang="en-US" dirty="0" smtClean="0"/>
              <a:t> = </a:t>
            </a:r>
            <a:r>
              <a:rPr lang="en-US" dirty="0" err="1" smtClean="0"/>
              <a:t>graphresult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if (</a:t>
            </a:r>
            <a:r>
              <a:rPr lang="en-US" dirty="0" err="1" smtClean="0"/>
              <a:t>errorcode</a:t>
            </a:r>
            <a:r>
              <a:rPr lang="en-US" dirty="0" smtClean="0"/>
              <a:t> != </a:t>
            </a:r>
            <a:r>
              <a:rPr lang="en-US" dirty="0" err="1" smtClean="0"/>
              <a:t>grOk</a:t>
            </a:r>
            <a:r>
              <a:rPr lang="en-US" dirty="0" smtClean="0"/>
              <a:t>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lv-LV" dirty="0" smtClean="0"/>
              <a:t>Kļūda</a:t>
            </a:r>
            <a:r>
              <a:rPr lang="en-US" dirty="0" smtClean="0"/>
              <a:t>: %s\n", </a:t>
            </a:r>
            <a:r>
              <a:rPr lang="en-US" dirty="0" err="1" smtClean="0"/>
              <a:t>grapherrormsg</a:t>
            </a:r>
            <a:r>
              <a:rPr lang="en-US" dirty="0" smtClean="0"/>
              <a:t>(</a:t>
            </a:r>
            <a:r>
              <a:rPr lang="en-US" dirty="0" err="1" smtClean="0"/>
              <a:t>errorcode</a:t>
            </a:r>
            <a:r>
              <a:rPr lang="en-US" dirty="0" smtClean="0"/>
              <a:t>));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lv-LV" dirty="0" smtClean="0"/>
              <a:t>Nospiediet jebkuru taustiņu</a:t>
            </a:r>
            <a:r>
              <a:rPr lang="en-US" dirty="0" smtClean="0"/>
              <a:t>");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getch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smtClean="0"/>
              <a:t>exit(1);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} </a:t>
            </a: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(11/18)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maxcolor</a:t>
            </a:r>
            <a:r>
              <a:rPr lang="en-US" dirty="0" smtClean="0"/>
              <a:t> = </a:t>
            </a:r>
            <a:r>
              <a:rPr lang="en-US" dirty="0" err="1" smtClean="0"/>
              <a:t>getmaxcolor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err="1" smtClean="0"/>
              <a:t>settextjustify</a:t>
            </a:r>
            <a:r>
              <a:rPr lang="en-US" dirty="0" smtClean="0"/>
              <a:t>(CENTER_TEXT, CENTER_TEXT);</a:t>
            </a:r>
          </a:p>
          <a:p>
            <a:pPr marL="0" indent="0">
              <a:buNone/>
            </a:pPr>
            <a:r>
              <a:rPr lang="en-US" dirty="0" smtClean="0"/>
              <a:t>   x = </a:t>
            </a:r>
            <a:r>
              <a:rPr lang="en-US" dirty="0" err="1" smtClean="0"/>
              <a:t>getmaxx</a:t>
            </a:r>
            <a:r>
              <a:rPr lang="en-US" dirty="0" smtClean="0"/>
              <a:t>() / 2;</a:t>
            </a:r>
          </a:p>
          <a:p>
            <a:pPr marL="0" indent="0">
              <a:buNone/>
            </a:pPr>
            <a:r>
              <a:rPr lang="en-US" dirty="0" smtClean="0"/>
              <a:t>   y = </a:t>
            </a:r>
            <a:r>
              <a:rPr lang="en-US" dirty="0" err="1" smtClean="0"/>
              <a:t>getmaxy</a:t>
            </a:r>
            <a:r>
              <a:rPr lang="en-US" dirty="0" smtClean="0"/>
              <a:t>() / 2;</a:t>
            </a:r>
          </a:p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smtClean="0"/>
              <a:t>for (color=1; color&lt;=</a:t>
            </a:r>
            <a:r>
              <a:rPr lang="en-US" dirty="0" err="1" smtClean="0"/>
              <a:t>maxcolor</a:t>
            </a:r>
            <a:r>
              <a:rPr lang="en-US" dirty="0" smtClean="0"/>
              <a:t>; color++)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cleardevice</a:t>
            </a:r>
            <a:r>
              <a:rPr lang="en-US" dirty="0" smtClean="0"/>
              <a:t>();        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setcolor</a:t>
            </a:r>
            <a:r>
              <a:rPr lang="en-US" dirty="0" smtClean="0"/>
              <a:t>(color);       </a:t>
            </a:r>
          </a:p>
          <a:p>
            <a:pPr marL="0" indent="0">
              <a:buNone/>
            </a:pPr>
            <a:r>
              <a:rPr lang="lv-LV" dirty="0" smtClean="0"/>
              <a:t>      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, "Color: %d", color);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outtextxy</a:t>
            </a:r>
            <a:r>
              <a:rPr lang="en-US" dirty="0" smtClean="0"/>
              <a:t>(x, y,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lv-LV" dirty="0" smtClean="0"/>
              <a:t>  </a:t>
            </a:r>
            <a:r>
              <a:rPr lang="en-US" dirty="0" smtClean="0"/>
              <a:t>}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</a:t>
            </a:r>
          </a:p>
          <a:p>
            <a:pPr marL="0" indent="0">
              <a:buNone/>
            </a:pPr>
            <a:r>
              <a:rPr lang="lv-LV" dirty="0" smtClean="0"/>
              <a:t>   closegraph();</a:t>
            </a:r>
          </a:p>
          <a:p>
            <a:pPr marL="0" indent="0">
              <a:buNone/>
            </a:pPr>
            <a:r>
              <a:rPr lang="lv-LV" dirty="0" smtClean="0"/>
              <a:t>   return 0;</a:t>
            </a:r>
          </a:p>
          <a:p>
            <a:pPr marL="0" indent="0">
              <a:buNone/>
            </a:pPr>
            <a:r>
              <a:rPr lang="lv-LV" dirty="0" smtClean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(12/18)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v-LV" dirty="0" smtClean="0"/>
              <a:t>Piemērs 4. Darbs ar bildēm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void save_screen(void *buf[4]);</a:t>
            </a:r>
          </a:p>
          <a:p>
            <a:pPr marL="0" indent="0">
              <a:buNone/>
            </a:pPr>
            <a:r>
              <a:rPr lang="lv-LV" dirty="0" smtClean="0"/>
              <a:t>void restore_screen(void *buf[4]);</a:t>
            </a:r>
          </a:p>
          <a:p>
            <a:pPr marL="0" indent="0">
              <a:buNone/>
            </a:pPr>
            <a:r>
              <a:rPr lang="lv-LV" dirty="0" smtClean="0"/>
              <a:t>int maxx, maxy;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gdriver</a:t>
            </a:r>
            <a:r>
              <a:rPr lang="en-US" dirty="0" smtClean="0"/>
              <a:t> = DETECT, </a:t>
            </a:r>
            <a:r>
              <a:rPr lang="en-US" dirty="0" err="1" smtClean="0"/>
              <a:t>gmode</a:t>
            </a:r>
            <a:r>
              <a:rPr lang="en-US" dirty="0" smtClean="0"/>
              <a:t>, </a:t>
            </a:r>
            <a:r>
              <a:rPr lang="en-US" dirty="0" err="1" smtClean="0"/>
              <a:t>errorcode</a:t>
            </a:r>
            <a:r>
              <a:rPr lang="lv-LV" dirty="0" smtClean="0"/>
              <a:t>, i</a:t>
            </a:r>
            <a:r>
              <a:rPr lang="en-US" dirty="0" smtClean="0"/>
              <a:t>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void *ptr[4];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(13/18)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initgraph(&amp;</a:t>
            </a:r>
            <a:r>
              <a:rPr lang="en-US" dirty="0" err="1" smtClean="0"/>
              <a:t>gdriver</a:t>
            </a:r>
            <a:r>
              <a:rPr lang="en-US" dirty="0" smtClean="0"/>
              <a:t>, &amp;</a:t>
            </a:r>
            <a:r>
              <a:rPr lang="en-US" dirty="0" err="1" smtClean="0"/>
              <a:t>gmode</a:t>
            </a:r>
            <a:r>
              <a:rPr lang="en-US" dirty="0" smtClean="0"/>
              <a:t>, "");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errorcode</a:t>
            </a:r>
            <a:r>
              <a:rPr lang="en-US" dirty="0" smtClean="0"/>
              <a:t> = </a:t>
            </a:r>
            <a:r>
              <a:rPr lang="en-US" dirty="0" err="1" smtClean="0"/>
              <a:t>graphresult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if (</a:t>
            </a:r>
            <a:r>
              <a:rPr lang="en-US" dirty="0" err="1" smtClean="0"/>
              <a:t>errorcode</a:t>
            </a:r>
            <a:r>
              <a:rPr lang="en-US" dirty="0" smtClean="0"/>
              <a:t> != </a:t>
            </a:r>
            <a:r>
              <a:rPr lang="en-US" dirty="0" err="1" smtClean="0"/>
              <a:t>grOk</a:t>
            </a:r>
            <a:r>
              <a:rPr lang="en-US" dirty="0" smtClean="0"/>
              <a:t>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{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lv-LV" dirty="0" smtClean="0"/>
              <a:t>Kļūda</a:t>
            </a:r>
            <a:r>
              <a:rPr lang="en-US" dirty="0" smtClean="0"/>
              <a:t>: %s\n", </a:t>
            </a:r>
            <a:r>
              <a:rPr lang="en-US" dirty="0" err="1" smtClean="0"/>
              <a:t>grapherrormsg</a:t>
            </a:r>
            <a:r>
              <a:rPr lang="en-US" dirty="0" smtClean="0"/>
              <a:t>(</a:t>
            </a:r>
            <a:r>
              <a:rPr lang="en-US" dirty="0" err="1" smtClean="0"/>
              <a:t>errorcode</a:t>
            </a:r>
            <a:r>
              <a:rPr lang="en-US" dirty="0" smtClean="0"/>
              <a:t>));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lv-LV" dirty="0" smtClean="0"/>
              <a:t>Nospiediet jebkuru taustiņu</a:t>
            </a:r>
            <a:r>
              <a:rPr lang="en-US" dirty="0" smtClean="0"/>
              <a:t>");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err="1" smtClean="0"/>
              <a:t>getch</a:t>
            </a:r>
            <a:r>
              <a:rPr lang="en-US" dirty="0" smtClean="0"/>
              <a:t>();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  </a:t>
            </a:r>
            <a:r>
              <a:rPr lang="en-US" dirty="0" smtClean="0"/>
              <a:t>exit(1);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} </a:t>
            </a:r>
            <a:endParaRPr lang="lv-LV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(14/18)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lv-LV" dirty="0" smtClean="0"/>
              <a:t>  </a:t>
            </a:r>
            <a:r>
              <a:rPr lang="en-US" dirty="0" err="1" smtClean="0"/>
              <a:t>maxx</a:t>
            </a:r>
            <a:r>
              <a:rPr lang="en-US" dirty="0" smtClean="0"/>
              <a:t> = </a:t>
            </a:r>
            <a:r>
              <a:rPr lang="en-US" dirty="0" err="1" smtClean="0"/>
              <a:t>getmaxx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err="1" smtClean="0"/>
              <a:t>maxy</a:t>
            </a:r>
            <a:r>
              <a:rPr lang="en-US" dirty="0" smtClean="0"/>
              <a:t> = </a:t>
            </a:r>
            <a:r>
              <a:rPr lang="en-US" dirty="0" err="1" smtClean="0"/>
              <a:t>getmaxy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setcolor</a:t>
            </a:r>
            <a:r>
              <a:rPr lang="en-US" dirty="0" smtClean="0"/>
              <a:t>(i+1);</a:t>
            </a:r>
          </a:p>
          <a:p>
            <a:pPr marL="0" indent="0">
              <a:buNone/>
            </a:pPr>
            <a:r>
              <a:rPr lang="en-US" dirty="0" smtClean="0"/>
              <a:t>        rectangle(20*i+10, 20*i+40, </a:t>
            </a:r>
            <a:r>
              <a:rPr lang="en-US" dirty="0" err="1" smtClean="0"/>
              <a:t>maxx</a:t>
            </a:r>
            <a:r>
              <a:rPr lang="en-US" dirty="0" smtClean="0"/>
              <a:t>/2-20*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maxy</a:t>
            </a:r>
            <a:r>
              <a:rPr lang="en-US" dirty="0" smtClean="0"/>
              <a:t>/2-20*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save_screen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);        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getch</a:t>
            </a:r>
            <a:r>
              <a:rPr lang="en-US" dirty="0" smtClean="0"/>
              <a:t>();               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cleardevice</a:t>
            </a:r>
            <a:r>
              <a:rPr lang="en-US" dirty="0" smtClean="0"/>
              <a:t>();         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(15/18)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err="1" smtClean="0"/>
              <a:t>setcolor</a:t>
            </a:r>
            <a:r>
              <a:rPr lang="en-US" dirty="0" smtClean="0"/>
              <a:t>(CYAN);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outtextxy</a:t>
            </a:r>
            <a:r>
              <a:rPr lang="en-US" dirty="0" smtClean="0"/>
              <a:t>(</a:t>
            </a:r>
            <a:r>
              <a:rPr lang="en-US" dirty="0" err="1" smtClean="0"/>
              <a:t>maxx</a:t>
            </a:r>
            <a:r>
              <a:rPr lang="en-US" dirty="0" smtClean="0"/>
              <a:t>/2, </a:t>
            </a:r>
            <a:r>
              <a:rPr lang="en-US" dirty="0" err="1" smtClean="0"/>
              <a:t>maxy</a:t>
            </a:r>
            <a:r>
              <a:rPr lang="en-US" dirty="0" smtClean="0"/>
              <a:t>/2, “</a:t>
            </a:r>
            <a:r>
              <a:rPr lang="lv-LV" dirty="0" smtClean="0"/>
              <a:t>Saglabāts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lv-LV" dirty="0" smtClean="0"/>
              <a:t>  </a:t>
            </a:r>
          </a:p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err="1" smtClean="0"/>
              <a:t>cleardevice</a:t>
            </a:r>
            <a:r>
              <a:rPr lang="en-US" dirty="0" smtClean="0"/>
              <a:t>();           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restore_screen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);     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getch</a:t>
            </a:r>
            <a:r>
              <a:rPr lang="en-US" dirty="0" smtClean="0"/>
              <a:t>();    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lv-LV" dirty="0" smtClean="0"/>
              <a:t>  </a:t>
            </a:r>
            <a:r>
              <a:rPr lang="en-US" dirty="0" err="1" smtClean="0"/>
              <a:t>closegraph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return 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lv-LV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(16/18)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smtClean="0"/>
              <a:t>void </a:t>
            </a:r>
            <a:r>
              <a:rPr lang="en-US" dirty="0" err="1" smtClean="0"/>
              <a:t>save_screen</a:t>
            </a:r>
            <a:r>
              <a:rPr lang="en-US" dirty="0" smtClean="0"/>
              <a:t>(void *</a:t>
            </a:r>
            <a:r>
              <a:rPr lang="en-US" dirty="0" err="1" smtClean="0"/>
              <a:t>buf</a:t>
            </a:r>
            <a:r>
              <a:rPr lang="en-US" dirty="0" smtClean="0"/>
              <a:t>[4])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unsigned size;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ystart</a:t>
            </a:r>
            <a:r>
              <a:rPr lang="en-US" dirty="0" smtClean="0"/>
              <a:t>=0, </a:t>
            </a:r>
            <a:r>
              <a:rPr lang="en-US" dirty="0" err="1" smtClean="0"/>
              <a:t>yend</a:t>
            </a:r>
            <a:r>
              <a:rPr lang="en-US" dirty="0" smtClean="0"/>
              <a:t>, </a:t>
            </a:r>
            <a:r>
              <a:rPr lang="en-US" dirty="0" err="1" smtClean="0"/>
              <a:t>yincr</a:t>
            </a:r>
            <a:r>
              <a:rPr lang="en-US" dirty="0" smtClean="0"/>
              <a:t>, block;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yincr</a:t>
            </a:r>
            <a:r>
              <a:rPr lang="en-US" dirty="0" smtClean="0"/>
              <a:t> = (maxy+1) / 4;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yend</a:t>
            </a:r>
            <a:r>
              <a:rPr lang="en-US" dirty="0" smtClean="0"/>
              <a:t> = </a:t>
            </a:r>
            <a:r>
              <a:rPr lang="en-US" dirty="0" err="1" smtClean="0"/>
              <a:t>yincr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size = </a:t>
            </a:r>
            <a:r>
              <a:rPr lang="en-US" dirty="0" err="1" smtClean="0"/>
              <a:t>imagesize</a:t>
            </a:r>
            <a:r>
              <a:rPr lang="en-US" dirty="0" smtClean="0"/>
              <a:t>(0, </a:t>
            </a:r>
            <a:r>
              <a:rPr lang="en-US" dirty="0" err="1" smtClean="0"/>
              <a:t>ystart</a:t>
            </a:r>
            <a:r>
              <a:rPr lang="en-US" dirty="0" smtClean="0"/>
              <a:t>, </a:t>
            </a:r>
            <a:r>
              <a:rPr lang="en-US" dirty="0" err="1" smtClean="0"/>
              <a:t>maxx</a:t>
            </a:r>
            <a:r>
              <a:rPr lang="en-US" dirty="0" smtClean="0"/>
              <a:t>, </a:t>
            </a:r>
            <a:r>
              <a:rPr lang="en-US" dirty="0" err="1" smtClean="0"/>
              <a:t>yend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for (block=0; block&lt;=3; block++)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 err="1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(17/18)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((</a:t>
            </a:r>
            <a:r>
              <a:rPr lang="en-US" dirty="0" err="1" smtClean="0"/>
              <a:t>buf</a:t>
            </a:r>
            <a:r>
              <a:rPr lang="en-US" dirty="0" smtClean="0"/>
              <a:t>[block] = </a:t>
            </a:r>
            <a:r>
              <a:rPr lang="en-US" dirty="0" err="1" smtClean="0"/>
              <a:t>malloc</a:t>
            </a:r>
            <a:r>
              <a:rPr lang="en-US" dirty="0" smtClean="0"/>
              <a:t>(size)) == NULL)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closegraph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("Error: not enough heap space in </a:t>
            </a:r>
            <a:r>
              <a:rPr lang="en-US" dirty="0" err="1" smtClean="0"/>
              <a:t>save_screen</a:t>
            </a:r>
            <a:r>
              <a:rPr lang="en-US" dirty="0" smtClean="0"/>
              <a:t>().\n");</a:t>
            </a:r>
          </a:p>
          <a:p>
            <a:pPr marL="0" indent="0">
              <a:buNone/>
            </a:pPr>
            <a:r>
              <a:rPr lang="en-US" dirty="0" smtClean="0"/>
              <a:t>         exit(1);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getimage</a:t>
            </a:r>
            <a:r>
              <a:rPr lang="en-US" dirty="0" smtClean="0"/>
              <a:t>(0, </a:t>
            </a:r>
            <a:r>
              <a:rPr lang="en-US" dirty="0" err="1" smtClean="0"/>
              <a:t>ystart</a:t>
            </a:r>
            <a:r>
              <a:rPr lang="en-US" dirty="0" smtClean="0"/>
              <a:t>, </a:t>
            </a:r>
            <a:r>
              <a:rPr lang="en-US" dirty="0" err="1" smtClean="0"/>
              <a:t>maxx</a:t>
            </a:r>
            <a:r>
              <a:rPr lang="en-US" dirty="0" smtClean="0"/>
              <a:t>, </a:t>
            </a:r>
            <a:r>
              <a:rPr lang="en-US" dirty="0" err="1" smtClean="0"/>
              <a:t>yend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[block]);</a:t>
            </a:r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err="1" smtClean="0"/>
              <a:t>ystart</a:t>
            </a:r>
            <a:r>
              <a:rPr lang="en-US" dirty="0" smtClean="0"/>
              <a:t> = </a:t>
            </a:r>
            <a:r>
              <a:rPr lang="en-US" dirty="0" err="1" smtClean="0"/>
              <a:t>yend</a:t>
            </a:r>
            <a:r>
              <a:rPr lang="en-US" dirty="0" smtClean="0"/>
              <a:t> + 1;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yend</a:t>
            </a:r>
            <a:r>
              <a:rPr lang="en-US" dirty="0" smtClean="0"/>
              <a:t> += </a:t>
            </a:r>
            <a:r>
              <a:rPr lang="en-US" dirty="0" err="1" smtClean="0"/>
              <a:t>yincr</a:t>
            </a:r>
            <a:r>
              <a:rPr lang="en-US" dirty="0" smtClean="0"/>
              <a:t> + 1;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err="1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Grafiskā režīma programmu piemēri (18/18)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restore_screen</a:t>
            </a:r>
            <a:r>
              <a:rPr lang="en-US" dirty="0" smtClean="0"/>
              <a:t>(void *</a:t>
            </a:r>
            <a:r>
              <a:rPr lang="en-US" dirty="0" err="1" smtClean="0"/>
              <a:t>buf</a:t>
            </a:r>
            <a:r>
              <a:rPr lang="en-US" dirty="0" smtClean="0"/>
              <a:t>[4])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ystart</a:t>
            </a:r>
            <a:r>
              <a:rPr lang="en-US" dirty="0" smtClean="0"/>
              <a:t>=0, </a:t>
            </a:r>
            <a:r>
              <a:rPr lang="en-US" dirty="0" err="1" smtClean="0"/>
              <a:t>yend</a:t>
            </a:r>
            <a:r>
              <a:rPr lang="en-US" dirty="0" smtClean="0"/>
              <a:t>, </a:t>
            </a:r>
            <a:r>
              <a:rPr lang="en-US" dirty="0" err="1" smtClean="0"/>
              <a:t>yincr</a:t>
            </a:r>
            <a:r>
              <a:rPr lang="en-US" dirty="0" smtClean="0"/>
              <a:t>, block;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yincr</a:t>
            </a:r>
            <a:r>
              <a:rPr lang="en-US" dirty="0" smtClean="0"/>
              <a:t> = (maxy+1) / 4;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yend</a:t>
            </a:r>
            <a:r>
              <a:rPr lang="en-US" dirty="0" smtClean="0"/>
              <a:t> = </a:t>
            </a:r>
            <a:r>
              <a:rPr lang="en-US" dirty="0" err="1" smtClean="0"/>
              <a:t>yincr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for (block=0; block&lt;=3; block++)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putimage</a:t>
            </a:r>
            <a:r>
              <a:rPr lang="en-US" dirty="0" smtClean="0"/>
              <a:t>(0, </a:t>
            </a:r>
            <a:r>
              <a:rPr lang="en-US" dirty="0" err="1" smtClean="0"/>
              <a:t>ystart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[block], COPY_PUT);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lv-LV" dirty="0" smtClean="0"/>
              <a:t>   </a:t>
            </a:r>
            <a:r>
              <a:rPr lang="en-US" dirty="0" smtClean="0"/>
              <a:t>free(</a:t>
            </a:r>
            <a:r>
              <a:rPr lang="en-US" dirty="0" err="1" smtClean="0"/>
              <a:t>buf</a:t>
            </a:r>
            <a:r>
              <a:rPr lang="en-US" dirty="0" smtClean="0"/>
              <a:t>[block]);</a:t>
            </a:r>
          </a:p>
          <a:p>
            <a:pPr marL="0" indent="0">
              <a:buNone/>
            </a:pPr>
            <a:r>
              <a:rPr lang="lv-LV" dirty="0" smtClean="0"/>
              <a:t>   </a:t>
            </a:r>
            <a:r>
              <a:rPr lang="en-US" dirty="0" smtClean="0"/>
              <a:t>   </a:t>
            </a:r>
            <a:r>
              <a:rPr lang="en-US" dirty="0" err="1" smtClean="0"/>
              <a:t>ystart</a:t>
            </a:r>
            <a:r>
              <a:rPr lang="en-US" dirty="0" smtClean="0"/>
              <a:t> = </a:t>
            </a:r>
            <a:r>
              <a:rPr lang="en-US" dirty="0" err="1" smtClean="0"/>
              <a:t>yend</a:t>
            </a:r>
            <a:r>
              <a:rPr lang="en-US" dirty="0" smtClean="0"/>
              <a:t> + 1;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lv-LV" dirty="0" smtClean="0"/>
              <a:t>   </a:t>
            </a:r>
            <a:r>
              <a:rPr lang="en-US" dirty="0" err="1" smtClean="0"/>
              <a:t>yend</a:t>
            </a:r>
            <a:r>
              <a:rPr lang="en-US" dirty="0" smtClean="0"/>
              <a:t> += </a:t>
            </a:r>
            <a:r>
              <a:rPr lang="en-US" dirty="0" err="1" smtClean="0"/>
              <a:t>yincr</a:t>
            </a:r>
            <a:r>
              <a:rPr lang="en-US" dirty="0" smtClean="0"/>
              <a:t> + 1;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lv-LV" dirty="0" smtClean="0"/>
              <a:t>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Grafiskās sistēmas inicializācija (II, 1/5)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5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21236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en-US" sz="2400" dirty="0" smtClean="0"/>
              <a:t>void </a:t>
            </a:r>
            <a:r>
              <a:rPr lang="en-US" sz="2400" dirty="0"/>
              <a:t>initgraph (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graphdriver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graphmode</a:t>
            </a:r>
            <a:r>
              <a:rPr lang="en-US" sz="2400" dirty="0"/>
              <a:t>, char *</a:t>
            </a:r>
            <a:r>
              <a:rPr lang="en-US" sz="2400" dirty="0" err="1"/>
              <a:t>pathtodriver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en-US" sz="2400" dirty="0" err="1"/>
              <a:t>int</a:t>
            </a:r>
            <a:r>
              <a:rPr lang="en-US" sz="2400" dirty="0"/>
              <a:t> initwindow (</a:t>
            </a:r>
            <a:r>
              <a:rPr lang="en-US" sz="2400" dirty="0" err="1"/>
              <a:t>int</a:t>
            </a:r>
            <a:r>
              <a:rPr lang="en-US" sz="2400" dirty="0"/>
              <a:t> width, </a:t>
            </a:r>
            <a:r>
              <a:rPr lang="en-US" sz="2400" dirty="0" err="1"/>
              <a:t>int</a:t>
            </a:r>
            <a:r>
              <a:rPr lang="en-US" sz="2400" dirty="0"/>
              <a:t> height, const char* title="Windows BGI", </a:t>
            </a:r>
            <a:r>
              <a:rPr lang="en-US" sz="2400" dirty="0" err="1"/>
              <a:t>int</a:t>
            </a:r>
            <a:r>
              <a:rPr lang="en-US" sz="2400" dirty="0"/>
              <a:t> left=0, </a:t>
            </a:r>
            <a:r>
              <a:rPr lang="en-US" sz="2400" dirty="0" err="1"/>
              <a:t>int</a:t>
            </a:r>
            <a:r>
              <a:rPr lang="en-US" sz="2400" dirty="0"/>
              <a:t> top=0, </a:t>
            </a:r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dirty="0" err="1"/>
              <a:t>dbflag</a:t>
            </a:r>
            <a:r>
              <a:rPr lang="en-US" sz="2400" dirty="0"/>
              <a:t>=false, </a:t>
            </a:r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dirty="0" err="1"/>
              <a:t>closeflag</a:t>
            </a:r>
            <a:r>
              <a:rPr lang="en-US" sz="2400" dirty="0"/>
              <a:t>=true);</a:t>
            </a:r>
            <a:endParaRPr lang="lv-LV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Grafiskās sistēmas inicializācija (II, 2/5)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6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47089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smtClean="0"/>
              <a:t>void </a:t>
            </a:r>
            <a:r>
              <a:rPr lang="en-US" sz="2400" b="1" dirty="0"/>
              <a:t>initgraph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graphdriver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graphmode</a:t>
            </a:r>
            <a:r>
              <a:rPr lang="en-US" sz="2400" dirty="0"/>
              <a:t>, char *</a:t>
            </a:r>
            <a:r>
              <a:rPr lang="en-US" sz="2400" dirty="0" err="1"/>
              <a:t>pathtodriver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i="1" dirty="0" smtClean="0"/>
              <a:t>*</a:t>
            </a:r>
            <a:r>
              <a:rPr lang="en-US" sz="2400" i="1" dirty="0" err="1" smtClean="0"/>
              <a:t>graphdriver</a:t>
            </a:r>
            <a:r>
              <a:rPr lang="lv-LV" sz="2400" i="1" dirty="0" smtClean="0"/>
              <a:t> </a:t>
            </a:r>
            <a:r>
              <a:rPr lang="lv-LV" sz="2400" dirty="0" smtClean="0"/>
              <a:t>– grafiskās sistēmas draiveris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 smtClean="0"/>
              <a:t>*</a:t>
            </a:r>
            <a:r>
              <a:rPr lang="en-US" sz="2400" i="1" dirty="0" err="1" smtClean="0"/>
              <a:t>graphmode</a:t>
            </a:r>
            <a:r>
              <a:rPr lang="lv-LV" sz="2400" i="1" dirty="0" smtClean="0"/>
              <a:t> </a:t>
            </a:r>
            <a:r>
              <a:rPr lang="lv-LV" sz="2400" dirty="0" smtClean="0"/>
              <a:t>– grafiskās sistēmas režīms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 smtClean="0"/>
              <a:t>*</a:t>
            </a:r>
            <a:r>
              <a:rPr lang="en-US" sz="2400" i="1" dirty="0" err="1" smtClean="0"/>
              <a:t>pathtodriver</a:t>
            </a:r>
            <a:r>
              <a:rPr lang="lv-LV" sz="2400" i="1" dirty="0" smtClean="0"/>
              <a:t> </a:t>
            </a:r>
            <a:r>
              <a:rPr lang="lv-LV" sz="2400" dirty="0" smtClean="0"/>
              <a:t>– ceļš līdz draivera failam</a:t>
            </a:r>
          </a:p>
          <a:p>
            <a:pPr algn="just">
              <a:spcBef>
                <a:spcPct val="50000"/>
              </a:spcBef>
            </a:pPr>
            <a:endParaRPr lang="lv-LV" sz="2400" dirty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int gdriver, gmode;</a:t>
            </a:r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initgraph(&amp;gdriver, &amp;gmode, “”);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Grafiskās sistēmas inicializācija (II, 3/5)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7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4524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400" dirty="0" smtClean="0"/>
              <a:t>Draivera un režīma noteikšana:</a:t>
            </a:r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1. Norādīt pirms inicializācijas (piem., </a:t>
            </a:r>
            <a:r>
              <a:rPr lang="nn-NO" sz="2400" dirty="0" smtClean="0"/>
              <a:t>gdriver = EGA, gmode = EGAHI</a:t>
            </a:r>
            <a:r>
              <a:rPr lang="lv-LV" sz="2400" dirty="0" smtClean="0"/>
              <a:t>)</a:t>
            </a:r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2. Noteikt ar </a:t>
            </a:r>
            <a:r>
              <a:rPr lang="en-US" sz="2400" dirty="0"/>
              <a:t>void detectgraph (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graphdriver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graphmode</a:t>
            </a:r>
            <a:r>
              <a:rPr lang="en-US" sz="2400" dirty="0" smtClean="0"/>
              <a:t>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/>
              <a:t>	</a:t>
            </a:r>
            <a:r>
              <a:rPr lang="lv-LV" sz="2400" dirty="0" smtClean="0"/>
              <a:t>int gdriver, gmode;</a:t>
            </a:r>
          </a:p>
          <a:p>
            <a:pPr algn="just">
              <a:spcBef>
                <a:spcPct val="50000"/>
              </a:spcBef>
            </a:pPr>
            <a:r>
              <a:rPr lang="lv-LV" sz="2400" dirty="0"/>
              <a:t>	</a:t>
            </a:r>
            <a:r>
              <a:rPr lang="lv-LV" sz="2400" dirty="0" smtClean="0"/>
              <a:t>detectgraph(&amp;gdriver, &amp;gmode);</a:t>
            </a:r>
          </a:p>
          <a:p>
            <a:pPr algn="just">
              <a:spcBef>
                <a:spcPct val="50000"/>
              </a:spcBef>
            </a:pPr>
            <a:endParaRPr lang="lv-LV" sz="2400" dirty="0"/>
          </a:p>
          <a:p>
            <a:pPr algn="just">
              <a:spcBef>
                <a:spcPct val="50000"/>
              </a:spcBef>
            </a:pPr>
            <a:endParaRPr lang="lv-LV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Grafiskās sistēmas inicializācija (II, 4/5)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8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489364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smtClean="0"/>
              <a:t>initwindow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width, </a:t>
            </a:r>
            <a:r>
              <a:rPr lang="en-US" sz="2400" dirty="0" err="1" smtClean="0"/>
              <a:t>int</a:t>
            </a:r>
            <a:r>
              <a:rPr lang="en-US" sz="2400" dirty="0" smtClean="0"/>
              <a:t> height, const char* title="Windows BGI", </a:t>
            </a:r>
            <a:r>
              <a:rPr lang="en-US" sz="2400" dirty="0" err="1" smtClean="0"/>
              <a:t>int</a:t>
            </a:r>
            <a:r>
              <a:rPr lang="en-US" sz="2400" dirty="0" smtClean="0"/>
              <a:t> left=0, </a:t>
            </a:r>
            <a:r>
              <a:rPr lang="en-US" sz="2400" dirty="0" err="1" smtClean="0"/>
              <a:t>int</a:t>
            </a:r>
            <a:r>
              <a:rPr lang="en-US" sz="2400" dirty="0" smtClean="0"/>
              <a:t> top=0, </a:t>
            </a: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dbflag</a:t>
            </a:r>
            <a:r>
              <a:rPr lang="en-US" sz="2400" dirty="0" smtClean="0"/>
              <a:t>=false, </a:t>
            </a: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closeflag</a:t>
            </a:r>
            <a:r>
              <a:rPr lang="en-US" sz="2400" dirty="0" smtClean="0"/>
              <a:t>=true);</a:t>
            </a: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en-US" sz="2400" i="1" dirty="0" smtClean="0"/>
              <a:t>width</a:t>
            </a:r>
            <a:r>
              <a:rPr lang="lv-LV" sz="2400" dirty="0" smtClean="0"/>
              <a:t> – loga platums</a:t>
            </a:r>
            <a:endParaRPr lang="lv-LV" sz="2400" dirty="0"/>
          </a:p>
          <a:p>
            <a:pPr algn="just">
              <a:spcBef>
                <a:spcPct val="50000"/>
              </a:spcBef>
            </a:pPr>
            <a:r>
              <a:rPr lang="lv-LV" sz="2400" i="1" dirty="0" smtClean="0"/>
              <a:t>h</a:t>
            </a:r>
            <a:r>
              <a:rPr lang="en-US" sz="2400" i="1" dirty="0" smtClean="0"/>
              <a:t>eight</a:t>
            </a:r>
            <a:r>
              <a:rPr lang="lv-LV" sz="2400" i="1" dirty="0" smtClean="0"/>
              <a:t> </a:t>
            </a:r>
            <a:r>
              <a:rPr lang="lv-LV" sz="2400" dirty="0" smtClean="0"/>
              <a:t>– loga augstums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 smtClean="0"/>
              <a:t>title</a:t>
            </a:r>
            <a:r>
              <a:rPr lang="lv-LV" sz="2400" dirty="0" smtClean="0"/>
              <a:t> – loga nosaukums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 smtClean="0"/>
              <a:t>left</a:t>
            </a:r>
            <a:r>
              <a:rPr lang="lv-LV" sz="2400" i="1" dirty="0" smtClean="0"/>
              <a:t>, top </a:t>
            </a:r>
            <a:r>
              <a:rPr lang="lv-LV" sz="2400" dirty="0" smtClean="0"/>
              <a:t>– loga augšējā kreisā koordinātes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 err="1" smtClean="0"/>
              <a:t>dbflag</a:t>
            </a:r>
            <a:r>
              <a:rPr lang="lv-LV" sz="2400" dirty="0" smtClean="0"/>
              <a:t> – dubultās buferizācijas pazīme</a:t>
            </a:r>
          </a:p>
          <a:p>
            <a:pPr algn="just">
              <a:spcBef>
                <a:spcPct val="50000"/>
              </a:spcBef>
            </a:pPr>
            <a:r>
              <a:rPr lang="en-US" sz="2400" i="1" dirty="0" err="1" smtClean="0"/>
              <a:t>closeflag</a:t>
            </a:r>
            <a:r>
              <a:rPr lang="lv-LV" sz="2400" dirty="0" smtClean="0"/>
              <a:t> – nodrošina lietotājam iespēju aizvērt logu (true)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686800" cy="1143000"/>
          </a:xfrm>
        </p:spPr>
        <p:txBody>
          <a:bodyPr vert="horz" anchor="b">
            <a:normAutofit/>
          </a:bodyPr>
          <a:lstStyle/>
          <a:p>
            <a:r>
              <a:rPr lang="lv-LV" dirty="0" smtClean="0"/>
              <a:t>Grafiskās sistēmas inicializācija (II, 5/5)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4C009-EC13-4417-9827-113DDD85313C}" type="slidenum">
              <a:rPr lang="en-US"/>
              <a:pPr/>
              <a:t>9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924800" cy="489364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400" dirty="0" smtClean="0"/>
              <a:t>initwindow(400, 300); - inicializē logu ar izmēru 400x300. Tiks izvietots kreisajā augšējā stūrī</a:t>
            </a:r>
          </a:p>
          <a:p>
            <a:pPr algn="just">
              <a:spcBef>
                <a:spcPct val="50000"/>
              </a:spcBef>
            </a:pPr>
            <a:endParaRPr lang="lv-LV" sz="2400" dirty="0" smtClean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initwindow(400, 300, 10, 20); - inicializē logu ar izmēru 400x300, kura kreisā augšējā stūra koordinātes ir x=20 (top) un y=10 (left)</a:t>
            </a:r>
          </a:p>
          <a:p>
            <a:pPr algn="just">
              <a:spcBef>
                <a:spcPct val="50000"/>
              </a:spcBef>
            </a:pPr>
            <a:endParaRPr lang="lv-LV" sz="2400" dirty="0"/>
          </a:p>
          <a:p>
            <a:pPr algn="just">
              <a:spcBef>
                <a:spcPct val="50000"/>
              </a:spcBef>
            </a:pPr>
            <a:r>
              <a:rPr lang="lv-LV" sz="2400" dirty="0" smtClean="0"/>
              <a:t>initwindow(400, 300, “Tas ir piemērs”, 10, 20); - inicializē logu ar izmēru 400x300, kura kreisā augšējā stūra koordinātes ir x=20 (top) un y=10 (left), un nosaukums “Tas ir piemērs”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488</TotalTime>
  <Words>2513</Words>
  <Application>Microsoft Office PowerPoint</Application>
  <PresentationFormat>On-screen Show (4:3)</PresentationFormat>
  <Paragraphs>463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Oriel</vt:lpstr>
      <vt:lpstr>Grafiskie līdzekļi</vt:lpstr>
      <vt:lpstr>Grafiskie adapteri (draiveri) </vt:lpstr>
      <vt:lpstr>Grafiskās programmas struktūra</vt:lpstr>
      <vt:lpstr>Grafiskās sistēmas bibliotēka (I)</vt:lpstr>
      <vt:lpstr>Grafiskās sistēmas inicializācija (II, 1/5)</vt:lpstr>
      <vt:lpstr>Grafiskās sistēmas inicializācija (II, 2/5)</vt:lpstr>
      <vt:lpstr>Grafiskās sistēmas inicializācija (II, 3/5)</vt:lpstr>
      <vt:lpstr>Grafiskās sistēmas inicializācija (II, 4/5)</vt:lpstr>
      <vt:lpstr>Grafiskās sistēmas inicializācija (II, 5/5)</vt:lpstr>
      <vt:lpstr>Grafiskā režīma pamata funkcijas (III, 1/20)</vt:lpstr>
      <vt:lpstr>Grafiskā režīma pamata funkcijas (III, 2/20)</vt:lpstr>
      <vt:lpstr>Grafiskā režīma pamata funkcijas (III, 3/20)</vt:lpstr>
      <vt:lpstr>Grafiskā režīma pamata funkcijas (III, 4/20)</vt:lpstr>
      <vt:lpstr>Grafiskā režīma pamata funkcijas (III, 5/20)</vt:lpstr>
      <vt:lpstr>Grafiskā režīma pamata funkcijas (III, 6/20)</vt:lpstr>
      <vt:lpstr>Grafiskā režīma pamata funkcijas (III, 7/20)</vt:lpstr>
      <vt:lpstr>Grafiskā režīma pamata funkcijas (III, 8/20)</vt:lpstr>
      <vt:lpstr>Grafiskā režīma pamata funkcijas (III, 9/20)</vt:lpstr>
      <vt:lpstr>Grafiskā režīma pamata funkcijas (III, 10/20)</vt:lpstr>
      <vt:lpstr>Grafiskā režīma pamata funkcijas (III, 11/20)</vt:lpstr>
      <vt:lpstr>Grafiskā režīma pamata funkcijas (III, 12/20)</vt:lpstr>
      <vt:lpstr>Grafiskā režīma pamata funkcijas (III, 13/20)</vt:lpstr>
      <vt:lpstr>Grafiskā režīma pamata funkcijas (III, 14/20)</vt:lpstr>
      <vt:lpstr>Grafiskā režīma pamata funkcijas (III, 15/20)</vt:lpstr>
      <vt:lpstr>Grafiskā režīma pamata funkcijas (III, 16/20)</vt:lpstr>
      <vt:lpstr>Grafiskā režīma pamata funkcijas (III, 17/20)</vt:lpstr>
      <vt:lpstr>Grafiskā režīma pamata funkcijas (III, 18/20)</vt:lpstr>
      <vt:lpstr>Grafiskā režīma pamata funkcijas (III, 19/20)</vt:lpstr>
      <vt:lpstr>Grafiskā režīma pamata funkcijas (III, 20/20)</vt:lpstr>
      <vt:lpstr>Grafiskās sistēmas aizvēršana (IV)</vt:lpstr>
      <vt:lpstr>Grafiskā režīma programmu piemēri (1/18)</vt:lpstr>
      <vt:lpstr>Grafiskā režīma programmu piemēri (2/18)</vt:lpstr>
      <vt:lpstr>Grafiskā režīma programmu piemēri (3/18)</vt:lpstr>
      <vt:lpstr>Grafiskā režīma programmu piemēri (4/18)</vt:lpstr>
      <vt:lpstr>Grafiskā režīma programmu piemēri (5/18)</vt:lpstr>
      <vt:lpstr>Grafiskā režīma programmu piemēri (6/18)</vt:lpstr>
      <vt:lpstr>Grafiskā režīma programmu piemēri (7/18)</vt:lpstr>
      <vt:lpstr>Grafiskā režīma programmu piemēri (8/18)</vt:lpstr>
      <vt:lpstr>Grafiskā režīma programmu piemēri (9/18)</vt:lpstr>
      <vt:lpstr>Grafiskā režīma programmu piemēri (10/18)</vt:lpstr>
      <vt:lpstr>Grafiskā režīma programmu piemēri (11/18)</vt:lpstr>
      <vt:lpstr>Grafiskā režīma programmu piemēri (12/18)</vt:lpstr>
      <vt:lpstr>Grafiskā režīma programmu piemēri (13/18)</vt:lpstr>
      <vt:lpstr>Grafiskā režīma programmu piemēri (14/18)</vt:lpstr>
      <vt:lpstr>Grafiskā režīma programmu piemēri (15/18)</vt:lpstr>
      <vt:lpstr>Grafiskā režīma programmu piemēri (16/18)</vt:lpstr>
      <vt:lpstr>Grafiskā režīma programmu piemēri (17/18)</vt:lpstr>
      <vt:lpstr>Grafiskā režīma programmu piemēri (18/18)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Grafiskie līdzekļi programmēšanas valodā C</dc:title>
  <dc:creator>kate</dc:creator>
  <cp:lastModifiedBy>kate</cp:lastModifiedBy>
  <cp:revision>94</cp:revision>
  <dcterms:created xsi:type="dcterms:W3CDTF">2010-11-21T17:47:02Z</dcterms:created>
  <dcterms:modified xsi:type="dcterms:W3CDTF">2011-11-22T07:35:30Z</dcterms:modified>
</cp:coreProperties>
</file>