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02" r:id="rId20"/>
    <p:sldId id="303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0" r:id="rId34"/>
    <p:sldId id="288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17" autoAdjust="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ED419-E98F-4742-87C0-B806DFB6026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B3A4E-B87C-4B87-B810-DC1FDEB49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lv-LV" smtClean="0"/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lv-LV" smtClean="0"/>
              <a:t>L.Zaiceva. Programmēšanas valodas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lv-LV" smtClean="0"/>
              <a:t>Rīga, RTU, 2001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A783D6-1B6C-4076-A492-EFC2E9333421}" type="slidenum">
              <a:rPr lang="lv-LV" smtClean="0"/>
              <a:pPr/>
              <a:t>5</a:t>
            </a:fld>
            <a:endParaRPr lang="lv-LV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D27E8C0-13A2-46D4-A978-26A703F38835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6343A3C-B43D-48DC-91A3-DF72BD3CB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E8C0-13A2-46D4-A978-26A703F38835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A3C-B43D-48DC-91A3-DF72BD3CB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E8C0-13A2-46D4-A978-26A703F38835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A3C-B43D-48DC-91A3-DF72BD3CB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27E8C0-13A2-46D4-A978-26A703F38835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343A3C-B43D-48DC-91A3-DF72BD3CBE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D27E8C0-13A2-46D4-A978-26A703F38835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6343A3C-B43D-48DC-91A3-DF72BD3CB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E8C0-13A2-46D4-A978-26A703F38835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A3C-B43D-48DC-91A3-DF72BD3CBE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E8C0-13A2-46D4-A978-26A703F38835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A3C-B43D-48DC-91A3-DF72BD3CBE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27E8C0-13A2-46D4-A978-26A703F38835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343A3C-B43D-48DC-91A3-DF72BD3CBE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E8C0-13A2-46D4-A978-26A703F38835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3A3C-B43D-48DC-91A3-DF72BD3CB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27E8C0-13A2-46D4-A978-26A703F38835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343A3C-B43D-48DC-91A3-DF72BD3CBE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27E8C0-13A2-46D4-A978-26A703F38835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343A3C-B43D-48DC-91A3-DF72BD3CBE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D27E8C0-13A2-46D4-A978-26A703F38835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6343A3C-B43D-48DC-91A3-DF72BD3CB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Galvenās tēmas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v-LV" dirty="0" smtClean="0"/>
              <a:t>Programmēšanas valodu klasifikācija</a:t>
            </a:r>
          </a:p>
          <a:p>
            <a:r>
              <a:rPr lang="lv-LV" dirty="0" smtClean="0"/>
              <a:t>Datu tipi</a:t>
            </a:r>
          </a:p>
          <a:p>
            <a:r>
              <a:rPr lang="lv-LV" dirty="0" smtClean="0"/>
              <a:t>Ievad/izvades operatori</a:t>
            </a:r>
          </a:p>
          <a:p>
            <a:r>
              <a:rPr lang="lv-LV" dirty="0" smtClean="0"/>
              <a:t>Nosacījuma operatori</a:t>
            </a:r>
          </a:p>
          <a:p>
            <a:r>
              <a:rPr lang="lv-LV" dirty="0" smtClean="0"/>
              <a:t>Cikla operatori</a:t>
            </a:r>
          </a:p>
          <a:p>
            <a:r>
              <a:rPr lang="lv-LV" dirty="0" smtClean="0"/>
              <a:t>Pārejas operators</a:t>
            </a:r>
          </a:p>
          <a:p>
            <a:r>
              <a:rPr lang="lv-LV" dirty="0" smtClean="0"/>
              <a:t>Rādītāji</a:t>
            </a:r>
          </a:p>
          <a:p>
            <a:r>
              <a:rPr lang="lv-LV" dirty="0" smtClean="0"/>
              <a:t>Funkcijas</a:t>
            </a:r>
          </a:p>
          <a:p>
            <a:r>
              <a:rPr lang="lv-LV" dirty="0" smtClean="0"/>
              <a:t>Simbolu virkņu apstrāde</a:t>
            </a:r>
          </a:p>
          <a:p>
            <a:r>
              <a:rPr lang="lv-LV" dirty="0" smtClean="0"/>
              <a:t>Struktūras, apvienības, uzskaitījumi</a:t>
            </a:r>
          </a:p>
          <a:p>
            <a:r>
              <a:rPr lang="lv-LV" dirty="0" smtClean="0"/>
              <a:t>Failu apstrāde</a:t>
            </a:r>
          </a:p>
          <a:p>
            <a:r>
              <a:rPr lang="lv-LV" dirty="0" smtClean="0"/>
              <a:t>Preprocesori un direktīvas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62950" cy="1139825"/>
          </a:xfrm>
        </p:spPr>
        <p:txBody>
          <a:bodyPr vert="horz" anchor="b">
            <a:normAutofit/>
          </a:bodyPr>
          <a:lstStyle/>
          <a:p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Izvades datu 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formatēšana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D8DCA6-938D-4987-AF88-9A6FCEEADCF0}" type="slidenum">
              <a:rPr lang="en-US"/>
              <a:pPr/>
              <a:t>10</a:t>
            </a:fld>
            <a:endParaRPr lang="en-US"/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395288" y="1700213"/>
            <a:ext cx="8497887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v-LV" sz="2800" dirty="0"/>
              <a:t>printf </a:t>
            </a:r>
            <a:r>
              <a:rPr lang="lv-LV" sz="2800" dirty="0" smtClean="0"/>
              <a:t>(&lt;formāta </a:t>
            </a:r>
            <a:r>
              <a:rPr lang="lv-LV" sz="2800" dirty="0"/>
              <a:t>virkne&gt;, &lt;argumentu saraksts&gt;);</a:t>
            </a:r>
          </a:p>
          <a:p>
            <a:pPr>
              <a:spcBef>
                <a:spcPct val="50000"/>
              </a:spcBef>
            </a:pPr>
            <a:r>
              <a:rPr lang="lv-LV" sz="2800" dirty="0"/>
              <a:t>Formāta virkne: parastie simboli, vadības </a:t>
            </a:r>
            <a:r>
              <a:rPr lang="lv-LV" sz="2800" dirty="0" smtClean="0"/>
              <a:t>simboli, pārveidošanas </a:t>
            </a:r>
            <a:r>
              <a:rPr lang="lv-LV" sz="2800" dirty="0"/>
              <a:t>specifikācija </a:t>
            </a:r>
            <a:r>
              <a:rPr lang="lv-LV" sz="2800" dirty="0" smtClean="0"/>
              <a:t>(%)</a:t>
            </a:r>
          </a:p>
          <a:p>
            <a:pPr>
              <a:spcBef>
                <a:spcPct val="50000"/>
              </a:spcBef>
            </a:pPr>
            <a:endParaRPr lang="lv-LV" sz="2800" dirty="0" smtClean="0"/>
          </a:p>
          <a:p>
            <a:pPr>
              <a:spcBef>
                <a:spcPct val="50000"/>
              </a:spcBef>
            </a:pPr>
            <a:r>
              <a:rPr lang="lv-LV" sz="2800" b="1" dirty="0" smtClean="0"/>
              <a:t>Pārveidošanas specifikācija</a:t>
            </a:r>
            <a:endParaRPr lang="lv-LV" sz="2800" b="1" dirty="0"/>
          </a:p>
          <a:p>
            <a:pPr algn="ctr">
              <a:spcBef>
                <a:spcPct val="50000"/>
              </a:spcBef>
            </a:pPr>
            <a:r>
              <a:rPr lang="lv-LV" sz="2800" dirty="0" smtClean="0"/>
              <a:t>% [-][+][&lt;garums&gt;][</a:t>
            </a:r>
            <a:r>
              <a:rPr lang="lv-LV" sz="2800" b="1" dirty="0" smtClean="0"/>
              <a:t>.</a:t>
            </a:r>
            <a:r>
              <a:rPr lang="lv-LV" sz="2800" dirty="0" smtClean="0"/>
              <a:t>&lt;precizitāte&gt;]&lt;pārveidošanas simbols&gt; </a:t>
            </a:r>
            <a:endParaRPr lang="en-US" sz="2800" dirty="0" smtClean="0"/>
          </a:p>
          <a:p>
            <a:pPr>
              <a:spcBef>
                <a:spcPct val="50000"/>
              </a:spcBef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62950" cy="1139825"/>
          </a:xfrm>
        </p:spPr>
        <p:txBody>
          <a:bodyPr vert="horz" anchor="b">
            <a:normAutofit/>
          </a:bodyPr>
          <a:lstStyle/>
          <a:p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Izvades datu 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formatēšana (3)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D8DCA6-938D-4987-AF88-9A6FCEEADCF0}" type="slidenum">
              <a:rPr lang="en-US"/>
              <a:pPr/>
              <a:t>11</a:t>
            </a:fld>
            <a:endParaRPr lang="en-US"/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304800" y="1752600"/>
            <a:ext cx="83058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400" dirty="0"/>
              <a:t>&lt;</a:t>
            </a:r>
            <a:r>
              <a:rPr lang="lv-LV" sz="2400" b="1" dirty="0"/>
              <a:t>pārveidošanas</a:t>
            </a:r>
            <a:r>
              <a:rPr lang="lv-LV" sz="2400" dirty="0"/>
              <a:t> </a:t>
            </a:r>
            <a:r>
              <a:rPr lang="lv-LV" sz="2400" b="1" dirty="0"/>
              <a:t>simbols</a:t>
            </a:r>
            <a:r>
              <a:rPr lang="lv-LV" sz="2400" dirty="0"/>
              <a:t>&gt;</a:t>
            </a:r>
          </a:p>
          <a:p>
            <a:pPr>
              <a:lnSpc>
                <a:spcPct val="125000"/>
              </a:lnSpc>
            </a:pPr>
            <a:r>
              <a:rPr lang="lv-LV" sz="2400" b="1" dirty="0"/>
              <a:t>d</a:t>
            </a:r>
            <a:r>
              <a:rPr lang="lv-LV" sz="2400" dirty="0"/>
              <a:t>, </a:t>
            </a:r>
            <a:r>
              <a:rPr lang="lv-LV" sz="2400" b="1" dirty="0"/>
              <a:t>i</a:t>
            </a:r>
            <a:r>
              <a:rPr lang="lv-LV" sz="2400" dirty="0"/>
              <a:t> – vesels decimāls </a:t>
            </a:r>
            <a:r>
              <a:rPr lang="lv-LV" sz="2400" dirty="0" smtClean="0"/>
              <a:t>skaitlis (int)</a:t>
            </a:r>
            <a:endParaRPr lang="lv-LV" sz="2400" dirty="0"/>
          </a:p>
          <a:p>
            <a:r>
              <a:rPr lang="lv-LV" sz="2400" b="1" dirty="0"/>
              <a:t>c</a:t>
            </a:r>
            <a:r>
              <a:rPr lang="lv-LV" sz="2400" dirty="0"/>
              <a:t> – viens simbols </a:t>
            </a:r>
            <a:r>
              <a:rPr lang="lv-LV" sz="2400" dirty="0" smtClean="0"/>
              <a:t>(char)</a:t>
            </a:r>
            <a:endParaRPr lang="lv-LV" sz="2400" dirty="0"/>
          </a:p>
          <a:p>
            <a:r>
              <a:rPr lang="lv-LV" sz="2400" b="1" dirty="0"/>
              <a:t>s</a:t>
            </a:r>
            <a:r>
              <a:rPr lang="lv-LV" sz="2400" dirty="0"/>
              <a:t> – simbolu </a:t>
            </a:r>
            <a:r>
              <a:rPr lang="lv-LV" sz="2400" dirty="0" smtClean="0"/>
              <a:t>virkne (char masīvs)</a:t>
            </a:r>
            <a:endParaRPr lang="lv-LV" sz="2400" dirty="0"/>
          </a:p>
          <a:p>
            <a:r>
              <a:rPr lang="lv-LV" sz="2400" b="1" dirty="0"/>
              <a:t>f</a:t>
            </a:r>
            <a:r>
              <a:rPr lang="lv-LV" sz="2400" dirty="0"/>
              <a:t> – decimāls skaitlis ar fiksētu punktu </a:t>
            </a:r>
            <a:r>
              <a:rPr lang="lv-LV" sz="2400" dirty="0" smtClean="0"/>
              <a:t>(float)</a:t>
            </a:r>
            <a:endParaRPr lang="lv-LV" sz="2400" dirty="0"/>
          </a:p>
          <a:p>
            <a:r>
              <a:rPr lang="lv-LV" sz="2400" b="1" dirty="0" smtClean="0"/>
              <a:t>u</a:t>
            </a:r>
            <a:r>
              <a:rPr lang="lv-LV" sz="2400" dirty="0" smtClean="0"/>
              <a:t> – </a:t>
            </a:r>
            <a:r>
              <a:rPr lang="lv-LV" sz="2400" dirty="0"/>
              <a:t>vesels decimāls skaitlis bez </a:t>
            </a:r>
            <a:r>
              <a:rPr lang="lv-LV" sz="2400" dirty="0" smtClean="0"/>
              <a:t>zīmes (unsigned int)</a:t>
            </a:r>
          </a:p>
          <a:p>
            <a:r>
              <a:rPr lang="lv-LV" sz="2400" b="1" dirty="0" smtClean="0"/>
              <a:t>o</a:t>
            </a:r>
            <a:r>
              <a:rPr lang="lv-LV" sz="2400" dirty="0" smtClean="0"/>
              <a:t> – vesels astotnieku skaitlis bez zīmes</a:t>
            </a:r>
            <a:endParaRPr lang="en-US" sz="2400" dirty="0" smtClean="0"/>
          </a:p>
          <a:p>
            <a:r>
              <a:rPr lang="lv-LV" sz="2400" b="1" dirty="0" smtClean="0"/>
              <a:t>x</a:t>
            </a:r>
            <a:r>
              <a:rPr lang="lv-LV" sz="2400" dirty="0" smtClean="0"/>
              <a:t>, </a:t>
            </a:r>
            <a:r>
              <a:rPr lang="lv-LV" sz="2400" b="1" dirty="0" smtClean="0"/>
              <a:t>X</a:t>
            </a:r>
            <a:r>
              <a:rPr lang="lv-LV" sz="2400" dirty="0" smtClean="0"/>
              <a:t> – vesels sešpadsmitnieku skaitlis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Vadības simboli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\</a:t>
            </a:r>
            <a:r>
              <a:rPr lang="lv-LV" dirty="0" smtClean="0"/>
              <a:t>t</a:t>
            </a:r>
            <a:r>
              <a:rPr lang="en-US" dirty="0" smtClean="0"/>
              <a:t> – </a:t>
            </a:r>
            <a:r>
              <a:rPr lang="en-US" dirty="0" err="1" smtClean="0"/>
              <a:t>tabul</a:t>
            </a:r>
            <a:r>
              <a:rPr lang="lv-LV" dirty="0" smtClean="0"/>
              <a:t>ācijas zīme</a:t>
            </a:r>
            <a:endParaRPr lang="en-US" dirty="0" smtClean="0"/>
          </a:p>
          <a:p>
            <a:r>
              <a:rPr lang="en-US" dirty="0" smtClean="0"/>
              <a:t>\n</a:t>
            </a:r>
            <a:r>
              <a:rPr lang="lv-LV" dirty="0" smtClean="0"/>
              <a:t> – pāreja uz nākamo rindiņu uz ekrāna</a:t>
            </a:r>
            <a:endParaRPr lang="en-US" dirty="0" smtClean="0"/>
          </a:p>
          <a:p>
            <a:r>
              <a:rPr lang="en-US" dirty="0" smtClean="0"/>
              <a:t>\r</a:t>
            </a:r>
            <a:r>
              <a:rPr lang="lv-LV" dirty="0" smtClean="0"/>
              <a:t> – atgriezt kursoru uz tās pašas rindiņas sākumu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Nosacījuma operatori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v-LV" dirty="0" smtClean="0"/>
              <a:t>if (nosacījums) </a:t>
            </a:r>
          </a:p>
          <a:p>
            <a:pPr>
              <a:buNone/>
            </a:pPr>
            <a:r>
              <a:rPr lang="lv-LV" dirty="0" smtClean="0"/>
              <a:t>		{operators/-i}</a:t>
            </a:r>
          </a:p>
          <a:p>
            <a:pPr>
              <a:buNone/>
            </a:pPr>
            <a:r>
              <a:rPr lang="lv-LV" dirty="0" smtClean="0"/>
              <a:t>    else	[if (nosacījums2)]	</a:t>
            </a:r>
          </a:p>
          <a:p>
            <a:pPr>
              <a:buNone/>
            </a:pPr>
            <a:r>
              <a:rPr lang="lv-LV" dirty="0" smtClean="0"/>
              <a:t>		{operators/-i}</a:t>
            </a:r>
          </a:p>
          <a:p>
            <a:pPr>
              <a:buNone/>
            </a:pPr>
            <a:endParaRPr lang="lv-LV" dirty="0" smtClean="0"/>
          </a:p>
          <a:p>
            <a:r>
              <a:rPr lang="lv-LV" dirty="0" smtClean="0"/>
              <a:t>izteiksme1  ?  izteiksme2   :  izteiksme3</a:t>
            </a:r>
          </a:p>
          <a:p>
            <a:pPr lvl="1"/>
            <a:r>
              <a:rPr lang="lv-LV" dirty="0" smtClean="0"/>
              <a:t>Izteiksme1 = nosacījums</a:t>
            </a:r>
          </a:p>
          <a:p>
            <a:pPr lvl="1"/>
            <a:r>
              <a:rPr lang="lv-LV" dirty="0" smtClean="0"/>
              <a:t>Izteiksme2 = if zara operators</a:t>
            </a:r>
          </a:p>
          <a:p>
            <a:pPr lvl="1"/>
            <a:r>
              <a:rPr lang="lv-LV" dirty="0" smtClean="0"/>
              <a:t>Izteiksme3 = else zara operators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Cikla operatori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v-LV" dirty="0" smtClean="0"/>
              <a:t>while</a:t>
            </a:r>
          </a:p>
          <a:p>
            <a:r>
              <a:rPr lang="lv-LV" dirty="0" smtClean="0"/>
              <a:t>do-while</a:t>
            </a:r>
          </a:p>
          <a:p>
            <a:r>
              <a:rPr lang="lv-LV" dirty="0" smtClean="0"/>
              <a:t>for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While cikla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lv-LV" dirty="0" smtClean="0"/>
              <a:t>//1. Cikla skaitītāja sākumvērtības piešķiršana</a:t>
            </a:r>
          </a:p>
          <a:p>
            <a:pPr>
              <a:buNone/>
            </a:pPr>
            <a:r>
              <a:rPr lang="lv-LV" dirty="0" smtClean="0"/>
              <a:t>while(nosacījums)</a:t>
            </a:r>
          </a:p>
          <a:p>
            <a:pPr>
              <a:buNone/>
            </a:pPr>
            <a:r>
              <a:rPr lang="lv-LV" dirty="0" smtClean="0"/>
              <a:t>  {</a:t>
            </a:r>
          </a:p>
          <a:p>
            <a:pPr>
              <a:buNone/>
            </a:pPr>
            <a:r>
              <a:rPr lang="lv-LV" dirty="0" smtClean="0"/>
              <a:t>    //operatori</a:t>
            </a:r>
          </a:p>
          <a:p>
            <a:pPr>
              <a:buNone/>
            </a:pPr>
            <a:r>
              <a:rPr lang="lv-LV" dirty="0" smtClean="0"/>
              <a:t>    //2. Cikla skaitītāja vērtības izmaiņa</a:t>
            </a:r>
          </a:p>
          <a:p>
            <a:pPr>
              <a:buNone/>
            </a:pPr>
            <a:r>
              <a:rPr lang="lv-LV" dirty="0" smtClean="0"/>
              <a:t>  }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b="1" dirty="0" smtClean="0"/>
              <a:t>Var neizpildīties nevienu reizi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Do-while cikla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lv-LV" dirty="0" smtClean="0"/>
              <a:t>//1. Cikla skaitītāja sākumvērtības piešķiršana</a:t>
            </a:r>
          </a:p>
          <a:p>
            <a:pPr>
              <a:buNone/>
            </a:pPr>
            <a:r>
              <a:rPr lang="lv-LV" dirty="0" smtClean="0"/>
              <a:t>do  </a:t>
            </a:r>
          </a:p>
          <a:p>
            <a:pPr>
              <a:buNone/>
            </a:pPr>
            <a:r>
              <a:rPr lang="lv-LV" dirty="0" smtClean="0"/>
              <a:t>{</a:t>
            </a:r>
          </a:p>
          <a:p>
            <a:pPr>
              <a:buNone/>
            </a:pPr>
            <a:r>
              <a:rPr lang="lv-LV" dirty="0" smtClean="0"/>
              <a:t>    //operatori</a:t>
            </a:r>
          </a:p>
          <a:p>
            <a:pPr>
              <a:buNone/>
            </a:pPr>
            <a:r>
              <a:rPr lang="lv-LV" dirty="0" smtClean="0"/>
              <a:t>    //2. Cikla skaitītāja vērtības izmaiņa</a:t>
            </a:r>
          </a:p>
          <a:p>
            <a:pPr>
              <a:buNone/>
            </a:pPr>
            <a:r>
              <a:rPr lang="lv-LV" dirty="0" smtClean="0"/>
              <a:t>  } while(nosacījums);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b="1" dirty="0" smtClean="0"/>
              <a:t>Izpildīsies kaut vienu reizi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For cikla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lv-LV" dirty="0" smtClean="0"/>
              <a:t>for(sākums; nosacījums; solis)</a:t>
            </a:r>
          </a:p>
          <a:p>
            <a:pPr>
              <a:buNone/>
            </a:pPr>
            <a:r>
              <a:rPr lang="lv-LV" dirty="0" smtClean="0"/>
              <a:t>   {</a:t>
            </a:r>
          </a:p>
          <a:p>
            <a:pPr>
              <a:buNone/>
            </a:pPr>
            <a:r>
              <a:rPr lang="lv-LV" dirty="0" smtClean="0"/>
              <a:t>      //operatori</a:t>
            </a:r>
          </a:p>
          <a:p>
            <a:pPr>
              <a:buNone/>
            </a:pPr>
            <a:r>
              <a:rPr lang="lv-LV" dirty="0" smtClean="0"/>
              <a:t>   }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Sākums – cikla skaitītāja sākumvērtības piešķiršana</a:t>
            </a:r>
          </a:p>
          <a:p>
            <a:pPr>
              <a:buNone/>
            </a:pPr>
            <a:r>
              <a:rPr lang="lv-LV" dirty="0" smtClean="0"/>
              <a:t>Nosacījums – cikla beigu nosacījums (norāda skaitītāja pēdējo vērtību)</a:t>
            </a:r>
          </a:p>
          <a:p>
            <a:pPr>
              <a:buNone/>
            </a:pPr>
            <a:r>
              <a:rPr lang="lv-LV" dirty="0" smtClean="0"/>
              <a:t>Solis – skaitītāja izmaiņas solis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For cikla solis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v-LV" dirty="0" smtClean="0"/>
              <a:t>Palielināšana par 1: ++</a:t>
            </a:r>
          </a:p>
          <a:p>
            <a:r>
              <a:rPr lang="lv-LV" dirty="0" smtClean="0"/>
              <a:t>Samazināšana par 1: --</a:t>
            </a:r>
          </a:p>
          <a:p>
            <a:r>
              <a:rPr lang="lv-LV" dirty="0" smtClean="0"/>
              <a:t>Solis atšķirīgs no 1: a = a +(-) 2 vai a +(-)=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For cikla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lv-LV" dirty="0" smtClean="0"/>
              <a:t>for(sākums</a:t>
            </a:r>
            <a:r>
              <a:rPr lang="en-US" dirty="0" smtClean="0"/>
              <a:t>1, s</a:t>
            </a:r>
            <a:r>
              <a:rPr lang="lv-LV" dirty="0" smtClean="0"/>
              <a:t>ākums2; </a:t>
            </a:r>
            <a:r>
              <a:rPr lang="lv-LV" dirty="0" smtClean="0"/>
              <a:t>nosacījums; solis)</a:t>
            </a:r>
          </a:p>
          <a:p>
            <a:pPr>
              <a:buNone/>
            </a:pPr>
            <a:r>
              <a:rPr lang="lv-LV" dirty="0" smtClean="0"/>
              <a:t>   {</a:t>
            </a:r>
          </a:p>
          <a:p>
            <a:pPr>
              <a:buNone/>
            </a:pPr>
            <a:r>
              <a:rPr lang="lv-LV" dirty="0" smtClean="0"/>
              <a:t>      //operatori</a:t>
            </a:r>
          </a:p>
          <a:p>
            <a:pPr>
              <a:buNone/>
            </a:pPr>
            <a:r>
              <a:rPr lang="lv-LV" dirty="0" smtClean="0"/>
              <a:t>   }</a:t>
            </a:r>
          </a:p>
          <a:p>
            <a:pPr>
              <a:buNone/>
            </a:pPr>
            <a:r>
              <a:rPr lang="lv-LV" dirty="0" smtClean="0"/>
              <a:t>=======================================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for(sākums</a:t>
            </a:r>
            <a:r>
              <a:rPr lang="en-US" dirty="0" smtClean="0"/>
              <a:t>1, s</a:t>
            </a:r>
            <a:r>
              <a:rPr lang="lv-LV" dirty="0" smtClean="0"/>
              <a:t>ākums2; </a:t>
            </a:r>
            <a:r>
              <a:rPr lang="lv-LV" dirty="0" smtClean="0"/>
              <a:t>nosacījums1, nosacījums2; </a:t>
            </a:r>
            <a:r>
              <a:rPr lang="lv-LV" dirty="0" smtClean="0"/>
              <a:t>solis)</a:t>
            </a:r>
          </a:p>
          <a:p>
            <a:pPr>
              <a:buNone/>
            </a:pPr>
            <a:r>
              <a:rPr lang="lv-LV" dirty="0" smtClean="0"/>
              <a:t>   {</a:t>
            </a:r>
          </a:p>
          <a:p>
            <a:pPr>
              <a:buNone/>
            </a:pPr>
            <a:r>
              <a:rPr lang="lv-LV" dirty="0" smtClean="0"/>
              <a:t>      //operatori</a:t>
            </a:r>
          </a:p>
          <a:p>
            <a:pPr>
              <a:buNone/>
            </a:pPr>
            <a:r>
              <a:rPr lang="lv-LV" dirty="0" smtClean="0"/>
              <a:t>  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pPr>
              <a:defRPr/>
            </a:pPr>
            <a:r>
              <a:rPr lang="lv-LV" dirty="0" smtClean="0"/>
              <a:t>Programmēšanas valodu klasifikācija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52600"/>
            <a:ext cx="7162800" cy="3810000"/>
          </a:xfrm>
        </p:spPr>
        <p:txBody>
          <a:bodyPr vert="horz">
            <a:normAutofit/>
          </a:bodyPr>
          <a:lstStyle/>
          <a:p>
            <a:r>
              <a:rPr lang="lv-LV" dirty="0" smtClean="0"/>
              <a:t>Piesaiste datora struktūrai</a:t>
            </a:r>
          </a:p>
          <a:p>
            <a:r>
              <a:rPr lang="lv-LV" dirty="0" smtClean="0"/>
              <a:t>Lietojumsfēra – kādu uzdevumu risināšanai var būt lietderīgi izmantota</a:t>
            </a:r>
          </a:p>
          <a:p>
            <a:r>
              <a:rPr lang="lv-LV" dirty="0" smtClean="0"/>
              <a:t>Funkcionēšanas vide</a:t>
            </a:r>
          </a:p>
          <a:p>
            <a:r>
              <a:rPr lang="lv-LV" dirty="0" smtClean="0"/>
              <a:t>Valodas uzbūve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FCEFFA4-9383-4564-A5CE-6758AE070639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For cikla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lv-LV" dirty="0" smtClean="0"/>
              <a:t>for(sākums</a:t>
            </a:r>
            <a:r>
              <a:rPr lang="en-US" dirty="0" smtClean="0"/>
              <a:t>1, s</a:t>
            </a:r>
            <a:r>
              <a:rPr lang="lv-LV" dirty="0" smtClean="0"/>
              <a:t>ākums2; </a:t>
            </a:r>
            <a:r>
              <a:rPr lang="lv-LV" dirty="0" smtClean="0"/>
              <a:t>nosacījums1, nosacījums2; solis1, solis2)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  {</a:t>
            </a:r>
          </a:p>
          <a:p>
            <a:pPr>
              <a:buNone/>
            </a:pPr>
            <a:r>
              <a:rPr lang="lv-LV" dirty="0" smtClean="0"/>
              <a:t>      //operatori</a:t>
            </a:r>
          </a:p>
          <a:p>
            <a:pPr>
              <a:buNone/>
            </a:pPr>
            <a:r>
              <a:rPr lang="lv-LV" dirty="0" smtClean="0"/>
              <a:t>   }</a:t>
            </a:r>
          </a:p>
          <a:p>
            <a:pPr>
              <a:buNone/>
            </a:pPr>
            <a:r>
              <a:rPr lang="lv-LV" dirty="0" smtClean="0"/>
              <a:t>======================================</a:t>
            </a:r>
          </a:p>
          <a:p>
            <a:pPr>
              <a:buNone/>
            </a:pPr>
            <a:r>
              <a:rPr lang="lv-LV" dirty="0" smtClean="0"/>
              <a:t>for(sākums</a:t>
            </a:r>
            <a:r>
              <a:rPr lang="en-US" dirty="0" smtClean="0"/>
              <a:t>1, s</a:t>
            </a:r>
            <a:r>
              <a:rPr lang="lv-LV" dirty="0" smtClean="0"/>
              <a:t>ākums2; </a:t>
            </a:r>
            <a:r>
              <a:rPr lang="lv-LV" dirty="0" smtClean="0"/>
              <a:t>nosacījums1; solis2</a:t>
            </a:r>
            <a:r>
              <a:rPr lang="lv-LV" dirty="0" smtClean="0"/>
              <a:t>)</a:t>
            </a:r>
          </a:p>
          <a:p>
            <a:pPr>
              <a:buNone/>
            </a:pPr>
            <a:r>
              <a:rPr lang="lv-LV" dirty="0" smtClean="0"/>
              <a:t>   {</a:t>
            </a:r>
          </a:p>
          <a:p>
            <a:pPr>
              <a:buNone/>
            </a:pPr>
            <a:r>
              <a:rPr lang="lv-LV" dirty="0" smtClean="0"/>
              <a:t>      //operatori</a:t>
            </a:r>
          </a:p>
          <a:p>
            <a:pPr>
              <a:buNone/>
            </a:pPr>
            <a:r>
              <a:rPr lang="lv-LV" dirty="0" smtClean="0"/>
              <a:t>  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Ieliktais for cikls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lv-LV" dirty="0" smtClean="0"/>
              <a:t>for(skaitītāja1 sakumvērtība; nosacījums1; solis1)</a:t>
            </a:r>
          </a:p>
          <a:p>
            <a:pPr>
              <a:buNone/>
            </a:pPr>
            <a:r>
              <a:rPr lang="lv-LV" dirty="0" smtClean="0"/>
              <a:t>  {</a:t>
            </a:r>
          </a:p>
          <a:p>
            <a:pPr>
              <a:buNone/>
            </a:pPr>
            <a:r>
              <a:rPr lang="lv-LV" dirty="0" smtClean="0"/>
              <a:t>    //operatori</a:t>
            </a:r>
          </a:p>
          <a:p>
            <a:pPr>
              <a:buNone/>
            </a:pPr>
            <a:r>
              <a:rPr lang="lv-LV" dirty="0" smtClean="0"/>
              <a:t>    for(skaitītāja2 sakumvērtība; nosacījums2; solis2)</a:t>
            </a:r>
          </a:p>
          <a:p>
            <a:pPr>
              <a:buNone/>
            </a:pPr>
            <a:r>
              <a:rPr lang="lv-LV" dirty="0" smtClean="0"/>
              <a:t>     {</a:t>
            </a:r>
          </a:p>
          <a:p>
            <a:pPr>
              <a:buNone/>
            </a:pPr>
            <a:r>
              <a:rPr lang="lv-LV" dirty="0" smtClean="0"/>
              <a:t>            //operatori</a:t>
            </a:r>
          </a:p>
          <a:p>
            <a:pPr>
              <a:buNone/>
            </a:pPr>
            <a:r>
              <a:rPr lang="lv-LV" dirty="0" smtClean="0"/>
              <a:t>     }</a:t>
            </a:r>
            <a:endParaRPr lang="en-US" dirty="0" smtClean="0"/>
          </a:p>
          <a:p>
            <a:pPr>
              <a:buNone/>
            </a:pPr>
            <a:r>
              <a:rPr lang="lv-LV" dirty="0" smtClean="0"/>
              <a:t>     //operatori</a:t>
            </a:r>
          </a:p>
          <a:p>
            <a:pPr>
              <a:buNone/>
            </a:pPr>
            <a:r>
              <a:rPr lang="lv-LV" dirty="0" smtClean="0"/>
              <a:t>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Pārejas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lv-LV" dirty="0" smtClean="0"/>
              <a:t>switch(pārslegšanas mainīgais)</a:t>
            </a:r>
          </a:p>
          <a:p>
            <a:pPr>
              <a:buNone/>
            </a:pPr>
            <a:r>
              <a:rPr lang="lv-LV" dirty="0" smtClean="0"/>
              <a:t>  {</a:t>
            </a:r>
          </a:p>
          <a:p>
            <a:pPr>
              <a:buNone/>
            </a:pPr>
            <a:r>
              <a:rPr lang="lv-LV" dirty="0" smtClean="0"/>
              <a:t>     case vērtība1: //operatori</a:t>
            </a:r>
          </a:p>
          <a:p>
            <a:pPr>
              <a:buNone/>
            </a:pPr>
            <a:r>
              <a:rPr lang="lv-LV" dirty="0" smtClean="0"/>
              <a:t>                              break;</a:t>
            </a:r>
          </a:p>
          <a:p>
            <a:pPr>
              <a:buNone/>
            </a:pPr>
            <a:r>
              <a:rPr lang="lv-LV" dirty="0" smtClean="0"/>
              <a:t>     case vērtība2: //operatori</a:t>
            </a:r>
          </a:p>
          <a:p>
            <a:pPr>
              <a:buNone/>
            </a:pPr>
            <a:r>
              <a:rPr lang="lv-LV" dirty="0" smtClean="0"/>
              <a:t>                              break;</a:t>
            </a:r>
          </a:p>
          <a:p>
            <a:pPr>
              <a:buNone/>
            </a:pPr>
            <a:r>
              <a:rPr lang="lv-LV" dirty="0" smtClean="0"/>
              <a:t>     case vērtībaN: //operatori</a:t>
            </a:r>
          </a:p>
          <a:p>
            <a:pPr>
              <a:buNone/>
            </a:pPr>
            <a:r>
              <a:rPr lang="lv-LV" dirty="0" smtClean="0"/>
              <a:t>                               break;</a:t>
            </a:r>
          </a:p>
          <a:p>
            <a:pPr>
              <a:buNone/>
            </a:pPr>
            <a:r>
              <a:rPr lang="lv-LV" dirty="0" smtClean="0"/>
              <a:t>     [default: //operatori]</a:t>
            </a:r>
          </a:p>
          <a:p>
            <a:pPr>
              <a:buNone/>
            </a:pPr>
            <a:r>
              <a:rPr lang="lv-LV" dirty="0" smtClean="0"/>
              <a:t>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Masīvu apstrāde ar rādītājiem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lv-LV" smtClean="0"/>
              <a:t>Masīvu definēšana: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&lt;tips&gt; *&lt;nosaukums&gt;;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int *mas;</a:t>
            </a:r>
          </a:p>
          <a:p>
            <a:pPr>
              <a:buFont typeface="Wingdings" pitchFamily="2" charset="2"/>
              <a:buNone/>
              <a:defRPr/>
            </a:pPr>
            <a:endParaRPr lang="lv-LV" smtClean="0"/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*mas ≡ mas[0] vai mas[0][0]</a:t>
            </a:r>
          </a:p>
          <a:p>
            <a:pPr>
              <a:buFont typeface="Wingdings" pitchFamily="2" charset="2"/>
              <a:buNone/>
              <a:defRPr/>
            </a:pPr>
            <a:endParaRPr lang="lv-LV" smtClean="0"/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Piemēram,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mas[] = {1, 2, 5, 3, 6} =&gt; 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*mas = 1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*(mas+1) = 2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*(mas+2) = 5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*(mas+3) = 3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*(mas+4) 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Masīvu apstrāde ar rādītājiem (2)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lv-LV" smtClean="0"/>
              <a:t>Divdimensiju masīvam: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mas[R][K] = {{1, 2, 5}, {3, 6, 8}, {7, 4, 10}} =&gt; 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*mas = 1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*(mas+1) = 2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*(mas+2) = 5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*(mas+3) = 3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*(mas+4) = 6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...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*(mas+9) = 10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=&gt; 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*(mas + &lt;rindas indekss&gt;*K + &lt;kolonas indekss&gt;)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vai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mtClean="0"/>
              <a:t>*(*(mas + &lt;rindas indekss&gt;) + &lt;kolonas indekss&gt;)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Atmiņas atvēlēšana masīvam</a:t>
            </a:r>
            <a:endParaRPr lang="lv-LV"/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lv-LV" dirty="0" smtClean="0"/>
              <a:t>Funkcija </a:t>
            </a:r>
            <a:r>
              <a:rPr lang="lv-LV" dirty="0" smtClean="0"/>
              <a:t>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endParaRPr lang="lv-LV" dirty="0" smtClean="0"/>
          </a:p>
          <a:p>
            <a:r>
              <a:rPr lang="lv-LV" dirty="0" smtClean="0"/>
              <a:t>Viendimensijas masīvam</a:t>
            </a:r>
          </a:p>
          <a:p>
            <a:pPr lvl="1"/>
            <a:r>
              <a:rPr lang="lv-LV" dirty="0" smtClean="0"/>
              <a:t>malloc(&lt;izmērs&gt; * sizeof(&lt;tips&gt; </a:t>
            </a:r>
            <a:r>
              <a:rPr lang="lv-LV" dirty="0" smtClean="0"/>
              <a:t>*));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lv-LV" dirty="0" smtClean="0"/>
              <a:t>alloc</a:t>
            </a:r>
            <a:r>
              <a:rPr lang="lv-LV" dirty="0" smtClean="0"/>
              <a:t>(&lt;izmērs&gt; * sizeof(&lt;tips&gt; </a:t>
            </a:r>
            <a:r>
              <a:rPr lang="lv-LV" dirty="0" smtClean="0"/>
              <a:t>*));</a:t>
            </a:r>
            <a:endParaRPr lang="lv-LV" dirty="0" smtClean="0"/>
          </a:p>
          <a:p>
            <a:r>
              <a:rPr lang="lv-LV" dirty="0" smtClean="0"/>
              <a:t>Divdimensiju masīvam</a:t>
            </a:r>
          </a:p>
          <a:p>
            <a:pPr lvl="1"/>
            <a:r>
              <a:rPr lang="lv-LV" dirty="0" smtClean="0"/>
              <a:t>malloc(&lt;rindu skaits&gt; * &lt;kolonu skaits&gt; * sizeof(&lt;tips&gt; </a:t>
            </a:r>
            <a:r>
              <a:rPr lang="lv-LV" dirty="0" smtClean="0"/>
              <a:t>*));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lv-LV" dirty="0" smtClean="0"/>
              <a:t>alloc</a:t>
            </a:r>
            <a:r>
              <a:rPr lang="lv-LV" dirty="0" smtClean="0"/>
              <a:t>(&lt;rindu skaits&gt; * &lt;kolonu skaits&gt; * sizeof(&lt;tips&gt; *));</a:t>
            </a:r>
          </a:p>
          <a:p>
            <a:pPr lvl="1"/>
            <a:endParaRPr lang="lv-LV" dirty="0" smtClean="0"/>
          </a:p>
          <a:p>
            <a:pPr lvl="1"/>
            <a:endParaRPr lang="lv-LV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Funkcijas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b="1" u="sng" dirty="0" err="1" smtClean="0"/>
              <a:t>Deklar</a:t>
            </a:r>
            <a:r>
              <a:rPr lang="lv-LV" b="1" u="sng" dirty="0" smtClean="0"/>
              <a:t>ēšana:</a:t>
            </a:r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tips nosaukums(tips1 arg1, tips2 arg2, ...);</a:t>
            </a:r>
          </a:p>
          <a:p>
            <a:pPr>
              <a:buFont typeface="Wingdings" pitchFamily="2" charset="2"/>
              <a:buNone/>
              <a:defRPr/>
            </a:pPr>
            <a:endParaRPr lang="lv-LV" dirty="0" smtClean="0"/>
          </a:p>
          <a:p>
            <a:pPr>
              <a:buFont typeface="Wingdings" pitchFamily="2" charset="2"/>
              <a:buNone/>
              <a:defRPr/>
            </a:pPr>
            <a:r>
              <a:rPr lang="lv-LV" b="1" u="sng" dirty="0" smtClean="0"/>
              <a:t>Izsaukšana:</a:t>
            </a:r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void main()</a:t>
            </a:r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  nosaukums(mainīgais1, mainīgais2, ...);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lv-LV" dirty="0" smtClean="0"/>
          </a:p>
          <a:p>
            <a:pPr>
              <a:buFont typeface="Wingdings" pitchFamily="2" charset="2"/>
              <a:buNone/>
              <a:defRPr/>
            </a:pPr>
            <a:r>
              <a:rPr lang="lv-LV" b="1" u="sng" dirty="0" smtClean="0"/>
              <a:t>Prototips:</a:t>
            </a:r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tips nosaukums(tips1 arg1, tips2 arg2, ...)</a:t>
            </a:r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   //darbības</a:t>
            </a:r>
          </a:p>
          <a:p>
            <a:pPr>
              <a:buFont typeface="Wingdings" pitchFamily="2" charset="2"/>
              <a:buNone/>
              <a:defRPr/>
            </a:pPr>
            <a:r>
              <a:rPr lang="lv-LV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dirty="0" smtClean="0"/>
              <a:t>Funkciju deklarēšanas piemēri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r>
              <a:rPr lang="lv-LV" dirty="0" smtClean="0"/>
              <a:t>void funkcija(); - neko neatgriež bez argumentiem</a:t>
            </a:r>
          </a:p>
          <a:p>
            <a:r>
              <a:rPr lang="lv-LV" dirty="0" smtClean="0"/>
              <a:t>void function(int a, int b); - pie izsaukšanas tiek nodoti 2 argumenti, neko neatgriež</a:t>
            </a:r>
          </a:p>
          <a:p>
            <a:r>
              <a:rPr lang="lv-LV" dirty="0" smtClean="0"/>
              <a:t>int vesels();</a:t>
            </a:r>
          </a:p>
          <a:p>
            <a:pPr>
              <a:buFont typeface="Wingdings" pitchFamily="2" charset="2"/>
              <a:buNone/>
            </a:pPr>
            <a:r>
              <a:rPr lang="lv-LV" sz="1800" u="sng" dirty="0" smtClean="0"/>
              <a:t>Izsaukšana: </a:t>
            </a:r>
          </a:p>
          <a:p>
            <a:pPr>
              <a:buFont typeface="Wingdings" pitchFamily="2" charset="2"/>
              <a:buNone/>
            </a:pPr>
            <a:r>
              <a:rPr lang="lv-LV" sz="1800" dirty="0" smtClean="0"/>
              <a:t>int main()</a:t>
            </a:r>
          </a:p>
          <a:p>
            <a:pPr>
              <a:buFont typeface="Wingdings" pitchFamily="2" charset="2"/>
              <a:buNone/>
            </a:pPr>
            <a:r>
              <a:rPr lang="lv-LV" sz="1800" dirty="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lv-LV" sz="1800" dirty="0" smtClean="0"/>
              <a:t>  int a;</a:t>
            </a:r>
          </a:p>
          <a:p>
            <a:pPr>
              <a:buFont typeface="Wingdings" pitchFamily="2" charset="2"/>
              <a:buNone/>
            </a:pPr>
            <a:r>
              <a:rPr lang="lv-LV" sz="1800" dirty="0" smtClean="0"/>
              <a:t>  a = vesels();</a:t>
            </a:r>
          </a:p>
          <a:p>
            <a:pPr>
              <a:buFont typeface="Wingdings" pitchFamily="2" charset="2"/>
              <a:buNone/>
            </a:pPr>
            <a:r>
              <a:rPr lang="lv-LV" sz="1800" dirty="0" smtClean="0"/>
              <a:t>  return 0; </a:t>
            </a:r>
          </a:p>
          <a:p>
            <a:pPr>
              <a:buFont typeface="Wingdings" pitchFamily="2" charset="2"/>
              <a:buNone/>
            </a:pPr>
            <a:r>
              <a:rPr lang="lv-LV" sz="1800" dirty="0" smtClean="0"/>
              <a:t>}</a:t>
            </a:r>
          </a:p>
          <a:p>
            <a:r>
              <a:rPr lang="lv-LV" dirty="0" smtClean="0"/>
              <a:t>float reals(float x, int y); - atgriež reālo skaitli, pie izsaukšanas tiek nodoti 2 argumenti</a:t>
            </a:r>
          </a:p>
          <a:p>
            <a:endParaRPr lang="lv-LV" dirty="0" smtClean="0"/>
          </a:p>
          <a:p>
            <a:endParaRPr lang="en-US" dirty="0" smtClean="0"/>
          </a:p>
        </p:txBody>
      </p:sp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2819400" y="3124200"/>
            <a:ext cx="2714625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lv-LV" u="sng" dirty="0"/>
              <a:t>Prototips:</a:t>
            </a:r>
          </a:p>
          <a:p>
            <a:pPr algn="just"/>
            <a:r>
              <a:rPr lang="lv-LV" dirty="0"/>
              <a:t>int vesels()</a:t>
            </a:r>
          </a:p>
          <a:p>
            <a:pPr algn="just"/>
            <a:r>
              <a:rPr lang="lv-LV" dirty="0"/>
              <a:t>{</a:t>
            </a:r>
          </a:p>
          <a:p>
            <a:pPr algn="just"/>
            <a:r>
              <a:rPr lang="lv-LV" dirty="0"/>
              <a:t>   int b;</a:t>
            </a:r>
          </a:p>
          <a:p>
            <a:pPr algn="just"/>
            <a:r>
              <a:rPr lang="lv-LV" dirty="0"/>
              <a:t>   return b;</a:t>
            </a:r>
          </a:p>
          <a:p>
            <a:pPr algn="just"/>
            <a:r>
              <a:rPr lang="lv-LV" dirty="0"/>
              <a:t>}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Simbolu virkņu apstrāde</a:t>
            </a:r>
            <a:endParaRPr lang="lv-LV"/>
          </a:p>
        </p:txBody>
      </p:sp>
      <p:sp>
        <p:nvSpPr>
          <p:cNvPr id="6553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D4836EB-F561-4B7E-8AD0-EC2EE0D5FB3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500063" y="1500188"/>
            <a:ext cx="7848600" cy="45243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 sz="2400" b="1" u="sng" dirty="0">
                <a:cs typeface="Times New Roman" pitchFamily="18" charset="0"/>
              </a:rPr>
              <a:t>Definēšana</a:t>
            </a:r>
          </a:p>
          <a:p>
            <a:pPr algn="l">
              <a:spcBef>
                <a:spcPct val="50000"/>
              </a:spcBef>
            </a:pPr>
            <a:r>
              <a:rPr lang="lv-LV" sz="2400" dirty="0">
                <a:cs typeface="Times New Roman" pitchFamily="18" charset="0"/>
              </a:rPr>
              <a:t>char simbols, virkne[20], virknu_kopa[20][10];</a:t>
            </a:r>
          </a:p>
          <a:p>
            <a:pPr algn="l">
              <a:spcBef>
                <a:spcPct val="50000"/>
              </a:spcBef>
            </a:pPr>
            <a:endParaRPr lang="lv-LV" sz="2400" dirty="0"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lv-LV" sz="2400" b="1" u="sng" dirty="0">
                <a:cs typeface="Times New Roman" pitchFamily="18" charset="0"/>
              </a:rPr>
              <a:t>Apstrāde</a:t>
            </a:r>
            <a:r>
              <a:rPr lang="lv-LV" sz="2400" dirty="0">
                <a:cs typeface="Times New Roman" pitchFamily="18" charset="0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lv-LV" sz="2400" i="1" dirty="0">
                <a:cs typeface="Times New Roman" pitchFamily="18" charset="0"/>
              </a:rPr>
              <a:t>Simbols</a:t>
            </a:r>
            <a:r>
              <a:rPr lang="lv-LV" sz="2400" dirty="0">
                <a:cs typeface="Times New Roman" pitchFamily="18" charset="0"/>
              </a:rPr>
              <a:t> – tiek apstrādāts, kā skaitlis, t.i., bez speciālo funkciju izmantošanas (nolasīšanai un izvadei tipa burts ir </a:t>
            </a:r>
            <a:r>
              <a:rPr lang="lv-LV" sz="2400" b="1" dirty="0">
                <a:cs typeface="Times New Roman" pitchFamily="18" charset="0"/>
              </a:rPr>
              <a:t>c</a:t>
            </a:r>
            <a:r>
              <a:rPr lang="lv-LV" sz="2400" dirty="0" smtClean="0">
                <a:cs typeface="Times New Roman" pitchFamily="18" charset="0"/>
              </a:rPr>
              <a:t>)</a:t>
            </a:r>
          </a:p>
          <a:p>
            <a:pPr algn="l">
              <a:spcBef>
                <a:spcPct val="50000"/>
              </a:spcBef>
            </a:pPr>
            <a:endParaRPr lang="lv-LV" sz="2400" dirty="0" smtClean="0"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lv-LV" sz="2400" dirty="0" smtClean="0">
                <a:cs typeface="Times New Roman" pitchFamily="18" charset="0"/>
              </a:rPr>
              <a:t>Simbolu virknem nepieciešamas speciālās funkcijas</a:t>
            </a:r>
            <a:endParaRPr lang="lv-LV" sz="2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Simbolu virkņu apstrāde (2)</a:t>
            </a:r>
            <a:endParaRPr lang="lv-LV"/>
          </a:p>
        </p:txBody>
      </p:sp>
      <p:sp>
        <p:nvSpPr>
          <p:cNvPr id="6656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633ADD4-1214-44D7-A98D-70899484D6C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714375" y="1500188"/>
            <a:ext cx="7848600" cy="4339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 sz="2400" i="1" dirty="0">
                <a:cs typeface="Times New Roman" pitchFamily="18" charset="0"/>
              </a:rPr>
              <a:t>Virknes</a:t>
            </a:r>
            <a:r>
              <a:rPr lang="lv-LV" sz="2400" dirty="0">
                <a:cs typeface="Times New Roman" pitchFamily="18" charset="0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lv-LV" sz="2400" dirty="0">
                <a:cs typeface="Times New Roman" pitchFamily="18" charset="0"/>
              </a:rPr>
              <a:t>gets(virkne); - nolasīšana</a:t>
            </a:r>
          </a:p>
          <a:p>
            <a:pPr algn="l">
              <a:spcBef>
                <a:spcPct val="50000"/>
              </a:spcBef>
            </a:pPr>
            <a:r>
              <a:rPr lang="lv-LV" sz="2400" dirty="0">
                <a:cs typeface="Times New Roman" pitchFamily="18" charset="0"/>
              </a:rPr>
              <a:t>puts(virkne); - izvade</a:t>
            </a:r>
          </a:p>
          <a:p>
            <a:pPr algn="l">
              <a:spcBef>
                <a:spcPct val="50000"/>
              </a:spcBef>
            </a:pPr>
            <a:r>
              <a:rPr lang="lv-LV" sz="2400" dirty="0">
                <a:cs typeface="Times New Roman" pitchFamily="18" charset="0"/>
              </a:rPr>
              <a:t>int </a:t>
            </a:r>
            <a:r>
              <a:rPr lang="lv-LV" sz="2400" dirty="0" smtClean="0">
                <a:cs typeface="Times New Roman" pitchFamily="18" charset="0"/>
              </a:rPr>
              <a:t>garums=</a:t>
            </a:r>
            <a:r>
              <a:rPr lang="en-US" sz="2400" dirty="0" err="1" smtClean="0">
                <a:cs typeface="Times New Roman" pitchFamily="18" charset="0"/>
              </a:rPr>
              <a:t>str</a:t>
            </a:r>
            <a:r>
              <a:rPr lang="lv-LV" sz="2400" dirty="0" smtClean="0">
                <a:cs typeface="Times New Roman" pitchFamily="18" charset="0"/>
              </a:rPr>
              <a:t>len(virkne</a:t>
            </a:r>
            <a:r>
              <a:rPr lang="lv-LV" sz="2400" dirty="0">
                <a:cs typeface="Times New Roman" pitchFamily="18" charset="0"/>
              </a:rPr>
              <a:t>); - ievadītas virknes garuma noteikšana</a:t>
            </a:r>
          </a:p>
          <a:p>
            <a:pPr algn="l">
              <a:spcBef>
                <a:spcPct val="50000"/>
              </a:spcBef>
            </a:pPr>
            <a:r>
              <a:rPr lang="lv-LV" sz="2400" dirty="0">
                <a:cs typeface="Times New Roman" pitchFamily="18" charset="0"/>
              </a:rPr>
              <a:t>strcpy(virkne1, virkne2); - otrās virknes (virkne2) kopēšana pirmajā (virkne1). </a:t>
            </a:r>
          </a:p>
          <a:p>
            <a:pPr algn="l">
              <a:spcBef>
                <a:spcPct val="50000"/>
              </a:spcBef>
            </a:pPr>
            <a:r>
              <a:rPr lang="lv-LV" sz="2400" dirty="0">
                <a:cs typeface="Times New Roman" pitchFamily="18" charset="0"/>
              </a:rPr>
              <a:t>strcat(virkne1, virkne2); - abu virkņu apvienošana un rezultāta ierakstīšana virkne1.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Piesaiste datora struktūrai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v-LV" dirty="0" smtClean="0"/>
              <a:t>Mašīnatkarīgas (Asembler, mašīnkods)</a:t>
            </a:r>
          </a:p>
          <a:p>
            <a:r>
              <a:rPr lang="lv-LV" dirty="0" smtClean="0"/>
              <a:t>Mašīnneatkarīgas (Augstā, Vidējā līmeņa valodas)</a:t>
            </a:r>
          </a:p>
          <a:p>
            <a:pPr lvl="1"/>
            <a:r>
              <a:rPr lang="lv-LV" dirty="0" smtClean="0"/>
              <a:t>Fundamentālās</a:t>
            </a:r>
          </a:p>
          <a:p>
            <a:pPr lvl="1"/>
            <a:r>
              <a:rPr lang="lv-LV" dirty="0" smtClean="0"/>
              <a:t>Strukturētās</a:t>
            </a:r>
          </a:p>
          <a:p>
            <a:pPr lvl="1"/>
            <a:r>
              <a:rPr lang="lv-LV" dirty="0" smtClean="0"/>
              <a:t>Specializētās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Simbolu virkņu apstrāde (3)</a:t>
            </a:r>
            <a:endParaRPr lang="lv-LV"/>
          </a:p>
        </p:txBody>
      </p:sp>
      <p:sp>
        <p:nvSpPr>
          <p:cNvPr id="6758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F9345F9-245C-40E7-A658-6D6A768548E9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7588" name="Text Box 3"/>
          <p:cNvSpPr txBox="1">
            <a:spLocks noChangeArrowheads="1"/>
          </p:cNvSpPr>
          <p:nvPr/>
        </p:nvSpPr>
        <p:spPr bwMode="auto">
          <a:xfrm>
            <a:off x="642938" y="1857375"/>
            <a:ext cx="7848600" cy="415498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lv-LV" sz="2400" i="1" dirty="0">
                <a:cs typeface="Times New Roman" pitchFamily="18" charset="0"/>
              </a:rPr>
              <a:t>Virknes</a:t>
            </a:r>
            <a:r>
              <a:rPr lang="lv-LV" sz="2400" dirty="0">
                <a:cs typeface="Times New Roman" pitchFamily="18" charset="0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lv-LV" sz="2400" dirty="0">
                <a:cs typeface="Times New Roman" pitchFamily="18" charset="0"/>
              </a:rPr>
              <a:t>int rezultats=strcmp(virkne1, virkne2); - virkņu salīdzināšana</a:t>
            </a:r>
          </a:p>
          <a:p>
            <a:pPr algn="l">
              <a:spcBef>
                <a:spcPct val="50000"/>
              </a:spcBef>
            </a:pPr>
            <a:r>
              <a:rPr lang="lv-LV" sz="2400" dirty="0">
                <a:cs typeface="Times New Roman" pitchFamily="18" charset="0"/>
              </a:rPr>
              <a:t>rezultats = 0 – abas virknes ir vienādas (pilnīgi identiskas)</a:t>
            </a:r>
          </a:p>
          <a:p>
            <a:pPr algn="l">
              <a:spcBef>
                <a:spcPct val="50000"/>
              </a:spcBef>
            </a:pPr>
            <a:r>
              <a:rPr lang="lv-LV" sz="2400" dirty="0">
                <a:cs typeface="Times New Roman" pitchFamily="18" charset="0"/>
              </a:rPr>
              <a:t>rezultas &gt; 0 – virkne1 &gt; virkne2 (Piemēram, “Bb” un “Aa”)</a:t>
            </a:r>
          </a:p>
          <a:p>
            <a:pPr algn="l">
              <a:spcBef>
                <a:spcPct val="50000"/>
              </a:spcBef>
            </a:pPr>
            <a:r>
              <a:rPr lang="lv-LV" sz="2400" dirty="0">
                <a:cs typeface="Times New Roman" pitchFamily="18" charset="0"/>
              </a:rPr>
              <a:t>rezultats &lt; 0 – virkne2 &gt; virkne1 (Piemēram, “Ab” un “A”)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Struktūras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v-LV" dirty="0" smtClean="0"/>
              <a:t>Tips – struct</a:t>
            </a:r>
          </a:p>
          <a:p>
            <a:r>
              <a:rPr lang="lv-LV" dirty="0" smtClean="0"/>
              <a:t>Tips apraksta “tabulas” struktūru</a:t>
            </a:r>
          </a:p>
          <a:p>
            <a:r>
              <a:rPr lang="lv-LV" dirty="0" smtClean="0"/>
              <a:t>Struktūras mainīgais apraksta konkrētu “tabulu”</a:t>
            </a:r>
          </a:p>
          <a:p>
            <a:endParaRPr lang="lv-LV" dirty="0" smtClean="0"/>
          </a:p>
          <a:p>
            <a:pPr>
              <a:buNone/>
            </a:pPr>
            <a:r>
              <a:rPr lang="lv-LV" dirty="0" smtClean="0"/>
              <a:t>Piemēram,</a:t>
            </a:r>
          </a:p>
          <a:p>
            <a:pPr>
              <a:buNone/>
            </a:pPr>
            <a:r>
              <a:rPr lang="lv-LV" dirty="0" smtClean="0"/>
              <a:t>struct studentu_info</a:t>
            </a:r>
          </a:p>
          <a:p>
            <a:pPr>
              <a:buNone/>
            </a:pPr>
            <a:r>
              <a:rPr lang="lv-LV" dirty="0" smtClean="0"/>
              <a:t>  {</a:t>
            </a:r>
          </a:p>
          <a:p>
            <a:pPr>
              <a:buNone/>
            </a:pPr>
            <a:r>
              <a:rPr lang="lv-LV" dirty="0" smtClean="0"/>
              <a:t>    int nr;</a:t>
            </a:r>
          </a:p>
          <a:p>
            <a:pPr>
              <a:buNone/>
            </a:pPr>
            <a:r>
              <a:rPr lang="lv-LV" dirty="0" smtClean="0"/>
              <a:t>    char vards[20], uzvards[20], apl_nr[9];</a:t>
            </a:r>
          </a:p>
          <a:p>
            <a:pPr>
              <a:buNone/>
            </a:pPr>
            <a:r>
              <a:rPr lang="lv-LV" dirty="0" smtClean="0"/>
              <a:t>  } studenti[25], *grupa, students;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Struktūras. Lauku apstrāde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v-LV" dirty="0" smtClean="0"/>
              <a:t>Ja ir viens ieraksts: students.vards</a:t>
            </a:r>
          </a:p>
          <a:p>
            <a:r>
              <a:rPr lang="lv-LV" dirty="0" smtClean="0"/>
              <a:t>Ja ir ierakstu masīvs: studenti[i].vards</a:t>
            </a:r>
          </a:p>
          <a:p>
            <a:r>
              <a:rPr lang="lv-LV" dirty="0" smtClean="0"/>
              <a:t>Ja ir rādītājs uz ierakstu: grupa-&gt;vards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063625"/>
          </a:xfrm>
        </p:spPr>
        <p:txBody>
          <a:bodyPr vert="horz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Atmiņas iedalīšana 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struktūrai</a:t>
            </a:r>
            <a:endParaRPr lang="lv-LV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4C09D-86C7-4C5F-92C6-86495F49F975}" type="slidenum">
              <a:rPr lang="en-US"/>
              <a:pPr/>
              <a:t>33</a:t>
            </a:fld>
            <a:endParaRPr lang="en-US"/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228601" y="1447800"/>
            <a:ext cx="8229599" cy="40564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rIns="0">
            <a:spAutoFit/>
          </a:bodyPr>
          <a:lstStyle/>
          <a:p>
            <a:pPr>
              <a:buNone/>
            </a:pPr>
            <a:r>
              <a:rPr lang="lv-LV" sz="2800" dirty="0"/>
              <a:t> </a:t>
            </a:r>
            <a:r>
              <a:rPr lang="lv-LV" sz="2800" dirty="0" smtClean="0"/>
              <a:t>struct studentu_info</a:t>
            </a:r>
          </a:p>
          <a:p>
            <a:pPr>
              <a:buNone/>
            </a:pPr>
            <a:r>
              <a:rPr lang="lv-LV" sz="2800" dirty="0" smtClean="0"/>
              <a:t>  {</a:t>
            </a:r>
          </a:p>
          <a:p>
            <a:pPr>
              <a:buNone/>
            </a:pPr>
            <a:r>
              <a:rPr lang="lv-LV" sz="2800" dirty="0" smtClean="0"/>
              <a:t>    int nr;</a:t>
            </a:r>
          </a:p>
          <a:p>
            <a:pPr>
              <a:buNone/>
            </a:pPr>
            <a:r>
              <a:rPr lang="lv-LV" sz="2800" dirty="0" smtClean="0"/>
              <a:t>    char vards[20], uzvards[20], apl_nr[9];</a:t>
            </a:r>
          </a:p>
          <a:p>
            <a:pPr>
              <a:buNone/>
            </a:pPr>
            <a:r>
              <a:rPr lang="lv-LV" sz="2800" dirty="0" smtClean="0"/>
              <a:t>  } studenti[25], students;</a:t>
            </a:r>
            <a:endParaRPr lang="en-US" sz="2800" dirty="0" smtClean="0"/>
          </a:p>
          <a:p>
            <a:pPr algn="just">
              <a:lnSpc>
                <a:spcPct val="140000"/>
              </a:lnSpc>
              <a:buClr>
                <a:srgbClr val="9E9A00"/>
              </a:buClr>
            </a:pPr>
            <a:endParaRPr lang="lv-LV" sz="2800" dirty="0" smtClean="0"/>
          </a:p>
          <a:p>
            <a:pPr algn="just">
              <a:lnSpc>
                <a:spcPct val="140000"/>
              </a:lnSpc>
              <a:buClr>
                <a:srgbClr val="9E9A00"/>
              </a:buClr>
            </a:pPr>
            <a:r>
              <a:rPr lang="lv-LV" sz="2800" dirty="0" smtClean="0"/>
              <a:t>Atmiņas izmērs: sizeof(studentu_info), sizeof(studenti), sizeof(students)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63625"/>
          </a:xfrm>
        </p:spPr>
        <p:txBody>
          <a:bodyPr vert="horz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Apvienības</a:t>
            </a:r>
            <a:endParaRPr lang="lv-LV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E4D97E-A078-4BBA-9FD4-2FB6C84E396D}" type="slidenum">
              <a:rPr lang="en-US"/>
              <a:pPr/>
              <a:t>34</a:t>
            </a:fld>
            <a:endParaRPr lang="en-US"/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457200" y="1410355"/>
            <a:ext cx="7924800" cy="37856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400" b="1" dirty="0" smtClean="0"/>
              <a:t>Apvienības </a:t>
            </a:r>
            <a:r>
              <a:rPr lang="lv-LV" sz="2400" b="1" dirty="0"/>
              <a:t>tipa apraksts</a:t>
            </a:r>
          </a:p>
          <a:p>
            <a:r>
              <a:rPr lang="lv-LV" sz="2400" dirty="0"/>
              <a:t>   	union piemers 		</a:t>
            </a:r>
          </a:p>
          <a:p>
            <a:r>
              <a:rPr lang="lv-LV" sz="2400" dirty="0"/>
              <a:t>     	     { </a:t>
            </a:r>
            <a:endParaRPr lang="lv-LV" sz="2400" dirty="0" smtClean="0"/>
          </a:p>
          <a:p>
            <a:r>
              <a:rPr lang="lv-LV" sz="2400" dirty="0"/>
              <a:t>	</a:t>
            </a:r>
            <a:r>
              <a:rPr lang="lv-LV" sz="2400" dirty="0" smtClean="0"/>
              <a:t>	int </a:t>
            </a:r>
            <a:r>
              <a:rPr lang="lv-LV" sz="2400" dirty="0"/>
              <a:t>skaits; </a:t>
            </a:r>
          </a:p>
          <a:p>
            <a:r>
              <a:rPr lang="lv-LV" sz="2400" dirty="0"/>
              <a:t>        	       </a:t>
            </a:r>
            <a:r>
              <a:rPr lang="lv-LV" sz="2400" dirty="0" smtClean="0"/>
              <a:t>    double </a:t>
            </a:r>
            <a:r>
              <a:rPr lang="lv-LV" sz="2400" dirty="0"/>
              <a:t>sum;</a:t>
            </a:r>
          </a:p>
          <a:p>
            <a:r>
              <a:rPr lang="lv-LV" sz="2400" dirty="0"/>
              <a:t>                 </a:t>
            </a:r>
            <a:r>
              <a:rPr lang="lv-LV" sz="2400" dirty="0" smtClean="0"/>
              <a:t>     char </a:t>
            </a:r>
            <a:r>
              <a:rPr lang="lv-LV" sz="2400" dirty="0"/>
              <a:t>*virkne; </a:t>
            </a:r>
            <a:endParaRPr lang="lv-LV" sz="2400" dirty="0" smtClean="0"/>
          </a:p>
          <a:p>
            <a:r>
              <a:rPr lang="lv-LV" sz="2400" dirty="0"/>
              <a:t>	</a:t>
            </a:r>
            <a:r>
              <a:rPr lang="lv-LV" sz="2400" dirty="0" smtClean="0"/>
              <a:t>      };</a:t>
            </a:r>
            <a:endParaRPr lang="lv-LV" sz="2400" dirty="0"/>
          </a:p>
          <a:p>
            <a:endParaRPr lang="lv-LV" sz="2400" dirty="0" smtClean="0"/>
          </a:p>
          <a:p>
            <a:r>
              <a:rPr lang="lv-LV" sz="2400" dirty="0" smtClean="0"/>
              <a:t>	union </a:t>
            </a:r>
            <a:r>
              <a:rPr lang="lv-LV" sz="2400" dirty="0"/>
              <a:t>piemers u; </a:t>
            </a:r>
            <a:endParaRPr lang="lv-LV" sz="2400" dirty="0" smtClean="0"/>
          </a:p>
          <a:p>
            <a:endParaRPr lang="lv-LV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063625"/>
          </a:xfrm>
        </p:spPr>
        <p:txBody>
          <a:bodyPr vert="horz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Atmiņas iedalīšana 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apvienībām</a:t>
            </a:r>
            <a:endParaRPr lang="lv-LV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4C09D-86C7-4C5F-92C6-86495F49F975}" type="slidenum">
              <a:rPr lang="en-US"/>
              <a:pPr/>
              <a:t>35</a:t>
            </a:fld>
            <a:endParaRPr lang="en-US"/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228601" y="1447800"/>
            <a:ext cx="8229599" cy="44873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800" dirty="0"/>
              <a:t>  	    </a:t>
            </a:r>
            <a:r>
              <a:rPr lang="lv-LV" sz="2800" dirty="0" smtClean="0"/>
              <a:t> union </a:t>
            </a:r>
            <a:r>
              <a:rPr lang="lv-LV" sz="2800" dirty="0"/>
              <a:t>piemers 		</a:t>
            </a:r>
            <a:endParaRPr lang="lv-LV" sz="2800" dirty="0">
              <a:solidFill>
                <a:srgbClr val="FFFF00"/>
              </a:solidFill>
            </a:endParaRPr>
          </a:p>
          <a:p>
            <a:r>
              <a:rPr lang="lv-LV" sz="2800" dirty="0"/>
              <a:t>     	         { </a:t>
            </a:r>
            <a:endParaRPr lang="lv-LV" sz="2800" dirty="0" smtClean="0"/>
          </a:p>
          <a:p>
            <a:r>
              <a:rPr lang="lv-LV" sz="2800" dirty="0"/>
              <a:t>	</a:t>
            </a:r>
            <a:r>
              <a:rPr lang="lv-LV" sz="2800" dirty="0" smtClean="0"/>
              <a:t>	  int </a:t>
            </a:r>
            <a:r>
              <a:rPr lang="lv-LV" sz="2800" dirty="0"/>
              <a:t>skaits; </a:t>
            </a:r>
          </a:p>
          <a:p>
            <a:r>
              <a:rPr lang="lv-LV" sz="2800" dirty="0"/>
              <a:t>        	           </a:t>
            </a:r>
            <a:r>
              <a:rPr lang="lv-LV" sz="2800" dirty="0" smtClean="0"/>
              <a:t>double </a:t>
            </a:r>
            <a:r>
              <a:rPr lang="lv-LV" sz="2800" dirty="0"/>
              <a:t>sum;</a:t>
            </a:r>
          </a:p>
          <a:p>
            <a:r>
              <a:rPr lang="lv-LV" sz="2800" dirty="0"/>
              <a:t>                    char *virkne; </a:t>
            </a:r>
            <a:endParaRPr lang="lv-LV" sz="2800" dirty="0" smtClean="0"/>
          </a:p>
          <a:p>
            <a:r>
              <a:rPr lang="lv-LV" sz="2800" dirty="0"/>
              <a:t>	</a:t>
            </a:r>
            <a:r>
              <a:rPr lang="lv-LV" sz="2800" dirty="0" smtClean="0"/>
              <a:t>	};</a:t>
            </a:r>
          </a:p>
          <a:p>
            <a:pPr algn="just">
              <a:lnSpc>
                <a:spcPct val="140000"/>
              </a:lnSpc>
              <a:buClr>
                <a:srgbClr val="9E9A00"/>
              </a:buClr>
            </a:pPr>
            <a:endParaRPr lang="lv-LV" sz="2800" dirty="0" smtClean="0"/>
          </a:p>
          <a:p>
            <a:pPr algn="just">
              <a:lnSpc>
                <a:spcPct val="140000"/>
              </a:lnSpc>
              <a:buClr>
                <a:srgbClr val="9E9A00"/>
              </a:buClr>
            </a:pPr>
            <a:r>
              <a:rPr lang="lv-LV" sz="2800" dirty="0" smtClean="0"/>
              <a:t>Atmiņas izmērs = max(sizeof(skaits), sizeof(sum), sizeof(*virkne))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63625"/>
          </a:xfrm>
        </p:spPr>
        <p:txBody>
          <a:bodyPr vert="horz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Uzskaitījumi</a:t>
            </a:r>
            <a:endParaRPr lang="lv-LV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E49DE1-84A9-4D96-AE7F-E45C8EF39E27}" type="slidenum">
              <a:rPr lang="en-US"/>
              <a:pPr/>
              <a:t>36</a:t>
            </a:fld>
            <a:endParaRPr lang="en-US"/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7696200" cy="254839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800" b="1" dirty="0" smtClean="0"/>
              <a:t>Uzskaitāmā </a:t>
            </a:r>
            <a:r>
              <a:rPr lang="lv-LV" sz="2800" b="1" dirty="0"/>
              <a:t>tipa apraksts</a:t>
            </a:r>
          </a:p>
          <a:p>
            <a:pPr>
              <a:lnSpc>
                <a:spcPct val="120000"/>
              </a:lnSpc>
            </a:pPr>
            <a:r>
              <a:rPr lang="lv-LV" sz="2800" dirty="0" smtClean="0"/>
              <a:t>enum </a:t>
            </a:r>
            <a:r>
              <a:rPr lang="lv-LV" sz="2800" dirty="0"/>
              <a:t>varaviksne 		</a:t>
            </a:r>
          </a:p>
          <a:p>
            <a:r>
              <a:rPr lang="lv-LV" sz="2800" dirty="0"/>
              <a:t> </a:t>
            </a:r>
            <a:r>
              <a:rPr lang="lv-LV" sz="2800" dirty="0" smtClean="0"/>
              <a:t>    {red</a:t>
            </a:r>
            <a:r>
              <a:rPr lang="lv-LV" sz="2800" dirty="0"/>
              <a:t>, orange, yellow, green, blue, </a:t>
            </a:r>
            <a:r>
              <a:rPr lang="lv-LV" sz="2800" dirty="0" smtClean="0"/>
              <a:t>violet}; </a:t>
            </a:r>
            <a:endParaRPr lang="lv-LV" sz="2800" dirty="0"/>
          </a:p>
          <a:p>
            <a:pPr>
              <a:lnSpc>
                <a:spcPct val="150000"/>
              </a:lnSpc>
              <a:buClr>
                <a:srgbClr val="9E9A00"/>
              </a:buClr>
            </a:pPr>
            <a:endParaRPr lang="lv-LV" sz="2800" b="1" dirty="0" smtClean="0"/>
          </a:p>
          <a:p>
            <a:r>
              <a:rPr lang="lv-LV" sz="2800" dirty="0" smtClean="0"/>
              <a:t>enum </a:t>
            </a:r>
            <a:r>
              <a:rPr lang="lv-LV" sz="2800" dirty="0"/>
              <a:t>varaviksne krasa;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63625"/>
          </a:xfrm>
        </p:spPr>
        <p:txBody>
          <a:bodyPr vert="horz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Uzskaitījumu 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piemēri</a:t>
            </a:r>
            <a:endParaRPr lang="lv-LV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12BFDA-17C1-4E6C-9CC5-3BE17321810B}" type="slidenum">
              <a:rPr lang="en-US"/>
              <a:pPr/>
              <a:t>37</a:t>
            </a:fld>
            <a:endParaRPr lang="en-US"/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381000" y="1524000"/>
            <a:ext cx="8459787" cy="363791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pPr>
              <a:spcBef>
                <a:spcPct val="50000"/>
              </a:spcBef>
            </a:pPr>
            <a:r>
              <a:rPr lang="lv-LV" sz="2400" dirty="0" smtClean="0"/>
              <a:t>enum </a:t>
            </a:r>
            <a:r>
              <a:rPr lang="lv-LV" sz="2400" dirty="0"/>
              <a:t>varaviksne 		</a:t>
            </a:r>
            <a:endParaRPr lang="lv-LV" sz="2400" dirty="0">
              <a:solidFill>
                <a:srgbClr val="FFFF00"/>
              </a:solidFill>
            </a:endParaRPr>
          </a:p>
          <a:p>
            <a:r>
              <a:rPr lang="lv-LV" sz="2400" dirty="0"/>
              <a:t>       </a:t>
            </a:r>
            <a:r>
              <a:rPr lang="lv-LV" sz="2400" dirty="0" smtClean="0"/>
              <a:t>{red</a:t>
            </a:r>
            <a:r>
              <a:rPr lang="lv-LV" sz="2400" dirty="0"/>
              <a:t>, orange, yellow, green, blue, </a:t>
            </a:r>
            <a:r>
              <a:rPr lang="lv-LV" sz="2400" dirty="0" smtClean="0"/>
              <a:t>violet}; </a:t>
            </a:r>
            <a:endParaRPr lang="lv-LV" sz="2400" dirty="0"/>
          </a:p>
          <a:p>
            <a:pPr>
              <a:lnSpc>
                <a:spcPct val="140000"/>
              </a:lnSpc>
            </a:pPr>
            <a:r>
              <a:rPr lang="lv-LV" sz="2400" dirty="0" smtClean="0"/>
              <a:t>Pēc noklusēšanas: </a:t>
            </a:r>
            <a:r>
              <a:rPr lang="lv-LV" sz="2400" dirty="0"/>
              <a:t>red = 0, orange = 1, yellow = 2</a:t>
            </a:r>
            <a:r>
              <a:rPr lang="lv-LV" sz="2400" dirty="0" smtClean="0"/>
              <a:t>, ... </a:t>
            </a:r>
          </a:p>
          <a:p>
            <a:pPr>
              <a:lnSpc>
                <a:spcPct val="140000"/>
              </a:lnSpc>
            </a:pPr>
            <a:r>
              <a:rPr lang="lv-LV" sz="2400" dirty="0" smtClean="0"/>
              <a:t>enum </a:t>
            </a:r>
            <a:r>
              <a:rPr lang="lv-LV" sz="2400" dirty="0"/>
              <a:t>m_dzivnieki 		</a:t>
            </a:r>
            <a:endParaRPr lang="lv-LV" sz="2400" dirty="0">
              <a:solidFill>
                <a:srgbClr val="FFFF00"/>
              </a:solidFill>
            </a:endParaRPr>
          </a:p>
          <a:p>
            <a:r>
              <a:rPr lang="lv-LV" sz="2400" dirty="0"/>
              <a:t>       </a:t>
            </a:r>
            <a:r>
              <a:rPr lang="lv-LV" sz="2400" dirty="0" smtClean="0"/>
              <a:t>{govs=100</a:t>
            </a:r>
            <a:r>
              <a:rPr lang="lv-LV" sz="2400" dirty="0"/>
              <a:t>, zirgs=200, kaza=500, </a:t>
            </a:r>
            <a:r>
              <a:rPr lang="lv-LV" sz="2400" dirty="0" smtClean="0"/>
              <a:t>suns=400}; </a:t>
            </a:r>
            <a:endParaRPr lang="lv-LV" sz="2400" dirty="0"/>
          </a:p>
          <a:p>
            <a:pPr>
              <a:lnSpc>
                <a:spcPct val="140000"/>
              </a:lnSpc>
            </a:pPr>
            <a:endParaRPr lang="lv-LV" sz="2400" dirty="0" smtClean="0"/>
          </a:p>
          <a:p>
            <a:pPr>
              <a:lnSpc>
                <a:spcPct val="140000"/>
              </a:lnSpc>
            </a:pPr>
            <a:r>
              <a:rPr lang="lv-LV" sz="2400" dirty="0" smtClean="0"/>
              <a:t>enum </a:t>
            </a:r>
            <a:r>
              <a:rPr lang="lv-LV" sz="2400" dirty="0"/>
              <a:t>varaviksne krasa;</a:t>
            </a:r>
          </a:p>
          <a:p>
            <a:r>
              <a:rPr lang="lv-LV" sz="2400" dirty="0" smtClean="0"/>
              <a:t>enum </a:t>
            </a:r>
            <a:r>
              <a:rPr lang="lv-LV" sz="2400" dirty="0"/>
              <a:t>m_dzivnieki ferma[20</a:t>
            </a:r>
            <a:r>
              <a:rPr lang="lv-LV" sz="2400" dirty="0" smtClean="0"/>
              <a:t>]; </a:t>
            </a:r>
            <a:endParaRPr lang="lv-LV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63625"/>
          </a:xfrm>
        </p:spPr>
        <p:txBody>
          <a:bodyPr vert="horz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Uzskaitījumu 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piemēri (2)</a:t>
            </a:r>
            <a:endParaRPr lang="lv-LV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12BFDA-17C1-4E6C-9CC5-3BE17321810B}" type="slidenum">
              <a:rPr lang="en-US"/>
              <a:pPr/>
              <a:t>38</a:t>
            </a:fld>
            <a:endParaRPr lang="en-US"/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381000" y="1524000"/>
            <a:ext cx="8459787" cy="3268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rIns="0">
            <a:spAutoFit/>
          </a:bodyPr>
          <a:lstStyle/>
          <a:p>
            <a:r>
              <a:rPr lang="lv-LV" sz="2400" dirty="0" smtClean="0"/>
              <a:t>enum </a:t>
            </a:r>
            <a:r>
              <a:rPr lang="lv-LV" sz="2400" dirty="0"/>
              <a:t>dzivnieki 		</a:t>
            </a:r>
            <a:endParaRPr lang="lv-LV" sz="2400" dirty="0">
              <a:solidFill>
                <a:srgbClr val="FFFF00"/>
              </a:solidFill>
            </a:endParaRPr>
          </a:p>
          <a:p>
            <a:r>
              <a:rPr lang="lv-LV" sz="2400" dirty="0"/>
              <a:t>    {alnis=50, briedis, lauva, zilonis, krokodils, krauklis, kaija};</a:t>
            </a:r>
          </a:p>
          <a:p>
            <a:pPr>
              <a:lnSpc>
                <a:spcPct val="140000"/>
              </a:lnSpc>
            </a:pPr>
            <a:r>
              <a:rPr lang="lv-LV" sz="2400" dirty="0" smtClean="0"/>
              <a:t>alnis = 50</a:t>
            </a:r>
          </a:p>
          <a:p>
            <a:pPr>
              <a:lnSpc>
                <a:spcPct val="140000"/>
              </a:lnSpc>
            </a:pPr>
            <a:r>
              <a:rPr lang="lv-LV" sz="2400" dirty="0" smtClean="0"/>
              <a:t>briedis = 51</a:t>
            </a:r>
          </a:p>
          <a:p>
            <a:pPr>
              <a:lnSpc>
                <a:spcPct val="140000"/>
              </a:lnSpc>
            </a:pPr>
            <a:r>
              <a:rPr lang="lv-LV" sz="2400" dirty="0" smtClean="0"/>
              <a:t>lauva = 52</a:t>
            </a:r>
          </a:p>
          <a:p>
            <a:pPr>
              <a:lnSpc>
                <a:spcPct val="140000"/>
              </a:lnSpc>
            </a:pPr>
            <a:r>
              <a:rPr lang="lv-LV" sz="2400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Faila apstrāde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v-LV" dirty="0" smtClean="0"/>
              <a:t>Jādefinē rādītājs uz failu: FILE *nosaukums;</a:t>
            </a:r>
          </a:p>
          <a:p>
            <a:r>
              <a:rPr lang="lv-LV" dirty="0" smtClean="0"/>
              <a:t>Atvērt failu - &lt;faila rādītājs&gt; = fopen(&lt;ceļš līdz failam&gt;, &lt;režīms&gt;); </a:t>
            </a:r>
          </a:p>
          <a:p>
            <a:r>
              <a:rPr lang="lv-LV" dirty="0" smtClean="0"/>
              <a:t>Darbības – nolasīšana, ierakstīšana, meklēšana, utt.</a:t>
            </a:r>
          </a:p>
          <a:p>
            <a:r>
              <a:rPr lang="lv-LV" dirty="0" smtClean="0"/>
              <a:t>Aizvērt failu - fclose(&lt;faila rādītājs&gt;); fcloseall();</a:t>
            </a:r>
          </a:p>
          <a:p>
            <a:endParaRPr lang="lv-LV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Valodas uzbūve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58775" indent="-358775"/>
            <a:r>
              <a:rPr lang="lv-LV" dirty="0" smtClean="0"/>
              <a:t>Procedurālās valodas</a:t>
            </a:r>
          </a:p>
          <a:p>
            <a:pPr marL="358775" indent="-358775"/>
            <a:r>
              <a:rPr lang="lv-LV" dirty="0" smtClean="0"/>
              <a:t>Uz datiem orientētās valodas</a:t>
            </a:r>
          </a:p>
          <a:p>
            <a:pPr marL="358775" indent="-358775"/>
            <a:r>
              <a:rPr lang="lv-LV" dirty="0" smtClean="0"/>
              <a:t>Objektorientētās valodas</a:t>
            </a:r>
          </a:p>
          <a:p>
            <a:pPr marL="358775" indent="-358775"/>
            <a:r>
              <a:rPr lang="lv-LV" dirty="0" smtClean="0"/>
              <a:t> Neprocedurālās valodas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Faila atvēršana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v-LV" b="1" dirty="0" smtClean="0"/>
              <a:t>Režīmi:</a:t>
            </a:r>
          </a:p>
          <a:p>
            <a:pPr lvl="1"/>
            <a:r>
              <a:rPr lang="lv-LV" sz="2400" dirty="0" smtClean="0"/>
              <a:t>r – lasīšana (failam jāeksistē)</a:t>
            </a:r>
          </a:p>
          <a:p>
            <a:pPr lvl="1"/>
            <a:r>
              <a:rPr lang="lv-LV" sz="2400" dirty="0" smtClean="0"/>
              <a:t>w – rakstīšana (fails tiek izveidots. Ja eksistē, tad tiek pārrakstīts)</a:t>
            </a:r>
          </a:p>
          <a:p>
            <a:pPr lvl="1"/>
            <a:r>
              <a:rPr lang="lv-LV" sz="2400" dirty="0" smtClean="0"/>
              <a:t>a – apvienošana (fails tiek izveidots. Ja eksistē, tad tiek papildināts faila beigās)</a:t>
            </a:r>
          </a:p>
          <a:p>
            <a:pPr lvl="1"/>
            <a:r>
              <a:rPr lang="lv-LV" sz="2400" dirty="0" smtClean="0"/>
              <a:t>Varbūt režīmu apvienošana: r+ (r un w), w+ (r un w), a+ (r un a)</a:t>
            </a:r>
          </a:p>
          <a:p>
            <a:pPr>
              <a:buNone/>
            </a:pPr>
            <a:endParaRPr lang="lv-LV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Faila apstrādes funkcijas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v-LV" dirty="0" smtClean="0"/>
              <a:t>Nolasīšana: fscanf, fgets, fgetc, fread</a:t>
            </a:r>
          </a:p>
          <a:p>
            <a:r>
              <a:rPr lang="lv-LV" dirty="0" smtClean="0"/>
              <a:t>Ierakstīšana: fprintf, fputs, fputc, fwrite</a:t>
            </a:r>
          </a:p>
          <a:p>
            <a:r>
              <a:rPr lang="lv-LV" dirty="0" smtClean="0"/>
              <a:t>Pozīcijas noteikšana: fseek</a:t>
            </a:r>
          </a:p>
          <a:p>
            <a:r>
              <a:rPr lang="lv-LV" dirty="0" smtClean="0"/>
              <a:t>Faila beigas: feof</a:t>
            </a:r>
          </a:p>
          <a:p>
            <a:r>
              <a:rPr lang="lv-LV" dirty="0" smtClean="0"/>
              <a:t>Kļūda iepriekšējai darbībai ar failu: ferror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62950" cy="1139825"/>
          </a:xfrm>
        </p:spPr>
        <p:txBody>
          <a:bodyPr vert="horz" anchor="b">
            <a:normAutofit/>
          </a:bodyPr>
          <a:lstStyle/>
          <a:p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Preprocessora direktivas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93B89-463D-48D2-979A-7BE206271856}" type="slidenum">
              <a:rPr lang="en-US"/>
              <a:pPr/>
              <a:t>42</a:t>
            </a:fld>
            <a:endParaRPr lang="en-US"/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lv-LV" sz="2400" b="1" dirty="0" smtClean="0"/>
              <a:t>Pamatdirektivas</a:t>
            </a:r>
            <a:endParaRPr lang="lv-LV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2133600"/>
          <a:ext cx="7391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420"/>
                <a:gridCol w="5173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Direktiva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Apraksts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#define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Nosaka makrosa aizvietojumu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#undef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Aizver makrosu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#include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Nosaka iekļaujamu failu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#ifdef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Pārbauda makrosa noteikšanu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#endif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Aizver #if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#ifndef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Pārbauda vai makross nebija definēts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#if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Pārbauda kompilēšanas nosacījumu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#else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Nosaka alternatīvas, ja #if pārbaudes rezultāts aplams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Preprocessora direktivas (2)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lv-LV" sz="2800" dirty="0" smtClean="0"/>
              <a:t>Makrosu aizvietojums - #define</a:t>
            </a:r>
          </a:p>
          <a:p>
            <a:r>
              <a:rPr lang="lv-LV" sz="2800" dirty="0" smtClean="0"/>
              <a:t>Failu iekļaušana - #include</a:t>
            </a:r>
          </a:p>
          <a:p>
            <a:r>
              <a:rPr lang="lv-LV" sz="2800" dirty="0" smtClean="0"/>
              <a:t>Kompilēšanas pārbaude - #if, #endif, #else, #ifdef, #ifndef</a:t>
            </a:r>
            <a:endParaRPr lang="en-US" sz="2800" dirty="0"/>
          </a:p>
        </p:txBody>
      </p:sp>
      <p:sp>
        <p:nvSpPr>
          <p:cNvPr id="11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593B89-463D-48D2-979A-7BE206271856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Preprocessora direktivas (3)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v-LV" sz="2800" b="1" dirty="0" smtClean="0"/>
              <a:t>Makrosa definēšana</a:t>
            </a:r>
          </a:p>
          <a:p>
            <a:pPr>
              <a:buNone/>
            </a:pPr>
            <a:r>
              <a:rPr lang="lv-LV" sz="2800" dirty="0" smtClean="0"/>
              <a:t>#define &lt;nosaukums&gt; &lt;vērtība&gt;</a:t>
            </a:r>
          </a:p>
          <a:p>
            <a:pPr>
              <a:buNone/>
            </a:pPr>
            <a:endParaRPr lang="lv-LV" sz="2800" dirty="0" smtClean="0"/>
          </a:p>
          <a:p>
            <a:pPr marL="514350" indent="-514350">
              <a:buAutoNum type="alphaLcParenR"/>
            </a:pPr>
            <a:r>
              <a:rPr lang="lv-LV" sz="2800" dirty="0" smtClean="0"/>
              <a:t>Vienkāršā azivietošana</a:t>
            </a:r>
          </a:p>
          <a:p>
            <a:pPr marL="514350" indent="-514350">
              <a:buAutoNum type="alphaLcParenR"/>
            </a:pPr>
            <a:r>
              <a:rPr lang="lv-LV" sz="2800" dirty="0" smtClean="0"/>
              <a:t>Ar argumentiem (funkcijas)</a:t>
            </a:r>
          </a:p>
          <a:p>
            <a:pPr marL="514350" indent="-514350">
              <a:buAutoNum type="alphaLcParenR"/>
            </a:pPr>
            <a:r>
              <a:rPr lang="lv-LV" sz="2800" dirty="0" smtClean="0"/>
              <a:t>Ligzdota</a:t>
            </a:r>
          </a:p>
          <a:p>
            <a:pPr marL="514350" indent="-514350">
              <a:buAutoNum type="alphaLcParenR"/>
            </a:pPr>
            <a:r>
              <a:rPr lang="lv-LV" sz="2800" dirty="0" smtClean="0"/>
              <a:t>Uz vairākām rindiņām</a:t>
            </a:r>
          </a:p>
        </p:txBody>
      </p:sp>
      <p:sp>
        <p:nvSpPr>
          <p:cNvPr id="11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593B89-463D-48D2-979A-7BE206271856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Preprocessora direktivas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/>
          <a:lstStyle/>
          <a:p>
            <a:r>
              <a:rPr lang="lv-LV" dirty="0" smtClean="0"/>
              <a:t>Vienkāršā aizvietošana</a:t>
            </a:r>
          </a:p>
          <a:p>
            <a:pPr lvl="1"/>
            <a:r>
              <a:rPr lang="lv-LV" dirty="0" smtClean="0"/>
              <a:t>#define N 10</a:t>
            </a:r>
          </a:p>
          <a:p>
            <a:pPr lvl="1"/>
            <a:r>
              <a:rPr lang="lv-LV" dirty="0" smtClean="0"/>
              <a:t>#define TXT “Šī ir simbolu virkne”</a:t>
            </a:r>
          </a:p>
          <a:p>
            <a:pPr lvl="1"/>
            <a:r>
              <a:rPr lang="lv-LV" dirty="0" smtClean="0"/>
              <a:t>#define SIMB ‘A’</a:t>
            </a:r>
          </a:p>
          <a:p>
            <a:r>
              <a:rPr lang="lv-LV" dirty="0" smtClean="0"/>
              <a:t>Ar argumentiem</a:t>
            </a:r>
          </a:p>
          <a:p>
            <a:pPr marL="0" lvl="1" indent="0">
              <a:buNone/>
            </a:pPr>
            <a:r>
              <a:rPr lang="lv-LV" sz="2400" dirty="0" smtClean="0"/>
              <a:t>#define &lt;nosaukums&gt;(arg1, arg2, ..., argn) &lt;virkne&gt; – </a:t>
            </a:r>
            <a:r>
              <a:rPr lang="lv-LV" sz="2400" b="1" dirty="0" smtClean="0"/>
              <a:t>nav atstarpes starp funkcijas nosaukumu un iekavu</a:t>
            </a:r>
          </a:p>
          <a:p>
            <a:pPr lvl="1"/>
            <a:r>
              <a:rPr lang="lv-LV" dirty="0" smtClean="0"/>
              <a:t>#define CUBE(x) (x*x*x)</a:t>
            </a:r>
          </a:p>
          <a:p>
            <a:pPr lvl="1">
              <a:buNone/>
            </a:pPr>
            <a:r>
              <a:rPr lang="lv-LV" dirty="0" smtClean="0"/>
              <a:t>    int k, b;</a:t>
            </a:r>
          </a:p>
          <a:p>
            <a:pPr lvl="1">
              <a:buNone/>
            </a:pPr>
            <a:r>
              <a:rPr lang="lv-LV" dirty="0" smtClean="0"/>
              <a:t>    b = CUBE(k);   //b = </a:t>
            </a:r>
            <a:r>
              <a:rPr lang="en-US" dirty="0" smtClean="0"/>
              <a:t>(</a:t>
            </a:r>
            <a:r>
              <a:rPr lang="lv-LV" dirty="0" smtClean="0"/>
              <a:t>k*k*k</a:t>
            </a:r>
            <a:r>
              <a:rPr lang="en-US" dirty="0" smtClean="0"/>
              <a:t>)</a:t>
            </a:r>
            <a:r>
              <a:rPr lang="lv-LV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Preprocessora direktivas 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lv-LV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/>
          <a:lstStyle/>
          <a:p>
            <a:r>
              <a:rPr lang="lv-LV" dirty="0" smtClean="0"/>
              <a:t>Ligzdota</a:t>
            </a:r>
          </a:p>
          <a:p>
            <a:pPr lvl="1"/>
            <a:r>
              <a:rPr lang="it-IT" dirty="0" smtClean="0"/>
              <a:t>#define CUBE(x) (x*x*x)</a:t>
            </a:r>
          </a:p>
          <a:p>
            <a:pPr lvl="1">
              <a:buNone/>
            </a:pPr>
            <a:r>
              <a:rPr lang="lv-LV" dirty="0" smtClean="0"/>
              <a:t>    </a:t>
            </a:r>
            <a:r>
              <a:rPr lang="it-IT" dirty="0" smtClean="0"/>
              <a:t>#define SQUARE(x) (CUBE(x)*CUBE(x))</a:t>
            </a:r>
          </a:p>
          <a:p>
            <a:pPr lvl="1">
              <a:buNone/>
            </a:pPr>
            <a:r>
              <a:rPr lang="lv-LV" dirty="0" smtClean="0"/>
              <a:t>    int k, b;</a:t>
            </a:r>
          </a:p>
          <a:p>
            <a:pPr lvl="1">
              <a:buNone/>
            </a:pPr>
            <a:r>
              <a:rPr lang="lv-LV" dirty="0" smtClean="0"/>
              <a:t>    b = SQUARE(k);   //b = (k*k*k) * (k*k*k);</a:t>
            </a:r>
          </a:p>
          <a:p>
            <a:r>
              <a:rPr lang="lv-LV" dirty="0" smtClean="0"/>
              <a:t>Uz vairākām rindiņām</a:t>
            </a:r>
          </a:p>
          <a:p>
            <a:pPr lvl="1"/>
            <a:r>
              <a:rPr lang="it-IT" dirty="0" smtClean="0"/>
              <a:t>#define </a:t>
            </a:r>
            <a:r>
              <a:rPr lang="lv-LV" dirty="0" smtClean="0"/>
              <a:t>&lt;nosaukums&gt;</a:t>
            </a:r>
            <a:r>
              <a:rPr lang="en-US" dirty="0" smtClean="0"/>
              <a:t> \</a:t>
            </a:r>
            <a:endParaRPr lang="it-IT" dirty="0" smtClean="0"/>
          </a:p>
          <a:p>
            <a:pPr lvl="1">
              <a:buNone/>
            </a:pPr>
            <a:r>
              <a:rPr lang="en-US" dirty="0" smtClean="0"/>
              <a:t>                       { \</a:t>
            </a:r>
          </a:p>
          <a:p>
            <a:pPr lvl="1">
              <a:buNone/>
            </a:pPr>
            <a:r>
              <a:rPr lang="en-US" dirty="0" smtClean="0"/>
              <a:t>                             &lt;</a:t>
            </a:r>
            <a:r>
              <a:rPr lang="en-US" dirty="0" err="1" smtClean="0"/>
              <a:t>kods</a:t>
            </a:r>
            <a:r>
              <a:rPr lang="en-US" dirty="0" smtClean="0"/>
              <a:t>&gt; \</a:t>
            </a:r>
          </a:p>
          <a:p>
            <a:pPr lvl="1">
              <a:buNone/>
            </a:pPr>
            <a:r>
              <a:rPr lang="en-US" dirty="0" smtClean="0"/>
              <a:t>			         &lt;</a:t>
            </a:r>
            <a:r>
              <a:rPr lang="en-US" dirty="0" err="1" smtClean="0"/>
              <a:t>kods</a:t>
            </a:r>
            <a:r>
              <a:rPr lang="en-US" dirty="0" smtClean="0"/>
              <a:t>&gt; \</a:t>
            </a:r>
          </a:p>
          <a:p>
            <a:pPr lvl="1">
              <a:buNone/>
            </a:pPr>
            <a:r>
              <a:rPr lang="en-US" dirty="0" smtClean="0"/>
              <a:t>			         &lt;…&gt; \</a:t>
            </a:r>
          </a:p>
          <a:p>
            <a:pPr lvl="1">
              <a:buNone/>
            </a:pPr>
            <a:r>
              <a:rPr lang="en-US" dirty="0" smtClean="0"/>
              <a:t>			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46112"/>
          </a:xfrm>
        </p:spPr>
        <p:txBody>
          <a:bodyPr vert="horz"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lv-LV" dirty="0" smtClean="0"/>
              <a:t>Datu tipi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28625" y="1357313"/>
            <a:ext cx="7467600" cy="4873625"/>
          </a:xfrm>
        </p:spPr>
        <p:txBody>
          <a:bodyPr>
            <a:normAutofit/>
          </a:bodyPr>
          <a:lstStyle/>
          <a:p>
            <a:r>
              <a:rPr lang="lv-LV" dirty="0" smtClean="0">
                <a:latin typeface="Times New Roman" pitchFamily="18" charset="0"/>
                <a:cs typeface="Times New Roman" pitchFamily="18" charset="0"/>
              </a:rPr>
              <a:t>Skaitliskie</a:t>
            </a:r>
          </a:p>
          <a:p>
            <a:pPr lvl="1"/>
            <a:r>
              <a:rPr lang="lv-LV" dirty="0" smtClean="0">
                <a:latin typeface="Times New Roman" pitchFamily="18" charset="0"/>
                <a:cs typeface="Times New Roman" pitchFamily="18" charset="0"/>
              </a:rPr>
              <a:t>Vesels skaitlis – int</a:t>
            </a:r>
          </a:p>
          <a:p>
            <a:pPr lvl="1"/>
            <a:r>
              <a:rPr lang="lv-LV" dirty="0" smtClean="0">
                <a:latin typeface="Times New Roman" pitchFamily="18" charset="0"/>
                <a:cs typeface="Times New Roman" pitchFamily="18" charset="0"/>
              </a:rPr>
              <a:t>Reāls – float, double</a:t>
            </a:r>
          </a:p>
          <a:p>
            <a:r>
              <a:rPr lang="lv-LV" dirty="0" smtClean="0">
                <a:latin typeface="Times New Roman" pitchFamily="18" charset="0"/>
                <a:cs typeface="Times New Roman" pitchFamily="18" charset="0"/>
              </a:rPr>
              <a:t>Simboliskie</a:t>
            </a:r>
          </a:p>
          <a:p>
            <a:pPr lvl="1"/>
            <a:r>
              <a:rPr lang="lv-LV" dirty="0" smtClean="0">
                <a:latin typeface="Times New Roman" pitchFamily="18" charset="0"/>
                <a:cs typeface="Times New Roman" pitchFamily="18" charset="0"/>
              </a:rPr>
              <a:t>Simbols vai simbolu virkne – char </a:t>
            </a:r>
          </a:p>
          <a:p>
            <a:r>
              <a:rPr lang="lv-LV" dirty="0" smtClean="0">
                <a:latin typeface="Times New Roman" pitchFamily="18" charset="0"/>
                <a:cs typeface="Times New Roman" pitchFamily="18" charset="0"/>
              </a:rPr>
              <a:t>Funkciju</a:t>
            </a:r>
          </a:p>
          <a:p>
            <a:pPr lvl="1"/>
            <a:r>
              <a:rPr lang="lv-LV" dirty="0" smtClean="0">
                <a:latin typeface="Times New Roman" pitchFamily="18" charset="0"/>
                <a:cs typeface="Times New Roman" pitchFamily="18" charset="0"/>
              </a:rPr>
              <a:t>Ja atgriež vērtību, tad tips atbilst atgriežamai vērtībai (int, float, utt.)</a:t>
            </a:r>
          </a:p>
          <a:p>
            <a:pPr lvl="1"/>
            <a:r>
              <a:rPr lang="lv-LV" dirty="0" smtClean="0">
                <a:latin typeface="Times New Roman" pitchFamily="18" charset="0"/>
                <a:cs typeface="Times New Roman" pitchFamily="18" charset="0"/>
              </a:rPr>
              <a:t>Ja neatgriež, tad void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F665715-F131-4505-BAA8-784BD06450D4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Skaitlisko datu veidi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v-LV" dirty="0" smtClean="0"/>
              <a:t>Skaitlis</a:t>
            </a:r>
          </a:p>
          <a:p>
            <a:r>
              <a:rPr lang="lv-LV" dirty="0" smtClean="0"/>
              <a:t>Viendimensijas masīvs</a:t>
            </a:r>
          </a:p>
          <a:p>
            <a:r>
              <a:rPr lang="lv-LV" dirty="0" smtClean="0"/>
              <a:t>Divdimensiju masīvs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46112"/>
          </a:xfrm>
        </p:spPr>
        <p:txBody>
          <a:bodyPr vert="horz" anchor="b">
            <a:normAutofit/>
          </a:bodyPr>
          <a:lstStyle/>
          <a:p>
            <a:pPr>
              <a:defRPr/>
            </a:pPr>
            <a:r>
              <a:rPr lang="lv-LV" dirty="0" smtClean="0"/>
              <a:t>Skaitlisko mainīgo veidi</a:t>
            </a:r>
            <a:endParaRPr lang="en-US" dirty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AAF6F7C-C1BF-4CCA-A028-F192A72E934A}" type="slidenum">
              <a:rPr lang="en-US" smtClean="0"/>
              <a:pPr/>
              <a:t>7</a:t>
            </a:fld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4313" y="1071563"/>
          <a:ext cx="8215372" cy="524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2000241"/>
                <a:gridCol w="3124200"/>
                <a:gridCol w="1876485"/>
              </a:tblGrid>
              <a:tr h="753101"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Veids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Apakšveids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Pieraksts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Piemērs</a:t>
                      </a:r>
                      <a:endParaRPr lang="en-US" dirty="0"/>
                    </a:p>
                  </a:txBody>
                  <a:tcPr/>
                </a:tc>
              </a:tr>
              <a:tr h="1104288">
                <a:tc>
                  <a:txBody>
                    <a:bodyPr/>
                    <a:lstStyle/>
                    <a:p>
                      <a:r>
                        <a:rPr lang="lv-LV" dirty="0" smtClean="0"/>
                        <a:t>Parastais skaitlis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dirty="0" smtClean="0"/>
                        <a:t>tips nosaukums;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r>
                        <a:rPr lang="lv-LV" dirty="0" smtClean="0"/>
                        <a:t>int a;</a:t>
                      </a:r>
                    </a:p>
                    <a:p>
                      <a:r>
                        <a:rPr lang="lv-LV" dirty="0" smtClean="0"/>
                        <a:t>float</a:t>
                      </a:r>
                      <a:r>
                        <a:rPr lang="lv-LV" baseline="0" dirty="0" smtClean="0"/>
                        <a:t> b;</a:t>
                      </a:r>
                    </a:p>
                    <a:p>
                      <a:r>
                        <a:rPr lang="lv-LV" baseline="0" dirty="0" smtClean="0"/>
                        <a:t>double z;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 sz="1600" dirty="0" smtClean="0"/>
                    </a:p>
                    <a:p>
                      <a:endParaRPr lang="lv-LV" sz="1600" dirty="0" smtClean="0"/>
                    </a:p>
                    <a:p>
                      <a:r>
                        <a:rPr lang="lv-LV" sz="1600" dirty="0" smtClean="0"/>
                        <a:t>a=10</a:t>
                      </a:r>
                    </a:p>
                    <a:p>
                      <a:r>
                        <a:rPr lang="lv-LV" sz="1600" dirty="0" smtClean="0"/>
                        <a:t>b=5.2</a:t>
                      </a:r>
                    </a:p>
                    <a:p>
                      <a:r>
                        <a:rPr lang="lv-LV" sz="1600" dirty="0" smtClean="0"/>
                        <a:t>z=3.4</a:t>
                      </a:r>
                      <a:endParaRPr lang="en-US" sz="1600" dirty="0"/>
                    </a:p>
                  </a:txBody>
                  <a:tcPr/>
                </a:tc>
              </a:tr>
              <a:tr h="991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dirty="0" smtClean="0"/>
                        <a:t>Masīvs (skaitļu)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Viendimensijas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tips nosaukums[izmērs];</a:t>
                      </a:r>
                    </a:p>
                    <a:p>
                      <a:endParaRPr lang="lv-LV" dirty="0" smtClean="0"/>
                    </a:p>
                    <a:p>
                      <a:r>
                        <a:rPr lang="lv-LV" dirty="0" smtClean="0"/>
                        <a:t>int array[4];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600" dirty="0" smtClean="0"/>
                        <a:t>array={1, 2, 3, 4}</a:t>
                      </a:r>
                      <a:endParaRPr lang="en-US" sz="1600" dirty="0"/>
                    </a:p>
                  </a:txBody>
                  <a:tcPr/>
                </a:tc>
              </a:tr>
              <a:tr h="9912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Divdimensiju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tips nosaukums[izmērs1][izmērs2];</a:t>
                      </a:r>
                    </a:p>
                    <a:p>
                      <a:endParaRPr lang="lv-LV" dirty="0" smtClean="0"/>
                    </a:p>
                    <a:p>
                      <a:r>
                        <a:rPr lang="lv-LV" dirty="0" smtClean="0"/>
                        <a:t>float mas[3][3];</a:t>
                      </a:r>
                    </a:p>
                    <a:p>
                      <a:r>
                        <a:rPr lang="lv-LV" dirty="0" smtClean="0"/>
                        <a:t>int masivs[3][2];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600" dirty="0" smtClean="0"/>
                        <a:t>mas:</a:t>
                      </a:r>
                    </a:p>
                    <a:p>
                      <a:r>
                        <a:rPr lang="lv-LV" sz="1600" dirty="0" smtClean="0"/>
                        <a:t>1.1,</a:t>
                      </a:r>
                      <a:r>
                        <a:rPr lang="lv-LV" sz="1600" baseline="0" dirty="0" smtClean="0"/>
                        <a:t> 2.2, 3.3</a:t>
                      </a:r>
                    </a:p>
                    <a:p>
                      <a:r>
                        <a:rPr lang="lv-LV" sz="1600" baseline="0" dirty="0" smtClean="0"/>
                        <a:t>4.4, 5.4, 6.5</a:t>
                      </a:r>
                    </a:p>
                    <a:p>
                      <a:r>
                        <a:rPr lang="lv-LV" sz="1600" baseline="0" dirty="0" smtClean="0"/>
                        <a:t>1.2, 2.2, 3.2</a:t>
                      </a:r>
                    </a:p>
                    <a:p>
                      <a:endParaRPr lang="lv-LV" sz="1600" baseline="0" dirty="0" smtClean="0"/>
                    </a:p>
                    <a:p>
                      <a:r>
                        <a:rPr lang="lv-LV" sz="1600" baseline="0" dirty="0" smtClean="0"/>
                        <a:t>masivs:</a:t>
                      </a:r>
                    </a:p>
                    <a:p>
                      <a:r>
                        <a:rPr lang="lv-LV" sz="1600" baseline="0" dirty="0" smtClean="0"/>
                        <a:t>1, 2, 3</a:t>
                      </a:r>
                    </a:p>
                    <a:p>
                      <a:r>
                        <a:rPr lang="lv-LV" sz="1600" baseline="0" dirty="0" smtClean="0"/>
                        <a:t>4, 5,6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lv-LV" smtClean="0"/>
              <a:t>Ievades operators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26822D1-59FD-4A09-9F9D-A3B604232EF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571500" y="1857375"/>
            <a:ext cx="6072188" cy="40153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lv-LV" sz="2800" b="1" dirty="0">
                <a:cs typeface="Times New Roman" pitchFamily="18" charset="0"/>
              </a:rPr>
              <a:t>scanf(“%</a:t>
            </a:r>
            <a:r>
              <a:rPr lang="lv-LV" sz="2800" b="1" u="sng" dirty="0">
                <a:cs typeface="Times New Roman" pitchFamily="18" charset="0"/>
              </a:rPr>
              <a:t>d</a:t>
            </a:r>
            <a:r>
              <a:rPr lang="lv-LV" sz="2800" b="1" dirty="0">
                <a:cs typeface="Times New Roman" pitchFamily="18" charset="0"/>
              </a:rPr>
              <a:t>”, </a:t>
            </a:r>
            <a:r>
              <a:rPr lang="lv-LV" sz="2800" b="1" u="sng" dirty="0">
                <a:cs typeface="Times New Roman" pitchFamily="18" charset="0"/>
              </a:rPr>
              <a:t>&amp;x</a:t>
            </a:r>
            <a:r>
              <a:rPr lang="lv-LV" sz="2800" b="1" dirty="0">
                <a:cs typeface="Times New Roman" pitchFamily="18" charset="0"/>
              </a:rPr>
              <a:t>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lv-LV" sz="2800" dirty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lv-LV" sz="2800" dirty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sz="2800" dirty="0">
                <a:cs typeface="Times New Roman" pitchFamily="18" charset="0"/>
              </a:rPr>
              <a:t>Tipa burts: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sz="2800" dirty="0">
                <a:cs typeface="Times New Roman" pitchFamily="18" charset="0"/>
              </a:rPr>
              <a:t>	vesels skaitlis (int) – d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sz="2800" dirty="0">
                <a:cs typeface="Times New Roman" pitchFamily="18" charset="0"/>
              </a:rPr>
              <a:t>	daļskaitlis (float, double) – f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lv-LV" sz="2800" dirty="0">
                <a:cs typeface="Times New Roman" pitchFamily="18" charset="0"/>
              </a:rPr>
              <a:t>	simbols (char) – </a:t>
            </a:r>
            <a:r>
              <a:rPr lang="lv-LV" sz="2800" dirty="0" smtClean="0">
                <a:cs typeface="Times New Roman" pitchFamily="18" charset="0"/>
              </a:rPr>
              <a:t>c</a:t>
            </a:r>
            <a:endParaRPr lang="en-US" sz="2800" dirty="0" smtClean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 smtClean="0">
                <a:cs typeface="Times New Roman" pitchFamily="18" charset="0"/>
              </a:rPr>
              <a:t>	</a:t>
            </a:r>
            <a:r>
              <a:rPr lang="en-US" sz="2800" dirty="0" err="1" smtClean="0">
                <a:cs typeface="Times New Roman" pitchFamily="18" charset="0"/>
              </a:rPr>
              <a:t>virkne</a:t>
            </a:r>
            <a:r>
              <a:rPr lang="en-US" sz="2800" dirty="0" smtClean="0">
                <a:cs typeface="Times New Roman" pitchFamily="18" charset="0"/>
              </a:rPr>
              <a:t> (char) – s </a:t>
            </a:r>
            <a:endParaRPr lang="lv-LV" sz="2800" dirty="0">
              <a:cs typeface="Times New Roman" pitchFamily="18" charset="0"/>
            </a:endParaRP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4929188" y="2571750"/>
            <a:ext cx="2071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/>
              <a:t>Mainīgā adrese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500188" y="2214563"/>
            <a:ext cx="2286000" cy="1000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4500563" y="2214563"/>
            <a:ext cx="1071562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pPr>
              <a:defRPr/>
            </a:pPr>
            <a:r>
              <a:rPr lang="lv-LV" smtClean="0"/>
              <a:t>Izvades operators</a:t>
            </a:r>
          </a:p>
        </p:txBody>
      </p:sp>
      <p:sp>
        <p:nvSpPr>
          <p:cNvPr id="3174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A8D3638-3CD4-4E3B-9529-53806701FD0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571500" y="1600200"/>
            <a:ext cx="7734300" cy="3797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lv-LV" sz="2800" dirty="0">
                <a:cs typeface="Times New Roman" pitchFamily="18" charset="0"/>
              </a:rPr>
              <a:t>printf(“Teksts”);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lv-LV" sz="2800" dirty="0">
              <a:cs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lv-LV" sz="2800" dirty="0">
                <a:cs typeface="Times New Roman" pitchFamily="18" charset="0"/>
              </a:rPr>
              <a:t>printf(“Mainīgā vērtības izvade, %d”, x);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lv-LV" sz="2800" dirty="0">
              <a:cs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lv-LV" sz="2800" dirty="0">
                <a:cs typeface="Times New Roman" pitchFamily="18" charset="0"/>
              </a:rPr>
              <a:t>printf(“Vairāki mainīgie: pirmais %d, otrais %f, trešais %d”, a, b, c);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lv-LV" sz="2800" dirty="0"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lv-LV" sz="28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282</TotalTime>
  <Words>1774</Words>
  <Application>Microsoft Office PowerPoint</Application>
  <PresentationFormat>On-screen Show (4:3)</PresentationFormat>
  <Paragraphs>447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Oriel</vt:lpstr>
      <vt:lpstr>Galvenās tēmas</vt:lpstr>
      <vt:lpstr>Programmēšanas valodu klasifikācija</vt:lpstr>
      <vt:lpstr>Piesaiste datora struktūrai</vt:lpstr>
      <vt:lpstr>Valodas uzbūve</vt:lpstr>
      <vt:lpstr>Datu tipi</vt:lpstr>
      <vt:lpstr>Skaitlisko datu veidi</vt:lpstr>
      <vt:lpstr>Skaitlisko mainīgo veidi</vt:lpstr>
      <vt:lpstr>Ievades operators</vt:lpstr>
      <vt:lpstr>Izvades operators</vt:lpstr>
      <vt:lpstr>Izvades datu formatēšana</vt:lpstr>
      <vt:lpstr>Izvades datu formatēšana (3)</vt:lpstr>
      <vt:lpstr>Vadības simboli</vt:lpstr>
      <vt:lpstr>Nosacījuma operatori</vt:lpstr>
      <vt:lpstr>Cikla operatori</vt:lpstr>
      <vt:lpstr>While cikla operators</vt:lpstr>
      <vt:lpstr>Do-while cikla operators</vt:lpstr>
      <vt:lpstr>For cikla operators</vt:lpstr>
      <vt:lpstr>For cikla solis</vt:lpstr>
      <vt:lpstr>For cikla operators</vt:lpstr>
      <vt:lpstr>For cikla operators</vt:lpstr>
      <vt:lpstr>Ieliktais for cikls</vt:lpstr>
      <vt:lpstr>Pārejas operators</vt:lpstr>
      <vt:lpstr>Masīvu apstrāde ar rādītājiem</vt:lpstr>
      <vt:lpstr>Masīvu apstrāde ar rādītājiem (2)</vt:lpstr>
      <vt:lpstr>Atmiņas atvēlēšana masīvam</vt:lpstr>
      <vt:lpstr>Funkcijas</vt:lpstr>
      <vt:lpstr>Funkciju deklarēšanas piemēri</vt:lpstr>
      <vt:lpstr>Simbolu virkņu apstrāde</vt:lpstr>
      <vt:lpstr>Simbolu virkņu apstrāde (2)</vt:lpstr>
      <vt:lpstr>Simbolu virkņu apstrāde (3)</vt:lpstr>
      <vt:lpstr>Struktūras</vt:lpstr>
      <vt:lpstr>Struktūras. Lauku apstrāde</vt:lpstr>
      <vt:lpstr>Atmiņas iedalīšana struktūrai</vt:lpstr>
      <vt:lpstr>Apvienības</vt:lpstr>
      <vt:lpstr>Atmiņas iedalīšana apvienībām</vt:lpstr>
      <vt:lpstr>Uzskaitījumi</vt:lpstr>
      <vt:lpstr>Uzskaitījumu piemēri</vt:lpstr>
      <vt:lpstr>Uzskaitījumu piemēri (2)</vt:lpstr>
      <vt:lpstr>Faila apstrāde</vt:lpstr>
      <vt:lpstr>Faila atvēršana</vt:lpstr>
      <vt:lpstr>Faila apstrādes funkcijas</vt:lpstr>
      <vt:lpstr>Preprocessora direktivas </vt:lpstr>
      <vt:lpstr>Preprocessora direktivas (2)</vt:lpstr>
      <vt:lpstr>Preprocessora direktivas (3)</vt:lpstr>
      <vt:lpstr>Preprocessora direktivas (4)</vt:lpstr>
      <vt:lpstr>Preprocessora direktivas (6)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Galvenās tēmas</dc:title>
  <dc:creator>kate</dc:creator>
  <cp:lastModifiedBy>kate</cp:lastModifiedBy>
  <cp:revision>60</cp:revision>
  <dcterms:created xsi:type="dcterms:W3CDTF">2010-12-05T19:24:14Z</dcterms:created>
  <dcterms:modified xsi:type="dcterms:W3CDTF">2011-12-06T07:06:03Z</dcterms:modified>
</cp:coreProperties>
</file>