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1182"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lv-LV"/>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DF1065-1A2C-4CC2-A1A6-9E132F8E7C59}" type="datetimeFigureOut">
              <a:rPr lang="lv-LV" smtClean="0"/>
              <a:t>2013.10.02.</a:t>
            </a:fld>
            <a:endParaRPr lang="lv-LV"/>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lv-LV"/>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lv-LV"/>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lv-LV"/>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C1A3DC-A3F5-4853-BE8F-100EFF3AAA4C}" type="slidenum">
              <a:rPr lang="lv-LV" smtClean="0"/>
              <a:t>‹#›</a:t>
            </a:fld>
            <a:endParaRPr lang="lv-LV"/>
          </a:p>
        </p:txBody>
      </p:sp>
    </p:spTree>
    <p:extLst>
      <p:ext uri="{BB962C8B-B14F-4D97-AF65-F5344CB8AC3E}">
        <p14:creationId xmlns:p14="http://schemas.microsoft.com/office/powerpoint/2010/main" val="2891770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lv-LV"/>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lv-LV"/>
          </a:p>
        </p:txBody>
      </p:sp>
      <p:sp>
        <p:nvSpPr>
          <p:cNvPr id="4" name="Дата 3"/>
          <p:cNvSpPr>
            <a:spLocks noGrp="1"/>
          </p:cNvSpPr>
          <p:nvPr>
            <p:ph type="dt" sz="half" idx="10"/>
          </p:nvPr>
        </p:nvSpPr>
        <p:spPr/>
        <p:txBody>
          <a:bodyPr/>
          <a:lstStyle/>
          <a:p>
            <a:fld id="{5436ECD3-55CE-4EA4-BF03-C5C0978DB404}" type="datetime1">
              <a:rPr lang="en-US" smtClean="0"/>
              <a:t>10/2/2013</a:t>
            </a:fld>
            <a:endParaRPr lang="lv-LV"/>
          </a:p>
        </p:txBody>
      </p:sp>
      <p:sp>
        <p:nvSpPr>
          <p:cNvPr id="5" name="Нижний колонтитул 4"/>
          <p:cNvSpPr>
            <a:spLocks noGrp="1"/>
          </p:cNvSpPr>
          <p:nvPr>
            <p:ph type="ftr" sz="quarter" idx="11"/>
          </p:nvPr>
        </p:nvSpPr>
        <p:spPr/>
        <p:txBody>
          <a:bodyPr/>
          <a:lstStyle/>
          <a:p>
            <a:endParaRPr lang="lv-LV"/>
          </a:p>
        </p:txBody>
      </p:sp>
      <p:sp>
        <p:nvSpPr>
          <p:cNvPr id="6" name="Номер слайда 5"/>
          <p:cNvSpPr>
            <a:spLocks noGrp="1"/>
          </p:cNvSpPr>
          <p:nvPr>
            <p:ph type="sldNum" sz="quarter" idx="12"/>
          </p:nvPr>
        </p:nvSpPr>
        <p:spPr/>
        <p:txBody>
          <a:bodyPr/>
          <a:lstStyle/>
          <a:p>
            <a:fld id="{DAF0EAB1-AD56-4966-B3B0-2A3BB8E31F8C}" type="slidenum">
              <a:rPr lang="lv-LV" smtClean="0"/>
              <a:t>‹#›</a:t>
            </a:fld>
            <a:endParaRPr lang="lv-LV"/>
          </a:p>
        </p:txBody>
      </p:sp>
    </p:spTree>
    <p:extLst>
      <p:ext uri="{BB962C8B-B14F-4D97-AF65-F5344CB8AC3E}">
        <p14:creationId xmlns:p14="http://schemas.microsoft.com/office/powerpoint/2010/main" val="3582780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lv-LV"/>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lv-LV"/>
          </a:p>
        </p:txBody>
      </p:sp>
      <p:sp>
        <p:nvSpPr>
          <p:cNvPr id="4" name="Дата 3"/>
          <p:cNvSpPr>
            <a:spLocks noGrp="1"/>
          </p:cNvSpPr>
          <p:nvPr>
            <p:ph type="dt" sz="half" idx="10"/>
          </p:nvPr>
        </p:nvSpPr>
        <p:spPr/>
        <p:txBody>
          <a:bodyPr/>
          <a:lstStyle/>
          <a:p>
            <a:fld id="{87567E6C-E91F-4E72-B695-3A3B9AF7CFFF}" type="datetime1">
              <a:rPr lang="en-US" smtClean="0"/>
              <a:t>10/2/2013</a:t>
            </a:fld>
            <a:endParaRPr lang="lv-LV"/>
          </a:p>
        </p:txBody>
      </p:sp>
      <p:sp>
        <p:nvSpPr>
          <p:cNvPr id="5" name="Нижний колонтитул 4"/>
          <p:cNvSpPr>
            <a:spLocks noGrp="1"/>
          </p:cNvSpPr>
          <p:nvPr>
            <p:ph type="ftr" sz="quarter" idx="11"/>
          </p:nvPr>
        </p:nvSpPr>
        <p:spPr/>
        <p:txBody>
          <a:bodyPr/>
          <a:lstStyle/>
          <a:p>
            <a:endParaRPr lang="lv-LV"/>
          </a:p>
        </p:txBody>
      </p:sp>
      <p:sp>
        <p:nvSpPr>
          <p:cNvPr id="6" name="Номер слайда 5"/>
          <p:cNvSpPr>
            <a:spLocks noGrp="1"/>
          </p:cNvSpPr>
          <p:nvPr>
            <p:ph type="sldNum" sz="quarter" idx="12"/>
          </p:nvPr>
        </p:nvSpPr>
        <p:spPr/>
        <p:txBody>
          <a:bodyPr/>
          <a:lstStyle/>
          <a:p>
            <a:fld id="{DAF0EAB1-AD56-4966-B3B0-2A3BB8E31F8C}" type="slidenum">
              <a:rPr lang="lv-LV" smtClean="0"/>
              <a:t>‹#›</a:t>
            </a:fld>
            <a:endParaRPr lang="lv-LV"/>
          </a:p>
        </p:txBody>
      </p:sp>
    </p:spTree>
    <p:extLst>
      <p:ext uri="{BB962C8B-B14F-4D97-AF65-F5344CB8AC3E}">
        <p14:creationId xmlns:p14="http://schemas.microsoft.com/office/powerpoint/2010/main" val="2476021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lv-LV"/>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lv-LV"/>
          </a:p>
        </p:txBody>
      </p:sp>
      <p:sp>
        <p:nvSpPr>
          <p:cNvPr id="4" name="Дата 3"/>
          <p:cNvSpPr>
            <a:spLocks noGrp="1"/>
          </p:cNvSpPr>
          <p:nvPr>
            <p:ph type="dt" sz="half" idx="10"/>
          </p:nvPr>
        </p:nvSpPr>
        <p:spPr/>
        <p:txBody>
          <a:bodyPr/>
          <a:lstStyle/>
          <a:p>
            <a:fld id="{8397E4EA-B516-44CE-9C2F-64BC5C176BAE}" type="datetime1">
              <a:rPr lang="en-US" smtClean="0"/>
              <a:t>10/2/2013</a:t>
            </a:fld>
            <a:endParaRPr lang="lv-LV"/>
          </a:p>
        </p:txBody>
      </p:sp>
      <p:sp>
        <p:nvSpPr>
          <p:cNvPr id="5" name="Нижний колонтитул 4"/>
          <p:cNvSpPr>
            <a:spLocks noGrp="1"/>
          </p:cNvSpPr>
          <p:nvPr>
            <p:ph type="ftr" sz="quarter" idx="11"/>
          </p:nvPr>
        </p:nvSpPr>
        <p:spPr/>
        <p:txBody>
          <a:bodyPr/>
          <a:lstStyle/>
          <a:p>
            <a:endParaRPr lang="lv-LV"/>
          </a:p>
        </p:txBody>
      </p:sp>
      <p:sp>
        <p:nvSpPr>
          <p:cNvPr id="6" name="Номер слайда 5"/>
          <p:cNvSpPr>
            <a:spLocks noGrp="1"/>
          </p:cNvSpPr>
          <p:nvPr>
            <p:ph type="sldNum" sz="quarter" idx="12"/>
          </p:nvPr>
        </p:nvSpPr>
        <p:spPr/>
        <p:txBody>
          <a:bodyPr/>
          <a:lstStyle/>
          <a:p>
            <a:fld id="{DAF0EAB1-AD56-4966-B3B0-2A3BB8E31F8C}" type="slidenum">
              <a:rPr lang="lv-LV" smtClean="0"/>
              <a:t>‹#›</a:t>
            </a:fld>
            <a:endParaRPr lang="lv-LV"/>
          </a:p>
        </p:txBody>
      </p:sp>
    </p:spTree>
    <p:extLst>
      <p:ext uri="{BB962C8B-B14F-4D97-AF65-F5344CB8AC3E}">
        <p14:creationId xmlns:p14="http://schemas.microsoft.com/office/powerpoint/2010/main" val="238042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lv-LV"/>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lv-LV"/>
          </a:p>
        </p:txBody>
      </p:sp>
      <p:sp>
        <p:nvSpPr>
          <p:cNvPr id="4" name="Дата 3"/>
          <p:cNvSpPr>
            <a:spLocks noGrp="1"/>
          </p:cNvSpPr>
          <p:nvPr>
            <p:ph type="dt" sz="half" idx="10"/>
          </p:nvPr>
        </p:nvSpPr>
        <p:spPr/>
        <p:txBody>
          <a:bodyPr/>
          <a:lstStyle/>
          <a:p>
            <a:fld id="{3C7BF017-E73C-42C4-B67E-F01FD6E37D69}" type="datetime1">
              <a:rPr lang="en-US" smtClean="0"/>
              <a:t>10/2/2013</a:t>
            </a:fld>
            <a:endParaRPr lang="lv-LV"/>
          </a:p>
        </p:txBody>
      </p:sp>
      <p:sp>
        <p:nvSpPr>
          <p:cNvPr id="5" name="Нижний колонтитул 4"/>
          <p:cNvSpPr>
            <a:spLocks noGrp="1"/>
          </p:cNvSpPr>
          <p:nvPr>
            <p:ph type="ftr" sz="quarter" idx="11"/>
          </p:nvPr>
        </p:nvSpPr>
        <p:spPr/>
        <p:txBody>
          <a:bodyPr/>
          <a:lstStyle/>
          <a:p>
            <a:endParaRPr lang="lv-LV"/>
          </a:p>
        </p:txBody>
      </p:sp>
      <p:sp>
        <p:nvSpPr>
          <p:cNvPr id="6" name="Номер слайда 5"/>
          <p:cNvSpPr>
            <a:spLocks noGrp="1"/>
          </p:cNvSpPr>
          <p:nvPr>
            <p:ph type="sldNum" sz="quarter" idx="12"/>
          </p:nvPr>
        </p:nvSpPr>
        <p:spPr/>
        <p:txBody>
          <a:bodyPr/>
          <a:lstStyle/>
          <a:p>
            <a:fld id="{DAF0EAB1-AD56-4966-B3B0-2A3BB8E31F8C}" type="slidenum">
              <a:rPr lang="lv-LV" smtClean="0"/>
              <a:t>‹#›</a:t>
            </a:fld>
            <a:endParaRPr lang="lv-LV"/>
          </a:p>
        </p:txBody>
      </p:sp>
    </p:spTree>
    <p:extLst>
      <p:ext uri="{BB962C8B-B14F-4D97-AF65-F5344CB8AC3E}">
        <p14:creationId xmlns:p14="http://schemas.microsoft.com/office/powerpoint/2010/main" val="1999875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lv-LV"/>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E0073A4A-1CD8-494F-AFAF-43075A98A0C4}" type="datetime1">
              <a:rPr lang="en-US" smtClean="0"/>
              <a:t>10/2/2013</a:t>
            </a:fld>
            <a:endParaRPr lang="lv-LV"/>
          </a:p>
        </p:txBody>
      </p:sp>
      <p:sp>
        <p:nvSpPr>
          <p:cNvPr id="5" name="Нижний колонтитул 4"/>
          <p:cNvSpPr>
            <a:spLocks noGrp="1"/>
          </p:cNvSpPr>
          <p:nvPr>
            <p:ph type="ftr" sz="quarter" idx="11"/>
          </p:nvPr>
        </p:nvSpPr>
        <p:spPr/>
        <p:txBody>
          <a:bodyPr/>
          <a:lstStyle/>
          <a:p>
            <a:endParaRPr lang="lv-LV"/>
          </a:p>
        </p:txBody>
      </p:sp>
      <p:sp>
        <p:nvSpPr>
          <p:cNvPr id="6" name="Номер слайда 5"/>
          <p:cNvSpPr>
            <a:spLocks noGrp="1"/>
          </p:cNvSpPr>
          <p:nvPr>
            <p:ph type="sldNum" sz="quarter" idx="12"/>
          </p:nvPr>
        </p:nvSpPr>
        <p:spPr/>
        <p:txBody>
          <a:bodyPr/>
          <a:lstStyle/>
          <a:p>
            <a:fld id="{DAF0EAB1-AD56-4966-B3B0-2A3BB8E31F8C}" type="slidenum">
              <a:rPr lang="lv-LV" smtClean="0"/>
              <a:t>‹#›</a:t>
            </a:fld>
            <a:endParaRPr lang="lv-LV"/>
          </a:p>
        </p:txBody>
      </p:sp>
    </p:spTree>
    <p:extLst>
      <p:ext uri="{BB962C8B-B14F-4D97-AF65-F5344CB8AC3E}">
        <p14:creationId xmlns:p14="http://schemas.microsoft.com/office/powerpoint/2010/main" val="2352960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lv-LV"/>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lv-LV"/>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lv-LV"/>
          </a:p>
        </p:txBody>
      </p:sp>
      <p:sp>
        <p:nvSpPr>
          <p:cNvPr id="5" name="Дата 4"/>
          <p:cNvSpPr>
            <a:spLocks noGrp="1"/>
          </p:cNvSpPr>
          <p:nvPr>
            <p:ph type="dt" sz="half" idx="10"/>
          </p:nvPr>
        </p:nvSpPr>
        <p:spPr/>
        <p:txBody>
          <a:bodyPr/>
          <a:lstStyle/>
          <a:p>
            <a:fld id="{22EFF720-DC0E-46FB-9191-67119F34DB74}" type="datetime1">
              <a:rPr lang="en-US" smtClean="0"/>
              <a:t>10/2/2013</a:t>
            </a:fld>
            <a:endParaRPr lang="lv-LV"/>
          </a:p>
        </p:txBody>
      </p:sp>
      <p:sp>
        <p:nvSpPr>
          <p:cNvPr id="6" name="Нижний колонтитул 5"/>
          <p:cNvSpPr>
            <a:spLocks noGrp="1"/>
          </p:cNvSpPr>
          <p:nvPr>
            <p:ph type="ftr" sz="quarter" idx="11"/>
          </p:nvPr>
        </p:nvSpPr>
        <p:spPr/>
        <p:txBody>
          <a:bodyPr/>
          <a:lstStyle/>
          <a:p>
            <a:endParaRPr lang="lv-LV"/>
          </a:p>
        </p:txBody>
      </p:sp>
      <p:sp>
        <p:nvSpPr>
          <p:cNvPr id="7" name="Номер слайда 6"/>
          <p:cNvSpPr>
            <a:spLocks noGrp="1"/>
          </p:cNvSpPr>
          <p:nvPr>
            <p:ph type="sldNum" sz="quarter" idx="12"/>
          </p:nvPr>
        </p:nvSpPr>
        <p:spPr/>
        <p:txBody>
          <a:bodyPr/>
          <a:lstStyle/>
          <a:p>
            <a:fld id="{DAF0EAB1-AD56-4966-B3B0-2A3BB8E31F8C}" type="slidenum">
              <a:rPr lang="lv-LV" smtClean="0"/>
              <a:t>‹#›</a:t>
            </a:fld>
            <a:endParaRPr lang="lv-LV"/>
          </a:p>
        </p:txBody>
      </p:sp>
    </p:spTree>
    <p:extLst>
      <p:ext uri="{BB962C8B-B14F-4D97-AF65-F5344CB8AC3E}">
        <p14:creationId xmlns:p14="http://schemas.microsoft.com/office/powerpoint/2010/main" val="1495507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lv-LV"/>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lv-LV"/>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lv-LV"/>
          </a:p>
        </p:txBody>
      </p:sp>
      <p:sp>
        <p:nvSpPr>
          <p:cNvPr id="7" name="Дата 6"/>
          <p:cNvSpPr>
            <a:spLocks noGrp="1"/>
          </p:cNvSpPr>
          <p:nvPr>
            <p:ph type="dt" sz="half" idx="10"/>
          </p:nvPr>
        </p:nvSpPr>
        <p:spPr/>
        <p:txBody>
          <a:bodyPr/>
          <a:lstStyle/>
          <a:p>
            <a:fld id="{57CA0D2E-A389-4EC9-8132-1DB9B621CBAE}" type="datetime1">
              <a:rPr lang="en-US" smtClean="0"/>
              <a:t>10/2/2013</a:t>
            </a:fld>
            <a:endParaRPr lang="lv-LV"/>
          </a:p>
        </p:txBody>
      </p:sp>
      <p:sp>
        <p:nvSpPr>
          <p:cNvPr id="8" name="Нижний колонтитул 7"/>
          <p:cNvSpPr>
            <a:spLocks noGrp="1"/>
          </p:cNvSpPr>
          <p:nvPr>
            <p:ph type="ftr" sz="quarter" idx="11"/>
          </p:nvPr>
        </p:nvSpPr>
        <p:spPr/>
        <p:txBody>
          <a:bodyPr/>
          <a:lstStyle/>
          <a:p>
            <a:endParaRPr lang="lv-LV"/>
          </a:p>
        </p:txBody>
      </p:sp>
      <p:sp>
        <p:nvSpPr>
          <p:cNvPr id="9" name="Номер слайда 8"/>
          <p:cNvSpPr>
            <a:spLocks noGrp="1"/>
          </p:cNvSpPr>
          <p:nvPr>
            <p:ph type="sldNum" sz="quarter" idx="12"/>
          </p:nvPr>
        </p:nvSpPr>
        <p:spPr/>
        <p:txBody>
          <a:bodyPr/>
          <a:lstStyle/>
          <a:p>
            <a:fld id="{DAF0EAB1-AD56-4966-B3B0-2A3BB8E31F8C}" type="slidenum">
              <a:rPr lang="lv-LV" smtClean="0"/>
              <a:t>‹#›</a:t>
            </a:fld>
            <a:endParaRPr lang="lv-LV"/>
          </a:p>
        </p:txBody>
      </p:sp>
    </p:spTree>
    <p:extLst>
      <p:ext uri="{BB962C8B-B14F-4D97-AF65-F5344CB8AC3E}">
        <p14:creationId xmlns:p14="http://schemas.microsoft.com/office/powerpoint/2010/main" val="1408214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lv-LV"/>
          </a:p>
        </p:txBody>
      </p:sp>
      <p:sp>
        <p:nvSpPr>
          <p:cNvPr id="3" name="Дата 2"/>
          <p:cNvSpPr>
            <a:spLocks noGrp="1"/>
          </p:cNvSpPr>
          <p:nvPr>
            <p:ph type="dt" sz="half" idx="10"/>
          </p:nvPr>
        </p:nvSpPr>
        <p:spPr/>
        <p:txBody>
          <a:bodyPr/>
          <a:lstStyle/>
          <a:p>
            <a:fld id="{901738CF-5E49-45FA-9B75-5E01B1361A4A}" type="datetime1">
              <a:rPr lang="en-US" smtClean="0"/>
              <a:t>10/2/2013</a:t>
            </a:fld>
            <a:endParaRPr lang="lv-LV"/>
          </a:p>
        </p:txBody>
      </p:sp>
      <p:sp>
        <p:nvSpPr>
          <p:cNvPr id="4" name="Нижний колонтитул 3"/>
          <p:cNvSpPr>
            <a:spLocks noGrp="1"/>
          </p:cNvSpPr>
          <p:nvPr>
            <p:ph type="ftr" sz="quarter" idx="11"/>
          </p:nvPr>
        </p:nvSpPr>
        <p:spPr/>
        <p:txBody>
          <a:bodyPr/>
          <a:lstStyle/>
          <a:p>
            <a:endParaRPr lang="lv-LV"/>
          </a:p>
        </p:txBody>
      </p:sp>
      <p:sp>
        <p:nvSpPr>
          <p:cNvPr id="5" name="Номер слайда 4"/>
          <p:cNvSpPr>
            <a:spLocks noGrp="1"/>
          </p:cNvSpPr>
          <p:nvPr>
            <p:ph type="sldNum" sz="quarter" idx="12"/>
          </p:nvPr>
        </p:nvSpPr>
        <p:spPr/>
        <p:txBody>
          <a:bodyPr/>
          <a:lstStyle/>
          <a:p>
            <a:fld id="{DAF0EAB1-AD56-4966-B3B0-2A3BB8E31F8C}" type="slidenum">
              <a:rPr lang="lv-LV" smtClean="0"/>
              <a:t>‹#›</a:t>
            </a:fld>
            <a:endParaRPr lang="lv-LV"/>
          </a:p>
        </p:txBody>
      </p:sp>
    </p:spTree>
    <p:extLst>
      <p:ext uri="{BB962C8B-B14F-4D97-AF65-F5344CB8AC3E}">
        <p14:creationId xmlns:p14="http://schemas.microsoft.com/office/powerpoint/2010/main" val="3090133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68359B4-76F7-4CD3-9704-CA91AFCFC4E4}" type="datetime1">
              <a:rPr lang="en-US" smtClean="0"/>
              <a:t>10/2/2013</a:t>
            </a:fld>
            <a:endParaRPr lang="lv-LV"/>
          </a:p>
        </p:txBody>
      </p:sp>
      <p:sp>
        <p:nvSpPr>
          <p:cNvPr id="3" name="Нижний колонтитул 2"/>
          <p:cNvSpPr>
            <a:spLocks noGrp="1"/>
          </p:cNvSpPr>
          <p:nvPr>
            <p:ph type="ftr" sz="quarter" idx="11"/>
          </p:nvPr>
        </p:nvSpPr>
        <p:spPr/>
        <p:txBody>
          <a:bodyPr/>
          <a:lstStyle/>
          <a:p>
            <a:endParaRPr lang="lv-LV"/>
          </a:p>
        </p:txBody>
      </p:sp>
      <p:sp>
        <p:nvSpPr>
          <p:cNvPr id="4" name="Номер слайда 3"/>
          <p:cNvSpPr>
            <a:spLocks noGrp="1"/>
          </p:cNvSpPr>
          <p:nvPr>
            <p:ph type="sldNum" sz="quarter" idx="12"/>
          </p:nvPr>
        </p:nvSpPr>
        <p:spPr/>
        <p:txBody>
          <a:bodyPr/>
          <a:lstStyle/>
          <a:p>
            <a:fld id="{DAF0EAB1-AD56-4966-B3B0-2A3BB8E31F8C}" type="slidenum">
              <a:rPr lang="lv-LV" smtClean="0"/>
              <a:t>‹#›</a:t>
            </a:fld>
            <a:endParaRPr lang="lv-LV"/>
          </a:p>
        </p:txBody>
      </p:sp>
    </p:spTree>
    <p:extLst>
      <p:ext uri="{BB962C8B-B14F-4D97-AF65-F5344CB8AC3E}">
        <p14:creationId xmlns:p14="http://schemas.microsoft.com/office/powerpoint/2010/main" val="2648527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lv-LV"/>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lv-LV"/>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2A34D82-B987-4EB8-A173-1262A8B1556E}" type="datetime1">
              <a:rPr lang="en-US" smtClean="0"/>
              <a:t>10/2/2013</a:t>
            </a:fld>
            <a:endParaRPr lang="lv-LV"/>
          </a:p>
        </p:txBody>
      </p:sp>
      <p:sp>
        <p:nvSpPr>
          <p:cNvPr id="6" name="Нижний колонтитул 5"/>
          <p:cNvSpPr>
            <a:spLocks noGrp="1"/>
          </p:cNvSpPr>
          <p:nvPr>
            <p:ph type="ftr" sz="quarter" idx="11"/>
          </p:nvPr>
        </p:nvSpPr>
        <p:spPr/>
        <p:txBody>
          <a:bodyPr/>
          <a:lstStyle/>
          <a:p>
            <a:endParaRPr lang="lv-LV"/>
          </a:p>
        </p:txBody>
      </p:sp>
      <p:sp>
        <p:nvSpPr>
          <p:cNvPr id="7" name="Номер слайда 6"/>
          <p:cNvSpPr>
            <a:spLocks noGrp="1"/>
          </p:cNvSpPr>
          <p:nvPr>
            <p:ph type="sldNum" sz="quarter" idx="12"/>
          </p:nvPr>
        </p:nvSpPr>
        <p:spPr/>
        <p:txBody>
          <a:bodyPr/>
          <a:lstStyle/>
          <a:p>
            <a:fld id="{DAF0EAB1-AD56-4966-B3B0-2A3BB8E31F8C}" type="slidenum">
              <a:rPr lang="lv-LV" smtClean="0"/>
              <a:t>‹#›</a:t>
            </a:fld>
            <a:endParaRPr lang="lv-LV"/>
          </a:p>
        </p:txBody>
      </p:sp>
    </p:spTree>
    <p:extLst>
      <p:ext uri="{BB962C8B-B14F-4D97-AF65-F5344CB8AC3E}">
        <p14:creationId xmlns:p14="http://schemas.microsoft.com/office/powerpoint/2010/main" val="639298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lv-LV"/>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v-LV"/>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0E07347F-7873-4FD5-B88C-9C4F5CAD3E20}" type="datetime1">
              <a:rPr lang="en-US" smtClean="0"/>
              <a:t>10/2/2013</a:t>
            </a:fld>
            <a:endParaRPr lang="lv-LV"/>
          </a:p>
        </p:txBody>
      </p:sp>
      <p:sp>
        <p:nvSpPr>
          <p:cNvPr id="6" name="Нижний колонтитул 5"/>
          <p:cNvSpPr>
            <a:spLocks noGrp="1"/>
          </p:cNvSpPr>
          <p:nvPr>
            <p:ph type="ftr" sz="quarter" idx="11"/>
          </p:nvPr>
        </p:nvSpPr>
        <p:spPr/>
        <p:txBody>
          <a:bodyPr/>
          <a:lstStyle/>
          <a:p>
            <a:endParaRPr lang="lv-LV"/>
          </a:p>
        </p:txBody>
      </p:sp>
      <p:sp>
        <p:nvSpPr>
          <p:cNvPr id="7" name="Номер слайда 6"/>
          <p:cNvSpPr>
            <a:spLocks noGrp="1"/>
          </p:cNvSpPr>
          <p:nvPr>
            <p:ph type="sldNum" sz="quarter" idx="12"/>
          </p:nvPr>
        </p:nvSpPr>
        <p:spPr/>
        <p:txBody>
          <a:bodyPr/>
          <a:lstStyle/>
          <a:p>
            <a:fld id="{DAF0EAB1-AD56-4966-B3B0-2A3BB8E31F8C}" type="slidenum">
              <a:rPr lang="lv-LV" smtClean="0"/>
              <a:t>‹#›</a:t>
            </a:fld>
            <a:endParaRPr lang="lv-LV"/>
          </a:p>
        </p:txBody>
      </p:sp>
    </p:spTree>
    <p:extLst>
      <p:ext uri="{BB962C8B-B14F-4D97-AF65-F5344CB8AC3E}">
        <p14:creationId xmlns:p14="http://schemas.microsoft.com/office/powerpoint/2010/main" val="895217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lv-LV"/>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lv-LV"/>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79556C-3A3D-49E9-9CF1-32024B14EF9F}" type="datetime1">
              <a:rPr lang="en-US" smtClean="0"/>
              <a:t>10/2/2013</a:t>
            </a:fld>
            <a:endParaRPr lang="lv-LV"/>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v-LV"/>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F0EAB1-AD56-4966-B3B0-2A3BB8E31F8C}" type="slidenum">
              <a:rPr lang="lv-LV" smtClean="0"/>
              <a:t>‹#›</a:t>
            </a:fld>
            <a:endParaRPr lang="lv-LV"/>
          </a:p>
        </p:txBody>
      </p:sp>
    </p:spTree>
    <p:extLst>
      <p:ext uri="{BB962C8B-B14F-4D97-AF65-F5344CB8AC3E}">
        <p14:creationId xmlns:p14="http://schemas.microsoft.com/office/powerpoint/2010/main" val="1916662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lv-LV" dirty="0" err="1" smtClean="0"/>
              <a:t>uProcesoru</a:t>
            </a:r>
            <a:r>
              <a:rPr lang="lv-LV" dirty="0" smtClean="0"/>
              <a:t> sistēmu projektēšana un skaņošana</a:t>
            </a:r>
            <a:endParaRPr lang="lv-LV" dirty="0"/>
          </a:p>
        </p:txBody>
      </p:sp>
      <p:sp>
        <p:nvSpPr>
          <p:cNvPr id="3" name="Подзаголовок 2"/>
          <p:cNvSpPr>
            <a:spLocks noGrp="1"/>
          </p:cNvSpPr>
          <p:nvPr>
            <p:ph type="subTitle" idx="1"/>
          </p:nvPr>
        </p:nvSpPr>
        <p:spPr/>
        <p:txBody>
          <a:bodyPr/>
          <a:lstStyle/>
          <a:p>
            <a:r>
              <a:rPr lang="lv-LV" dirty="0" smtClean="0"/>
              <a:t>Piezīmes</a:t>
            </a:r>
          </a:p>
          <a:p>
            <a:r>
              <a:rPr lang="lv-LV" dirty="0"/>
              <a:t>2 lekcija - </a:t>
            </a:r>
            <a:r>
              <a:rPr lang="lv-LV" dirty="0" err="1"/>
              <a:t>Basic</a:t>
            </a:r>
            <a:r>
              <a:rPr lang="lv-LV" dirty="0"/>
              <a:t> </a:t>
            </a:r>
            <a:r>
              <a:rPr lang="lv-LV" dirty="0" err="1"/>
              <a:t>Concepts</a:t>
            </a:r>
            <a:endParaRPr lang="lv-LV" dirty="0"/>
          </a:p>
        </p:txBody>
      </p:sp>
    </p:spTree>
    <p:extLst>
      <p:ext uri="{BB962C8B-B14F-4D97-AF65-F5344CB8AC3E}">
        <p14:creationId xmlns:p14="http://schemas.microsoft.com/office/powerpoint/2010/main" val="4102537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Generic Architecture of an Embedded Linux System</a:t>
            </a:r>
            <a:endParaRPr lang="lv-LV" dirty="0"/>
          </a:p>
        </p:txBody>
      </p:sp>
      <p:sp>
        <p:nvSpPr>
          <p:cNvPr id="3" name="Объект 2"/>
          <p:cNvSpPr>
            <a:spLocks noGrp="1"/>
          </p:cNvSpPr>
          <p:nvPr>
            <p:ph idx="1"/>
          </p:nvPr>
        </p:nvSpPr>
        <p:spPr>
          <a:xfrm>
            <a:off x="457200" y="3798790"/>
            <a:ext cx="8229600" cy="2327374"/>
          </a:xfrm>
        </p:spPr>
        <p:txBody>
          <a:bodyPr/>
          <a:lstStyle/>
          <a:p>
            <a:r>
              <a:rPr lang="en-US" dirty="0" smtClean="0"/>
              <a:t>The architecture shown abstracts to a higher degree. </a:t>
            </a:r>
          </a:p>
          <a:p>
            <a:r>
              <a:rPr lang="en-US" dirty="0" smtClean="0"/>
              <a:t>There is little difference between standard Linux and Embedded one.</a:t>
            </a:r>
            <a:endParaRPr lang="lv-LV" dirty="0"/>
          </a:p>
        </p:txBody>
      </p:sp>
      <p:sp>
        <p:nvSpPr>
          <p:cNvPr id="4" name="Дата 3"/>
          <p:cNvSpPr>
            <a:spLocks noGrp="1"/>
          </p:cNvSpPr>
          <p:nvPr>
            <p:ph type="dt" sz="half" idx="10"/>
          </p:nvPr>
        </p:nvSpPr>
        <p:spPr/>
        <p:txBody>
          <a:bodyPr/>
          <a:lstStyle/>
          <a:p>
            <a:fld id="{3C7BF017-E73C-42C4-B67E-F01FD6E37D69}" type="datetime1">
              <a:rPr lang="en-US" smtClean="0"/>
              <a:t>10/2/2013</a:t>
            </a:fld>
            <a:endParaRPr lang="lv-LV"/>
          </a:p>
        </p:txBody>
      </p:sp>
      <p:sp>
        <p:nvSpPr>
          <p:cNvPr id="5" name="Номер слайда 4"/>
          <p:cNvSpPr>
            <a:spLocks noGrp="1"/>
          </p:cNvSpPr>
          <p:nvPr>
            <p:ph type="sldNum" sz="quarter" idx="12"/>
          </p:nvPr>
        </p:nvSpPr>
        <p:spPr/>
        <p:txBody>
          <a:bodyPr/>
          <a:lstStyle/>
          <a:p>
            <a:fld id="{DAF0EAB1-AD56-4966-B3B0-2A3BB8E31F8C}" type="slidenum">
              <a:rPr lang="lv-LV" smtClean="0"/>
              <a:t>10</a:t>
            </a:fld>
            <a:endParaRPr lang="lv-LV"/>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0" y="1412776"/>
            <a:ext cx="2095500" cy="2386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2256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Generic Architecture of an Embedded Linux System</a:t>
            </a:r>
            <a:endParaRPr lang="lv-LV" dirty="0"/>
          </a:p>
        </p:txBody>
      </p:sp>
      <p:sp>
        <p:nvSpPr>
          <p:cNvPr id="3" name="Объект 2"/>
          <p:cNvSpPr>
            <a:spLocks noGrp="1"/>
          </p:cNvSpPr>
          <p:nvPr>
            <p:ph idx="1"/>
          </p:nvPr>
        </p:nvSpPr>
        <p:spPr/>
        <p:txBody>
          <a:bodyPr/>
          <a:lstStyle/>
          <a:p>
            <a:r>
              <a:rPr lang="en-US" dirty="0" smtClean="0"/>
              <a:t>Broad HW characteristics:</a:t>
            </a:r>
          </a:p>
          <a:p>
            <a:pPr lvl="1"/>
            <a:r>
              <a:rPr lang="en-US" dirty="0" smtClean="0"/>
              <a:t>Linux normally requires at least 32-bit CPU containing MMU (</a:t>
            </a:r>
            <a:r>
              <a:rPr lang="en-US" dirty="0" err="1" smtClean="0"/>
              <a:t>uClinux</a:t>
            </a:r>
            <a:r>
              <a:rPr lang="en-US" dirty="0" smtClean="0"/>
              <a:t> does not).</a:t>
            </a:r>
          </a:p>
          <a:p>
            <a:pPr lvl="1"/>
            <a:r>
              <a:rPr lang="en-US" dirty="0" smtClean="0"/>
              <a:t>A sufficient amount of RAM.</a:t>
            </a:r>
          </a:p>
          <a:p>
            <a:pPr lvl="1"/>
            <a:r>
              <a:rPr lang="en-US" dirty="0" smtClean="0"/>
              <a:t>Minimal I/O capabilities are required for debugging.</a:t>
            </a:r>
          </a:p>
          <a:p>
            <a:pPr lvl="1"/>
            <a:r>
              <a:rPr lang="en-US" dirty="0" smtClean="0"/>
              <a:t>The kernel must be able load a root file system of from a storage or from a network.</a:t>
            </a:r>
            <a:endParaRPr lang="lv-LV" dirty="0"/>
          </a:p>
        </p:txBody>
      </p:sp>
      <p:sp>
        <p:nvSpPr>
          <p:cNvPr id="4" name="Дата 3"/>
          <p:cNvSpPr>
            <a:spLocks noGrp="1"/>
          </p:cNvSpPr>
          <p:nvPr>
            <p:ph type="dt" sz="half" idx="10"/>
          </p:nvPr>
        </p:nvSpPr>
        <p:spPr/>
        <p:txBody>
          <a:bodyPr/>
          <a:lstStyle/>
          <a:p>
            <a:fld id="{3C7BF017-E73C-42C4-B67E-F01FD6E37D69}" type="datetime1">
              <a:rPr lang="en-US" smtClean="0"/>
              <a:t>10/2/2013</a:t>
            </a:fld>
            <a:endParaRPr lang="lv-LV"/>
          </a:p>
        </p:txBody>
      </p:sp>
      <p:sp>
        <p:nvSpPr>
          <p:cNvPr id="5" name="Номер слайда 4"/>
          <p:cNvSpPr>
            <a:spLocks noGrp="1"/>
          </p:cNvSpPr>
          <p:nvPr>
            <p:ph type="sldNum" sz="quarter" idx="12"/>
          </p:nvPr>
        </p:nvSpPr>
        <p:spPr/>
        <p:txBody>
          <a:bodyPr/>
          <a:lstStyle/>
          <a:p>
            <a:fld id="{DAF0EAB1-AD56-4966-B3B0-2A3BB8E31F8C}" type="slidenum">
              <a:rPr lang="lv-LV" smtClean="0"/>
              <a:t>11</a:t>
            </a:fld>
            <a:endParaRPr lang="lv-LV"/>
          </a:p>
        </p:txBody>
      </p:sp>
    </p:spTree>
    <p:extLst>
      <p:ext uri="{BB962C8B-B14F-4D97-AF65-F5344CB8AC3E}">
        <p14:creationId xmlns:p14="http://schemas.microsoft.com/office/powerpoint/2010/main" val="3002154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Generic Architecture of an Embedded Linux System</a:t>
            </a:r>
            <a:endParaRPr lang="lv-LV" dirty="0"/>
          </a:p>
        </p:txBody>
      </p:sp>
      <p:sp>
        <p:nvSpPr>
          <p:cNvPr id="3" name="Объект 2"/>
          <p:cNvSpPr>
            <a:spLocks noGrp="1"/>
          </p:cNvSpPr>
          <p:nvPr>
            <p:ph idx="1"/>
          </p:nvPr>
        </p:nvSpPr>
        <p:spPr/>
        <p:txBody>
          <a:bodyPr>
            <a:normAutofit fontScale="85000" lnSpcReduction="20000"/>
          </a:bodyPr>
          <a:lstStyle/>
          <a:p>
            <a:r>
              <a:rPr lang="en-US" dirty="0" smtClean="0"/>
              <a:t>Linux kernel is the core component of the OS (1):</a:t>
            </a:r>
          </a:p>
          <a:p>
            <a:pPr lvl="1"/>
            <a:r>
              <a:rPr lang="en-US" dirty="0" smtClean="0"/>
              <a:t>resides immediately above the HW;</a:t>
            </a:r>
          </a:p>
          <a:p>
            <a:pPr lvl="1"/>
            <a:r>
              <a:rPr lang="en-US" dirty="0" smtClean="0"/>
              <a:t>manage a HW in coherent manner;</a:t>
            </a:r>
          </a:p>
          <a:p>
            <a:pPr lvl="1"/>
            <a:r>
              <a:rPr lang="en-US" dirty="0" smtClean="0"/>
              <a:t>Linux drives the devices, manages I/O access, controls process scheduling, enforces memory sharing, handles distribution of the signals;</a:t>
            </a:r>
          </a:p>
          <a:p>
            <a:pPr lvl="1"/>
            <a:r>
              <a:rPr lang="en-US" dirty="0" smtClean="0"/>
              <a:t>low-level interfaces:</a:t>
            </a:r>
          </a:p>
          <a:p>
            <a:pPr lvl="2"/>
            <a:r>
              <a:rPr lang="en-US" dirty="0" smtClean="0"/>
              <a:t>are specific to HW on which kernel runs;</a:t>
            </a:r>
          </a:p>
          <a:p>
            <a:pPr lvl="2"/>
            <a:r>
              <a:rPr lang="en-US" dirty="0" smtClean="0"/>
              <a:t>provide the direct control of HW resources using a HW-independent API. E.g. handling registers or memory page will be different for PowerPC and ARM, but will be accessible via common API.</a:t>
            </a:r>
          </a:p>
          <a:p>
            <a:pPr lvl="2"/>
            <a:r>
              <a:rPr lang="en-US" dirty="0" smtClean="0"/>
              <a:t>Typically, these interfaces handle CPU-specific operations, arch.-specific memory operations and basic interfaces to devices.</a:t>
            </a:r>
          </a:p>
          <a:p>
            <a:pPr lvl="1"/>
            <a:endParaRPr lang="lv-LV" dirty="0"/>
          </a:p>
        </p:txBody>
      </p:sp>
      <p:sp>
        <p:nvSpPr>
          <p:cNvPr id="4" name="Дата 3"/>
          <p:cNvSpPr>
            <a:spLocks noGrp="1"/>
          </p:cNvSpPr>
          <p:nvPr>
            <p:ph type="dt" sz="half" idx="10"/>
          </p:nvPr>
        </p:nvSpPr>
        <p:spPr/>
        <p:txBody>
          <a:bodyPr/>
          <a:lstStyle/>
          <a:p>
            <a:fld id="{3C7BF017-E73C-42C4-B67E-F01FD6E37D69}" type="datetime1">
              <a:rPr lang="en-US" smtClean="0"/>
              <a:t>10/2/2013</a:t>
            </a:fld>
            <a:endParaRPr lang="lv-LV"/>
          </a:p>
        </p:txBody>
      </p:sp>
      <p:sp>
        <p:nvSpPr>
          <p:cNvPr id="5" name="Номер слайда 4"/>
          <p:cNvSpPr>
            <a:spLocks noGrp="1"/>
          </p:cNvSpPr>
          <p:nvPr>
            <p:ph type="sldNum" sz="quarter" idx="12"/>
          </p:nvPr>
        </p:nvSpPr>
        <p:spPr/>
        <p:txBody>
          <a:bodyPr/>
          <a:lstStyle/>
          <a:p>
            <a:fld id="{DAF0EAB1-AD56-4966-B3B0-2A3BB8E31F8C}" type="slidenum">
              <a:rPr lang="lv-LV" smtClean="0"/>
              <a:t>12</a:t>
            </a:fld>
            <a:endParaRPr lang="lv-LV"/>
          </a:p>
        </p:txBody>
      </p:sp>
    </p:spTree>
    <p:extLst>
      <p:ext uri="{BB962C8B-B14F-4D97-AF65-F5344CB8AC3E}">
        <p14:creationId xmlns:p14="http://schemas.microsoft.com/office/powerpoint/2010/main" val="3059342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Generic Architecture of an Embedded Linux System</a:t>
            </a:r>
            <a:endParaRPr lang="lv-LV" dirty="0"/>
          </a:p>
        </p:txBody>
      </p:sp>
      <p:sp>
        <p:nvSpPr>
          <p:cNvPr id="3" name="Объект 2"/>
          <p:cNvSpPr>
            <a:spLocks noGrp="1"/>
          </p:cNvSpPr>
          <p:nvPr>
            <p:ph idx="1"/>
          </p:nvPr>
        </p:nvSpPr>
        <p:spPr/>
        <p:txBody>
          <a:bodyPr>
            <a:normAutofit fontScale="70000" lnSpcReduction="20000"/>
          </a:bodyPr>
          <a:lstStyle/>
          <a:p>
            <a:r>
              <a:rPr lang="en-US" dirty="0"/>
              <a:t>Linux kernel is the core component of the OS </a:t>
            </a:r>
            <a:r>
              <a:rPr lang="en-US" dirty="0" smtClean="0"/>
              <a:t>(2):</a:t>
            </a:r>
            <a:endParaRPr lang="en-US" dirty="0"/>
          </a:p>
          <a:p>
            <a:pPr lvl="1"/>
            <a:r>
              <a:rPr lang="en-US" dirty="0" smtClean="0"/>
              <a:t>higher-level interfaces:</a:t>
            </a:r>
          </a:p>
          <a:p>
            <a:pPr lvl="2"/>
            <a:r>
              <a:rPr lang="en-US" dirty="0" smtClean="0"/>
              <a:t>provides abstractions to all systems, including processes, files, sockets and signals;</a:t>
            </a:r>
          </a:p>
          <a:p>
            <a:pPr lvl="2"/>
            <a:r>
              <a:rPr lang="en-US" dirty="0" smtClean="0"/>
              <a:t>the code implementing the higher-level abstractions is </a:t>
            </a:r>
            <a:r>
              <a:rPr lang="en-US" dirty="0"/>
              <a:t>almost </a:t>
            </a:r>
            <a:r>
              <a:rPr lang="en-US" dirty="0" smtClean="0"/>
              <a:t>constant regardless of the underlying architecture.</a:t>
            </a:r>
          </a:p>
          <a:p>
            <a:pPr lvl="1"/>
            <a:r>
              <a:rPr lang="en-US" dirty="0" smtClean="0"/>
              <a:t>interpretation components – to understand and interact with structured data coming from or going to certain devices.</a:t>
            </a:r>
          </a:p>
          <a:p>
            <a:pPr lvl="2"/>
            <a:r>
              <a:rPr lang="en-US" dirty="0" err="1" smtClean="0"/>
              <a:t>Filesytems</a:t>
            </a:r>
            <a:r>
              <a:rPr lang="en-US" dirty="0" smtClean="0"/>
              <a:t> tend to achieve file-level </a:t>
            </a:r>
            <a:r>
              <a:rPr lang="en-US" dirty="0"/>
              <a:t>access using a </a:t>
            </a:r>
            <a:r>
              <a:rPr lang="en-US" dirty="0" smtClean="0"/>
              <a:t>special organization </a:t>
            </a:r>
            <a:r>
              <a:rPr lang="en-US" dirty="0"/>
              <a:t>of the data on the disk where file and directory information is stored in </a:t>
            </a:r>
            <a:r>
              <a:rPr lang="en-US" dirty="0" smtClean="0"/>
              <a:t>a particular </a:t>
            </a:r>
            <a:r>
              <a:rPr lang="en-US" dirty="0"/>
              <a:t>fashion so that it can be recognized when it is read </a:t>
            </a:r>
            <a:r>
              <a:rPr lang="en-US" dirty="0" smtClean="0"/>
              <a:t>again.</a:t>
            </a:r>
          </a:p>
          <a:p>
            <a:pPr lvl="2"/>
            <a:r>
              <a:rPr lang="en-US" dirty="0"/>
              <a:t>To accommodate </a:t>
            </a:r>
            <a:r>
              <a:rPr lang="en-US" dirty="0" smtClean="0"/>
              <a:t>existing </a:t>
            </a:r>
            <a:r>
              <a:rPr lang="en-US" dirty="0" err="1"/>
              <a:t>filesystems</a:t>
            </a:r>
            <a:r>
              <a:rPr lang="en-US" dirty="0"/>
              <a:t> as well as </a:t>
            </a:r>
            <a:r>
              <a:rPr lang="en-US" dirty="0" smtClean="0"/>
              <a:t>new ones, </a:t>
            </a:r>
            <a:r>
              <a:rPr lang="en-US" dirty="0"/>
              <a:t>the kernel has a number of </a:t>
            </a:r>
            <a:r>
              <a:rPr lang="en-US" dirty="0" err="1"/>
              <a:t>filesystem</a:t>
            </a:r>
            <a:r>
              <a:rPr lang="en-US" dirty="0"/>
              <a:t> engines that can </a:t>
            </a:r>
            <a:r>
              <a:rPr lang="en-US" dirty="0" smtClean="0"/>
              <a:t>recognize a </a:t>
            </a:r>
            <a:r>
              <a:rPr lang="en-US" dirty="0"/>
              <a:t>particular disk structure and retrieve or add </a:t>
            </a:r>
            <a:r>
              <a:rPr lang="en-US" dirty="0" smtClean="0"/>
              <a:t>files/directories.</a:t>
            </a:r>
          </a:p>
          <a:p>
            <a:pPr lvl="2"/>
            <a:r>
              <a:rPr lang="en-US" dirty="0" smtClean="0"/>
              <a:t>The engines provide the same API to upper layers of the kernel through the Linux Virtual File System (VFS) abstraction. So the access is identical though there may be different lower-layer services.</a:t>
            </a:r>
            <a:endParaRPr lang="lv-LV" dirty="0"/>
          </a:p>
        </p:txBody>
      </p:sp>
      <p:sp>
        <p:nvSpPr>
          <p:cNvPr id="4" name="Дата 3"/>
          <p:cNvSpPr>
            <a:spLocks noGrp="1"/>
          </p:cNvSpPr>
          <p:nvPr>
            <p:ph type="dt" sz="half" idx="10"/>
          </p:nvPr>
        </p:nvSpPr>
        <p:spPr/>
        <p:txBody>
          <a:bodyPr/>
          <a:lstStyle/>
          <a:p>
            <a:fld id="{3C7BF017-E73C-42C4-B67E-F01FD6E37D69}" type="datetime1">
              <a:rPr lang="en-US" smtClean="0"/>
              <a:t>10/2/2013</a:t>
            </a:fld>
            <a:endParaRPr lang="lv-LV"/>
          </a:p>
        </p:txBody>
      </p:sp>
      <p:sp>
        <p:nvSpPr>
          <p:cNvPr id="5" name="Номер слайда 4"/>
          <p:cNvSpPr>
            <a:spLocks noGrp="1"/>
          </p:cNvSpPr>
          <p:nvPr>
            <p:ph type="sldNum" sz="quarter" idx="12"/>
          </p:nvPr>
        </p:nvSpPr>
        <p:spPr/>
        <p:txBody>
          <a:bodyPr/>
          <a:lstStyle/>
          <a:p>
            <a:fld id="{DAF0EAB1-AD56-4966-B3B0-2A3BB8E31F8C}" type="slidenum">
              <a:rPr lang="lv-LV" smtClean="0"/>
              <a:t>13</a:t>
            </a:fld>
            <a:endParaRPr lang="lv-LV"/>
          </a:p>
        </p:txBody>
      </p:sp>
    </p:spTree>
    <p:extLst>
      <p:ext uri="{BB962C8B-B14F-4D97-AF65-F5344CB8AC3E}">
        <p14:creationId xmlns:p14="http://schemas.microsoft.com/office/powerpoint/2010/main" val="2089366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Generic Architecture of an Embedded Linux System</a:t>
            </a:r>
            <a:endParaRPr lang="lv-LV" dirty="0"/>
          </a:p>
        </p:txBody>
      </p:sp>
      <p:sp>
        <p:nvSpPr>
          <p:cNvPr id="3" name="Объект 2"/>
          <p:cNvSpPr>
            <a:spLocks noGrp="1"/>
          </p:cNvSpPr>
          <p:nvPr>
            <p:ph idx="1"/>
          </p:nvPr>
        </p:nvSpPr>
        <p:spPr/>
        <p:txBody>
          <a:bodyPr>
            <a:normAutofit fontScale="85000" lnSpcReduction="10000"/>
          </a:bodyPr>
          <a:lstStyle/>
          <a:p>
            <a:r>
              <a:rPr lang="en-US" dirty="0"/>
              <a:t>Linux kernel is the core component of the OS </a:t>
            </a:r>
            <a:r>
              <a:rPr lang="en-US" dirty="0" smtClean="0"/>
              <a:t>(3):</a:t>
            </a:r>
            <a:endParaRPr lang="en-US" dirty="0"/>
          </a:p>
          <a:p>
            <a:pPr lvl="1"/>
            <a:r>
              <a:rPr lang="en-US" dirty="0" err="1" smtClean="0"/>
              <a:t>filesytem</a:t>
            </a:r>
            <a:r>
              <a:rPr lang="lv-LV" dirty="0" smtClean="0"/>
              <a:t>s</a:t>
            </a:r>
            <a:r>
              <a:rPr lang="en-US" dirty="0" smtClean="0"/>
              <a:t> continued:</a:t>
            </a:r>
          </a:p>
          <a:p>
            <a:pPr lvl="2"/>
            <a:r>
              <a:rPr lang="en-US" dirty="0" smtClean="0"/>
              <a:t>In normal operation, kernel requires at least one </a:t>
            </a:r>
            <a:r>
              <a:rPr lang="en-US" dirty="0" err="1" smtClean="0"/>
              <a:t>filesystem</a:t>
            </a:r>
            <a:r>
              <a:rPr lang="en-US" dirty="0" smtClean="0"/>
              <a:t> – the root </a:t>
            </a:r>
            <a:r>
              <a:rPr lang="en-US" dirty="0" err="1" smtClean="0"/>
              <a:t>filesystem</a:t>
            </a:r>
            <a:r>
              <a:rPr lang="en-US" dirty="0" smtClean="0"/>
              <a:t> (RF);</a:t>
            </a:r>
          </a:p>
          <a:p>
            <a:pPr lvl="2"/>
            <a:r>
              <a:rPr lang="en-US" dirty="0" smtClean="0"/>
              <a:t>from RF kernel loads first application to run;</a:t>
            </a:r>
          </a:p>
          <a:p>
            <a:pPr lvl="2"/>
            <a:r>
              <a:rPr lang="en-US" dirty="0" smtClean="0"/>
              <a:t>also RF is used for loading modules an providing each process with a working directory – that might take place on other </a:t>
            </a:r>
            <a:r>
              <a:rPr lang="en-US" dirty="0" err="1" smtClean="0"/>
              <a:t>filesystems</a:t>
            </a:r>
            <a:r>
              <a:rPr lang="en-US" dirty="0" smtClean="0"/>
              <a:t> mounted within a tree, that begins with the RF.</a:t>
            </a:r>
          </a:p>
          <a:p>
            <a:pPr lvl="1"/>
            <a:r>
              <a:rPr lang="en-US" dirty="0" smtClean="0"/>
              <a:t>applications, executed </a:t>
            </a:r>
            <a:r>
              <a:rPr lang="en-US" dirty="0"/>
              <a:t>in Linux rely on libraries and special system daemons to provide familiar APIs and </a:t>
            </a:r>
            <a:r>
              <a:rPr lang="en-US" dirty="0" smtClean="0"/>
              <a:t>abstract services </a:t>
            </a:r>
            <a:r>
              <a:rPr lang="en-US" dirty="0"/>
              <a:t>that interact with the kernel on the application’s behalf to obtain the </a:t>
            </a:r>
            <a:r>
              <a:rPr lang="en-US" dirty="0" smtClean="0"/>
              <a:t>desired functionality. For example library </a:t>
            </a:r>
            <a:r>
              <a:rPr lang="en-US" i="1" dirty="0" err="1" smtClean="0"/>
              <a:t>glibc</a:t>
            </a:r>
            <a:r>
              <a:rPr lang="en-US" dirty="0" smtClean="0"/>
              <a:t> – is used by most Linux applications.</a:t>
            </a:r>
            <a:endParaRPr lang="lv-LV" dirty="0"/>
          </a:p>
        </p:txBody>
      </p:sp>
      <p:sp>
        <p:nvSpPr>
          <p:cNvPr id="4" name="Дата 3"/>
          <p:cNvSpPr>
            <a:spLocks noGrp="1"/>
          </p:cNvSpPr>
          <p:nvPr>
            <p:ph type="dt" sz="half" idx="10"/>
          </p:nvPr>
        </p:nvSpPr>
        <p:spPr/>
        <p:txBody>
          <a:bodyPr/>
          <a:lstStyle/>
          <a:p>
            <a:fld id="{3C7BF017-E73C-42C4-B67E-F01FD6E37D69}" type="datetime1">
              <a:rPr lang="en-US" smtClean="0"/>
              <a:t>10/2/2013</a:t>
            </a:fld>
            <a:endParaRPr lang="lv-LV"/>
          </a:p>
        </p:txBody>
      </p:sp>
      <p:sp>
        <p:nvSpPr>
          <p:cNvPr id="5" name="Номер слайда 4"/>
          <p:cNvSpPr>
            <a:spLocks noGrp="1"/>
          </p:cNvSpPr>
          <p:nvPr>
            <p:ph type="sldNum" sz="quarter" idx="12"/>
          </p:nvPr>
        </p:nvSpPr>
        <p:spPr/>
        <p:txBody>
          <a:bodyPr/>
          <a:lstStyle/>
          <a:p>
            <a:fld id="{DAF0EAB1-AD56-4966-B3B0-2A3BB8E31F8C}" type="slidenum">
              <a:rPr lang="lv-LV" smtClean="0"/>
              <a:t>14</a:t>
            </a:fld>
            <a:endParaRPr lang="lv-LV"/>
          </a:p>
        </p:txBody>
      </p:sp>
    </p:spTree>
    <p:extLst>
      <p:ext uri="{BB962C8B-B14F-4D97-AF65-F5344CB8AC3E}">
        <p14:creationId xmlns:p14="http://schemas.microsoft.com/office/powerpoint/2010/main" val="2269277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System Startup</a:t>
            </a:r>
            <a:endParaRPr lang="en-US" dirty="0"/>
          </a:p>
        </p:txBody>
      </p:sp>
      <p:sp>
        <p:nvSpPr>
          <p:cNvPr id="3" name="Объект 2"/>
          <p:cNvSpPr>
            <a:spLocks noGrp="1"/>
          </p:cNvSpPr>
          <p:nvPr>
            <p:ph idx="1"/>
          </p:nvPr>
        </p:nvSpPr>
        <p:spPr/>
        <p:txBody>
          <a:bodyPr>
            <a:normAutofit fontScale="70000" lnSpcReduction="20000"/>
          </a:bodyPr>
          <a:lstStyle/>
          <a:p>
            <a:r>
              <a:rPr lang="en-US" dirty="0" smtClean="0"/>
              <a:t>Three main SW components participate in system startup:</a:t>
            </a:r>
          </a:p>
          <a:p>
            <a:pPr lvl="1"/>
            <a:r>
              <a:rPr lang="en-US" dirty="0" smtClean="0"/>
              <a:t>the </a:t>
            </a:r>
            <a:r>
              <a:rPr lang="en-US" dirty="0" err="1" smtClean="0"/>
              <a:t>bootloader</a:t>
            </a:r>
            <a:r>
              <a:rPr lang="en-US" dirty="0"/>
              <a:t>:</a:t>
            </a:r>
            <a:endParaRPr lang="en-US" dirty="0" smtClean="0"/>
          </a:p>
          <a:p>
            <a:pPr lvl="2"/>
            <a:r>
              <a:rPr lang="en-US" dirty="0" smtClean="0"/>
              <a:t>is the first SW to run upon startup;</a:t>
            </a:r>
          </a:p>
          <a:p>
            <a:pPr lvl="2"/>
            <a:r>
              <a:rPr lang="en-US" dirty="0" smtClean="0"/>
              <a:t>is highly dependent on the target’s HW;</a:t>
            </a:r>
          </a:p>
          <a:p>
            <a:pPr lvl="2"/>
            <a:r>
              <a:rPr lang="en-US" dirty="0" smtClean="0"/>
              <a:t>performs low-level HW initialization;</a:t>
            </a:r>
          </a:p>
          <a:p>
            <a:pPr lvl="2"/>
            <a:r>
              <a:rPr lang="en-US" dirty="0" smtClean="0"/>
              <a:t>after all jumps to the kernel startup code;</a:t>
            </a:r>
          </a:p>
          <a:p>
            <a:pPr lvl="1"/>
            <a:r>
              <a:rPr lang="en-US" dirty="0" smtClean="0"/>
              <a:t>the kernel:</a:t>
            </a:r>
          </a:p>
          <a:p>
            <a:pPr lvl="2"/>
            <a:r>
              <a:rPr lang="en-US" dirty="0" smtClean="0"/>
              <a:t>the early kernel startup code differs greatly between architectures;</a:t>
            </a:r>
          </a:p>
          <a:p>
            <a:pPr lvl="2"/>
            <a:r>
              <a:rPr lang="en-US" dirty="0" smtClean="0"/>
              <a:t>conducts own </a:t>
            </a:r>
            <a:r>
              <a:rPr lang="en-US" dirty="0" err="1" smtClean="0"/>
              <a:t>init.</a:t>
            </a:r>
            <a:r>
              <a:rPr lang="en-US" dirty="0" smtClean="0"/>
              <a:t>;</a:t>
            </a:r>
          </a:p>
          <a:p>
            <a:pPr lvl="2"/>
            <a:r>
              <a:rPr lang="en-US" dirty="0" smtClean="0"/>
              <a:t>after that jumps to the architecture-independent </a:t>
            </a:r>
            <a:r>
              <a:rPr lang="en-US" i="1" dirty="0" err="1" smtClean="0"/>
              <a:t>start_kernel</a:t>
            </a:r>
            <a:r>
              <a:rPr lang="en-US" i="1" dirty="0" smtClean="0"/>
              <a:t>()</a:t>
            </a:r>
            <a:r>
              <a:rPr lang="en-US" dirty="0" smtClean="0"/>
              <a:t> function:</a:t>
            </a:r>
          </a:p>
          <a:p>
            <a:pPr lvl="3"/>
            <a:r>
              <a:rPr lang="en-US" dirty="0"/>
              <a:t>initializes the high-level kernel </a:t>
            </a:r>
            <a:r>
              <a:rPr lang="en-US" dirty="0" smtClean="0"/>
              <a:t>functionality;</a:t>
            </a:r>
          </a:p>
          <a:p>
            <a:pPr lvl="4"/>
            <a:r>
              <a:rPr lang="en-US" dirty="0" smtClean="0"/>
              <a:t>setups various callbacks into platform-specific code;</a:t>
            </a:r>
          </a:p>
          <a:p>
            <a:pPr lvl="3"/>
            <a:r>
              <a:rPr lang="en-US" dirty="0"/>
              <a:t>mounts the root </a:t>
            </a:r>
            <a:r>
              <a:rPr lang="en-US" dirty="0" err="1" smtClean="0"/>
              <a:t>filesystem</a:t>
            </a:r>
            <a:r>
              <a:rPr lang="en-US" dirty="0" smtClean="0"/>
              <a:t>;</a:t>
            </a:r>
          </a:p>
          <a:p>
            <a:pPr lvl="3"/>
            <a:r>
              <a:rPr lang="lv-LV" dirty="0"/>
              <a:t>starts </a:t>
            </a:r>
            <a:r>
              <a:rPr lang="lv-LV" dirty="0" err="1"/>
              <a:t>the</a:t>
            </a:r>
            <a:r>
              <a:rPr lang="lv-LV" dirty="0"/>
              <a:t> </a:t>
            </a:r>
            <a:r>
              <a:rPr lang="lv-LV" dirty="0" err="1"/>
              <a:t>init</a:t>
            </a:r>
            <a:r>
              <a:rPr lang="lv-LV" dirty="0"/>
              <a:t> </a:t>
            </a:r>
            <a:r>
              <a:rPr lang="lv-LV" dirty="0" smtClean="0"/>
              <a:t>process</a:t>
            </a:r>
            <a:r>
              <a:rPr lang="en-US" dirty="0" smtClean="0"/>
              <a:t>;</a:t>
            </a:r>
          </a:p>
          <a:p>
            <a:pPr lvl="1"/>
            <a:r>
              <a:rPr lang="en-US" dirty="0" smtClean="0"/>
              <a:t>the </a:t>
            </a:r>
            <a:r>
              <a:rPr lang="en-US" dirty="0" err="1" smtClean="0"/>
              <a:t>init</a:t>
            </a:r>
            <a:r>
              <a:rPr lang="en-US" dirty="0" smtClean="0"/>
              <a:t> process:</a:t>
            </a:r>
          </a:p>
          <a:p>
            <a:pPr lvl="2"/>
            <a:r>
              <a:rPr lang="en-US" dirty="0" smtClean="0"/>
              <a:t>continue with rest of the system startup;</a:t>
            </a:r>
          </a:p>
          <a:p>
            <a:pPr lvl="2"/>
            <a:r>
              <a:rPr lang="en-US" dirty="0" smtClean="0"/>
              <a:t>is conducted </a:t>
            </a:r>
            <a:r>
              <a:rPr lang="en-US" dirty="0"/>
              <a:t>in user </a:t>
            </a:r>
            <a:r>
              <a:rPr lang="en-US" dirty="0" smtClean="0"/>
              <a:t>space by the </a:t>
            </a:r>
            <a:r>
              <a:rPr lang="en-US" i="1" dirty="0" err="1" smtClean="0"/>
              <a:t>init</a:t>
            </a:r>
            <a:r>
              <a:rPr lang="en-US" dirty="0" smtClean="0"/>
              <a:t> program found on root </a:t>
            </a:r>
            <a:r>
              <a:rPr lang="en-US" dirty="0" err="1" smtClean="0"/>
              <a:t>filesystem</a:t>
            </a:r>
            <a:r>
              <a:rPr lang="en-US" dirty="0" smtClean="0"/>
              <a:t>.</a:t>
            </a:r>
          </a:p>
          <a:p>
            <a:pPr lvl="1"/>
            <a:endParaRPr lang="en-US" dirty="0"/>
          </a:p>
          <a:p>
            <a:pPr lvl="1"/>
            <a:endParaRPr lang="lv-LV" dirty="0"/>
          </a:p>
        </p:txBody>
      </p:sp>
      <p:sp>
        <p:nvSpPr>
          <p:cNvPr id="4" name="Дата 3"/>
          <p:cNvSpPr>
            <a:spLocks noGrp="1"/>
          </p:cNvSpPr>
          <p:nvPr>
            <p:ph type="dt" sz="half" idx="10"/>
          </p:nvPr>
        </p:nvSpPr>
        <p:spPr/>
        <p:txBody>
          <a:bodyPr/>
          <a:lstStyle/>
          <a:p>
            <a:fld id="{3C7BF017-E73C-42C4-B67E-F01FD6E37D69}" type="datetime1">
              <a:rPr lang="en-US" smtClean="0"/>
              <a:t>10/2/2013</a:t>
            </a:fld>
            <a:endParaRPr lang="lv-LV"/>
          </a:p>
        </p:txBody>
      </p:sp>
      <p:sp>
        <p:nvSpPr>
          <p:cNvPr id="5" name="Номер слайда 4"/>
          <p:cNvSpPr>
            <a:spLocks noGrp="1"/>
          </p:cNvSpPr>
          <p:nvPr>
            <p:ph type="sldNum" sz="quarter" idx="12"/>
          </p:nvPr>
        </p:nvSpPr>
        <p:spPr/>
        <p:txBody>
          <a:bodyPr/>
          <a:lstStyle/>
          <a:p>
            <a:fld id="{DAF0EAB1-AD56-4966-B3B0-2A3BB8E31F8C}" type="slidenum">
              <a:rPr lang="lv-LV" smtClean="0"/>
              <a:t>15</a:t>
            </a:fld>
            <a:endParaRPr lang="lv-LV"/>
          </a:p>
        </p:txBody>
      </p:sp>
    </p:spTree>
    <p:extLst>
      <p:ext uri="{BB962C8B-B14F-4D97-AF65-F5344CB8AC3E}">
        <p14:creationId xmlns:p14="http://schemas.microsoft.com/office/powerpoint/2010/main" val="2758735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Types of Boot Configuration</a:t>
            </a:r>
            <a:endParaRPr lang="lv-LV" dirty="0"/>
          </a:p>
        </p:txBody>
      </p:sp>
      <p:sp>
        <p:nvSpPr>
          <p:cNvPr id="3" name="Объект 2"/>
          <p:cNvSpPr>
            <a:spLocks noGrp="1"/>
          </p:cNvSpPr>
          <p:nvPr>
            <p:ph idx="1"/>
          </p:nvPr>
        </p:nvSpPr>
        <p:spPr/>
        <p:txBody>
          <a:bodyPr>
            <a:normAutofit fontScale="62500" lnSpcReduction="20000"/>
          </a:bodyPr>
          <a:lstStyle/>
          <a:p>
            <a:r>
              <a:rPr lang="en-US" dirty="0" smtClean="0"/>
              <a:t>Type of boot configuration greatly influence:</a:t>
            </a:r>
          </a:p>
          <a:p>
            <a:pPr lvl="1"/>
            <a:r>
              <a:rPr lang="en-US" dirty="0" smtClean="0"/>
              <a:t>the selection of </a:t>
            </a:r>
            <a:r>
              <a:rPr lang="en-US" dirty="0" err="1" smtClean="0"/>
              <a:t>bootloader</a:t>
            </a:r>
            <a:r>
              <a:rPr lang="en-US" dirty="0" smtClean="0"/>
              <a:t>;</a:t>
            </a:r>
          </a:p>
          <a:p>
            <a:pPr lvl="1"/>
            <a:r>
              <a:rPr lang="en-US" dirty="0" smtClean="0"/>
              <a:t>its configuration;</a:t>
            </a:r>
          </a:p>
          <a:p>
            <a:pPr lvl="1"/>
            <a:r>
              <a:rPr lang="en-US" dirty="0" smtClean="0"/>
              <a:t>type of SW and HW found on the host.</a:t>
            </a:r>
          </a:p>
          <a:p>
            <a:r>
              <a:rPr lang="en-US" dirty="0" smtClean="0"/>
              <a:t>Any system built using CPU some form of solid-state storage device:</a:t>
            </a:r>
          </a:p>
          <a:p>
            <a:pPr lvl="1"/>
            <a:r>
              <a:rPr lang="en-US" dirty="0" smtClean="0"/>
              <a:t>flash;</a:t>
            </a:r>
          </a:p>
          <a:p>
            <a:pPr lvl="1"/>
            <a:r>
              <a:rPr lang="en-US" dirty="0" smtClean="0"/>
              <a:t>masked ROM.</a:t>
            </a:r>
          </a:p>
          <a:p>
            <a:r>
              <a:rPr lang="en-US" dirty="0" smtClean="0"/>
              <a:t>The SW here is responsible for </a:t>
            </a:r>
            <a:r>
              <a:rPr lang="en-US" dirty="0" err="1" smtClean="0"/>
              <a:t>bootstraping</a:t>
            </a:r>
            <a:r>
              <a:rPr lang="en-US" dirty="0" smtClean="0"/>
              <a:t> the system (workstations, servers):</a:t>
            </a:r>
          </a:p>
          <a:p>
            <a:pPr lvl="1"/>
            <a:r>
              <a:rPr lang="en-US" dirty="0" smtClean="0"/>
              <a:t>loading OS;</a:t>
            </a:r>
          </a:p>
          <a:p>
            <a:pPr lvl="1"/>
            <a:r>
              <a:rPr lang="en-US" dirty="0" smtClean="0"/>
              <a:t>provide basic HW configuration options to the operator.</a:t>
            </a:r>
          </a:p>
          <a:p>
            <a:r>
              <a:rPr lang="en-US" dirty="0" smtClean="0"/>
              <a:t>For Embedded Linux there are three bootstrap setups:</a:t>
            </a:r>
          </a:p>
          <a:p>
            <a:pPr lvl="1"/>
            <a:r>
              <a:rPr lang="en-US" dirty="0" smtClean="0"/>
              <a:t>the solid-state storage media setup;</a:t>
            </a:r>
          </a:p>
          <a:p>
            <a:pPr lvl="1"/>
            <a:r>
              <a:rPr lang="en-US" dirty="0" smtClean="0"/>
              <a:t>the disk setup;</a:t>
            </a:r>
          </a:p>
          <a:p>
            <a:pPr lvl="1"/>
            <a:r>
              <a:rPr lang="en-US" dirty="0" smtClean="0"/>
              <a:t>the network setup.</a:t>
            </a:r>
          </a:p>
        </p:txBody>
      </p:sp>
      <p:sp>
        <p:nvSpPr>
          <p:cNvPr id="4" name="Дата 3"/>
          <p:cNvSpPr>
            <a:spLocks noGrp="1"/>
          </p:cNvSpPr>
          <p:nvPr>
            <p:ph type="dt" sz="half" idx="10"/>
          </p:nvPr>
        </p:nvSpPr>
        <p:spPr/>
        <p:txBody>
          <a:bodyPr/>
          <a:lstStyle/>
          <a:p>
            <a:fld id="{3C7BF017-E73C-42C4-B67E-F01FD6E37D69}" type="datetime1">
              <a:rPr lang="en-US" smtClean="0"/>
              <a:t>10/2/2013</a:t>
            </a:fld>
            <a:endParaRPr lang="lv-LV"/>
          </a:p>
        </p:txBody>
      </p:sp>
      <p:sp>
        <p:nvSpPr>
          <p:cNvPr id="5" name="Номер слайда 4"/>
          <p:cNvSpPr>
            <a:spLocks noGrp="1"/>
          </p:cNvSpPr>
          <p:nvPr>
            <p:ph type="sldNum" sz="quarter" idx="12"/>
          </p:nvPr>
        </p:nvSpPr>
        <p:spPr/>
        <p:txBody>
          <a:bodyPr/>
          <a:lstStyle/>
          <a:p>
            <a:fld id="{DAF0EAB1-AD56-4966-B3B0-2A3BB8E31F8C}" type="slidenum">
              <a:rPr lang="lv-LV" smtClean="0"/>
              <a:t>16</a:t>
            </a:fld>
            <a:endParaRPr lang="lv-LV"/>
          </a:p>
        </p:txBody>
      </p:sp>
    </p:spTree>
    <p:extLst>
      <p:ext uri="{BB962C8B-B14F-4D97-AF65-F5344CB8AC3E}">
        <p14:creationId xmlns:p14="http://schemas.microsoft.com/office/powerpoint/2010/main" val="3471815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Solid-S</a:t>
            </a:r>
            <a:r>
              <a:rPr lang="lv-LV" dirty="0" err="1" smtClean="0"/>
              <a:t>tate</a:t>
            </a:r>
            <a:r>
              <a:rPr lang="lv-LV" dirty="0" smtClean="0"/>
              <a:t> </a:t>
            </a:r>
            <a:r>
              <a:rPr lang="en-US" dirty="0" smtClean="0"/>
              <a:t>S</a:t>
            </a:r>
            <a:r>
              <a:rPr lang="lv-LV" dirty="0" err="1" smtClean="0"/>
              <a:t>torage</a:t>
            </a:r>
            <a:r>
              <a:rPr lang="lv-LV" dirty="0" smtClean="0"/>
              <a:t> (SSS) </a:t>
            </a:r>
            <a:r>
              <a:rPr lang="en-US" dirty="0" smtClean="0"/>
              <a:t>M</a:t>
            </a:r>
            <a:r>
              <a:rPr lang="lv-LV" dirty="0" err="1" smtClean="0"/>
              <a:t>edia</a:t>
            </a:r>
            <a:r>
              <a:rPr lang="lv-LV" dirty="0" smtClean="0"/>
              <a:t> </a:t>
            </a:r>
            <a:r>
              <a:rPr lang="en-US" dirty="0" smtClean="0"/>
              <a:t>S</a:t>
            </a:r>
            <a:r>
              <a:rPr lang="lv-LV" dirty="0" err="1" smtClean="0"/>
              <a:t>etup</a:t>
            </a:r>
            <a:endParaRPr lang="lv-LV" dirty="0"/>
          </a:p>
        </p:txBody>
      </p:sp>
      <p:sp>
        <p:nvSpPr>
          <p:cNvPr id="3" name="Объект 2"/>
          <p:cNvSpPr>
            <a:spLocks noGrp="1"/>
          </p:cNvSpPr>
          <p:nvPr>
            <p:ph idx="1"/>
          </p:nvPr>
        </p:nvSpPr>
        <p:spPr>
          <a:xfrm>
            <a:off x="457200" y="3140968"/>
            <a:ext cx="8229600" cy="2985195"/>
          </a:xfrm>
        </p:spPr>
        <p:txBody>
          <a:bodyPr>
            <a:normAutofit fontScale="85000" lnSpcReduction="20000"/>
          </a:bodyPr>
          <a:lstStyle/>
          <a:p>
            <a:r>
              <a:rPr lang="en-US" dirty="0" smtClean="0"/>
              <a:t>SSS device holds initial </a:t>
            </a:r>
            <a:r>
              <a:rPr lang="en-US" dirty="0" err="1" smtClean="0"/>
              <a:t>bootloader</a:t>
            </a:r>
            <a:r>
              <a:rPr lang="en-US" dirty="0" smtClean="0"/>
              <a:t>, its configuration </a:t>
            </a:r>
            <a:r>
              <a:rPr lang="en-US" dirty="0" err="1" smtClean="0"/>
              <a:t>param</a:t>
            </a:r>
            <a:r>
              <a:rPr lang="en-US" dirty="0" smtClean="0"/>
              <a:t>., the kernel and the root </a:t>
            </a:r>
            <a:r>
              <a:rPr lang="en-US" dirty="0" err="1" smtClean="0"/>
              <a:t>filesystem</a:t>
            </a:r>
            <a:r>
              <a:rPr lang="en-US" dirty="0" smtClean="0"/>
              <a:t>.</a:t>
            </a:r>
          </a:p>
          <a:p>
            <a:r>
              <a:rPr lang="en-US" dirty="0" err="1" smtClean="0"/>
              <a:t>Bootloader</a:t>
            </a:r>
            <a:r>
              <a:rPr lang="en-US" dirty="0" smtClean="0"/>
              <a:t> may be located at the bottom or at the top of addresses.</a:t>
            </a:r>
          </a:p>
          <a:p>
            <a:r>
              <a:rPr lang="en-US" dirty="0" smtClean="0"/>
              <a:t>Some of parts may be included by another, e.g. boot </a:t>
            </a:r>
            <a:r>
              <a:rPr lang="en-US" dirty="0" err="1" smtClean="0"/>
              <a:t>param</a:t>
            </a:r>
            <a:r>
              <a:rPr lang="en-US" dirty="0" smtClean="0"/>
              <a:t>. may be contained within </a:t>
            </a:r>
            <a:r>
              <a:rPr lang="en-US" dirty="0" err="1" smtClean="0"/>
              <a:t>bootloader</a:t>
            </a:r>
            <a:r>
              <a:rPr lang="en-US" dirty="0" smtClean="0"/>
              <a:t> space.</a:t>
            </a:r>
          </a:p>
          <a:p>
            <a:r>
              <a:rPr lang="en-US" dirty="0" smtClean="0"/>
              <a:t>Boot storage media initially programmed using a device programmer, e.g. JTAG.</a:t>
            </a:r>
          </a:p>
        </p:txBody>
      </p:sp>
      <p:sp>
        <p:nvSpPr>
          <p:cNvPr id="4" name="Дата 3"/>
          <p:cNvSpPr>
            <a:spLocks noGrp="1"/>
          </p:cNvSpPr>
          <p:nvPr>
            <p:ph type="dt" sz="half" idx="10"/>
          </p:nvPr>
        </p:nvSpPr>
        <p:spPr/>
        <p:txBody>
          <a:bodyPr/>
          <a:lstStyle/>
          <a:p>
            <a:fld id="{3C7BF017-E73C-42C4-B67E-F01FD6E37D69}" type="datetime1">
              <a:rPr lang="en-US" smtClean="0"/>
              <a:t>10/2/2013</a:t>
            </a:fld>
            <a:endParaRPr lang="lv-LV"/>
          </a:p>
        </p:txBody>
      </p:sp>
      <p:sp>
        <p:nvSpPr>
          <p:cNvPr id="5" name="Номер слайда 4"/>
          <p:cNvSpPr>
            <a:spLocks noGrp="1"/>
          </p:cNvSpPr>
          <p:nvPr>
            <p:ph type="sldNum" sz="quarter" idx="12"/>
          </p:nvPr>
        </p:nvSpPr>
        <p:spPr/>
        <p:txBody>
          <a:bodyPr/>
          <a:lstStyle/>
          <a:p>
            <a:fld id="{DAF0EAB1-AD56-4966-B3B0-2A3BB8E31F8C}" type="slidenum">
              <a:rPr lang="lv-LV" smtClean="0"/>
              <a:t>17</a:t>
            </a:fld>
            <a:endParaRPr lang="lv-LV"/>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990" y="1268760"/>
            <a:ext cx="560070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6602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Disk Setup</a:t>
            </a:r>
            <a:endParaRPr lang="lv-LV" dirty="0"/>
          </a:p>
        </p:txBody>
      </p:sp>
      <p:sp>
        <p:nvSpPr>
          <p:cNvPr id="3" name="Объект 2"/>
          <p:cNvSpPr>
            <a:spLocks noGrp="1"/>
          </p:cNvSpPr>
          <p:nvPr>
            <p:ph idx="1"/>
          </p:nvPr>
        </p:nvSpPr>
        <p:spPr/>
        <p:txBody>
          <a:bodyPr>
            <a:normAutofit fontScale="85000" lnSpcReduction="10000"/>
          </a:bodyPr>
          <a:lstStyle/>
          <a:p>
            <a:r>
              <a:rPr lang="en-US" dirty="0" smtClean="0"/>
              <a:t>It is widespread solution for workstations and servers.</a:t>
            </a:r>
          </a:p>
          <a:p>
            <a:r>
              <a:rPr lang="en-US" dirty="0" smtClean="0"/>
              <a:t>Here the kernel and the root </a:t>
            </a:r>
            <a:r>
              <a:rPr lang="en-US" dirty="0" err="1" smtClean="0"/>
              <a:t>filesystem</a:t>
            </a:r>
            <a:r>
              <a:rPr lang="en-US" dirty="0" smtClean="0"/>
              <a:t> are on disk device.</a:t>
            </a:r>
          </a:p>
          <a:p>
            <a:r>
              <a:rPr lang="en-US" dirty="0" smtClean="0"/>
              <a:t>The initial </a:t>
            </a:r>
            <a:r>
              <a:rPr lang="en-US" dirty="0" err="1" smtClean="0"/>
              <a:t>bootloader</a:t>
            </a:r>
            <a:r>
              <a:rPr lang="en-US" dirty="0" smtClean="0"/>
              <a:t> either:</a:t>
            </a:r>
          </a:p>
          <a:p>
            <a:pPr lvl="1"/>
            <a:r>
              <a:rPr lang="en-US" dirty="0" smtClean="0"/>
              <a:t>Loads a larger and more powerful secondary </a:t>
            </a:r>
            <a:r>
              <a:rPr lang="en-US" dirty="0" err="1" smtClean="0"/>
              <a:t>bootloader</a:t>
            </a:r>
            <a:r>
              <a:rPr lang="en-US" dirty="0" smtClean="0"/>
              <a:t>.</a:t>
            </a:r>
          </a:p>
          <a:p>
            <a:pPr lvl="1"/>
            <a:r>
              <a:rPr lang="en-US" dirty="0" smtClean="0"/>
              <a:t>Fetches the kernel itself directly from the disk.</a:t>
            </a:r>
          </a:p>
          <a:p>
            <a:r>
              <a:rPr lang="en-US" dirty="0" smtClean="0"/>
              <a:t>The setup is useful:</a:t>
            </a:r>
          </a:p>
          <a:p>
            <a:pPr lvl="1"/>
            <a:r>
              <a:rPr lang="en-US" dirty="0" smtClean="0"/>
              <a:t>During development, when large number of kernels and root </a:t>
            </a:r>
            <a:r>
              <a:rPr lang="en-US" dirty="0" err="1" smtClean="0"/>
              <a:t>filesystems</a:t>
            </a:r>
            <a:r>
              <a:rPr lang="en-US" dirty="0" smtClean="0"/>
              <a:t> are used for testing.</a:t>
            </a:r>
          </a:p>
          <a:p>
            <a:pPr lvl="1"/>
            <a:r>
              <a:rPr lang="en-US" dirty="0" smtClean="0"/>
              <a:t>If final device uses a hard disk.</a:t>
            </a:r>
            <a:endParaRPr lang="lv-LV" dirty="0"/>
          </a:p>
        </p:txBody>
      </p:sp>
      <p:sp>
        <p:nvSpPr>
          <p:cNvPr id="4" name="Дата 3"/>
          <p:cNvSpPr>
            <a:spLocks noGrp="1"/>
          </p:cNvSpPr>
          <p:nvPr>
            <p:ph type="dt" sz="half" idx="10"/>
          </p:nvPr>
        </p:nvSpPr>
        <p:spPr/>
        <p:txBody>
          <a:bodyPr/>
          <a:lstStyle/>
          <a:p>
            <a:fld id="{3C7BF017-E73C-42C4-B67E-F01FD6E37D69}" type="datetime1">
              <a:rPr lang="en-US" smtClean="0"/>
              <a:t>10/2/2013</a:t>
            </a:fld>
            <a:endParaRPr lang="lv-LV"/>
          </a:p>
        </p:txBody>
      </p:sp>
      <p:sp>
        <p:nvSpPr>
          <p:cNvPr id="5" name="Номер слайда 4"/>
          <p:cNvSpPr>
            <a:spLocks noGrp="1"/>
          </p:cNvSpPr>
          <p:nvPr>
            <p:ph type="sldNum" sz="quarter" idx="12"/>
          </p:nvPr>
        </p:nvSpPr>
        <p:spPr/>
        <p:txBody>
          <a:bodyPr/>
          <a:lstStyle/>
          <a:p>
            <a:fld id="{DAF0EAB1-AD56-4966-B3B0-2A3BB8E31F8C}" type="slidenum">
              <a:rPr lang="lv-LV" smtClean="0"/>
              <a:t>18</a:t>
            </a:fld>
            <a:endParaRPr lang="lv-LV"/>
          </a:p>
        </p:txBody>
      </p:sp>
    </p:spTree>
    <p:extLst>
      <p:ext uri="{BB962C8B-B14F-4D97-AF65-F5344CB8AC3E}">
        <p14:creationId xmlns:p14="http://schemas.microsoft.com/office/powerpoint/2010/main" val="3980864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Network Setup</a:t>
            </a:r>
            <a:endParaRPr lang="lv-LV" dirty="0"/>
          </a:p>
        </p:txBody>
      </p:sp>
      <p:sp>
        <p:nvSpPr>
          <p:cNvPr id="3" name="Объект 2"/>
          <p:cNvSpPr>
            <a:spLocks noGrp="1"/>
          </p:cNvSpPr>
          <p:nvPr>
            <p:ph idx="1"/>
          </p:nvPr>
        </p:nvSpPr>
        <p:spPr/>
        <p:txBody>
          <a:bodyPr>
            <a:normAutofit fontScale="85000" lnSpcReduction="20000"/>
          </a:bodyPr>
          <a:lstStyle/>
          <a:p>
            <a:r>
              <a:rPr lang="en-US" dirty="0" smtClean="0"/>
              <a:t>Either root </a:t>
            </a:r>
            <a:r>
              <a:rPr lang="en-US" dirty="0" err="1" smtClean="0"/>
              <a:t>filesystem</a:t>
            </a:r>
            <a:r>
              <a:rPr lang="en-US" dirty="0" smtClean="0"/>
              <a:t> or both kernel and root </a:t>
            </a:r>
            <a:r>
              <a:rPr lang="en-US" dirty="0" err="1" smtClean="0"/>
              <a:t>filesystem</a:t>
            </a:r>
            <a:r>
              <a:rPr lang="en-US" dirty="0"/>
              <a:t> </a:t>
            </a:r>
            <a:r>
              <a:rPr lang="en-US" dirty="0" smtClean="0"/>
              <a:t>are loaded via a network link.</a:t>
            </a:r>
          </a:p>
          <a:p>
            <a:r>
              <a:rPr lang="en-US" dirty="0" smtClean="0"/>
              <a:t>In the first case, the kernel resides on solid-state storage media or a disk and root </a:t>
            </a:r>
            <a:r>
              <a:rPr lang="en-US" dirty="0" err="1" smtClean="0"/>
              <a:t>filesystem</a:t>
            </a:r>
            <a:r>
              <a:rPr lang="en-US" dirty="0" smtClean="0"/>
              <a:t> in mounted via NFS.</a:t>
            </a:r>
          </a:p>
          <a:p>
            <a:r>
              <a:rPr lang="en-US" dirty="0" smtClean="0"/>
              <a:t>In the second case, only a </a:t>
            </a:r>
            <a:r>
              <a:rPr lang="en-US" dirty="0" err="1" smtClean="0"/>
              <a:t>bootloader</a:t>
            </a:r>
            <a:r>
              <a:rPr lang="en-US" dirty="0" smtClean="0"/>
              <a:t> resides on a local storage media. The kernel is downloaded via TFTP and root </a:t>
            </a:r>
            <a:r>
              <a:rPr lang="en-US" dirty="0" err="1" smtClean="0"/>
              <a:t>filesystem</a:t>
            </a:r>
            <a:r>
              <a:rPr lang="en-US" dirty="0" smtClean="0"/>
              <a:t> is mounted via NFS.</a:t>
            </a:r>
          </a:p>
          <a:p>
            <a:r>
              <a:rPr lang="en-US" dirty="0" smtClean="0"/>
              <a:t>The setup is ideal:</a:t>
            </a:r>
          </a:p>
          <a:p>
            <a:pPr lvl="1"/>
            <a:r>
              <a:rPr lang="en-US" dirty="0" smtClean="0"/>
              <a:t>Early development.</a:t>
            </a:r>
          </a:p>
          <a:p>
            <a:pPr lvl="1"/>
            <a:r>
              <a:rPr lang="en-US" dirty="0" smtClean="0"/>
              <a:t>During debugging – enables the developer to share data and software rapidly between workstation and target.</a:t>
            </a:r>
            <a:endParaRPr lang="lv-LV" dirty="0"/>
          </a:p>
        </p:txBody>
      </p:sp>
      <p:sp>
        <p:nvSpPr>
          <p:cNvPr id="4" name="Дата 3"/>
          <p:cNvSpPr>
            <a:spLocks noGrp="1"/>
          </p:cNvSpPr>
          <p:nvPr>
            <p:ph type="dt" sz="half" idx="10"/>
          </p:nvPr>
        </p:nvSpPr>
        <p:spPr/>
        <p:txBody>
          <a:bodyPr/>
          <a:lstStyle/>
          <a:p>
            <a:fld id="{3C7BF017-E73C-42C4-B67E-F01FD6E37D69}" type="datetime1">
              <a:rPr lang="en-US" smtClean="0"/>
              <a:t>10/2/2013</a:t>
            </a:fld>
            <a:endParaRPr lang="lv-LV"/>
          </a:p>
        </p:txBody>
      </p:sp>
      <p:sp>
        <p:nvSpPr>
          <p:cNvPr id="5" name="Номер слайда 4"/>
          <p:cNvSpPr>
            <a:spLocks noGrp="1"/>
          </p:cNvSpPr>
          <p:nvPr>
            <p:ph type="sldNum" sz="quarter" idx="12"/>
          </p:nvPr>
        </p:nvSpPr>
        <p:spPr/>
        <p:txBody>
          <a:bodyPr/>
          <a:lstStyle/>
          <a:p>
            <a:fld id="{DAF0EAB1-AD56-4966-B3B0-2A3BB8E31F8C}" type="slidenum">
              <a:rPr lang="lv-LV" smtClean="0"/>
              <a:t>19</a:t>
            </a:fld>
            <a:endParaRPr lang="lv-LV"/>
          </a:p>
        </p:txBody>
      </p:sp>
    </p:spTree>
    <p:extLst>
      <p:ext uri="{BB962C8B-B14F-4D97-AF65-F5344CB8AC3E}">
        <p14:creationId xmlns:p14="http://schemas.microsoft.com/office/powerpoint/2010/main" val="3830836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 </a:t>
            </a:r>
            <a:r>
              <a:rPr lang="en-US" dirty="0" smtClean="0"/>
              <a:t>Purpose </a:t>
            </a:r>
            <a:r>
              <a:rPr lang="en-US" dirty="0"/>
              <a:t>of a </a:t>
            </a:r>
            <a:r>
              <a:rPr lang="en-US" dirty="0" smtClean="0"/>
              <a:t>Lection</a:t>
            </a:r>
            <a:endParaRPr lang="lv-LV" dirty="0"/>
          </a:p>
        </p:txBody>
      </p:sp>
      <p:sp>
        <p:nvSpPr>
          <p:cNvPr id="3" name="Объект 2"/>
          <p:cNvSpPr>
            <a:spLocks noGrp="1"/>
          </p:cNvSpPr>
          <p:nvPr>
            <p:ph idx="1"/>
          </p:nvPr>
        </p:nvSpPr>
        <p:spPr/>
        <p:txBody>
          <a:bodyPr>
            <a:normAutofit fontScale="85000" lnSpcReduction="20000"/>
          </a:bodyPr>
          <a:lstStyle/>
          <a:p>
            <a:r>
              <a:rPr lang="en-US" dirty="0" smtClean="0"/>
              <a:t>Present basic concepts and issues while developing embedded Linux system.</a:t>
            </a:r>
          </a:p>
          <a:p>
            <a:r>
              <a:rPr lang="en-US" dirty="0" smtClean="0"/>
              <a:t>Subjects introduced to give a better sense how entire system comes together.</a:t>
            </a:r>
          </a:p>
          <a:p>
            <a:r>
              <a:rPr lang="en-US" dirty="0" smtClean="0"/>
              <a:t>Present types of hosts used for developing embedded Linux system.</a:t>
            </a:r>
          </a:p>
          <a:p>
            <a:r>
              <a:rPr lang="en-US" dirty="0" smtClean="0"/>
              <a:t>Show details of the structure found in embed. Linux systems.</a:t>
            </a:r>
          </a:p>
          <a:p>
            <a:r>
              <a:rPr lang="en-US" dirty="0" smtClean="0"/>
              <a:t>Present generic arch. of an embed. Linux systems.</a:t>
            </a:r>
          </a:p>
          <a:p>
            <a:r>
              <a:rPr lang="en-US" dirty="0" smtClean="0"/>
              <a:t>Explain system startup, types of boot </a:t>
            </a:r>
            <a:r>
              <a:rPr lang="en-US" dirty="0" err="1" smtClean="0"/>
              <a:t>cfg</a:t>
            </a:r>
            <a:r>
              <a:rPr lang="en-US" dirty="0" smtClean="0"/>
              <a:t>., typical system memory layout.</a:t>
            </a:r>
            <a:endParaRPr lang="lv-LV" dirty="0"/>
          </a:p>
        </p:txBody>
      </p:sp>
      <p:sp>
        <p:nvSpPr>
          <p:cNvPr id="4" name="Дата 3"/>
          <p:cNvSpPr>
            <a:spLocks noGrp="1"/>
          </p:cNvSpPr>
          <p:nvPr>
            <p:ph type="dt" sz="half" idx="10"/>
          </p:nvPr>
        </p:nvSpPr>
        <p:spPr/>
        <p:txBody>
          <a:bodyPr/>
          <a:lstStyle/>
          <a:p>
            <a:fld id="{3C7BF017-E73C-42C4-B67E-F01FD6E37D69}" type="datetime1">
              <a:rPr lang="en-US" smtClean="0"/>
              <a:t>10/2/2013</a:t>
            </a:fld>
            <a:endParaRPr lang="lv-LV"/>
          </a:p>
        </p:txBody>
      </p:sp>
      <p:sp>
        <p:nvSpPr>
          <p:cNvPr id="5" name="Номер слайда 4"/>
          <p:cNvSpPr>
            <a:spLocks noGrp="1"/>
          </p:cNvSpPr>
          <p:nvPr>
            <p:ph type="sldNum" sz="quarter" idx="12"/>
          </p:nvPr>
        </p:nvSpPr>
        <p:spPr/>
        <p:txBody>
          <a:bodyPr/>
          <a:lstStyle/>
          <a:p>
            <a:fld id="{DAF0EAB1-AD56-4966-B3B0-2A3BB8E31F8C}" type="slidenum">
              <a:rPr lang="lv-LV" smtClean="0"/>
              <a:t>2</a:t>
            </a:fld>
            <a:endParaRPr lang="lv-LV"/>
          </a:p>
        </p:txBody>
      </p:sp>
    </p:spTree>
    <p:extLst>
      <p:ext uri="{BB962C8B-B14F-4D97-AF65-F5344CB8AC3E}">
        <p14:creationId xmlns:p14="http://schemas.microsoft.com/office/powerpoint/2010/main" val="539876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System Memory Layout</a:t>
            </a:r>
            <a:endParaRPr lang="lv-LV" dirty="0"/>
          </a:p>
        </p:txBody>
      </p:sp>
      <p:sp>
        <p:nvSpPr>
          <p:cNvPr id="3" name="Объект 2"/>
          <p:cNvSpPr>
            <a:spLocks noGrp="1"/>
          </p:cNvSpPr>
          <p:nvPr>
            <p:ph idx="1"/>
          </p:nvPr>
        </p:nvSpPr>
        <p:spPr>
          <a:xfrm>
            <a:off x="323528" y="1600200"/>
            <a:ext cx="4464496" cy="4525963"/>
          </a:xfrm>
        </p:spPr>
        <p:txBody>
          <a:bodyPr>
            <a:noAutofit/>
          </a:bodyPr>
          <a:lstStyle/>
          <a:p>
            <a:r>
              <a:rPr lang="en-US" sz="1600" dirty="0" smtClean="0"/>
              <a:t>We will try to understand the system’s memory layout and the differences between physical and kernel’s virtual address spaces.</a:t>
            </a:r>
          </a:p>
          <a:p>
            <a:r>
              <a:rPr lang="en-US" sz="1600" dirty="0" smtClean="0"/>
              <a:t>Physical map is important:</a:t>
            </a:r>
          </a:p>
          <a:p>
            <a:pPr lvl="1"/>
            <a:r>
              <a:rPr lang="en-US" sz="1400" dirty="0" smtClean="0"/>
              <a:t>Provides with info on how to configure the kernel.</a:t>
            </a:r>
          </a:p>
          <a:p>
            <a:pPr lvl="1"/>
            <a:r>
              <a:rPr lang="en-US" sz="1400" dirty="0" smtClean="0"/>
              <a:t>How to develop custom drivers.</a:t>
            </a:r>
          </a:p>
          <a:p>
            <a:r>
              <a:rPr lang="en-US" sz="1600" dirty="0" smtClean="0"/>
              <a:t>Flash storage is divided in two:</a:t>
            </a:r>
          </a:p>
          <a:p>
            <a:pPr lvl="1"/>
            <a:r>
              <a:rPr lang="en-US" sz="1400" dirty="0" err="1" smtClean="0"/>
              <a:t>Bootloader</a:t>
            </a:r>
            <a:r>
              <a:rPr lang="en-US" sz="1400" dirty="0" smtClean="0"/>
              <a:t>.</a:t>
            </a:r>
          </a:p>
          <a:p>
            <a:pPr lvl="1"/>
            <a:r>
              <a:rPr lang="en-US" sz="1400" dirty="0" smtClean="0"/>
              <a:t>System’s root </a:t>
            </a:r>
            <a:r>
              <a:rPr lang="en-US" sz="1400" dirty="0" err="1" smtClean="0"/>
              <a:t>filesystem</a:t>
            </a:r>
            <a:r>
              <a:rPr lang="en-US" sz="1400" dirty="0" smtClean="0"/>
              <a:t> (in example is JFFS2). In the example, kernel is on the root </a:t>
            </a:r>
            <a:r>
              <a:rPr lang="en-US" sz="1400" dirty="0" err="1" smtClean="0"/>
              <a:t>filesystem</a:t>
            </a:r>
            <a:r>
              <a:rPr lang="en-US" sz="1400" dirty="0" smtClean="0"/>
              <a:t>.</a:t>
            </a:r>
          </a:p>
          <a:p>
            <a:r>
              <a:rPr lang="en-US" sz="1600" dirty="0" smtClean="0"/>
              <a:t>Once Linux is running the programs use virtual addresses. </a:t>
            </a:r>
          </a:p>
          <a:p>
            <a:r>
              <a:rPr lang="en-US" sz="1600" dirty="0" smtClean="0"/>
              <a:t>The kernel occupies a quarter of the virtual address space – known as </a:t>
            </a:r>
            <a:r>
              <a:rPr lang="en-US" sz="1600" i="1" dirty="0" smtClean="0"/>
              <a:t>kernel space</a:t>
            </a:r>
            <a:r>
              <a:rPr lang="en-US" sz="1600" dirty="0" smtClean="0"/>
              <a:t>.</a:t>
            </a:r>
          </a:p>
          <a:p>
            <a:r>
              <a:rPr lang="en-US" sz="1600" dirty="0" smtClean="0"/>
              <a:t>The rest of the address space is occupied by application-specific text, data and library mappings – known as </a:t>
            </a:r>
            <a:r>
              <a:rPr lang="en-US" sz="1600" i="1" dirty="0" smtClean="0"/>
              <a:t>user space</a:t>
            </a:r>
            <a:r>
              <a:rPr lang="en-US" sz="1600" dirty="0" smtClean="0"/>
              <a:t>.</a:t>
            </a:r>
            <a:endParaRPr lang="lv-LV" sz="1600" dirty="0"/>
          </a:p>
        </p:txBody>
      </p:sp>
      <p:sp>
        <p:nvSpPr>
          <p:cNvPr id="4" name="Дата 3"/>
          <p:cNvSpPr>
            <a:spLocks noGrp="1"/>
          </p:cNvSpPr>
          <p:nvPr>
            <p:ph type="dt" sz="half" idx="10"/>
          </p:nvPr>
        </p:nvSpPr>
        <p:spPr/>
        <p:txBody>
          <a:bodyPr/>
          <a:lstStyle/>
          <a:p>
            <a:fld id="{3C7BF017-E73C-42C4-B67E-F01FD6E37D69}" type="datetime1">
              <a:rPr lang="en-US" smtClean="0"/>
              <a:t>10/2/2013</a:t>
            </a:fld>
            <a:endParaRPr lang="lv-LV"/>
          </a:p>
        </p:txBody>
      </p:sp>
      <p:sp>
        <p:nvSpPr>
          <p:cNvPr id="5" name="Номер слайда 4"/>
          <p:cNvSpPr>
            <a:spLocks noGrp="1"/>
          </p:cNvSpPr>
          <p:nvPr>
            <p:ph type="sldNum" sz="quarter" idx="12"/>
          </p:nvPr>
        </p:nvSpPr>
        <p:spPr/>
        <p:txBody>
          <a:bodyPr/>
          <a:lstStyle/>
          <a:p>
            <a:fld id="{DAF0EAB1-AD56-4966-B3B0-2A3BB8E31F8C}" type="slidenum">
              <a:rPr lang="lv-LV" smtClean="0"/>
              <a:t>20</a:t>
            </a:fld>
            <a:endParaRPr lang="lv-LV"/>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1484784"/>
            <a:ext cx="4187689"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3034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Types of Hosts.</a:t>
            </a:r>
            <a:br>
              <a:rPr lang="en-US" dirty="0" smtClean="0"/>
            </a:br>
            <a:r>
              <a:rPr lang="en-US" dirty="0" smtClean="0"/>
              <a:t>Linux </a:t>
            </a:r>
            <a:r>
              <a:rPr lang="en-US" dirty="0"/>
              <a:t>Workstation</a:t>
            </a:r>
            <a:endParaRPr lang="lv-LV" dirty="0"/>
          </a:p>
        </p:txBody>
      </p:sp>
      <p:sp>
        <p:nvSpPr>
          <p:cNvPr id="3" name="Объект 2"/>
          <p:cNvSpPr>
            <a:spLocks noGrp="1"/>
          </p:cNvSpPr>
          <p:nvPr>
            <p:ph idx="1"/>
          </p:nvPr>
        </p:nvSpPr>
        <p:spPr/>
        <p:txBody>
          <a:bodyPr>
            <a:normAutofit fontScale="92500" lnSpcReduction="10000"/>
          </a:bodyPr>
          <a:lstStyle/>
          <a:p>
            <a:r>
              <a:rPr lang="en-US" dirty="0" smtClean="0"/>
              <a:t>Most common type of development host for embed. Linux systems.</a:t>
            </a:r>
          </a:p>
          <a:p>
            <a:r>
              <a:rPr lang="en-US" dirty="0" smtClean="0"/>
              <a:t>It maybe a standard PC.</a:t>
            </a:r>
          </a:p>
          <a:p>
            <a:r>
              <a:rPr lang="en-US" dirty="0" smtClean="0"/>
              <a:t>Variety of Linux distributions may be used for Host basis.</a:t>
            </a:r>
          </a:p>
          <a:p>
            <a:r>
              <a:rPr lang="en-US" dirty="0" smtClean="0"/>
              <a:t>Any PC-based dev. platform has the following:</a:t>
            </a:r>
          </a:p>
          <a:p>
            <a:pPr lvl="1"/>
            <a:r>
              <a:rPr lang="en-US" dirty="0" smtClean="0"/>
              <a:t>At least 1-2 GB of RAM. 4 GB are preferable;</a:t>
            </a:r>
          </a:p>
          <a:p>
            <a:pPr lvl="1"/>
            <a:r>
              <a:rPr lang="en-US" dirty="0" smtClean="0"/>
              <a:t>At least 2 GHz CPU. More than two dual-core CPUs;</a:t>
            </a:r>
          </a:p>
          <a:p>
            <a:pPr lvl="1"/>
            <a:r>
              <a:rPr lang="en-US" dirty="0" smtClean="0"/>
              <a:t>500 GB – 1 TB of HDD.</a:t>
            </a:r>
            <a:endParaRPr lang="lv-LV" dirty="0"/>
          </a:p>
        </p:txBody>
      </p:sp>
      <p:sp>
        <p:nvSpPr>
          <p:cNvPr id="4" name="Дата 3"/>
          <p:cNvSpPr>
            <a:spLocks noGrp="1"/>
          </p:cNvSpPr>
          <p:nvPr>
            <p:ph type="dt" sz="half" idx="10"/>
          </p:nvPr>
        </p:nvSpPr>
        <p:spPr/>
        <p:txBody>
          <a:bodyPr/>
          <a:lstStyle/>
          <a:p>
            <a:fld id="{3C7BF017-E73C-42C4-B67E-F01FD6E37D69}" type="datetime1">
              <a:rPr lang="en-US" smtClean="0"/>
              <a:t>10/2/2013</a:t>
            </a:fld>
            <a:endParaRPr lang="lv-LV"/>
          </a:p>
        </p:txBody>
      </p:sp>
      <p:sp>
        <p:nvSpPr>
          <p:cNvPr id="5" name="Номер слайда 4"/>
          <p:cNvSpPr>
            <a:spLocks noGrp="1"/>
          </p:cNvSpPr>
          <p:nvPr>
            <p:ph type="sldNum" sz="quarter" idx="12"/>
          </p:nvPr>
        </p:nvSpPr>
        <p:spPr/>
        <p:txBody>
          <a:bodyPr/>
          <a:lstStyle/>
          <a:p>
            <a:fld id="{DAF0EAB1-AD56-4966-B3B0-2A3BB8E31F8C}" type="slidenum">
              <a:rPr lang="lv-LV" smtClean="0"/>
              <a:t>3</a:t>
            </a:fld>
            <a:endParaRPr lang="lv-LV"/>
          </a:p>
        </p:txBody>
      </p:sp>
    </p:spTree>
    <p:extLst>
      <p:ext uri="{BB962C8B-B14F-4D97-AF65-F5344CB8AC3E}">
        <p14:creationId xmlns:p14="http://schemas.microsoft.com/office/powerpoint/2010/main" val="3328400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Types of Hosts</a:t>
            </a:r>
            <a:r>
              <a:rPr lang="en-US" dirty="0" smtClean="0"/>
              <a:t>.</a:t>
            </a:r>
            <a:br>
              <a:rPr lang="en-US" dirty="0" smtClean="0"/>
            </a:br>
            <a:r>
              <a:rPr lang="en-US" dirty="0" smtClean="0"/>
              <a:t>Unix and Windows Workstations</a:t>
            </a:r>
            <a:endParaRPr lang="lv-LV" dirty="0"/>
          </a:p>
        </p:txBody>
      </p:sp>
      <p:sp>
        <p:nvSpPr>
          <p:cNvPr id="3" name="Объект 2"/>
          <p:cNvSpPr>
            <a:spLocks noGrp="1"/>
          </p:cNvSpPr>
          <p:nvPr>
            <p:ph idx="1"/>
          </p:nvPr>
        </p:nvSpPr>
        <p:spPr/>
        <p:txBody>
          <a:bodyPr/>
          <a:lstStyle/>
          <a:p>
            <a:r>
              <a:rPr lang="en-US" dirty="0" smtClean="0"/>
              <a:t>Unix Workstations:</a:t>
            </a:r>
          </a:p>
          <a:p>
            <a:pPr lvl="1"/>
            <a:r>
              <a:rPr lang="en-US" dirty="0" smtClean="0"/>
              <a:t>Most of Linux related recommendations are also related to Unix/Unix-like systems.</a:t>
            </a:r>
          </a:p>
          <a:p>
            <a:r>
              <a:rPr lang="en-US" dirty="0"/>
              <a:t>Windows </a:t>
            </a:r>
            <a:r>
              <a:rPr lang="en-US" dirty="0" smtClean="0"/>
              <a:t>Workstation:</a:t>
            </a:r>
          </a:p>
          <a:p>
            <a:pPr lvl="1"/>
            <a:r>
              <a:rPr lang="en-US" dirty="0"/>
              <a:t>Cross-platform support needs </a:t>
            </a:r>
            <a:r>
              <a:rPr lang="en-US" dirty="0" err="1"/>
              <a:t>binutils</a:t>
            </a:r>
            <a:r>
              <a:rPr lang="en-US" dirty="0"/>
              <a:t> be compiled for Windows. </a:t>
            </a:r>
          </a:p>
          <a:p>
            <a:pPr lvl="1"/>
            <a:r>
              <a:rPr lang="en-US" dirty="0"/>
              <a:t>Usage of Cygwin environment for executing Linux </a:t>
            </a:r>
            <a:r>
              <a:rPr lang="en-US" dirty="0" err="1"/>
              <a:t>utils</a:t>
            </a:r>
            <a:r>
              <a:rPr lang="en-US" dirty="0"/>
              <a:t>.</a:t>
            </a:r>
            <a:endParaRPr lang="lv-LV" dirty="0"/>
          </a:p>
          <a:p>
            <a:pPr lvl="1"/>
            <a:endParaRPr lang="en-US" dirty="0" smtClean="0"/>
          </a:p>
          <a:p>
            <a:pPr marL="0" indent="0">
              <a:buNone/>
            </a:pPr>
            <a:endParaRPr lang="lv-LV" dirty="0"/>
          </a:p>
        </p:txBody>
      </p:sp>
      <p:sp>
        <p:nvSpPr>
          <p:cNvPr id="4" name="Дата 3"/>
          <p:cNvSpPr>
            <a:spLocks noGrp="1"/>
          </p:cNvSpPr>
          <p:nvPr>
            <p:ph type="dt" sz="half" idx="10"/>
          </p:nvPr>
        </p:nvSpPr>
        <p:spPr/>
        <p:txBody>
          <a:bodyPr/>
          <a:lstStyle/>
          <a:p>
            <a:fld id="{3C7BF017-E73C-42C4-B67E-F01FD6E37D69}" type="datetime1">
              <a:rPr lang="en-US" smtClean="0"/>
              <a:t>10/2/2013</a:t>
            </a:fld>
            <a:endParaRPr lang="lv-LV"/>
          </a:p>
        </p:txBody>
      </p:sp>
      <p:sp>
        <p:nvSpPr>
          <p:cNvPr id="5" name="Номер слайда 4"/>
          <p:cNvSpPr>
            <a:spLocks noGrp="1"/>
          </p:cNvSpPr>
          <p:nvPr>
            <p:ph type="sldNum" sz="quarter" idx="12"/>
          </p:nvPr>
        </p:nvSpPr>
        <p:spPr/>
        <p:txBody>
          <a:bodyPr/>
          <a:lstStyle/>
          <a:p>
            <a:fld id="{DAF0EAB1-AD56-4966-B3B0-2A3BB8E31F8C}" type="slidenum">
              <a:rPr lang="lv-LV" smtClean="0"/>
              <a:t>4</a:t>
            </a:fld>
            <a:endParaRPr lang="lv-LV"/>
          </a:p>
        </p:txBody>
      </p:sp>
    </p:spTree>
    <p:extLst>
      <p:ext uri="{BB962C8B-B14F-4D97-AF65-F5344CB8AC3E}">
        <p14:creationId xmlns:p14="http://schemas.microsoft.com/office/powerpoint/2010/main" val="2267965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Types of </a:t>
            </a:r>
            <a:r>
              <a:rPr lang="en-US" dirty="0" smtClean="0"/>
              <a:t>Host/Target Development Setups</a:t>
            </a:r>
            <a:endParaRPr lang="lv-LV" dirty="0"/>
          </a:p>
        </p:txBody>
      </p:sp>
      <p:sp>
        <p:nvSpPr>
          <p:cNvPr id="3" name="Объект 2"/>
          <p:cNvSpPr>
            <a:spLocks noGrp="1"/>
          </p:cNvSpPr>
          <p:nvPr>
            <p:ph idx="1"/>
          </p:nvPr>
        </p:nvSpPr>
        <p:spPr/>
        <p:txBody>
          <a:bodyPr/>
          <a:lstStyle/>
          <a:p>
            <a:r>
              <a:rPr lang="en-US" dirty="0"/>
              <a:t>Three different host/target architectures are available for the development of </a:t>
            </a:r>
            <a:r>
              <a:rPr lang="en-US" dirty="0" smtClean="0"/>
              <a:t>embedded Linux </a:t>
            </a:r>
            <a:r>
              <a:rPr lang="en-US" dirty="0"/>
              <a:t>systems: </a:t>
            </a:r>
            <a:endParaRPr lang="en-US" dirty="0" smtClean="0"/>
          </a:p>
          <a:p>
            <a:pPr lvl="1"/>
            <a:r>
              <a:rPr lang="en-US" dirty="0" smtClean="0"/>
              <a:t>the </a:t>
            </a:r>
            <a:r>
              <a:rPr lang="en-US" dirty="0"/>
              <a:t>linked setup, </a:t>
            </a:r>
            <a:endParaRPr lang="en-US" dirty="0" smtClean="0"/>
          </a:p>
          <a:p>
            <a:pPr lvl="1"/>
            <a:r>
              <a:rPr lang="en-US" dirty="0" smtClean="0"/>
              <a:t>the </a:t>
            </a:r>
            <a:r>
              <a:rPr lang="en-US" dirty="0"/>
              <a:t>removable storage setup, </a:t>
            </a:r>
            <a:endParaRPr lang="en-US" dirty="0" smtClean="0"/>
          </a:p>
          <a:p>
            <a:pPr lvl="1"/>
            <a:r>
              <a:rPr lang="en-US" dirty="0" smtClean="0"/>
              <a:t>the </a:t>
            </a:r>
            <a:r>
              <a:rPr lang="en-US" dirty="0"/>
              <a:t>standalone setup.</a:t>
            </a:r>
            <a:endParaRPr lang="lv-LV" dirty="0"/>
          </a:p>
        </p:txBody>
      </p:sp>
      <p:sp>
        <p:nvSpPr>
          <p:cNvPr id="4" name="Дата 3"/>
          <p:cNvSpPr>
            <a:spLocks noGrp="1"/>
          </p:cNvSpPr>
          <p:nvPr>
            <p:ph type="dt" sz="half" idx="10"/>
          </p:nvPr>
        </p:nvSpPr>
        <p:spPr/>
        <p:txBody>
          <a:bodyPr/>
          <a:lstStyle/>
          <a:p>
            <a:fld id="{3C7BF017-E73C-42C4-B67E-F01FD6E37D69}" type="datetime1">
              <a:rPr lang="en-US" smtClean="0"/>
              <a:t>10/2/2013</a:t>
            </a:fld>
            <a:endParaRPr lang="lv-LV"/>
          </a:p>
        </p:txBody>
      </p:sp>
      <p:sp>
        <p:nvSpPr>
          <p:cNvPr id="5" name="Номер слайда 4"/>
          <p:cNvSpPr>
            <a:spLocks noGrp="1"/>
          </p:cNvSpPr>
          <p:nvPr>
            <p:ph type="sldNum" sz="quarter" idx="12"/>
          </p:nvPr>
        </p:nvSpPr>
        <p:spPr/>
        <p:txBody>
          <a:bodyPr/>
          <a:lstStyle/>
          <a:p>
            <a:fld id="{DAF0EAB1-AD56-4966-B3B0-2A3BB8E31F8C}" type="slidenum">
              <a:rPr lang="lv-LV" smtClean="0"/>
              <a:t>5</a:t>
            </a:fld>
            <a:endParaRPr lang="lv-LV"/>
          </a:p>
        </p:txBody>
      </p:sp>
    </p:spTree>
    <p:extLst>
      <p:ext uri="{BB962C8B-B14F-4D97-AF65-F5344CB8AC3E}">
        <p14:creationId xmlns:p14="http://schemas.microsoft.com/office/powerpoint/2010/main" val="989700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Linked Setup</a:t>
            </a:r>
            <a:endParaRPr lang="lv-LV" dirty="0"/>
          </a:p>
        </p:txBody>
      </p:sp>
      <p:sp>
        <p:nvSpPr>
          <p:cNvPr id="3" name="Объект 2"/>
          <p:cNvSpPr>
            <a:spLocks noGrp="1"/>
          </p:cNvSpPr>
          <p:nvPr>
            <p:ph idx="1"/>
          </p:nvPr>
        </p:nvSpPr>
        <p:spPr>
          <a:xfrm>
            <a:off x="457200" y="3212976"/>
            <a:ext cx="8229600" cy="2913187"/>
          </a:xfrm>
        </p:spPr>
        <p:txBody>
          <a:bodyPr>
            <a:normAutofit fontScale="92500" lnSpcReduction="20000"/>
          </a:bodyPr>
          <a:lstStyle/>
          <a:p>
            <a:r>
              <a:rPr lang="en-US" dirty="0" smtClean="0"/>
              <a:t>Target and Host are permanently linked together</a:t>
            </a:r>
            <a:r>
              <a:rPr lang="lv-LV" dirty="0" smtClean="0"/>
              <a:t> </a:t>
            </a:r>
            <a:r>
              <a:rPr lang="en-US" dirty="0" smtClean="0"/>
              <a:t>– serial cable or Ethernet link. All transfers occur via link.</a:t>
            </a:r>
          </a:p>
          <a:p>
            <a:r>
              <a:rPr lang="en-US" dirty="0" smtClean="0"/>
              <a:t>TFTP is used to transfer kernel from host to target.</a:t>
            </a:r>
          </a:p>
          <a:p>
            <a:r>
              <a:rPr lang="en-US" dirty="0" err="1" smtClean="0"/>
              <a:t>Filesystem</a:t>
            </a:r>
            <a:r>
              <a:rPr lang="en-US" dirty="0" smtClean="0"/>
              <a:t> is NFS-mounted is used instead of being on storage media in the target.</a:t>
            </a:r>
            <a:endParaRPr lang="en-US" dirty="0"/>
          </a:p>
        </p:txBody>
      </p:sp>
      <p:sp>
        <p:nvSpPr>
          <p:cNvPr id="4" name="Дата 3"/>
          <p:cNvSpPr>
            <a:spLocks noGrp="1"/>
          </p:cNvSpPr>
          <p:nvPr>
            <p:ph type="dt" sz="half" idx="10"/>
          </p:nvPr>
        </p:nvSpPr>
        <p:spPr/>
        <p:txBody>
          <a:bodyPr/>
          <a:lstStyle/>
          <a:p>
            <a:fld id="{3C7BF017-E73C-42C4-B67E-F01FD6E37D69}" type="datetime1">
              <a:rPr lang="en-US" smtClean="0"/>
              <a:t>10/2/2013</a:t>
            </a:fld>
            <a:endParaRPr lang="lv-LV"/>
          </a:p>
        </p:txBody>
      </p:sp>
      <p:sp>
        <p:nvSpPr>
          <p:cNvPr id="5" name="Номер слайда 4"/>
          <p:cNvSpPr>
            <a:spLocks noGrp="1"/>
          </p:cNvSpPr>
          <p:nvPr>
            <p:ph type="sldNum" sz="quarter" idx="12"/>
          </p:nvPr>
        </p:nvSpPr>
        <p:spPr/>
        <p:txBody>
          <a:bodyPr/>
          <a:lstStyle/>
          <a:p>
            <a:fld id="{DAF0EAB1-AD56-4966-B3B0-2A3BB8E31F8C}" type="slidenum">
              <a:rPr lang="lv-LV" smtClean="0"/>
              <a:t>6</a:t>
            </a:fld>
            <a:endParaRPr lang="lv-LV"/>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4452" y="1340768"/>
            <a:ext cx="4262356"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5721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Removable Storage Setup</a:t>
            </a:r>
            <a:endParaRPr lang="lv-LV" dirty="0"/>
          </a:p>
        </p:txBody>
      </p:sp>
      <p:sp>
        <p:nvSpPr>
          <p:cNvPr id="3" name="Объект 2"/>
          <p:cNvSpPr>
            <a:spLocks noGrp="1"/>
          </p:cNvSpPr>
          <p:nvPr>
            <p:ph idx="1"/>
          </p:nvPr>
        </p:nvSpPr>
        <p:spPr>
          <a:xfrm>
            <a:off x="457200" y="3212976"/>
            <a:ext cx="8229600" cy="2913187"/>
          </a:xfrm>
        </p:spPr>
        <p:txBody>
          <a:bodyPr/>
          <a:lstStyle/>
          <a:p>
            <a:r>
              <a:rPr lang="en-US" dirty="0" smtClean="0"/>
              <a:t>No direct link between host and target.</a:t>
            </a:r>
          </a:p>
          <a:p>
            <a:r>
              <a:rPr lang="en-US" dirty="0" smtClean="0"/>
              <a:t>Storage device is written by the host.</a:t>
            </a:r>
          </a:p>
          <a:p>
            <a:r>
              <a:rPr lang="en-US" dirty="0" smtClean="0"/>
              <a:t>Target contains a minimal </a:t>
            </a:r>
            <a:r>
              <a:rPr lang="en-US" dirty="0" err="1" smtClean="0"/>
              <a:t>bootloader</a:t>
            </a:r>
            <a:r>
              <a:rPr lang="en-US" dirty="0" smtClean="0"/>
              <a:t>, which loads other components from removable storage media.</a:t>
            </a:r>
          </a:p>
          <a:p>
            <a:endParaRPr lang="lv-LV" dirty="0"/>
          </a:p>
        </p:txBody>
      </p:sp>
      <p:sp>
        <p:nvSpPr>
          <p:cNvPr id="4" name="Дата 3"/>
          <p:cNvSpPr>
            <a:spLocks noGrp="1"/>
          </p:cNvSpPr>
          <p:nvPr>
            <p:ph type="dt" sz="half" idx="10"/>
          </p:nvPr>
        </p:nvSpPr>
        <p:spPr/>
        <p:txBody>
          <a:bodyPr/>
          <a:lstStyle/>
          <a:p>
            <a:fld id="{3C7BF017-E73C-42C4-B67E-F01FD6E37D69}" type="datetime1">
              <a:rPr lang="en-US" smtClean="0"/>
              <a:t>10/2/2013</a:t>
            </a:fld>
            <a:endParaRPr lang="lv-LV"/>
          </a:p>
        </p:txBody>
      </p:sp>
      <p:sp>
        <p:nvSpPr>
          <p:cNvPr id="5" name="Номер слайда 4"/>
          <p:cNvSpPr>
            <a:spLocks noGrp="1"/>
          </p:cNvSpPr>
          <p:nvPr>
            <p:ph type="sldNum" sz="quarter" idx="12"/>
          </p:nvPr>
        </p:nvSpPr>
        <p:spPr/>
        <p:txBody>
          <a:bodyPr/>
          <a:lstStyle/>
          <a:p>
            <a:fld id="{DAF0EAB1-AD56-4966-B3B0-2A3BB8E31F8C}" type="slidenum">
              <a:rPr lang="lv-LV" smtClean="0"/>
              <a:t>7</a:t>
            </a:fld>
            <a:endParaRPr lang="lv-LV"/>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412776"/>
            <a:ext cx="4581054"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7692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Standalone Setup</a:t>
            </a:r>
            <a:endParaRPr lang="lv-LV" dirty="0"/>
          </a:p>
        </p:txBody>
      </p:sp>
      <p:sp>
        <p:nvSpPr>
          <p:cNvPr id="3" name="Объект 2"/>
          <p:cNvSpPr>
            <a:spLocks noGrp="1"/>
          </p:cNvSpPr>
          <p:nvPr>
            <p:ph idx="1"/>
          </p:nvPr>
        </p:nvSpPr>
        <p:spPr>
          <a:xfrm>
            <a:off x="457200" y="3284984"/>
            <a:ext cx="8229600" cy="2841179"/>
          </a:xfrm>
        </p:spPr>
        <p:txBody>
          <a:bodyPr>
            <a:normAutofit fontScale="85000" lnSpcReduction="20000"/>
          </a:bodyPr>
          <a:lstStyle/>
          <a:p>
            <a:r>
              <a:rPr lang="en-US" dirty="0" smtClean="0"/>
              <a:t>Here the target is self-contained development system.</a:t>
            </a:r>
          </a:p>
          <a:p>
            <a:r>
              <a:rPr lang="en-US" dirty="0" smtClean="0"/>
              <a:t>Doesn’t require cross-platform dev. environment. </a:t>
            </a:r>
          </a:p>
          <a:p>
            <a:r>
              <a:rPr lang="en-US" dirty="0"/>
              <a:t>Doesn’t </a:t>
            </a:r>
            <a:r>
              <a:rPr lang="en-US" dirty="0" smtClean="0"/>
              <a:t>require any transfer between host and target.</a:t>
            </a:r>
          </a:p>
          <a:p>
            <a:r>
              <a:rPr lang="en-US" dirty="0" smtClean="0"/>
              <a:t>The type is popular when building high-end PC-based embedded system (e.g. HAS).</a:t>
            </a:r>
          </a:p>
          <a:p>
            <a:r>
              <a:rPr lang="en-US" dirty="0" smtClean="0"/>
              <a:t>Maybe freely expanded till mixed </a:t>
            </a:r>
            <a:r>
              <a:rPr lang="en-US" smtClean="0"/>
              <a:t>standalone/linked setup.</a:t>
            </a:r>
            <a:endParaRPr lang="lv-LV" dirty="0"/>
          </a:p>
        </p:txBody>
      </p:sp>
      <p:sp>
        <p:nvSpPr>
          <p:cNvPr id="4" name="Дата 3"/>
          <p:cNvSpPr>
            <a:spLocks noGrp="1"/>
          </p:cNvSpPr>
          <p:nvPr>
            <p:ph type="dt" sz="half" idx="10"/>
          </p:nvPr>
        </p:nvSpPr>
        <p:spPr/>
        <p:txBody>
          <a:bodyPr/>
          <a:lstStyle/>
          <a:p>
            <a:fld id="{3C7BF017-E73C-42C4-B67E-F01FD6E37D69}" type="datetime1">
              <a:rPr lang="en-US" smtClean="0"/>
              <a:t>10/2/2013</a:t>
            </a:fld>
            <a:endParaRPr lang="lv-LV"/>
          </a:p>
        </p:txBody>
      </p:sp>
      <p:sp>
        <p:nvSpPr>
          <p:cNvPr id="5" name="Номер слайда 4"/>
          <p:cNvSpPr>
            <a:spLocks noGrp="1"/>
          </p:cNvSpPr>
          <p:nvPr>
            <p:ph type="sldNum" sz="quarter" idx="12"/>
          </p:nvPr>
        </p:nvSpPr>
        <p:spPr/>
        <p:txBody>
          <a:bodyPr/>
          <a:lstStyle/>
          <a:p>
            <a:fld id="{DAF0EAB1-AD56-4966-B3B0-2A3BB8E31F8C}" type="slidenum">
              <a:rPr lang="lv-LV" smtClean="0"/>
              <a:t>8</a:t>
            </a:fld>
            <a:endParaRPr lang="lv-LV"/>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1268760"/>
            <a:ext cx="1656780" cy="1962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3553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Types of </a:t>
            </a:r>
            <a:r>
              <a:rPr lang="en-US" dirty="0" smtClean="0"/>
              <a:t>Host/Target Debug </a:t>
            </a:r>
            <a:r>
              <a:rPr lang="en-US" dirty="0"/>
              <a:t>Setups</a:t>
            </a:r>
            <a:endParaRPr lang="lv-LV" dirty="0"/>
          </a:p>
        </p:txBody>
      </p:sp>
      <p:sp>
        <p:nvSpPr>
          <p:cNvPr id="3" name="Объект 2"/>
          <p:cNvSpPr>
            <a:spLocks noGrp="1"/>
          </p:cNvSpPr>
          <p:nvPr>
            <p:ph idx="1"/>
          </p:nvPr>
        </p:nvSpPr>
        <p:spPr/>
        <p:txBody>
          <a:bodyPr>
            <a:normAutofit fontScale="70000" lnSpcReduction="20000"/>
          </a:bodyPr>
          <a:lstStyle/>
          <a:p>
            <a:r>
              <a:rPr lang="en-US" dirty="0" smtClean="0"/>
              <a:t>Basically three types of debugging interfaces are used by designer:</a:t>
            </a:r>
          </a:p>
          <a:p>
            <a:pPr lvl="1"/>
            <a:r>
              <a:rPr lang="en-US" dirty="0" smtClean="0"/>
              <a:t>Serial line:</a:t>
            </a:r>
          </a:p>
          <a:p>
            <a:pPr lvl="2"/>
            <a:r>
              <a:rPr lang="en-US" dirty="0" smtClean="0"/>
              <a:t>the simplest way to debug (in all HW);</a:t>
            </a:r>
          </a:p>
          <a:p>
            <a:pPr lvl="2"/>
            <a:r>
              <a:rPr lang="en-US" dirty="0" smtClean="0"/>
              <a:t>Some drawbacks: too slow; if embed. system have only one serial it is impossible to interact with system (via serial) and debug simultaneously.</a:t>
            </a:r>
          </a:p>
          <a:p>
            <a:pPr lvl="1"/>
            <a:r>
              <a:rPr lang="en-US" dirty="0" smtClean="0"/>
              <a:t>Networking interface:</a:t>
            </a:r>
          </a:p>
          <a:p>
            <a:pPr lvl="2"/>
            <a:r>
              <a:rPr lang="en-US" dirty="0" smtClean="0"/>
              <a:t>much higher bandwidth than serial;</a:t>
            </a:r>
          </a:p>
          <a:p>
            <a:pPr lvl="2"/>
            <a:r>
              <a:rPr lang="en-US" dirty="0" smtClean="0"/>
              <a:t>many networking connections exist over the same </a:t>
            </a:r>
            <a:r>
              <a:rPr lang="en-US" dirty="0" err="1" smtClean="0"/>
              <a:t>phy</a:t>
            </a:r>
            <a:r>
              <a:rPr lang="en-US" dirty="0" smtClean="0"/>
              <a:t>. net. link;</a:t>
            </a:r>
          </a:p>
          <a:p>
            <a:pPr lvl="2"/>
            <a:r>
              <a:rPr lang="en-US" dirty="0" smtClean="0"/>
              <a:t>uses net. protocol stack.</a:t>
            </a:r>
            <a:endParaRPr lang="en-US" dirty="0"/>
          </a:p>
          <a:p>
            <a:pPr lvl="1"/>
            <a:r>
              <a:rPr lang="en-US" dirty="0" smtClean="0"/>
              <a:t>Special debugging HW:</a:t>
            </a:r>
          </a:p>
          <a:p>
            <a:pPr lvl="2"/>
            <a:r>
              <a:rPr lang="en-US" dirty="0" smtClean="0"/>
              <a:t>direct </a:t>
            </a:r>
            <a:r>
              <a:rPr lang="en-US" dirty="0"/>
              <a:t>hardware </a:t>
            </a:r>
            <a:r>
              <a:rPr lang="en-US" dirty="0" smtClean="0"/>
              <a:t>control over software: BDM or JTAG (rely on special functionality in the CPU);</a:t>
            </a:r>
          </a:p>
          <a:p>
            <a:pPr lvl="2"/>
            <a:r>
              <a:rPr lang="en-US" dirty="0" smtClean="0"/>
              <a:t>connecting debugger to e.g. JTAG pins of the </a:t>
            </a:r>
            <a:r>
              <a:rPr lang="en-US" dirty="0" err="1" smtClean="0"/>
              <a:t>cpu</a:t>
            </a:r>
            <a:r>
              <a:rPr lang="en-US" dirty="0" smtClean="0"/>
              <a:t> the complete control of its behavior may be taken;</a:t>
            </a:r>
          </a:p>
          <a:p>
            <a:pPr lvl="2"/>
            <a:r>
              <a:rPr lang="en-US" dirty="0" smtClean="0"/>
              <a:t>such kind of debuggers are used when new HW platform is designed.</a:t>
            </a:r>
          </a:p>
          <a:p>
            <a:pPr lvl="2"/>
            <a:r>
              <a:rPr lang="en-US" dirty="0" smtClean="0"/>
              <a:t>debugger should be transparent with using GNU development </a:t>
            </a:r>
            <a:r>
              <a:rPr lang="en-US" dirty="0" err="1" smtClean="0"/>
              <a:t>toolchain</a:t>
            </a:r>
            <a:r>
              <a:rPr lang="en-US" dirty="0"/>
              <a:t> </a:t>
            </a:r>
            <a:r>
              <a:rPr lang="en-US" dirty="0" smtClean="0"/>
              <a:t>(for instance </a:t>
            </a:r>
            <a:r>
              <a:rPr lang="en-US" dirty="0" err="1" smtClean="0"/>
              <a:t>gdb</a:t>
            </a:r>
            <a:r>
              <a:rPr lang="en-US" dirty="0" smtClean="0"/>
              <a:t>)</a:t>
            </a:r>
          </a:p>
          <a:p>
            <a:pPr lvl="1"/>
            <a:endParaRPr lang="en-US" dirty="0" smtClean="0"/>
          </a:p>
        </p:txBody>
      </p:sp>
      <p:sp>
        <p:nvSpPr>
          <p:cNvPr id="4" name="Дата 3"/>
          <p:cNvSpPr>
            <a:spLocks noGrp="1"/>
          </p:cNvSpPr>
          <p:nvPr>
            <p:ph type="dt" sz="half" idx="10"/>
          </p:nvPr>
        </p:nvSpPr>
        <p:spPr/>
        <p:txBody>
          <a:bodyPr/>
          <a:lstStyle/>
          <a:p>
            <a:fld id="{3C7BF017-E73C-42C4-B67E-F01FD6E37D69}" type="datetime1">
              <a:rPr lang="en-US" smtClean="0"/>
              <a:t>10/2/2013</a:t>
            </a:fld>
            <a:endParaRPr lang="lv-LV"/>
          </a:p>
        </p:txBody>
      </p:sp>
      <p:sp>
        <p:nvSpPr>
          <p:cNvPr id="5" name="Номер слайда 4"/>
          <p:cNvSpPr>
            <a:spLocks noGrp="1"/>
          </p:cNvSpPr>
          <p:nvPr>
            <p:ph type="sldNum" sz="quarter" idx="12"/>
          </p:nvPr>
        </p:nvSpPr>
        <p:spPr/>
        <p:txBody>
          <a:bodyPr/>
          <a:lstStyle/>
          <a:p>
            <a:fld id="{DAF0EAB1-AD56-4966-B3B0-2A3BB8E31F8C}" type="slidenum">
              <a:rPr lang="lv-LV" smtClean="0"/>
              <a:t>9</a:t>
            </a:fld>
            <a:endParaRPr lang="lv-LV"/>
          </a:p>
        </p:txBody>
      </p:sp>
    </p:spTree>
    <p:extLst>
      <p:ext uri="{BB962C8B-B14F-4D97-AF65-F5344CB8AC3E}">
        <p14:creationId xmlns:p14="http://schemas.microsoft.com/office/powerpoint/2010/main" val="100662772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870</TotalTime>
  <Words>1653</Words>
  <Application>Microsoft Office PowerPoint</Application>
  <PresentationFormat>Экран (4:3)</PresentationFormat>
  <Paragraphs>194</Paragraphs>
  <Slides>20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20</vt:i4>
      </vt:variant>
    </vt:vector>
  </HeadingPairs>
  <TitlesOfParts>
    <vt:vector size="21" baseType="lpstr">
      <vt:lpstr>Тема Office</vt:lpstr>
      <vt:lpstr>uProcesoru sistēmu projektēšana un skaņošana</vt:lpstr>
      <vt:lpstr>A Purpose of a Lection</vt:lpstr>
      <vt:lpstr>Types of Hosts. Linux Workstation</vt:lpstr>
      <vt:lpstr>Types of Hosts. Unix and Windows Workstations</vt:lpstr>
      <vt:lpstr>Types of Host/Target Development Setups</vt:lpstr>
      <vt:lpstr>Linked Setup</vt:lpstr>
      <vt:lpstr>Removable Storage Setup</vt:lpstr>
      <vt:lpstr>Standalone Setup</vt:lpstr>
      <vt:lpstr>Types of Host/Target Debug Setups</vt:lpstr>
      <vt:lpstr>Generic Architecture of an Embedded Linux System</vt:lpstr>
      <vt:lpstr>Generic Architecture of an Embedded Linux System</vt:lpstr>
      <vt:lpstr>Generic Architecture of an Embedded Linux System</vt:lpstr>
      <vt:lpstr>Generic Architecture of an Embedded Linux System</vt:lpstr>
      <vt:lpstr>Generic Architecture of an Embedded Linux System</vt:lpstr>
      <vt:lpstr>System Startup</vt:lpstr>
      <vt:lpstr>Types of Boot Configuration</vt:lpstr>
      <vt:lpstr>Solid-State Storage (SSS) Media Setup</vt:lpstr>
      <vt:lpstr>Disk Setup</vt:lpstr>
      <vt:lpstr>Network Setup</vt:lpstr>
      <vt:lpstr>System Memory Layout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uProcesoru sistēmu projektēšana un skaņošana</dc:title>
  <dc:creator>RT</dc:creator>
  <cp:lastModifiedBy>RT</cp:lastModifiedBy>
  <cp:revision>77</cp:revision>
  <dcterms:created xsi:type="dcterms:W3CDTF">2013-09-17T21:18:42Z</dcterms:created>
  <dcterms:modified xsi:type="dcterms:W3CDTF">2013-10-02T20:09:17Z</dcterms:modified>
</cp:coreProperties>
</file>