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8" autoAdjust="0"/>
    <p:restoredTop sz="94660"/>
  </p:normalViewPr>
  <p:slideViewPr>
    <p:cSldViewPr>
      <p:cViewPr varScale="1">
        <p:scale>
          <a:sx n="76" d="100"/>
          <a:sy n="76" d="100"/>
        </p:scale>
        <p:origin x="-96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F1065-1A2C-4CC2-A1A6-9E132F8E7C59}" type="datetimeFigureOut">
              <a:rPr lang="lv-LV" smtClean="0"/>
              <a:t>2013.10.23.</a:t>
            </a:fld>
            <a:endParaRPr lang="lv-LV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1A3DC-A3F5-4853-BE8F-100EFF3AAA4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17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ECD3-55CE-4EA4-BF03-C5C0978DB404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278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7E6C-E91F-4E72-B695-3A3B9AF7CFFF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760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4EA-B516-44CE-9C2F-64BC5C176BAE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0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98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3A4A-1CD8-494F-AFAF-43075A98A0C4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29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F720-DC0E-46FB-9191-67119F34DB74}" type="datetime1">
              <a:rPr lang="en-US" smtClean="0"/>
              <a:t>10/23/2013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955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D2E-A389-4EC9-8132-1DB9B621CBAE}" type="datetime1">
              <a:rPr lang="en-US" smtClean="0"/>
              <a:t>10/23/2013</a:t>
            </a:fld>
            <a:endParaRPr lang="lv-LV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821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38CF-5E49-45FA-9B75-5E01B1361A4A}" type="datetime1">
              <a:rPr lang="en-US" smtClean="0"/>
              <a:t>10/23/2013</a:t>
            </a:fld>
            <a:endParaRPr lang="lv-LV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901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59B4-76F7-4CD3-9704-CA91AFCFC4E4}" type="datetime1">
              <a:rPr lang="en-US" smtClean="0"/>
              <a:t>10/23/2013</a:t>
            </a:fld>
            <a:endParaRPr lang="lv-LV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85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4D82-B987-4EB8-A173-1262A8B1556E}" type="datetime1">
              <a:rPr lang="en-US" smtClean="0"/>
              <a:t>10/23/2013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929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47F-7873-4FD5-B88C-9C4F5CAD3E20}" type="datetime1">
              <a:rPr lang="en-US" smtClean="0"/>
              <a:t>10/23/2013</a:t>
            </a:fld>
            <a:endParaRPr lang="lv-LV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52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lv-LV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lv-LV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556C-3A3D-49E9-9CF1-32024B14EF9F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EAB1-AD56-4966-B3B0-2A3BB8E31F8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166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 smtClean="0"/>
              <a:t>uProcesoru</a:t>
            </a:r>
            <a:r>
              <a:rPr lang="lv-LV" dirty="0" smtClean="0"/>
              <a:t> sistēmu projektēšana un skaņošana</a:t>
            </a:r>
            <a:endParaRPr lang="lv-LV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Piezīmes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lekcija</a:t>
            </a:r>
            <a:r>
              <a:rPr lang="en-US" dirty="0" smtClean="0"/>
              <a:t> – Hardware </a:t>
            </a:r>
            <a:r>
              <a:rPr lang="en-US" dirty="0" smtClean="0"/>
              <a:t>Support</a:t>
            </a:r>
            <a:r>
              <a:rPr lang="lv-LV" dirty="0" smtClean="0"/>
              <a:t>. </a:t>
            </a:r>
            <a:r>
              <a:rPr lang="lv-LV" dirty="0" err="1" smtClean="0"/>
              <a:t>Processor</a:t>
            </a:r>
            <a:r>
              <a:rPr lang="lv-LV" dirty="0" smtClean="0"/>
              <a:t> </a:t>
            </a:r>
            <a:r>
              <a:rPr lang="lv-LV" dirty="0" err="1" smtClean="0"/>
              <a:t>Architectures</a:t>
            </a:r>
            <a:r>
              <a:rPr lang="lv-LV" dirty="0" smtClean="0"/>
              <a:t>, </a:t>
            </a:r>
            <a:r>
              <a:rPr lang="lv-LV" dirty="0" err="1" smtClean="0"/>
              <a:t>Buses</a:t>
            </a:r>
            <a:r>
              <a:rPr lang="lv-LV" dirty="0" smtClean="0"/>
              <a:t>,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PowerPC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PowerPC (PPC) architecture was the result of a collaboration between Apple, IBM, </a:t>
            </a:r>
            <a:r>
              <a:rPr lang="en-US" dirty="0" smtClean="0"/>
              <a:t>and Motorola </a:t>
            </a:r>
            <a:r>
              <a:rPr lang="en-US" dirty="0"/>
              <a:t>(now </a:t>
            </a:r>
            <a:r>
              <a:rPr lang="en-US" dirty="0" err="1"/>
              <a:t>Freescale</a:t>
            </a:r>
            <a:r>
              <a:rPr lang="en-US" dirty="0"/>
              <a:t>)—the “AIM alliance</a:t>
            </a:r>
            <a:r>
              <a:rPr lang="en-US" dirty="0" smtClean="0"/>
              <a:t>.”</a:t>
            </a:r>
          </a:p>
          <a:p>
            <a:r>
              <a:rPr lang="en-US" dirty="0"/>
              <a:t>PowerPC is mostly known for its original use in </a:t>
            </a:r>
            <a:r>
              <a:rPr lang="en-US" dirty="0" smtClean="0"/>
              <a:t>Apple’s  Macs</a:t>
            </a:r>
            <a:r>
              <a:rPr lang="en-US" dirty="0"/>
              <a:t>, but there are other PowerPC-based workstations from IBM and other </a:t>
            </a:r>
            <a:r>
              <a:rPr lang="en-US" dirty="0" smtClean="0"/>
              <a:t>vendors, as </a:t>
            </a:r>
            <a:r>
              <a:rPr lang="en-US" dirty="0"/>
              <a:t>well as many PowerPC-based embedded systems</a:t>
            </a:r>
            <a:r>
              <a:rPr lang="en-US" dirty="0" smtClean="0"/>
              <a:t>.</a:t>
            </a:r>
          </a:p>
          <a:p>
            <a:r>
              <a:rPr lang="en-US" dirty="0"/>
              <a:t>Along with i386 and ARM, the PowerPC is the best supported architecture in </a:t>
            </a:r>
            <a:r>
              <a:rPr lang="en-US" dirty="0" smtClean="0"/>
              <a:t>Linux.</a:t>
            </a:r>
          </a:p>
          <a:p>
            <a:r>
              <a:rPr lang="en-US" dirty="0" smtClean="0"/>
              <a:t>It </a:t>
            </a:r>
            <a:r>
              <a:rPr lang="en-US" dirty="0"/>
              <a:t>is clear that PowerPC Linux has benefited from some big </a:t>
            </a:r>
            <a:r>
              <a:rPr lang="en-US" dirty="0" smtClean="0"/>
              <a:t>players being </a:t>
            </a:r>
            <a:r>
              <a:rPr lang="en-US" dirty="0"/>
              <a:t>behind it, it has also been successful because of a small but very dedicated </a:t>
            </a:r>
            <a:r>
              <a:rPr lang="en-US" dirty="0" smtClean="0"/>
              <a:t>number </a:t>
            </a:r>
            <a:r>
              <a:rPr lang="lv-LV" dirty="0" err="1" smtClean="0"/>
              <a:t>of</a:t>
            </a:r>
            <a:r>
              <a:rPr lang="lv-LV" dirty="0" smtClean="0"/>
              <a:t> </a:t>
            </a:r>
            <a:r>
              <a:rPr lang="lv-LV" dirty="0" err="1"/>
              <a:t>core</a:t>
            </a:r>
            <a:r>
              <a:rPr lang="lv-LV" dirty="0"/>
              <a:t> </a:t>
            </a:r>
            <a:r>
              <a:rPr lang="lv-LV" dirty="0" err="1"/>
              <a:t>PowerPC</a:t>
            </a:r>
            <a:r>
              <a:rPr lang="lv-LV" dirty="0"/>
              <a:t> </a:t>
            </a:r>
            <a:r>
              <a:rPr lang="lv-LV" dirty="0" err="1"/>
              <a:t>developers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 smtClean="0"/>
              <a:t>A great </a:t>
            </a:r>
            <a:r>
              <a:rPr lang="en-US" dirty="0"/>
              <a:t>number of applications that run on the Intel x86 are </a:t>
            </a:r>
            <a:r>
              <a:rPr lang="en-US" dirty="0" smtClean="0"/>
              <a:t>available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 smtClean="0"/>
              <a:t>PowerPC</a:t>
            </a:r>
            <a:r>
              <a:rPr lang="en-US" dirty="0" smtClean="0"/>
              <a:t>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525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Buses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Interfaces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buses and interfaces are the fabric that connects the CPU to the peripherals on </a:t>
            </a:r>
            <a:r>
              <a:rPr lang="en-US" dirty="0" smtClean="0"/>
              <a:t>the</a:t>
            </a:r>
            <a:r>
              <a:rPr lang="lv-LV" dirty="0" smtClean="0"/>
              <a:t> </a:t>
            </a:r>
            <a:r>
              <a:rPr lang="lv-LV" dirty="0" err="1" smtClean="0"/>
              <a:t>system</a:t>
            </a:r>
            <a:r>
              <a:rPr lang="lv-LV" dirty="0" smtClean="0"/>
              <a:t>.</a:t>
            </a:r>
          </a:p>
          <a:p>
            <a:r>
              <a:rPr lang="en-US" dirty="0"/>
              <a:t>Each bus and interface has its own intricacies, and the level of support </a:t>
            </a:r>
            <a:r>
              <a:rPr lang="en-US" dirty="0" smtClean="0"/>
              <a:t>Linux</a:t>
            </a:r>
            <a:r>
              <a:rPr lang="lv-LV" dirty="0" smtClean="0"/>
              <a:t> </a:t>
            </a:r>
            <a:r>
              <a:rPr lang="lv-LV" dirty="0" err="1" smtClean="0"/>
              <a:t>provides</a:t>
            </a:r>
            <a:r>
              <a:rPr lang="lv-LV" dirty="0" smtClean="0"/>
              <a:t>.</a:t>
            </a:r>
          </a:p>
          <a:p>
            <a:r>
              <a:rPr lang="en-US" dirty="0"/>
              <a:t>A rundown follows of some of the many </a:t>
            </a:r>
            <a:r>
              <a:rPr lang="en-US" dirty="0" smtClean="0"/>
              <a:t>different</a:t>
            </a:r>
            <a:r>
              <a:rPr lang="lv-LV" dirty="0" smtClean="0"/>
              <a:t> </a:t>
            </a:r>
            <a:r>
              <a:rPr lang="en-US" dirty="0" smtClean="0"/>
              <a:t>buses </a:t>
            </a:r>
            <a:r>
              <a:rPr lang="en-US" dirty="0"/>
              <a:t>and interfaces found in typical embedded systems, and the level of support </a:t>
            </a:r>
            <a:r>
              <a:rPr lang="en-US" dirty="0" smtClean="0"/>
              <a:t>Linux</a:t>
            </a:r>
            <a:r>
              <a:rPr lang="lv-LV" dirty="0" smtClean="0"/>
              <a:t> </a:t>
            </a:r>
            <a:r>
              <a:rPr lang="lv-LV" dirty="0" err="1" smtClean="0"/>
              <a:t>provides</a:t>
            </a:r>
            <a:r>
              <a:rPr lang="lv-LV" dirty="0" smtClean="0"/>
              <a:t> </a:t>
            </a:r>
            <a:r>
              <a:rPr lang="lv-LV" dirty="0" err="1"/>
              <a:t>them</a:t>
            </a:r>
            <a:r>
              <a:rPr lang="lv-LV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95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PCI/PCI-X/</a:t>
            </a:r>
            <a:r>
              <a:rPr lang="lv-LV" dirty="0" err="1" smtClean="0"/>
              <a:t>PCIe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Peripheral Component Interconnect (PCI) bus, managed by the PCI Special </a:t>
            </a:r>
            <a:r>
              <a:rPr lang="en-US" dirty="0" smtClean="0"/>
              <a:t>Interest</a:t>
            </a:r>
            <a:r>
              <a:rPr lang="lv-LV" dirty="0" smtClean="0"/>
              <a:t> </a:t>
            </a:r>
            <a:r>
              <a:rPr lang="en-US" dirty="0" smtClean="0"/>
              <a:t>Group </a:t>
            </a:r>
            <a:r>
              <a:rPr lang="en-US" dirty="0"/>
              <a:t>(PCI-SIG), is the most popular bus currently available. Designed as </a:t>
            </a:r>
            <a:r>
              <a:rPr lang="en-US" dirty="0" smtClean="0"/>
              <a:t>a</a:t>
            </a:r>
            <a:r>
              <a:rPr lang="lv-LV" dirty="0" smtClean="0"/>
              <a:t> </a:t>
            </a:r>
            <a:r>
              <a:rPr lang="en-US" dirty="0" smtClean="0"/>
              <a:t>replacement </a:t>
            </a:r>
            <a:r>
              <a:rPr lang="en-US" dirty="0"/>
              <a:t>for the legacy Intel PC ISA bus, PCI is now available in two forms</a:t>
            </a:r>
            <a:r>
              <a:rPr lang="en-US" dirty="0" smtClean="0"/>
              <a:t>:</a:t>
            </a:r>
            <a:endParaRPr lang="lv-LV" dirty="0" smtClean="0"/>
          </a:p>
          <a:p>
            <a:pPr lvl="1"/>
            <a:r>
              <a:rPr lang="lv-LV" dirty="0"/>
              <a:t>120 (32-</a:t>
            </a:r>
            <a:r>
              <a:rPr lang="lv-LV" dirty="0" err="1"/>
              <a:t>bit</a:t>
            </a:r>
            <a:r>
              <a:rPr lang="lv-LV" dirty="0"/>
              <a:t> PCI</a:t>
            </a:r>
            <a:r>
              <a:rPr lang="lv-LV" dirty="0" smtClean="0"/>
              <a:t>)</a:t>
            </a:r>
            <a:r>
              <a:rPr lang="lv-LV" dirty="0"/>
              <a:t> I/O </a:t>
            </a:r>
            <a:r>
              <a:rPr lang="lv-LV" dirty="0" err="1" smtClean="0"/>
              <a:t>lines</a:t>
            </a:r>
            <a:endParaRPr lang="lv-LV" dirty="0" smtClean="0"/>
          </a:p>
          <a:p>
            <a:pPr lvl="1"/>
            <a:r>
              <a:rPr lang="lv-LV" dirty="0"/>
              <a:t>84 (64-</a:t>
            </a:r>
            <a:r>
              <a:rPr lang="lv-LV" dirty="0" err="1"/>
              <a:t>bit</a:t>
            </a:r>
            <a:r>
              <a:rPr lang="lv-LV" dirty="0"/>
              <a:t> PCI-X) </a:t>
            </a:r>
            <a:r>
              <a:rPr lang="lv-LV" dirty="0" smtClean="0"/>
              <a:t>I/O </a:t>
            </a:r>
            <a:r>
              <a:rPr lang="lv-LV" dirty="0" err="1" smtClean="0"/>
              <a:t>lines</a:t>
            </a:r>
            <a:endParaRPr lang="lv-LV" dirty="0" smtClean="0"/>
          </a:p>
          <a:p>
            <a:pPr lvl="1"/>
            <a:r>
              <a:rPr lang="lv-LV" dirty="0"/>
              <a:t>PCI Express (</a:t>
            </a:r>
            <a:r>
              <a:rPr lang="lv-LV" dirty="0" err="1"/>
              <a:t>commonly</a:t>
            </a:r>
            <a:r>
              <a:rPr lang="lv-LV" dirty="0"/>
              <a:t> </a:t>
            </a:r>
            <a:r>
              <a:rPr lang="lv-LV" dirty="0" err="1" smtClean="0"/>
              <a:t>called</a:t>
            </a:r>
            <a:r>
              <a:rPr lang="lv-LV" dirty="0" smtClean="0"/>
              <a:t> </a:t>
            </a:r>
            <a:r>
              <a:rPr lang="lv-LV" dirty="0" err="1" smtClean="0"/>
              <a:t>PCIe</a:t>
            </a:r>
            <a:r>
              <a:rPr lang="lv-LV" dirty="0" smtClean="0"/>
              <a:t> </a:t>
            </a:r>
            <a:r>
              <a:rPr lang="lv-LV" dirty="0" err="1"/>
              <a:t>or</a:t>
            </a:r>
            <a:r>
              <a:rPr lang="lv-LV" dirty="0"/>
              <a:t> PCI-E</a:t>
            </a:r>
            <a:r>
              <a:rPr lang="lv-LV" dirty="0" smtClean="0"/>
              <a:t>).</a:t>
            </a:r>
          </a:p>
          <a:p>
            <a:r>
              <a:rPr lang="lv-LV" dirty="0" err="1"/>
              <a:t>Linux</a:t>
            </a:r>
            <a:r>
              <a:rPr lang="lv-LV" dirty="0"/>
              <a:t> </a:t>
            </a:r>
            <a:r>
              <a:rPr lang="lv-LV" dirty="0" err="1"/>
              <a:t>support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 smtClean="0"/>
              <a:t>very</a:t>
            </a:r>
            <a:r>
              <a:rPr lang="lv-LV" dirty="0" smtClean="0"/>
              <a:t> </a:t>
            </a:r>
            <a:r>
              <a:rPr lang="lv-LV" dirty="0" err="1" smtClean="0"/>
              <a:t>good</a:t>
            </a:r>
            <a:r>
              <a:rPr lang="lv-LV" dirty="0" smtClean="0"/>
              <a:t>.</a:t>
            </a:r>
          </a:p>
          <a:p>
            <a:r>
              <a:rPr lang="en-US" dirty="0"/>
              <a:t>PCI requires software support in order for it to be used by device </a:t>
            </a:r>
            <a:r>
              <a:rPr lang="en-US" dirty="0" smtClean="0"/>
              <a:t>drivers</a:t>
            </a:r>
            <a:r>
              <a:rPr lang="lv-LV" dirty="0" smtClean="0"/>
              <a:t>:</a:t>
            </a:r>
          </a:p>
          <a:p>
            <a:r>
              <a:rPr lang="lv-LV" dirty="0" err="1"/>
              <a:t>The</a:t>
            </a:r>
            <a:r>
              <a:rPr lang="lv-LV" dirty="0"/>
              <a:t> first </a:t>
            </a:r>
            <a:r>
              <a:rPr lang="lv-LV" dirty="0" err="1" smtClean="0"/>
              <a:t>part</a:t>
            </a:r>
            <a:r>
              <a:rPr lang="lv-LV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support is required to initialize and configure the PCI devices upon </a:t>
            </a:r>
            <a:r>
              <a:rPr lang="en-US" dirty="0" err="1" smtClean="0"/>
              <a:t>bootup</a:t>
            </a:r>
            <a:r>
              <a:rPr lang="lv-LV" dirty="0" smtClean="0"/>
              <a:t> (</a:t>
            </a:r>
            <a:r>
              <a:rPr lang="lv-LV" dirty="0" err="1" smtClean="0"/>
              <a:t>called</a:t>
            </a:r>
            <a:r>
              <a:rPr lang="lv-LV" dirty="0" smtClean="0"/>
              <a:t> </a:t>
            </a:r>
            <a:r>
              <a:rPr lang="lv-LV" dirty="0"/>
              <a:t>PCI </a:t>
            </a:r>
            <a:r>
              <a:rPr lang="lv-LV" dirty="0" err="1"/>
              <a:t>enumeration</a:t>
            </a:r>
            <a:r>
              <a:rPr lang="lv-LV" dirty="0" smtClean="0"/>
              <a:t>).</a:t>
            </a:r>
          </a:p>
          <a:p>
            <a:r>
              <a:rPr lang="en-US" dirty="0"/>
              <a:t>On PC systems, this is traditionally done by the BIOS, </a:t>
            </a:r>
            <a:r>
              <a:rPr lang="en-US" dirty="0" smtClean="0"/>
              <a:t>and</a:t>
            </a:r>
            <a:r>
              <a:rPr lang="lv-LV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BIOS has carried out the initialization, the kernel will browse the BIOS’s table </a:t>
            </a:r>
            <a:r>
              <a:rPr lang="en-US" dirty="0" smtClean="0"/>
              <a:t>to</a:t>
            </a:r>
            <a:r>
              <a:rPr lang="lv-LV" dirty="0" smtClean="0"/>
              <a:t> </a:t>
            </a:r>
            <a:r>
              <a:rPr lang="lv-LV" dirty="0" err="1" smtClean="0"/>
              <a:t>retrieve</a:t>
            </a:r>
            <a:r>
              <a:rPr lang="lv-LV" dirty="0" smtClean="0"/>
              <a:t> </a:t>
            </a:r>
            <a:r>
              <a:rPr lang="lv-LV" dirty="0" err="1"/>
              <a:t>the</a:t>
            </a:r>
            <a:r>
              <a:rPr lang="lv-LV" dirty="0"/>
              <a:t> PCI </a:t>
            </a:r>
            <a:r>
              <a:rPr lang="lv-LV" dirty="0" err="1"/>
              <a:t>information</a:t>
            </a:r>
            <a:r>
              <a:rPr lang="lv-LV" dirty="0" smtClean="0"/>
              <a:t>.</a:t>
            </a:r>
          </a:p>
          <a:p>
            <a:r>
              <a:rPr lang="lv-LV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kernel is capable of carrying out the </a:t>
            </a:r>
            <a:r>
              <a:rPr lang="en-US" dirty="0" smtClean="0"/>
              <a:t>initialization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/>
              <a:t>configuration</a:t>
            </a:r>
            <a:r>
              <a:rPr lang="lv-LV" dirty="0"/>
              <a:t> </a:t>
            </a:r>
            <a:r>
              <a:rPr lang="lv-LV" dirty="0" err="1"/>
              <a:t>itself</a:t>
            </a:r>
            <a:r>
              <a:rPr lang="lv-LV" dirty="0" smtClean="0"/>
              <a:t>.</a:t>
            </a:r>
          </a:p>
          <a:p>
            <a:r>
              <a:rPr lang="en-US" dirty="0"/>
              <a:t>In both cases, the kernel provides an API to </a:t>
            </a:r>
            <a:r>
              <a:rPr lang="en-US" dirty="0" smtClean="0"/>
              <a:t>device</a:t>
            </a:r>
            <a:r>
              <a:rPr lang="lv-LV" dirty="0" smtClean="0"/>
              <a:t> </a:t>
            </a:r>
            <a:r>
              <a:rPr lang="lv-LV" dirty="0" err="1" smtClean="0"/>
              <a:t>drivers</a:t>
            </a:r>
            <a:r>
              <a:rPr lang="lv-LV" dirty="0"/>
              <a:t>.</a:t>
            </a:r>
            <a:endParaRPr lang="lv-LV" dirty="0" smtClean="0"/>
          </a:p>
          <a:p>
            <a:pPr marL="971550" lvl="1" indent="-514350">
              <a:buFont typeface="+mj-lt"/>
              <a:buAutoNum type="arabicPeriod"/>
            </a:pPr>
            <a:endParaRPr lang="lv-LV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9848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ExpressCard</a:t>
            </a:r>
            <a:r>
              <a:rPr lang="en-US" dirty="0"/>
              <a:t> (Replaces PCMCIA’s PC Card)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Modern laptop and embedded devices replace the legacy PC </a:t>
            </a:r>
            <a:r>
              <a:rPr lang="en-US" dirty="0" smtClean="0"/>
              <a:t>Card</a:t>
            </a:r>
            <a:r>
              <a:rPr lang="lv-LV" dirty="0" smtClean="0"/>
              <a:t> </a:t>
            </a:r>
            <a:r>
              <a:rPr lang="lv-LV" dirty="0"/>
              <a:t>first </a:t>
            </a:r>
            <a:r>
              <a:rPr lang="lv-LV" dirty="0" err="1"/>
              <a:t>standardized</a:t>
            </a:r>
            <a:r>
              <a:rPr lang="lv-LV" dirty="0"/>
              <a:t> </a:t>
            </a:r>
            <a:r>
              <a:rPr lang="lv-LV" dirty="0" err="1" smtClean="0"/>
              <a:t>by</a:t>
            </a:r>
            <a:r>
              <a:rPr lang="lv-LV" dirty="0" smtClean="0"/>
              <a:t> PCMCIA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smtClean="0"/>
              <a:t>a </a:t>
            </a:r>
            <a:r>
              <a:rPr lang="lv-LV" dirty="0" err="1" smtClean="0"/>
              <a:t>higher</a:t>
            </a:r>
            <a:r>
              <a:rPr lang="lv-LV" dirty="0" smtClean="0"/>
              <a:t> </a:t>
            </a:r>
            <a:r>
              <a:rPr lang="lv-LV" dirty="0" err="1"/>
              <a:t>speed</a:t>
            </a:r>
            <a:r>
              <a:rPr lang="lv-LV" dirty="0"/>
              <a:t> </a:t>
            </a:r>
            <a:r>
              <a:rPr lang="lv-LV" dirty="0" err="1" smtClean="0"/>
              <a:t>standard</a:t>
            </a:r>
            <a:r>
              <a:rPr lang="lv-LV" dirty="0" smtClean="0"/>
              <a:t> </a:t>
            </a:r>
            <a:r>
              <a:rPr lang="lv-LV" dirty="0" err="1"/>
              <a:t>known</a:t>
            </a:r>
            <a:r>
              <a:rPr lang="lv-LV" dirty="0"/>
              <a:t> </a:t>
            </a:r>
            <a:r>
              <a:rPr lang="lv-LV" dirty="0" err="1"/>
              <a:t>as</a:t>
            </a:r>
            <a:r>
              <a:rPr lang="lv-LV" dirty="0"/>
              <a:t> </a:t>
            </a:r>
            <a:r>
              <a:rPr lang="lv-LV" dirty="0" err="1"/>
              <a:t>ExpressCard</a:t>
            </a:r>
            <a:r>
              <a:rPr lang="lv-LV" dirty="0" smtClean="0"/>
              <a:t>.</a:t>
            </a:r>
          </a:p>
          <a:p>
            <a:r>
              <a:rPr lang="en-US" dirty="0" err="1"/>
              <a:t>ExpressCard</a:t>
            </a:r>
            <a:r>
              <a:rPr lang="en-US" dirty="0"/>
              <a:t> is intended to allow for easy addition of </a:t>
            </a:r>
            <a:r>
              <a:rPr lang="en-US" dirty="0" smtClean="0"/>
              <a:t>internal</a:t>
            </a:r>
            <a:r>
              <a:rPr lang="lv-LV" dirty="0" smtClean="0"/>
              <a:t> </a:t>
            </a:r>
            <a:r>
              <a:rPr lang="en-US" dirty="0" smtClean="0"/>
              <a:t>peripheral </a:t>
            </a:r>
            <a:r>
              <a:rPr lang="en-US" dirty="0"/>
              <a:t>devices to embedded devices in situations where, perhaps, using </a:t>
            </a:r>
            <a:r>
              <a:rPr lang="en-US" dirty="0" smtClean="0"/>
              <a:t>another</a:t>
            </a:r>
            <a:r>
              <a:rPr lang="lv-LV" dirty="0" smtClean="0"/>
              <a:t> </a:t>
            </a:r>
            <a:r>
              <a:rPr lang="en-US" dirty="0" smtClean="0"/>
              <a:t>bus </a:t>
            </a:r>
            <a:r>
              <a:rPr lang="en-US" dirty="0"/>
              <a:t>such as USB is not desirable or practical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lv-LV" dirty="0" err="1" smtClean="0"/>
              <a:t>This</a:t>
            </a:r>
            <a:r>
              <a:rPr lang="lv-LV" dirty="0" smtClean="0"/>
              <a:t> </a:t>
            </a:r>
            <a:r>
              <a:rPr lang="lv-LV" dirty="0" err="1" smtClean="0"/>
              <a:t>is</a:t>
            </a:r>
            <a:r>
              <a:rPr lang="lv-LV" dirty="0" smtClean="0"/>
              <a:t> </a:t>
            </a:r>
            <a:r>
              <a:rPr lang="lv-LV" dirty="0" err="1"/>
              <a:t>true</a:t>
            </a:r>
            <a:r>
              <a:rPr lang="lv-LV" dirty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 smtClean="0"/>
              <a:t>laptops</a:t>
            </a:r>
            <a:r>
              <a:rPr lang="lv-LV" dirty="0" smtClean="0"/>
              <a:t>, </a:t>
            </a:r>
            <a:r>
              <a:rPr lang="lv-LV" dirty="0" err="1"/>
              <a:t>where</a:t>
            </a:r>
            <a:r>
              <a:rPr lang="lv-LV" dirty="0"/>
              <a:t> a </a:t>
            </a:r>
            <a:r>
              <a:rPr lang="lv-LV" dirty="0" err="1" smtClean="0"/>
              <a:t>given</a:t>
            </a:r>
            <a:r>
              <a:rPr lang="lv-LV" dirty="0" smtClean="0"/>
              <a:t> </a:t>
            </a:r>
            <a:r>
              <a:rPr lang="en-US" dirty="0" smtClean="0"/>
              <a:t>device </a:t>
            </a:r>
            <a:r>
              <a:rPr lang="en-US" dirty="0"/>
              <a:t>should be added </a:t>
            </a:r>
            <a:r>
              <a:rPr lang="en-US" dirty="0" smtClean="0"/>
              <a:t>permanently</a:t>
            </a:r>
            <a:r>
              <a:rPr lang="lv-LV" dirty="0" smtClean="0"/>
              <a:t>.</a:t>
            </a:r>
          </a:p>
          <a:p>
            <a:r>
              <a:rPr lang="en-US" dirty="0" err="1"/>
              <a:t>ExpressCard</a:t>
            </a:r>
            <a:r>
              <a:rPr lang="en-US" dirty="0"/>
              <a:t> simply provides both </a:t>
            </a:r>
            <a:r>
              <a:rPr lang="en-US" dirty="0" smtClean="0"/>
              <a:t>PCI-Express</a:t>
            </a:r>
            <a:r>
              <a:rPr lang="lv-LV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USB 2.0 through a convenient interface card format.</a:t>
            </a:r>
            <a:endParaRPr lang="lv-LV" dirty="0" smtClean="0"/>
          </a:p>
          <a:p>
            <a:r>
              <a:rPr lang="lv-LV" dirty="0" err="1"/>
              <a:t>ExpressCard</a:t>
            </a:r>
            <a:r>
              <a:rPr lang="lv-LV" dirty="0"/>
              <a:t> </a:t>
            </a:r>
            <a:r>
              <a:rPr lang="lv-LV" dirty="0" err="1"/>
              <a:t>already</a:t>
            </a:r>
            <a:r>
              <a:rPr lang="lv-LV" dirty="0"/>
              <a:t> </a:t>
            </a:r>
            <a:r>
              <a:rPr lang="lv-LV" dirty="0" err="1"/>
              <a:t>has</a:t>
            </a:r>
            <a:r>
              <a:rPr lang="lv-LV" dirty="0"/>
              <a:t> </a:t>
            </a:r>
            <a:r>
              <a:rPr lang="lv-LV" dirty="0" err="1" smtClean="0"/>
              <a:t>good</a:t>
            </a:r>
            <a:r>
              <a:rPr lang="lv-LV" dirty="0" smtClean="0"/>
              <a:t> </a:t>
            </a:r>
            <a:r>
              <a:rPr lang="en-US" dirty="0" smtClean="0"/>
              <a:t>Linux </a:t>
            </a:r>
            <a:r>
              <a:rPr lang="en-US" dirty="0"/>
              <a:t>support, and a growing number of systems are beginning to deploy it.</a:t>
            </a:r>
            <a:endParaRPr lang="lv-LV" dirty="0" smtClean="0"/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PC/104, PC/104-Plus, PCI-104, </a:t>
            </a:r>
            <a:r>
              <a:rPr lang="lv-LV" dirty="0" err="1" smtClean="0"/>
              <a:t>and</a:t>
            </a:r>
            <a:r>
              <a:rPr lang="lv-LV" dirty="0" smtClean="0"/>
              <a:t> PCI/104-Express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many embedded devices today make use of regular desktop and server </a:t>
            </a:r>
            <a:r>
              <a:rPr lang="en-US" dirty="0" smtClean="0"/>
              <a:t>buses</a:t>
            </a:r>
            <a:r>
              <a:rPr lang="lv-LV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PCI and PCI Express, certain </a:t>
            </a:r>
            <a:r>
              <a:rPr lang="en-US" b="1" dirty="0"/>
              <a:t>applications demand </a:t>
            </a:r>
            <a:r>
              <a:rPr lang="en-US" dirty="0"/>
              <a:t>that they be hosted in a </a:t>
            </a:r>
            <a:r>
              <a:rPr lang="en-US" dirty="0" smtClean="0"/>
              <a:t>more</a:t>
            </a:r>
            <a:r>
              <a:rPr lang="lv-LV" dirty="0" smtClean="0"/>
              <a:t> </a:t>
            </a:r>
            <a:r>
              <a:rPr lang="lv-LV" b="1" dirty="0" err="1" smtClean="0"/>
              <a:t>robust</a:t>
            </a:r>
            <a:r>
              <a:rPr lang="lv-LV" b="1" dirty="0" smtClean="0"/>
              <a:t> </a:t>
            </a:r>
            <a:r>
              <a:rPr lang="lv-LV" b="1" dirty="0" err="1"/>
              <a:t>form</a:t>
            </a:r>
            <a:r>
              <a:rPr lang="lv-LV" dirty="0" smtClean="0"/>
              <a:t>.</a:t>
            </a:r>
          </a:p>
          <a:p>
            <a:r>
              <a:rPr lang="lv-LV" dirty="0" smtClean="0"/>
              <a:t>PC/</a:t>
            </a:r>
            <a:r>
              <a:rPr lang="en-US" dirty="0" smtClean="0"/>
              <a:t>104 </a:t>
            </a:r>
            <a:r>
              <a:rPr lang="en-US" dirty="0"/>
              <a:t>defines a form factor for stackable computer processor </a:t>
            </a:r>
            <a:r>
              <a:rPr lang="en-US" dirty="0" smtClean="0"/>
              <a:t>boards</a:t>
            </a:r>
            <a:r>
              <a:rPr lang="lv-LV" dirty="0" smtClean="0"/>
              <a:t>.</a:t>
            </a:r>
          </a:p>
          <a:p>
            <a:r>
              <a:rPr lang="lv-LV" dirty="0" err="1" smtClean="0"/>
              <a:t>There</a:t>
            </a:r>
            <a:r>
              <a:rPr lang="lv-LV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several forms of PC/104 depending upon whether a PCI or PCI-Express bus </a:t>
            </a:r>
            <a:r>
              <a:rPr lang="en-US" dirty="0" smtClean="0"/>
              <a:t>is</a:t>
            </a:r>
            <a:r>
              <a:rPr lang="lv-LV" dirty="0" smtClean="0"/>
              <a:t> </a:t>
            </a:r>
            <a:r>
              <a:rPr lang="lv-LV" dirty="0" err="1" smtClean="0"/>
              <a:t>provided</a:t>
            </a:r>
            <a:r>
              <a:rPr lang="lv-LV" dirty="0" smtClean="0"/>
              <a:t>.</a:t>
            </a:r>
          </a:p>
          <a:p>
            <a:r>
              <a:rPr lang="lv-LV" dirty="0" smtClean="0"/>
              <a:t>D</a:t>
            </a:r>
            <a:r>
              <a:rPr lang="en-US" dirty="0" err="1" smtClean="0"/>
              <a:t>evices</a:t>
            </a:r>
            <a:r>
              <a:rPr lang="en-US" dirty="0" smtClean="0"/>
              <a:t> </a:t>
            </a:r>
            <a:r>
              <a:rPr lang="en-US" dirty="0"/>
              <a:t>built using the PC/104 </a:t>
            </a:r>
            <a:r>
              <a:rPr lang="en-US" dirty="0" smtClean="0"/>
              <a:t>form</a:t>
            </a:r>
            <a:r>
              <a:rPr lang="lv-LV" dirty="0" smtClean="0"/>
              <a:t> </a:t>
            </a:r>
            <a:r>
              <a:rPr lang="en-US" dirty="0" smtClean="0"/>
              <a:t>factor </a:t>
            </a:r>
            <a:r>
              <a:rPr lang="en-US" dirty="0"/>
              <a:t>are supported by Linux.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0678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CompactPCI</a:t>
            </a:r>
            <a:r>
              <a:rPr lang="lv-LV" dirty="0"/>
              <a:t>/</a:t>
            </a:r>
            <a:r>
              <a:rPr lang="lv-LV" dirty="0" err="1"/>
              <a:t>CompactPCIe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CompactPCI</a:t>
            </a:r>
            <a:r>
              <a:rPr lang="lv-LV" dirty="0"/>
              <a:t> </a:t>
            </a:r>
            <a:r>
              <a:rPr lang="lv-LV" dirty="0" err="1" smtClean="0"/>
              <a:t>specification</a:t>
            </a:r>
            <a:r>
              <a:rPr lang="lv-LV" dirty="0" smtClean="0"/>
              <a:t> </a:t>
            </a:r>
            <a:r>
              <a:rPr lang="en-US" dirty="0" smtClean="0"/>
              <a:t>provides </a:t>
            </a:r>
            <a:r>
              <a:rPr lang="en-US" dirty="0"/>
              <a:t>an open and versatile platform for high-performance, high-availability applications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en-US" dirty="0"/>
              <a:t>Technically, the </a:t>
            </a:r>
            <a:r>
              <a:rPr lang="en-US" dirty="0" err="1"/>
              <a:t>CompactPCI</a:t>
            </a:r>
            <a:r>
              <a:rPr lang="en-US" dirty="0"/>
              <a:t> bus is electrically identical to the PCI bus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lv-LV" dirty="0" err="1"/>
              <a:t>Instead</a:t>
            </a:r>
            <a:r>
              <a:rPr lang="lv-LV" dirty="0"/>
              <a:t> </a:t>
            </a:r>
            <a:r>
              <a:rPr lang="lv-LV" dirty="0" err="1" smtClean="0"/>
              <a:t>of</a:t>
            </a:r>
            <a:r>
              <a:rPr lang="lv-LV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slot </a:t>
            </a:r>
            <a:r>
              <a:rPr lang="en-US" dirty="0" smtClean="0"/>
              <a:t>connections,</a:t>
            </a:r>
            <a:r>
              <a:rPr lang="lv-LV" dirty="0" smtClean="0"/>
              <a:t> </a:t>
            </a:r>
            <a:r>
              <a:rPr lang="en-US" dirty="0" smtClean="0"/>
              <a:t>pin </a:t>
            </a:r>
            <a:r>
              <a:rPr lang="en-US" dirty="0"/>
              <a:t>connectors </a:t>
            </a:r>
            <a:r>
              <a:rPr lang="en-US" dirty="0" smtClean="0"/>
              <a:t>are</a:t>
            </a:r>
            <a:r>
              <a:rPr lang="lv-LV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connect the vertically loaded </a:t>
            </a:r>
            <a:r>
              <a:rPr lang="en-US" dirty="0" err="1"/>
              <a:t>CompactPCI</a:t>
            </a:r>
            <a:r>
              <a:rPr lang="en-US" dirty="0"/>
              <a:t> boards to the </a:t>
            </a:r>
            <a:r>
              <a:rPr lang="en-US" dirty="0" err="1"/>
              <a:t>CompactPCI</a:t>
            </a:r>
            <a:r>
              <a:rPr lang="en-US" dirty="0"/>
              <a:t> backplane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lv-LV" dirty="0" smtClean="0"/>
              <a:t>T</a:t>
            </a:r>
            <a:r>
              <a:rPr lang="en-US" dirty="0" smtClean="0"/>
              <a:t>he </a:t>
            </a:r>
            <a:r>
              <a:rPr lang="en-US" dirty="0" err="1"/>
              <a:t>CompactPCI</a:t>
            </a:r>
            <a:r>
              <a:rPr lang="en-US" dirty="0"/>
              <a:t> specification allows for the implementation of the </a:t>
            </a:r>
            <a:r>
              <a:rPr lang="en-US" i="1" dirty="0" smtClean="0"/>
              <a:t>hot</a:t>
            </a:r>
            <a:r>
              <a:rPr lang="lv-LV" i="1" dirty="0" smtClean="0"/>
              <a:t> </a:t>
            </a:r>
            <a:r>
              <a:rPr lang="lv-LV" i="1" dirty="0" err="1" smtClean="0"/>
              <a:t>swap</a:t>
            </a:r>
            <a:r>
              <a:rPr lang="lv-LV" i="1" dirty="0" smtClean="0"/>
              <a:t> </a:t>
            </a:r>
            <a:r>
              <a:rPr lang="lv-LV" dirty="0" err="1" smtClean="0"/>
              <a:t>specification</a:t>
            </a:r>
            <a:r>
              <a:rPr lang="lv-LV" dirty="0" smtClean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7162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CompactPCI</a:t>
            </a:r>
            <a:r>
              <a:rPr lang="lv-LV" dirty="0"/>
              <a:t>/</a:t>
            </a:r>
            <a:r>
              <a:rPr lang="lv-LV" dirty="0" err="1"/>
              <a:t>CompactPCIe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v-LV" dirty="0" err="1"/>
              <a:t>There</a:t>
            </a:r>
            <a:r>
              <a:rPr lang="lv-LV" dirty="0"/>
              <a:t> </a:t>
            </a:r>
            <a:r>
              <a:rPr lang="lv-LV" dirty="0" err="1"/>
              <a:t>are</a:t>
            </a:r>
            <a:r>
              <a:rPr lang="lv-LV" dirty="0"/>
              <a:t> </a:t>
            </a:r>
            <a:r>
              <a:rPr lang="en-US" dirty="0"/>
              <a:t>three levels of hot swapping</a:t>
            </a:r>
            <a:r>
              <a:rPr lang="lv-LV" dirty="0"/>
              <a:t>:</a:t>
            </a:r>
          </a:p>
          <a:p>
            <a:pPr lvl="1"/>
            <a:r>
              <a:rPr lang="lv-LV" i="1" dirty="0" err="1"/>
              <a:t>Basic</a:t>
            </a:r>
            <a:r>
              <a:rPr lang="lv-LV" i="1" dirty="0"/>
              <a:t> </a:t>
            </a:r>
            <a:r>
              <a:rPr lang="lv-LV" i="1" dirty="0" err="1"/>
              <a:t>hot</a:t>
            </a:r>
            <a:r>
              <a:rPr lang="lv-LV" i="1" dirty="0"/>
              <a:t> </a:t>
            </a:r>
            <a:r>
              <a:rPr lang="lv-LV" i="1" dirty="0" err="1"/>
              <a:t>swap</a:t>
            </a:r>
            <a:r>
              <a:rPr lang="lv-LV" i="1" dirty="0"/>
              <a:t>: </a:t>
            </a:r>
            <a:r>
              <a:rPr lang="en-US" b="1" dirty="0"/>
              <a:t>involves console intervention </a:t>
            </a:r>
            <a:r>
              <a:rPr lang="en-US" dirty="0"/>
              <a:t>by the system </a:t>
            </a:r>
            <a:r>
              <a:rPr lang="en-US" dirty="0" smtClean="0"/>
              <a:t>operator</a:t>
            </a:r>
            <a:r>
              <a:rPr lang="lv-LV" dirty="0" smtClean="0"/>
              <a:t>. </a:t>
            </a:r>
            <a:r>
              <a:rPr lang="lv-LV" dirty="0" err="1"/>
              <a:t>When</a:t>
            </a:r>
            <a:r>
              <a:rPr lang="lv-LV" dirty="0"/>
              <a:t> </a:t>
            </a:r>
            <a:r>
              <a:rPr lang="lv-LV" dirty="0" smtClean="0"/>
              <a:t>a </a:t>
            </a:r>
            <a:r>
              <a:rPr lang="en-US" dirty="0" smtClean="0"/>
              <a:t>new </a:t>
            </a:r>
            <a:r>
              <a:rPr lang="en-US" dirty="0"/>
              <a:t>card is inserted, she must manually inform the </a:t>
            </a:r>
            <a:r>
              <a:rPr lang="en-US" dirty="0" smtClean="0"/>
              <a:t>OS</a:t>
            </a:r>
            <a:r>
              <a:rPr lang="lv-LV" dirty="0" smtClean="0"/>
              <a:t> (</a:t>
            </a:r>
            <a:r>
              <a:rPr lang="lv-LV" dirty="0" err="1" smtClean="0"/>
              <a:t>power</a:t>
            </a:r>
            <a:r>
              <a:rPr lang="lv-LV" dirty="0" smtClean="0"/>
              <a:t> </a:t>
            </a:r>
            <a:r>
              <a:rPr lang="lv-LV" dirty="0" err="1" smtClean="0"/>
              <a:t>up</a:t>
            </a:r>
            <a:r>
              <a:rPr lang="lv-LV" dirty="0" smtClean="0"/>
              <a:t>, </a:t>
            </a:r>
            <a:r>
              <a:rPr lang="lv-LV" dirty="0" err="1" smtClean="0"/>
              <a:t>config</a:t>
            </a:r>
            <a:r>
              <a:rPr lang="lv-LV" dirty="0" smtClean="0"/>
              <a:t>., </a:t>
            </a:r>
            <a:r>
              <a:rPr lang="en-US" dirty="0" smtClean="0"/>
              <a:t>inform software). </a:t>
            </a:r>
            <a:r>
              <a:rPr lang="lv-LV" dirty="0"/>
              <a:t>To </a:t>
            </a:r>
            <a:r>
              <a:rPr lang="lv-LV" dirty="0" err="1"/>
              <a:t>remove</a:t>
            </a:r>
            <a:r>
              <a:rPr lang="lv-LV" dirty="0"/>
              <a:t> a </a:t>
            </a:r>
            <a:r>
              <a:rPr lang="lv-LV" dirty="0" err="1" smtClean="0"/>
              <a:t>card</a:t>
            </a:r>
            <a:r>
              <a:rPr lang="en-US" dirty="0" smtClean="0"/>
              <a:t>, </a:t>
            </a:r>
            <a:r>
              <a:rPr lang="lv-LV" dirty="0" err="1"/>
              <a:t>she</a:t>
            </a:r>
            <a:r>
              <a:rPr lang="lv-LV" dirty="0"/>
              <a:t> </a:t>
            </a:r>
            <a:r>
              <a:rPr lang="lv-LV" dirty="0" err="1"/>
              <a:t>must</a:t>
            </a:r>
            <a:r>
              <a:rPr lang="lv-LV" dirty="0"/>
              <a:t> </a:t>
            </a:r>
            <a:r>
              <a:rPr lang="lv-LV" dirty="0" err="1" smtClean="0"/>
              <a:t>tell</a:t>
            </a:r>
            <a:r>
              <a:rPr lang="en-US" dirty="0" smtClean="0"/>
              <a:t> the </a:t>
            </a:r>
            <a:r>
              <a:rPr lang="en-US" dirty="0"/>
              <a:t>OS that the board is about to be removed</a:t>
            </a:r>
            <a:r>
              <a:rPr lang="en-US" dirty="0" smtClean="0"/>
              <a:t>.</a:t>
            </a:r>
          </a:p>
          <a:p>
            <a:pPr lvl="1"/>
            <a:r>
              <a:rPr lang="lv-LV" i="1" dirty="0" err="1"/>
              <a:t>Full</a:t>
            </a:r>
            <a:r>
              <a:rPr lang="lv-LV" i="1" dirty="0"/>
              <a:t> </a:t>
            </a:r>
            <a:r>
              <a:rPr lang="lv-LV" i="1" dirty="0" err="1"/>
              <a:t>hot</a:t>
            </a:r>
            <a:r>
              <a:rPr lang="lv-LV" i="1" dirty="0"/>
              <a:t> </a:t>
            </a:r>
            <a:r>
              <a:rPr lang="lv-LV" i="1" dirty="0" err="1" smtClean="0"/>
              <a:t>swap</a:t>
            </a:r>
            <a:r>
              <a:rPr lang="en-US" i="1" dirty="0" smtClean="0"/>
              <a:t>: </a:t>
            </a:r>
            <a:r>
              <a:rPr lang="en-US" dirty="0"/>
              <a:t>does not require console </a:t>
            </a:r>
            <a:r>
              <a:rPr lang="en-US" dirty="0" smtClean="0"/>
              <a:t>intervention </a:t>
            </a:r>
            <a:r>
              <a:rPr lang="lv-LV" dirty="0" err="1" smtClean="0"/>
              <a:t>by</a:t>
            </a:r>
            <a:r>
              <a:rPr lang="lv-LV" dirty="0" smtClean="0"/>
              <a:t> </a:t>
            </a:r>
            <a:r>
              <a:rPr lang="lv-LV" dirty="0" err="1"/>
              <a:t>the</a:t>
            </a:r>
            <a:r>
              <a:rPr lang="lv-LV" dirty="0"/>
              <a:t> operator</a:t>
            </a:r>
            <a:r>
              <a:rPr lang="lv-LV" dirty="0" smtClean="0"/>
              <a:t>.</a:t>
            </a:r>
            <a:r>
              <a:rPr lang="en-US" dirty="0" smtClean="0"/>
              <a:t> The </a:t>
            </a:r>
            <a:r>
              <a:rPr lang="en-US" dirty="0"/>
              <a:t>operator flips a </a:t>
            </a:r>
            <a:r>
              <a:rPr lang="en-US" b="1" dirty="0" err="1"/>
              <a:t>microswitch</a:t>
            </a:r>
            <a:r>
              <a:rPr lang="en-US" dirty="0"/>
              <a:t> attached to the </a:t>
            </a:r>
            <a:r>
              <a:rPr lang="en-US" dirty="0" smtClean="0"/>
              <a:t>card injector/ejector </a:t>
            </a:r>
            <a:r>
              <a:rPr lang="en-US" dirty="0"/>
              <a:t>to notify the </a:t>
            </a:r>
            <a:r>
              <a:rPr lang="en-US" dirty="0" smtClean="0"/>
              <a:t>OS.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smtClean="0"/>
              <a:t>OS</a:t>
            </a:r>
            <a:r>
              <a:rPr lang="en-US" dirty="0" smtClean="0"/>
              <a:t> </a:t>
            </a:r>
            <a:r>
              <a:rPr lang="lv-LV" dirty="0" err="1" smtClean="0"/>
              <a:t>performs</a:t>
            </a:r>
            <a:r>
              <a:rPr lang="en-US" dirty="0" smtClean="0"/>
              <a:t> </a:t>
            </a:r>
            <a:r>
              <a:rPr lang="en-US" dirty="0"/>
              <a:t>the necessary operations to isolate the board and </a:t>
            </a:r>
            <a:r>
              <a:rPr lang="en-US" dirty="0" smtClean="0"/>
              <a:t>to </a:t>
            </a:r>
            <a:r>
              <a:rPr lang="en-US" dirty="0"/>
              <a:t>shut </a:t>
            </a:r>
            <a:r>
              <a:rPr lang="en-US" dirty="0" smtClean="0"/>
              <a:t>down it. </a:t>
            </a:r>
            <a:r>
              <a:rPr lang="lv-LV" dirty="0" err="1" smtClean="0"/>
              <a:t>The</a:t>
            </a:r>
            <a:r>
              <a:rPr lang="en-US" dirty="0" smtClean="0"/>
              <a:t> OS </a:t>
            </a:r>
            <a:r>
              <a:rPr lang="en-US" dirty="0"/>
              <a:t>lights an </a:t>
            </a:r>
            <a:r>
              <a:rPr lang="en-US" b="1" dirty="0"/>
              <a:t>LED</a:t>
            </a:r>
            <a:r>
              <a:rPr lang="en-US" dirty="0"/>
              <a:t> to notify the operator that the board can now be </a:t>
            </a:r>
            <a:r>
              <a:rPr lang="en-US" b="1" dirty="0" smtClean="0"/>
              <a:t>removed</a:t>
            </a:r>
            <a:r>
              <a:rPr lang="en-US" dirty="0" smtClean="0"/>
              <a:t>.</a:t>
            </a:r>
          </a:p>
          <a:p>
            <a:pPr lvl="1"/>
            <a:r>
              <a:rPr lang="lv-LV" i="1" dirty="0" err="1"/>
              <a:t>High</a:t>
            </a:r>
            <a:r>
              <a:rPr lang="lv-LV" i="1" dirty="0"/>
              <a:t> </a:t>
            </a:r>
            <a:r>
              <a:rPr lang="lv-LV" i="1" dirty="0" err="1" smtClean="0"/>
              <a:t>availability</a:t>
            </a:r>
            <a:r>
              <a:rPr lang="en-US" i="1" dirty="0" smtClean="0"/>
              <a:t>: </a:t>
            </a:r>
            <a:r>
              <a:rPr lang="en-US" dirty="0" err="1"/>
              <a:t>CompactPCI</a:t>
            </a:r>
            <a:r>
              <a:rPr lang="en-US" dirty="0"/>
              <a:t> boards are under complete software control</a:t>
            </a:r>
            <a:r>
              <a:rPr lang="en-US" dirty="0" smtClean="0"/>
              <a:t>. I</a:t>
            </a:r>
            <a:r>
              <a:rPr lang="lv-LV" dirty="0" smtClean="0"/>
              <a:t>f </a:t>
            </a:r>
            <a:r>
              <a:rPr lang="lv-LV" dirty="0"/>
              <a:t>a </a:t>
            </a:r>
            <a:r>
              <a:rPr lang="lv-LV" dirty="0" err="1" smtClean="0"/>
              <a:t>board</a:t>
            </a:r>
            <a:r>
              <a:rPr lang="en-US" dirty="0" smtClean="0"/>
              <a:t> fails</a:t>
            </a:r>
            <a:r>
              <a:rPr lang="en-US" dirty="0"/>
              <a:t>, for example, the controller can shut it down and power up a duplicate </a:t>
            </a:r>
            <a:r>
              <a:rPr lang="en-US" dirty="0" smtClean="0"/>
              <a:t>board.</a:t>
            </a:r>
          </a:p>
          <a:p>
            <a:endParaRPr lang="lv-LV" dirty="0"/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050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SCSI/</a:t>
            </a:r>
            <a:r>
              <a:rPr lang="lv-LV" dirty="0" err="1"/>
              <a:t>iSCSI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SCSI is a both a general software interface and a set of electrical specifications that </a:t>
            </a:r>
            <a:r>
              <a:rPr lang="en-US" dirty="0" smtClean="0"/>
              <a:t>can be </a:t>
            </a:r>
            <a:r>
              <a:rPr lang="en-US" dirty="0"/>
              <a:t>used to </a:t>
            </a:r>
            <a:r>
              <a:rPr lang="lv-LV" dirty="0" err="1"/>
              <a:t>connect</a:t>
            </a:r>
            <a:r>
              <a:rPr lang="lv-LV" dirty="0"/>
              <a:t> </a:t>
            </a:r>
            <a:r>
              <a:rPr lang="lv-LV" dirty="0" err="1"/>
              <a:t>various</a:t>
            </a:r>
            <a:r>
              <a:rPr lang="lv-LV" dirty="0"/>
              <a:t> </a:t>
            </a:r>
            <a:r>
              <a:rPr lang="lv-LV" dirty="0" err="1"/>
              <a:t>hardware</a:t>
            </a:r>
            <a:r>
              <a:rPr lang="lv-LV" dirty="0"/>
              <a:t> </a:t>
            </a:r>
            <a:r>
              <a:rPr lang="lv-LV" dirty="0" err="1"/>
              <a:t>peripherals</a:t>
            </a:r>
            <a:r>
              <a:rPr lang="lv-LV" dirty="0"/>
              <a:t>.</a:t>
            </a:r>
            <a:endParaRPr lang="en-US" dirty="0" smtClean="0"/>
          </a:p>
          <a:p>
            <a:r>
              <a:rPr lang="en-US" dirty="0"/>
              <a:t>Only a small segment of </a:t>
            </a:r>
            <a:r>
              <a:rPr lang="en-US" dirty="0" smtClean="0"/>
              <a:t>embedded systems (</a:t>
            </a:r>
            <a:r>
              <a:rPr lang="lv-LV" dirty="0" err="1"/>
              <a:t>typically</a:t>
            </a:r>
            <a:r>
              <a:rPr lang="lv-LV" dirty="0"/>
              <a:t> </a:t>
            </a:r>
            <a:r>
              <a:rPr lang="lv-LV" dirty="0" err="1"/>
              <a:t>high-end</a:t>
            </a:r>
            <a:r>
              <a:rPr lang="lv-LV" dirty="0"/>
              <a:t> </a:t>
            </a:r>
            <a:r>
              <a:rPr lang="lv-LV" dirty="0" err="1" smtClean="0"/>
              <a:t>embedded</a:t>
            </a:r>
            <a:r>
              <a:rPr lang="en-US" dirty="0" smtClean="0"/>
              <a:t> </a:t>
            </a:r>
            <a:r>
              <a:rPr lang="lv-LV" dirty="0" err="1" smtClean="0"/>
              <a:t>systems</a:t>
            </a:r>
            <a:r>
              <a:rPr lang="en-US" dirty="0" smtClean="0"/>
              <a:t>,</a:t>
            </a:r>
            <a:r>
              <a:rPr lang="lv-LV" dirty="0"/>
              <a:t> </a:t>
            </a:r>
            <a:r>
              <a:rPr lang="lv-LV" dirty="0" err="1"/>
              <a:t>such</a:t>
            </a:r>
            <a:r>
              <a:rPr lang="lv-LV" dirty="0"/>
              <a:t> </a:t>
            </a:r>
            <a:r>
              <a:rPr lang="lv-LV" dirty="0" err="1" smtClean="0"/>
              <a:t>as</a:t>
            </a:r>
            <a:r>
              <a:rPr lang="en-US" dirty="0" smtClean="0"/>
              <a:t> </a:t>
            </a:r>
            <a:r>
              <a:rPr lang="lv-LV" dirty="0" smtClean="0"/>
              <a:t>NAS</a:t>
            </a:r>
            <a:r>
              <a:rPr lang="en-US" dirty="0" smtClean="0"/>
              <a:t>) ever </a:t>
            </a:r>
            <a:r>
              <a:rPr lang="en-US" dirty="0"/>
              <a:t>use SCSI </a:t>
            </a:r>
            <a:r>
              <a:rPr lang="en-US" dirty="0" err="1"/>
              <a:t>devices</a:t>
            </a:r>
            <a:r>
              <a:rPr lang="en-US" dirty="0" err="1" smtClean="0"/>
              <a:t>nect</a:t>
            </a:r>
            <a:r>
              <a:rPr lang="en-US" dirty="0" smtClean="0"/>
              <a:t> </a:t>
            </a:r>
            <a:r>
              <a:rPr lang="en-US" dirty="0"/>
              <a:t>various hardware peripherals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</a:t>
            </a:r>
            <a:r>
              <a:rPr lang="en-US" dirty="0"/>
              <a:t>implement </a:t>
            </a:r>
            <a:r>
              <a:rPr lang="en-US" dirty="0" err="1"/>
              <a:t>iSCSI</a:t>
            </a:r>
            <a:r>
              <a:rPr lang="en-US" dirty="0"/>
              <a:t>, where the SCSI protocol is used over regular </a:t>
            </a:r>
            <a:r>
              <a:rPr lang="en-US" dirty="0" smtClean="0"/>
              <a:t>TCP/IP.</a:t>
            </a:r>
          </a:p>
          <a:p>
            <a:r>
              <a:rPr lang="en-US" dirty="0"/>
              <a:t>Linux support for </a:t>
            </a:r>
            <a:r>
              <a:rPr lang="en-US" b="1" dirty="0"/>
              <a:t>SCSI</a:t>
            </a:r>
            <a:r>
              <a:rPr lang="en-US" dirty="0"/>
              <a:t> is extensive and well </a:t>
            </a:r>
            <a:r>
              <a:rPr lang="en-US" b="1" dirty="0"/>
              <a:t>maintained</a:t>
            </a:r>
            <a:r>
              <a:rPr lang="en-US" dirty="0"/>
              <a:t>, while </a:t>
            </a:r>
            <a:r>
              <a:rPr lang="en-US" b="1" dirty="0" err="1"/>
              <a:t>iSCSI</a:t>
            </a:r>
            <a:r>
              <a:rPr lang="en-US" dirty="0"/>
              <a:t> support </a:t>
            </a:r>
            <a:r>
              <a:rPr lang="en-US" dirty="0" smtClean="0"/>
              <a:t>varies </a:t>
            </a:r>
            <a:r>
              <a:rPr lang="en-US" b="1" dirty="0" smtClean="0"/>
              <a:t>depending</a:t>
            </a:r>
            <a:r>
              <a:rPr lang="en-US" dirty="0" smtClean="0"/>
              <a:t> </a:t>
            </a:r>
            <a:r>
              <a:rPr lang="en-US" dirty="0"/>
              <a:t>upon whether you wish to implement an initiator (client), target (device</a:t>
            </a:r>
            <a:r>
              <a:rPr lang="en-US" dirty="0" smtClean="0"/>
              <a:t>), </a:t>
            </a:r>
            <a:r>
              <a:rPr lang="lv-LV" dirty="0" err="1" smtClean="0"/>
              <a:t>or</a:t>
            </a:r>
            <a:r>
              <a:rPr lang="lv-LV" dirty="0" smtClean="0"/>
              <a:t> </a:t>
            </a:r>
            <a:r>
              <a:rPr lang="lv-LV" dirty="0" err="1"/>
              <a:t>both</a:t>
            </a:r>
            <a:r>
              <a:rPr lang="lv-LV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7475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USB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Mostly </a:t>
            </a:r>
            <a:r>
              <a:rPr lang="en-US" dirty="0"/>
              <a:t>a mainstream device-oriented </a:t>
            </a:r>
            <a:r>
              <a:rPr lang="en-US" dirty="0" smtClean="0"/>
              <a:t>bus.</a:t>
            </a:r>
          </a:p>
          <a:p>
            <a:r>
              <a:rPr lang="lv-LV" dirty="0"/>
              <a:t>USB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 smtClean="0"/>
              <a:t>increasingly</a:t>
            </a:r>
            <a:r>
              <a:rPr lang="en-US" dirty="0" smtClean="0"/>
              <a:t> appearing </a:t>
            </a:r>
            <a:r>
              <a:rPr lang="en-US" dirty="0"/>
              <a:t>in hardware used in embedded </a:t>
            </a:r>
            <a:r>
              <a:rPr lang="en-US" dirty="0" smtClean="0"/>
              <a:t>systems.</a:t>
            </a:r>
          </a:p>
          <a:p>
            <a:r>
              <a:rPr lang="en-US" dirty="0"/>
              <a:t>USB devices are connected in a tree-like fashion</a:t>
            </a:r>
            <a:r>
              <a:rPr lang="en-US" dirty="0" smtClean="0"/>
              <a:t>.</a:t>
            </a:r>
          </a:p>
          <a:p>
            <a:r>
              <a:rPr lang="en-US" dirty="0"/>
              <a:t>The root is called the </a:t>
            </a:r>
            <a:r>
              <a:rPr lang="en-US" i="1" dirty="0"/>
              <a:t>root hub </a:t>
            </a:r>
            <a:r>
              <a:rPr lang="en-US" dirty="0"/>
              <a:t>and </a:t>
            </a:r>
            <a:r>
              <a:rPr lang="en-US" dirty="0" smtClean="0"/>
              <a:t>is usually </a:t>
            </a:r>
            <a:r>
              <a:rPr lang="en-US" dirty="0"/>
              <a:t>the main board to which all USB devices and </a:t>
            </a:r>
            <a:r>
              <a:rPr lang="en-US" dirty="0" err="1"/>
              <a:t>nonroot</a:t>
            </a:r>
            <a:r>
              <a:rPr lang="en-US" dirty="0"/>
              <a:t> hubs are connected</a:t>
            </a:r>
            <a:r>
              <a:rPr lang="en-US" dirty="0" smtClean="0"/>
              <a:t>.</a:t>
            </a:r>
          </a:p>
          <a:p>
            <a:r>
              <a:rPr lang="en-US" dirty="0"/>
              <a:t>Support within Linux for USB devices is very </a:t>
            </a:r>
            <a:r>
              <a:rPr lang="en-US" dirty="0" smtClean="0"/>
              <a:t>good.</a:t>
            </a:r>
          </a:p>
          <a:p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main</a:t>
            </a:r>
            <a:r>
              <a:rPr lang="lv-LV" dirty="0"/>
              <a:t> </a:t>
            </a:r>
            <a:r>
              <a:rPr lang="lv-LV" dirty="0" err="1" smtClean="0"/>
              <a:t>component</a:t>
            </a:r>
            <a:r>
              <a:rPr lang="en-US" dirty="0" smtClean="0"/>
              <a:t> of </a:t>
            </a:r>
            <a:r>
              <a:rPr lang="en-US" dirty="0"/>
              <a:t>Linux’s USB support is provided by the USB stack in the kernel</a:t>
            </a:r>
            <a:r>
              <a:rPr lang="en-US" dirty="0" smtClean="0"/>
              <a:t>.</a:t>
            </a:r>
          </a:p>
          <a:p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kernel</a:t>
            </a:r>
            <a:r>
              <a:rPr lang="lv-LV" dirty="0"/>
              <a:t> </a:t>
            </a:r>
            <a:r>
              <a:rPr lang="lv-LV" dirty="0" err="1" smtClean="0"/>
              <a:t>also</a:t>
            </a:r>
            <a:r>
              <a:rPr lang="en-US" dirty="0" smtClean="0"/>
              <a:t> includes </a:t>
            </a:r>
            <a:r>
              <a:rPr lang="en-US" dirty="0"/>
              <a:t>drivers for the USB devices supported by Linux.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22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IEEE1394 (</a:t>
            </a:r>
            <a:r>
              <a:rPr lang="lv-LV" dirty="0" err="1"/>
              <a:t>FireWire</a:t>
            </a:r>
            <a:r>
              <a:rPr lang="lv-LV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FireWire is a trademark owned by </a:t>
            </a:r>
            <a:r>
              <a:rPr lang="en-US" dirty="0" smtClean="0"/>
              <a:t>Apple. </a:t>
            </a:r>
            <a:r>
              <a:rPr lang="en-US" dirty="0"/>
              <a:t>They later submitted their work to the </a:t>
            </a:r>
            <a:r>
              <a:rPr lang="en-US" dirty="0" smtClean="0"/>
              <a:t>IEEE - </a:t>
            </a:r>
            <a:r>
              <a:rPr lang="lv-LV" dirty="0" err="1"/>
              <a:t>became</a:t>
            </a:r>
            <a:r>
              <a:rPr lang="lv-LV" dirty="0"/>
              <a:t> IEEE </a:t>
            </a:r>
            <a:r>
              <a:rPr lang="lv-LV" dirty="0" err="1"/>
              <a:t>standard</a:t>
            </a:r>
            <a:r>
              <a:rPr lang="lv-LV" dirty="0"/>
              <a:t> </a:t>
            </a:r>
            <a:r>
              <a:rPr lang="lv-LV" dirty="0" smtClean="0"/>
              <a:t>1394</a:t>
            </a:r>
            <a:r>
              <a:rPr lang="en-US" dirty="0" smtClean="0"/>
              <a:t>.</a:t>
            </a:r>
          </a:p>
          <a:p>
            <a:r>
              <a:rPr lang="lv-LV" dirty="0"/>
              <a:t>IEEE1394 </a:t>
            </a:r>
            <a:r>
              <a:rPr lang="lv-LV" dirty="0" err="1" smtClean="0"/>
              <a:t>enables</a:t>
            </a:r>
            <a:r>
              <a:rPr lang="en-US" dirty="0" smtClean="0"/>
              <a:t> devices </a:t>
            </a:r>
            <a:r>
              <a:rPr lang="en-US" dirty="0"/>
              <a:t>to be connected using simple and inexpensive hardware interfaces</a:t>
            </a:r>
            <a:r>
              <a:rPr lang="en-US" dirty="0" smtClean="0"/>
              <a:t>.</a:t>
            </a:r>
          </a:p>
          <a:p>
            <a:r>
              <a:rPr lang="en-US" dirty="0"/>
              <a:t>In contrast to USB, IEEE1394 connections do not require a root node</a:t>
            </a:r>
            <a:r>
              <a:rPr lang="en-US" dirty="0" smtClean="0"/>
              <a:t>.</a:t>
            </a:r>
          </a:p>
          <a:p>
            <a:r>
              <a:rPr lang="en-US" dirty="0"/>
              <a:t>Linux’s support for IEEE1394 used to be buggy and was certainly incomplete in </a:t>
            </a:r>
            <a:r>
              <a:rPr lang="en-US" dirty="0" smtClean="0"/>
              <a:t>comparison </a:t>
            </a:r>
            <a:r>
              <a:rPr lang="lv-LV" dirty="0" err="1" smtClean="0"/>
              <a:t>with</a:t>
            </a:r>
            <a:r>
              <a:rPr lang="lv-LV" dirty="0" smtClean="0"/>
              <a:t> </a:t>
            </a:r>
            <a:r>
              <a:rPr lang="lv-LV" dirty="0" err="1"/>
              <a:t>other</a:t>
            </a:r>
            <a:r>
              <a:rPr lang="lv-LV" dirty="0"/>
              <a:t> </a:t>
            </a:r>
            <a:r>
              <a:rPr lang="lv-LV" dirty="0" err="1"/>
              <a:t>operating</a:t>
            </a:r>
            <a:r>
              <a:rPr lang="lv-LV" dirty="0"/>
              <a:t> </a:t>
            </a:r>
            <a:r>
              <a:rPr lang="lv-LV" dirty="0" err="1"/>
              <a:t>systems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/>
              <a:t>IEEE1394 support was completely </a:t>
            </a:r>
            <a:r>
              <a:rPr lang="en-US" b="1" dirty="0"/>
              <a:t>rewritten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b="1" dirty="0"/>
              <a:t>2.6</a:t>
            </a:r>
            <a:r>
              <a:rPr lang="en-US" dirty="0"/>
              <a:t> series Linux </a:t>
            </a:r>
            <a:r>
              <a:rPr lang="en-US" b="1" dirty="0"/>
              <a:t>kernel</a:t>
            </a:r>
            <a:r>
              <a:rPr lang="en-US" dirty="0"/>
              <a:t> and is now widely considered to be very good.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7027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Purpose </a:t>
            </a:r>
            <a:r>
              <a:rPr lang="en-US" dirty="0"/>
              <a:t>of a </a:t>
            </a:r>
            <a:r>
              <a:rPr lang="en-US" dirty="0" smtClean="0"/>
              <a:t>Lection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Discuss </a:t>
            </a:r>
            <a:r>
              <a:rPr lang="en-US" dirty="0"/>
              <a:t>the embedded hardware Linux supports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Will cover </a:t>
            </a:r>
            <a:r>
              <a:rPr lang="en-US" dirty="0"/>
              <a:t>the processor architectures Linux </a:t>
            </a:r>
            <a:r>
              <a:rPr lang="en-US" dirty="0" smtClean="0"/>
              <a:t>supports commonly</a:t>
            </a:r>
            <a:r>
              <a:rPr lang="lv-LV" dirty="0" smtClean="0"/>
              <a:t> </a:t>
            </a:r>
            <a:r>
              <a:rPr lang="lv-LV" dirty="0" err="1"/>
              <a:t>used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 smtClean="0"/>
              <a:t>embedded</a:t>
            </a:r>
            <a:r>
              <a:rPr lang="en-US" dirty="0" smtClean="0"/>
              <a:t> </a:t>
            </a:r>
            <a:r>
              <a:rPr lang="lv-LV" dirty="0" err="1" smtClean="0"/>
              <a:t>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Will cover </a:t>
            </a:r>
            <a:r>
              <a:rPr lang="en-US" dirty="0"/>
              <a:t>the various hardware components involved, such as </a:t>
            </a:r>
            <a:r>
              <a:rPr lang="en-US" dirty="0" smtClean="0"/>
              <a:t>buses, I/O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storage, general-purpose networking, industrial-grade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monitoring</a:t>
            </a:r>
            <a:r>
              <a:rPr lang="en-US" dirty="0" smtClean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3987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InfiniBand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InfiniBand</a:t>
            </a:r>
            <a:r>
              <a:rPr lang="en-US" dirty="0"/>
              <a:t> is a high-performance switched fabric </a:t>
            </a:r>
            <a:r>
              <a:rPr lang="en-US" dirty="0" smtClean="0"/>
              <a:t>interface.</a:t>
            </a:r>
          </a:p>
          <a:p>
            <a:r>
              <a:rPr lang="en-US" dirty="0"/>
              <a:t>It is built upon a number (ranging from 1–12 or more) of </a:t>
            </a:r>
            <a:r>
              <a:rPr lang="en-US" dirty="0" err="1" smtClean="0"/>
              <a:t>highspeed</a:t>
            </a:r>
            <a:r>
              <a:rPr lang="en-US" dirty="0" smtClean="0"/>
              <a:t>, point-to-point </a:t>
            </a:r>
            <a:r>
              <a:rPr lang="en-US" dirty="0"/>
              <a:t>and bidirectional serial </a:t>
            </a:r>
            <a:r>
              <a:rPr lang="en-US" dirty="0" smtClean="0"/>
              <a:t>links.</a:t>
            </a:r>
          </a:p>
          <a:p>
            <a:r>
              <a:rPr lang="en-US" dirty="0"/>
              <a:t>Maximum data throughput ranges from 2 </a:t>
            </a:r>
            <a:r>
              <a:rPr lang="en-US" dirty="0" smtClean="0"/>
              <a:t>Gigabits to </a:t>
            </a:r>
            <a:r>
              <a:rPr lang="en-US" b="1" dirty="0"/>
              <a:t>96</a:t>
            </a:r>
            <a:r>
              <a:rPr lang="en-US" dirty="0"/>
              <a:t> Gigabits for a 12X (12 bonded serial links) Quad Data Rate (QDR) configuration.</a:t>
            </a:r>
            <a:endParaRPr lang="en-US" dirty="0" smtClean="0"/>
          </a:p>
          <a:p>
            <a:r>
              <a:rPr lang="en-US" dirty="0"/>
              <a:t>Linux support for </a:t>
            </a:r>
            <a:r>
              <a:rPr lang="en-US" dirty="0" err="1"/>
              <a:t>InfiniBand</a:t>
            </a:r>
            <a:r>
              <a:rPr lang="en-US" dirty="0"/>
              <a:t> comes thanks to Open Fabrics Alliance (OFA), an </a:t>
            </a:r>
            <a:r>
              <a:rPr lang="en-US" dirty="0" smtClean="0"/>
              <a:t>industry consortium </a:t>
            </a:r>
            <a:r>
              <a:rPr lang="en-US" dirty="0"/>
              <a:t>created to address the lack of a standard </a:t>
            </a:r>
            <a:r>
              <a:rPr lang="en-US" dirty="0" err="1"/>
              <a:t>InfiniBand</a:t>
            </a:r>
            <a:r>
              <a:rPr lang="en-US" dirty="0"/>
              <a:t> API.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772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GPIB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 err="1"/>
              <a:t>General-Purpose</a:t>
            </a:r>
            <a:r>
              <a:rPr lang="lv-LV" dirty="0"/>
              <a:t> </a:t>
            </a:r>
            <a:r>
              <a:rPr lang="lv-LV" dirty="0" err="1"/>
              <a:t>Interface</a:t>
            </a:r>
            <a:r>
              <a:rPr lang="lv-LV" dirty="0"/>
              <a:t> </a:t>
            </a:r>
            <a:r>
              <a:rPr lang="lv-LV" dirty="0" err="1" smtClean="0"/>
              <a:t>Bus</a:t>
            </a:r>
            <a:r>
              <a:rPr lang="en-US" dirty="0" smtClean="0"/>
              <a:t> </a:t>
            </a:r>
            <a:r>
              <a:rPr lang="en-US" dirty="0"/>
              <a:t>s still being used in engineering and scientific applications</a:t>
            </a:r>
            <a:r>
              <a:rPr lang="en-US" dirty="0" smtClean="0"/>
              <a:t>.</a:t>
            </a:r>
          </a:p>
          <a:p>
            <a:r>
              <a:rPr lang="en-US" dirty="0"/>
              <a:t>Many devices that are used for data acquisition and analysis are, in </a:t>
            </a:r>
            <a:r>
              <a:rPr lang="en-US" dirty="0" smtClean="0"/>
              <a:t>fact, equipped </a:t>
            </a:r>
            <a:r>
              <a:rPr lang="en-US" dirty="0"/>
              <a:t>with a GPIB interface</a:t>
            </a:r>
            <a:r>
              <a:rPr lang="en-US" dirty="0" smtClean="0"/>
              <a:t>.</a:t>
            </a:r>
          </a:p>
          <a:p>
            <a:r>
              <a:rPr lang="en-US" dirty="0"/>
              <a:t>GPIB devices are connected together using a shielded cable that may have </a:t>
            </a:r>
            <a:r>
              <a:rPr lang="en-US" dirty="0" smtClean="0"/>
              <a:t>stackable </a:t>
            </a:r>
            <a:r>
              <a:rPr lang="lv-LV" dirty="0" err="1" smtClean="0"/>
              <a:t>connectors</a:t>
            </a:r>
            <a:r>
              <a:rPr lang="lv-LV" dirty="0" smtClean="0"/>
              <a:t> </a:t>
            </a:r>
            <a:r>
              <a:rPr lang="lv-LV" dirty="0" err="1"/>
              <a:t>at</a:t>
            </a:r>
            <a:r>
              <a:rPr lang="lv-LV" dirty="0"/>
              <a:t> </a:t>
            </a:r>
            <a:r>
              <a:rPr lang="lv-LV" dirty="0" err="1"/>
              <a:t>both</a:t>
            </a:r>
            <a:r>
              <a:rPr lang="lv-LV" dirty="0"/>
              <a:t> </a:t>
            </a:r>
            <a:r>
              <a:rPr lang="lv-LV" dirty="0" err="1"/>
              <a:t>ends</a:t>
            </a:r>
            <a:r>
              <a:rPr lang="lv-LV" dirty="0"/>
              <a:t>.</a:t>
            </a:r>
            <a:endParaRPr lang="en-US" dirty="0" smtClean="0"/>
          </a:p>
          <a:p>
            <a:r>
              <a:rPr lang="en-US" dirty="0"/>
              <a:t>Linux support for GPIB is available thanks to the Linux GPIB kernel driver and </a:t>
            </a:r>
            <a:r>
              <a:rPr lang="en-US" dirty="0" smtClean="0"/>
              <a:t>library </a:t>
            </a:r>
            <a:r>
              <a:rPr lang="lv-LV" dirty="0" err="1" smtClean="0"/>
              <a:t>maintained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9656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lv-LV" baseline="30000" dirty="0"/>
              <a:t>2</a:t>
            </a:r>
            <a:r>
              <a:rPr lang="lv-LV" dirty="0"/>
              <a:t>C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Inter-Integrated Circuit (I2C) bus can be found in many </a:t>
            </a:r>
            <a:r>
              <a:rPr lang="en-US" dirty="0" smtClean="0"/>
              <a:t>embedded devices </a:t>
            </a:r>
            <a:r>
              <a:rPr lang="en-US" dirty="0"/>
              <a:t>of all sizes and purposes</a:t>
            </a:r>
            <a:r>
              <a:rPr lang="en-US" dirty="0" smtClean="0"/>
              <a:t>.</a:t>
            </a:r>
          </a:p>
          <a:p>
            <a:r>
              <a:rPr lang="en-US" dirty="0"/>
              <a:t>I2C is a simple serial bus that enables the exchange of </a:t>
            </a:r>
            <a:r>
              <a:rPr lang="en-US" dirty="0" smtClean="0"/>
              <a:t>limited amounts </a:t>
            </a:r>
            <a:r>
              <a:rPr lang="en-US" dirty="0"/>
              <a:t>of data among the IC components of an embedded system</a:t>
            </a:r>
            <a:r>
              <a:rPr lang="en-US" dirty="0" smtClean="0"/>
              <a:t>.</a:t>
            </a:r>
          </a:p>
          <a:p>
            <a:r>
              <a:rPr lang="lv-LV" dirty="0"/>
              <a:t>I2C </a:t>
            </a:r>
            <a:r>
              <a:rPr lang="lv-LV" dirty="0" err="1"/>
              <a:t>can</a:t>
            </a:r>
            <a:r>
              <a:rPr lang="lv-LV" dirty="0"/>
              <a:t> </a:t>
            </a:r>
            <a:r>
              <a:rPr lang="lv-LV" dirty="0" err="1"/>
              <a:t>be</a:t>
            </a:r>
            <a:r>
              <a:rPr lang="lv-LV" dirty="0"/>
              <a:t> </a:t>
            </a:r>
            <a:r>
              <a:rPr lang="lv-LV" dirty="0" err="1" smtClean="0"/>
              <a:t>implemented</a:t>
            </a:r>
            <a:r>
              <a:rPr lang="en-US" dirty="0" smtClean="0"/>
              <a:t> in </a:t>
            </a:r>
            <a:r>
              <a:rPr lang="en-US" dirty="0"/>
              <a:t>both software and hardware</a:t>
            </a:r>
            <a:r>
              <a:rPr lang="en-US" dirty="0" smtClean="0"/>
              <a:t>.</a:t>
            </a:r>
          </a:p>
          <a:p>
            <a:r>
              <a:rPr lang="en-US" dirty="0"/>
              <a:t>Connecting devices using I2C requires only two wires, the serial clock line (SCL) </a:t>
            </a:r>
            <a:r>
              <a:rPr lang="en-US" dirty="0" smtClean="0"/>
              <a:t>with the </a:t>
            </a:r>
            <a:r>
              <a:rPr lang="en-US" dirty="0"/>
              <a:t>clock signal and the serial data line (SDA) with the data.</a:t>
            </a:r>
            <a:endParaRPr lang="en-US" dirty="0" smtClean="0"/>
          </a:p>
          <a:p>
            <a:r>
              <a:rPr lang="en-US" dirty="0"/>
              <a:t>All devices on an I2C </a:t>
            </a:r>
            <a:r>
              <a:rPr lang="en-US" dirty="0" smtClean="0"/>
              <a:t>bus are </a:t>
            </a:r>
            <a:r>
              <a:rPr lang="en-US" dirty="0"/>
              <a:t>connected using the same wire pair</a:t>
            </a:r>
            <a:r>
              <a:rPr lang="en-US" dirty="0" smtClean="0"/>
              <a:t>.</a:t>
            </a:r>
          </a:p>
          <a:p>
            <a:r>
              <a:rPr lang="en-US" dirty="0"/>
              <a:t>The main kernel tree includes support for I2C, a number of devices that use I2C, </a:t>
            </a:r>
            <a:r>
              <a:rPr lang="en-US" dirty="0" smtClean="0"/>
              <a:t>and the </a:t>
            </a:r>
            <a:r>
              <a:rPr lang="en-US" dirty="0"/>
              <a:t>related System Management Bus (</a:t>
            </a:r>
            <a:r>
              <a:rPr lang="en-US" dirty="0" err="1"/>
              <a:t>SMBus</a:t>
            </a:r>
            <a:r>
              <a:rPr lang="en-US" dirty="0"/>
              <a:t>).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016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I/O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 and output (I/O) are central to the role of any computerized device</a:t>
            </a:r>
            <a:r>
              <a:rPr lang="en-US" dirty="0" smtClean="0"/>
              <a:t>.</a:t>
            </a:r>
          </a:p>
          <a:p>
            <a:r>
              <a:rPr lang="en-US" dirty="0"/>
              <a:t>Linux supports a wide range of I/O devices</a:t>
            </a:r>
            <a:r>
              <a:rPr lang="en-US" dirty="0" smtClean="0"/>
              <a:t>.</a:t>
            </a:r>
          </a:p>
          <a:p>
            <a:r>
              <a:rPr lang="en-US" dirty="0"/>
              <a:t>Some of the I/O devices </a:t>
            </a:r>
            <a:r>
              <a:rPr lang="en-US" dirty="0" smtClean="0"/>
              <a:t>are </a:t>
            </a:r>
            <a:r>
              <a:rPr lang="en-US" dirty="0"/>
              <a:t>supported in two forms by the </a:t>
            </a:r>
            <a:r>
              <a:rPr lang="en-US" dirty="0" smtClean="0"/>
              <a:t>kernel:</a:t>
            </a:r>
          </a:p>
          <a:p>
            <a:pPr lvl="1"/>
            <a:r>
              <a:rPr lang="lv-LV" dirty="0" err="1"/>
              <a:t>by</a:t>
            </a:r>
            <a:r>
              <a:rPr lang="lv-LV" dirty="0"/>
              <a:t> </a:t>
            </a:r>
            <a:r>
              <a:rPr lang="lv-LV" dirty="0" smtClean="0"/>
              <a:t>a</a:t>
            </a:r>
            <a:r>
              <a:rPr lang="en-US" dirty="0" smtClean="0"/>
              <a:t> native </a:t>
            </a:r>
            <a:r>
              <a:rPr lang="en-US" dirty="0"/>
              <a:t>driver that handles the device’s direct connection to the </a:t>
            </a:r>
            <a:r>
              <a:rPr lang="en-US" dirty="0" smtClean="0"/>
              <a:t>system.</a:t>
            </a:r>
          </a:p>
          <a:p>
            <a:pPr lvl="1"/>
            <a:r>
              <a:rPr lang="en-US" dirty="0"/>
              <a:t>through the USB layer to which the device may be attached</a:t>
            </a:r>
            <a:r>
              <a:rPr lang="en-US" dirty="0" smtClean="0"/>
              <a:t>.</a:t>
            </a:r>
          </a:p>
          <a:p>
            <a:r>
              <a:rPr lang="lv-LV" dirty="0" err="1"/>
              <a:t>There</a:t>
            </a:r>
            <a:r>
              <a:rPr lang="lv-LV" dirty="0"/>
              <a:t> </a:t>
            </a:r>
            <a:r>
              <a:rPr lang="lv-LV" dirty="0" err="1"/>
              <a:t>are</a:t>
            </a:r>
            <a:r>
              <a:rPr lang="lv-LV" dirty="0"/>
              <a:t>,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smtClean="0"/>
              <a:t>instance,</a:t>
            </a:r>
            <a:r>
              <a:rPr lang="en-US" dirty="0" smtClean="0"/>
              <a:t> </a:t>
            </a:r>
            <a:r>
              <a:rPr lang="en-US" b="1" dirty="0" smtClean="0"/>
              <a:t>PS/2</a:t>
            </a:r>
            <a:r>
              <a:rPr lang="en-US" dirty="0" smtClean="0"/>
              <a:t> </a:t>
            </a:r>
            <a:r>
              <a:rPr lang="en-US" dirty="0"/>
              <a:t>keyboards and (older) parallel port printers along with </a:t>
            </a:r>
            <a:r>
              <a:rPr lang="en-US" b="1" dirty="0"/>
              <a:t>USB</a:t>
            </a:r>
            <a:r>
              <a:rPr lang="en-US" dirty="0"/>
              <a:t> keyboards and </a:t>
            </a:r>
            <a:r>
              <a:rPr lang="en-US" dirty="0" smtClean="0"/>
              <a:t>USB </a:t>
            </a:r>
            <a:r>
              <a:rPr lang="lv-LV" dirty="0" err="1" smtClean="0"/>
              <a:t>printers</a:t>
            </a:r>
            <a:r>
              <a:rPr lang="lv-LV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9813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Serial</a:t>
            </a:r>
            <a:r>
              <a:rPr lang="lv-LV" dirty="0"/>
              <a:t> </a:t>
            </a:r>
            <a:r>
              <a:rPr lang="lv-LV" dirty="0" err="1"/>
              <a:t>Port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serial port is arguably every embedded system developer’s best </a:t>
            </a:r>
            <a:r>
              <a:rPr lang="en-US" dirty="0" smtClean="0"/>
              <a:t>friend.</a:t>
            </a:r>
          </a:p>
          <a:p>
            <a:r>
              <a:rPr lang="lv-LV" dirty="0" err="1"/>
              <a:t>Many</a:t>
            </a:r>
            <a:r>
              <a:rPr lang="lv-LV" dirty="0"/>
              <a:t> </a:t>
            </a:r>
            <a:r>
              <a:rPr lang="lv-LV" dirty="0" err="1" smtClean="0"/>
              <a:t>embedded</a:t>
            </a:r>
            <a:r>
              <a:rPr lang="en-US" dirty="0" smtClean="0"/>
              <a:t> systems </a:t>
            </a:r>
            <a:r>
              <a:rPr lang="en-US" dirty="0"/>
              <a:t>are developed and debugged using an RS232 serial link between </a:t>
            </a:r>
            <a:r>
              <a:rPr lang="en-US" dirty="0" smtClean="0"/>
              <a:t>the </a:t>
            </a:r>
            <a:r>
              <a:rPr lang="lv-LV" dirty="0" err="1" smtClean="0"/>
              <a:t>host</a:t>
            </a:r>
            <a:r>
              <a:rPr lang="lv-LV" dirty="0" smtClean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target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/>
              <a:t>The simplicity of the RS232 interface has </a:t>
            </a:r>
            <a:r>
              <a:rPr lang="en-US" dirty="0" smtClean="0"/>
              <a:t>encouraged its </a:t>
            </a:r>
            <a:r>
              <a:rPr lang="en-US" dirty="0"/>
              <a:t>widespread use and </a:t>
            </a:r>
            <a:r>
              <a:rPr lang="en-US" dirty="0" smtClean="0"/>
              <a:t>adoption.</a:t>
            </a:r>
          </a:p>
          <a:p>
            <a:r>
              <a:rPr lang="en-US" dirty="0"/>
              <a:t>Since RS232 is a hardware interface, the kernel doesn’t need to support RS232 </a:t>
            </a:r>
            <a:r>
              <a:rPr lang="en-US" dirty="0" smtClean="0"/>
              <a:t>itself, but </a:t>
            </a:r>
            <a:r>
              <a:rPr lang="lv-LV" dirty="0" err="1"/>
              <a:t>Universal</a:t>
            </a:r>
            <a:r>
              <a:rPr lang="lv-LV" dirty="0"/>
              <a:t> </a:t>
            </a:r>
            <a:r>
              <a:rPr lang="lv-LV" dirty="0" err="1"/>
              <a:t>Asynchronous</a:t>
            </a:r>
            <a:r>
              <a:rPr lang="lv-LV" dirty="0"/>
              <a:t> </a:t>
            </a:r>
            <a:r>
              <a:rPr lang="lv-LV" dirty="0" err="1" smtClean="0"/>
              <a:t>Receiver-Transmitter</a:t>
            </a:r>
            <a:r>
              <a:rPr lang="lv-LV" dirty="0" smtClean="0"/>
              <a:t> </a:t>
            </a:r>
            <a:r>
              <a:rPr lang="lv-LV" dirty="0"/>
              <a:t>(</a:t>
            </a:r>
            <a:r>
              <a:rPr lang="lv-LV" dirty="0" smtClean="0"/>
              <a:t>UART)</a:t>
            </a:r>
            <a:r>
              <a:rPr lang="en-US" dirty="0" smtClean="0"/>
              <a:t>.</a:t>
            </a:r>
          </a:p>
          <a:p>
            <a:r>
              <a:rPr lang="en-US" dirty="0"/>
              <a:t>The main serial (UART) driver in the kernel is </a:t>
            </a:r>
            <a:r>
              <a:rPr lang="en-US" i="1" dirty="0"/>
              <a:t>drivers/char/</a:t>
            </a:r>
            <a:r>
              <a:rPr lang="en-US" i="1" dirty="0" err="1"/>
              <a:t>serial.c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6371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Parallel</a:t>
            </a:r>
            <a:r>
              <a:rPr lang="lv-LV" dirty="0"/>
              <a:t> </a:t>
            </a:r>
            <a:r>
              <a:rPr lang="lv-LV" dirty="0" err="1"/>
              <a:t>Port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parallel port is seldom an important part of </a:t>
            </a:r>
            <a:r>
              <a:rPr lang="en-US" dirty="0" smtClean="0"/>
              <a:t>an </a:t>
            </a:r>
            <a:r>
              <a:rPr lang="lv-LV" dirty="0" err="1" smtClean="0"/>
              <a:t>embedded</a:t>
            </a:r>
            <a:r>
              <a:rPr lang="lv-LV" dirty="0" smtClean="0"/>
              <a:t> </a:t>
            </a:r>
            <a:r>
              <a:rPr lang="lv-LV" dirty="0" err="1"/>
              <a:t>system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 smtClean="0"/>
              <a:t>One area of embedded systems development where the parallel port fits quite nicely, is simple </a:t>
            </a:r>
            <a:r>
              <a:rPr lang="en-US" dirty="0" err="1" smtClean="0"/>
              <a:t>multibit</a:t>
            </a:r>
            <a:r>
              <a:rPr lang="en-US" dirty="0" smtClean="0"/>
              <a:t> I/O.</a:t>
            </a:r>
          </a:p>
          <a:p>
            <a:r>
              <a:rPr lang="en-US" dirty="0"/>
              <a:t>When debugging, for instance, you can easily </a:t>
            </a:r>
            <a:r>
              <a:rPr lang="en-US" dirty="0" smtClean="0"/>
              <a:t>attach a </a:t>
            </a:r>
            <a:r>
              <a:rPr lang="en-US" dirty="0"/>
              <a:t>set of </a:t>
            </a:r>
            <a:r>
              <a:rPr lang="en-US" dirty="0" smtClean="0"/>
              <a:t>LEDs to the parallel port’s pins.</a:t>
            </a:r>
          </a:p>
          <a:p>
            <a:r>
              <a:rPr lang="lv-LV" i="1" dirty="0" err="1" smtClean="0"/>
              <a:t>Linux</a:t>
            </a:r>
            <a:r>
              <a:rPr lang="en-US" i="1" dirty="0" smtClean="0"/>
              <a:t> Device </a:t>
            </a:r>
            <a:r>
              <a:rPr lang="en-US" i="1" dirty="0"/>
              <a:t>Drivers </a:t>
            </a:r>
            <a:r>
              <a:rPr lang="en-US" dirty="0"/>
              <a:t>provides a more detailed description of how to use the parallel port </a:t>
            </a:r>
            <a:r>
              <a:rPr lang="en-US" dirty="0" smtClean="0"/>
              <a:t>as </a:t>
            </a:r>
            <a:r>
              <a:rPr lang="lv-LV" dirty="0" smtClean="0"/>
              <a:t>a </a:t>
            </a:r>
            <a:r>
              <a:rPr lang="lv-LV" dirty="0" err="1"/>
              <a:t>simple</a:t>
            </a:r>
            <a:r>
              <a:rPr lang="lv-LV" dirty="0"/>
              <a:t> I/O </a:t>
            </a:r>
            <a:r>
              <a:rPr lang="lv-LV" dirty="0" err="1"/>
              <a:t>interface</a:t>
            </a:r>
            <a:r>
              <a:rPr lang="lv-LV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840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Modem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Embedded systems that use a modem to call a data </a:t>
            </a:r>
            <a:r>
              <a:rPr lang="en-US" dirty="0" smtClean="0"/>
              <a:t>center </a:t>
            </a:r>
            <a:r>
              <a:rPr lang="lv-LV" dirty="0" err="1" smtClean="0"/>
              <a:t>are</a:t>
            </a:r>
            <a:r>
              <a:rPr lang="lv-LV" dirty="0" smtClean="0"/>
              <a:t> </a:t>
            </a:r>
            <a:r>
              <a:rPr lang="lv-LV" dirty="0" err="1"/>
              <a:t>quite</a:t>
            </a:r>
            <a:r>
              <a:rPr lang="lv-LV" dirty="0"/>
              <a:t> </a:t>
            </a:r>
            <a:r>
              <a:rPr lang="lv-LV" dirty="0" err="1"/>
              <a:t>common</a:t>
            </a:r>
            <a:r>
              <a:rPr lang="lv-LV" dirty="0" smtClean="0"/>
              <a:t>.</a:t>
            </a:r>
            <a:endParaRPr lang="en-US" dirty="0"/>
          </a:p>
          <a:p>
            <a:r>
              <a:rPr lang="lv-LV" dirty="0" err="1" smtClean="0"/>
              <a:t>Alarm</a:t>
            </a:r>
            <a:r>
              <a:rPr lang="en-US" dirty="0" smtClean="0"/>
              <a:t> systems</a:t>
            </a:r>
            <a:r>
              <a:rPr lang="en-US" dirty="0"/>
              <a:t>, bank machines, and remote-monitoring hardware are all examples of </a:t>
            </a:r>
            <a:r>
              <a:rPr lang="en-US" dirty="0" smtClean="0"/>
              <a:t>embedded systems </a:t>
            </a:r>
            <a:r>
              <a:rPr lang="en-US" dirty="0"/>
              <a:t>that need to communicate with a central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Since </a:t>
            </a:r>
            <a:r>
              <a:rPr lang="en-US" b="1" dirty="0"/>
              <a:t>modems</a:t>
            </a:r>
            <a:r>
              <a:rPr lang="en-US" dirty="0"/>
              <a:t> work in a </a:t>
            </a:r>
            <a:r>
              <a:rPr lang="en-US" b="1" dirty="0"/>
              <a:t>wide</a:t>
            </a:r>
            <a:r>
              <a:rPr lang="en-US" dirty="0"/>
              <a:t> variety of </a:t>
            </a:r>
            <a:r>
              <a:rPr lang="en-US" b="1" dirty="0"/>
              <a:t>environments</a:t>
            </a:r>
            <a:r>
              <a:rPr lang="en-US" dirty="0"/>
              <a:t>—including </a:t>
            </a:r>
            <a:r>
              <a:rPr lang="en-US" b="1" dirty="0"/>
              <a:t>very remote </a:t>
            </a:r>
            <a:r>
              <a:rPr lang="en-US" dirty="0" smtClean="0"/>
              <a:t>locations that </a:t>
            </a:r>
            <a:r>
              <a:rPr lang="en-US" dirty="0"/>
              <a:t>don’t have the latest cellular or computer networks—don’t count them out </a:t>
            </a:r>
            <a:r>
              <a:rPr lang="en-US" dirty="0" smtClean="0"/>
              <a:t>any </a:t>
            </a:r>
            <a:r>
              <a:rPr lang="lv-LV" dirty="0" err="1" smtClean="0"/>
              <a:t>time</a:t>
            </a:r>
            <a:r>
              <a:rPr lang="lv-LV" dirty="0" smtClean="0"/>
              <a:t> </a:t>
            </a:r>
            <a:r>
              <a:rPr lang="lv-LV" dirty="0" err="1"/>
              <a:t>soon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/>
              <a:t>Modems in Linux are seen as serial </a:t>
            </a:r>
            <a:r>
              <a:rPr lang="en-US" dirty="0" smtClean="0"/>
              <a:t>ports.</a:t>
            </a:r>
          </a:p>
          <a:p>
            <a:r>
              <a:rPr lang="en-US" dirty="0" smtClean="0"/>
              <a:t>T</a:t>
            </a:r>
            <a:r>
              <a:rPr lang="lv-LV" dirty="0" err="1" smtClean="0"/>
              <a:t>hey</a:t>
            </a:r>
            <a:r>
              <a:rPr lang="lv-LV" dirty="0" smtClean="0"/>
              <a:t> </a:t>
            </a:r>
            <a:r>
              <a:rPr lang="lv-LV" dirty="0" err="1"/>
              <a:t>are</a:t>
            </a:r>
            <a:r>
              <a:rPr lang="lv-LV" dirty="0"/>
              <a:t> </a:t>
            </a:r>
            <a:r>
              <a:rPr lang="lv-LV" dirty="0" err="1" smtClean="0"/>
              <a:t>accessible</a:t>
            </a:r>
            <a:r>
              <a:rPr lang="en-US" dirty="0" smtClean="0"/>
              <a:t> through </a:t>
            </a:r>
            <a:r>
              <a:rPr lang="en-US" dirty="0"/>
              <a:t>the appropriate </a:t>
            </a:r>
            <a:r>
              <a:rPr lang="en-US" i="1" dirty="0"/>
              <a:t>/</a:t>
            </a:r>
            <a:r>
              <a:rPr lang="en-US" i="1" dirty="0" err="1"/>
              <a:t>dev</a:t>
            </a:r>
            <a:r>
              <a:rPr lang="en-US" i="1" dirty="0"/>
              <a:t> </a:t>
            </a:r>
            <a:r>
              <a:rPr lang="en-US" dirty="0"/>
              <a:t>serial device entry and are controlled by the same </a:t>
            </a:r>
            <a:r>
              <a:rPr lang="en-US" dirty="0" smtClean="0"/>
              <a:t>driver as </a:t>
            </a:r>
            <a:r>
              <a:rPr lang="en-US" dirty="0"/>
              <a:t>the native serial </a:t>
            </a:r>
            <a:r>
              <a:rPr lang="en-US" dirty="0" smtClean="0"/>
              <a:t>UARTs.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55000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Data</a:t>
            </a:r>
            <a:r>
              <a:rPr lang="lv-LV" dirty="0"/>
              <a:t> </a:t>
            </a:r>
            <a:r>
              <a:rPr lang="lv-LV" dirty="0" err="1"/>
              <a:t>Acquisition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acquisition (DAQ) is at the basis of any process automation system</a:t>
            </a:r>
            <a:r>
              <a:rPr lang="en-US" dirty="0" smtClean="0"/>
              <a:t>.</a:t>
            </a:r>
          </a:p>
          <a:p>
            <a:r>
              <a:rPr lang="lv-LV" dirty="0" err="1" smtClean="0"/>
              <a:t>Any</a:t>
            </a:r>
            <a:r>
              <a:rPr lang="en-US" dirty="0" smtClean="0"/>
              <a:t> scientific lab is filled with DAQ equipment linked.</a:t>
            </a:r>
          </a:p>
          <a:p>
            <a:r>
              <a:rPr lang="en-US" dirty="0" smtClean="0"/>
              <a:t>T</a:t>
            </a:r>
            <a:r>
              <a:rPr lang="lv-LV" dirty="0" err="1" smtClean="0"/>
              <a:t>he</a:t>
            </a:r>
            <a:r>
              <a:rPr lang="lv-LV" dirty="0" smtClean="0"/>
              <a:t> </a:t>
            </a:r>
            <a:r>
              <a:rPr lang="lv-LV" dirty="0" err="1" smtClean="0"/>
              <a:t>events</a:t>
            </a:r>
            <a:r>
              <a:rPr lang="en-US" dirty="0" smtClean="0"/>
              <a:t> occurring </a:t>
            </a:r>
            <a:r>
              <a:rPr lang="en-US" dirty="0"/>
              <a:t>in the real world are measured by means of </a:t>
            </a:r>
            <a:r>
              <a:rPr lang="en-US" dirty="0" smtClean="0"/>
              <a:t>transducers.</a:t>
            </a:r>
          </a:p>
          <a:p>
            <a:r>
              <a:rPr lang="en-US" dirty="0"/>
              <a:t>There is no standard interface in </a:t>
            </a:r>
            <a:r>
              <a:rPr lang="en-US" dirty="0" smtClean="0"/>
              <a:t>Unix.</a:t>
            </a:r>
          </a:p>
          <a:p>
            <a:r>
              <a:rPr lang="en-US" dirty="0" err="1"/>
              <a:t>Comedi</a:t>
            </a:r>
            <a:r>
              <a:rPr lang="en-US" dirty="0"/>
              <a:t>, the Linux control and </a:t>
            </a:r>
            <a:r>
              <a:rPr lang="en-US" dirty="0" smtClean="0"/>
              <a:t>measurement device </a:t>
            </a:r>
            <a:r>
              <a:rPr lang="en-US" dirty="0"/>
              <a:t>interface, is the main package for interfacing with DAQ hardware.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968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Keyboard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embedded systems are not equipped with keyboards</a:t>
            </a:r>
            <a:r>
              <a:rPr lang="en-US" dirty="0" smtClean="0"/>
              <a:t>.</a:t>
            </a:r>
          </a:p>
          <a:p>
            <a:r>
              <a:rPr lang="en-US" dirty="0"/>
              <a:t>Some may have a </a:t>
            </a:r>
            <a:r>
              <a:rPr lang="en-US" dirty="0" smtClean="0"/>
              <a:t>limited </a:t>
            </a:r>
            <a:r>
              <a:rPr lang="lv-LV" dirty="0" err="1" smtClean="0"/>
              <a:t>input</a:t>
            </a:r>
            <a:r>
              <a:rPr lang="lv-LV" dirty="0" smtClean="0"/>
              <a:t> </a:t>
            </a:r>
            <a:r>
              <a:rPr lang="lv-LV" dirty="0" err="1" smtClean="0"/>
              <a:t>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Recent </a:t>
            </a:r>
            <a:r>
              <a:rPr lang="en-US" dirty="0"/>
              <a:t>breeds of web-enabled and consumer-oriented </a:t>
            </a:r>
            <a:r>
              <a:rPr lang="en-US" dirty="0" smtClean="0"/>
              <a:t>embedded systems </a:t>
            </a:r>
            <a:r>
              <a:rPr lang="en-US" dirty="0"/>
              <a:t>have some form of keyboard attached to </a:t>
            </a:r>
            <a:r>
              <a:rPr lang="en-US" dirty="0" smtClean="0"/>
              <a:t>them (</a:t>
            </a:r>
            <a:r>
              <a:rPr lang="lv-LV" dirty="0" err="1" smtClean="0"/>
              <a:t>Bluetooth</a:t>
            </a:r>
            <a:r>
              <a:rPr lang="lv-LV" dirty="0" smtClean="0"/>
              <a:t> </a:t>
            </a:r>
            <a:r>
              <a:rPr lang="lv-LV" dirty="0" err="1"/>
              <a:t>keyboard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Communication </a:t>
            </a:r>
            <a:r>
              <a:rPr lang="en-US" dirty="0"/>
              <a:t>with the user in Linux is done </a:t>
            </a:r>
            <a:r>
              <a:rPr lang="en-US" dirty="0" smtClean="0"/>
              <a:t>by </a:t>
            </a:r>
            <a:r>
              <a:rPr lang="lv-LV" dirty="0" err="1" smtClean="0"/>
              <a:t>means</a:t>
            </a:r>
            <a:r>
              <a:rPr lang="lv-LV" dirty="0" smtClean="0"/>
              <a:t> </a:t>
            </a:r>
            <a:r>
              <a:rPr lang="lv-LV" dirty="0" err="1"/>
              <a:t>of</a:t>
            </a:r>
            <a:r>
              <a:rPr lang="lv-LV" dirty="0"/>
              <a:t> a </a:t>
            </a:r>
            <a:r>
              <a:rPr lang="lv-LV" b="1" dirty="0" err="1" smtClean="0"/>
              <a:t>terminal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/>
              <a:t>keyboard</a:t>
            </a:r>
            <a:r>
              <a:rPr lang="en-US" dirty="0"/>
              <a:t> is used for </a:t>
            </a:r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dirty="0" smtClean="0"/>
              <a:t>a </a:t>
            </a:r>
            <a:r>
              <a:rPr lang="lv-LV" b="1" dirty="0" err="1" smtClean="0"/>
              <a:t>console</a:t>
            </a:r>
            <a:r>
              <a:rPr lang="lv-LV" dirty="0" smtClean="0"/>
              <a:t>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b="1" dirty="0" err="1"/>
              <a:t>output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lv-LV" dirty="0" err="1" smtClean="0"/>
              <a:t>All</a:t>
            </a:r>
            <a:r>
              <a:rPr lang="en-US" dirty="0" smtClean="0"/>
              <a:t> keyboard </a:t>
            </a:r>
            <a:r>
              <a:rPr lang="en-US" dirty="0"/>
              <a:t>input is considered by the kernel as input to a terminal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</a:t>
            </a:r>
            <a:r>
              <a:rPr lang="lv-LV" dirty="0" err="1" smtClean="0"/>
              <a:t>erminal</a:t>
            </a:r>
            <a:r>
              <a:rPr lang="lv-LV" dirty="0" smtClean="0"/>
              <a:t> </a:t>
            </a:r>
            <a:r>
              <a:rPr lang="lv-LV" dirty="0" err="1" smtClean="0"/>
              <a:t>input</a:t>
            </a:r>
            <a:r>
              <a:rPr lang="en-US" dirty="0" smtClean="0"/>
              <a:t> </a:t>
            </a:r>
            <a:r>
              <a:rPr lang="lv-LV" dirty="0" err="1" smtClean="0"/>
              <a:t>may</a:t>
            </a:r>
            <a:r>
              <a:rPr lang="en-US" dirty="0" smtClean="0"/>
              <a:t> involve </a:t>
            </a:r>
            <a:r>
              <a:rPr lang="en-US" dirty="0"/>
              <a:t>many different layers of kernel drivers, but all keyboard input is eventually </a:t>
            </a:r>
            <a:r>
              <a:rPr lang="en-US" dirty="0" smtClean="0"/>
              <a:t>fed to </a:t>
            </a:r>
            <a:r>
              <a:rPr lang="en-US" dirty="0"/>
              <a:t>the terminal I/O driver.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0655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Mouse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Embedded systems that have a user interface often offer some form of </a:t>
            </a:r>
            <a:r>
              <a:rPr lang="en-US" dirty="0" smtClean="0"/>
              <a:t>touch-based </a:t>
            </a:r>
            <a:r>
              <a:rPr lang="lv-LV" dirty="0" err="1" smtClean="0"/>
              <a:t>interaction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/>
              <a:t>In this sense, many embedded systems have a “mouse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</a:t>
            </a:r>
            <a:r>
              <a:rPr lang="en-US" dirty="0"/>
              <a:t>pointer device is seen on most Linux systems via the Input events </a:t>
            </a:r>
            <a:r>
              <a:rPr lang="en-US" dirty="0" smtClean="0"/>
              <a:t>layer </a:t>
            </a:r>
            <a:r>
              <a:rPr lang="lv-LV" dirty="0" err="1" smtClean="0"/>
              <a:t>located</a:t>
            </a:r>
            <a:r>
              <a:rPr lang="lv-LV" dirty="0" smtClean="0"/>
              <a:t> </a:t>
            </a:r>
            <a:r>
              <a:rPr lang="lv-LV" dirty="0" err="1"/>
              <a:t>under</a:t>
            </a:r>
            <a:r>
              <a:rPr lang="lv-LV" dirty="0"/>
              <a:t> </a:t>
            </a:r>
            <a:r>
              <a:rPr lang="lv-LV" i="1" dirty="0"/>
              <a:t>/</a:t>
            </a:r>
            <a:r>
              <a:rPr lang="lv-LV" i="1" dirty="0" err="1"/>
              <a:t>dev</a:t>
            </a:r>
            <a:r>
              <a:rPr lang="lv-LV" i="1" dirty="0"/>
              <a:t>/</a:t>
            </a:r>
            <a:r>
              <a:rPr lang="lv-LV" i="1" dirty="0" err="1"/>
              <a:t>input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device</a:t>
            </a:r>
            <a:r>
              <a:rPr lang="en-US" dirty="0"/>
              <a:t> can be </a:t>
            </a:r>
            <a:r>
              <a:rPr lang="en-US" b="1" dirty="0" smtClean="0"/>
              <a:t>polled</a:t>
            </a:r>
            <a:r>
              <a:rPr lang="en-US" dirty="0" smtClean="0"/>
              <a:t> and </a:t>
            </a:r>
            <a:r>
              <a:rPr lang="en-US" dirty="0"/>
              <a:t>read to obtain information regarding the pointer device’s movements and events</a:t>
            </a:r>
            <a:r>
              <a:rPr lang="en-US" dirty="0" smtClean="0"/>
              <a:t>.</a:t>
            </a:r>
          </a:p>
          <a:p>
            <a:r>
              <a:rPr lang="en-US" dirty="0"/>
              <a:t>Any programming that involves a pointer device would </a:t>
            </a:r>
            <a:r>
              <a:rPr lang="en-US" b="1" dirty="0"/>
              <a:t>require</a:t>
            </a:r>
            <a:r>
              <a:rPr lang="en-US" dirty="0"/>
              <a:t> an </a:t>
            </a:r>
            <a:r>
              <a:rPr lang="en-US" b="1" dirty="0"/>
              <a:t>understanding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b="1" dirty="0"/>
              <a:t>protocol</a:t>
            </a:r>
            <a:r>
              <a:rPr lang="en-US" dirty="0"/>
              <a:t> used by the device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number of libraries and </a:t>
            </a:r>
            <a:r>
              <a:rPr lang="en-US" dirty="0" smtClean="0"/>
              <a:t>environments already </a:t>
            </a:r>
            <a:r>
              <a:rPr lang="en-US" dirty="0"/>
              <a:t>implement this level of decoding, and easy-to-use APIs are provided to </a:t>
            </a:r>
            <a:r>
              <a:rPr lang="en-US" dirty="0" smtClean="0"/>
              <a:t>obtain and </a:t>
            </a:r>
            <a:r>
              <a:rPr lang="en-US" dirty="0"/>
              <a:t>react to pointer input.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29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13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Architectures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lv-LV" dirty="0" err="1" smtClean="0"/>
              <a:t>ot</a:t>
            </a:r>
            <a:r>
              <a:rPr lang="lv-LV" dirty="0" smtClean="0"/>
              <a:t> </a:t>
            </a:r>
            <a:r>
              <a:rPr lang="lv-LV" dirty="0" err="1" smtClean="0"/>
              <a:t>all</a:t>
            </a:r>
            <a:r>
              <a:rPr lang="en-US" dirty="0" smtClean="0"/>
              <a:t> are </a:t>
            </a:r>
            <a:r>
              <a:rPr lang="en-US" dirty="0"/>
              <a:t>actually used in embedded </a:t>
            </a:r>
            <a:r>
              <a:rPr lang="en-US" dirty="0" smtClean="0"/>
              <a:t>configurations.</a:t>
            </a:r>
          </a:p>
          <a:p>
            <a:r>
              <a:rPr lang="en-US" dirty="0" smtClean="0"/>
              <a:t>We </a:t>
            </a:r>
            <a:r>
              <a:rPr lang="en-US" dirty="0"/>
              <a:t>will cover 8 architectures </a:t>
            </a:r>
            <a:r>
              <a:rPr lang="en-US" dirty="0" smtClean="0"/>
              <a:t>that are used </a:t>
            </a:r>
            <a:r>
              <a:rPr lang="en-US" dirty="0"/>
              <a:t>in embedded Linux systems (in alphabetical order): ARM, AVR32, Intel </a:t>
            </a:r>
            <a:r>
              <a:rPr lang="en-US" dirty="0" smtClean="0"/>
              <a:t>x86, M32R</a:t>
            </a:r>
            <a:r>
              <a:rPr lang="en-US" dirty="0"/>
              <a:t>, MIPS, Motorola 68000, </a:t>
            </a:r>
            <a:r>
              <a:rPr lang="en-US" dirty="0" smtClean="0"/>
              <a:t>PowerPC.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7641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Display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Blinking lights, LEDs, and alphanumeric LCDs are the traditional visual apparel </a:t>
            </a:r>
            <a:r>
              <a:rPr lang="en-US" dirty="0" smtClean="0"/>
              <a:t>of</a:t>
            </a:r>
            <a:r>
              <a:rPr lang="lv-LV" dirty="0" smtClean="0"/>
              <a:t> </a:t>
            </a:r>
            <a:r>
              <a:rPr lang="lv-LV" dirty="0" err="1" smtClean="0"/>
              <a:t>embedded</a:t>
            </a:r>
            <a:r>
              <a:rPr lang="lv-LV" dirty="0" smtClean="0"/>
              <a:t> </a:t>
            </a:r>
            <a:r>
              <a:rPr lang="lv-LV" dirty="0" err="1"/>
              <a:t>systems</a:t>
            </a:r>
            <a:r>
              <a:rPr lang="lv-LV" dirty="0" smtClean="0"/>
              <a:t>.</a:t>
            </a:r>
          </a:p>
          <a:p>
            <a:r>
              <a:rPr lang="lv-LV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is a push to replace </a:t>
            </a:r>
            <a:r>
              <a:rPr lang="en-US" dirty="0" smtClean="0"/>
              <a:t>such</a:t>
            </a:r>
            <a:r>
              <a:rPr lang="lv-LV" dirty="0" smtClean="0"/>
              <a:t> </a:t>
            </a:r>
            <a:r>
              <a:rPr lang="en-US" dirty="0" smtClean="0"/>
              <a:t>traditional </a:t>
            </a:r>
            <a:r>
              <a:rPr lang="en-US" dirty="0"/>
              <a:t>display methods with visually </a:t>
            </a:r>
            <a:r>
              <a:rPr lang="en-US" dirty="0" smtClean="0"/>
              <a:t>rich </a:t>
            </a:r>
            <a:r>
              <a:rPr lang="en-US" dirty="0"/>
              <a:t>interfaces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lv-LV" dirty="0" err="1" smtClean="0"/>
              <a:t>In</a:t>
            </a:r>
            <a:r>
              <a:rPr lang="lv-LV" dirty="0" smtClean="0"/>
              <a:t> </a:t>
            </a:r>
            <a:r>
              <a:rPr lang="lv-LV" dirty="0" err="1" smtClean="0"/>
              <a:t>areas</a:t>
            </a:r>
            <a:r>
              <a:rPr lang="lv-LV" dirty="0" smtClean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 smtClean="0"/>
              <a:t>embedded</a:t>
            </a:r>
            <a:r>
              <a:rPr lang="lv-LV" dirty="0" smtClean="0"/>
              <a:t> </a:t>
            </a:r>
            <a:r>
              <a:rPr lang="en-US" dirty="0" smtClean="0"/>
              <a:t>systems </a:t>
            </a:r>
            <a:r>
              <a:rPr lang="en-US" dirty="0"/>
              <a:t>deployment, such as factory automation, avionics, PDAs, and Web </a:t>
            </a:r>
            <a:r>
              <a:rPr lang="en-US" dirty="0" smtClean="0"/>
              <a:t>Tablets</a:t>
            </a:r>
            <a:r>
              <a:rPr lang="lv-LV" dirty="0" smtClean="0"/>
              <a:t>.</a:t>
            </a:r>
          </a:p>
          <a:p>
            <a:r>
              <a:rPr lang="en-US" dirty="0"/>
              <a:t>With Linux there are many ways to control and program a display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lv-LV" dirty="0" err="1"/>
              <a:t>Some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 smtClean="0"/>
              <a:t>these</a:t>
            </a:r>
            <a:r>
              <a:rPr lang="lv-LV" dirty="0" smtClean="0"/>
              <a:t> </a:t>
            </a:r>
            <a:r>
              <a:rPr lang="en-US" dirty="0" smtClean="0"/>
              <a:t>involve </a:t>
            </a:r>
            <a:r>
              <a:rPr lang="en-US" dirty="0"/>
              <a:t>kernel support, but most rely mainly on code running in user </a:t>
            </a:r>
            <a:r>
              <a:rPr lang="en-US" dirty="0" smtClean="0"/>
              <a:t>space</a:t>
            </a:r>
            <a:r>
              <a:rPr lang="lv-LV" dirty="0" smtClean="0"/>
              <a:t>.</a:t>
            </a:r>
          </a:p>
          <a:p>
            <a:r>
              <a:rPr lang="en-US" dirty="0"/>
              <a:t>The most common way to </a:t>
            </a:r>
            <a:r>
              <a:rPr lang="en-US" dirty="0" smtClean="0"/>
              <a:t>provide</a:t>
            </a:r>
            <a:r>
              <a:rPr lang="lv-LV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graphical interface with Linux is, of course, the X Window </a:t>
            </a:r>
            <a:r>
              <a:rPr lang="en-US" dirty="0" smtClean="0"/>
              <a:t>System</a:t>
            </a:r>
            <a:r>
              <a:rPr lang="lv-LV" dirty="0" smtClean="0"/>
              <a:t> (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others</a:t>
            </a:r>
            <a:r>
              <a:rPr lang="lv-LV" dirty="0" smtClean="0"/>
              <a:t>).</a:t>
            </a:r>
          </a:p>
          <a:p>
            <a:r>
              <a:rPr lang="en-US" dirty="0"/>
              <a:t>The X Window System </a:t>
            </a:r>
            <a:r>
              <a:rPr lang="en-US" dirty="0" smtClean="0"/>
              <a:t>provides</a:t>
            </a:r>
            <a:r>
              <a:rPr lang="lv-LV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the basic graphical windowing </a:t>
            </a:r>
            <a:r>
              <a:rPr lang="en-US" dirty="0" smtClean="0"/>
              <a:t>environment</a:t>
            </a:r>
            <a:r>
              <a:rPr lang="lv-LV" dirty="0" smtClean="0"/>
              <a:t>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10/24/2013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30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44423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Sound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v-LV" dirty="0" err="1" smtClean="0"/>
              <a:t>Consumer-oriented</a:t>
            </a:r>
            <a:r>
              <a:rPr lang="lv-LV" dirty="0" smtClean="0"/>
              <a:t> </a:t>
            </a:r>
            <a:r>
              <a:rPr lang="lv-LV" dirty="0" err="1" smtClean="0"/>
              <a:t>devices</a:t>
            </a:r>
            <a:r>
              <a:rPr lang="lv-LV" dirty="0" smtClean="0"/>
              <a:t> </a:t>
            </a:r>
            <a:r>
              <a:rPr lang="lv-LV" dirty="0" err="1" smtClean="0"/>
              <a:t>feature</a:t>
            </a:r>
            <a:r>
              <a:rPr lang="lv-LV" dirty="0" smtClean="0"/>
              <a:t> </a:t>
            </a:r>
            <a:r>
              <a:rPr lang="lv-LV" dirty="0" err="1" smtClean="0"/>
              <a:t>complex</a:t>
            </a:r>
            <a:r>
              <a:rPr lang="lv-LV" dirty="0" smtClean="0"/>
              <a:t> audio </a:t>
            </a:r>
            <a:r>
              <a:rPr lang="lv-LV" dirty="0" err="1" smtClean="0"/>
              <a:t>and</a:t>
            </a:r>
            <a:r>
              <a:rPr lang="lv-LV" dirty="0" smtClean="0"/>
              <a:t> video </a:t>
            </a:r>
            <a:r>
              <a:rPr lang="lv-LV" dirty="0" err="1" smtClean="0"/>
              <a:t>codec</a:t>
            </a:r>
            <a:r>
              <a:rPr lang="lv-LV" dirty="0" smtClean="0"/>
              <a:t> </a:t>
            </a:r>
            <a:r>
              <a:rPr lang="lv-LV" dirty="0" err="1" smtClean="0"/>
              <a:t>support</a:t>
            </a:r>
            <a:r>
              <a:rPr lang="lv-LV" dirty="0" smtClean="0"/>
              <a:t>—</a:t>
            </a:r>
            <a:r>
              <a:rPr lang="lv-LV" dirty="0" err="1" smtClean="0"/>
              <a:t>including</a:t>
            </a:r>
            <a:r>
              <a:rPr lang="lv-LV" dirty="0" smtClean="0"/>
              <a:t> MP3, </a:t>
            </a:r>
            <a:r>
              <a:rPr lang="lv-LV" dirty="0" err="1" smtClean="0"/>
              <a:t>Ogg</a:t>
            </a:r>
            <a:r>
              <a:rPr lang="lv-LV" dirty="0" smtClean="0"/>
              <a:t> </a:t>
            </a:r>
            <a:r>
              <a:rPr lang="lv-LV" dirty="0" err="1" smtClean="0"/>
              <a:t>Vorbis</a:t>
            </a:r>
            <a:r>
              <a:rPr lang="lv-LV" dirty="0" smtClean="0"/>
              <a:t>, AAC, MPEG, MPEG4, </a:t>
            </a:r>
            <a:r>
              <a:rPr lang="lv-LV" dirty="0" err="1" smtClean="0"/>
              <a:t>and</a:t>
            </a:r>
            <a:r>
              <a:rPr lang="lv-LV" dirty="0" smtClean="0"/>
              <a:t> H264.</a:t>
            </a:r>
          </a:p>
          <a:p>
            <a:r>
              <a:rPr lang="lv-LV" dirty="0" err="1" smtClean="0"/>
              <a:t>With</a:t>
            </a:r>
            <a:r>
              <a:rPr lang="lv-LV" dirty="0" smtClean="0"/>
              <a:t> </a:t>
            </a:r>
            <a:r>
              <a:rPr lang="en-US" dirty="0" smtClean="0"/>
              <a:t>capability to multiplex multiple audio streams out to the same device</a:t>
            </a:r>
            <a:r>
              <a:rPr lang="lv-LV" dirty="0" smtClean="0"/>
              <a:t> </a:t>
            </a:r>
            <a:r>
              <a:rPr lang="lv-LV" dirty="0" err="1" smtClean="0"/>
              <a:t>simultaneously</a:t>
            </a:r>
            <a:r>
              <a:rPr lang="lv-LV" dirty="0" smtClean="0"/>
              <a:t>.</a:t>
            </a:r>
          </a:p>
          <a:p>
            <a:r>
              <a:rPr lang="en-US" dirty="0" smtClean="0"/>
              <a:t>Unix, however, was never designed to accommodate sound.</a:t>
            </a:r>
            <a:endParaRPr lang="lv-LV" dirty="0" smtClean="0"/>
          </a:p>
          <a:p>
            <a:r>
              <a:rPr lang="en-US" dirty="0"/>
              <a:t>Advanced Linux Sound Architecture (ALSA</a:t>
            </a:r>
            <a:r>
              <a:rPr lang="en-US" dirty="0" smtClean="0"/>
              <a:t>)</a:t>
            </a:r>
            <a:r>
              <a:rPr lang="lv-LV" dirty="0" smtClean="0"/>
              <a:t> </a:t>
            </a:r>
            <a:r>
              <a:rPr lang="lv-LV" dirty="0" err="1" smtClean="0"/>
              <a:t>is</a:t>
            </a:r>
            <a:r>
              <a:rPr lang="lv-LV" dirty="0" smtClean="0"/>
              <a:t> </a:t>
            </a:r>
            <a:r>
              <a:rPr lang="lv-LV" dirty="0" err="1" smtClean="0"/>
              <a:t>an</a:t>
            </a:r>
            <a:r>
              <a:rPr lang="lv-LV" dirty="0" smtClean="0"/>
              <a:t> </a:t>
            </a:r>
            <a:r>
              <a:rPr lang="lv-LV" dirty="0" err="1" smtClean="0"/>
              <a:t>example</a:t>
            </a:r>
            <a:r>
              <a:rPr lang="lv-LV" dirty="0" smtClean="0"/>
              <a:t> </a:t>
            </a:r>
            <a:r>
              <a:rPr lang="lv-LV" dirty="0" err="1" smtClean="0"/>
              <a:t>of</a:t>
            </a:r>
            <a:r>
              <a:rPr lang="lv-LV" dirty="0"/>
              <a:t> a </a:t>
            </a:r>
            <a:r>
              <a:rPr lang="lv-LV" dirty="0" err="1" smtClean="0"/>
              <a:t>schemes</a:t>
            </a:r>
            <a:r>
              <a:rPr lang="lv-LV" dirty="0" smtClean="0"/>
              <a:t> </a:t>
            </a:r>
            <a:r>
              <a:rPr lang="lv-LV" dirty="0" err="1" smtClean="0"/>
              <a:t>that</a:t>
            </a:r>
            <a:r>
              <a:rPr lang="lv-LV" dirty="0" smtClean="0"/>
              <a:t> </a:t>
            </a:r>
            <a:r>
              <a:rPr lang="en-US" dirty="0" smtClean="0"/>
              <a:t>provide</a:t>
            </a:r>
            <a:r>
              <a:rPr lang="lv-LV" dirty="0" smtClean="0"/>
              <a:t>s</a:t>
            </a:r>
            <a:r>
              <a:rPr lang="en-US" dirty="0" smtClean="0"/>
              <a:t> </a:t>
            </a:r>
            <a:r>
              <a:rPr lang="en-US" dirty="0"/>
              <a:t>support for sound </a:t>
            </a:r>
            <a:r>
              <a:rPr lang="en-US" dirty="0" smtClean="0"/>
              <a:t>devices</a:t>
            </a:r>
            <a:r>
              <a:rPr lang="lv-LV" dirty="0" smtClean="0"/>
              <a:t>.</a:t>
            </a:r>
          </a:p>
          <a:p>
            <a:r>
              <a:rPr lang="lv-LV" dirty="0" smtClean="0"/>
              <a:t>V</a:t>
            </a:r>
            <a:r>
              <a:rPr lang="en-US" dirty="0" err="1" smtClean="0"/>
              <a:t>arious</a:t>
            </a:r>
            <a:r>
              <a:rPr lang="en-US" dirty="0" smtClean="0"/>
              <a:t> </a:t>
            </a:r>
            <a:r>
              <a:rPr lang="en-US" dirty="0"/>
              <a:t>other projects provide </a:t>
            </a:r>
            <a:r>
              <a:rPr lang="en-US" i="1" dirty="0"/>
              <a:t>sound servers</a:t>
            </a:r>
            <a:r>
              <a:rPr lang="en-US" dirty="0"/>
              <a:t>: software </a:t>
            </a:r>
            <a:r>
              <a:rPr lang="en-US" dirty="0" smtClean="0"/>
              <a:t>that</a:t>
            </a:r>
            <a:r>
              <a:rPr lang="lv-LV" dirty="0" smtClean="0"/>
              <a:t> </a:t>
            </a:r>
            <a:r>
              <a:rPr lang="en-US" dirty="0" smtClean="0"/>
              <a:t>conceptually </a:t>
            </a:r>
            <a:r>
              <a:rPr lang="en-US" dirty="0"/>
              <a:t>sits above the device interface and supports multiplexing, remote </a:t>
            </a:r>
            <a:r>
              <a:rPr lang="en-US" dirty="0" smtClean="0"/>
              <a:t>audio,</a:t>
            </a:r>
            <a:r>
              <a:rPr lang="lv-LV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other fancy capabilities that aren’t really the domain of the sound device </a:t>
            </a:r>
            <a:r>
              <a:rPr lang="en-US" dirty="0" smtClean="0"/>
              <a:t>driver</a:t>
            </a:r>
            <a:r>
              <a:rPr lang="lv-LV" dirty="0" smtClean="0"/>
              <a:t>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10/24/2013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31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581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central producer of ARM </a:t>
            </a:r>
            <a:r>
              <a:rPr lang="en-US" dirty="0" smtClean="0"/>
              <a:t>chips.</a:t>
            </a:r>
          </a:p>
          <a:p>
            <a:r>
              <a:rPr lang="en-US" dirty="0" smtClean="0"/>
              <a:t>All </a:t>
            </a:r>
            <a:r>
              <a:rPr lang="en-US" dirty="0"/>
              <a:t>ARM processors share the same </a:t>
            </a:r>
            <a:r>
              <a:rPr lang="en-US" dirty="0" smtClean="0"/>
              <a:t>ARM </a:t>
            </a:r>
            <a:r>
              <a:rPr lang="lv-LV" dirty="0" err="1" smtClean="0"/>
              <a:t>instruction</a:t>
            </a:r>
            <a:r>
              <a:rPr lang="lv-LV" dirty="0" smtClean="0"/>
              <a:t> </a:t>
            </a:r>
            <a:r>
              <a:rPr lang="lv-LV" dirty="0" err="1" smtClean="0"/>
              <a:t>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assembly language and resulting binary codes are </a:t>
            </a:r>
            <a:r>
              <a:rPr lang="en-US" dirty="0" smtClean="0"/>
              <a:t>identical for </a:t>
            </a:r>
            <a:r>
              <a:rPr lang="en-US" dirty="0"/>
              <a:t>all ARM processors meeting a certain revision of the </a:t>
            </a:r>
            <a:r>
              <a:rPr lang="en-US" dirty="0" smtClean="0"/>
              <a:t>architecture.</a:t>
            </a:r>
          </a:p>
          <a:p>
            <a:r>
              <a:rPr lang="en-US" dirty="0"/>
              <a:t>For example, the ARMv4T introduced a condensed version of the </a:t>
            </a:r>
            <a:r>
              <a:rPr lang="en-US" dirty="0" smtClean="0"/>
              <a:t>instruction set </a:t>
            </a:r>
            <a:r>
              <a:rPr lang="en-US" dirty="0"/>
              <a:t>(“Thumb”) that aims to use less memory for instruction storage, </a:t>
            </a:r>
            <a:r>
              <a:rPr lang="en-US" dirty="0" smtClean="0"/>
              <a:t>while maintaining </a:t>
            </a:r>
            <a:r>
              <a:rPr lang="en-US" dirty="0"/>
              <a:t>an adequate level of performance</a:t>
            </a:r>
            <a:r>
              <a:rPr lang="en-US" dirty="0" smtClean="0"/>
              <a:t>.</a:t>
            </a:r>
          </a:p>
          <a:p>
            <a:r>
              <a:rPr lang="en-US" dirty="0"/>
              <a:t>There are also ARM processors </a:t>
            </a:r>
            <a:r>
              <a:rPr lang="en-US" dirty="0" smtClean="0"/>
              <a:t>with enhanced </a:t>
            </a:r>
            <a:r>
              <a:rPr lang="en-US" dirty="0"/>
              <a:t>DSP performance (“E”), Java </a:t>
            </a:r>
            <a:r>
              <a:rPr lang="en-US" dirty="0" err="1"/>
              <a:t>bytecode</a:t>
            </a:r>
            <a:r>
              <a:rPr lang="en-US" dirty="0"/>
              <a:t> support (“J”), virtualization </a:t>
            </a:r>
            <a:r>
              <a:rPr lang="en-US" dirty="0" smtClean="0"/>
              <a:t>capabilities, and </a:t>
            </a:r>
            <a:r>
              <a:rPr lang="en-US" dirty="0"/>
              <a:t>a growing number of other flags</a:t>
            </a:r>
            <a:r>
              <a:rPr lang="en-US" dirty="0" smtClean="0"/>
              <a:t>.</a:t>
            </a:r>
          </a:p>
          <a:p>
            <a:r>
              <a:rPr lang="en-US" dirty="0"/>
              <a:t>The ARM architecture is very popular </a:t>
            </a:r>
            <a:r>
              <a:rPr lang="en-US" dirty="0" smtClean="0"/>
              <a:t>in many </a:t>
            </a:r>
            <a:r>
              <a:rPr lang="en-US" dirty="0"/>
              <a:t>fields of application, from cell phones and PDAs to networking equipment, </a:t>
            </a:r>
            <a:r>
              <a:rPr lang="en-US" dirty="0" smtClean="0"/>
              <a:t>and there </a:t>
            </a:r>
            <a:r>
              <a:rPr lang="en-US" dirty="0"/>
              <a:t>are hundreds of vendors providing products and services around it.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354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AVR32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It is a 32-bit microprocessor </a:t>
            </a:r>
            <a:r>
              <a:rPr lang="en-US" sz="2400" dirty="0" smtClean="0"/>
              <a:t>architecture designed </a:t>
            </a:r>
            <a:r>
              <a:rPr lang="en-US" sz="2400" dirty="0"/>
              <a:t>by the Atmel corporation, which also produces the AVR 8-bit </a:t>
            </a:r>
            <a:r>
              <a:rPr lang="en-US" sz="2400" dirty="0" smtClean="0"/>
              <a:t>microcontroller devices </a:t>
            </a:r>
            <a:r>
              <a:rPr lang="en-US" sz="2400" dirty="0"/>
              <a:t>used in deeply embedded situations</a:t>
            </a:r>
            <a:r>
              <a:rPr lang="en-US" sz="2400" dirty="0" smtClean="0"/>
              <a:t>.</a:t>
            </a:r>
          </a:p>
          <a:p>
            <a:r>
              <a:rPr lang="lv-LV" sz="2400" dirty="0" smtClean="0"/>
              <a:t>AVR32</a:t>
            </a:r>
            <a:r>
              <a:rPr lang="en-US" sz="2400" dirty="0" smtClean="0"/>
              <a:t> comprises </a:t>
            </a:r>
            <a:r>
              <a:rPr lang="en-US" sz="2400" dirty="0"/>
              <a:t>several </a:t>
            </a:r>
            <a:r>
              <a:rPr lang="en-US" sz="2400" dirty="0" err="1"/>
              <a:t>subarchitectures</a:t>
            </a:r>
            <a:r>
              <a:rPr lang="en-US" sz="2400" dirty="0"/>
              <a:t> and can additionally support the usual DSP </a:t>
            </a:r>
            <a:r>
              <a:rPr lang="en-US" sz="2400" dirty="0" smtClean="0"/>
              <a:t>and </a:t>
            </a:r>
            <a:r>
              <a:rPr lang="lv-LV" sz="2400" dirty="0" smtClean="0"/>
              <a:t>Java </a:t>
            </a:r>
            <a:r>
              <a:rPr lang="lv-LV" sz="2400" dirty="0" err="1"/>
              <a:t>acceleration</a:t>
            </a:r>
            <a:r>
              <a:rPr lang="lv-LV" sz="2400" dirty="0"/>
              <a:t> </a:t>
            </a:r>
            <a:r>
              <a:rPr lang="lv-LV" sz="2400" dirty="0" err="1" smtClean="0"/>
              <a:t>instructions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AVR32 provides for several modes of CPU operation; both fixed width </a:t>
            </a:r>
            <a:r>
              <a:rPr lang="en-US" sz="2400" dirty="0" smtClean="0"/>
              <a:t>16-bit instructions </a:t>
            </a:r>
            <a:r>
              <a:rPr lang="en-US" sz="2400" dirty="0"/>
              <a:t>and “extended” 32-bit instructions are supported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16-bit width instructions are similar in purpose to the ARM </a:t>
            </a:r>
            <a:r>
              <a:rPr lang="en-US" sz="2400" dirty="0" smtClean="0"/>
              <a:t>Thumb.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initial port of Linux to AVR32 was announced in a posting to the Linux </a:t>
            </a:r>
            <a:r>
              <a:rPr lang="en-US" sz="2400" dirty="0" smtClean="0"/>
              <a:t>Kernel Mailing </a:t>
            </a:r>
            <a:r>
              <a:rPr lang="en-US" sz="2400" dirty="0"/>
              <a:t>List in early 2006.</a:t>
            </a:r>
            <a:endParaRPr lang="lv-LV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25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x86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Although x86 is the most popular and most publicized platform to run Linux, it </a:t>
            </a:r>
            <a:r>
              <a:rPr lang="en-US" dirty="0" smtClean="0"/>
              <a:t>represents a </a:t>
            </a:r>
            <a:r>
              <a:rPr lang="en-US" dirty="0"/>
              <a:t>small fraction of the traditional embedded systems market</a:t>
            </a:r>
            <a:r>
              <a:rPr lang="en-US" dirty="0" smtClean="0"/>
              <a:t>.</a:t>
            </a:r>
          </a:p>
          <a:p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most</a:t>
            </a:r>
            <a:r>
              <a:rPr lang="lv-LV" dirty="0"/>
              <a:t> </a:t>
            </a:r>
            <a:r>
              <a:rPr lang="lv-LV" dirty="0" err="1" smtClean="0"/>
              <a:t>cases</a:t>
            </a:r>
            <a:r>
              <a:rPr lang="lv-LV" dirty="0" smtClean="0"/>
              <a:t>,</a:t>
            </a:r>
            <a:r>
              <a:rPr lang="en-US" dirty="0" smtClean="0"/>
              <a:t> designers </a:t>
            </a:r>
            <a:r>
              <a:rPr lang="en-US" dirty="0"/>
              <a:t>prefer ARM, MIPS, and PowerPC processors to </a:t>
            </a:r>
            <a:r>
              <a:rPr lang="en-US" dirty="0" smtClean="0"/>
              <a:t>i386.</a:t>
            </a:r>
          </a:p>
          <a:p>
            <a:r>
              <a:rPr lang="en-US" dirty="0"/>
              <a:t>i386 remains the most widely used and tested Linux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largest base of software available for Linux</a:t>
            </a:r>
            <a:r>
              <a:rPr lang="en-US" dirty="0" smtClean="0"/>
              <a:t>.</a:t>
            </a:r>
          </a:p>
          <a:p>
            <a:r>
              <a:rPr lang="en-US" dirty="0"/>
              <a:t>The kernel itself was in fact written for the i386 </a:t>
            </a:r>
            <a:r>
              <a:rPr lang="en-US" dirty="0" smtClean="0"/>
              <a:t>first.</a:t>
            </a:r>
          </a:p>
          <a:p>
            <a:r>
              <a:rPr lang="en-US" dirty="0"/>
              <a:t>most, if not all, i386 embedded systems are very similar, or identical to the </a:t>
            </a:r>
            <a:r>
              <a:rPr lang="en-US" dirty="0" smtClean="0"/>
              <a:t>workstation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server</a:t>
            </a:r>
            <a:r>
              <a:rPr lang="en-US" dirty="0" smtClean="0"/>
              <a:t> </a:t>
            </a:r>
            <a:r>
              <a:rPr lang="en-US" dirty="0"/>
              <a:t>in terms of functionality and </a:t>
            </a:r>
            <a:r>
              <a:rPr lang="en-US" dirty="0" smtClean="0"/>
              <a:t>programmability.</a:t>
            </a:r>
          </a:p>
          <a:p>
            <a:r>
              <a:rPr lang="en-US" dirty="0" smtClean="0"/>
              <a:t>T</a:t>
            </a:r>
            <a:r>
              <a:rPr lang="lv-LV" dirty="0" err="1" smtClean="0"/>
              <a:t>he</a:t>
            </a:r>
            <a:r>
              <a:rPr lang="lv-LV" dirty="0" smtClean="0"/>
              <a:t> </a:t>
            </a:r>
            <a:r>
              <a:rPr lang="lv-LV" dirty="0" err="1" smtClean="0"/>
              <a:t>kernel</a:t>
            </a:r>
            <a:r>
              <a:rPr lang="en-US" dirty="0" smtClean="0"/>
              <a:t> makes </a:t>
            </a:r>
            <a:r>
              <a:rPr lang="en-US" dirty="0"/>
              <a:t>little or no difference between the various x86 CPUs and related </a:t>
            </a:r>
            <a:r>
              <a:rPr lang="en-US" dirty="0" smtClean="0"/>
              <a:t>boards.</a:t>
            </a:r>
          </a:p>
          <a:p>
            <a:r>
              <a:rPr lang="en-US" dirty="0"/>
              <a:t>The i386-based PC architecture is the most widely documented architecture around</a:t>
            </a:r>
            <a:r>
              <a:rPr lang="en-US" dirty="0" smtClean="0"/>
              <a:t>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8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M32R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M32R is another recent (2003) 32-bit microprocessor architecture, designed by </a:t>
            </a:r>
            <a:r>
              <a:rPr lang="en-US" dirty="0" err="1" smtClean="0"/>
              <a:t>Renesas</a:t>
            </a:r>
            <a:r>
              <a:rPr lang="en-US" dirty="0" smtClean="0"/>
              <a:t> Technology </a:t>
            </a:r>
            <a:r>
              <a:rPr lang="en-US" dirty="0"/>
              <a:t>and implemented both in silicon and as an FPGA synthesized </a:t>
            </a:r>
            <a:r>
              <a:rPr lang="en-US" dirty="0" smtClean="0"/>
              <a:t>soft-logic </a:t>
            </a:r>
            <a:r>
              <a:rPr lang="lv-LV" dirty="0" err="1" smtClean="0"/>
              <a:t>core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lv-LV" dirty="0" smtClean="0"/>
              <a:t>M32R </a:t>
            </a:r>
            <a:r>
              <a:rPr lang="lv-LV" dirty="0" err="1" smtClean="0"/>
              <a:t>actually</a:t>
            </a:r>
            <a:r>
              <a:rPr lang="en-US" dirty="0" smtClean="0"/>
              <a:t> implements </a:t>
            </a:r>
            <a:r>
              <a:rPr lang="en-US" dirty="0"/>
              <a:t>a full MMU and can therefore run a stock Linux kernel without </a:t>
            </a:r>
            <a:r>
              <a:rPr lang="en-US" dirty="0" smtClean="0"/>
              <a:t>using </a:t>
            </a:r>
            <a:r>
              <a:rPr lang="lv-LV" dirty="0" err="1" smtClean="0"/>
              <a:t>uClinux’s</a:t>
            </a:r>
            <a:r>
              <a:rPr lang="lv-LV" dirty="0" smtClean="0"/>
              <a:t> </a:t>
            </a:r>
            <a:r>
              <a:rPr lang="lv-LV" dirty="0" err="1"/>
              <a:t>user</a:t>
            </a:r>
            <a:r>
              <a:rPr lang="lv-LV" dirty="0"/>
              <a:t> </a:t>
            </a:r>
            <a:r>
              <a:rPr lang="lv-LV" dirty="0" err="1"/>
              <a:t>space</a:t>
            </a:r>
            <a:r>
              <a:rPr lang="lv-LV" dirty="0"/>
              <a:t> </a:t>
            </a:r>
            <a:r>
              <a:rPr lang="lv-LV" dirty="0" err="1"/>
              <a:t>utilities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/>
              <a:t>M32R has been used in a variety of applications, </a:t>
            </a:r>
            <a:r>
              <a:rPr lang="en-US" dirty="0" smtClean="0"/>
              <a:t>ranging from </a:t>
            </a:r>
            <a:r>
              <a:rPr lang="en-US" dirty="0"/>
              <a:t>consumer electronics devices such as PDAs, cameras, and the like to engine </a:t>
            </a:r>
            <a:r>
              <a:rPr lang="en-US" dirty="0" smtClean="0"/>
              <a:t>control </a:t>
            </a:r>
            <a:r>
              <a:rPr lang="lv-LV" dirty="0" err="1" smtClean="0"/>
              <a:t>units</a:t>
            </a:r>
            <a:r>
              <a:rPr lang="lv-LV" dirty="0"/>
              <a:t>.</a:t>
            </a:r>
            <a:endParaRPr lang="en-US" dirty="0" smtClean="0"/>
          </a:p>
          <a:p>
            <a:r>
              <a:rPr lang="en-US" dirty="0"/>
              <a:t>The Linux port supports nearly a dozen platforms based upon M32R.</a:t>
            </a:r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1522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MIPS is famed for once having been the basis of the </a:t>
            </a:r>
            <a:r>
              <a:rPr lang="en-US" dirty="0" smtClean="0"/>
              <a:t>workstations and </a:t>
            </a:r>
            <a:r>
              <a:rPr lang="en-US" dirty="0"/>
              <a:t>servers sold by SGI and of gaming consoles such as Nintendo’s 64-bit (N64) </a:t>
            </a:r>
            <a:r>
              <a:rPr lang="en-US" dirty="0" smtClean="0"/>
              <a:t>system and </a:t>
            </a:r>
            <a:r>
              <a:rPr lang="en-US" dirty="0"/>
              <a:t>the Sony </a:t>
            </a:r>
            <a:r>
              <a:rPr lang="en-US" dirty="0" err="1"/>
              <a:t>Playstations</a:t>
            </a:r>
            <a:r>
              <a:rPr lang="en-US" dirty="0"/>
              <a:t> 1 and 2</a:t>
            </a:r>
            <a:r>
              <a:rPr lang="en-US" dirty="0" smtClean="0"/>
              <a:t>.</a:t>
            </a:r>
          </a:p>
          <a:p>
            <a:r>
              <a:rPr lang="lv-LV" dirty="0"/>
              <a:t>MIPS </a:t>
            </a:r>
            <a:r>
              <a:rPr lang="lv-LV" dirty="0" smtClean="0"/>
              <a:t>Technologies</a:t>
            </a:r>
            <a:r>
              <a:rPr lang="en-US" dirty="0" smtClean="0"/>
              <a:t> Inc</a:t>
            </a:r>
            <a:r>
              <a:rPr lang="en-US" dirty="0"/>
              <a:t>., licenses CPU cores to third parties much like ARM</a:t>
            </a:r>
            <a:r>
              <a:rPr lang="en-US" dirty="0" smtClean="0"/>
              <a:t>.</a:t>
            </a:r>
          </a:p>
          <a:p>
            <a:r>
              <a:rPr lang="lv-LV" dirty="0" err="1"/>
              <a:t>Unlike</a:t>
            </a:r>
            <a:r>
              <a:rPr lang="lv-LV" dirty="0"/>
              <a:t> ARM, </a:t>
            </a:r>
            <a:r>
              <a:rPr lang="lv-LV" dirty="0" err="1" smtClean="0"/>
              <a:t>however</a:t>
            </a:r>
            <a:r>
              <a:rPr lang="lv-LV" dirty="0" smtClean="0"/>
              <a:t>,</a:t>
            </a:r>
            <a:r>
              <a:rPr lang="en-US" dirty="0" smtClean="0"/>
              <a:t> there </a:t>
            </a:r>
            <a:r>
              <a:rPr lang="en-US" dirty="0"/>
              <a:t>are in fact many instruction set </a:t>
            </a:r>
            <a:r>
              <a:rPr lang="en-US" dirty="0" smtClean="0"/>
              <a:t>implementations.</a:t>
            </a:r>
          </a:p>
          <a:p>
            <a:r>
              <a:rPr lang="en-US" dirty="0"/>
              <a:t>The initial port of Linux to MIPS was mainly done to support MIPS-based </a:t>
            </a:r>
            <a:r>
              <a:rPr lang="en-US" dirty="0" smtClean="0"/>
              <a:t>workstations.</a:t>
            </a:r>
          </a:p>
          <a:p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 smtClean="0"/>
              <a:t>actual</a:t>
            </a:r>
            <a:r>
              <a:rPr lang="en-US" dirty="0" smtClean="0"/>
              <a:t> type </a:t>
            </a:r>
            <a:r>
              <a:rPr lang="en-US" dirty="0"/>
              <a:t>of MIPS chip on the board is much less important than the type of </a:t>
            </a:r>
            <a:r>
              <a:rPr lang="en-US" dirty="0" smtClean="0"/>
              <a:t>environment in </a:t>
            </a:r>
            <a:r>
              <a:rPr lang="en-US" dirty="0"/>
              <a:t>which it is </a:t>
            </a:r>
            <a:r>
              <a:rPr lang="en-US" dirty="0" smtClean="0"/>
              <a:t>placed.</a:t>
            </a:r>
          </a:p>
          <a:p>
            <a:r>
              <a:rPr lang="en-US" dirty="0"/>
              <a:t>Support for Linux on MIPS is more limited than for other architectures such as the </a:t>
            </a:r>
            <a:r>
              <a:rPr lang="en-US" dirty="0" smtClean="0"/>
              <a:t>Intel </a:t>
            </a:r>
            <a:r>
              <a:rPr lang="lv-LV" dirty="0" smtClean="0"/>
              <a:t>x86 </a:t>
            </a:r>
            <a:r>
              <a:rPr lang="lv-LV" dirty="0" err="1"/>
              <a:t>or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PowerPC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 smtClean="0"/>
              <a:t>Few </a:t>
            </a:r>
            <a:r>
              <a:rPr lang="en-US" dirty="0"/>
              <a:t>of the main distributions have actually been </a:t>
            </a:r>
            <a:r>
              <a:rPr lang="en-US" dirty="0" smtClean="0"/>
              <a:t>ported </a:t>
            </a:r>
            <a:r>
              <a:rPr lang="lv-LV" dirty="0" smtClean="0"/>
              <a:t>to </a:t>
            </a:r>
            <a:r>
              <a:rPr lang="lv-LV" dirty="0"/>
              <a:t>MIPS.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19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Motorola 68000</a:t>
            </a:r>
            <a:endParaRPr lang="lv-LV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Motorola 68000 family is known in Linux jargon as m68k</a:t>
            </a:r>
            <a:r>
              <a:rPr lang="en-US" dirty="0" smtClean="0"/>
              <a:t>.</a:t>
            </a:r>
          </a:p>
          <a:p>
            <a:r>
              <a:rPr lang="en-US" dirty="0"/>
              <a:t>m68k came in second only to the Intel x86 as a popular 1980s architecture.</a:t>
            </a:r>
            <a:endParaRPr lang="en-US" dirty="0" smtClean="0"/>
          </a:p>
          <a:p>
            <a:r>
              <a:rPr lang="en-US" dirty="0"/>
              <a:t>Recently, though, interest has drifted away </a:t>
            </a:r>
            <a:r>
              <a:rPr lang="en-US" dirty="0" smtClean="0"/>
              <a:t>from the </a:t>
            </a:r>
            <a:r>
              <a:rPr lang="en-US" dirty="0"/>
              <a:t>m68k to newer architectures, such as ARM, MIPS, SH, and PowerPC, for </a:t>
            </a:r>
            <a:r>
              <a:rPr lang="en-US" dirty="0" smtClean="0"/>
              <a:t>embedded </a:t>
            </a:r>
            <a:r>
              <a:rPr lang="lv-LV" dirty="0" err="1" smtClean="0"/>
              <a:t>systems</a:t>
            </a:r>
            <a:r>
              <a:rPr lang="lv-LV" dirty="0" smtClean="0"/>
              <a:t> </a:t>
            </a:r>
            <a:r>
              <a:rPr lang="lv-LV" dirty="0" err="1"/>
              <a:t>design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time to time new boards appear that are based </a:t>
            </a:r>
            <a:r>
              <a:rPr lang="en-US" dirty="0" smtClean="0"/>
              <a:t>upon </a:t>
            </a:r>
            <a:r>
              <a:rPr lang="lv-LV" dirty="0" err="1" smtClean="0"/>
              <a:t>this</a:t>
            </a:r>
            <a:r>
              <a:rPr lang="lv-LV" dirty="0" smtClean="0"/>
              <a:t> </a:t>
            </a:r>
            <a:r>
              <a:rPr lang="lv-LV" dirty="0" err="1"/>
              <a:t>venerable</a:t>
            </a:r>
            <a:r>
              <a:rPr lang="lv-LV" dirty="0"/>
              <a:t> </a:t>
            </a:r>
            <a:r>
              <a:rPr lang="lv-LV" dirty="0" err="1" smtClean="0"/>
              <a:t>architecture</a:t>
            </a:r>
            <a:r>
              <a:rPr lang="en-US" dirty="0" smtClean="0"/>
              <a:t>.</a:t>
            </a:r>
          </a:p>
          <a:p>
            <a:r>
              <a:rPr lang="en-US" dirty="0"/>
              <a:t>Linux supports many systems based on m68k, starting with the mainstream and </a:t>
            </a:r>
            <a:r>
              <a:rPr lang="en-US" dirty="0" smtClean="0"/>
              <a:t>workstation </a:t>
            </a:r>
            <a:r>
              <a:rPr lang="lv-LV" dirty="0" err="1" smtClean="0"/>
              <a:t>systems</a:t>
            </a:r>
            <a:r>
              <a:rPr lang="en-US" dirty="0" smtClean="0"/>
              <a:t>.</a:t>
            </a:r>
          </a:p>
          <a:p>
            <a:endParaRPr lang="lv-LV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F017-E73C-42C4-B67E-F01FD6E37D69}" type="datetime1">
              <a:rPr lang="en-US" smtClean="0"/>
              <a:t>10/23/2013</a:t>
            </a:fld>
            <a:endParaRPr lang="lv-LV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EAB1-AD56-4966-B3B0-2A3BB8E31F8C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8581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3070</Words>
  <Application>Microsoft Office PowerPoint</Application>
  <PresentationFormat>Экран (4:3)</PresentationFormat>
  <Paragraphs>248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uProcesoru sistēmu projektēšana un skaņošana</vt:lpstr>
      <vt:lpstr>A Purpose of a Lection</vt:lpstr>
      <vt:lpstr>Processor Architectures</vt:lpstr>
      <vt:lpstr>ARM</vt:lpstr>
      <vt:lpstr>AVR32</vt:lpstr>
      <vt:lpstr>Intel x86</vt:lpstr>
      <vt:lpstr>M32R</vt:lpstr>
      <vt:lpstr>MIPS</vt:lpstr>
      <vt:lpstr>Motorola 68000</vt:lpstr>
      <vt:lpstr>PowerPC</vt:lpstr>
      <vt:lpstr>Buses and Interfaces</vt:lpstr>
      <vt:lpstr>PCI/PCI-X/PCIe</vt:lpstr>
      <vt:lpstr>ExpressCard (Replaces PCMCIA’s PC Card)</vt:lpstr>
      <vt:lpstr>PC/104, PC/104-Plus, PCI-104, and PCI/104-Express</vt:lpstr>
      <vt:lpstr>CompactPCI/CompactPCIe</vt:lpstr>
      <vt:lpstr>CompactPCI/CompactPCIe</vt:lpstr>
      <vt:lpstr>SCSI/iSCSI</vt:lpstr>
      <vt:lpstr>USB</vt:lpstr>
      <vt:lpstr>IEEE1394 (FireWire)</vt:lpstr>
      <vt:lpstr>InfiniBand</vt:lpstr>
      <vt:lpstr>GPIB</vt:lpstr>
      <vt:lpstr>I2C</vt:lpstr>
      <vt:lpstr>I/O</vt:lpstr>
      <vt:lpstr>Serial Port</vt:lpstr>
      <vt:lpstr>Parallel Port</vt:lpstr>
      <vt:lpstr>Modem</vt:lpstr>
      <vt:lpstr>Data Acquisition</vt:lpstr>
      <vt:lpstr>Keyboard</vt:lpstr>
      <vt:lpstr>Mouse</vt:lpstr>
      <vt:lpstr>Display</vt:lpstr>
      <vt:lpstr>Sound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uProcesoru sistēmu projektēšana un skaņošana</dc:title>
  <dc:creator>RT</dc:creator>
  <cp:lastModifiedBy>RT</cp:lastModifiedBy>
  <cp:revision>160</cp:revision>
  <dcterms:created xsi:type="dcterms:W3CDTF">2013-09-17T21:18:42Z</dcterms:created>
  <dcterms:modified xsi:type="dcterms:W3CDTF">2013-10-23T21:14:41Z</dcterms:modified>
</cp:coreProperties>
</file>