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23076-20E0-4E07-957E-A2398D0923E1}" type="datetimeFigureOut">
              <a:rPr lang="ru-RU" smtClean="0"/>
              <a:t>06.02.2013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90E3-F558-43A1-BBCF-E3051E9FC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290E3-F558-43A1-BBCF-E3051E9FC13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E107-6562-4196-926D-33F2AE6EEE0B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1425-BEDF-473F-90B4-1AD4A6455C6B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EC1F-503C-4C80-89C6-EA30E91B7D5F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C971-794C-4D69-B9BC-3157AD6952BD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016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2BC7-BF7E-4A49-BF38-421F73FC4699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6D0-8DB0-4CED-8419-E699D8554A1F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6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F7D-F088-4BAE-BC18-493817B90852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4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F86A-2DE7-4B52-BDD9-E726964C2512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5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5AA0-AB03-4783-AFA4-4992A73138C1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39C6-B781-4FFC-8D08-5F0A1B34F2F4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AD75-F253-4914-81E4-DBD3BA5BBAD3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731-A97F-4943-874B-4202E2F26357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3350-51A3-4E77-B73B-6CF0B178D01B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17F1-8177-41A8-9535-7C4DC7C1FF43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EB16-935A-4CE9-838E-5FF3823BFDB8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5843-EF3A-40C0-9275-E2F09C3B7D3F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863C-E2FF-441D-BE68-9E7535135489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2343C7-4220-43F4-981A-219A0779F7EE}" type="datetime1">
              <a:rPr lang="en-US" smtClean="0"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6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351588"/>
            <a:ext cx="8825658" cy="2677648"/>
          </a:xfrm>
        </p:spPr>
        <p:txBody>
          <a:bodyPr/>
          <a:lstStyle/>
          <a:p>
            <a:r>
              <a:rPr lang="lv-LV" dirty="0" smtClean="0">
                <a:solidFill>
                  <a:schemeClr val="tx1"/>
                </a:solidFill>
              </a:rPr>
              <a:t>Scēnu analīze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257835"/>
            <a:ext cx="8825658" cy="861420"/>
          </a:xfrm>
        </p:spPr>
        <p:txBody>
          <a:bodyPr>
            <a:normAutofit/>
          </a:bodyPr>
          <a:lstStyle/>
          <a:p>
            <a:r>
              <a:rPr lang="lv-LV" sz="2800" dirty="0" smtClean="0">
                <a:solidFill>
                  <a:schemeClr val="tx1"/>
                </a:solidFill>
              </a:rPr>
              <a:t>Attēla kontrasta uzlabošana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5400" dirty="0" smtClean="0"/>
              <a:t>Kontrasts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9261" cy="4195481"/>
          </a:xfrm>
        </p:spPr>
        <p:txBody>
          <a:bodyPr/>
          <a:lstStyle/>
          <a:p>
            <a:r>
              <a:rPr lang="lv-LV" sz="3200" dirty="0" smtClean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Kontrasts </a:t>
            </a:r>
            <a:r>
              <a:rPr lang="lv-LV" sz="32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ir starptoņu skaits </a:t>
            </a:r>
            <a:r>
              <a:rPr lang="lv-LV" sz="3200" dirty="0" smtClean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attēlā. Ļoti </a:t>
            </a:r>
            <a:r>
              <a:rPr lang="lv-LV" sz="32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kontrastainā bildē starptoņi vai pustoņi būs tikai divi – melns un balts. Jo vairāk tonālu nianšu – jo mazāks kontrasts (bet vairāk informācijas!). Tas pats attiecas arī uz krāsu attēliem. Palielinot kontrastu, attēla pustoņi paliek gaišāki vai tumšāki. </a:t>
            </a:r>
            <a:endParaRPr lang="en-GB" sz="3200" dirty="0">
              <a:effectLst>
                <a:outerShdw blurRad="38100" dist="38100" dir="2700000" algn="tl">
                  <a:srgbClr val="1F497D"/>
                </a:outerShdw>
              </a:effectLst>
              <a:latin typeface="Calibri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v-LV" dirty="0"/>
              <a:t>Prof. A. Glaza lekcijas</a:t>
            </a:r>
            <a:endParaRPr lang="ru-RU" dirty="0"/>
          </a:p>
        </p:txBody>
      </p:sp>
      <p:pic>
        <p:nvPicPr>
          <p:cNvPr id="118787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1" y="161926"/>
            <a:ext cx="21050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6959600" y="620713"/>
            <a:ext cx="318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lv-LV" sz="140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1. Kontrasta izmaiņas</a:t>
            </a:r>
          </a:p>
          <a:p>
            <a:pPr marL="457200" indent="-457200">
              <a:defRPr/>
            </a:pPr>
            <a:r>
              <a:rPr lang="lv-LV" sz="140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Pilnībā izmantoti visi punkti.</a:t>
            </a:r>
            <a:endParaRPr lang="en-GB" sz="1400">
              <a:effectLst>
                <a:outerShdw blurRad="38100" dist="38100" dir="2700000" algn="tl">
                  <a:srgbClr val="1F497D"/>
                </a:outerShdw>
              </a:effectLst>
              <a:latin typeface="Calibri" pitchFamily="34" charset="0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774825" y="2349500"/>
            <a:ext cx="256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>
              <a:defRPr/>
            </a:pPr>
            <a:r>
              <a:rPr lang="lv-LV" sz="140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2. Kontrasta izmaiņas</a:t>
            </a:r>
          </a:p>
          <a:p>
            <a:pPr marL="457200" indent="-457200" algn="r">
              <a:defRPr/>
            </a:pPr>
            <a:r>
              <a:rPr lang="en-US" sz="140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Nem</a:t>
            </a:r>
            <a:r>
              <a:rPr lang="lv-LV" sz="140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ainīti visgaišākie un vistumšākie punkti</a:t>
            </a:r>
            <a:endParaRPr lang="en-GB" sz="1400">
              <a:effectLst>
                <a:outerShdw blurRad="38100" dist="38100" dir="2700000" algn="tl">
                  <a:srgbClr val="1F497D"/>
                </a:outerShdw>
              </a:effectLst>
              <a:latin typeface="Calibri" pitchFamily="34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524000" y="3500439"/>
            <a:ext cx="8999538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      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1. z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ī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m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jum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redzams att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ls, kurš piln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ī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b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izmanto visu savu spilgtuma diapazonu. 2. zīm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jums r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da att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lu, kuram</a:t>
            </a:r>
            <a:r>
              <a:rPr lang="en-US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nav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apstr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d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ti tikai 2 l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ī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me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ņ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i – maksim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lais un minim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lais, t.i. visgaiš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s vietas att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un vistumš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s. Vienk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ršiem v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rdiem run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jot – gaiš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s vietas paliek gaiš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kas, tumš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s – tumš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kas. Šis pa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ņē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miens ir visvienk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rš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kais (ar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ī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vissubjekt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ī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v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kais) kontrasta izmai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ņ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u vai kontrasta pieauguma pan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kšanai att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.</a:t>
            </a:r>
            <a:endParaRPr lang="lv-LV" sz="2000" dirty="0">
              <a:effectLst>
                <a:outerShdw blurRad="38100" dist="38100" dir="2700000" algn="tl">
                  <a:srgbClr val="1F497D"/>
                </a:outerShdw>
              </a:effectLst>
              <a:latin typeface="Calibri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Visi piemin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tie pa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ņē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mieni attiecas gan uz melnbaltiem, gan uz kr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sainiem att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liem. Da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žā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diem gadījumiem tiek izmantotas da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žā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das line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s funkcijas. Iesp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ē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jams</a:t>
            </a:r>
            <a:r>
              <a:rPr lang="en-US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pielietot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 p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rtrauktas un nep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rtrauktas funkcijas, regul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ras, neregul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</a:rPr>
              <a:t>ā</a:t>
            </a:r>
            <a:r>
              <a:rPr lang="lv-LV" sz="2000" dirty="0">
                <a:effectLst>
                  <a:outerShdw blurRad="38100" dist="38100" dir="2700000" algn="tl">
                    <a:srgbClr val="1F497D"/>
                  </a:outerShdw>
                </a:effectLst>
                <a:latin typeface="Calibri" pitchFamily="34" charset="0"/>
                <a:cs typeface="Times New Roman" pitchFamily="18" charset="0"/>
              </a:rPr>
              <a:t>ras utt. </a:t>
            </a:r>
          </a:p>
        </p:txBody>
      </p:sp>
      <p:sp>
        <p:nvSpPr>
          <p:cNvPr id="118791" name="Rectangle 6"/>
          <p:cNvSpPr>
            <a:spLocks noChangeArrowheads="1"/>
          </p:cNvSpPr>
          <p:nvPr/>
        </p:nvSpPr>
        <p:spPr bwMode="auto">
          <a:xfrm>
            <a:off x="9774238" y="6442076"/>
            <a:ext cx="3674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94AF41-1065-44D9-B581-A69DD1A8C929}" type="slidenum">
              <a:rPr lang="lv-LV" sz="120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ru-RU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4" y="295729"/>
            <a:ext cx="7629958" cy="29928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34" y="3639757"/>
            <a:ext cx="7629958" cy="3031205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166715" y="1938618"/>
            <a:ext cx="2566555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lv-LV" dirty="0" smtClean="0"/>
              <a:t>Attēls pirms apstrādes</a:t>
            </a:r>
          </a:p>
          <a:p>
            <a:pPr algn="ctr"/>
            <a:endParaRPr lang="lv-LV" dirty="0"/>
          </a:p>
          <a:p>
            <a:pPr algn="ctr"/>
            <a:endParaRPr lang="lv-LV" dirty="0" smtClean="0"/>
          </a:p>
          <a:p>
            <a:pPr algn="ctr"/>
            <a:endParaRPr lang="lv-LV" dirty="0"/>
          </a:p>
          <a:p>
            <a:pPr algn="ctr"/>
            <a:endParaRPr lang="lv-LV" dirty="0" smtClean="0"/>
          </a:p>
          <a:p>
            <a:pPr algn="ctr"/>
            <a:r>
              <a:rPr lang="lv-LV" dirty="0" smtClean="0"/>
              <a:t>Attēls pēc apstrādes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0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v-LV" sz="3200" dirty="0" smtClean="0"/>
              <a:t>Lineārā metode. Kontrasta izmaiņas pielietojot histogrammu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1500" y="3775368"/>
            <a:ext cx="5747345" cy="257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7863" y="1641475"/>
            <a:ext cx="3365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4344" y="1641475"/>
            <a:ext cx="33909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73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Histogramma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5951984" y="1219200"/>
            <a:ext cx="4258816" cy="4937760"/>
          </a:xfrm>
        </p:spPr>
        <p:txBody>
          <a:bodyPr>
            <a:normAutofit/>
          </a:bodyPr>
          <a:lstStyle/>
          <a:p>
            <a:r>
              <a:rPr lang="lv-LV" sz="2800" dirty="0">
                <a:latin typeface="Calibri" pitchFamily="34" charset="0"/>
                <a:cs typeface="Arial" pitchFamily="34" charset="0"/>
              </a:rPr>
              <a:t>Histogramma grafiski reprezentē ciparu attēla intensitāti. Tā attēlo pikseļu daudzumu katrai intensitātes vērtībai. Horizontālā ass reprezentē intensitātes vērtību, bet vertikālā ass reprezentē pikseļu daudzumu katrai intensitātei.</a:t>
            </a:r>
            <a:endParaRPr lang="en-US" sz="2800" dirty="0">
              <a:latin typeface="Calibri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6C8E-4F8D-4758-A3CF-F7B07247F201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 descr="histogra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544" y="1388836"/>
            <a:ext cx="374441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Algoritma realizācija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5146" y="1761973"/>
            <a:ext cx="8946541" cy="4195481"/>
          </a:xfrm>
        </p:spPr>
        <p:txBody>
          <a:bodyPr/>
          <a:lstStyle/>
          <a:p>
            <a:pPr marL="514350" indent="-514350">
              <a:buNone/>
            </a:pPr>
            <a:r>
              <a:rPr lang="en-GB" sz="2800" dirty="0">
                <a:latin typeface="Calibri" pitchFamily="34" charset="0"/>
              </a:rPr>
              <a:t>1)  </a:t>
            </a:r>
            <a:r>
              <a:rPr lang="lv-LV" sz="2800" dirty="0">
                <a:latin typeface="Calibri" pitchFamily="34" charset="0"/>
              </a:rPr>
              <a:t>Lai izstiept histogrammu diapazonā no 0, līdz 255, pieņem vēlamo diapazonu </a:t>
            </a:r>
            <a:r>
              <a:rPr lang="lv-LV" sz="2800" i="1" dirty="0">
                <a:latin typeface="Calibri" pitchFamily="34" charset="0"/>
              </a:rPr>
              <a:t>StretchedRange</a:t>
            </a:r>
            <a:r>
              <a:rPr lang="lv-LV" sz="2800" dirty="0">
                <a:latin typeface="Calibri" pitchFamily="34" charset="0"/>
              </a:rPr>
              <a:t> = 255</a:t>
            </a:r>
          </a:p>
          <a:p>
            <a:pPr marL="514350" indent="-514350">
              <a:buNone/>
            </a:pPr>
            <a:r>
              <a:rPr lang="en-GB" sz="2800" dirty="0">
                <a:latin typeface="Calibri" pitchFamily="34" charset="0"/>
              </a:rPr>
              <a:t>2)  </a:t>
            </a:r>
            <a:r>
              <a:rPr lang="lv-LV" sz="2800" dirty="0">
                <a:latin typeface="Calibri" pitchFamily="34" charset="0"/>
              </a:rPr>
              <a:t>Nosaka izmantojamā histogrammas diapazona sākumu un beigas (</a:t>
            </a:r>
            <a:r>
              <a:rPr lang="lv-LV" sz="2800" i="1" dirty="0">
                <a:latin typeface="Calibri" pitchFamily="34" charset="0"/>
              </a:rPr>
              <a:t>OR</a:t>
            </a:r>
            <a:r>
              <a:rPr lang="lv-LV" sz="2800" i="1" baseline="-25000" dirty="0">
                <a:latin typeface="Calibri" pitchFamily="34" charset="0"/>
              </a:rPr>
              <a:t>Start</a:t>
            </a:r>
            <a:r>
              <a:rPr lang="lv-LV" sz="2800" dirty="0">
                <a:latin typeface="Calibri" pitchFamily="34" charset="0"/>
              </a:rPr>
              <a:t>,</a:t>
            </a:r>
            <a:r>
              <a:rPr lang="lv-LV" sz="2800" i="1" dirty="0">
                <a:latin typeface="Calibri" pitchFamily="34" charset="0"/>
              </a:rPr>
              <a:t> OR</a:t>
            </a:r>
            <a:r>
              <a:rPr lang="lv-LV" sz="2800" i="1" baseline="-25000" dirty="0">
                <a:latin typeface="Calibri" pitchFamily="34" charset="0"/>
              </a:rPr>
              <a:t>End</a:t>
            </a:r>
            <a:r>
              <a:rPr lang="lv-LV" sz="2800" dirty="0">
                <a:latin typeface="Calibri" pitchFamily="34" charset="0"/>
              </a:rPr>
              <a:t>)</a:t>
            </a:r>
          </a:p>
          <a:p>
            <a:pPr marL="514350" indent="-514350">
              <a:buNone/>
            </a:pPr>
            <a:r>
              <a:rPr lang="en-GB" sz="2800" dirty="0">
                <a:latin typeface="Calibri" pitchFamily="34" charset="0"/>
              </a:rPr>
              <a:t>3)  </a:t>
            </a:r>
            <a:r>
              <a:rPr lang="lv-LV" sz="2800" dirty="0">
                <a:latin typeface="Calibri" pitchFamily="34" charset="0"/>
              </a:rPr>
              <a:t>Rēķina izmantojamo diapazonu </a:t>
            </a:r>
            <a:endParaRPr lang="en-US" sz="2800" dirty="0">
              <a:latin typeface="Calibri" pitchFamily="34" charset="0"/>
            </a:endParaRPr>
          </a:p>
          <a:p>
            <a:pPr marL="514350" indent="-514350">
              <a:buNone/>
            </a:pPr>
            <a:endParaRPr lang="lv-LV" sz="2800" i="1" dirty="0">
              <a:latin typeface="Calibri" pitchFamily="34" charset="0"/>
            </a:endParaRPr>
          </a:p>
          <a:p>
            <a:pPr marL="514350" indent="-514350">
              <a:buNone/>
            </a:pPr>
            <a:r>
              <a:rPr lang="en-GB" sz="2800" dirty="0">
                <a:latin typeface="Calibri" pitchFamily="34" charset="0"/>
              </a:rPr>
              <a:t>4)  </a:t>
            </a:r>
            <a:r>
              <a:rPr lang="lv-LV" sz="2800" dirty="0">
                <a:latin typeface="Calibri" pitchFamily="34" charset="0"/>
              </a:rPr>
              <a:t>Rēķina izstiepšanas koeficentu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6C8E-4F8D-4758-A3CF-F7B07247F201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50791"/>
              </p:ext>
            </p:extLst>
          </p:nvPr>
        </p:nvGraphicFramePr>
        <p:xfrm>
          <a:off x="3352279" y="4314717"/>
          <a:ext cx="4440904" cy="50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Уравнение" r:id="rId3" imgW="1955520" imgH="228600" progId="Equation.3">
                  <p:embed/>
                </p:oleObj>
              </mc:Choice>
              <mc:Fallback>
                <p:oleObj name="Уравнение" r:id="rId3" imgW="1955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279" y="4314717"/>
                        <a:ext cx="4440904" cy="508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45894"/>
              </p:ext>
            </p:extLst>
          </p:nvPr>
        </p:nvGraphicFramePr>
        <p:xfrm>
          <a:off x="3250911" y="5478210"/>
          <a:ext cx="4421208" cy="95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Уравнение" r:id="rId5" imgW="1942920" imgH="419040" progId="Equation.3">
                  <p:embed/>
                </p:oleObj>
              </mc:Choice>
              <mc:Fallback>
                <p:oleObj name="Уравнение" r:id="rId5" imgW="1942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911" y="5478210"/>
                        <a:ext cx="4421208" cy="95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Algoritma realizācija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GB" sz="2400" dirty="0" smtClean="0">
                <a:latin typeface="Calibri" pitchFamily="34" charset="0"/>
                <a:cs typeface="Arial" pitchFamily="34" charset="0"/>
              </a:rPr>
              <a:t>5)  </a:t>
            </a:r>
            <a:r>
              <a:rPr lang="en-GB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lv-LV" sz="2800" dirty="0" smtClean="0">
                <a:latin typeface="Calibri" pitchFamily="34" charset="0"/>
                <a:cs typeface="Arial" pitchFamily="34" charset="0"/>
              </a:rPr>
              <a:t>Tiek pārskaitīta katra pikseļa intensitāte atbilstoši formulai:</a:t>
            </a:r>
          </a:p>
          <a:p>
            <a:pPr marL="514350" indent="-514350">
              <a:buFont typeface="Arial" charset="0"/>
              <a:buAutoNum type="arabicPeriod" startAt="5"/>
            </a:pPr>
            <a:endParaRPr lang="lv-LV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6C8E-4F8D-4758-A3CF-F7B07247F201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31188"/>
              </p:ext>
            </p:extLst>
          </p:nvPr>
        </p:nvGraphicFramePr>
        <p:xfrm>
          <a:off x="1816440" y="3261065"/>
          <a:ext cx="7275606" cy="56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Уравнение" r:id="rId3" imgW="2920680" imgH="228600" progId="Equation.3">
                  <p:embed/>
                </p:oleObj>
              </mc:Choice>
              <mc:Fallback>
                <p:oleObj name="Уравнение" r:id="rId3" imgW="292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440" y="3261065"/>
                        <a:ext cx="7275606" cy="566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054" y="3923609"/>
            <a:ext cx="4114412" cy="28261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72" y="3923609"/>
            <a:ext cx="4114413" cy="2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v-LV" dirty="0" smtClean="0"/>
              <a:t>Uzdevums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4345" y="1661499"/>
            <a:ext cx="99094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lv-LV" sz="3200" dirty="0" smtClean="0">
                <a:latin typeface="Calibri" pitchFamily="34" charset="0"/>
              </a:rPr>
              <a:t>Klasē realizēt kontrasta uzlabošanas algoritmu pielietojot pikseļu intensitātes funkciju, kas rezultātā dos </a:t>
            </a:r>
            <a:r>
              <a:rPr lang="lv-LV" sz="3200" dirty="0" smtClean="0">
                <a:latin typeface="Calibri" pitchFamily="34" charset="0"/>
              </a:rPr>
              <a:t>pelēku (pustoņu) </a:t>
            </a:r>
            <a:r>
              <a:rPr lang="lv-LV" sz="3200" dirty="0" smtClean="0">
                <a:latin typeface="Calibri" pitchFamily="34" charset="0"/>
              </a:rPr>
              <a:t>attēlu.</a:t>
            </a:r>
          </a:p>
          <a:p>
            <a:pPr marL="514350" indent="-514350">
              <a:buAutoNum type="arabicParenR"/>
            </a:pPr>
            <a:r>
              <a:rPr lang="lv-LV" sz="3200" dirty="0" smtClean="0">
                <a:latin typeface="Calibri" pitchFamily="34" charset="0"/>
              </a:rPr>
              <a:t>Mājās pabeigt un izveidot doto algoritmu arī krāsainiem attēliem.</a:t>
            </a:r>
          </a:p>
          <a:p>
            <a:pPr marL="514350" indent="-514350">
              <a:buAutoNum type="arabicParenR"/>
            </a:pPr>
            <a:r>
              <a:rPr lang="lv-LV" sz="3200" dirty="0" smtClean="0">
                <a:latin typeface="Calibri" pitchFamily="34" charset="0"/>
              </a:rPr>
              <a:t>Izmantojot Edit laukus brīvi izvēlēties histogrammas iztiepšanas diapazonu</a:t>
            </a:r>
            <a:r>
              <a:rPr lang="lv-LV" sz="3200" dirty="0" smtClean="0">
                <a:latin typeface="Calibri" pitchFamily="34" charset="0"/>
              </a:rPr>
              <a:t>.</a:t>
            </a:r>
          </a:p>
          <a:p>
            <a:pPr marL="514350" indent="-514350">
              <a:buAutoNum type="arabicParenR"/>
            </a:pPr>
            <a:r>
              <a:rPr lang="lv-LV" sz="3200" dirty="0" smtClean="0">
                <a:latin typeface="Calibri" pitchFamily="34" charset="0"/>
              </a:rPr>
              <a:t>Papilduzdevums: uz histogrammas realizēt diapazona izvēli ar peli.</a:t>
            </a:r>
            <a:endParaRPr lang="lv-LV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342</Words>
  <Application>Microsoft Office PowerPoint</Application>
  <PresentationFormat>Широкоэкранный</PresentationFormat>
  <Paragraphs>44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Уравнение</vt:lpstr>
      <vt:lpstr>Scēnu analīze</vt:lpstr>
      <vt:lpstr>Kontrasts</vt:lpstr>
      <vt:lpstr>Презентация PowerPoint</vt:lpstr>
      <vt:lpstr>Презентация PowerPoint</vt:lpstr>
      <vt:lpstr>Презентация PowerPoint</vt:lpstr>
      <vt:lpstr>Histogramma</vt:lpstr>
      <vt:lpstr>Algoritma realizācija</vt:lpstr>
      <vt:lpstr>Algoritma realizācija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Scēnu analīze</dc:title>
  <dc:creator>Reina</dc:creator>
  <cp:lastModifiedBy>Reina</cp:lastModifiedBy>
  <cp:revision>6</cp:revision>
  <dcterms:created xsi:type="dcterms:W3CDTF">2013-02-05T22:58:34Z</dcterms:created>
  <dcterms:modified xsi:type="dcterms:W3CDTF">2013-02-06T08:02:54Z</dcterms:modified>
</cp:coreProperties>
</file>