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 Regular"/>
      <p:regular r:id="rId14"/>
      <p:bold r:id="rId15"/>
      <p:italic r:id="rId16"/>
      <p:boldItalic r:id="rId17"/>
    </p:embeddedFont>
    <p:embeddedFont>
      <p:font typeface="Inter-Regular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Regular-bold.fntdata"/><Relationship Id="rId14" Type="http://schemas.openxmlformats.org/officeDocument/2006/relationships/font" Target="fonts/PlayfairDisplayRegular-regular.fntdata"/><Relationship Id="rId17" Type="http://schemas.openxmlformats.org/officeDocument/2006/relationships/font" Target="fonts/PlayfairDisplayRegular-boldItalic.fntdata"/><Relationship Id="rId16" Type="http://schemas.openxmlformats.org/officeDocument/2006/relationships/font" Target="fonts/PlayfairDisplayRegular-italic.fntdata"/><Relationship Id="rId5" Type="http://schemas.openxmlformats.org/officeDocument/2006/relationships/slide" Target="slides/slide1.xml"/><Relationship Id="rId19" Type="http://schemas.openxmlformats.org/officeDocument/2006/relationships/font" Target="fonts/Inter-Regular-bold.fntdata"/><Relationship Id="rId6" Type="http://schemas.openxmlformats.org/officeDocument/2006/relationships/slide" Target="slides/slide2.xml"/><Relationship Id="rId18" Type="http://schemas.openxmlformats.org/officeDocument/2006/relationships/font" Target="fonts/Inter-Regula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19889c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19889c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19889c47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19889c47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2b1e64f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2b1e64f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2b1e64f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2b1e64f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f2b1e64f0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f2b1e64f0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2b1e64f0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2b1e64f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2b1e64f0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2b1e64f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19889c4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19889c4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ecom.ufop.br/marco/site_media/uploads/pcc173/14_aula_14.pdf" TargetMode="External"/><Relationship Id="rId4" Type="http://schemas.openxmlformats.org/officeDocument/2006/relationships/hyperlink" Target="https://en.wikipedia.org/wiki/Flow_network" TargetMode="External"/><Relationship Id="rId9" Type="http://schemas.openxmlformats.org/officeDocument/2006/relationships/hyperlink" Target="https://www.ic.unicamp.br/~meidanis/courses/mo417/2003s1/aulas/2003-06-06.html#RedesFluxo" TargetMode="External"/><Relationship Id="rId5" Type="http://schemas.openxmlformats.org/officeDocument/2006/relationships/hyperlink" Target="http://www.decom.ufop.br/marco/site_media/uploads/bcc204/08_aula_08.pdf" TargetMode="External"/><Relationship Id="rId6" Type="http://schemas.openxmlformats.org/officeDocument/2006/relationships/hyperlink" Target="https://en.wikipedia.org/wiki/Ford%E2%80%93Fulkerson_algorithm" TargetMode="External"/><Relationship Id="rId7" Type="http://schemas.openxmlformats.org/officeDocument/2006/relationships/hyperlink" Target="https://en.wikipedia.org/wiki/Ford%E2%80%93Fulkerson_algorithm" TargetMode="External"/><Relationship Id="rId8" Type="http://schemas.openxmlformats.org/officeDocument/2006/relationships/hyperlink" Target="https://youtu.be/Tl90tNtKvx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12050" y="1611450"/>
            <a:ext cx="52944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Fluxo em Redes</a:t>
            </a:r>
            <a:endParaRPr sz="53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43450" y="2662925"/>
            <a:ext cx="50631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A47"/>
                </a:solidFill>
                <a:latin typeface="Inter-Regular"/>
                <a:ea typeface="Inter-Regular"/>
                <a:cs typeface="Inter-Regular"/>
                <a:sym typeface="Inter-Regular"/>
              </a:rPr>
              <a:t>O Problema de Circulação Viável em Redes</a:t>
            </a:r>
            <a:endParaRPr sz="1800">
              <a:solidFill>
                <a:srgbClr val="333A47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A47"/>
                </a:solidFill>
                <a:latin typeface="Inter-Regular"/>
                <a:ea typeface="Inter-Regular"/>
                <a:cs typeface="Inter-Regular"/>
                <a:sym typeface="Inter-Regular"/>
              </a:rPr>
              <a:t>O </a:t>
            </a:r>
            <a:r>
              <a:rPr lang="pt-BR" sz="1800">
                <a:solidFill>
                  <a:srgbClr val="333A47"/>
                </a:solidFill>
                <a:latin typeface="Inter-Regular"/>
                <a:ea typeface="Inter-Regular"/>
                <a:cs typeface="Inter-Regular"/>
                <a:sym typeface="Inter-Regular"/>
              </a:rPr>
              <a:t>Algoritmo de Ford e Fulkerson</a:t>
            </a:r>
            <a:endParaRPr sz="1800">
              <a:solidFill>
                <a:srgbClr val="333A47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333A47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0" y="2177325"/>
            <a:ext cx="4337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3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Fluxo em Redes</a:t>
            </a:r>
            <a:endParaRPr sz="33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4680850" y="1006950"/>
            <a:ext cx="42435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grafo orientado completo em que cada aresta tem uma capacidade não negativa.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problemas de Fluxo em Redes ocorrem em diferentes segmentos e servem de modelo para várias situações.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rede é definida por um grafo direcionado G = (V, 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01200" y="1830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3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Problema de Circulação Viável em Redes</a:t>
            </a:r>
            <a:endParaRPr sz="30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5143750" y="179825"/>
            <a:ext cx="3586200" cy="43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problema da circulação em uma rede, é o de determinar para todo e qualquer subconjunto da rede, um fluxo que atenda </a:t>
            </a:r>
            <a:r>
              <a:rPr lang="pt-BR"/>
              <a:t>às</a:t>
            </a:r>
            <a:r>
              <a:rPr lang="pt-BR"/>
              <a:t> condições de viabilidade.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Este problema pode ser resolvido através de algoritmos para o problema do fluxo máximo.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01200" y="1830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Algoritmo Ford-Fulkerson</a:t>
            </a:r>
            <a:endParaRPr sz="30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667975" y="724075"/>
            <a:ext cx="4108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Publicado em 1956 por L. R. Ford  Jr. e D. R. Fulkerson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 o fluxo máximo em uma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Vezes chamado de método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Edmonds-Karp (implementação BFS)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2201125"/>
            <a:ext cx="43377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Conceito</a:t>
            </a:r>
            <a:endParaRPr sz="41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5156600" y="724075"/>
            <a:ext cx="3619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Enquanto houver um caminho entre os vértices de origem e destino com capacidade disponível em todas as arestas, é enviado um fluxo por esse caminho.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0" y="2264025"/>
            <a:ext cx="43377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Restrições</a:t>
            </a:r>
            <a:endParaRPr sz="41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4418300" y="724075"/>
            <a:ext cx="4725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Considerando uma rede G=(V,E), com capacidade c, fluxo f, vértice de origem s, e destino t</a:t>
            </a:r>
            <a:r>
              <a:rPr lang="pt-BR" sz="2400"/>
              <a:t>:</a:t>
            </a:r>
            <a:endParaRPr sz="2400"/>
          </a:p>
          <a:p>
            <a:pPr indent="-361950" lvl="1" marL="914400" rtl="0" algn="l">
              <a:spcBef>
                <a:spcPts val="160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∀(u,v) ∈ E: f(u,v) ≤ c(u,v)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∀(u,v) ∈ E: f(u,v) = -f(v,u)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∀ u ∈ V: u ≠ s e u ≠ t ⇒∑</a:t>
            </a:r>
            <a:r>
              <a:rPr baseline="-25000" lang="pt-BR" sz="2100"/>
              <a:t>w∈V</a:t>
            </a:r>
            <a:r>
              <a:rPr lang="pt-BR" sz="2100"/>
              <a:t>f(u,w) = 0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∑</a:t>
            </a:r>
            <a:r>
              <a:rPr baseline="-25000" lang="pt-BR" sz="2100"/>
              <a:t>(s,u)∈E</a:t>
            </a:r>
            <a:r>
              <a:rPr lang="pt-BR" sz="2100"/>
              <a:t>f(s,u) = ∑</a:t>
            </a:r>
            <a:r>
              <a:rPr baseline="-25000" lang="pt-BR" sz="2100"/>
              <a:t>(v,t)∈E</a:t>
            </a:r>
            <a:r>
              <a:rPr lang="pt-BR" sz="2100"/>
              <a:t>f(v,t) 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Algoritmo Ford-Fulkerson - Teoria</a:t>
            </a:r>
            <a:endParaRPr sz="32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1047500"/>
            <a:ext cx="83397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</a:rPr>
              <a:t>Considerando uma rede G=(V,E), com capacidade c, fluxo f, vértice de origem s, e destino t: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pt-BR" sz="1900">
                <a:solidFill>
                  <a:schemeClr val="dk2"/>
                </a:solidFill>
              </a:rPr>
              <a:t>∀(u,v) ∈ E: f(u,v) = 0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pt-BR" sz="1900">
                <a:solidFill>
                  <a:schemeClr val="dk2"/>
                </a:solidFill>
              </a:rPr>
              <a:t>enquanto houver um caminho p entre s e t em G, </a:t>
            </a:r>
            <a:endParaRPr sz="19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</a:rPr>
              <a:t>com c(u,v) &gt; 0 ∀(u,v) ∈ p: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pt-BR" sz="1900">
                <a:solidFill>
                  <a:schemeClr val="dk2"/>
                </a:solidFill>
              </a:rPr>
              <a:t>encontrar c(p) = min{ c(u,v) : (u,v) ∈ p}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pt-BR" sz="1900">
                <a:solidFill>
                  <a:schemeClr val="dk2"/>
                </a:solidFill>
              </a:rPr>
              <a:t>∀(u,v) ∈ p:</a:t>
            </a:r>
            <a:endParaRPr sz="1900">
              <a:solidFill>
                <a:schemeClr val="dk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romanLcPeriod"/>
            </a:pPr>
            <a:r>
              <a:rPr lang="pt-BR" sz="1900">
                <a:solidFill>
                  <a:schemeClr val="dk2"/>
                </a:solidFill>
              </a:rPr>
              <a:t>f(u,v) = f(u,v) + c(p)</a:t>
            </a:r>
            <a:endParaRPr sz="1900">
              <a:solidFill>
                <a:schemeClr val="dk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romanLcPeriod"/>
            </a:pPr>
            <a:r>
              <a:rPr lang="pt-BR" sz="1900">
                <a:solidFill>
                  <a:schemeClr val="dk2"/>
                </a:solidFill>
              </a:rPr>
              <a:t>f(v,u) = f(v,u) - c(p)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pt-BR" sz="1900">
                <a:solidFill>
                  <a:schemeClr val="dk2"/>
                </a:solidFill>
              </a:rPr>
              <a:t>o fluxo máximo da rede se dá pela soma das capacidades dos caminhos encontrados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311700" y="31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Algoritmo Ford-Fulkerson - Exemplo</a:t>
            </a:r>
            <a:endParaRPr sz="32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782775" y="1993675"/>
            <a:ext cx="752100" cy="73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864638" y="1037850"/>
            <a:ext cx="752100" cy="73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2864638" y="2949500"/>
            <a:ext cx="752100" cy="73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946500" y="1993675"/>
            <a:ext cx="752100" cy="738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endParaRPr/>
          </a:p>
        </p:txBody>
      </p:sp>
      <p:cxnSp>
        <p:nvCxnSpPr>
          <p:cNvPr id="106" name="Google Shape;106;p20"/>
          <p:cNvCxnSpPr>
            <a:stCxn id="102" idx="7"/>
            <a:endCxn id="103" idx="2"/>
          </p:cNvCxnSpPr>
          <p:nvPr/>
        </p:nvCxnSpPr>
        <p:spPr>
          <a:xfrm flipH="1" rot="10800000">
            <a:off x="1424733" y="140704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2" idx="5"/>
            <a:endCxn id="104" idx="2"/>
          </p:cNvCxnSpPr>
          <p:nvPr/>
        </p:nvCxnSpPr>
        <p:spPr>
          <a:xfrm>
            <a:off x="1424733" y="262411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3" idx="4"/>
            <a:endCxn id="104" idx="0"/>
          </p:cNvCxnSpPr>
          <p:nvPr/>
        </p:nvCxnSpPr>
        <p:spPr>
          <a:xfrm>
            <a:off x="3240688" y="1776450"/>
            <a:ext cx="0" cy="11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3" idx="6"/>
            <a:endCxn id="105" idx="1"/>
          </p:cNvCxnSpPr>
          <p:nvPr/>
        </p:nvCxnSpPr>
        <p:spPr>
          <a:xfrm>
            <a:off x="3616738" y="140715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4" idx="6"/>
            <a:endCxn id="105" idx="3"/>
          </p:cNvCxnSpPr>
          <p:nvPr/>
        </p:nvCxnSpPr>
        <p:spPr>
          <a:xfrm flipH="1" rot="10800000">
            <a:off x="3616738" y="262400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5419350" y="36015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f/c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876075" y="118888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0/15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068025" y="118888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0/5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876075" y="310053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0/9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068025" y="310053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r>
              <a:rPr lang="pt-BR"/>
              <a:t>/</a:t>
            </a:r>
            <a:r>
              <a:rPr lang="pt-BR"/>
              <a:t>12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240700" y="2144713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r>
              <a:rPr lang="pt-BR"/>
              <a:t>/6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876075" y="118888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/15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240700" y="2144713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/6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068025" y="310053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/</a:t>
            </a:r>
            <a:r>
              <a:rPr lang="pt-BR"/>
              <a:t>12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876075" y="310053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/9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240700" y="2144713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/6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068025" y="118888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/5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876075" y="1188900"/>
            <a:ext cx="68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</a:t>
            </a:r>
            <a:r>
              <a:rPr lang="pt-BR"/>
              <a:t>/15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240700" y="2144713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/6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068025" y="3100550"/>
            <a:ext cx="68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</a:t>
            </a:r>
            <a:r>
              <a:rPr lang="pt-BR"/>
              <a:t>/12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876075" y="3100538"/>
            <a:ext cx="53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/9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068025" y="3100550"/>
            <a:ext cx="683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12/12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9950" y="4099250"/>
            <a:ext cx="7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∑{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90950" y="4099250"/>
            <a:ext cx="7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919550" y="4099250"/>
            <a:ext cx="7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, 5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300550" y="4099250"/>
            <a:ext cx="7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, 5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681550" y="4099250"/>
            <a:ext cx="155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, 1 } = 17</a:t>
            </a:r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1424733" y="140704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3240688" y="1776450"/>
            <a:ext cx="0" cy="117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1424733" y="262411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flipH="1" rot="10800000">
            <a:off x="3616738" y="262400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3616738" y="1407150"/>
            <a:ext cx="1440000" cy="6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3240688" y="1776450"/>
            <a:ext cx="0" cy="117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4337550" y="0"/>
            <a:ext cx="480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0" y="2201250"/>
            <a:ext cx="43107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333A47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Referências</a:t>
            </a:r>
            <a:endParaRPr sz="4100">
              <a:solidFill>
                <a:srgbClr val="333A47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554275" y="444700"/>
            <a:ext cx="4476600" cy="4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Otimização em Redes: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</a:rPr>
              <a:t>http://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www.decom.ufop.br/marco/site_media/uploads/pcc173/14_aula_14.pdf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Rede de fluxo: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https://en.wikipedia.org/wiki/Flow_network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Teoria dos Grafos: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http://www.decom.ufop.br/marco/site_media/uploads/bcc204/08_aula_08.pdf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Algoritmo Ford-Fulkerson: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h</a:t>
            </a:r>
            <a:r>
              <a:rPr lang="pt-BR" sz="1200" u="sng">
                <a:solidFill>
                  <a:schemeClr val="hlink"/>
                </a:solidFill>
                <a:hlinkClick r:id="rId7"/>
              </a:rPr>
              <a:t>ttps://en.wikipedia.org/wiki/Ford%E2%80%93Fulkerson_algorithm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Ford-Fulkerson in 5 minutes: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https://youtu.be/Tl90tNtKvxs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Aula - Fluxo Máximo: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9"/>
              </a:rPr>
              <a:t>https://www.ic.unicamp.br/~meidanis/courses/mo417/2003s1/aulas/2003-06-06.html#RedesFluxo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